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24"/>
  </p:notesMasterIdLst>
  <p:sldIdLst>
    <p:sldId id="522" r:id="rId3"/>
    <p:sldId id="296" r:id="rId4"/>
    <p:sldId id="448" r:id="rId5"/>
    <p:sldId id="652" r:id="rId6"/>
    <p:sldId id="653" r:id="rId7"/>
    <p:sldId id="458" r:id="rId8"/>
    <p:sldId id="647" r:id="rId9"/>
    <p:sldId id="613" r:id="rId10"/>
    <p:sldId id="469" r:id="rId11"/>
    <p:sldId id="633" r:id="rId12"/>
    <p:sldId id="654" r:id="rId13"/>
    <p:sldId id="648" r:id="rId14"/>
    <p:sldId id="651" r:id="rId15"/>
    <p:sldId id="656" r:id="rId16"/>
    <p:sldId id="649" r:id="rId17"/>
    <p:sldId id="650" r:id="rId18"/>
    <p:sldId id="635" r:id="rId19"/>
    <p:sldId id="655" r:id="rId20"/>
    <p:sldId id="301" r:id="rId21"/>
    <p:sldId id="314" r:id="rId22"/>
    <p:sldId id="4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Office" userId="Microsoft Office User" providerId="None"/>
  <p188:author id="{77A4D373-49D3-3667-A330-DFD0893EA91F}" name="charles morris" initials="" userId="e39f5cf6da8e3f9c" providerId="Windows Live"/>
  <p188:author id="{AEE207C2-C05B-E97D-526D-434FBCABD27E}" name="Laura Johansson" initials="LJ" userId="351fdb877028783c" providerId="Windows Live"/>
  <p188:author id="{1330BAFF-1690-DC00-3B6F-FD031A8213C4}" name="Charlie Erith" initials="CE" userId="cd3954d777ae3d5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6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165C39-F028-4B0B-B7A6-43DE4AE1FC7F}" v="11" dt="2025-03-27T15:02:59.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723"/>
  </p:normalViewPr>
  <p:slideViewPr>
    <p:cSldViewPr snapToGrid="0">
      <p:cViewPr varScale="1">
        <p:scale>
          <a:sx n="76" d="100"/>
          <a:sy n="76" d="100"/>
        </p:scale>
        <p:origin x="216" y="496"/>
      </p:cViewPr>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A8690-AE34-4184-89CB-71817D5DB0C3}" type="datetimeFigureOut">
              <a:rPr lang="en-US" smtClean="0"/>
              <a:t>4/1/25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F8AFA-4487-4513-84F5-50757A33F584}" type="slidenum">
              <a:rPr lang="en-US" smtClean="0"/>
              <a:t>‹#›</a:t>
            </a:fld>
            <a:endParaRPr lang="en-US"/>
          </a:p>
        </p:txBody>
      </p:sp>
    </p:spTree>
    <p:extLst>
      <p:ext uri="{BB962C8B-B14F-4D97-AF65-F5344CB8AC3E}">
        <p14:creationId xmlns:p14="http://schemas.microsoft.com/office/powerpoint/2010/main" val="1831963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F8AFA-4487-4513-84F5-50757A33F584}" type="slidenum">
              <a:rPr lang="en-US" smtClean="0"/>
              <a:t>1</a:t>
            </a:fld>
            <a:endParaRPr lang="en-US"/>
          </a:p>
        </p:txBody>
      </p:sp>
    </p:spTree>
    <p:extLst>
      <p:ext uri="{BB962C8B-B14F-4D97-AF65-F5344CB8AC3E}">
        <p14:creationId xmlns:p14="http://schemas.microsoft.com/office/powerpoint/2010/main" val="2926672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39F80-B96F-75F0-230D-42931B01D4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F95384-436B-C2F4-A834-4267DF69E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9F8B06-1806-326B-B41C-CDEDD47AB6D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ECF788-C5C8-9511-2148-7215CB907E01}"/>
              </a:ext>
            </a:extLst>
          </p:cNvPr>
          <p:cNvSpPr>
            <a:spLocks noGrp="1"/>
          </p:cNvSpPr>
          <p:nvPr>
            <p:ph type="sldNum" sz="quarter" idx="5"/>
          </p:nvPr>
        </p:nvSpPr>
        <p:spPr/>
        <p:txBody>
          <a:bodyPr/>
          <a:lstStyle/>
          <a:p>
            <a:fld id="{8958FE52-78EB-4F01-8047-090F2D7C383D}" type="slidenum">
              <a:rPr lang="en-GB" smtClean="0"/>
              <a:t>15</a:t>
            </a:fld>
            <a:endParaRPr lang="en-GB"/>
          </a:p>
        </p:txBody>
      </p:sp>
    </p:spTree>
    <p:extLst>
      <p:ext uri="{BB962C8B-B14F-4D97-AF65-F5344CB8AC3E}">
        <p14:creationId xmlns:p14="http://schemas.microsoft.com/office/powerpoint/2010/main" val="2005589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92F09-2219-CCCA-FEE1-EA081017EA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A49FD6-D03B-CAC6-5FBD-FD4259461B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D37673-88CB-2585-F0C7-CF09A18DFC9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73D383F-62D5-CF49-0709-9B427211D76A}"/>
              </a:ext>
            </a:extLst>
          </p:cNvPr>
          <p:cNvSpPr>
            <a:spLocks noGrp="1"/>
          </p:cNvSpPr>
          <p:nvPr>
            <p:ph type="sldNum" sz="quarter" idx="5"/>
          </p:nvPr>
        </p:nvSpPr>
        <p:spPr/>
        <p:txBody>
          <a:bodyPr/>
          <a:lstStyle/>
          <a:p>
            <a:fld id="{8958FE52-78EB-4F01-8047-090F2D7C383D}" type="slidenum">
              <a:rPr lang="en-GB" smtClean="0"/>
              <a:t>16</a:t>
            </a:fld>
            <a:endParaRPr lang="en-GB"/>
          </a:p>
        </p:txBody>
      </p:sp>
    </p:spTree>
    <p:extLst>
      <p:ext uri="{BB962C8B-B14F-4D97-AF65-F5344CB8AC3E}">
        <p14:creationId xmlns:p14="http://schemas.microsoft.com/office/powerpoint/2010/main" val="3334026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58FE52-78EB-4F01-8047-090F2D7C383D}" type="slidenum">
              <a:rPr lang="en-GB" smtClean="0"/>
              <a:t>17</a:t>
            </a:fld>
            <a:endParaRPr lang="en-GB"/>
          </a:p>
        </p:txBody>
      </p:sp>
    </p:spTree>
    <p:extLst>
      <p:ext uri="{BB962C8B-B14F-4D97-AF65-F5344CB8AC3E}">
        <p14:creationId xmlns:p14="http://schemas.microsoft.com/office/powerpoint/2010/main" val="2541051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27269-05E9-016E-FA36-42FB8A9A9C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57A052-8C1C-4190-7FA3-6E604ADB30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240CE8-1499-7D56-527D-FCD2F4DC1C1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84E69D-F6C5-8AF0-C308-1DE3C0B607EA}"/>
              </a:ext>
            </a:extLst>
          </p:cNvPr>
          <p:cNvSpPr>
            <a:spLocks noGrp="1"/>
          </p:cNvSpPr>
          <p:nvPr>
            <p:ph type="sldNum" sz="quarter" idx="5"/>
          </p:nvPr>
        </p:nvSpPr>
        <p:spPr/>
        <p:txBody>
          <a:bodyPr/>
          <a:lstStyle/>
          <a:p>
            <a:fld id="{8958FE52-78EB-4F01-8047-090F2D7C383D}" type="slidenum">
              <a:rPr lang="en-GB" smtClean="0"/>
              <a:t>18</a:t>
            </a:fld>
            <a:endParaRPr lang="en-GB"/>
          </a:p>
        </p:txBody>
      </p:sp>
    </p:spTree>
    <p:extLst>
      <p:ext uri="{BB962C8B-B14F-4D97-AF65-F5344CB8AC3E}">
        <p14:creationId xmlns:p14="http://schemas.microsoft.com/office/powerpoint/2010/main" val="1704230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58FE52-78EB-4F01-8047-090F2D7C383D}" type="slidenum">
              <a:rPr lang="en-GB" smtClean="0"/>
              <a:t>20</a:t>
            </a:fld>
            <a:endParaRPr lang="en-GB"/>
          </a:p>
        </p:txBody>
      </p:sp>
    </p:spTree>
    <p:extLst>
      <p:ext uri="{BB962C8B-B14F-4D97-AF65-F5344CB8AC3E}">
        <p14:creationId xmlns:p14="http://schemas.microsoft.com/office/powerpoint/2010/main" val="3763019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58FE52-78EB-4F01-8047-090F2D7C383D}" type="slidenum">
              <a:rPr lang="en-GB" smtClean="0"/>
              <a:t>21</a:t>
            </a:fld>
            <a:endParaRPr lang="en-GB"/>
          </a:p>
        </p:txBody>
      </p:sp>
    </p:spTree>
    <p:extLst>
      <p:ext uri="{BB962C8B-B14F-4D97-AF65-F5344CB8AC3E}">
        <p14:creationId xmlns:p14="http://schemas.microsoft.com/office/powerpoint/2010/main" val="167676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58FE52-78EB-4F01-8047-090F2D7C383D}" type="slidenum">
              <a:rPr lang="en-GB" smtClean="0"/>
              <a:t>3</a:t>
            </a:fld>
            <a:endParaRPr lang="en-GB"/>
          </a:p>
        </p:txBody>
      </p:sp>
    </p:spTree>
    <p:extLst>
      <p:ext uri="{BB962C8B-B14F-4D97-AF65-F5344CB8AC3E}">
        <p14:creationId xmlns:p14="http://schemas.microsoft.com/office/powerpoint/2010/main" val="2395506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58FE52-78EB-4F01-8047-090F2D7C383D}" type="slidenum">
              <a:rPr lang="en-GB" smtClean="0"/>
              <a:t>6</a:t>
            </a:fld>
            <a:endParaRPr lang="en-GB"/>
          </a:p>
        </p:txBody>
      </p:sp>
    </p:spTree>
    <p:extLst>
      <p:ext uri="{BB962C8B-B14F-4D97-AF65-F5344CB8AC3E}">
        <p14:creationId xmlns:p14="http://schemas.microsoft.com/office/powerpoint/2010/main" val="1297194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06667-659F-87A5-4B8D-B2629CC471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AB10D5-BAC5-8FE8-3ABE-CFFBEB9EAF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DEDA37-4A81-A1F9-DA87-CF4962B8876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A09E9D-3762-1629-A2A0-42D427BBBAD5}"/>
              </a:ext>
            </a:extLst>
          </p:cNvPr>
          <p:cNvSpPr>
            <a:spLocks noGrp="1"/>
          </p:cNvSpPr>
          <p:nvPr>
            <p:ph type="sldNum" sz="quarter" idx="5"/>
          </p:nvPr>
        </p:nvSpPr>
        <p:spPr/>
        <p:txBody>
          <a:bodyPr/>
          <a:lstStyle/>
          <a:p>
            <a:fld id="{8958FE52-78EB-4F01-8047-090F2D7C383D}" type="slidenum">
              <a:rPr lang="en-GB" smtClean="0"/>
              <a:t>7</a:t>
            </a:fld>
            <a:endParaRPr lang="en-GB"/>
          </a:p>
        </p:txBody>
      </p:sp>
    </p:spTree>
    <p:extLst>
      <p:ext uri="{BB962C8B-B14F-4D97-AF65-F5344CB8AC3E}">
        <p14:creationId xmlns:p14="http://schemas.microsoft.com/office/powerpoint/2010/main" val="2460529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58FE52-78EB-4F01-8047-090F2D7C383D}" type="slidenum">
              <a:rPr lang="en-GB" smtClean="0"/>
              <a:t>8</a:t>
            </a:fld>
            <a:endParaRPr lang="en-GB"/>
          </a:p>
        </p:txBody>
      </p:sp>
    </p:spTree>
    <p:extLst>
      <p:ext uri="{BB962C8B-B14F-4D97-AF65-F5344CB8AC3E}">
        <p14:creationId xmlns:p14="http://schemas.microsoft.com/office/powerpoint/2010/main" val="830685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58FE52-78EB-4F01-8047-090F2D7C383D}" type="slidenum">
              <a:rPr lang="en-GB" smtClean="0"/>
              <a:t>9</a:t>
            </a:fld>
            <a:endParaRPr lang="en-GB"/>
          </a:p>
        </p:txBody>
      </p:sp>
    </p:spTree>
    <p:extLst>
      <p:ext uri="{BB962C8B-B14F-4D97-AF65-F5344CB8AC3E}">
        <p14:creationId xmlns:p14="http://schemas.microsoft.com/office/powerpoint/2010/main" val="2383642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58FE52-78EB-4F01-8047-090F2D7C383D}" type="slidenum">
              <a:rPr lang="en-GB" smtClean="0"/>
              <a:t>10</a:t>
            </a:fld>
            <a:endParaRPr lang="en-GB"/>
          </a:p>
        </p:txBody>
      </p:sp>
    </p:spTree>
    <p:extLst>
      <p:ext uri="{BB962C8B-B14F-4D97-AF65-F5344CB8AC3E}">
        <p14:creationId xmlns:p14="http://schemas.microsoft.com/office/powerpoint/2010/main" val="2571396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1AC4E-95A0-7574-2C79-EE65D4132B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9E80D-2501-E747-CDE5-F84E9EDCE0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C36BC-368D-B308-DE87-CD856D58D2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9CA1FA-F58A-BD5C-E47E-5973E34621D6}"/>
              </a:ext>
            </a:extLst>
          </p:cNvPr>
          <p:cNvSpPr>
            <a:spLocks noGrp="1"/>
          </p:cNvSpPr>
          <p:nvPr>
            <p:ph type="sldNum" sz="quarter" idx="5"/>
          </p:nvPr>
        </p:nvSpPr>
        <p:spPr/>
        <p:txBody>
          <a:bodyPr/>
          <a:lstStyle/>
          <a:p>
            <a:fld id="{8958FE52-78EB-4F01-8047-090F2D7C383D}" type="slidenum">
              <a:rPr lang="en-GB" smtClean="0"/>
              <a:t>12</a:t>
            </a:fld>
            <a:endParaRPr lang="en-GB"/>
          </a:p>
        </p:txBody>
      </p:sp>
    </p:spTree>
    <p:extLst>
      <p:ext uri="{BB962C8B-B14F-4D97-AF65-F5344CB8AC3E}">
        <p14:creationId xmlns:p14="http://schemas.microsoft.com/office/powerpoint/2010/main" val="3252209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B6874-136C-8DC3-5180-C9960AEC1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1347D3-AAE1-C8A3-B1F9-4558EE8019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2A8579-52C6-A188-0658-02193BA065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304747-9387-0877-683E-EFF4F84B4CDE}"/>
              </a:ext>
            </a:extLst>
          </p:cNvPr>
          <p:cNvSpPr>
            <a:spLocks noGrp="1"/>
          </p:cNvSpPr>
          <p:nvPr>
            <p:ph type="sldNum" sz="quarter" idx="5"/>
          </p:nvPr>
        </p:nvSpPr>
        <p:spPr/>
        <p:txBody>
          <a:bodyPr/>
          <a:lstStyle/>
          <a:p>
            <a:fld id="{8958FE52-78EB-4F01-8047-090F2D7C383D}" type="slidenum">
              <a:rPr lang="en-GB" smtClean="0"/>
              <a:t>13</a:t>
            </a:fld>
            <a:endParaRPr lang="en-GB"/>
          </a:p>
        </p:txBody>
      </p:sp>
    </p:spTree>
    <p:extLst>
      <p:ext uri="{BB962C8B-B14F-4D97-AF65-F5344CB8AC3E}">
        <p14:creationId xmlns:p14="http://schemas.microsoft.com/office/powerpoint/2010/main" val="781394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88B38-F382-40F8-9FEB-BD8B959401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AEB513-7A63-4B57-9684-3CDDB2F456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02542B-F87C-4433-B9DF-CC13AF20559C}"/>
              </a:ext>
            </a:extLst>
          </p:cNvPr>
          <p:cNvSpPr>
            <a:spLocks noGrp="1"/>
          </p:cNvSpPr>
          <p:nvPr>
            <p:ph type="dt" sz="half" idx="10"/>
          </p:nvPr>
        </p:nvSpPr>
        <p:spPr/>
        <p:txBody>
          <a:bodyPr/>
          <a:lstStyle/>
          <a:p>
            <a:fld id="{0ED159FB-982A-42EE-B3E3-496050C2FAFB}" type="datetime1">
              <a:rPr lang="en-GB" smtClean="0"/>
              <a:t>01/04/2025</a:t>
            </a:fld>
            <a:endParaRPr lang="en-GB"/>
          </a:p>
        </p:txBody>
      </p:sp>
      <p:sp>
        <p:nvSpPr>
          <p:cNvPr id="5" name="Footer Placeholder 4">
            <a:extLst>
              <a:ext uri="{FF2B5EF4-FFF2-40B4-BE49-F238E27FC236}">
                <a16:creationId xmlns:a16="http://schemas.microsoft.com/office/drawing/2014/main" id="{6FBEDFA2-7029-45AC-892E-6DE11061EC35}"/>
              </a:ext>
            </a:extLst>
          </p:cNvPr>
          <p:cNvSpPr>
            <a:spLocks noGrp="1"/>
          </p:cNvSpPr>
          <p:nvPr>
            <p:ph type="ftr" sz="quarter" idx="11"/>
          </p:nvPr>
        </p:nvSpPr>
        <p:spPr/>
        <p:txBody>
          <a:bodyPr/>
          <a:lstStyle/>
          <a:p>
            <a:r>
              <a:rPr lang="en-US"/>
              <a:t>CONFIDENTIAL FOR WAVERTON</a:t>
            </a:r>
            <a:endParaRPr lang="en-GB"/>
          </a:p>
        </p:txBody>
      </p:sp>
      <p:sp>
        <p:nvSpPr>
          <p:cNvPr id="6" name="Slide Number Placeholder 5">
            <a:extLst>
              <a:ext uri="{FF2B5EF4-FFF2-40B4-BE49-F238E27FC236}">
                <a16:creationId xmlns:a16="http://schemas.microsoft.com/office/drawing/2014/main" id="{72A04636-8D47-4A2D-92A2-004A77AA0D59}"/>
              </a:ext>
            </a:extLst>
          </p:cNvPr>
          <p:cNvSpPr>
            <a:spLocks noGrp="1"/>
          </p:cNvSpPr>
          <p:nvPr>
            <p:ph type="sldNum" sz="quarter" idx="12"/>
          </p:nvPr>
        </p:nvSpPr>
        <p:spPr/>
        <p:txBody>
          <a:bodyPr/>
          <a:lstStyle/>
          <a:p>
            <a:fld id="{819F1087-8530-4753-9ED0-33D18D8CE334}" type="slidenum">
              <a:rPr lang="en-GB" smtClean="0"/>
              <a:t>‹#›</a:t>
            </a:fld>
            <a:endParaRPr lang="en-GB"/>
          </a:p>
        </p:txBody>
      </p:sp>
      <p:sp>
        <p:nvSpPr>
          <p:cNvPr id="7" name="TextBox 6">
            <a:extLst>
              <a:ext uri="{FF2B5EF4-FFF2-40B4-BE49-F238E27FC236}">
                <a16:creationId xmlns:a16="http://schemas.microsoft.com/office/drawing/2014/main" id="{88AB3432-40DC-A649-89FF-E46D95D3572E}"/>
              </a:ext>
            </a:extLst>
          </p:cNvPr>
          <p:cNvSpPr txBox="1"/>
          <p:nvPr userDrawn="1"/>
        </p:nvSpPr>
        <p:spPr>
          <a:xfrm>
            <a:off x="11353800" y="2450592"/>
            <a:ext cx="396240" cy="369332"/>
          </a:xfrm>
          <a:prstGeom prst="rect">
            <a:avLst/>
          </a:prstGeom>
          <a:noFill/>
        </p:spPr>
        <p:txBody>
          <a:bodyPr wrap="square" rtlCol="0">
            <a:spAutoFit/>
          </a:bodyPr>
          <a:lstStyle/>
          <a:p>
            <a:r>
              <a:rPr lang="en-US"/>
              <a:t>1</a:t>
            </a:r>
          </a:p>
        </p:txBody>
      </p:sp>
    </p:spTree>
    <p:extLst>
      <p:ext uri="{BB962C8B-B14F-4D97-AF65-F5344CB8AC3E}">
        <p14:creationId xmlns:p14="http://schemas.microsoft.com/office/powerpoint/2010/main" val="2120953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01D73-ED93-466C-BFA2-A468904485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6D7FDF-9305-4C68-8797-BC1426501E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467128-E8C3-47BE-B5AB-D1B87CFE3B44}"/>
              </a:ext>
            </a:extLst>
          </p:cNvPr>
          <p:cNvSpPr>
            <a:spLocks noGrp="1"/>
          </p:cNvSpPr>
          <p:nvPr>
            <p:ph type="dt" sz="half" idx="10"/>
          </p:nvPr>
        </p:nvSpPr>
        <p:spPr/>
        <p:txBody>
          <a:bodyPr/>
          <a:lstStyle/>
          <a:p>
            <a:fld id="{47A506E2-C586-4AD3-9C99-DC6F8D6FDA4D}" type="datetime1">
              <a:rPr lang="en-GB" smtClean="0"/>
              <a:t>01/04/2025</a:t>
            </a:fld>
            <a:endParaRPr lang="en-GB"/>
          </a:p>
        </p:txBody>
      </p:sp>
      <p:sp>
        <p:nvSpPr>
          <p:cNvPr id="5" name="Footer Placeholder 4">
            <a:extLst>
              <a:ext uri="{FF2B5EF4-FFF2-40B4-BE49-F238E27FC236}">
                <a16:creationId xmlns:a16="http://schemas.microsoft.com/office/drawing/2014/main" id="{984A102F-F52B-4A04-B5C3-A34117458453}"/>
              </a:ext>
            </a:extLst>
          </p:cNvPr>
          <p:cNvSpPr>
            <a:spLocks noGrp="1"/>
          </p:cNvSpPr>
          <p:nvPr>
            <p:ph type="ftr" sz="quarter" idx="11"/>
          </p:nvPr>
        </p:nvSpPr>
        <p:spPr/>
        <p:txBody>
          <a:bodyPr/>
          <a:lstStyle/>
          <a:p>
            <a:r>
              <a:rPr lang="en-US"/>
              <a:t>CONFIDENTIAL FOR WAVERTON</a:t>
            </a:r>
            <a:endParaRPr lang="en-GB"/>
          </a:p>
        </p:txBody>
      </p:sp>
      <p:sp>
        <p:nvSpPr>
          <p:cNvPr id="6" name="Slide Number Placeholder 5">
            <a:extLst>
              <a:ext uri="{FF2B5EF4-FFF2-40B4-BE49-F238E27FC236}">
                <a16:creationId xmlns:a16="http://schemas.microsoft.com/office/drawing/2014/main" id="{401B74BB-37FA-4D88-A956-0462ECF2DD70}"/>
              </a:ext>
            </a:extLst>
          </p:cNvPr>
          <p:cNvSpPr>
            <a:spLocks noGrp="1"/>
          </p:cNvSpPr>
          <p:nvPr>
            <p:ph type="sldNum" sz="quarter" idx="12"/>
          </p:nvPr>
        </p:nvSpPr>
        <p:spPr/>
        <p:txBody>
          <a:bodyPr/>
          <a:lstStyle/>
          <a:p>
            <a:fld id="{819F1087-8530-4753-9ED0-33D18D8CE334}" type="slidenum">
              <a:rPr lang="en-GB" smtClean="0"/>
              <a:t>‹#›</a:t>
            </a:fld>
            <a:endParaRPr lang="en-GB"/>
          </a:p>
        </p:txBody>
      </p:sp>
    </p:spTree>
    <p:extLst>
      <p:ext uri="{BB962C8B-B14F-4D97-AF65-F5344CB8AC3E}">
        <p14:creationId xmlns:p14="http://schemas.microsoft.com/office/powerpoint/2010/main" val="3741257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074527-6229-42BC-8B0E-C484B9CE6C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67FB5C-28D2-4F6B-BD6E-78AD4DC488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B98A41-58C5-4D24-AD7C-3726A665A6F4}"/>
              </a:ext>
            </a:extLst>
          </p:cNvPr>
          <p:cNvSpPr>
            <a:spLocks noGrp="1"/>
          </p:cNvSpPr>
          <p:nvPr>
            <p:ph type="dt" sz="half" idx="10"/>
          </p:nvPr>
        </p:nvSpPr>
        <p:spPr/>
        <p:txBody>
          <a:bodyPr/>
          <a:lstStyle/>
          <a:p>
            <a:fld id="{2D77E135-940D-4859-903C-16AAA0FA2F9F}" type="datetime1">
              <a:rPr lang="en-GB" smtClean="0"/>
              <a:t>01/04/2025</a:t>
            </a:fld>
            <a:endParaRPr lang="en-GB"/>
          </a:p>
        </p:txBody>
      </p:sp>
      <p:sp>
        <p:nvSpPr>
          <p:cNvPr id="5" name="Footer Placeholder 4">
            <a:extLst>
              <a:ext uri="{FF2B5EF4-FFF2-40B4-BE49-F238E27FC236}">
                <a16:creationId xmlns:a16="http://schemas.microsoft.com/office/drawing/2014/main" id="{3AF9AE09-8936-4E08-BBFC-0B4DD15F2AC5}"/>
              </a:ext>
            </a:extLst>
          </p:cNvPr>
          <p:cNvSpPr>
            <a:spLocks noGrp="1"/>
          </p:cNvSpPr>
          <p:nvPr>
            <p:ph type="ftr" sz="quarter" idx="11"/>
          </p:nvPr>
        </p:nvSpPr>
        <p:spPr/>
        <p:txBody>
          <a:bodyPr/>
          <a:lstStyle/>
          <a:p>
            <a:r>
              <a:rPr lang="en-US"/>
              <a:t>CONFIDENTIAL FOR WAVERTON</a:t>
            </a:r>
            <a:endParaRPr lang="en-GB"/>
          </a:p>
        </p:txBody>
      </p:sp>
      <p:sp>
        <p:nvSpPr>
          <p:cNvPr id="6" name="Slide Number Placeholder 5">
            <a:extLst>
              <a:ext uri="{FF2B5EF4-FFF2-40B4-BE49-F238E27FC236}">
                <a16:creationId xmlns:a16="http://schemas.microsoft.com/office/drawing/2014/main" id="{462536C5-A05B-4A5A-AFF3-DA26B2B57784}"/>
              </a:ext>
            </a:extLst>
          </p:cNvPr>
          <p:cNvSpPr>
            <a:spLocks noGrp="1"/>
          </p:cNvSpPr>
          <p:nvPr>
            <p:ph type="sldNum" sz="quarter" idx="12"/>
          </p:nvPr>
        </p:nvSpPr>
        <p:spPr/>
        <p:txBody>
          <a:bodyPr/>
          <a:lstStyle/>
          <a:p>
            <a:fld id="{819F1087-8530-4753-9ED0-33D18D8CE334}" type="slidenum">
              <a:rPr lang="en-GB" smtClean="0"/>
              <a:t>‹#›</a:t>
            </a:fld>
            <a:endParaRPr lang="en-GB"/>
          </a:p>
        </p:txBody>
      </p:sp>
    </p:spTree>
    <p:extLst>
      <p:ext uri="{BB962C8B-B14F-4D97-AF65-F5344CB8AC3E}">
        <p14:creationId xmlns:p14="http://schemas.microsoft.com/office/powerpoint/2010/main" val="268087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9839FB-9D80-43C4-AA08-7B9525D196DE}"/>
              </a:ext>
            </a:extLst>
          </p:cNvPr>
          <p:cNvSpPr>
            <a:spLocks noGrp="1"/>
          </p:cNvSpPr>
          <p:nvPr>
            <p:ph idx="1"/>
          </p:nvPr>
        </p:nvSpPr>
        <p:spPr/>
        <p:txBody>
          <a:bodyPr/>
          <a:lstStyle>
            <a:lvl1pPr>
              <a:defRPr b="0" i="0">
                <a:latin typeface="HK Grotesk" pitchFamily="2" charset="77"/>
              </a:defRPr>
            </a:lvl1pPr>
            <a:lvl2pPr>
              <a:defRPr b="0" i="0">
                <a:latin typeface="HK Grotesk" pitchFamily="2" charset="77"/>
              </a:defRPr>
            </a:lvl2pPr>
            <a:lvl3pPr>
              <a:defRPr b="0" i="0">
                <a:latin typeface="HK Grotesk" pitchFamily="2" charset="77"/>
              </a:defRPr>
            </a:lvl3pPr>
            <a:lvl4pPr>
              <a:defRPr b="0" i="0">
                <a:latin typeface="HK Grotesk" pitchFamily="2" charset="77"/>
              </a:defRPr>
            </a:lvl4pPr>
            <a:lvl5pPr>
              <a:defRPr b="0" i="0">
                <a:latin typeface="HK Grotesk"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229A62-1F96-4D44-B305-779158240306}"/>
              </a:ext>
            </a:extLst>
          </p:cNvPr>
          <p:cNvSpPr>
            <a:spLocks noGrp="1"/>
          </p:cNvSpPr>
          <p:nvPr>
            <p:ph type="dt" sz="half" idx="10"/>
          </p:nvPr>
        </p:nvSpPr>
        <p:spPr/>
        <p:txBody>
          <a:bodyPr/>
          <a:lstStyle/>
          <a:p>
            <a:fld id="{B336560B-06A3-4809-97CC-AC7419FB591C}" type="datetime1">
              <a:rPr lang="en-GB" smtClean="0"/>
              <a:t>01/04/2025</a:t>
            </a:fld>
            <a:endParaRPr lang="en-GB"/>
          </a:p>
        </p:txBody>
      </p:sp>
      <p:sp>
        <p:nvSpPr>
          <p:cNvPr id="5" name="Footer Placeholder 4">
            <a:extLst>
              <a:ext uri="{FF2B5EF4-FFF2-40B4-BE49-F238E27FC236}">
                <a16:creationId xmlns:a16="http://schemas.microsoft.com/office/drawing/2014/main" id="{6E59E10C-C650-449F-9ED1-A9F6D128504D}"/>
              </a:ext>
            </a:extLst>
          </p:cNvPr>
          <p:cNvSpPr>
            <a:spLocks noGrp="1"/>
          </p:cNvSpPr>
          <p:nvPr>
            <p:ph type="ftr" sz="quarter" idx="11"/>
          </p:nvPr>
        </p:nvSpPr>
        <p:spPr/>
        <p:txBody>
          <a:bodyPr/>
          <a:lstStyle/>
          <a:p>
            <a:r>
              <a:rPr lang="en-US"/>
              <a:t>CONFIDENTIAL FOR WAVERTON</a:t>
            </a:r>
            <a:endParaRPr lang="en-GB"/>
          </a:p>
        </p:txBody>
      </p:sp>
      <p:sp>
        <p:nvSpPr>
          <p:cNvPr id="6" name="Slide Number Placeholder 5">
            <a:extLst>
              <a:ext uri="{FF2B5EF4-FFF2-40B4-BE49-F238E27FC236}">
                <a16:creationId xmlns:a16="http://schemas.microsoft.com/office/drawing/2014/main" id="{F2A45595-5331-4606-8FF0-6DA5512DC10D}"/>
              </a:ext>
            </a:extLst>
          </p:cNvPr>
          <p:cNvSpPr>
            <a:spLocks noGrp="1"/>
          </p:cNvSpPr>
          <p:nvPr>
            <p:ph type="sldNum" sz="quarter" idx="12"/>
          </p:nvPr>
        </p:nvSpPr>
        <p:spPr/>
        <p:txBody>
          <a:bodyPr/>
          <a:lstStyle/>
          <a:p>
            <a:fld id="{819F1087-8530-4753-9ED0-33D18D8CE334}" type="slidenum">
              <a:rPr lang="en-GB" smtClean="0"/>
              <a:t>‹#›</a:t>
            </a:fld>
            <a:endParaRPr lang="en-GB"/>
          </a:p>
        </p:txBody>
      </p:sp>
      <p:pic>
        <p:nvPicPr>
          <p:cNvPr id="8" name="Picture 7">
            <a:extLst>
              <a:ext uri="{FF2B5EF4-FFF2-40B4-BE49-F238E27FC236}">
                <a16:creationId xmlns:a16="http://schemas.microsoft.com/office/drawing/2014/main" id="{70B1A68C-89C5-D840-A811-BE03D6DEA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7414" y="6126335"/>
            <a:ext cx="1839664" cy="335938"/>
          </a:xfrm>
          <a:prstGeom prst="rect">
            <a:avLst/>
          </a:prstGeom>
        </p:spPr>
      </p:pic>
      <p:cxnSp>
        <p:nvCxnSpPr>
          <p:cNvPr id="9" name="Straight Connector 8">
            <a:extLst>
              <a:ext uri="{FF2B5EF4-FFF2-40B4-BE49-F238E27FC236}">
                <a16:creationId xmlns:a16="http://schemas.microsoft.com/office/drawing/2014/main" id="{F09F39C1-18FB-1F4F-AB17-2808DE9C6318}"/>
              </a:ext>
            </a:extLst>
          </p:cNvPr>
          <p:cNvCxnSpPr>
            <a:cxnSpLocks/>
          </p:cNvCxnSpPr>
          <p:nvPr userDrawn="1"/>
        </p:nvCxnSpPr>
        <p:spPr>
          <a:xfrm>
            <a:off x="820094" y="1248003"/>
            <a:ext cx="10876984" cy="0"/>
          </a:xfrm>
          <a:prstGeom prst="line">
            <a:avLst/>
          </a:prstGeom>
          <a:ln w="12700">
            <a:solidFill>
              <a:srgbClr val="18264C"/>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DADB2E-4C60-094E-8DA9-41F2D175F4A1}"/>
              </a:ext>
            </a:extLst>
          </p:cNvPr>
          <p:cNvCxnSpPr>
            <a:cxnSpLocks/>
          </p:cNvCxnSpPr>
          <p:nvPr userDrawn="1"/>
        </p:nvCxnSpPr>
        <p:spPr>
          <a:xfrm>
            <a:off x="820094" y="6292443"/>
            <a:ext cx="8753674" cy="0"/>
          </a:xfrm>
          <a:prstGeom prst="line">
            <a:avLst/>
          </a:prstGeom>
          <a:ln w="12700">
            <a:solidFill>
              <a:srgbClr val="18264C"/>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7D3D2CA9-E6AA-3947-96E4-01C8518466AA}"/>
              </a:ext>
            </a:extLst>
          </p:cNvPr>
          <p:cNvSpPr>
            <a:spLocks noGrp="1"/>
          </p:cNvSpPr>
          <p:nvPr>
            <p:ph type="title"/>
          </p:nvPr>
        </p:nvSpPr>
        <p:spPr>
          <a:xfrm>
            <a:off x="820094" y="618956"/>
            <a:ext cx="10515600" cy="623676"/>
          </a:xfrm>
        </p:spPr>
        <p:txBody>
          <a:bodyPr>
            <a:noAutofit/>
          </a:bodyPr>
          <a:lstStyle>
            <a:lvl1pPr>
              <a:defRPr sz="3200" b="0" i="0">
                <a:solidFill>
                  <a:srgbClr val="18264C"/>
                </a:solidFill>
                <a:latin typeface="HK Grotesk" pitchFamily="2" charset="77"/>
              </a:defRPr>
            </a:lvl1pPr>
          </a:lstStyle>
          <a:p>
            <a:r>
              <a:rPr lang="en-US"/>
              <a:t>Click to edit Master title style</a:t>
            </a:r>
            <a:endParaRPr lang="en-GB"/>
          </a:p>
        </p:txBody>
      </p:sp>
    </p:spTree>
    <p:extLst>
      <p:ext uri="{BB962C8B-B14F-4D97-AF65-F5344CB8AC3E}">
        <p14:creationId xmlns:p14="http://schemas.microsoft.com/office/powerpoint/2010/main" val="1603641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4D80-4C27-4209-A080-1FAA40D634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89FCC0-C24B-4128-9A96-91747108EB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E3CEC4-3314-41AF-8869-4D0CC957DCA3}"/>
              </a:ext>
            </a:extLst>
          </p:cNvPr>
          <p:cNvSpPr>
            <a:spLocks noGrp="1"/>
          </p:cNvSpPr>
          <p:nvPr>
            <p:ph type="dt" sz="half" idx="10"/>
          </p:nvPr>
        </p:nvSpPr>
        <p:spPr/>
        <p:txBody>
          <a:bodyPr/>
          <a:lstStyle/>
          <a:p>
            <a:fld id="{CF89D756-E134-4DB1-B8A7-0BFAF415FAA6}" type="datetime1">
              <a:rPr lang="en-GB" smtClean="0"/>
              <a:t>01/04/2025</a:t>
            </a:fld>
            <a:endParaRPr lang="en-GB"/>
          </a:p>
        </p:txBody>
      </p:sp>
      <p:sp>
        <p:nvSpPr>
          <p:cNvPr id="5" name="Footer Placeholder 4">
            <a:extLst>
              <a:ext uri="{FF2B5EF4-FFF2-40B4-BE49-F238E27FC236}">
                <a16:creationId xmlns:a16="http://schemas.microsoft.com/office/drawing/2014/main" id="{6838464E-818A-48BF-8314-12ED350168A7}"/>
              </a:ext>
            </a:extLst>
          </p:cNvPr>
          <p:cNvSpPr>
            <a:spLocks noGrp="1"/>
          </p:cNvSpPr>
          <p:nvPr>
            <p:ph type="ftr" sz="quarter" idx="11"/>
          </p:nvPr>
        </p:nvSpPr>
        <p:spPr/>
        <p:txBody>
          <a:bodyPr/>
          <a:lstStyle/>
          <a:p>
            <a:r>
              <a:rPr lang="en-US"/>
              <a:t>CONFIDENTIAL FOR WAVERTON</a:t>
            </a:r>
            <a:endParaRPr lang="en-GB"/>
          </a:p>
        </p:txBody>
      </p:sp>
      <p:sp>
        <p:nvSpPr>
          <p:cNvPr id="6" name="Slide Number Placeholder 5">
            <a:extLst>
              <a:ext uri="{FF2B5EF4-FFF2-40B4-BE49-F238E27FC236}">
                <a16:creationId xmlns:a16="http://schemas.microsoft.com/office/drawing/2014/main" id="{B1CB6AB5-026C-403E-983A-B1B0813D1A2D}"/>
              </a:ext>
            </a:extLst>
          </p:cNvPr>
          <p:cNvSpPr>
            <a:spLocks noGrp="1"/>
          </p:cNvSpPr>
          <p:nvPr>
            <p:ph type="sldNum" sz="quarter" idx="12"/>
          </p:nvPr>
        </p:nvSpPr>
        <p:spPr/>
        <p:txBody>
          <a:bodyPr/>
          <a:lstStyle/>
          <a:p>
            <a:fld id="{819F1087-8530-4753-9ED0-33D18D8CE334}" type="slidenum">
              <a:rPr lang="en-GB" smtClean="0"/>
              <a:t>‹#›</a:t>
            </a:fld>
            <a:endParaRPr lang="en-GB"/>
          </a:p>
        </p:txBody>
      </p:sp>
      <p:sp>
        <p:nvSpPr>
          <p:cNvPr id="7" name="TextBox 6">
            <a:extLst>
              <a:ext uri="{FF2B5EF4-FFF2-40B4-BE49-F238E27FC236}">
                <a16:creationId xmlns:a16="http://schemas.microsoft.com/office/drawing/2014/main" id="{AE0E9583-2EDA-E941-892E-E5D927A7FC7B}"/>
              </a:ext>
            </a:extLst>
          </p:cNvPr>
          <p:cNvSpPr txBox="1"/>
          <p:nvPr userDrawn="1"/>
        </p:nvSpPr>
        <p:spPr>
          <a:xfrm>
            <a:off x="11362944" y="2450592"/>
            <a:ext cx="396240" cy="369332"/>
          </a:xfrm>
          <a:prstGeom prst="rect">
            <a:avLst/>
          </a:prstGeom>
          <a:noFill/>
        </p:spPr>
        <p:txBody>
          <a:bodyPr wrap="square" rtlCol="0">
            <a:spAutoFit/>
          </a:bodyPr>
          <a:lstStyle/>
          <a:p>
            <a:r>
              <a:rPr lang="en-US"/>
              <a:t>3</a:t>
            </a:r>
          </a:p>
        </p:txBody>
      </p:sp>
    </p:spTree>
    <p:extLst>
      <p:ext uri="{BB962C8B-B14F-4D97-AF65-F5344CB8AC3E}">
        <p14:creationId xmlns:p14="http://schemas.microsoft.com/office/powerpoint/2010/main" val="1952025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0C28-4CFD-437B-A240-ECAE38438B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EAD038-C4D3-4133-AB21-ABFCAA4D0E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7A11EE9-7C14-4633-A917-EAD3A57A76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DE02672-4897-4622-80DE-4C8EB35383E1}"/>
              </a:ext>
            </a:extLst>
          </p:cNvPr>
          <p:cNvSpPr>
            <a:spLocks noGrp="1"/>
          </p:cNvSpPr>
          <p:nvPr>
            <p:ph type="dt" sz="half" idx="10"/>
          </p:nvPr>
        </p:nvSpPr>
        <p:spPr/>
        <p:txBody>
          <a:bodyPr/>
          <a:lstStyle/>
          <a:p>
            <a:fld id="{DA0B5FDF-91BA-4D44-9172-E8B69414131D}" type="datetime1">
              <a:rPr lang="en-GB" smtClean="0"/>
              <a:t>01/04/2025</a:t>
            </a:fld>
            <a:endParaRPr lang="en-GB"/>
          </a:p>
        </p:txBody>
      </p:sp>
      <p:sp>
        <p:nvSpPr>
          <p:cNvPr id="6" name="Footer Placeholder 5">
            <a:extLst>
              <a:ext uri="{FF2B5EF4-FFF2-40B4-BE49-F238E27FC236}">
                <a16:creationId xmlns:a16="http://schemas.microsoft.com/office/drawing/2014/main" id="{CBFB4F7F-F222-43F0-9BA1-019047FF73EF}"/>
              </a:ext>
            </a:extLst>
          </p:cNvPr>
          <p:cNvSpPr>
            <a:spLocks noGrp="1"/>
          </p:cNvSpPr>
          <p:nvPr>
            <p:ph type="ftr" sz="quarter" idx="11"/>
          </p:nvPr>
        </p:nvSpPr>
        <p:spPr/>
        <p:txBody>
          <a:bodyPr/>
          <a:lstStyle/>
          <a:p>
            <a:r>
              <a:rPr lang="en-US"/>
              <a:t>CONFIDENTIAL FOR WAVERTON</a:t>
            </a:r>
            <a:endParaRPr lang="en-GB"/>
          </a:p>
        </p:txBody>
      </p:sp>
      <p:sp>
        <p:nvSpPr>
          <p:cNvPr id="7" name="Slide Number Placeholder 6">
            <a:extLst>
              <a:ext uri="{FF2B5EF4-FFF2-40B4-BE49-F238E27FC236}">
                <a16:creationId xmlns:a16="http://schemas.microsoft.com/office/drawing/2014/main" id="{233673E4-49AA-466C-A33F-41EDA2325F3F}"/>
              </a:ext>
            </a:extLst>
          </p:cNvPr>
          <p:cNvSpPr>
            <a:spLocks noGrp="1"/>
          </p:cNvSpPr>
          <p:nvPr>
            <p:ph type="sldNum" sz="quarter" idx="12"/>
          </p:nvPr>
        </p:nvSpPr>
        <p:spPr/>
        <p:txBody>
          <a:bodyPr/>
          <a:lstStyle/>
          <a:p>
            <a:fld id="{819F1087-8530-4753-9ED0-33D18D8CE334}" type="slidenum">
              <a:rPr lang="en-GB" smtClean="0"/>
              <a:t>‹#›</a:t>
            </a:fld>
            <a:endParaRPr lang="en-GB"/>
          </a:p>
        </p:txBody>
      </p:sp>
      <p:sp>
        <p:nvSpPr>
          <p:cNvPr id="8" name="TextBox 7">
            <a:extLst>
              <a:ext uri="{FF2B5EF4-FFF2-40B4-BE49-F238E27FC236}">
                <a16:creationId xmlns:a16="http://schemas.microsoft.com/office/drawing/2014/main" id="{6790DDA6-6455-CC4D-9B18-AF721C9D3BBF}"/>
              </a:ext>
            </a:extLst>
          </p:cNvPr>
          <p:cNvSpPr txBox="1"/>
          <p:nvPr userDrawn="1"/>
        </p:nvSpPr>
        <p:spPr>
          <a:xfrm>
            <a:off x="11353800" y="2450592"/>
            <a:ext cx="396240" cy="369332"/>
          </a:xfrm>
          <a:prstGeom prst="rect">
            <a:avLst/>
          </a:prstGeom>
          <a:noFill/>
        </p:spPr>
        <p:txBody>
          <a:bodyPr wrap="square" rtlCol="0">
            <a:spAutoFit/>
          </a:bodyPr>
          <a:lstStyle/>
          <a:p>
            <a:r>
              <a:rPr lang="en-US"/>
              <a:t>4</a:t>
            </a:r>
          </a:p>
        </p:txBody>
      </p:sp>
    </p:spTree>
    <p:extLst>
      <p:ext uri="{BB962C8B-B14F-4D97-AF65-F5344CB8AC3E}">
        <p14:creationId xmlns:p14="http://schemas.microsoft.com/office/powerpoint/2010/main" val="3674040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D737-510E-4FDE-8CA1-96701E781D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70CA66-D9B2-4A16-86B3-E2962CE9A3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0AD1EF-A9C8-4358-8CCA-42B1C3D886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F8DAC6-7099-4857-B27B-B863370973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4E1DD1-BE3A-42A6-907D-D4095C46F4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05D175-612B-478A-9B96-1974A56B07D5}"/>
              </a:ext>
            </a:extLst>
          </p:cNvPr>
          <p:cNvSpPr>
            <a:spLocks noGrp="1"/>
          </p:cNvSpPr>
          <p:nvPr>
            <p:ph type="dt" sz="half" idx="10"/>
          </p:nvPr>
        </p:nvSpPr>
        <p:spPr/>
        <p:txBody>
          <a:bodyPr/>
          <a:lstStyle/>
          <a:p>
            <a:fld id="{F4015772-9DEC-48D6-95E8-B3DA39381DBF}" type="datetime1">
              <a:rPr lang="en-GB" smtClean="0"/>
              <a:t>01/04/2025</a:t>
            </a:fld>
            <a:endParaRPr lang="en-GB"/>
          </a:p>
        </p:txBody>
      </p:sp>
      <p:sp>
        <p:nvSpPr>
          <p:cNvPr id="8" name="Footer Placeholder 7">
            <a:extLst>
              <a:ext uri="{FF2B5EF4-FFF2-40B4-BE49-F238E27FC236}">
                <a16:creationId xmlns:a16="http://schemas.microsoft.com/office/drawing/2014/main" id="{371831AD-6EE4-4E2F-ACCB-A6AA0EEE0E1C}"/>
              </a:ext>
            </a:extLst>
          </p:cNvPr>
          <p:cNvSpPr>
            <a:spLocks noGrp="1"/>
          </p:cNvSpPr>
          <p:nvPr>
            <p:ph type="ftr" sz="quarter" idx="11"/>
          </p:nvPr>
        </p:nvSpPr>
        <p:spPr/>
        <p:txBody>
          <a:bodyPr/>
          <a:lstStyle/>
          <a:p>
            <a:r>
              <a:rPr lang="en-US"/>
              <a:t>CONFIDENTIAL FOR WAVERTON</a:t>
            </a:r>
            <a:endParaRPr lang="en-GB"/>
          </a:p>
        </p:txBody>
      </p:sp>
      <p:sp>
        <p:nvSpPr>
          <p:cNvPr id="9" name="Slide Number Placeholder 8">
            <a:extLst>
              <a:ext uri="{FF2B5EF4-FFF2-40B4-BE49-F238E27FC236}">
                <a16:creationId xmlns:a16="http://schemas.microsoft.com/office/drawing/2014/main" id="{81795F2C-E11F-41B1-AF9A-6B6D3A39E59F}"/>
              </a:ext>
            </a:extLst>
          </p:cNvPr>
          <p:cNvSpPr>
            <a:spLocks noGrp="1"/>
          </p:cNvSpPr>
          <p:nvPr>
            <p:ph type="sldNum" sz="quarter" idx="12"/>
          </p:nvPr>
        </p:nvSpPr>
        <p:spPr/>
        <p:txBody>
          <a:bodyPr/>
          <a:lstStyle/>
          <a:p>
            <a:fld id="{819F1087-8530-4753-9ED0-33D18D8CE334}" type="slidenum">
              <a:rPr lang="en-GB" smtClean="0"/>
              <a:t>‹#›</a:t>
            </a:fld>
            <a:endParaRPr lang="en-GB"/>
          </a:p>
        </p:txBody>
      </p:sp>
    </p:spTree>
    <p:extLst>
      <p:ext uri="{BB962C8B-B14F-4D97-AF65-F5344CB8AC3E}">
        <p14:creationId xmlns:p14="http://schemas.microsoft.com/office/powerpoint/2010/main" val="941396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4E21-C542-470C-AA2E-E28AC7E6A3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0EBAB5-65E8-4CBA-80C0-875ECDC0CA81}"/>
              </a:ext>
            </a:extLst>
          </p:cNvPr>
          <p:cNvSpPr>
            <a:spLocks noGrp="1"/>
          </p:cNvSpPr>
          <p:nvPr>
            <p:ph type="dt" sz="half" idx="10"/>
          </p:nvPr>
        </p:nvSpPr>
        <p:spPr/>
        <p:txBody>
          <a:bodyPr/>
          <a:lstStyle/>
          <a:p>
            <a:fld id="{42712055-E262-4508-9349-6168B1872CA6}" type="datetime1">
              <a:rPr lang="en-GB" smtClean="0"/>
              <a:t>01/04/2025</a:t>
            </a:fld>
            <a:endParaRPr lang="en-GB"/>
          </a:p>
        </p:txBody>
      </p:sp>
      <p:sp>
        <p:nvSpPr>
          <p:cNvPr id="4" name="Footer Placeholder 3">
            <a:extLst>
              <a:ext uri="{FF2B5EF4-FFF2-40B4-BE49-F238E27FC236}">
                <a16:creationId xmlns:a16="http://schemas.microsoft.com/office/drawing/2014/main" id="{611876BE-E566-4561-A952-BE15A471C752}"/>
              </a:ext>
            </a:extLst>
          </p:cNvPr>
          <p:cNvSpPr>
            <a:spLocks noGrp="1"/>
          </p:cNvSpPr>
          <p:nvPr>
            <p:ph type="ftr" sz="quarter" idx="11"/>
          </p:nvPr>
        </p:nvSpPr>
        <p:spPr/>
        <p:txBody>
          <a:bodyPr/>
          <a:lstStyle/>
          <a:p>
            <a:r>
              <a:rPr lang="en-US"/>
              <a:t>CONFIDENTIAL FOR WAVERTON</a:t>
            </a:r>
            <a:endParaRPr lang="en-GB"/>
          </a:p>
        </p:txBody>
      </p:sp>
      <p:sp>
        <p:nvSpPr>
          <p:cNvPr id="5" name="Slide Number Placeholder 4">
            <a:extLst>
              <a:ext uri="{FF2B5EF4-FFF2-40B4-BE49-F238E27FC236}">
                <a16:creationId xmlns:a16="http://schemas.microsoft.com/office/drawing/2014/main" id="{387F26C1-4AF2-4681-9C86-82D64C341751}"/>
              </a:ext>
            </a:extLst>
          </p:cNvPr>
          <p:cNvSpPr>
            <a:spLocks noGrp="1"/>
          </p:cNvSpPr>
          <p:nvPr>
            <p:ph type="sldNum" sz="quarter" idx="12"/>
          </p:nvPr>
        </p:nvSpPr>
        <p:spPr/>
        <p:txBody>
          <a:bodyPr/>
          <a:lstStyle/>
          <a:p>
            <a:fld id="{819F1087-8530-4753-9ED0-33D18D8CE334}" type="slidenum">
              <a:rPr lang="en-GB" smtClean="0"/>
              <a:t>‹#›</a:t>
            </a:fld>
            <a:endParaRPr lang="en-GB"/>
          </a:p>
        </p:txBody>
      </p:sp>
    </p:spTree>
    <p:extLst>
      <p:ext uri="{BB962C8B-B14F-4D97-AF65-F5344CB8AC3E}">
        <p14:creationId xmlns:p14="http://schemas.microsoft.com/office/powerpoint/2010/main" val="360035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21A96F-548D-4727-B896-B2AFAAE13C8C}"/>
              </a:ext>
            </a:extLst>
          </p:cNvPr>
          <p:cNvSpPr>
            <a:spLocks noGrp="1"/>
          </p:cNvSpPr>
          <p:nvPr>
            <p:ph type="dt" sz="half" idx="10"/>
          </p:nvPr>
        </p:nvSpPr>
        <p:spPr/>
        <p:txBody>
          <a:bodyPr/>
          <a:lstStyle/>
          <a:p>
            <a:fld id="{9A4E4B6A-91D9-4CDA-AE74-F910310D4C35}" type="datetime1">
              <a:rPr lang="en-GB" smtClean="0"/>
              <a:t>01/04/2025</a:t>
            </a:fld>
            <a:endParaRPr lang="en-GB"/>
          </a:p>
        </p:txBody>
      </p:sp>
      <p:sp>
        <p:nvSpPr>
          <p:cNvPr id="3" name="Footer Placeholder 2">
            <a:extLst>
              <a:ext uri="{FF2B5EF4-FFF2-40B4-BE49-F238E27FC236}">
                <a16:creationId xmlns:a16="http://schemas.microsoft.com/office/drawing/2014/main" id="{653C9747-70B3-421B-95FB-46B3CCD30E7C}"/>
              </a:ext>
            </a:extLst>
          </p:cNvPr>
          <p:cNvSpPr>
            <a:spLocks noGrp="1"/>
          </p:cNvSpPr>
          <p:nvPr>
            <p:ph type="ftr" sz="quarter" idx="11"/>
          </p:nvPr>
        </p:nvSpPr>
        <p:spPr/>
        <p:txBody>
          <a:bodyPr/>
          <a:lstStyle/>
          <a:p>
            <a:r>
              <a:rPr lang="en-US"/>
              <a:t>CONFIDENTIAL FOR WAVERTON</a:t>
            </a:r>
            <a:endParaRPr lang="en-GB"/>
          </a:p>
        </p:txBody>
      </p:sp>
      <p:sp>
        <p:nvSpPr>
          <p:cNvPr id="4" name="Slide Number Placeholder 3">
            <a:extLst>
              <a:ext uri="{FF2B5EF4-FFF2-40B4-BE49-F238E27FC236}">
                <a16:creationId xmlns:a16="http://schemas.microsoft.com/office/drawing/2014/main" id="{10C62AA4-A74D-4791-B65C-424C2C89901F}"/>
              </a:ext>
            </a:extLst>
          </p:cNvPr>
          <p:cNvSpPr>
            <a:spLocks noGrp="1"/>
          </p:cNvSpPr>
          <p:nvPr>
            <p:ph type="sldNum" sz="quarter" idx="12"/>
          </p:nvPr>
        </p:nvSpPr>
        <p:spPr/>
        <p:txBody>
          <a:bodyPr/>
          <a:lstStyle/>
          <a:p>
            <a:fld id="{819F1087-8530-4753-9ED0-33D18D8CE334}" type="slidenum">
              <a:rPr lang="en-GB" smtClean="0"/>
              <a:t>‹#›</a:t>
            </a:fld>
            <a:endParaRPr lang="en-GB"/>
          </a:p>
        </p:txBody>
      </p:sp>
    </p:spTree>
    <p:extLst>
      <p:ext uri="{BB962C8B-B14F-4D97-AF65-F5344CB8AC3E}">
        <p14:creationId xmlns:p14="http://schemas.microsoft.com/office/powerpoint/2010/main" val="1315762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DF21B-C2A0-4DCF-83CC-877925F803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F05EB5-BAC1-4B2E-AD1E-95616BC243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42F0DB-EBF3-4434-AD3A-81EC7A2A0E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DF6BB1-5186-419D-BD36-9B0ED47ADCC6}"/>
              </a:ext>
            </a:extLst>
          </p:cNvPr>
          <p:cNvSpPr>
            <a:spLocks noGrp="1"/>
          </p:cNvSpPr>
          <p:nvPr>
            <p:ph type="dt" sz="half" idx="10"/>
          </p:nvPr>
        </p:nvSpPr>
        <p:spPr/>
        <p:txBody>
          <a:bodyPr/>
          <a:lstStyle/>
          <a:p>
            <a:fld id="{5BE806EE-1D2D-4D30-AC9F-47E1C280DA49}" type="datetime1">
              <a:rPr lang="en-GB" smtClean="0"/>
              <a:t>01/04/2025</a:t>
            </a:fld>
            <a:endParaRPr lang="en-GB"/>
          </a:p>
        </p:txBody>
      </p:sp>
      <p:sp>
        <p:nvSpPr>
          <p:cNvPr id="6" name="Footer Placeholder 5">
            <a:extLst>
              <a:ext uri="{FF2B5EF4-FFF2-40B4-BE49-F238E27FC236}">
                <a16:creationId xmlns:a16="http://schemas.microsoft.com/office/drawing/2014/main" id="{7C4F986D-7717-46CB-9647-24CC9125B8D1}"/>
              </a:ext>
            </a:extLst>
          </p:cNvPr>
          <p:cNvSpPr>
            <a:spLocks noGrp="1"/>
          </p:cNvSpPr>
          <p:nvPr>
            <p:ph type="ftr" sz="quarter" idx="11"/>
          </p:nvPr>
        </p:nvSpPr>
        <p:spPr/>
        <p:txBody>
          <a:bodyPr/>
          <a:lstStyle/>
          <a:p>
            <a:r>
              <a:rPr lang="en-US"/>
              <a:t>CONFIDENTIAL FOR WAVERTON</a:t>
            </a:r>
            <a:endParaRPr lang="en-GB"/>
          </a:p>
        </p:txBody>
      </p:sp>
      <p:sp>
        <p:nvSpPr>
          <p:cNvPr id="7" name="Slide Number Placeholder 6">
            <a:extLst>
              <a:ext uri="{FF2B5EF4-FFF2-40B4-BE49-F238E27FC236}">
                <a16:creationId xmlns:a16="http://schemas.microsoft.com/office/drawing/2014/main" id="{35D5BF0D-D3AB-42B9-8365-F44DA80F6EE3}"/>
              </a:ext>
            </a:extLst>
          </p:cNvPr>
          <p:cNvSpPr>
            <a:spLocks noGrp="1"/>
          </p:cNvSpPr>
          <p:nvPr>
            <p:ph type="sldNum" sz="quarter" idx="12"/>
          </p:nvPr>
        </p:nvSpPr>
        <p:spPr/>
        <p:txBody>
          <a:bodyPr/>
          <a:lstStyle/>
          <a:p>
            <a:fld id="{819F1087-8530-4753-9ED0-33D18D8CE334}" type="slidenum">
              <a:rPr lang="en-GB" smtClean="0"/>
              <a:t>‹#›</a:t>
            </a:fld>
            <a:endParaRPr lang="en-GB"/>
          </a:p>
        </p:txBody>
      </p:sp>
    </p:spTree>
    <p:extLst>
      <p:ext uri="{BB962C8B-B14F-4D97-AF65-F5344CB8AC3E}">
        <p14:creationId xmlns:p14="http://schemas.microsoft.com/office/powerpoint/2010/main" val="347730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7DB3-4F9A-4A90-9398-6E25326BC8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785D4E5-5E94-4848-970F-E8F3952F36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94BB4A2-8B65-4C85-87DF-D677A97BE8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677A-904A-44D8-A506-B5A0204C36E4}"/>
              </a:ext>
            </a:extLst>
          </p:cNvPr>
          <p:cNvSpPr>
            <a:spLocks noGrp="1"/>
          </p:cNvSpPr>
          <p:nvPr>
            <p:ph type="dt" sz="half" idx="10"/>
          </p:nvPr>
        </p:nvSpPr>
        <p:spPr/>
        <p:txBody>
          <a:bodyPr/>
          <a:lstStyle/>
          <a:p>
            <a:fld id="{2B9D550F-D607-4DC9-92E7-64FEC8F897A6}" type="datetime1">
              <a:rPr lang="en-GB" smtClean="0"/>
              <a:t>01/04/2025</a:t>
            </a:fld>
            <a:endParaRPr lang="en-GB"/>
          </a:p>
        </p:txBody>
      </p:sp>
      <p:sp>
        <p:nvSpPr>
          <p:cNvPr id="6" name="Footer Placeholder 5">
            <a:extLst>
              <a:ext uri="{FF2B5EF4-FFF2-40B4-BE49-F238E27FC236}">
                <a16:creationId xmlns:a16="http://schemas.microsoft.com/office/drawing/2014/main" id="{A0D5DDF4-A491-4151-9511-678B0652BB81}"/>
              </a:ext>
            </a:extLst>
          </p:cNvPr>
          <p:cNvSpPr>
            <a:spLocks noGrp="1"/>
          </p:cNvSpPr>
          <p:nvPr>
            <p:ph type="ftr" sz="quarter" idx="11"/>
          </p:nvPr>
        </p:nvSpPr>
        <p:spPr/>
        <p:txBody>
          <a:bodyPr/>
          <a:lstStyle/>
          <a:p>
            <a:r>
              <a:rPr lang="en-US"/>
              <a:t>CONFIDENTIAL FOR WAVERTON</a:t>
            </a:r>
            <a:endParaRPr lang="en-GB"/>
          </a:p>
        </p:txBody>
      </p:sp>
      <p:sp>
        <p:nvSpPr>
          <p:cNvPr id="7" name="Slide Number Placeholder 6">
            <a:extLst>
              <a:ext uri="{FF2B5EF4-FFF2-40B4-BE49-F238E27FC236}">
                <a16:creationId xmlns:a16="http://schemas.microsoft.com/office/drawing/2014/main" id="{5715E42F-1397-4F2F-AFA6-FF2276DB0367}"/>
              </a:ext>
            </a:extLst>
          </p:cNvPr>
          <p:cNvSpPr>
            <a:spLocks noGrp="1"/>
          </p:cNvSpPr>
          <p:nvPr>
            <p:ph type="sldNum" sz="quarter" idx="12"/>
          </p:nvPr>
        </p:nvSpPr>
        <p:spPr/>
        <p:txBody>
          <a:bodyPr/>
          <a:lstStyle/>
          <a:p>
            <a:fld id="{819F1087-8530-4753-9ED0-33D18D8CE334}" type="slidenum">
              <a:rPr lang="en-GB" smtClean="0"/>
              <a:t>‹#›</a:t>
            </a:fld>
            <a:endParaRPr lang="en-GB"/>
          </a:p>
        </p:txBody>
      </p:sp>
    </p:spTree>
    <p:extLst>
      <p:ext uri="{BB962C8B-B14F-4D97-AF65-F5344CB8AC3E}">
        <p14:creationId xmlns:p14="http://schemas.microsoft.com/office/powerpoint/2010/main" val="2736628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E8E375-FD49-45E2-B2B3-610E4D1C1D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57AFC7-AA7E-4BF5-BE00-43020E729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FFD84E-3741-49B1-B6BD-C1D362F45B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0BCDE-E647-4EA0-8CF6-07E9CB190B4B}" type="datetime1">
              <a:rPr lang="en-GB" smtClean="0"/>
              <a:t>01/04/2025</a:t>
            </a:fld>
            <a:endParaRPr lang="en-GB"/>
          </a:p>
        </p:txBody>
      </p:sp>
      <p:sp>
        <p:nvSpPr>
          <p:cNvPr id="5" name="Footer Placeholder 4">
            <a:extLst>
              <a:ext uri="{FF2B5EF4-FFF2-40B4-BE49-F238E27FC236}">
                <a16:creationId xmlns:a16="http://schemas.microsoft.com/office/drawing/2014/main" id="{A1C6478D-FCAE-475A-A54D-24EE7E8C96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CONFIDENTIAL FOR WAVERTON</a:t>
            </a:r>
            <a:endParaRPr lang="en-GB"/>
          </a:p>
        </p:txBody>
      </p:sp>
      <p:sp>
        <p:nvSpPr>
          <p:cNvPr id="6" name="Slide Number Placeholder 5">
            <a:extLst>
              <a:ext uri="{FF2B5EF4-FFF2-40B4-BE49-F238E27FC236}">
                <a16:creationId xmlns:a16="http://schemas.microsoft.com/office/drawing/2014/main" id="{6C953C77-A41E-4267-BBB5-920270019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9F1087-8530-4753-9ED0-33D18D8CE334}" type="slidenum">
              <a:rPr lang="en-GB" smtClean="0"/>
              <a:t>‹#›</a:t>
            </a:fld>
            <a:endParaRPr lang="en-GB"/>
          </a:p>
        </p:txBody>
      </p:sp>
    </p:spTree>
    <p:extLst>
      <p:ext uri="{BB962C8B-B14F-4D97-AF65-F5344CB8AC3E}">
        <p14:creationId xmlns:p14="http://schemas.microsoft.com/office/powerpoint/2010/main" val="15740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old.report/bold/weighting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old.report/bold/volatilit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bold.report/bold/volatilit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old.report/bold/volatilit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21shares.com/en-eu/product/bol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vinter.co/bytetre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bytetree.com/about/" TargetMode="External"/><Relationship Id="rId2" Type="http://schemas.openxmlformats.org/officeDocument/2006/relationships/hyperlink" Target="https://www.21shares.com/en-eu/product/bold" TargetMode="External"/><Relationship Id="rId1" Type="http://schemas.openxmlformats.org/officeDocument/2006/relationships/slideLayout" Target="../slideLayouts/slideLayout2.xml"/><Relationship Id="rId5" Type="http://schemas.openxmlformats.org/officeDocument/2006/relationships/hyperlink" Target="mailto:bold@bytetree.com" TargetMode="External"/><Relationship Id="rId4" Type="http://schemas.openxmlformats.org/officeDocument/2006/relationships/hyperlink" Target="https://bold.repor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hyperlink" Target="https://bitcoinexchangeguide.com/ray-dalio-chooses-a-mix-of-bitcoin-and-gold-for-a-rainy-day-while-blackrock-ceo-goldman-chair-prefer-us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bytetree.com/research/2022/05/liquidity-and-risk-perception-vs-reality-for-gold-and-bitcoi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old.report/bold/weighting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old coin on a blue background&#10;&#10;Description automatically generated">
            <a:extLst>
              <a:ext uri="{FF2B5EF4-FFF2-40B4-BE49-F238E27FC236}">
                <a16:creationId xmlns:a16="http://schemas.microsoft.com/office/drawing/2014/main" id="{4555434B-BF82-466B-BBAB-D87A3A975D1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97974F45-F174-46D0-8C46-4A17CF2D969C}"/>
              </a:ext>
            </a:extLst>
          </p:cNvPr>
          <p:cNvSpPr>
            <a:spLocks noGrp="1"/>
          </p:cNvSpPr>
          <p:nvPr>
            <p:ph type="sldNum" sz="quarter" idx="12"/>
          </p:nvPr>
        </p:nvSpPr>
        <p:spPr/>
        <p:txBody>
          <a:bodyPr/>
          <a:lstStyle/>
          <a:p>
            <a:fld id="{819F1087-8530-4753-9ED0-33D18D8CE334}" type="slidenum">
              <a:rPr lang="en-GB" smtClean="0"/>
              <a:t>1</a:t>
            </a:fld>
            <a:endParaRPr lang="en-GB"/>
          </a:p>
        </p:txBody>
      </p:sp>
      <p:sp>
        <p:nvSpPr>
          <p:cNvPr id="14" name="Title 4">
            <a:extLst>
              <a:ext uri="{FF2B5EF4-FFF2-40B4-BE49-F238E27FC236}">
                <a16:creationId xmlns:a16="http://schemas.microsoft.com/office/drawing/2014/main" id="{E52AA699-CE80-E9D3-6CC6-32E77AB52F42}"/>
              </a:ext>
            </a:extLst>
          </p:cNvPr>
          <p:cNvSpPr txBox="1">
            <a:spLocks noGrp="1" noRot="1" noMove="1" noResize="1" noEditPoints="1" noAdjustHandles="1" noChangeArrowheads="1" noChangeShapeType="1"/>
          </p:cNvSpPr>
          <p:nvPr/>
        </p:nvSpPr>
        <p:spPr>
          <a:xfrm>
            <a:off x="442417" y="2805845"/>
            <a:ext cx="7966669" cy="34363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rgbClr val="18264C"/>
                </a:solidFill>
                <a:latin typeface="HK Grotesk" pitchFamily="2" charset="77"/>
                <a:ea typeface="+mj-ea"/>
                <a:cs typeface="+mj-cs"/>
              </a:defRPr>
            </a:lvl1pPr>
          </a:lstStyle>
          <a:p>
            <a:pPr>
              <a:lnSpc>
                <a:spcPct val="100000"/>
              </a:lnSpc>
            </a:pPr>
            <a:endParaRPr lang="en-US" sz="2400" b="1" dirty="0">
              <a:solidFill>
                <a:schemeClr val="bg1"/>
              </a:solidFill>
              <a:latin typeface="Acumin Pro" panose="020B0504020202020204" pitchFamily="34" charset="0"/>
            </a:endParaRPr>
          </a:p>
          <a:p>
            <a:pPr>
              <a:lnSpc>
                <a:spcPct val="100000"/>
              </a:lnSpc>
            </a:pPr>
            <a:endParaRPr lang="en-US" sz="2400" b="1" dirty="0">
              <a:solidFill>
                <a:schemeClr val="bg1"/>
              </a:solidFill>
              <a:latin typeface="Acumin Pro" panose="020B0504020202020204" pitchFamily="34" charset="0"/>
            </a:endParaRPr>
          </a:p>
          <a:p>
            <a:pPr>
              <a:lnSpc>
                <a:spcPct val="100000"/>
              </a:lnSpc>
            </a:pPr>
            <a:endParaRPr lang="en-US" sz="2400" b="1" dirty="0">
              <a:solidFill>
                <a:schemeClr val="bg1"/>
              </a:solidFill>
              <a:latin typeface="Acumin Pro" panose="020B0504020202020204" pitchFamily="34" charset="0"/>
            </a:endParaRPr>
          </a:p>
          <a:p>
            <a:pPr>
              <a:lnSpc>
                <a:spcPct val="100000"/>
              </a:lnSpc>
            </a:pPr>
            <a:r>
              <a:rPr lang="en-US" sz="4000" b="1" dirty="0">
                <a:solidFill>
                  <a:schemeClr val="bg1"/>
                </a:solidFill>
                <a:latin typeface="Acumin Pro" panose="020B0504020202020204" pitchFamily="34" charset="0"/>
              </a:rPr>
              <a:t>BOLD combines Bitcoin and Gold</a:t>
            </a:r>
          </a:p>
          <a:p>
            <a:pPr>
              <a:lnSpc>
                <a:spcPct val="100000"/>
              </a:lnSpc>
            </a:pPr>
            <a:endParaRPr lang="en-US" sz="2400" b="1" dirty="0">
              <a:solidFill>
                <a:schemeClr val="bg1"/>
              </a:solidFill>
              <a:latin typeface="Acumin Pro" panose="020B0504020202020204" pitchFamily="34" charset="0"/>
            </a:endParaRPr>
          </a:p>
          <a:p>
            <a:pPr>
              <a:lnSpc>
                <a:spcPct val="100000"/>
              </a:lnSpc>
            </a:pPr>
            <a:r>
              <a:rPr lang="en-US" sz="2400" b="1" dirty="0">
                <a:solidFill>
                  <a:schemeClr val="bg1"/>
                </a:solidFill>
                <a:latin typeface="Acumin Pro" panose="020B0504020202020204" pitchFamily="34" charset="0"/>
              </a:rPr>
              <a:t>Mining Forum Europe, Zurich, April 2025</a:t>
            </a:r>
            <a:br>
              <a:rPr lang="en-US" sz="1300" dirty="0">
                <a:solidFill>
                  <a:schemeClr val="bg1"/>
                </a:solidFill>
                <a:latin typeface="Acumin Pro" panose="020B0504020202020204" pitchFamily="34" charset="0"/>
              </a:rPr>
            </a:br>
            <a:br>
              <a:rPr lang="en-US" sz="1600" dirty="0">
                <a:solidFill>
                  <a:schemeClr val="bg1"/>
                </a:solidFill>
                <a:latin typeface="Acumin Pro" panose="020B0504020202020204" pitchFamily="34" charset="0"/>
              </a:rPr>
            </a:br>
            <a:endParaRPr lang="en-US" sz="1300" dirty="0">
              <a:solidFill>
                <a:schemeClr val="bg1"/>
              </a:solidFill>
              <a:latin typeface="Acumin Pro" panose="020B0504020202020204" pitchFamily="34" charset="0"/>
            </a:endParaRPr>
          </a:p>
        </p:txBody>
      </p:sp>
      <p:sp>
        <p:nvSpPr>
          <p:cNvPr id="15" name="TextBox 14">
            <a:extLst>
              <a:ext uri="{FF2B5EF4-FFF2-40B4-BE49-F238E27FC236}">
                <a16:creationId xmlns:a16="http://schemas.microsoft.com/office/drawing/2014/main" id="{ACD2FA6F-DFF3-D156-3D98-A96376A2D338}"/>
              </a:ext>
            </a:extLst>
          </p:cNvPr>
          <p:cNvSpPr txBox="1">
            <a:spLocks noGrp="1" noRot="1" noMove="1" noResize="1" noEditPoints="1" noAdjustHandles="1" noChangeArrowheads="1" noChangeShapeType="1"/>
          </p:cNvSpPr>
          <p:nvPr/>
        </p:nvSpPr>
        <p:spPr>
          <a:xfrm>
            <a:off x="2935961" y="314728"/>
            <a:ext cx="8795516" cy="1508105"/>
          </a:xfrm>
          <a:prstGeom prst="rect">
            <a:avLst/>
          </a:prstGeom>
          <a:noFill/>
        </p:spPr>
        <p:txBody>
          <a:bodyPr wrap="square">
            <a:spAutoFit/>
          </a:bodyPr>
          <a:lstStyle/>
          <a:p>
            <a:pPr marL="0" indent="0">
              <a:buNone/>
            </a:pPr>
            <a:endParaRPr lang="en-US" sz="3200" dirty="0">
              <a:solidFill>
                <a:schemeClr val="bg1"/>
              </a:solidFill>
              <a:latin typeface="Inter Medium" panose="02000503000000020004" pitchFamily="2" charset="0"/>
              <a:ea typeface="Inter Medium" panose="02000503000000020004" pitchFamily="2" charset="0"/>
            </a:endParaRPr>
          </a:p>
          <a:p>
            <a:pPr marL="0" indent="0">
              <a:buNone/>
            </a:pPr>
            <a:r>
              <a:rPr lang="en-US" sz="6000" dirty="0">
                <a:solidFill>
                  <a:schemeClr val="bg1"/>
                </a:solidFill>
                <a:latin typeface="Inter Black" panose="02000503000000020004" pitchFamily="2" charset="0"/>
                <a:ea typeface="Inter Black" panose="02000503000000020004" pitchFamily="2" charset="0"/>
              </a:rPr>
              <a:t>The ByteTree BOLD Index</a:t>
            </a:r>
            <a:endParaRPr lang="en-US" sz="7200" dirty="0">
              <a:solidFill>
                <a:schemeClr val="bg1"/>
              </a:solidFill>
              <a:latin typeface="Inter Black" panose="02000503000000020004" pitchFamily="2" charset="0"/>
              <a:ea typeface="Inter Black" panose="02000503000000020004" pitchFamily="2" charset="0"/>
            </a:endParaRPr>
          </a:p>
        </p:txBody>
      </p:sp>
    </p:spTree>
    <p:extLst>
      <p:ext uri="{BB962C8B-B14F-4D97-AF65-F5344CB8AC3E}">
        <p14:creationId xmlns:p14="http://schemas.microsoft.com/office/powerpoint/2010/main" val="210020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B37339-1A6F-9E47-A922-CB02D7703AD4}"/>
              </a:ext>
            </a:extLst>
          </p:cNvPr>
          <p:cNvSpPr>
            <a:spLocks noGrp="1"/>
          </p:cNvSpPr>
          <p:nvPr>
            <p:ph type="title"/>
          </p:nvPr>
        </p:nvSpPr>
        <p:spPr/>
        <p:txBody>
          <a:bodyPr vert="horz" lIns="91440" tIns="45720" rIns="91440" bIns="45720" rtlCol="0" anchor="ctr">
            <a:noAutofit/>
          </a:bodyPr>
          <a:lstStyle/>
          <a:p>
            <a:r>
              <a:rPr lang="en-US" dirty="0"/>
              <a:t>The Power of Rebalancing – Bitcoin Daily Weights </a:t>
            </a:r>
          </a:p>
        </p:txBody>
      </p:sp>
      <p:sp>
        <p:nvSpPr>
          <p:cNvPr id="4" name="Slide Number Placeholder 3">
            <a:extLst>
              <a:ext uri="{FF2B5EF4-FFF2-40B4-BE49-F238E27FC236}">
                <a16:creationId xmlns:a16="http://schemas.microsoft.com/office/drawing/2014/main" id="{15BA6D40-90F1-4BE0-BDC4-29704B5F3E6A}"/>
              </a:ext>
            </a:extLst>
          </p:cNvPr>
          <p:cNvSpPr>
            <a:spLocks noGrp="1"/>
          </p:cNvSpPr>
          <p:nvPr>
            <p:ph type="sldNum" sz="quarter" idx="12"/>
          </p:nvPr>
        </p:nvSpPr>
        <p:spPr/>
        <p:txBody>
          <a:bodyPr/>
          <a:lstStyle/>
          <a:p>
            <a:fld id="{819F1087-8530-4753-9ED0-33D18D8CE334}" type="slidenum">
              <a:rPr lang="en-GB" smtClean="0"/>
              <a:t>10</a:t>
            </a:fld>
            <a:endParaRPr lang="en-GB"/>
          </a:p>
        </p:txBody>
      </p:sp>
      <p:sp>
        <p:nvSpPr>
          <p:cNvPr id="3" name="TextBox 2">
            <a:extLst>
              <a:ext uri="{FF2B5EF4-FFF2-40B4-BE49-F238E27FC236}">
                <a16:creationId xmlns:a16="http://schemas.microsoft.com/office/drawing/2014/main" id="{64E80546-A765-35C8-7177-B7CF1A27E5F3}"/>
              </a:ext>
            </a:extLst>
          </p:cNvPr>
          <p:cNvSpPr txBox="1"/>
          <p:nvPr/>
        </p:nvSpPr>
        <p:spPr>
          <a:xfrm>
            <a:off x="820094" y="6302489"/>
            <a:ext cx="10773443" cy="215444"/>
          </a:xfrm>
          <a:prstGeom prst="rect">
            <a:avLst/>
          </a:prstGeom>
          <a:noFill/>
        </p:spPr>
        <p:txBody>
          <a:bodyPr wrap="square" rtlCol="0">
            <a:spAutoFit/>
          </a:bodyPr>
          <a:lstStyle/>
          <a:p>
            <a:r>
              <a:rPr lang="en-US" sz="800" i="1" dirty="0">
                <a:latin typeface="Acumin Pro" panose="020B0504020202020204" pitchFamily="34" charset="0"/>
              </a:rPr>
              <a:t>Source: </a:t>
            </a:r>
            <a:r>
              <a:rPr lang="en-US" sz="800" i="1" dirty="0">
                <a:latin typeface="Acumin Pro" panose="020B0504020202020204" pitchFamily="34" charset="0"/>
                <a:hlinkClick r:id="rId3"/>
              </a:rPr>
              <a:t>BOLD.report</a:t>
            </a:r>
            <a:endParaRPr lang="en-US" sz="800" i="1" dirty="0">
              <a:latin typeface="Acumin Pro" panose="020B0504020202020204" pitchFamily="34" charset="0"/>
            </a:endParaRPr>
          </a:p>
        </p:txBody>
      </p:sp>
      <p:pic>
        <p:nvPicPr>
          <p:cNvPr id="5" name="Picture 4">
            <a:extLst>
              <a:ext uri="{FF2B5EF4-FFF2-40B4-BE49-F238E27FC236}">
                <a16:creationId xmlns:a16="http://schemas.microsoft.com/office/drawing/2014/main" id="{1F634537-0C8D-4ACB-2D02-2AC74BDE90FF}"/>
              </a:ext>
            </a:extLst>
          </p:cNvPr>
          <p:cNvPicPr>
            <a:picLocks noChangeAspect="1"/>
          </p:cNvPicPr>
          <p:nvPr/>
        </p:nvPicPr>
        <p:blipFill>
          <a:blip r:embed="rId4"/>
          <a:stretch>
            <a:fillRect/>
          </a:stretch>
        </p:blipFill>
        <p:spPr>
          <a:xfrm>
            <a:off x="3251200" y="1766722"/>
            <a:ext cx="4706551" cy="4202278"/>
          </a:xfrm>
          <a:prstGeom prst="rect">
            <a:avLst/>
          </a:prstGeom>
        </p:spPr>
      </p:pic>
    </p:spTree>
    <p:extLst>
      <p:ext uri="{BB962C8B-B14F-4D97-AF65-F5344CB8AC3E}">
        <p14:creationId xmlns:p14="http://schemas.microsoft.com/office/powerpoint/2010/main" val="2505197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06F45E-BAD0-B2FC-A3D6-376A1DBE56D9}"/>
              </a:ext>
            </a:extLst>
          </p:cNvPr>
          <p:cNvSpPr>
            <a:spLocks noGrp="1"/>
          </p:cNvSpPr>
          <p:nvPr>
            <p:ph type="sldNum" sz="quarter" idx="12"/>
          </p:nvPr>
        </p:nvSpPr>
        <p:spPr/>
        <p:txBody>
          <a:bodyPr/>
          <a:lstStyle/>
          <a:p>
            <a:fld id="{819F1087-8530-4753-9ED0-33D18D8CE334}" type="slidenum">
              <a:rPr lang="en-GB" smtClean="0"/>
              <a:t>11</a:t>
            </a:fld>
            <a:endParaRPr lang="en-GB"/>
          </a:p>
        </p:txBody>
      </p:sp>
      <p:sp>
        <p:nvSpPr>
          <p:cNvPr id="5" name="Title 4">
            <a:extLst>
              <a:ext uri="{FF2B5EF4-FFF2-40B4-BE49-F238E27FC236}">
                <a16:creationId xmlns:a16="http://schemas.microsoft.com/office/drawing/2014/main" id="{23256EB0-36F5-2E0D-C2A9-AA580D93C58C}"/>
              </a:ext>
            </a:extLst>
          </p:cNvPr>
          <p:cNvSpPr>
            <a:spLocks noGrp="1"/>
          </p:cNvSpPr>
          <p:nvPr>
            <p:ph type="title"/>
          </p:nvPr>
        </p:nvSpPr>
        <p:spPr/>
        <p:txBody>
          <a:bodyPr/>
          <a:lstStyle/>
          <a:p>
            <a:r>
              <a:rPr lang="en-US" dirty="0"/>
              <a:t>ByteTree BOLD Index vs Bitcoin and Gold</a:t>
            </a:r>
            <a:endParaRPr lang="en-GB" dirty="0"/>
          </a:p>
        </p:txBody>
      </p:sp>
      <p:pic>
        <p:nvPicPr>
          <p:cNvPr id="10" name="Content Placeholder 9">
            <a:extLst>
              <a:ext uri="{FF2B5EF4-FFF2-40B4-BE49-F238E27FC236}">
                <a16:creationId xmlns:a16="http://schemas.microsoft.com/office/drawing/2014/main" id="{4F823565-8673-A46D-4418-545A5CBBA407}"/>
              </a:ext>
            </a:extLst>
          </p:cNvPr>
          <p:cNvPicPr>
            <a:picLocks noGrp="1" noChangeAspect="1"/>
          </p:cNvPicPr>
          <p:nvPr>
            <p:ph idx="1"/>
          </p:nvPr>
        </p:nvPicPr>
        <p:blipFill>
          <a:blip r:embed="rId2"/>
          <a:stretch>
            <a:fillRect/>
          </a:stretch>
        </p:blipFill>
        <p:spPr>
          <a:xfrm>
            <a:off x="2040395" y="1662339"/>
            <a:ext cx="7131495" cy="4351338"/>
          </a:xfrm>
          <a:prstGeom prst="rect">
            <a:avLst/>
          </a:prstGeom>
        </p:spPr>
      </p:pic>
    </p:spTree>
    <p:extLst>
      <p:ext uri="{BB962C8B-B14F-4D97-AF65-F5344CB8AC3E}">
        <p14:creationId xmlns:p14="http://schemas.microsoft.com/office/powerpoint/2010/main" val="48019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05A95-15B0-9588-FE68-246946F6F0E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4B51696-B8A4-974A-529F-86D10A0D85AF}"/>
              </a:ext>
            </a:extLst>
          </p:cNvPr>
          <p:cNvSpPr>
            <a:spLocks noGrp="1"/>
          </p:cNvSpPr>
          <p:nvPr>
            <p:ph type="title"/>
          </p:nvPr>
        </p:nvSpPr>
        <p:spPr/>
        <p:txBody>
          <a:bodyPr vert="horz" lIns="91440" tIns="45720" rIns="91440" bIns="45720" rtlCol="0" anchor="ctr">
            <a:noAutofit/>
          </a:bodyPr>
          <a:lstStyle/>
          <a:p>
            <a:r>
              <a:rPr lang="en-US" dirty="0"/>
              <a:t>Volatility: Bitcoin and Gold</a:t>
            </a:r>
          </a:p>
        </p:txBody>
      </p:sp>
      <p:sp>
        <p:nvSpPr>
          <p:cNvPr id="9" name="TextBox 8">
            <a:extLst>
              <a:ext uri="{FF2B5EF4-FFF2-40B4-BE49-F238E27FC236}">
                <a16:creationId xmlns:a16="http://schemas.microsoft.com/office/drawing/2014/main" id="{148B15F1-751C-18E8-2AE8-FE3123B69F69}"/>
              </a:ext>
            </a:extLst>
          </p:cNvPr>
          <p:cNvSpPr txBox="1"/>
          <p:nvPr/>
        </p:nvSpPr>
        <p:spPr>
          <a:xfrm>
            <a:off x="820094" y="6292690"/>
            <a:ext cx="6437228" cy="215444"/>
          </a:xfrm>
          <a:prstGeom prst="rect">
            <a:avLst/>
          </a:prstGeom>
          <a:noFill/>
        </p:spPr>
        <p:txBody>
          <a:bodyPr wrap="square" rtlCol="0">
            <a:spAutoFit/>
          </a:bodyPr>
          <a:lstStyle/>
          <a:p>
            <a:r>
              <a:rPr lang="en-US" sz="800" i="1" dirty="0">
                <a:latin typeface="Acumin Pro" panose="020B0504020202020204" pitchFamily="34" charset="0"/>
              </a:rPr>
              <a:t>Source: </a:t>
            </a:r>
            <a:r>
              <a:rPr lang="en-US" sz="800" i="1" dirty="0">
                <a:latin typeface="Acumin Pro" panose="020B0504020202020204" pitchFamily="34" charset="0"/>
                <a:hlinkClick r:id="rId3"/>
              </a:rPr>
              <a:t>BOLD.report</a:t>
            </a:r>
            <a:endParaRPr lang="en-US" sz="800" i="1" dirty="0">
              <a:latin typeface="Acumin Pro" panose="020B0504020202020204" pitchFamily="34" charset="0"/>
            </a:endParaRPr>
          </a:p>
        </p:txBody>
      </p:sp>
      <p:sp>
        <p:nvSpPr>
          <p:cNvPr id="3" name="Slide Number Placeholder 2">
            <a:extLst>
              <a:ext uri="{FF2B5EF4-FFF2-40B4-BE49-F238E27FC236}">
                <a16:creationId xmlns:a16="http://schemas.microsoft.com/office/drawing/2014/main" id="{6D323EB0-12D8-AEBA-8EDC-2F34CB7DC80E}"/>
              </a:ext>
            </a:extLst>
          </p:cNvPr>
          <p:cNvSpPr>
            <a:spLocks noGrp="1"/>
          </p:cNvSpPr>
          <p:nvPr>
            <p:ph type="sldNum" sz="quarter" idx="12"/>
          </p:nvPr>
        </p:nvSpPr>
        <p:spPr/>
        <p:txBody>
          <a:bodyPr/>
          <a:lstStyle/>
          <a:p>
            <a:fld id="{819F1087-8530-4753-9ED0-33D18D8CE334}" type="slidenum">
              <a:rPr lang="en-GB" smtClean="0"/>
              <a:t>12</a:t>
            </a:fld>
            <a:endParaRPr lang="en-GB"/>
          </a:p>
        </p:txBody>
      </p:sp>
      <p:pic>
        <p:nvPicPr>
          <p:cNvPr id="4" name="Picture 3">
            <a:extLst>
              <a:ext uri="{FF2B5EF4-FFF2-40B4-BE49-F238E27FC236}">
                <a16:creationId xmlns:a16="http://schemas.microsoft.com/office/drawing/2014/main" id="{A053209E-0255-6162-E971-63917935D9E0}"/>
              </a:ext>
            </a:extLst>
          </p:cNvPr>
          <p:cNvPicPr>
            <a:picLocks noChangeAspect="1"/>
          </p:cNvPicPr>
          <p:nvPr/>
        </p:nvPicPr>
        <p:blipFill>
          <a:blip r:embed="rId4"/>
          <a:stretch>
            <a:fillRect/>
          </a:stretch>
        </p:blipFill>
        <p:spPr>
          <a:xfrm>
            <a:off x="1581750" y="1419526"/>
            <a:ext cx="8123621" cy="4673266"/>
          </a:xfrm>
          <a:prstGeom prst="rect">
            <a:avLst/>
          </a:prstGeom>
        </p:spPr>
      </p:pic>
    </p:spTree>
    <p:extLst>
      <p:ext uri="{BB962C8B-B14F-4D97-AF65-F5344CB8AC3E}">
        <p14:creationId xmlns:p14="http://schemas.microsoft.com/office/powerpoint/2010/main" val="2771135299"/>
      </p:ext>
    </p:extLst>
  </p:cSld>
  <p:clrMapOvr>
    <a:masterClrMapping/>
  </p:clrMapOvr>
  <mc:AlternateContent xmlns:mc="http://schemas.openxmlformats.org/markup-compatibility/2006" xmlns:p14="http://schemas.microsoft.com/office/powerpoint/2010/main">
    <mc:Choice Requires="p14">
      <p:transition p14:dur="10" advClick="0">
        <p:cut/>
      </p:transition>
    </mc:Choice>
    <mc:Fallback xmlns="">
      <p:transition advClick="0">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B2814-10F8-502B-82AA-E46F1C00E3C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AEB25FF-78BD-DB47-4BE5-A98DB172DA6F}"/>
              </a:ext>
            </a:extLst>
          </p:cNvPr>
          <p:cNvSpPr>
            <a:spLocks noGrp="1"/>
          </p:cNvSpPr>
          <p:nvPr>
            <p:ph type="title"/>
          </p:nvPr>
        </p:nvSpPr>
        <p:spPr/>
        <p:txBody>
          <a:bodyPr vert="horz" lIns="91440" tIns="45720" rIns="91440" bIns="45720" rtlCol="0" anchor="ctr">
            <a:noAutofit/>
          </a:bodyPr>
          <a:lstStyle/>
          <a:p>
            <a:r>
              <a:rPr lang="en-US" dirty="0"/>
              <a:t>Risk-Adjusted Returns</a:t>
            </a:r>
          </a:p>
        </p:txBody>
      </p:sp>
      <p:sp>
        <p:nvSpPr>
          <p:cNvPr id="9" name="TextBox 8">
            <a:extLst>
              <a:ext uri="{FF2B5EF4-FFF2-40B4-BE49-F238E27FC236}">
                <a16:creationId xmlns:a16="http://schemas.microsoft.com/office/drawing/2014/main" id="{AF10BD64-BE3A-54D2-B5FD-DD1B3F091E4D}"/>
              </a:ext>
            </a:extLst>
          </p:cNvPr>
          <p:cNvSpPr txBox="1"/>
          <p:nvPr/>
        </p:nvSpPr>
        <p:spPr>
          <a:xfrm>
            <a:off x="820094" y="6292690"/>
            <a:ext cx="6437228" cy="215444"/>
          </a:xfrm>
          <a:prstGeom prst="rect">
            <a:avLst/>
          </a:prstGeom>
          <a:noFill/>
        </p:spPr>
        <p:txBody>
          <a:bodyPr wrap="square" rtlCol="0">
            <a:spAutoFit/>
          </a:bodyPr>
          <a:lstStyle/>
          <a:p>
            <a:r>
              <a:rPr lang="en-US" sz="800" i="1" dirty="0">
                <a:latin typeface="Acumin Pro" panose="020B0504020202020204" pitchFamily="34" charset="0"/>
              </a:rPr>
              <a:t>Source: </a:t>
            </a:r>
            <a:r>
              <a:rPr lang="en-US" sz="800" i="1" dirty="0" err="1">
                <a:latin typeface="Acumin Pro" panose="020B0504020202020204" pitchFamily="34" charset="0"/>
                <a:hlinkClick r:id="rId3"/>
              </a:rPr>
              <a:t>BOLD.report</a:t>
            </a:r>
            <a:r>
              <a:rPr lang="en-US" sz="800" i="1" dirty="0">
                <a:latin typeface="Acumin Pro" panose="020B0504020202020204" pitchFamily="34" charset="0"/>
              </a:rPr>
              <a:t>, Bloomberg</a:t>
            </a:r>
          </a:p>
        </p:txBody>
      </p:sp>
      <p:sp>
        <p:nvSpPr>
          <p:cNvPr id="3" name="Slide Number Placeholder 2">
            <a:extLst>
              <a:ext uri="{FF2B5EF4-FFF2-40B4-BE49-F238E27FC236}">
                <a16:creationId xmlns:a16="http://schemas.microsoft.com/office/drawing/2014/main" id="{6239B27E-F19D-753C-3476-E51EFE12E50A}"/>
              </a:ext>
            </a:extLst>
          </p:cNvPr>
          <p:cNvSpPr>
            <a:spLocks noGrp="1"/>
          </p:cNvSpPr>
          <p:nvPr>
            <p:ph type="sldNum" sz="quarter" idx="12"/>
          </p:nvPr>
        </p:nvSpPr>
        <p:spPr/>
        <p:txBody>
          <a:bodyPr/>
          <a:lstStyle/>
          <a:p>
            <a:fld id="{819F1087-8530-4753-9ED0-33D18D8CE334}" type="slidenum">
              <a:rPr lang="en-GB" smtClean="0"/>
              <a:t>13</a:t>
            </a:fld>
            <a:endParaRPr lang="en-GB"/>
          </a:p>
        </p:txBody>
      </p:sp>
      <p:graphicFrame>
        <p:nvGraphicFramePr>
          <p:cNvPr id="6" name="Table 5">
            <a:extLst>
              <a:ext uri="{FF2B5EF4-FFF2-40B4-BE49-F238E27FC236}">
                <a16:creationId xmlns:a16="http://schemas.microsoft.com/office/drawing/2014/main" id="{F0025B5B-8F66-7D8F-164D-24828E54C557}"/>
              </a:ext>
            </a:extLst>
          </p:cNvPr>
          <p:cNvGraphicFramePr>
            <a:graphicFrameLocks noGrp="1"/>
          </p:cNvGraphicFramePr>
          <p:nvPr>
            <p:extLst>
              <p:ext uri="{D42A27DB-BD31-4B8C-83A1-F6EECF244321}">
                <p14:modId xmlns:p14="http://schemas.microsoft.com/office/powerpoint/2010/main" val="650177273"/>
              </p:ext>
            </p:extLst>
          </p:nvPr>
        </p:nvGraphicFramePr>
        <p:xfrm>
          <a:off x="1955333" y="1745672"/>
          <a:ext cx="8281333" cy="3212580"/>
        </p:xfrm>
        <a:graphic>
          <a:graphicData uri="http://schemas.openxmlformats.org/drawingml/2006/table">
            <a:tbl>
              <a:tblPr/>
              <a:tblGrid>
                <a:gridCol w="1944778">
                  <a:extLst>
                    <a:ext uri="{9D8B030D-6E8A-4147-A177-3AD203B41FA5}">
                      <a16:colId xmlns:a16="http://schemas.microsoft.com/office/drawing/2014/main" val="4209813047"/>
                    </a:ext>
                  </a:extLst>
                </a:gridCol>
                <a:gridCol w="2201231">
                  <a:extLst>
                    <a:ext uri="{9D8B030D-6E8A-4147-A177-3AD203B41FA5}">
                      <a16:colId xmlns:a16="http://schemas.microsoft.com/office/drawing/2014/main" val="592962574"/>
                    </a:ext>
                  </a:extLst>
                </a:gridCol>
                <a:gridCol w="1843265">
                  <a:extLst>
                    <a:ext uri="{9D8B030D-6E8A-4147-A177-3AD203B41FA5}">
                      <a16:colId xmlns:a16="http://schemas.microsoft.com/office/drawing/2014/main" val="7561072"/>
                    </a:ext>
                  </a:extLst>
                </a:gridCol>
                <a:gridCol w="2292059">
                  <a:extLst>
                    <a:ext uri="{9D8B030D-6E8A-4147-A177-3AD203B41FA5}">
                      <a16:colId xmlns:a16="http://schemas.microsoft.com/office/drawing/2014/main" val="621416431"/>
                    </a:ext>
                  </a:extLst>
                </a:gridCol>
              </a:tblGrid>
              <a:tr h="535430">
                <a:tc>
                  <a:txBody>
                    <a:bodyPr/>
                    <a:lstStyle/>
                    <a:p>
                      <a:pPr algn="l" fontAlgn="b"/>
                      <a:r>
                        <a:rPr lang="en-GB" sz="1800" b="0" i="0" u="none" strike="noStrike" dirty="0">
                          <a:solidFill>
                            <a:srgbClr val="000000"/>
                          </a:solidFill>
                          <a:effectLst/>
                          <a:latin typeface="Aptos Narrow" panose="020B0004020202020204" pitchFamily="34" charset="0"/>
                        </a:rPr>
                        <a:t>Since 1 Jan 2018</a:t>
                      </a:r>
                    </a:p>
                  </a:txBody>
                  <a:tcPr marL="9525" marR="9525" marT="9525" marB="0" anchor="b">
                    <a:lnL>
                      <a:noFill/>
                    </a:lnL>
                    <a:lnR>
                      <a:noFill/>
                    </a:lnR>
                    <a:lnT>
                      <a:noFill/>
                    </a:lnT>
                    <a:lnB>
                      <a:noFill/>
                    </a:lnB>
                    <a:solidFill>
                      <a:srgbClr val="FFFFFF"/>
                    </a:solidFill>
                  </a:tcPr>
                </a:tc>
                <a:tc>
                  <a:txBody>
                    <a:bodyPr/>
                    <a:lstStyle/>
                    <a:p>
                      <a:pPr algn="ctr" fontAlgn="b"/>
                      <a:r>
                        <a:rPr lang="en-GB" sz="1800" b="1" i="0" u="none" strike="noStrike" dirty="0">
                          <a:solidFill>
                            <a:srgbClr val="000000"/>
                          </a:solidFill>
                          <a:effectLst/>
                          <a:latin typeface="Aptos Narrow" panose="020B0004020202020204" pitchFamily="34" charset="0"/>
                        </a:rPr>
                        <a:t>IRR %</a:t>
                      </a:r>
                    </a:p>
                  </a:txBody>
                  <a:tcPr marL="9525" marR="9525" marT="9525" marB="0" anchor="b">
                    <a:lnL>
                      <a:noFill/>
                    </a:lnL>
                    <a:lnR>
                      <a:noFill/>
                    </a:lnR>
                    <a:lnT>
                      <a:noFill/>
                    </a:lnT>
                    <a:lnB>
                      <a:noFill/>
                    </a:lnB>
                    <a:solidFill>
                      <a:srgbClr val="FFFFFF"/>
                    </a:solidFill>
                  </a:tcPr>
                </a:tc>
                <a:tc>
                  <a:txBody>
                    <a:bodyPr/>
                    <a:lstStyle/>
                    <a:p>
                      <a:pPr algn="ctr" fontAlgn="b"/>
                      <a:r>
                        <a:rPr lang="en-GB" sz="1800" b="1" i="0" u="none" strike="noStrike" dirty="0">
                          <a:solidFill>
                            <a:srgbClr val="000000"/>
                          </a:solidFill>
                          <a:effectLst/>
                          <a:latin typeface="Aptos Narrow" panose="020B0004020202020204" pitchFamily="34" charset="0"/>
                        </a:rPr>
                        <a:t>Volatility %</a:t>
                      </a:r>
                    </a:p>
                  </a:txBody>
                  <a:tcPr marL="9525" marR="9525" marT="9525" marB="0" anchor="b">
                    <a:lnL>
                      <a:noFill/>
                    </a:lnL>
                    <a:lnR>
                      <a:noFill/>
                    </a:lnR>
                    <a:lnT>
                      <a:noFill/>
                    </a:lnT>
                    <a:lnB>
                      <a:noFill/>
                    </a:lnB>
                    <a:solidFill>
                      <a:srgbClr val="FFFFFF"/>
                    </a:solidFill>
                  </a:tcPr>
                </a:tc>
                <a:tc>
                  <a:txBody>
                    <a:bodyPr/>
                    <a:lstStyle/>
                    <a:p>
                      <a:pPr algn="ctr" fontAlgn="b"/>
                      <a:r>
                        <a:rPr lang="en-GB" sz="1800" b="1" i="0" u="none" strike="noStrike">
                          <a:solidFill>
                            <a:srgbClr val="000000"/>
                          </a:solidFill>
                          <a:effectLst/>
                          <a:latin typeface="Aptos Narrow" panose="020B0004020202020204" pitchFamily="34" charset="0"/>
                        </a:rPr>
                        <a:t>Sharpe</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751946385"/>
                  </a:ext>
                </a:extLst>
              </a:tr>
              <a:tr h="535430">
                <a:tc>
                  <a:txBody>
                    <a:bodyPr/>
                    <a:lstStyle/>
                    <a:p>
                      <a:pPr algn="l" fontAlgn="b"/>
                      <a:r>
                        <a:rPr lang="en-GB" sz="1800" b="0" i="0" u="none" strike="noStrike" dirty="0">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GB" sz="1800" b="0"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GB" sz="1800" b="0"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GB" sz="1800" b="0"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935874513"/>
                  </a:ext>
                </a:extLst>
              </a:tr>
              <a:tr h="535430">
                <a:tc>
                  <a:txBody>
                    <a:bodyPr/>
                    <a:lstStyle/>
                    <a:p>
                      <a:pPr algn="l" fontAlgn="b"/>
                      <a:r>
                        <a:rPr lang="en-GB" sz="1800" b="1" i="0" u="none" strike="noStrike" dirty="0">
                          <a:solidFill>
                            <a:srgbClr val="000000"/>
                          </a:solidFill>
                          <a:effectLst/>
                          <a:latin typeface="Aptos Narrow" panose="020B0004020202020204" pitchFamily="34" charset="0"/>
                        </a:rPr>
                        <a:t>Bitcoin</a:t>
                      </a:r>
                    </a:p>
                  </a:txBody>
                  <a:tcPr marL="9525" marR="9525" marT="9525" marB="0" anchor="b">
                    <a:lnL>
                      <a:noFill/>
                    </a:lnL>
                    <a:lnR>
                      <a:noFill/>
                    </a:lnR>
                    <a:lnT>
                      <a:noFill/>
                    </a:lnT>
                    <a:lnB>
                      <a:noFill/>
                    </a:lnB>
                    <a:solidFill>
                      <a:srgbClr val="FFFFFF"/>
                    </a:solidFill>
                  </a:tcPr>
                </a:tc>
                <a:tc>
                  <a:txBody>
                    <a:bodyPr/>
                    <a:lstStyle/>
                    <a:p>
                      <a:pPr algn="ctr" fontAlgn="b"/>
                      <a:r>
                        <a:rPr lang="en-GB" sz="1800" b="0" i="0" u="none" strike="noStrike">
                          <a:solidFill>
                            <a:srgbClr val="000000"/>
                          </a:solidFill>
                          <a:effectLst/>
                          <a:latin typeface="Aptos Narrow" panose="020B0004020202020204" pitchFamily="34" charset="0"/>
                        </a:rPr>
                        <a:t>32.6%</a:t>
                      </a:r>
                    </a:p>
                  </a:txBody>
                  <a:tcPr marL="9525" marR="9525" marT="9525" marB="0" anchor="b">
                    <a:lnL>
                      <a:noFill/>
                    </a:lnL>
                    <a:lnR>
                      <a:noFill/>
                    </a:lnR>
                    <a:lnT>
                      <a:noFill/>
                    </a:lnT>
                    <a:lnB>
                      <a:noFill/>
                    </a:lnB>
                    <a:solidFill>
                      <a:srgbClr val="FFFFFF"/>
                    </a:solidFill>
                  </a:tcPr>
                </a:tc>
                <a:tc>
                  <a:txBody>
                    <a:bodyPr/>
                    <a:lstStyle/>
                    <a:p>
                      <a:pPr algn="ctr" fontAlgn="b"/>
                      <a:r>
                        <a:rPr lang="en-GB" sz="1800" b="0" i="0" u="none" strike="noStrike" dirty="0">
                          <a:solidFill>
                            <a:srgbClr val="000000"/>
                          </a:solidFill>
                          <a:effectLst/>
                          <a:latin typeface="Aptos Narrow" panose="020B0004020202020204" pitchFamily="34" charset="0"/>
                        </a:rPr>
                        <a:t>61.9%</a:t>
                      </a:r>
                    </a:p>
                  </a:txBody>
                  <a:tcPr marL="9525" marR="9525" marT="9525" marB="0" anchor="b">
                    <a:lnL>
                      <a:noFill/>
                    </a:lnL>
                    <a:lnR>
                      <a:noFill/>
                    </a:lnR>
                    <a:lnT>
                      <a:noFill/>
                    </a:lnT>
                    <a:lnB>
                      <a:noFill/>
                    </a:lnB>
                    <a:solidFill>
                      <a:srgbClr val="FFFFFF"/>
                    </a:solidFill>
                  </a:tcPr>
                </a:tc>
                <a:tc>
                  <a:txBody>
                    <a:bodyPr/>
                    <a:lstStyle/>
                    <a:p>
                      <a:pPr algn="ctr" fontAlgn="b"/>
                      <a:r>
                        <a:rPr lang="en-GB" sz="1800" b="0" i="0" u="none" strike="noStrike">
                          <a:solidFill>
                            <a:srgbClr val="000000"/>
                          </a:solidFill>
                          <a:effectLst/>
                          <a:latin typeface="Aptos Narrow" panose="020B0004020202020204" pitchFamily="34" charset="0"/>
                        </a:rPr>
                        <a:t>0.53</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738158363"/>
                  </a:ext>
                </a:extLst>
              </a:tr>
              <a:tr h="535430">
                <a:tc>
                  <a:txBody>
                    <a:bodyPr/>
                    <a:lstStyle/>
                    <a:p>
                      <a:pPr algn="l" fontAlgn="b"/>
                      <a:r>
                        <a:rPr lang="en-GB" sz="1800" b="1" i="0" u="none" strike="noStrike">
                          <a:solidFill>
                            <a:srgbClr val="000000"/>
                          </a:solidFill>
                          <a:effectLst/>
                          <a:latin typeface="Aptos Narrow" panose="020B0004020202020204" pitchFamily="34" charset="0"/>
                        </a:rPr>
                        <a:t>Gold</a:t>
                      </a:r>
                    </a:p>
                  </a:txBody>
                  <a:tcPr marL="9525" marR="9525" marT="9525" marB="0" anchor="b">
                    <a:lnL>
                      <a:noFill/>
                    </a:lnL>
                    <a:lnR>
                      <a:noFill/>
                    </a:lnR>
                    <a:lnT>
                      <a:noFill/>
                    </a:lnT>
                    <a:lnB>
                      <a:noFill/>
                    </a:lnB>
                    <a:noFill/>
                  </a:tcPr>
                </a:tc>
                <a:tc>
                  <a:txBody>
                    <a:bodyPr/>
                    <a:lstStyle/>
                    <a:p>
                      <a:pPr algn="ctr" fontAlgn="b"/>
                      <a:r>
                        <a:rPr lang="en-GB" sz="1800" b="0" i="0" u="none" strike="noStrike" dirty="0">
                          <a:solidFill>
                            <a:srgbClr val="000000"/>
                          </a:solidFill>
                          <a:effectLst/>
                          <a:latin typeface="Aptos Narrow" panose="020B0004020202020204" pitchFamily="34" charset="0"/>
                        </a:rPr>
                        <a:t>10.9%</a:t>
                      </a:r>
                    </a:p>
                  </a:txBody>
                  <a:tcPr marL="9525" marR="9525" marT="9525" marB="0" anchor="b">
                    <a:lnL>
                      <a:noFill/>
                    </a:lnL>
                    <a:lnR>
                      <a:noFill/>
                    </a:lnR>
                    <a:lnT>
                      <a:noFill/>
                    </a:lnT>
                    <a:lnB>
                      <a:noFill/>
                    </a:lnB>
                    <a:solidFill>
                      <a:srgbClr val="FFFFFF"/>
                    </a:solidFill>
                  </a:tcPr>
                </a:tc>
                <a:tc>
                  <a:txBody>
                    <a:bodyPr/>
                    <a:lstStyle/>
                    <a:p>
                      <a:pPr algn="ctr" fontAlgn="b"/>
                      <a:r>
                        <a:rPr lang="en-GB" sz="1800" b="0" i="0" u="none" strike="noStrike" dirty="0">
                          <a:solidFill>
                            <a:srgbClr val="000000"/>
                          </a:solidFill>
                          <a:effectLst/>
                          <a:latin typeface="Aptos Narrow" panose="020B0004020202020204" pitchFamily="34" charset="0"/>
                        </a:rPr>
                        <a:t>14.4%</a:t>
                      </a:r>
                    </a:p>
                  </a:txBody>
                  <a:tcPr marL="9525" marR="9525" marT="9525" marB="0" anchor="b">
                    <a:lnL>
                      <a:noFill/>
                    </a:lnL>
                    <a:lnR>
                      <a:noFill/>
                    </a:lnR>
                    <a:lnT>
                      <a:noFill/>
                    </a:lnT>
                    <a:lnB>
                      <a:noFill/>
                    </a:lnB>
                    <a:solidFill>
                      <a:srgbClr val="FFFFFF"/>
                    </a:solidFill>
                  </a:tcPr>
                </a:tc>
                <a:tc>
                  <a:txBody>
                    <a:bodyPr/>
                    <a:lstStyle/>
                    <a:p>
                      <a:pPr algn="ctr" fontAlgn="b"/>
                      <a:r>
                        <a:rPr lang="en-GB" sz="1800" b="0" i="0" u="none" strike="noStrike">
                          <a:solidFill>
                            <a:srgbClr val="000000"/>
                          </a:solidFill>
                          <a:effectLst/>
                          <a:latin typeface="Aptos Narrow" panose="020B0004020202020204" pitchFamily="34" charset="0"/>
                        </a:rPr>
                        <a:t>0.76</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188170912"/>
                  </a:ext>
                </a:extLst>
              </a:tr>
              <a:tr h="535430">
                <a:tc>
                  <a:txBody>
                    <a:bodyPr/>
                    <a:lstStyle/>
                    <a:p>
                      <a:pPr algn="l" fontAlgn="b"/>
                      <a:r>
                        <a:rPr lang="en-GB" sz="1800" b="1" i="0" u="none" strike="noStrike">
                          <a:solidFill>
                            <a:srgbClr val="000000"/>
                          </a:solidFill>
                          <a:effectLst/>
                          <a:latin typeface="Aptos Narrow" panose="020B0004020202020204" pitchFamily="34" charset="0"/>
                        </a:rPr>
                        <a:t>BOLD</a:t>
                      </a:r>
                    </a:p>
                  </a:txBody>
                  <a:tcPr marL="9525" marR="9525" marT="9525" marB="0" anchor="b">
                    <a:lnL>
                      <a:noFill/>
                    </a:lnL>
                    <a:lnR>
                      <a:noFill/>
                    </a:lnR>
                    <a:lnT>
                      <a:noFill/>
                    </a:lnT>
                    <a:lnB>
                      <a:noFill/>
                    </a:lnB>
                    <a:solidFill>
                      <a:srgbClr val="FFFFFF"/>
                    </a:solidFill>
                  </a:tcPr>
                </a:tc>
                <a:tc>
                  <a:txBody>
                    <a:bodyPr/>
                    <a:lstStyle/>
                    <a:p>
                      <a:pPr algn="ctr" fontAlgn="b"/>
                      <a:r>
                        <a:rPr lang="en-GB" sz="1800" b="0" i="0" u="none" strike="noStrike">
                          <a:solidFill>
                            <a:srgbClr val="000000"/>
                          </a:solidFill>
                          <a:effectLst/>
                          <a:latin typeface="Aptos Narrow" panose="020B0004020202020204" pitchFamily="34" charset="0"/>
                        </a:rPr>
                        <a:t>20.5%</a:t>
                      </a:r>
                    </a:p>
                  </a:txBody>
                  <a:tcPr marL="9525" marR="9525" marT="9525" marB="0" anchor="b">
                    <a:lnL>
                      <a:noFill/>
                    </a:lnL>
                    <a:lnR>
                      <a:noFill/>
                    </a:lnR>
                    <a:lnT>
                      <a:noFill/>
                    </a:lnT>
                    <a:lnB>
                      <a:noFill/>
                    </a:lnB>
                    <a:solidFill>
                      <a:srgbClr val="FFFFFF"/>
                    </a:solidFill>
                  </a:tcPr>
                </a:tc>
                <a:tc>
                  <a:txBody>
                    <a:bodyPr/>
                    <a:lstStyle/>
                    <a:p>
                      <a:pPr algn="ctr" fontAlgn="b"/>
                      <a:r>
                        <a:rPr lang="en-GB" sz="1800" b="0" i="0" u="none" strike="noStrike">
                          <a:solidFill>
                            <a:srgbClr val="000000"/>
                          </a:solidFill>
                          <a:effectLst/>
                          <a:latin typeface="Aptos Narrow" panose="020B0004020202020204" pitchFamily="34" charset="0"/>
                        </a:rPr>
                        <a:t>17.4%</a:t>
                      </a:r>
                    </a:p>
                  </a:txBody>
                  <a:tcPr marL="9525" marR="9525" marT="9525" marB="0" anchor="b">
                    <a:lnL>
                      <a:noFill/>
                    </a:lnL>
                    <a:lnR>
                      <a:noFill/>
                    </a:lnR>
                    <a:lnT>
                      <a:noFill/>
                    </a:lnT>
                    <a:lnB>
                      <a:noFill/>
                    </a:lnB>
                    <a:solidFill>
                      <a:srgbClr val="FFFFFF"/>
                    </a:solidFill>
                  </a:tcPr>
                </a:tc>
                <a:tc>
                  <a:txBody>
                    <a:bodyPr/>
                    <a:lstStyle/>
                    <a:p>
                      <a:pPr algn="ctr" fontAlgn="b"/>
                      <a:r>
                        <a:rPr lang="en-GB" sz="1800" b="0" i="0" u="none" strike="noStrike" dirty="0">
                          <a:solidFill>
                            <a:srgbClr val="000000"/>
                          </a:solidFill>
                          <a:effectLst/>
                          <a:latin typeface="Aptos Narrow" panose="020B0004020202020204" pitchFamily="34" charset="0"/>
                        </a:rPr>
                        <a:t>1.18</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623872165"/>
                  </a:ext>
                </a:extLst>
              </a:tr>
              <a:tr h="535430">
                <a:tc>
                  <a:txBody>
                    <a:bodyPr/>
                    <a:lstStyle/>
                    <a:p>
                      <a:pPr algn="l" fontAlgn="b"/>
                      <a:r>
                        <a:rPr lang="en-GB" sz="1800" b="1" i="0" u="none" strike="noStrike">
                          <a:solidFill>
                            <a:srgbClr val="000000"/>
                          </a:solidFill>
                          <a:effectLst/>
                          <a:latin typeface="Aptos Narrow" panose="020B0004020202020204" pitchFamily="34" charset="0"/>
                        </a:rPr>
                        <a:t>Global Equities</a:t>
                      </a:r>
                    </a:p>
                  </a:txBody>
                  <a:tcPr marL="9525" marR="9525" marT="9525" marB="0" anchor="b">
                    <a:lnL>
                      <a:noFill/>
                    </a:lnL>
                    <a:lnR>
                      <a:noFill/>
                    </a:lnR>
                    <a:lnT>
                      <a:noFill/>
                    </a:lnT>
                    <a:lnB>
                      <a:noFill/>
                    </a:lnB>
                    <a:noFill/>
                  </a:tcPr>
                </a:tc>
                <a:tc>
                  <a:txBody>
                    <a:bodyPr/>
                    <a:lstStyle/>
                    <a:p>
                      <a:pPr algn="ctr" fontAlgn="b"/>
                      <a:r>
                        <a:rPr lang="en-GB" sz="1800" b="0" i="0" u="none" strike="noStrike" dirty="0">
                          <a:solidFill>
                            <a:srgbClr val="000000"/>
                          </a:solidFill>
                          <a:effectLst/>
                          <a:latin typeface="Aptos Narrow" panose="020B0004020202020204" pitchFamily="34" charset="0"/>
                        </a:rPr>
                        <a:t>10.9%</a:t>
                      </a:r>
                    </a:p>
                  </a:txBody>
                  <a:tcPr marL="9525" marR="9525" marT="9525" marB="0" anchor="b">
                    <a:lnL>
                      <a:noFill/>
                    </a:lnL>
                    <a:lnR>
                      <a:noFill/>
                    </a:lnR>
                    <a:lnT>
                      <a:noFill/>
                    </a:lnT>
                    <a:lnB>
                      <a:noFill/>
                    </a:lnB>
                    <a:solidFill>
                      <a:srgbClr val="FFFFFF"/>
                    </a:solidFill>
                  </a:tcPr>
                </a:tc>
                <a:tc>
                  <a:txBody>
                    <a:bodyPr/>
                    <a:lstStyle/>
                    <a:p>
                      <a:pPr algn="ctr" fontAlgn="b"/>
                      <a:r>
                        <a:rPr lang="en-GB" sz="1800" b="0" i="0" u="none" strike="noStrike">
                          <a:solidFill>
                            <a:srgbClr val="000000"/>
                          </a:solidFill>
                          <a:effectLst/>
                          <a:latin typeface="Aptos Narrow" panose="020B0004020202020204" pitchFamily="34" charset="0"/>
                        </a:rPr>
                        <a:t>14.4%</a:t>
                      </a:r>
                    </a:p>
                  </a:txBody>
                  <a:tcPr marL="9525" marR="9525" marT="9525" marB="0" anchor="b">
                    <a:lnL>
                      <a:noFill/>
                    </a:lnL>
                    <a:lnR>
                      <a:noFill/>
                    </a:lnR>
                    <a:lnT>
                      <a:noFill/>
                    </a:lnT>
                    <a:lnB>
                      <a:noFill/>
                    </a:lnB>
                    <a:solidFill>
                      <a:srgbClr val="FFFFFF"/>
                    </a:solidFill>
                  </a:tcPr>
                </a:tc>
                <a:tc>
                  <a:txBody>
                    <a:bodyPr/>
                    <a:lstStyle/>
                    <a:p>
                      <a:pPr algn="ctr" fontAlgn="b"/>
                      <a:r>
                        <a:rPr lang="en-GB" sz="1800" b="0" i="0" u="none" strike="noStrike" dirty="0">
                          <a:solidFill>
                            <a:srgbClr val="000000"/>
                          </a:solidFill>
                          <a:effectLst/>
                          <a:latin typeface="Aptos Narrow" panose="020B0004020202020204" pitchFamily="34" charset="0"/>
                        </a:rPr>
                        <a:t>0.76</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756963945"/>
                  </a:ext>
                </a:extLst>
              </a:tr>
            </a:tbl>
          </a:graphicData>
        </a:graphic>
      </p:graphicFrame>
      <p:sp>
        <p:nvSpPr>
          <p:cNvPr id="2" name="TextBox 1">
            <a:extLst>
              <a:ext uri="{FF2B5EF4-FFF2-40B4-BE49-F238E27FC236}">
                <a16:creationId xmlns:a16="http://schemas.microsoft.com/office/drawing/2014/main" id="{43EF85C7-5EE2-865A-B592-3B02375BE868}"/>
              </a:ext>
            </a:extLst>
          </p:cNvPr>
          <p:cNvSpPr txBox="1"/>
          <p:nvPr/>
        </p:nvSpPr>
        <p:spPr>
          <a:xfrm>
            <a:off x="2192703" y="5853248"/>
            <a:ext cx="3189527" cy="369332"/>
          </a:xfrm>
          <a:prstGeom prst="rect">
            <a:avLst/>
          </a:prstGeom>
          <a:noFill/>
        </p:spPr>
        <p:txBody>
          <a:bodyPr wrap="none" rtlCol="0">
            <a:spAutoFit/>
          </a:bodyPr>
          <a:lstStyle/>
          <a:p>
            <a:r>
              <a:rPr lang="en-US" dirty="0">
                <a:latin typeface="Aptos Narrow" panose="020B0004020202020204" pitchFamily="34" charset="0"/>
              </a:rPr>
              <a:t>Data 1 Jan 2018 to 31 Dec  2024</a:t>
            </a:r>
            <a:endParaRPr lang="en-GB" dirty="0">
              <a:latin typeface="Aptos Narrow" panose="020B0004020202020204" pitchFamily="34" charset="0"/>
            </a:endParaRPr>
          </a:p>
        </p:txBody>
      </p:sp>
      <p:sp>
        <p:nvSpPr>
          <p:cNvPr id="4" name="Rectangle 3">
            <a:extLst>
              <a:ext uri="{FF2B5EF4-FFF2-40B4-BE49-F238E27FC236}">
                <a16:creationId xmlns:a16="http://schemas.microsoft.com/office/drawing/2014/main" id="{EBFC8BB0-F380-1C87-FD26-8D3D8BA5E0F5}"/>
              </a:ext>
            </a:extLst>
          </p:cNvPr>
          <p:cNvSpPr/>
          <p:nvPr/>
        </p:nvSpPr>
        <p:spPr>
          <a:xfrm>
            <a:off x="1643449" y="4584357"/>
            <a:ext cx="7883610" cy="37389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982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FC6D8-70BD-BCDC-F0BB-6E823D7C002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489B44-9313-6DFA-52EF-D1F0F47E1B53}"/>
              </a:ext>
            </a:extLst>
          </p:cNvPr>
          <p:cNvSpPr>
            <a:spLocks noGrp="1"/>
          </p:cNvSpPr>
          <p:nvPr>
            <p:ph type="sldNum" sz="quarter" idx="12"/>
          </p:nvPr>
        </p:nvSpPr>
        <p:spPr/>
        <p:txBody>
          <a:bodyPr/>
          <a:lstStyle/>
          <a:p>
            <a:fld id="{819F1087-8530-4753-9ED0-33D18D8CE334}" type="slidenum">
              <a:rPr lang="en-GB" smtClean="0"/>
              <a:t>14</a:t>
            </a:fld>
            <a:endParaRPr lang="en-GB"/>
          </a:p>
        </p:txBody>
      </p:sp>
      <p:sp>
        <p:nvSpPr>
          <p:cNvPr id="5" name="Title 4">
            <a:extLst>
              <a:ext uri="{FF2B5EF4-FFF2-40B4-BE49-F238E27FC236}">
                <a16:creationId xmlns:a16="http://schemas.microsoft.com/office/drawing/2014/main" id="{296964D4-9B46-3321-B737-5A78B0EE81AC}"/>
              </a:ext>
            </a:extLst>
          </p:cNvPr>
          <p:cNvSpPr>
            <a:spLocks noGrp="1"/>
          </p:cNvSpPr>
          <p:nvPr>
            <p:ph type="title"/>
          </p:nvPr>
        </p:nvSpPr>
        <p:spPr/>
        <p:txBody>
          <a:bodyPr/>
          <a:lstStyle/>
          <a:p>
            <a:r>
              <a:rPr lang="en-US" dirty="0"/>
              <a:t>21Shares ByteTree BOLD ETP (9.5% excess return)</a:t>
            </a:r>
            <a:endParaRPr lang="en-GB" dirty="0"/>
          </a:p>
        </p:txBody>
      </p:sp>
      <p:sp>
        <p:nvSpPr>
          <p:cNvPr id="3" name="Content Placeholder 2">
            <a:extLst>
              <a:ext uri="{FF2B5EF4-FFF2-40B4-BE49-F238E27FC236}">
                <a16:creationId xmlns:a16="http://schemas.microsoft.com/office/drawing/2014/main" id="{18EE0540-C755-3B7C-9F71-8D9CC776EA91}"/>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FED6C652-DC27-0311-54B9-5F9CF0ED431B}"/>
              </a:ext>
            </a:extLst>
          </p:cNvPr>
          <p:cNvPicPr>
            <a:picLocks noChangeAspect="1"/>
          </p:cNvPicPr>
          <p:nvPr/>
        </p:nvPicPr>
        <p:blipFill>
          <a:blip r:embed="rId2"/>
          <a:stretch>
            <a:fillRect/>
          </a:stretch>
        </p:blipFill>
        <p:spPr>
          <a:xfrm>
            <a:off x="820094" y="1586970"/>
            <a:ext cx="10152706" cy="4396709"/>
          </a:xfrm>
          <a:prstGeom prst="rect">
            <a:avLst/>
          </a:prstGeom>
        </p:spPr>
      </p:pic>
    </p:spTree>
    <p:extLst>
      <p:ext uri="{BB962C8B-B14F-4D97-AF65-F5344CB8AC3E}">
        <p14:creationId xmlns:p14="http://schemas.microsoft.com/office/powerpoint/2010/main" val="396227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A684E-E69D-972D-78C5-D67A65E5DB1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7018750-5FD4-4BF9-C704-1722FDD0EEAC}"/>
              </a:ext>
            </a:extLst>
          </p:cNvPr>
          <p:cNvSpPr>
            <a:spLocks noGrp="1"/>
          </p:cNvSpPr>
          <p:nvPr>
            <p:ph type="title"/>
          </p:nvPr>
        </p:nvSpPr>
        <p:spPr/>
        <p:txBody>
          <a:bodyPr vert="horz" lIns="91440" tIns="45720" rIns="91440" bIns="45720" rtlCol="0" anchor="ctr">
            <a:noAutofit/>
          </a:bodyPr>
          <a:lstStyle/>
          <a:p>
            <a:r>
              <a:rPr lang="en-US" dirty="0"/>
              <a:t>Volatility</a:t>
            </a:r>
            <a:r>
              <a:rPr lang="en-US"/>
              <a:t>: Magnificent 7 and BOLD</a:t>
            </a:r>
            <a:endParaRPr lang="en-US" dirty="0"/>
          </a:p>
        </p:txBody>
      </p:sp>
      <p:sp>
        <p:nvSpPr>
          <p:cNvPr id="9" name="TextBox 8">
            <a:extLst>
              <a:ext uri="{FF2B5EF4-FFF2-40B4-BE49-F238E27FC236}">
                <a16:creationId xmlns:a16="http://schemas.microsoft.com/office/drawing/2014/main" id="{E1815D3D-F019-A7E1-BD5A-D5C208C7E66E}"/>
              </a:ext>
            </a:extLst>
          </p:cNvPr>
          <p:cNvSpPr txBox="1"/>
          <p:nvPr/>
        </p:nvSpPr>
        <p:spPr>
          <a:xfrm>
            <a:off x="820094" y="6292690"/>
            <a:ext cx="6437228" cy="215444"/>
          </a:xfrm>
          <a:prstGeom prst="rect">
            <a:avLst/>
          </a:prstGeom>
          <a:noFill/>
        </p:spPr>
        <p:txBody>
          <a:bodyPr wrap="square" rtlCol="0">
            <a:spAutoFit/>
          </a:bodyPr>
          <a:lstStyle/>
          <a:p>
            <a:r>
              <a:rPr lang="en-US" sz="800" i="1" dirty="0">
                <a:latin typeface="Acumin Pro" panose="020B0504020202020204" pitchFamily="34" charset="0"/>
              </a:rPr>
              <a:t>Source: </a:t>
            </a:r>
            <a:r>
              <a:rPr lang="en-US" sz="800" i="1" dirty="0">
                <a:latin typeface="Acumin Pro" panose="020B0504020202020204" pitchFamily="34" charset="0"/>
                <a:hlinkClick r:id="rId3"/>
              </a:rPr>
              <a:t>BOLD.report</a:t>
            </a:r>
            <a:endParaRPr lang="en-US" sz="800" i="1" dirty="0">
              <a:latin typeface="Acumin Pro" panose="020B0504020202020204" pitchFamily="34" charset="0"/>
            </a:endParaRPr>
          </a:p>
        </p:txBody>
      </p:sp>
      <p:sp>
        <p:nvSpPr>
          <p:cNvPr id="3" name="Slide Number Placeholder 2">
            <a:extLst>
              <a:ext uri="{FF2B5EF4-FFF2-40B4-BE49-F238E27FC236}">
                <a16:creationId xmlns:a16="http://schemas.microsoft.com/office/drawing/2014/main" id="{5C36B68E-7EE9-C3A8-2F8C-C799D57389BD}"/>
              </a:ext>
            </a:extLst>
          </p:cNvPr>
          <p:cNvSpPr>
            <a:spLocks noGrp="1"/>
          </p:cNvSpPr>
          <p:nvPr>
            <p:ph type="sldNum" sz="quarter" idx="12"/>
          </p:nvPr>
        </p:nvSpPr>
        <p:spPr/>
        <p:txBody>
          <a:bodyPr/>
          <a:lstStyle/>
          <a:p>
            <a:fld id="{819F1087-8530-4753-9ED0-33D18D8CE334}" type="slidenum">
              <a:rPr lang="en-GB" smtClean="0"/>
              <a:t>15</a:t>
            </a:fld>
            <a:endParaRPr lang="en-GB"/>
          </a:p>
        </p:txBody>
      </p:sp>
      <p:pic>
        <p:nvPicPr>
          <p:cNvPr id="8" name="Picture 7">
            <a:extLst>
              <a:ext uri="{FF2B5EF4-FFF2-40B4-BE49-F238E27FC236}">
                <a16:creationId xmlns:a16="http://schemas.microsoft.com/office/drawing/2014/main" id="{E34643BD-1601-CE24-0F24-6FB5D89583BC}"/>
              </a:ext>
            </a:extLst>
          </p:cNvPr>
          <p:cNvPicPr>
            <a:picLocks noChangeAspect="1"/>
          </p:cNvPicPr>
          <p:nvPr/>
        </p:nvPicPr>
        <p:blipFill>
          <a:blip r:embed="rId4"/>
          <a:stretch>
            <a:fillRect/>
          </a:stretch>
        </p:blipFill>
        <p:spPr>
          <a:xfrm>
            <a:off x="904774" y="1431052"/>
            <a:ext cx="8749364" cy="4398170"/>
          </a:xfrm>
          <a:prstGeom prst="rect">
            <a:avLst/>
          </a:prstGeom>
        </p:spPr>
      </p:pic>
    </p:spTree>
    <p:extLst>
      <p:ext uri="{BB962C8B-B14F-4D97-AF65-F5344CB8AC3E}">
        <p14:creationId xmlns:p14="http://schemas.microsoft.com/office/powerpoint/2010/main" val="2720627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26081-F55D-E8B8-910E-ACA422BD921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D6E9662-DEAA-2906-2942-D27AF8ED9542}"/>
              </a:ext>
            </a:extLst>
          </p:cNvPr>
          <p:cNvSpPr>
            <a:spLocks noGrp="1"/>
          </p:cNvSpPr>
          <p:nvPr>
            <p:ph type="title"/>
          </p:nvPr>
        </p:nvSpPr>
        <p:spPr/>
        <p:txBody>
          <a:bodyPr vert="horz" lIns="91440" tIns="45720" rIns="91440" bIns="45720" rtlCol="0" anchor="ctr">
            <a:noAutofit/>
          </a:bodyPr>
          <a:lstStyle/>
          <a:p>
            <a:r>
              <a:rPr lang="en-US" dirty="0"/>
              <a:t>21Shares ByteTree BOLD ETP with Volumes in USD</a:t>
            </a:r>
          </a:p>
        </p:txBody>
      </p:sp>
      <p:sp>
        <p:nvSpPr>
          <p:cNvPr id="9" name="TextBox 8">
            <a:extLst>
              <a:ext uri="{FF2B5EF4-FFF2-40B4-BE49-F238E27FC236}">
                <a16:creationId xmlns:a16="http://schemas.microsoft.com/office/drawing/2014/main" id="{11633B92-E4F3-4CE9-7A8B-B66CE1B3D60C}"/>
              </a:ext>
            </a:extLst>
          </p:cNvPr>
          <p:cNvSpPr txBox="1"/>
          <p:nvPr/>
        </p:nvSpPr>
        <p:spPr>
          <a:xfrm>
            <a:off x="820094" y="6292690"/>
            <a:ext cx="6437228" cy="215444"/>
          </a:xfrm>
          <a:prstGeom prst="rect">
            <a:avLst/>
          </a:prstGeom>
          <a:noFill/>
        </p:spPr>
        <p:txBody>
          <a:bodyPr wrap="square" rtlCol="0">
            <a:spAutoFit/>
          </a:bodyPr>
          <a:lstStyle/>
          <a:p>
            <a:r>
              <a:rPr lang="en-US" sz="800" i="1" dirty="0">
                <a:latin typeface="Acumin Pro" panose="020B0504020202020204" pitchFamily="34" charset="0"/>
              </a:rPr>
              <a:t>Source: Bloomberg</a:t>
            </a:r>
          </a:p>
        </p:txBody>
      </p:sp>
      <p:sp>
        <p:nvSpPr>
          <p:cNvPr id="3" name="Slide Number Placeholder 2">
            <a:extLst>
              <a:ext uri="{FF2B5EF4-FFF2-40B4-BE49-F238E27FC236}">
                <a16:creationId xmlns:a16="http://schemas.microsoft.com/office/drawing/2014/main" id="{717E8831-C097-37E2-8940-AFC9498B8F2F}"/>
              </a:ext>
            </a:extLst>
          </p:cNvPr>
          <p:cNvSpPr>
            <a:spLocks noGrp="1"/>
          </p:cNvSpPr>
          <p:nvPr>
            <p:ph type="sldNum" sz="quarter" idx="12"/>
          </p:nvPr>
        </p:nvSpPr>
        <p:spPr/>
        <p:txBody>
          <a:bodyPr/>
          <a:lstStyle/>
          <a:p>
            <a:fld id="{819F1087-8530-4753-9ED0-33D18D8CE334}" type="slidenum">
              <a:rPr lang="en-GB" smtClean="0"/>
              <a:t>16</a:t>
            </a:fld>
            <a:endParaRPr lang="en-GB"/>
          </a:p>
        </p:txBody>
      </p:sp>
      <p:pic>
        <p:nvPicPr>
          <p:cNvPr id="2" name="Picture 1">
            <a:extLst>
              <a:ext uri="{FF2B5EF4-FFF2-40B4-BE49-F238E27FC236}">
                <a16:creationId xmlns:a16="http://schemas.microsoft.com/office/drawing/2014/main" id="{04AFC58C-0404-2BD0-55BB-9363EE076C6E}"/>
              </a:ext>
            </a:extLst>
          </p:cNvPr>
          <p:cNvPicPr>
            <a:picLocks noChangeAspect="1"/>
          </p:cNvPicPr>
          <p:nvPr/>
        </p:nvPicPr>
        <p:blipFill>
          <a:blip r:embed="rId3"/>
          <a:stretch>
            <a:fillRect/>
          </a:stretch>
        </p:blipFill>
        <p:spPr>
          <a:xfrm>
            <a:off x="1255182" y="1595966"/>
            <a:ext cx="9452855" cy="4093633"/>
          </a:xfrm>
          <a:prstGeom prst="rect">
            <a:avLst/>
          </a:prstGeom>
        </p:spPr>
      </p:pic>
      <p:sp>
        <p:nvSpPr>
          <p:cNvPr id="5" name="Rectangle 4">
            <a:extLst>
              <a:ext uri="{FF2B5EF4-FFF2-40B4-BE49-F238E27FC236}">
                <a16:creationId xmlns:a16="http://schemas.microsoft.com/office/drawing/2014/main" id="{A7746B8B-5C29-24BB-6C4A-DCCBCD8E6AC5}"/>
              </a:ext>
            </a:extLst>
          </p:cNvPr>
          <p:cNvSpPr/>
          <p:nvPr/>
        </p:nvSpPr>
        <p:spPr>
          <a:xfrm>
            <a:off x="999067" y="3217333"/>
            <a:ext cx="457200" cy="1998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0531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05E60-D427-4D51-9F5C-2DA121173599}"/>
              </a:ext>
            </a:extLst>
          </p:cNvPr>
          <p:cNvSpPr>
            <a:spLocks noGrp="1"/>
          </p:cNvSpPr>
          <p:nvPr>
            <p:ph type="title"/>
          </p:nvPr>
        </p:nvSpPr>
        <p:spPr>
          <a:xfrm>
            <a:off x="820094" y="618956"/>
            <a:ext cx="10515600" cy="623676"/>
          </a:xfrm>
        </p:spPr>
        <p:txBody>
          <a:bodyPr/>
          <a:lstStyle/>
          <a:p>
            <a:r>
              <a:rPr lang="en-US" dirty="0"/>
              <a:t>BOLD ETF Fund Details</a:t>
            </a:r>
            <a:endParaRPr lang="en-GB" dirty="0"/>
          </a:p>
        </p:txBody>
      </p:sp>
      <p:sp>
        <p:nvSpPr>
          <p:cNvPr id="3" name="TextBox 2">
            <a:extLst>
              <a:ext uri="{FF2B5EF4-FFF2-40B4-BE49-F238E27FC236}">
                <a16:creationId xmlns:a16="http://schemas.microsoft.com/office/drawing/2014/main" id="{9C9B3C3D-771D-B941-CFEF-383A2B4D0C9E}"/>
              </a:ext>
            </a:extLst>
          </p:cNvPr>
          <p:cNvSpPr txBox="1"/>
          <p:nvPr/>
        </p:nvSpPr>
        <p:spPr>
          <a:xfrm>
            <a:off x="1363008" y="1531327"/>
            <a:ext cx="10219766" cy="4616648"/>
          </a:xfrm>
          <a:prstGeom prst="rect">
            <a:avLst/>
          </a:prstGeom>
          <a:noFill/>
        </p:spPr>
        <p:txBody>
          <a:bodyPr wrap="square">
            <a:spAutoFit/>
          </a:bodyPr>
          <a:lstStyle/>
          <a:p>
            <a:pPr>
              <a:spcAft>
                <a:spcPts val="600"/>
              </a:spcAft>
            </a:pPr>
            <a:r>
              <a:rPr lang="en-GB" b="1" dirty="0"/>
              <a:t>Issuer</a:t>
            </a:r>
            <a:r>
              <a:rPr lang="en-GB" dirty="0"/>
              <a:t>	 		</a:t>
            </a:r>
            <a:r>
              <a:rPr lang="en-GB" dirty="0">
                <a:hlinkClick r:id="rId3"/>
              </a:rPr>
              <a:t>21Shares AG, Switzerland</a:t>
            </a:r>
            <a:endParaRPr lang="en-GB" dirty="0"/>
          </a:p>
          <a:p>
            <a:pPr>
              <a:spcAft>
                <a:spcPts val="600"/>
              </a:spcAft>
            </a:pPr>
            <a:r>
              <a:rPr lang="en-GB" b="1" dirty="0"/>
              <a:t>Launch date </a:t>
            </a:r>
            <a:r>
              <a:rPr lang="en-GB" dirty="0"/>
              <a:t>		27 April 2022</a:t>
            </a:r>
          </a:p>
          <a:p>
            <a:pPr>
              <a:spcAft>
                <a:spcPts val="600"/>
              </a:spcAft>
            </a:pPr>
            <a:r>
              <a:rPr lang="en-GB" b="1" dirty="0"/>
              <a:t>Fee</a:t>
            </a:r>
            <a:r>
              <a:rPr lang="en-GB" dirty="0"/>
              <a:t>			0.65% per annum </a:t>
            </a:r>
          </a:p>
          <a:p>
            <a:pPr>
              <a:spcAft>
                <a:spcPts val="600"/>
              </a:spcAft>
            </a:pPr>
            <a:r>
              <a:rPr lang="en-GB" b="1" dirty="0"/>
              <a:t>Assets Under Management</a:t>
            </a:r>
            <a:r>
              <a:rPr lang="en-GB" dirty="0"/>
              <a:t>	$22.9 million</a:t>
            </a:r>
          </a:p>
          <a:p>
            <a:pPr>
              <a:spcAft>
                <a:spcPts val="600"/>
              </a:spcAft>
            </a:pPr>
            <a:r>
              <a:rPr lang="en-GB" b="1" dirty="0"/>
              <a:t>Custody</a:t>
            </a:r>
            <a:r>
              <a:rPr lang="en-GB" dirty="0"/>
              <a:t>			Copper Technologies (Swiss) for Bitcoin, JP Morgan for Gold</a:t>
            </a:r>
          </a:p>
          <a:p>
            <a:pPr>
              <a:spcAft>
                <a:spcPts val="600"/>
              </a:spcAft>
            </a:pPr>
            <a:r>
              <a:rPr lang="en-GB" b="1" dirty="0"/>
              <a:t>Investment Objective</a:t>
            </a:r>
            <a:r>
              <a:rPr lang="en-GB" dirty="0"/>
              <a:t>	Risk-weighted Bitcoin and Gold Exposure</a:t>
            </a:r>
          </a:p>
          <a:p>
            <a:pPr>
              <a:spcAft>
                <a:spcPts val="600"/>
              </a:spcAft>
            </a:pPr>
            <a:r>
              <a:rPr lang="en-GB" b="1" dirty="0"/>
              <a:t>Benchmark</a:t>
            </a:r>
            <a:r>
              <a:rPr lang="en-GB" dirty="0"/>
              <a:t>		</a:t>
            </a:r>
            <a:r>
              <a:rPr lang="en-GB" dirty="0" err="1">
                <a:hlinkClick r:id="rId4"/>
              </a:rPr>
              <a:t>Kaiko</a:t>
            </a:r>
            <a:r>
              <a:rPr lang="en-GB" dirty="0">
                <a:hlinkClick r:id="rId4"/>
              </a:rPr>
              <a:t> ByteTree BOLD Index</a:t>
            </a:r>
            <a:endParaRPr lang="en-GB" dirty="0"/>
          </a:p>
          <a:p>
            <a:pPr>
              <a:spcAft>
                <a:spcPts val="600"/>
              </a:spcAft>
            </a:pPr>
            <a:r>
              <a:rPr lang="en-GB" b="1" dirty="0"/>
              <a:t>Rebalancing Frequency</a:t>
            </a:r>
            <a:r>
              <a:rPr lang="en-GB" dirty="0"/>
              <a:t>	Monthly </a:t>
            </a:r>
          </a:p>
          <a:p>
            <a:pPr>
              <a:spcAft>
                <a:spcPts val="600"/>
              </a:spcAft>
            </a:pPr>
            <a:r>
              <a:rPr lang="en-GB" b="1" dirty="0"/>
              <a:t>ISIN, SEDOL, WKN</a:t>
            </a:r>
            <a:r>
              <a:rPr lang="en-GB" dirty="0"/>
              <a:t>		CH1146882308, BK81V89 CH, A3GYXW</a:t>
            </a:r>
          </a:p>
          <a:p>
            <a:pPr>
              <a:spcAft>
                <a:spcPts val="600"/>
              </a:spcAft>
            </a:pPr>
            <a:r>
              <a:rPr lang="en-GB" b="1" dirty="0"/>
              <a:t>Tickers SIX</a:t>
            </a:r>
            <a:r>
              <a:rPr lang="en-GB" dirty="0"/>
              <a:t>		BOLD SW, BOLDUSD SW, BOLDEUR SW, BOLDGBP SW</a:t>
            </a:r>
          </a:p>
          <a:p>
            <a:pPr>
              <a:spcAft>
                <a:spcPts val="600"/>
              </a:spcAft>
            </a:pPr>
            <a:r>
              <a:rPr lang="en-GB" b="1" dirty="0"/>
              <a:t>Tickers other</a:t>
            </a:r>
            <a:r>
              <a:rPr lang="en-GB" dirty="0"/>
              <a:t>		BOLD GY, BOLD FP, BOLD NA </a:t>
            </a:r>
          </a:p>
          <a:p>
            <a:pPr>
              <a:spcAft>
                <a:spcPts val="600"/>
              </a:spcAft>
            </a:pPr>
            <a:r>
              <a:rPr lang="en-GB" b="1" dirty="0"/>
              <a:t>Listings</a:t>
            </a:r>
            <a:r>
              <a:rPr lang="en-GB" dirty="0"/>
              <a:t>			Switzerland, Germany, France, Netherlands</a:t>
            </a:r>
          </a:p>
          <a:p>
            <a:pPr>
              <a:spcAft>
                <a:spcPts val="600"/>
              </a:spcAft>
            </a:pPr>
            <a:r>
              <a:rPr lang="en-GB" b="1" dirty="0"/>
              <a:t>Currency</a:t>
            </a:r>
            <a:r>
              <a:rPr lang="en-GB" dirty="0"/>
              <a:t>			USD, EUR, CHF, GBP</a:t>
            </a:r>
          </a:p>
        </p:txBody>
      </p:sp>
    </p:spTree>
    <p:extLst>
      <p:ext uri="{BB962C8B-B14F-4D97-AF65-F5344CB8AC3E}">
        <p14:creationId xmlns:p14="http://schemas.microsoft.com/office/powerpoint/2010/main" val="1674028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796D0-B740-E27B-40D1-EF4861DA42F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4C043EE-416F-B474-995C-3FEBEF96B12D}"/>
              </a:ext>
            </a:extLst>
          </p:cNvPr>
          <p:cNvSpPr>
            <a:spLocks noGrp="1"/>
          </p:cNvSpPr>
          <p:nvPr>
            <p:ph type="title"/>
          </p:nvPr>
        </p:nvSpPr>
        <p:spPr/>
        <p:txBody>
          <a:bodyPr vert="horz" lIns="91440" tIns="45720" rIns="91440" bIns="45720" rtlCol="0" anchor="ctr">
            <a:noAutofit/>
          </a:bodyPr>
          <a:lstStyle/>
          <a:p>
            <a:r>
              <a:rPr lang="en-US" dirty="0"/>
              <a:t>BOLD vs Nasdaq – Since 2015</a:t>
            </a:r>
          </a:p>
        </p:txBody>
      </p:sp>
      <p:sp>
        <p:nvSpPr>
          <p:cNvPr id="9" name="TextBox 8">
            <a:extLst>
              <a:ext uri="{FF2B5EF4-FFF2-40B4-BE49-F238E27FC236}">
                <a16:creationId xmlns:a16="http://schemas.microsoft.com/office/drawing/2014/main" id="{E9E7E8D7-A438-890F-C5AE-07321343773E}"/>
              </a:ext>
            </a:extLst>
          </p:cNvPr>
          <p:cNvSpPr txBox="1"/>
          <p:nvPr/>
        </p:nvSpPr>
        <p:spPr>
          <a:xfrm>
            <a:off x="820094" y="6292690"/>
            <a:ext cx="6437228" cy="215444"/>
          </a:xfrm>
          <a:prstGeom prst="rect">
            <a:avLst/>
          </a:prstGeom>
          <a:noFill/>
        </p:spPr>
        <p:txBody>
          <a:bodyPr wrap="square" rtlCol="0">
            <a:spAutoFit/>
          </a:bodyPr>
          <a:lstStyle/>
          <a:p>
            <a:r>
              <a:rPr lang="en-US" sz="800" i="1">
                <a:latin typeface="Acumin Pro" panose="020B0504020202020204" pitchFamily="34" charset="0"/>
              </a:rPr>
              <a:t>Source: Bloomberg</a:t>
            </a:r>
          </a:p>
        </p:txBody>
      </p:sp>
      <p:sp>
        <p:nvSpPr>
          <p:cNvPr id="3" name="Slide Number Placeholder 2">
            <a:extLst>
              <a:ext uri="{FF2B5EF4-FFF2-40B4-BE49-F238E27FC236}">
                <a16:creationId xmlns:a16="http://schemas.microsoft.com/office/drawing/2014/main" id="{45A36606-63B2-E2B9-B119-D595BFF9F495}"/>
              </a:ext>
            </a:extLst>
          </p:cNvPr>
          <p:cNvSpPr>
            <a:spLocks noGrp="1"/>
          </p:cNvSpPr>
          <p:nvPr>
            <p:ph type="sldNum" sz="quarter" idx="12"/>
          </p:nvPr>
        </p:nvSpPr>
        <p:spPr/>
        <p:txBody>
          <a:bodyPr/>
          <a:lstStyle/>
          <a:p>
            <a:fld id="{819F1087-8530-4753-9ED0-33D18D8CE334}" type="slidenum">
              <a:rPr lang="en-GB" smtClean="0"/>
              <a:t>18</a:t>
            </a:fld>
            <a:endParaRPr lang="en-GB"/>
          </a:p>
        </p:txBody>
      </p:sp>
      <p:pic>
        <p:nvPicPr>
          <p:cNvPr id="4" name="Picture 3">
            <a:extLst>
              <a:ext uri="{FF2B5EF4-FFF2-40B4-BE49-F238E27FC236}">
                <a16:creationId xmlns:a16="http://schemas.microsoft.com/office/drawing/2014/main" id="{E4F684D2-2461-B54F-712A-94414ABB8E97}"/>
              </a:ext>
            </a:extLst>
          </p:cNvPr>
          <p:cNvPicPr>
            <a:picLocks noChangeAspect="1"/>
          </p:cNvPicPr>
          <p:nvPr/>
        </p:nvPicPr>
        <p:blipFill>
          <a:blip r:embed="rId3"/>
          <a:stretch>
            <a:fillRect/>
          </a:stretch>
        </p:blipFill>
        <p:spPr>
          <a:xfrm>
            <a:off x="3666066" y="1714499"/>
            <a:ext cx="4859867" cy="4339167"/>
          </a:xfrm>
          <a:prstGeom prst="rect">
            <a:avLst/>
          </a:prstGeom>
        </p:spPr>
      </p:pic>
    </p:spTree>
    <p:extLst>
      <p:ext uri="{BB962C8B-B14F-4D97-AF65-F5344CB8AC3E}">
        <p14:creationId xmlns:p14="http://schemas.microsoft.com/office/powerpoint/2010/main" val="159506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CA1F2F-20FE-4C90-9326-D542285A6F02}"/>
              </a:ext>
            </a:extLst>
          </p:cNvPr>
          <p:cNvSpPr>
            <a:spLocks noGrp="1"/>
          </p:cNvSpPr>
          <p:nvPr>
            <p:ph type="title"/>
          </p:nvPr>
        </p:nvSpPr>
        <p:spPr/>
        <p:txBody>
          <a:bodyPr/>
          <a:lstStyle/>
          <a:p>
            <a:r>
              <a:rPr lang="en-GB" dirty="0"/>
              <a:t>More Information and Contact Us</a:t>
            </a:r>
            <a:endParaRPr lang="en-US" dirty="0"/>
          </a:p>
        </p:txBody>
      </p:sp>
      <p:sp>
        <p:nvSpPr>
          <p:cNvPr id="6" name="Slide Number Placeholder 5">
            <a:extLst>
              <a:ext uri="{FF2B5EF4-FFF2-40B4-BE49-F238E27FC236}">
                <a16:creationId xmlns:a16="http://schemas.microsoft.com/office/drawing/2014/main" id="{3A36CED9-8105-4B20-988C-F992C3CBCA02}"/>
              </a:ext>
            </a:extLst>
          </p:cNvPr>
          <p:cNvSpPr>
            <a:spLocks noGrp="1"/>
          </p:cNvSpPr>
          <p:nvPr>
            <p:ph type="sldNum" sz="quarter" idx="12"/>
          </p:nvPr>
        </p:nvSpPr>
        <p:spPr/>
        <p:txBody>
          <a:bodyPr/>
          <a:lstStyle/>
          <a:p>
            <a:fld id="{819F1087-8530-4753-9ED0-33D18D8CE334}" type="slidenum">
              <a:rPr lang="en-GB" smtClean="0"/>
              <a:t>19</a:t>
            </a:fld>
            <a:endParaRPr lang="en-GB"/>
          </a:p>
        </p:txBody>
      </p:sp>
      <p:sp>
        <p:nvSpPr>
          <p:cNvPr id="8" name="Content Placeholder 1">
            <a:extLst>
              <a:ext uri="{FF2B5EF4-FFF2-40B4-BE49-F238E27FC236}">
                <a16:creationId xmlns:a16="http://schemas.microsoft.com/office/drawing/2014/main" id="{EF853422-4CFF-3C6D-8EA7-FD50C2CCD3F6}"/>
              </a:ext>
            </a:extLst>
          </p:cNvPr>
          <p:cNvSpPr>
            <a:spLocks noGrp="1"/>
          </p:cNvSpPr>
          <p:nvPr>
            <p:ph idx="1"/>
          </p:nvPr>
        </p:nvSpPr>
        <p:spPr>
          <a:xfrm>
            <a:off x="997395" y="1965894"/>
            <a:ext cx="10515600" cy="3667193"/>
          </a:xfrm>
        </p:spPr>
        <p:txBody>
          <a:bodyPr>
            <a:normAutofit/>
          </a:bodyPr>
          <a:lstStyle/>
          <a:p>
            <a:pPr marL="0" indent="0">
              <a:lnSpc>
                <a:spcPct val="150000"/>
              </a:lnSpc>
              <a:buNone/>
            </a:pPr>
            <a:r>
              <a:rPr lang="en-GB" sz="2800" b="1" dirty="0">
                <a:latin typeface="Acumin Pro" panose="020B0504020202020204" pitchFamily="34" charset="0"/>
              </a:rPr>
              <a:t>ETF	</a:t>
            </a:r>
            <a:r>
              <a:rPr lang="en-GB" sz="2800" dirty="0">
                <a:latin typeface="Acumin Pro" panose="020B0504020202020204" pitchFamily="34" charset="0"/>
              </a:rPr>
              <a:t> 		</a:t>
            </a:r>
            <a:r>
              <a:rPr lang="en-GB" sz="2400" dirty="0">
                <a:latin typeface="Acumin Pro" panose="020B0504020202020204" pitchFamily="34" charset="0"/>
                <a:hlinkClick r:id="rId2">
                  <a:extLst>
                    <a:ext uri="{A12FA001-AC4F-418D-AE19-62706E023703}">
                      <ahyp:hlinkClr xmlns:ahyp="http://schemas.microsoft.com/office/drawing/2018/hyperlinkcolor" val="tx"/>
                    </a:ext>
                  </a:extLst>
                </a:hlinkClick>
              </a:rPr>
              <a:t>https://www.21shares.com/en-eu/product/bold</a:t>
            </a:r>
            <a:endParaRPr lang="en-GB" sz="2400" dirty="0">
              <a:latin typeface="Acumin Pro" panose="020B0504020202020204" pitchFamily="34" charset="0"/>
            </a:endParaRPr>
          </a:p>
          <a:p>
            <a:pPr marL="0" indent="0">
              <a:lnSpc>
                <a:spcPct val="150000"/>
              </a:lnSpc>
              <a:buNone/>
            </a:pPr>
            <a:r>
              <a:rPr lang="en-GB" b="1" dirty="0">
                <a:latin typeface="Acumin Pro" panose="020B0504020202020204" pitchFamily="34" charset="0"/>
              </a:rPr>
              <a:t>Research</a:t>
            </a:r>
            <a:r>
              <a:rPr lang="en-GB" dirty="0">
                <a:latin typeface="Acumin Pro" panose="020B0504020202020204" pitchFamily="34" charset="0"/>
              </a:rPr>
              <a:t>	</a:t>
            </a:r>
            <a:r>
              <a:rPr lang="en-GB" sz="2400" dirty="0">
                <a:latin typeface="Acumin Pro" panose="020B0504020202020204" pitchFamily="34" charset="0"/>
              </a:rPr>
              <a:t>	</a:t>
            </a:r>
            <a:r>
              <a:rPr lang="en-GB" sz="2400" dirty="0">
                <a:latin typeface="Acumin Pro" panose="020B0504020202020204" pitchFamily="34" charset="0"/>
                <a:hlinkClick r:id="rId3">
                  <a:extLst>
                    <a:ext uri="{A12FA001-AC4F-418D-AE19-62706E023703}">
                      <ahyp:hlinkClr xmlns:ahyp="http://schemas.microsoft.com/office/drawing/2018/hyperlinkcolor" val="tx"/>
                    </a:ext>
                  </a:extLst>
                </a:hlinkClick>
              </a:rPr>
              <a:t>https://www.bytetree.com/about/</a:t>
            </a:r>
            <a:endParaRPr lang="en-GB" sz="2400" dirty="0">
              <a:latin typeface="Acumin Pro" panose="020B0504020202020204" pitchFamily="34" charset="0"/>
            </a:endParaRPr>
          </a:p>
          <a:p>
            <a:pPr marL="0" indent="0">
              <a:lnSpc>
                <a:spcPct val="150000"/>
              </a:lnSpc>
              <a:buNone/>
            </a:pPr>
            <a:r>
              <a:rPr lang="en-GB" b="1" dirty="0">
                <a:latin typeface="Acumin Pro" panose="020B0504020202020204" pitchFamily="34" charset="0"/>
              </a:rPr>
              <a:t>BOLD Data</a:t>
            </a:r>
            <a:r>
              <a:rPr lang="en-GB" sz="2400" dirty="0">
                <a:latin typeface="Acumin Pro" panose="020B0504020202020204" pitchFamily="34" charset="0"/>
              </a:rPr>
              <a:t>		</a:t>
            </a:r>
            <a:r>
              <a:rPr lang="en-GB" sz="2400" dirty="0">
                <a:latin typeface="Acumin Pro" panose="020B0504020202020204" pitchFamily="34" charset="0"/>
                <a:hlinkClick r:id="rId4">
                  <a:extLst>
                    <a:ext uri="{A12FA001-AC4F-418D-AE19-62706E023703}">
                      <ahyp:hlinkClr xmlns:ahyp="http://schemas.microsoft.com/office/drawing/2018/hyperlinkcolor" val="tx"/>
                    </a:ext>
                  </a:extLst>
                </a:hlinkClick>
              </a:rPr>
              <a:t>BoldETF.com</a:t>
            </a:r>
            <a:endParaRPr lang="en-GB" sz="2400" dirty="0">
              <a:latin typeface="Acumin Pro" panose="020B0504020202020204" pitchFamily="34" charset="0"/>
            </a:endParaRPr>
          </a:p>
          <a:p>
            <a:pPr marL="0" indent="0">
              <a:lnSpc>
                <a:spcPct val="150000"/>
              </a:lnSpc>
              <a:buNone/>
            </a:pPr>
            <a:r>
              <a:rPr lang="en-GB" b="1" dirty="0">
                <a:latin typeface="Acumin Pro" panose="020B0504020202020204" pitchFamily="34" charset="0"/>
              </a:rPr>
              <a:t>Email</a:t>
            </a:r>
            <a:r>
              <a:rPr lang="en-GB" sz="2400" dirty="0">
                <a:latin typeface="Acumin Pro" panose="020B0504020202020204" pitchFamily="34" charset="0"/>
              </a:rPr>
              <a:t>			</a:t>
            </a:r>
            <a:r>
              <a:rPr lang="en-GB" sz="2400" dirty="0">
                <a:latin typeface="Acumin Pro" panose="020B0504020202020204" pitchFamily="34" charset="0"/>
                <a:hlinkClick r:id="rId5">
                  <a:extLst>
                    <a:ext uri="{A12FA001-AC4F-418D-AE19-62706E023703}">
                      <ahyp:hlinkClr xmlns:ahyp="http://schemas.microsoft.com/office/drawing/2018/hyperlinkcolor" val="tx"/>
                    </a:ext>
                  </a:extLst>
                </a:hlinkClick>
              </a:rPr>
              <a:t>bold@bytetree.com</a:t>
            </a:r>
            <a:r>
              <a:rPr lang="en-GB" sz="2400" dirty="0">
                <a:latin typeface="Acumin Pro" panose="020B0504020202020204" pitchFamily="34" charset="0"/>
              </a:rPr>
              <a:t> </a:t>
            </a:r>
          </a:p>
        </p:txBody>
      </p:sp>
    </p:spTree>
    <p:extLst>
      <p:ext uri="{BB962C8B-B14F-4D97-AF65-F5344CB8AC3E}">
        <p14:creationId xmlns:p14="http://schemas.microsoft.com/office/powerpoint/2010/main" val="1652333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31862D-895A-6C43-A2FF-1C68E1D19594}"/>
              </a:ext>
            </a:extLst>
          </p:cNvPr>
          <p:cNvSpPr>
            <a:spLocks noGrp="1"/>
          </p:cNvSpPr>
          <p:nvPr>
            <p:ph type="title"/>
          </p:nvPr>
        </p:nvSpPr>
        <p:spPr/>
        <p:txBody>
          <a:bodyPr/>
          <a:lstStyle/>
          <a:p>
            <a:r>
              <a:rPr lang="en-US">
                <a:solidFill>
                  <a:srgbClr val="1F264F"/>
                </a:solidFill>
              </a:rPr>
              <a:t>Legal Disclaimer</a:t>
            </a:r>
          </a:p>
        </p:txBody>
      </p:sp>
      <p:sp>
        <p:nvSpPr>
          <p:cNvPr id="5" name="Title 3">
            <a:extLst>
              <a:ext uri="{FF2B5EF4-FFF2-40B4-BE49-F238E27FC236}">
                <a16:creationId xmlns:a16="http://schemas.microsoft.com/office/drawing/2014/main" id="{34E4E7B4-7E5A-4E48-8301-7F10A4F0519F}"/>
              </a:ext>
            </a:extLst>
          </p:cNvPr>
          <p:cNvSpPr txBox="1">
            <a:spLocks/>
          </p:cNvSpPr>
          <p:nvPr/>
        </p:nvSpPr>
        <p:spPr>
          <a:xfrm>
            <a:off x="838200" y="1850892"/>
            <a:ext cx="10515600" cy="36403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700" b="0" i="0" kern="1200">
                <a:solidFill>
                  <a:srgbClr val="18264C"/>
                </a:solidFill>
                <a:latin typeface="HK Grotesk" pitchFamily="2" charset="77"/>
                <a:ea typeface="+mj-ea"/>
                <a:cs typeface="+mj-cs"/>
              </a:defRPr>
            </a:lvl1pPr>
          </a:lstStyle>
          <a:p>
            <a:pPr marL="540385" marR="1007110" algn="just">
              <a:lnSpc>
                <a:spcPct val="120000"/>
              </a:lnSpc>
              <a:spcAft>
                <a:spcPts val="0"/>
              </a:spcAft>
            </a:pPr>
            <a:r>
              <a:rPr lang="en-US" sz="1800" i="1">
                <a:solidFill>
                  <a:schemeClr val="tx2"/>
                </a:solidFill>
                <a:effectLst/>
                <a:latin typeface="Acumin Pro" panose="020B0504020202020204" pitchFamily="34" charset="0"/>
                <a:ea typeface="Calibri" panose="020F0502020204030204" pitchFamily="34" charset="0"/>
              </a:rPr>
              <a:t>Information in this presentation is intended for use only by professional investors as defined by MiFID II. Any information in this presentation does not constitute an offer or solicitation for investment. The distribution of the information contained </a:t>
            </a:r>
            <a:r>
              <a:rPr lang="en-US" sz="1800" i="1">
                <a:solidFill>
                  <a:schemeClr val="tx2"/>
                </a:solidFill>
                <a:latin typeface="Acumin Pro" panose="020B0504020202020204" pitchFamily="34" charset="0"/>
                <a:ea typeface="Calibri" panose="020F0502020204030204" pitchFamily="34" charset="0"/>
              </a:rPr>
              <a:t>i</a:t>
            </a:r>
            <a:r>
              <a:rPr lang="en-US" sz="1800" i="1">
                <a:solidFill>
                  <a:schemeClr val="tx2"/>
                </a:solidFill>
                <a:effectLst/>
                <a:latin typeface="Acumin Pro" panose="020B0504020202020204" pitchFamily="34" charset="0"/>
                <a:ea typeface="Calibri" panose="020F0502020204030204" pitchFamily="34" charset="0"/>
              </a:rPr>
              <a:t>n this presentation in certain countries may be restricted by law and accordingly, persons who read it are required to inform themselves and to comply with any such restrictions. The figures shown in this presentation refer to the past. Past performance is not a reliable indicator of future results. Crypto assets are recent and are at a developmental stage with variation in their</a:t>
            </a:r>
            <a:r>
              <a:rPr lang="en-US" sz="1800" i="1">
                <a:solidFill>
                  <a:schemeClr val="tx2"/>
                </a:solidFill>
                <a:latin typeface="Acumin Pro" panose="020B0504020202020204" pitchFamily="34" charset="0"/>
                <a:ea typeface="Calibri" panose="020F0502020204030204" pitchFamily="34" charset="0"/>
              </a:rPr>
              <a:t> regulation </a:t>
            </a:r>
            <a:r>
              <a:rPr lang="en-US" sz="1800" i="1">
                <a:solidFill>
                  <a:schemeClr val="tx2"/>
                </a:solidFill>
                <a:effectLst/>
                <a:latin typeface="Acumin Pro" panose="020B0504020202020204" pitchFamily="34" charset="0"/>
                <a:ea typeface="Calibri" panose="020F0502020204030204" pitchFamily="34" charset="0"/>
              </a:rPr>
              <a:t>in different jurisdictions. Investors should be cautious of the risks associated with crypto assets including (without limitation) volatility, total capital loss, and lack of regulation over certain market participants. </a:t>
            </a:r>
          </a:p>
        </p:txBody>
      </p:sp>
      <p:sp>
        <p:nvSpPr>
          <p:cNvPr id="6" name="Slide Number Placeholder 5">
            <a:extLst>
              <a:ext uri="{FF2B5EF4-FFF2-40B4-BE49-F238E27FC236}">
                <a16:creationId xmlns:a16="http://schemas.microsoft.com/office/drawing/2014/main" id="{9983D468-8C65-4055-B67A-2AB7327F9234}"/>
              </a:ext>
            </a:extLst>
          </p:cNvPr>
          <p:cNvSpPr>
            <a:spLocks noGrp="1"/>
          </p:cNvSpPr>
          <p:nvPr>
            <p:ph type="sldNum" sz="quarter" idx="12"/>
          </p:nvPr>
        </p:nvSpPr>
        <p:spPr/>
        <p:txBody>
          <a:bodyPr/>
          <a:lstStyle/>
          <a:p>
            <a:fld id="{819F1087-8530-4753-9ED0-33D18D8CE334}" type="slidenum">
              <a:rPr lang="en-GB" smtClean="0"/>
              <a:t>2</a:t>
            </a:fld>
            <a:endParaRPr lang="en-GB"/>
          </a:p>
        </p:txBody>
      </p:sp>
    </p:spTree>
    <p:extLst>
      <p:ext uri="{BB962C8B-B14F-4D97-AF65-F5344CB8AC3E}">
        <p14:creationId xmlns:p14="http://schemas.microsoft.com/office/powerpoint/2010/main" val="1333434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E232E3F-F1CE-E142-B46E-77E67C1C228D}"/>
              </a:ext>
            </a:extLst>
          </p:cNvPr>
          <p:cNvSpPr>
            <a:spLocks noGrp="1"/>
          </p:cNvSpPr>
          <p:nvPr>
            <p:ph type="title"/>
          </p:nvPr>
        </p:nvSpPr>
        <p:spPr>
          <a:xfrm>
            <a:off x="820094" y="618956"/>
            <a:ext cx="11234776" cy="623676"/>
          </a:xfrm>
        </p:spPr>
        <p:txBody>
          <a:bodyPr/>
          <a:lstStyle/>
          <a:p>
            <a:r>
              <a:rPr lang="en-US"/>
              <a:t>ByteTree Research: Expertise in Multi-Asset Portfolios</a:t>
            </a:r>
          </a:p>
        </p:txBody>
      </p:sp>
      <p:sp>
        <p:nvSpPr>
          <p:cNvPr id="5" name="Slide Number Placeholder 4">
            <a:extLst>
              <a:ext uri="{FF2B5EF4-FFF2-40B4-BE49-F238E27FC236}">
                <a16:creationId xmlns:a16="http://schemas.microsoft.com/office/drawing/2014/main" id="{52DDB0A9-0130-435F-895C-B4181D2F3252}"/>
              </a:ext>
            </a:extLst>
          </p:cNvPr>
          <p:cNvSpPr>
            <a:spLocks noGrp="1"/>
          </p:cNvSpPr>
          <p:nvPr>
            <p:ph type="sldNum" sz="quarter" idx="12"/>
          </p:nvPr>
        </p:nvSpPr>
        <p:spPr/>
        <p:txBody>
          <a:bodyPr/>
          <a:lstStyle/>
          <a:p>
            <a:fld id="{819F1087-8530-4753-9ED0-33D18D8CE334}" type="slidenum">
              <a:rPr lang="en-GB" smtClean="0"/>
              <a:t>20</a:t>
            </a:fld>
            <a:endParaRPr lang="en-GB"/>
          </a:p>
        </p:txBody>
      </p:sp>
      <p:pic>
        <p:nvPicPr>
          <p:cNvPr id="6" name="Picture 5">
            <a:extLst>
              <a:ext uri="{FF2B5EF4-FFF2-40B4-BE49-F238E27FC236}">
                <a16:creationId xmlns:a16="http://schemas.microsoft.com/office/drawing/2014/main" id="{7EAAB718-1763-7B10-55BE-BB018F2B9E9A}"/>
              </a:ext>
            </a:extLst>
          </p:cNvPr>
          <p:cNvPicPr>
            <a:picLocks noChangeAspect="1"/>
          </p:cNvPicPr>
          <p:nvPr/>
        </p:nvPicPr>
        <p:blipFill>
          <a:blip r:embed="rId3"/>
          <a:stretch>
            <a:fillRect/>
          </a:stretch>
        </p:blipFill>
        <p:spPr>
          <a:xfrm>
            <a:off x="934114" y="1766651"/>
            <a:ext cx="3428571" cy="1800000"/>
          </a:xfrm>
          <a:prstGeom prst="rect">
            <a:avLst/>
          </a:prstGeom>
        </p:spPr>
      </p:pic>
      <p:pic>
        <p:nvPicPr>
          <p:cNvPr id="7" name="Picture 6">
            <a:extLst>
              <a:ext uri="{FF2B5EF4-FFF2-40B4-BE49-F238E27FC236}">
                <a16:creationId xmlns:a16="http://schemas.microsoft.com/office/drawing/2014/main" id="{4A96AB7C-8ABD-6F2A-E3F5-A2C7B1BB16C1}"/>
              </a:ext>
            </a:extLst>
          </p:cNvPr>
          <p:cNvPicPr>
            <a:picLocks noChangeAspect="1"/>
          </p:cNvPicPr>
          <p:nvPr/>
        </p:nvPicPr>
        <p:blipFill>
          <a:blip r:embed="rId4"/>
          <a:stretch>
            <a:fillRect/>
          </a:stretch>
        </p:blipFill>
        <p:spPr>
          <a:xfrm>
            <a:off x="934114" y="4029205"/>
            <a:ext cx="3428571" cy="1800000"/>
          </a:xfrm>
          <a:prstGeom prst="rect">
            <a:avLst/>
          </a:prstGeom>
        </p:spPr>
      </p:pic>
      <p:pic>
        <p:nvPicPr>
          <p:cNvPr id="10" name="Picture 9">
            <a:extLst>
              <a:ext uri="{FF2B5EF4-FFF2-40B4-BE49-F238E27FC236}">
                <a16:creationId xmlns:a16="http://schemas.microsoft.com/office/drawing/2014/main" id="{08C7A7C3-FC61-D122-3E91-AA88393EC19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81732" y="1766652"/>
            <a:ext cx="3428572" cy="1800000"/>
          </a:xfrm>
          <a:prstGeom prst="rect">
            <a:avLst/>
          </a:prstGeom>
        </p:spPr>
      </p:pic>
      <p:sp>
        <p:nvSpPr>
          <p:cNvPr id="17" name="TextBox 16">
            <a:extLst>
              <a:ext uri="{FF2B5EF4-FFF2-40B4-BE49-F238E27FC236}">
                <a16:creationId xmlns:a16="http://schemas.microsoft.com/office/drawing/2014/main" id="{947C658A-42CF-B255-B128-A9D10F2A171B}"/>
              </a:ext>
            </a:extLst>
          </p:cNvPr>
          <p:cNvSpPr txBox="1"/>
          <p:nvPr/>
        </p:nvSpPr>
        <p:spPr>
          <a:xfrm>
            <a:off x="8534652" y="2091331"/>
            <a:ext cx="3282698" cy="3416320"/>
          </a:xfrm>
          <a:prstGeom prst="rect">
            <a:avLst/>
          </a:prstGeom>
          <a:noFill/>
        </p:spPr>
        <p:txBody>
          <a:bodyPr wrap="square" rtlCol="0">
            <a:spAutoFit/>
          </a:bodyPr>
          <a:lstStyle/>
          <a:p>
            <a:pPr marL="285750" indent="-285750">
              <a:buFont typeface="Arial" panose="020B0604020202020204" pitchFamily="34" charset="0"/>
              <a:buChar char="•"/>
            </a:pPr>
            <a:r>
              <a:rPr lang="en-US" dirty="0" err="1">
                <a:latin typeface="Acumin Pro" panose="020B0504020202020204" pitchFamily="34" charset="0"/>
              </a:rPr>
              <a:t>ByteTree</a:t>
            </a:r>
            <a:r>
              <a:rPr lang="en-US" dirty="0">
                <a:latin typeface="Acumin Pro" panose="020B0504020202020204" pitchFamily="34" charset="0"/>
              </a:rPr>
              <a:t> is an investment research company </a:t>
            </a:r>
            <a:r>
              <a:rPr lang="en-US" dirty="0" err="1">
                <a:latin typeface="Acumin Pro" panose="020B0504020202020204" pitchFamily="34" charset="0"/>
              </a:rPr>
              <a:t>specialising</a:t>
            </a:r>
            <a:r>
              <a:rPr lang="en-US" dirty="0">
                <a:latin typeface="Acumin Pro" panose="020B0504020202020204" pitchFamily="34" charset="0"/>
              </a:rPr>
              <a:t> in multi-asset portfolios.</a:t>
            </a:r>
          </a:p>
          <a:p>
            <a:pPr marL="285750" indent="-285750">
              <a:buFont typeface="Arial" panose="020B0604020202020204" pitchFamily="34" charset="0"/>
              <a:buChar char="•"/>
            </a:pPr>
            <a:endParaRPr lang="en-US" dirty="0">
              <a:latin typeface="Acumin Pro" panose="020B0504020202020204" pitchFamily="34" charset="0"/>
            </a:endParaRPr>
          </a:p>
          <a:p>
            <a:pPr marL="285750" indent="-285750">
              <a:buFont typeface="Arial" panose="020B0604020202020204" pitchFamily="34" charset="0"/>
              <a:buChar char="•"/>
            </a:pPr>
            <a:r>
              <a:rPr lang="en-US" dirty="0">
                <a:latin typeface="Acumin Pro" panose="020B0504020202020204" pitchFamily="34" charset="0"/>
              </a:rPr>
              <a:t>Top down and bottom up, value-driven approach.</a:t>
            </a:r>
          </a:p>
          <a:p>
            <a:pPr marL="285750" indent="-285750">
              <a:buFont typeface="Arial" panose="020B0604020202020204" pitchFamily="34" charset="0"/>
              <a:buChar char="•"/>
            </a:pPr>
            <a:endParaRPr lang="en-US" dirty="0">
              <a:latin typeface="Acumin Pro" panose="020B0504020202020204" pitchFamily="34" charset="0"/>
            </a:endParaRPr>
          </a:p>
          <a:p>
            <a:pPr marL="285750" indent="-285750">
              <a:buFont typeface="Arial" panose="020B0604020202020204" pitchFamily="34" charset="0"/>
              <a:buChar char="•"/>
            </a:pPr>
            <a:r>
              <a:rPr lang="en-US" dirty="0">
                <a:latin typeface="Acumin Pro" panose="020B0504020202020204" pitchFamily="34" charset="0"/>
              </a:rPr>
              <a:t>Embraces alternative assets such as commodities and digital.</a:t>
            </a:r>
          </a:p>
          <a:p>
            <a:pPr marL="285750" indent="-285750">
              <a:buFont typeface="Arial" panose="020B0604020202020204" pitchFamily="34" charset="0"/>
              <a:buChar char="•"/>
            </a:pPr>
            <a:endParaRPr lang="en-US" dirty="0">
              <a:latin typeface="Acumin Pro" panose="020B0504020202020204" pitchFamily="34" charset="0"/>
            </a:endParaRPr>
          </a:p>
        </p:txBody>
      </p:sp>
      <p:pic>
        <p:nvPicPr>
          <p:cNvPr id="2" name="Picture 1">
            <a:extLst>
              <a:ext uri="{FF2B5EF4-FFF2-40B4-BE49-F238E27FC236}">
                <a16:creationId xmlns:a16="http://schemas.microsoft.com/office/drawing/2014/main" id="{FE5F1829-3634-86F5-5917-31BE3302B2F2}"/>
              </a:ext>
            </a:extLst>
          </p:cNvPr>
          <p:cNvPicPr>
            <a:picLocks noChangeAspect="1"/>
          </p:cNvPicPr>
          <p:nvPr/>
        </p:nvPicPr>
        <p:blipFill>
          <a:blip r:embed="rId6"/>
          <a:stretch>
            <a:fillRect/>
          </a:stretch>
        </p:blipFill>
        <p:spPr>
          <a:xfrm>
            <a:off x="4781732" y="4029204"/>
            <a:ext cx="3428570" cy="1799999"/>
          </a:xfrm>
          <a:prstGeom prst="rect">
            <a:avLst/>
          </a:prstGeom>
        </p:spPr>
      </p:pic>
    </p:spTree>
    <p:extLst>
      <p:ext uri="{BB962C8B-B14F-4D97-AF65-F5344CB8AC3E}">
        <p14:creationId xmlns:p14="http://schemas.microsoft.com/office/powerpoint/2010/main" val="197196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4" descr="Map&#10;&#10;Description automatically generated">
            <a:extLst>
              <a:ext uri="{FF2B5EF4-FFF2-40B4-BE49-F238E27FC236}">
                <a16:creationId xmlns:a16="http://schemas.microsoft.com/office/drawing/2014/main" id="{63AC09FE-F80D-43F2-9D6D-3ABB072199AD}"/>
              </a:ext>
            </a:extLst>
          </p:cNvPr>
          <p:cNvPicPr>
            <a:picLocks noChangeAspect="1"/>
          </p:cNvPicPr>
          <p:nvPr/>
        </p:nvPicPr>
        <p:blipFill>
          <a:blip r:embed="rId3"/>
          <a:stretch>
            <a:fillRect/>
          </a:stretch>
        </p:blipFill>
        <p:spPr>
          <a:xfrm>
            <a:off x="7937770" y="911277"/>
            <a:ext cx="4254230" cy="4928485"/>
          </a:xfrm>
          <a:prstGeom prst="rect">
            <a:avLst/>
          </a:prstGeom>
        </p:spPr>
      </p:pic>
      <p:cxnSp>
        <p:nvCxnSpPr>
          <p:cNvPr id="14" name="Straight Arrow Connector 15">
            <a:extLst>
              <a:ext uri="{FF2B5EF4-FFF2-40B4-BE49-F238E27FC236}">
                <a16:creationId xmlns:a16="http://schemas.microsoft.com/office/drawing/2014/main" id="{DED21C49-0C2B-4D88-AC20-737A9352BF8A}"/>
              </a:ext>
            </a:extLst>
          </p:cNvPr>
          <p:cNvCxnSpPr>
            <a:cxnSpLocks/>
          </p:cNvCxnSpPr>
          <p:nvPr/>
        </p:nvCxnSpPr>
        <p:spPr>
          <a:xfrm flipV="1">
            <a:off x="7592629" y="2677769"/>
            <a:ext cx="1429588" cy="6743"/>
          </a:xfrm>
          <a:prstGeom prst="straightConnector1">
            <a:avLst/>
          </a:prstGeom>
          <a:ln w="28575">
            <a:solidFill>
              <a:srgbClr val="F0AA1E"/>
            </a:solidFill>
          </a:ln>
        </p:spPr>
        <p:style>
          <a:lnRef idx="1">
            <a:schemeClr val="accent1"/>
          </a:lnRef>
          <a:fillRef idx="0">
            <a:schemeClr val="accent1"/>
          </a:fillRef>
          <a:effectRef idx="0">
            <a:schemeClr val="accent1"/>
          </a:effectRef>
          <a:fontRef idx="minor">
            <a:schemeClr val="tx1"/>
          </a:fontRef>
        </p:style>
      </p:cxnSp>
      <p:pic>
        <p:nvPicPr>
          <p:cNvPr id="15" name="Picture 18" descr="Logo&#10;&#10;Description automatically generated">
            <a:extLst>
              <a:ext uri="{FF2B5EF4-FFF2-40B4-BE49-F238E27FC236}">
                <a16:creationId xmlns:a16="http://schemas.microsoft.com/office/drawing/2014/main" id="{457F84A3-444F-45FE-AEF4-67FFC1A412D4}"/>
              </a:ext>
            </a:extLst>
          </p:cNvPr>
          <p:cNvPicPr>
            <a:picLocks noChangeAspect="1"/>
          </p:cNvPicPr>
          <p:nvPr/>
        </p:nvPicPr>
        <p:blipFill>
          <a:blip r:embed="rId4"/>
          <a:stretch>
            <a:fillRect/>
          </a:stretch>
        </p:blipFill>
        <p:spPr>
          <a:xfrm>
            <a:off x="6206799" y="2043711"/>
            <a:ext cx="2334158" cy="600347"/>
          </a:xfrm>
          <a:prstGeom prst="rect">
            <a:avLst/>
          </a:prstGeom>
        </p:spPr>
      </p:pic>
      <p:sp>
        <p:nvSpPr>
          <p:cNvPr id="3" name="Content Placeholder 2">
            <a:extLst>
              <a:ext uri="{FF2B5EF4-FFF2-40B4-BE49-F238E27FC236}">
                <a16:creationId xmlns:a16="http://schemas.microsoft.com/office/drawing/2014/main" id="{4DC7B0E9-1A27-49D1-AC46-CD090458C1AF}"/>
              </a:ext>
            </a:extLst>
          </p:cNvPr>
          <p:cNvSpPr>
            <a:spLocks noGrp="1"/>
          </p:cNvSpPr>
          <p:nvPr>
            <p:ph idx="1"/>
          </p:nvPr>
        </p:nvSpPr>
        <p:spPr>
          <a:xfrm>
            <a:off x="820094" y="1495762"/>
            <a:ext cx="5640421" cy="4729796"/>
          </a:xfrm>
          <a:noFill/>
        </p:spPr>
        <p:style>
          <a:lnRef idx="3">
            <a:schemeClr val="lt1"/>
          </a:lnRef>
          <a:fillRef idx="1">
            <a:schemeClr val="accent3"/>
          </a:fillRef>
          <a:effectRef idx="1">
            <a:schemeClr val="accent3"/>
          </a:effectRef>
          <a:fontRef idx="minor">
            <a:schemeClr val="lt1"/>
          </a:fontRef>
        </p:style>
        <p:txBody>
          <a:bodyPr>
            <a:normAutofit/>
          </a:bodyPr>
          <a:lstStyle/>
          <a:p>
            <a:pPr>
              <a:lnSpc>
                <a:spcPct val="110000"/>
              </a:lnSpc>
            </a:pPr>
            <a:r>
              <a:rPr lang="en-GB" sz="1800" dirty="0">
                <a:solidFill>
                  <a:schemeClr val="tx1"/>
                </a:solidFill>
                <a:effectLst/>
                <a:latin typeface="Acumin Pro" panose="020B0504020202020204" pitchFamily="34" charset="0"/>
                <a:ea typeface="Calibri" panose="020F0502020204030204" pitchFamily="34" charset="0"/>
                <a:cs typeface="Times New Roman" panose="02020603050405020304" pitchFamily="18" charset="0"/>
              </a:rPr>
              <a:t>21Shares is a technology company that creates financial on-ramps to invest, trade, and secure digital assets.</a:t>
            </a:r>
          </a:p>
          <a:p>
            <a:pPr>
              <a:lnSpc>
                <a:spcPct val="110000"/>
              </a:lnSpc>
            </a:pPr>
            <a:r>
              <a:rPr lang="en-GB" sz="1800" dirty="0">
                <a:solidFill>
                  <a:schemeClr val="tx1"/>
                </a:solidFill>
                <a:effectLst/>
                <a:latin typeface="Acumin Pro" panose="020B0504020202020204" pitchFamily="34" charset="0"/>
                <a:ea typeface="Calibri" panose="020F0502020204030204" pitchFamily="34" charset="0"/>
                <a:cs typeface="Times New Roman" panose="02020603050405020304" pitchFamily="18" charset="0"/>
              </a:rPr>
              <a:t>Private Investors and institutions can use our products to get exposure to digital assets in a simple, safe, and easy way using your conventional broker and bank.</a:t>
            </a:r>
          </a:p>
          <a:p>
            <a:pPr>
              <a:lnSpc>
                <a:spcPct val="110000"/>
              </a:lnSpc>
            </a:pPr>
            <a:r>
              <a:rPr lang="en-GB" sz="1800" dirty="0">
                <a:solidFill>
                  <a:schemeClr val="tx1"/>
                </a:solidFill>
                <a:effectLst/>
                <a:latin typeface="Acumin Pro" panose="020B0504020202020204" pitchFamily="34" charset="0"/>
                <a:ea typeface="Calibri" panose="020F0502020204030204" pitchFamily="34" charset="0"/>
                <a:cs typeface="Times New Roman" panose="02020603050405020304" pitchFamily="18" charset="0"/>
              </a:rPr>
              <a:t>21Shares AG is based in Zurich, Switzerland. With its traditions of international neutrality, national sovereignty and regulatory stability, we believe this is the best jurisdiction in the financial world. You can count on Switzerland's privacy, neutrality, and stability when making your crypto investments.</a:t>
            </a:r>
          </a:p>
          <a:p>
            <a:pPr>
              <a:lnSpc>
                <a:spcPct val="110000"/>
              </a:lnSpc>
            </a:pPr>
            <a:r>
              <a:rPr lang="en-GB" sz="1800" dirty="0">
                <a:solidFill>
                  <a:schemeClr val="tx1"/>
                </a:solidFill>
                <a:latin typeface="Acumin Pro" panose="020B0504020202020204" pitchFamily="34" charset="0"/>
                <a:ea typeface="Calibri" panose="020F0502020204030204" pitchFamily="34" charset="0"/>
                <a:cs typeface="Times New Roman" panose="02020603050405020304" pitchFamily="18" charset="0"/>
              </a:rPr>
              <a:t>Founded 2018.</a:t>
            </a:r>
            <a:endParaRPr lang="en-GB" sz="1800" dirty="0">
              <a:solidFill>
                <a:schemeClr val="tx1"/>
              </a:solidFill>
              <a:effectLst/>
              <a:latin typeface="Acumin Pro" panose="020B0504020202020204" pitchFamily="34" charset="0"/>
              <a:ea typeface="Calibri" panose="020F0502020204030204" pitchFamily="34" charset="0"/>
              <a:cs typeface="Times New Roman" panose="02020603050405020304" pitchFamily="18" charset="0"/>
            </a:endParaRPr>
          </a:p>
          <a:p>
            <a:endParaRPr lang="en-GB" sz="1800" dirty="0">
              <a:solidFill>
                <a:schemeClr val="tx1"/>
              </a:solidFill>
              <a:effectLst/>
              <a:latin typeface="Acumin Pro" panose="020B0504020202020204" pitchFamily="34" charset="0"/>
              <a:ea typeface="Calibri" panose="020F0502020204030204" pitchFamily="34" charset="0"/>
              <a:cs typeface="Times New Roman" panose="02020603050405020304" pitchFamily="18" charset="0"/>
            </a:endParaRPr>
          </a:p>
          <a:p>
            <a:endParaRPr lang="en-US" sz="1800" dirty="0">
              <a:solidFill>
                <a:schemeClr val="tx1"/>
              </a:solidFill>
              <a:effectLst/>
              <a:latin typeface="Acumin Pro" panose="020B0504020202020204" pitchFamily="34" charset="0"/>
              <a:ea typeface="Calibri" panose="020F0502020204030204" pitchFamily="34" charset="0"/>
              <a:cs typeface="Times New Roman" panose="02020603050405020304" pitchFamily="18" charset="0"/>
            </a:endParaRPr>
          </a:p>
        </p:txBody>
      </p:sp>
      <p:sp>
        <p:nvSpPr>
          <p:cNvPr id="8" name="Title 7">
            <a:extLst>
              <a:ext uri="{FF2B5EF4-FFF2-40B4-BE49-F238E27FC236}">
                <a16:creationId xmlns:a16="http://schemas.microsoft.com/office/drawing/2014/main" id="{EE232E3F-F1CE-E142-B46E-77E67C1C228D}"/>
              </a:ext>
            </a:extLst>
          </p:cNvPr>
          <p:cNvSpPr>
            <a:spLocks noGrp="1"/>
          </p:cNvSpPr>
          <p:nvPr>
            <p:ph type="title"/>
          </p:nvPr>
        </p:nvSpPr>
        <p:spPr>
          <a:xfrm>
            <a:off x="820093" y="618956"/>
            <a:ext cx="10774747" cy="623676"/>
          </a:xfrm>
        </p:spPr>
        <p:txBody>
          <a:bodyPr/>
          <a:lstStyle/>
          <a:p>
            <a:r>
              <a:rPr lang="en-US" dirty="0"/>
              <a:t>21Shares -World’s Largest Provider of Digital Asset ETPs</a:t>
            </a:r>
          </a:p>
        </p:txBody>
      </p:sp>
      <p:sp>
        <p:nvSpPr>
          <p:cNvPr id="5" name="Slide Number Placeholder 4">
            <a:extLst>
              <a:ext uri="{FF2B5EF4-FFF2-40B4-BE49-F238E27FC236}">
                <a16:creationId xmlns:a16="http://schemas.microsoft.com/office/drawing/2014/main" id="{52DDB0A9-0130-435F-895C-B4181D2F3252}"/>
              </a:ext>
            </a:extLst>
          </p:cNvPr>
          <p:cNvSpPr>
            <a:spLocks noGrp="1"/>
          </p:cNvSpPr>
          <p:nvPr>
            <p:ph type="sldNum" sz="quarter" idx="12"/>
          </p:nvPr>
        </p:nvSpPr>
        <p:spPr/>
        <p:txBody>
          <a:bodyPr/>
          <a:lstStyle/>
          <a:p>
            <a:fld id="{819F1087-8530-4753-9ED0-33D18D8CE334}" type="slidenum">
              <a:rPr lang="en-GB" smtClean="0"/>
              <a:t>21</a:t>
            </a:fld>
            <a:endParaRPr lang="en-GB"/>
          </a:p>
        </p:txBody>
      </p:sp>
      <p:sp>
        <p:nvSpPr>
          <p:cNvPr id="10" name="TextBox 18">
            <a:extLst>
              <a:ext uri="{FF2B5EF4-FFF2-40B4-BE49-F238E27FC236}">
                <a16:creationId xmlns:a16="http://schemas.microsoft.com/office/drawing/2014/main" id="{36D29527-FD15-4F9D-A730-48F8A91B95D9}"/>
              </a:ext>
            </a:extLst>
          </p:cNvPr>
          <p:cNvSpPr txBox="1"/>
          <p:nvPr/>
        </p:nvSpPr>
        <p:spPr>
          <a:xfrm>
            <a:off x="6623979" y="3747546"/>
            <a:ext cx="4640049" cy="8389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b="1" dirty="0">
                <a:solidFill>
                  <a:srgbClr val="F0AA1E"/>
                </a:solidFill>
                <a:latin typeface="Public Sans" panose="020B0604020202020204"/>
              </a:rPr>
              <a:t>$10 Billion USD</a:t>
            </a:r>
            <a:endParaRPr lang="en-US" sz="2400" dirty="0">
              <a:latin typeface="Public Sans" panose="020B0604020202020204"/>
            </a:endParaRPr>
          </a:p>
          <a:p>
            <a:pPr>
              <a:lnSpc>
                <a:spcPct val="150000"/>
              </a:lnSpc>
            </a:pPr>
            <a:r>
              <a:rPr lang="en-GB" sz="1600" dirty="0">
                <a:solidFill>
                  <a:srgbClr val="181A1B"/>
                </a:solidFill>
                <a:latin typeface="Public Sans" panose="020B0604020202020204"/>
              </a:rPr>
              <a:t>In Assets Under Management</a:t>
            </a:r>
            <a:endParaRPr lang="en-GB" b="1" dirty="0">
              <a:solidFill>
                <a:srgbClr val="181A1B"/>
              </a:solidFill>
              <a:latin typeface="Public Sans" panose="020B0604020202020204"/>
            </a:endParaRPr>
          </a:p>
        </p:txBody>
      </p:sp>
      <p:sp>
        <p:nvSpPr>
          <p:cNvPr id="12" name="TextBox 20">
            <a:extLst>
              <a:ext uri="{FF2B5EF4-FFF2-40B4-BE49-F238E27FC236}">
                <a16:creationId xmlns:a16="http://schemas.microsoft.com/office/drawing/2014/main" id="{D710E95A-0E95-4D8F-BF34-214A973DD4D5}"/>
              </a:ext>
            </a:extLst>
          </p:cNvPr>
          <p:cNvSpPr txBox="1"/>
          <p:nvPr/>
        </p:nvSpPr>
        <p:spPr>
          <a:xfrm>
            <a:off x="6623979" y="2835042"/>
            <a:ext cx="2778823" cy="8389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b="1" dirty="0">
                <a:solidFill>
                  <a:srgbClr val="F0AA1E"/>
                </a:solidFill>
                <a:latin typeface="Public Sans" panose="020B0604020202020204"/>
              </a:rPr>
              <a:t>51 ETPs</a:t>
            </a:r>
            <a:endParaRPr lang="en-US" sz="2400" dirty="0">
              <a:latin typeface="Public Sans" panose="020B0604020202020204"/>
            </a:endParaRPr>
          </a:p>
          <a:p>
            <a:pPr>
              <a:lnSpc>
                <a:spcPct val="150000"/>
              </a:lnSpc>
            </a:pPr>
            <a:r>
              <a:rPr lang="en-GB" sz="1600" dirty="0">
                <a:solidFill>
                  <a:srgbClr val="181A1B"/>
                </a:solidFill>
                <a:latin typeface="Public Sans" panose="020B0604020202020204"/>
              </a:rPr>
              <a:t>Listed on 10+ Exchanges</a:t>
            </a:r>
            <a:endParaRPr lang="en-GB" sz="2400" dirty="0">
              <a:solidFill>
                <a:srgbClr val="181A1B"/>
              </a:solidFill>
              <a:latin typeface="Public Sans" panose="020B0604020202020204"/>
            </a:endParaRPr>
          </a:p>
        </p:txBody>
      </p:sp>
      <p:sp>
        <p:nvSpPr>
          <p:cNvPr id="16" name="Oval 14">
            <a:extLst>
              <a:ext uri="{FF2B5EF4-FFF2-40B4-BE49-F238E27FC236}">
                <a16:creationId xmlns:a16="http://schemas.microsoft.com/office/drawing/2014/main" id="{9D5CBA3A-306D-4313-9993-A5822E1D1943}"/>
              </a:ext>
            </a:extLst>
          </p:cNvPr>
          <p:cNvSpPr/>
          <p:nvPr/>
        </p:nvSpPr>
        <p:spPr>
          <a:xfrm>
            <a:off x="8977214" y="2583827"/>
            <a:ext cx="195745" cy="202735"/>
          </a:xfrm>
          <a:prstGeom prst="ellipse">
            <a:avLst/>
          </a:prstGeom>
          <a:solidFill>
            <a:srgbClr val="F0AA1E"/>
          </a:solidFill>
          <a:ln w="57150">
            <a:solidFill>
              <a:srgbClr val="F2F2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9522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B37339-1A6F-9E47-A922-CB02D7703AD4}"/>
              </a:ext>
            </a:extLst>
          </p:cNvPr>
          <p:cNvSpPr>
            <a:spLocks noGrp="1"/>
          </p:cNvSpPr>
          <p:nvPr>
            <p:ph type="title"/>
          </p:nvPr>
        </p:nvSpPr>
        <p:spPr/>
        <p:txBody>
          <a:bodyPr vert="horz" lIns="91440" tIns="45720" rIns="91440" bIns="45720" rtlCol="0" anchor="ctr">
            <a:noAutofit/>
          </a:bodyPr>
          <a:lstStyle/>
          <a:p>
            <a:r>
              <a:rPr lang="en-US">
                <a:solidFill>
                  <a:srgbClr val="1F264F"/>
                </a:solidFill>
              </a:rPr>
              <a:t>Bitcoin + Gold = BOLD</a:t>
            </a:r>
          </a:p>
        </p:txBody>
      </p:sp>
      <p:sp>
        <p:nvSpPr>
          <p:cNvPr id="3" name="TextBox 2">
            <a:extLst>
              <a:ext uri="{FF2B5EF4-FFF2-40B4-BE49-F238E27FC236}">
                <a16:creationId xmlns:a16="http://schemas.microsoft.com/office/drawing/2014/main" id="{751B6406-4437-4769-92BF-2F44E060AFF3}"/>
              </a:ext>
            </a:extLst>
          </p:cNvPr>
          <p:cNvSpPr txBox="1"/>
          <p:nvPr/>
        </p:nvSpPr>
        <p:spPr>
          <a:xfrm>
            <a:off x="820093" y="1644003"/>
            <a:ext cx="6482181" cy="3888244"/>
          </a:xfrm>
          <a:prstGeom prst="rect">
            <a:avLst/>
          </a:prstGeom>
          <a:noFill/>
        </p:spPr>
        <p:txBody>
          <a:bodyPr wrap="square" rtlCol="0">
            <a:spAutoFit/>
          </a:bodyPr>
          <a:lstStyle/>
          <a:p>
            <a:pPr marL="285750" indent="-285750">
              <a:spcBef>
                <a:spcPts val="1000"/>
              </a:spcBef>
              <a:buFont typeface="Arial" panose="020B0604020202020204" pitchFamily="34" charset="0"/>
              <a:buChar char="•"/>
            </a:pPr>
            <a:r>
              <a:rPr lang="en-US" sz="2000" dirty="0">
                <a:latin typeface="Acumin Pro" panose="020B0504020202020204" pitchFamily="34" charset="0"/>
              </a:rPr>
              <a:t>Limited supply makes Bitcoin and Gold a natural pairing.</a:t>
            </a:r>
          </a:p>
          <a:p>
            <a:pPr marL="285750" indent="-285750">
              <a:spcBef>
                <a:spcPts val="1000"/>
              </a:spcBef>
              <a:buFont typeface="Arial" panose="020B0604020202020204" pitchFamily="34" charset="0"/>
              <a:buChar char="•"/>
            </a:pPr>
            <a:endParaRPr lang="en-US" sz="2000" dirty="0">
              <a:latin typeface="Acumin Pro" panose="020B0504020202020204" pitchFamily="34" charset="0"/>
            </a:endParaRPr>
          </a:p>
          <a:p>
            <a:pPr marL="285750" indent="-285750">
              <a:spcBef>
                <a:spcPts val="1000"/>
              </a:spcBef>
              <a:buFont typeface="Arial" panose="020B0604020202020204" pitchFamily="34" charset="0"/>
              <a:buChar char="•"/>
            </a:pPr>
            <a:r>
              <a:rPr lang="en-US" sz="2000" dirty="0">
                <a:latin typeface="Acumin Pro" panose="020B0504020202020204" pitchFamily="34" charset="0"/>
              </a:rPr>
              <a:t>Two most liquid alternative assets.</a:t>
            </a:r>
          </a:p>
          <a:p>
            <a:pPr marL="285750" indent="-285750">
              <a:spcBef>
                <a:spcPts val="1000"/>
              </a:spcBef>
              <a:buFont typeface="Arial" panose="020B0604020202020204" pitchFamily="34" charset="0"/>
              <a:buChar char="•"/>
            </a:pPr>
            <a:endParaRPr lang="en-US" sz="2000" dirty="0">
              <a:latin typeface="Acumin Pro" panose="020B0504020202020204" pitchFamily="34" charset="0"/>
            </a:endParaRPr>
          </a:p>
          <a:p>
            <a:pPr marL="285750" indent="-285750">
              <a:spcBef>
                <a:spcPts val="1000"/>
              </a:spcBef>
              <a:buFont typeface="Arial" panose="020B0604020202020204" pitchFamily="34" charset="0"/>
              <a:buChar char="•"/>
            </a:pPr>
            <a:r>
              <a:rPr lang="en-US" sz="2000" dirty="0">
                <a:latin typeface="Acumin Pro" panose="020B0504020202020204" pitchFamily="34" charset="0"/>
              </a:rPr>
              <a:t>Gold is stable, and Bitcoin is volatile. </a:t>
            </a:r>
          </a:p>
          <a:p>
            <a:pPr marL="285750" indent="-285750">
              <a:spcBef>
                <a:spcPts val="1000"/>
              </a:spcBef>
              <a:buFont typeface="Arial" panose="020B0604020202020204" pitchFamily="34" charset="0"/>
              <a:buChar char="•"/>
            </a:pPr>
            <a:endParaRPr lang="en-US" sz="2000" dirty="0">
              <a:latin typeface="Acumin Pro" panose="020B0504020202020204" pitchFamily="34" charset="0"/>
            </a:endParaRPr>
          </a:p>
          <a:p>
            <a:pPr marL="285750" indent="-285750">
              <a:spcBef>
                <a:spcPts val="1000"/>
              </a:spcBef>
              <a:buFont typeface="Arial" panose="020B0604020202020204" pitchFamily="34" charset="0"/>
              <a:buChar char="•"/>
            </a:pPr>
            <a:r>
              <a:rPr lang="en-US" sz="2000" dirty="0">
                <a:latin typeface="Acumin Pro" panose="020B0504020202020204" pitchFamily="34" charset="0"/>
              </a:rPr>
              <a:t>Risk- weights using inverse volatility.</a:t>
            </a:r>
          </a:p>
          <a:p>
            <a:pPr marL="285750" indent="-285750">
              <a:spcBef>
                <a:spcPts val="1000"/>
              </a:spcBef>
              <a:buFont typeface="Arial" panose="020B0604020202020204" pitchFamily="34" charset="0"/>
              <a:buChar char="•"/>
            </a:pPr>
            <a:endParaRPr lang="en-US" sz="2000" dirty="0">
              <a:latin typeface="Acumin Pro" panose="020B0504020202020204" pitchFamily="34" charset="0"/>
            </a:endParaRPr>
          </a:p>
          <a:p>
            <a:pPr marL="285750" indent="-285750">
              <a:spcBef>
                <a:spcPts val="1000"/>
              </a:spcBef>
              <a:buFont typeface="Arial" panose="020B0604020202020204" pitchFamily="34" charset="0"/>
              <a:buChar char="•"/>
            </a:pPr>
            <a:r>
              <a:rPr lang="en-US" sz="2000" dirty="0">
                <a:latin typeface="Acumin Pro" panose="020B0504020202020204" pitchFamily="34" charset="0"/>
              </a:rPr>
              <a:t>Monthly rebalancing transactions can add 5% or more p.a. </a:t>
            </a:r>
          </a:p>
        </p:txBody>
      </p:sp>
      <p:sp>
        <p:nvSpPr>
          <p:cNvPr id="6" name="Slide Number Placeholder 5">
            <a:extLst>
              <a:ext uri="{FF2B5EF4-FFF2-40B4-BE49-F238E27FC236}">
                <a16:creationId xmlns:a16="http://schemas.microsoft.com/office/drawing/2014/main" id="{A5E11415-A6D2-4096-9938-34C17C92F8CE}"/>
              </a:ext>
            </a:extLst>
          </p:cNvPr>
          <p:cNvSpPr>
            <a:spLocks noGrp="1"/>
          </p:cNvSpPr>
          <p:nvPr>
            <p:ph type="sldNum" sz="quarter" idx="12"/>
          </p:nvPr>
        </p:nvSpPr>
        <p:spPr/>
        <p:txBody>
          <a:bodyPr/>
          <a:lstStyle/>
          <a:p>
            <a:fld id="{819F1087-8530-4753-9ED0-33D18D8CE334}" type="slidenum">
              <a:rPr lang="en-GB" smtClean="0"/>
              <a:t>3</a:t>
            </a:fld>
            <a:endParaRPr lang="en-GB"/>
          </a:p>
        </p:txBody>
      </p:sp>
      <p:sp>
        <p:nvSpPr>
          <p:cNvPr id="10" name="TextBox 9">
            <a:extLst>
              <a:ext uri="{FF2B5EF4-FFF2-40B4-BE49-F238E27FC236}">
                <a16:creationId xmlns:a16="http://schemas.microsoft.com/office/drawing/2014/main" id="{CEF17FD4-C279-42C3-9BE1-8A8ADDE7BD48}"/>
              </a:ext>
            </a:extLst>
          </p:cNvPr>
          <p:cNvSpPr txBox="1"/>
          <p:nvPr/>
        </p:nvSpPr>
        <p:spPr>
          <a:xfrm>
            <a:off x="742593" y="6292691"/>
            <a:ext cx="8834049" cy="338554"/>
          </a:xfrm>
          <a:prstGeom prst="rect">
            <a:avLst/>
          </a:prstGeom>
          <a:noFill/>
        </p:spPr>
        <p:txBody>
          <a:bodyPr wrap="square" rtlCol="0">
            <a:spAutoFit/>
          </a:bodyPr>
          <a:lstStyle/>
          <a:p>
            <a:r>
              <a:rPr lang="en-US" sz="800" i="1" dirty="0">
                <a:latin typeface="Acumin Pro" panose="020B0504020202020204" pitchFamily="34" charset="0"/>
              </a:rPr>
              <a:t>Source: </a:t>
            </a:r>
            <a:r>
              <a:rPr lang="en-US" sz="800" i="1" dirty="0">
                <a:latin typeface="Acumin Pro" panose="020B0504020202020204" pitchFamily="34" charset="0"/>
                <a:hlinkClick r:id="rId3"/>
              </a:rPr>
              <a:t>Bitcoinexchangeguide.com</a:t>
            </a:r>
            <a:r>
              <a:rPr lang="en-US" sz="800" i="1" dirty="0">
                <a:latin typeface="Acumin Pro" panose="020B0504020202020204" pitchFamily="34" charset="0"/>
              </a:rPr>
              <a:t>; </a:t>
            </a:r>
            <a:r>
              <a:rPr lang="en-US" sz="800" i="1" dirty="0">
                <a:latin typeface="Acumin Pro" panose="020B0504020202020204" pitchFamily="34" charset="0"/>
                <a:hlinkClick r:id="rId4"/>
              </a:rPr>
              <a:t>ByteTree.com</a:t>
            </a:r>
            <a:endParaRPr lang="en-US" sz="800" i="1" dirty="0">
              <a:latin typeface="Acumin Pro" panose="020B0504020202020204" pitchFamily="34" charset="0"/>
            </a:endParaRPr>
          </a:p>
          <a:p>
            <a:r>
              <a:rPr lang="en-US" sz="800" i="1" dirty="0">
                <a:latin typeface="Acumin Pro" panose="020B0504020202020204" pitchFamily="34" charset="0"/>
              </a:rPr>
              <a:t>  </a:t>
            </a:r>
          </a:p>
        </p:txBody>
      </p:sp>
      <p:pic>
        <p:nvPicPr>
          <p:cNvPr id="5" name="Picture 4" descr="A quote on a black background&#10;&#10;Description automatically generated">
            <a:extLst>
              <a:ext uri="{FF2B5EF4-FFF2-40B4-BE49-F238E27FC236}">
                <a16:creationId xmlns:a16="http://schemas.microsoft.com/office/drawing/2014/main" id="{EECCD3A2-C180-7316-C146-2D082B3127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2275" y="2031666"/>
            <a:ext cx="4216625" cy="3197843"/>
          </a:xfrm>
          <a:prstGeom prst="rect">
            <a:avLst/>
          </a:prstGeom>
        </p:spPr>
      </p:pic>
    </p:spTree>
    <p:extLst>
      <p:ext uri="{BB962C8B-B14F-4D97-AF65-F5344CB8AC3E}">
        <p14:creationId xmlns:p14="http://schemas.microsoft.com/office/powerpoint/2010/main" val="104756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aph of a chart&#10;&#10;Description automatically generated with medium confidence">
            <a:extLst>
              <a:ext uri="{FF2B5EF4-FFF2-40B4-BE49-F238E27FC236}">
                <a16:creationId xmlns:a16="http://schemas.microsoft.com/office/drawing/2014/main" id="{C845060E-130D-E1B6-C653-A71286A9DB88}"/>
              </a:ext>
            </a:extLst>
          </p:cNvPr>
          <p:cNvPicPr>
            <a:picLocks noGrp="1" noChangeAspect="1"/>
          </p:cNvPicPr>
          <p:nvPr>
            <p:ph idx="1"/>
          </p:nvPr>
        </p:nvPicPr>
        <p:blipFill>
          <a:blip r:embed="rId2"/>
          <a:stretch>
            <a:fillRect/>
          </a:stretch>
        </p:blipFill>
        <p:spPr>
          <a:xfrm>
            <a:off x="946486" y="1825625"/>
            <a:ext cx="10299028" cy="4351338"/>
          </a:xfrm>
          <a:prstGeom prst="rect">
            <a:avLst/>
          </a:prstGeom>
          <a:noFill/>
        </p:spPr>
      </p:pic>
      <p:sp>
        <p:nvSpPr>
          <p:cNvPr id="4" name="Slide Number Placeholder 3">
            <a:extLst>
              <a:ext uri="{FF2B5EF4-FFF2-40B4-BE49-F238E27FC236}">
                <a16:creationId xmlns:a16="http://schemas.microsoft.com/office/drawing/2014/main" id="{0CE1C845-B07D-087D-C4C2-07A813E23806}"/>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819F1087-8530-4753-9ED0-33D18D8CE334}" type="slidenum">
              <a:rPr lang="en-GB" smtClean="0"/>
              <a:pPr>
                <a:spcAft>
                  <a:spcPts val="600"/>
                </a:spcAft>
              </a:pPr>
              <a:t>4</a:t>
            </a:fld>
            <a:endParaRPr lang="en-GB"/>
          </a:p>
        </p:txBody>
      </p:sp>
      <p:sp>
        <p:nvSpPr>
          <p:cNvPr id="5" name="Title 4">
            <a:extLst>
              <a:ext uri="{FF2B5EF4-FFF2-40B4-BE49-F238E27FC236}">
                <a16:creationId xmlns:a16="http://schemas.microsoft.com/office/drawing/2014/main" id="{697B4198-FF61-4F53-4553-FDF0BB3C103B}"/>
              </a:ext>
            </a:extLst>
          </p:cNvPr>
          <p:cNvSpPr>
            <a:spLocks noGrp="1"/>
          </p:cNvSpPr>
          <p:nvPr>
            <p:ph type="title"/>
          </p:nvPr>
        </p:nvSpPr>
        <p:spPr>
          <a:xfrm>
            <a:off x="820094" y="618956"/>
            <a:ext cx="10515600" cy="623676"/>
          </a:xfrm>
        </p:spPr>
        <p:txBody>
          <a:bodyPr anchor="ctr">
            <a:normAutofit/>
          </a:bodyPr>
          <a:lstStyle/>
          <a:p>
            <a:r>
              <a:rPr lang="en-US" dirty="0"/>
              <a:t>Gold and Bitcoin ETFs – Total Assets</a:t>
            </a:r>
            <a:endParaRPr lang="en-GB" dirty="0"/>
          </a:p>
        </p:txBody>
      </p:sp>
    </p:spTree>
    <p:extLst>
      <p:ext uri="{BB962C8B-B14F-4D97-AF65-F5344CB8AC3E}">
        <p14:creationId xmlns:p14="http://schemas.microsoft.com/office/powerpoint/2010/main" val="1470035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66B17-B71D-0556-F8AE-3562B76E6AB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9046DFA-AEFE-1429-3E02-6C7384C2B4EE}"/>
              </a:ext>
            </a:extLst>
          </p:cNvPr>
          <p:cNvPicPr>
            <a:picLocks noChangeAspect="1"/>
          </p:cNvPicPr>
          <p:nvPr/>
        </p:nvPicPr>
        <p:blipFill>
          <a:blip r:embed="rId2"/>
          <a:stretch>
            <a:fillRect/>
          </a:stretch>
        </p:blipFill>
        <p:spPr>
          <a:xfrm>
            <a:off x="946486" y="1825625"/>
            <a:ext cx="9873914" cy="4171727"/>
          </a:xfrm>
          <a:prstGeom prst="rect">
            <a:avLst/>
          </a:prstGeom>
          <a:noFill/>
        </p:spPr>
      </p:pic>
      <p:sp>
        <p:nvSpPr>
          <p:cNvPr id="4" name="Slide Number Placeholder 3">
            <a:extLst>
              <a:ext uri="{FF2B5EF4-FFF2-40B4-BE49-F238E27FC236}">
                <a16:creationId xmlns:a16="http://schemas.microsoft.com/office/drawing/2014/main" id="{91CD55FB-BD9C-28B2-0EE1-E0F0D0A69CFA}"/>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819F1087-8530-4753-9ED0-33D18D8CE334}" type="slidenum">
              <a:rPr lang="en-GB" smtClean="0"/>
              <a:pPr>
                <a:spcAft>
                  <a:spcPts val="600"/>
                </a:spcAft>
              </a:pPr>
              <a:t>5</a:t>
            </a:fld>
            <a:endParaRPr lang="en-GB"/>
          </a:p>
        </p:txBody>
      </p:sp>
      <p:sp>
        <p:nvSpPr>
          <p:cNvPr id="5" name="Title 4">
            <a:extLst>
              <a:ext uri="{FF2B5EF4-FFF2-40B4-BE49-F238E27FC236}">
                <a16:creationId xmlns:a16="http://schemas.microsoft.com/office/drawing/2014/main" id="{BFD7C83B-1B19-785C-733D-A2DA9F86692D}"/>
              </a:ext>
            </a:extLst>
          </p:cNvPr>
          <p:cNvSpPr>
            <a:spLocks noGrp="1"/>
          </p:cNvSpPr>
          <p:nvPr>
            <p:ph type="title"/>
          </p:nvPr>
        </p:nvSpPr>
        <p:spPr>
          <a:xfrm>
            <a:off x="820094" y="618956"/>
            <a:ext cx="10515600" cy="623676"/>
          </a:xfrm>
        </p:spPr>
        <p:txBody>
          <a:bodyPr anchor="ctr">
            <a:normAutofit/>
          </a:bodyPr>
          <a:lstStyle/>
          <a:p>
            <a:r>
              <a:rPr lang="en-US" dirty="0"/>
              <a:t>Gold and Bitcoin ETFs – Fund Flows $billions</a:t>
            </a:r>
            <a:endParaRPr lang="en-GB" dirty="0"/>
          </a:p>
        </p:txBody>
      </p:sp>
    </p:spTree>
    <p:extLst>
      <p:ext uri="{BB962C8B-B14F-4D97-AF65-F5344CB8AC3E}">
        <p14:creationId xmlns:p14="http://schemas.microsoft.com/office/powerpoint/2010/main" val="3844445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B37339-1A6F-9E47-A922-CB02D7703AD4}"/>
              </a:ext>
            </a:extLst>
          </p:cNvPr>
          <p:cNvSpPr>
            <a:spLocks noGrp="1"/>
          </p:cNvSpPr>
          <p:nvPr>
            <p:ph type="title"/>
          </p:nvPr>
        </p:nvSpPr>
        <p:spPr/>
        <p:txBody>
          <a:bodyPr vert="horz" lIns="91440" tIns="45720" rIns="91440" bIns="45720" rtlCol="0" anchor="ctr">
            <a:noAutofit/>
          </a:bodyPr>
          <a:lstStyle/>
          <a:p>
            <a:r>
              <a:rPr lang="en-US">
                <a:solidFill>
                  <a:srgbClr val="1F264F"/>
                </a:solidFill>
              </a:rPr>
              <a:t>Asset Allocation in Macro Environments</a:t>
            </a:r>
          </a:p>
        </p:txBody>
      </p:sp>
      <p:sp>
        <p:nvSpPr>
          <p:cNvPr id="18" name="TextBox 17">
            <a:extLst>
              <a:ext uri="{FF2B5EF4-FFF2-40B4-BE49-F238E27FC236}">
                <a16:creationId xmlns:a16="http://schemas.microsoft.com/office/drawing/2014/main" id="{0F35A925-E97D-42A8-8C9F-EA623A1DE001}"/>
              </a:ext>
            </a:extLst>
          </p:cNvPr>
          <p:cNvSpPr txBox="1"/>
          <p:nvPr/>
        </p:nvSpPr>
        <p:spPr>
          <a:xfrm>
            <a:off x="938660" y="2204786"/>
            <a:ext cx="3691474" cy="3098284"/>
          </a:xfrm>
          <a:prstGeom prst="rect">
            <a:avLst/>
          </a:prstGeom>
          <a:noFill/>
        </p:spPr>
        <p:txBody>
          <a:bodyPr wrap="square" rtlCol="0" anchor="ctr">
            <a:spAutoFit/>
          </a:bodyPr>
          <a:lstStyle/>
          <a:p>
            <a:pPr marL="285750" indent="-285750">
              <a:spcBef>
                <a:spcPts val="1000"/>
              </a:spcBef>
              <a:buFont typeface="Arial" panose="020B0604020202020204" pitchFamily="34" charset="0"/>
              <a:buChar char="•"/>
            </a:pPr>
            <a:r>
              <a:rPr lang="en-US" dirty="0">
                <a:latin typeface="Acumin Pro" panose="020B0504020202020204" pitchFamily="34" charset="0"/>
              </a:rPr>
              <a:t>Bitcoin and Gold are positively correlated with inflation.</a:t>
            </a:r>
          </a:p>
          <a:p>
            <a:pPr marL="285750" indent="-285750">
              <a:spcBef>
                <a:spcPts val="1000"/>
              </a:spcBef>
              <a:buFont typeface="Arial" panose="020B0604020202020204" pitchFamily="34" charset="0"/>
              <a:buChar char="•"/>
            </a:pPr>
            <a:endParaRPr lang="en-US" dirty="0">
              <a:latin typeface="Acumin Pro" panose="020B0504020202020204" pitchFamily="34" charset="0"/>
            </a:endParaRPr>
          </a:p>
          <a:p>
            <a:pPr marL="285750" indent="-285750">
              <a:spcBef>
                <a:spcPts val="1000"/>
              </a:spcBef>
              <a:buFont typeface="Arial" panose="020B0604020202020204" pitchFamily="34" charset="0"/>
              <a:buChar char="•"/>
            </a:pPr>
            <a:r>
              <a:rPr lang="en-US" dirty="0">
                <a:latin typeface="Acumin Pro" panose="020B0504020202020204" pitchFamily="34" charset="0"/>
              </a:rPr>
              <a:t>Gold outperforms when real interest rates are falling.</a:t>
            </a:r>
          </a:p>
          <a:p>
            <a:pPr marL="285750" indent="-285750">
              <a:spcBef>
                <a:spcPts val="1000"/>
              </a:spcBef>
              <a:buFont typeface="Arial" panose="020B0604020202020204" pitchFamily="34" charset="0"/>
              <a:buChar char="•"/>
            </a:pPr>
            <a:endParaRPr lang="en-US" dirty="0">
              <a:latin typeface="Acumin Pro" panose="020B0504020202020204" pitchFamily="34" charset="0"/>
            </a:endParaRPr>
          </a:p>
          <a:p>
            <a:pPr marL="285750" indent="-285750">
              <a:spcBef>
                <a:spcPts val="1000"/>
              </a:spcBef>
              <a:buFont typeface="Arial" panose="020B0604020202020204" pitchFamily="34" charset="0"/>
              <a:buChar char="•"/>
            </a:pPr>
            <a:r>
              <a:rPr lang="en-US" dirty="0">
                <a:latin typeface="Acumin Pro" panose="020B0504020202020204" pitchFamily="34" charset="0"/>
              </a:rPr>
              <a:t>Bitcoin outperforms during a risk-on environment, normally when rates are rising.</a:t>
            </a:r>
          </a:p>
        </p:txBody>
      </p:sp>
      <p:sp>
        <p:nvSpPr>
          <p:cNvPr id="3" name="Slide Number Placeholder 2">
            <a:extLst>
              <a:ext uri="{FF2B5EF4-FFF2-40B4-BE49-F238E27FC236}">
                <a16:creationId xmlns:a16="http://schemas.microsoft.com/office/drawing/2014/main" id="{2300FA52-11CA-4B00-B673-8FBED94429D1}"/>
              </a:ext>
            </a:extLst>
          </p:cNvPr>
          <p:cNvSpPr>
            <a:spLocks noGrp="1"/>
          </p:cNvSpPr>
          <p:nvPr>
            <p:ph type="sldNum" sz="quarter" idx="12"/>
          </p:nvPr>
        </p:nvSpPr>
        <p:spPr/>
        <p:txBody>
          <a:bodyPr/>
          <a:lstStyle/>
          <a:p>
            <a:fld id="{819F1087-8530-4753-9ED0-33D18D8CE334}" type="slidenum">
              <a:rPr lang="en-GB" smtClean="0"/>
              <a:t>6</a:t>
            </a:fld>
            <a:endParaRPr lang="en-GB"/>
          </a:p>
        </p:txBody>
      </p:sp>
      <p:sp>
        <p:nvSpPr>
          <p:cNvPr id="19" name="TextBox 18">
            <a:extLst>
              <a:ext uri="{FF2B5EF4-FFF2-40B4-BE49-F238E27FC236}">
                <a16:creationId xmlns:a16="http://schemas.microsoft.com/office/drawing/2014/main" id="{B68D10F8-54F7-44B5-992F-116E44AA614A}"/>
              </a:ext>
            </a:extLst>
          </p:cNvPr>
          <p:cNvSpPr txBox="1"/>
          <p:nvPr/>
        </p:nvSpPr>
        <p:spPr>
          <a:xfrm>
            <a:off x="727707" y="6323468"/>
            <a:ext cx="6437228" cy="215444"/>
          </a:xfrm>
          <a:prstGeom prst="rect">
            <a:avLst/>
          </a:prstGeom>
          <a:noFill/>
        </p:spPr>
        <p:txBody>
          <a:bodyPr wrap="square" rtlCol="0">
            <a:spAutoFit/>
          </a:bodyPr>
          <a:lstStyle/>
          <a:p>
            <a:r>
              <a:rPr lang="en-US" sz="800" i="1">
                <a:latin typeface="Acumin Pro" panose="020B0504020202020204" pitchFamily="34" charset="0"/>
              </a:rPr>
              <a:t>Source: ByteTree</a:t>
            </a:r>
          </a:p>
        </p:txBody>
      </p:sp>
      <p:cxnSp>
        <p:nvCxnSpPr>
          <p:cNvPr id="4" name="Straight Arrow Connector 3">
            <a:extLst>
              <a:ext uri="{FF2B5EF4-FFF2-40B4-BE49-F238E27FC236}">
                <a16:creationId xmlns:a16="http://schemas.microsoft.com/office/drawing/2014/main" id="{C74E2F62-A458-8992-9E4D-1B208BF9FC7A}"/>
              </a:ext>
            </a:extLst>
          </p:cNvPr>
          <p:cNvCxnSpPr>
            <a:cxnSpLocks noGrp="1" noRot="1" noMove="1" noResize="1" noEditPoints="1" noAdjustHandles="1" noChangeArrowheads="1" noChangeShapeType="1"/>
          </p:cNvCxnSpPr>
          <p:nvPr/>
        </p:nvCxnSpPr>
        <p:spPr>
          <a:xfrm flipH="1" flipV="1">
            <a:off x="8313576" y="2118049"/>
            <a:ext cx="65954" cy="3732245"/>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7401D3F-93A9-F142-A7E3-1753257BFC89}"/>
              </a:ext>
            </a:extLst>
          </p:cNvPr>
          <p:cNvCxnSpPr>
            <a:cxnSpLocks/>
          </p:cNvCxnSpPr>
          <p:nvPr/>
        </p:nvCxnSpPr>
        <p:spPr>
          <a:xfrm>
            <a:off x="5784980" y="4067049"/>
            <a:ext cx="5340220"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B426C550-A761-EC92-ACD7-8A427FFCB74B}"/>
              </a:ext>
            </a:extLst>
          </p:cNvPr>
          <p:cNvSpPr>
            <a:spLocks noGrp="1" noRot="1" noMove="1" noResize="1" noEditPoints="1" noAdjustHandles="1" noChangeArrowheads="1" noChangeShapeType="1"/>
          </p:cNvSpPr>
          <p:nvPr/>
        </p:nvSpPr>
        <p:spPr>
          <a:xfrm>
            <a:off x="8761765" y="2512570"/>
            <a:ext cx="2034074" cy="1070641"/>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Bitcoin</a:t>
            </a:r>
            <a:endParaRPr lang="en-GB" sz="2400" dirty="0"/>
          </a:p>
        </p:txBody>
      </p:sp>
      <p:sp>
        <p:nvSpPr>
          <p:cNvPr id="31" name="Rectangle: Rounded Corners 30">
            <a:extLst>
              <a:ext uri="{FF2B5EF4-FFF2-40B4-BE49-F238E27FC236}">
                <a16:creationId xmlns:a16="http://schemas.microsoft.com/office/drawing/2014/main" id="{FAA511EC-BCE6-E5BD-FE92-D9040E5EA6BF}"/>
              </a:ext>
            </a:extLst>
          </p:cNvPr>
          <p:cNvSpPr>
            <a:spLocks noGrp="1" noRot="1" noMove="1" noResize="1" noEditPoints="1" noAdjustHandles="1" noChangeArrowheads="1" noChangeShapeType="1"/>
          </p:cNvSpPr>
          <p:nvPr/>
        </p:nvSpPr>
        <p:spPr>
          <a:xfrm>
            <a:off x="5920267" y="4608555"/>
            <a:ext cx="2034074" cy="1070641"/>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Bonds</a:t>
            </a:r>
            <a:endParaRPr lang="en-GB" sz="2400" dirty="0"/>
          </a:p>
        </p:txBody>
      </p:sp>
      <p:sp>
        <p:nvSpPr>
          <p:cNvPr id="32" name="Rectangle: Rounded Corners 31">
            <a:extLst>
              <a:ext uri="{FF2B5EF4-FFF2-40B4-BE49-F238E27FC236}">
                <a16:creationId xmlns:a16="http://schemas.microsoft.com/office/drawing/2014/main" id="{6A04E0F7-C573-4866-AC40-D48D8B77B94B}"/>
              </a:ext>
            </a:extLst>
          </p:cNvPr>
          <p:cNvSpPr>
            <a:spLocks noGrp="1" noRot="1" noMove="1" noResize="1" noEditPoints="1" noAdjustHandles="1" noChangeArrowheads="1" noChangeShapeType="1"/>
          </p:cNvSpPr>
          <p:nvPr/>
        </p:nvSpPr>
        <p:spPr>
          <a:xfrm>
            <a:off x="8761765" y="4608556"/>
            <a:ext cx="2034074" cy="1070641"/>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Equities</a:t>
            </a:r>
            <a:endParaRPr lang="en-GB" sz="2400" dirty="0"/>
          </a:p>
        </p:txBody>
      </p:sp>
      <p:sp>
        <p:nvSpPr>
          <p:cNvPr id="33" name="Rectangle: Rounded Corners 32">
            <a:extLst>
              <a:ext uri="{FF2B5EF4-FFF2-40B4-BE49-F238E27FC236}">
                <a16:creationId xmlns:a16="http://schemas.microsoft.com/office/drawing/2014/main" id="{ACAACFE1-6CCE-997E-DAB7-01BD3CDE7858}"/>
              </a:ext>
            </a:extLst>
          </p:cNvPr>
          <p:cNvSpPr>
            <a:spLocks noGrp="1" noRot="1" noMove="1" noResize="1" noEditPoints="1" noAdjustHandles="1" noChangeArrowheads="1" noChangeShapeType="1"/>
          </p:cNvSpPr>
          <p:nvPr/>
        </p:nvSpPr>
        <p:spPr>
          <a:xfrm>
            <a:off x="5858969" y="2512570"/>
            <a:ext cx="2034074" cy="107064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Gold</a:t>
            </a:r>
            <a:endParaRPr lang="en-GB" sz="2400" dirty="0"/>
          </a:p>
        </p:txBody>
      </p:sp>
      <p:sp>
        <p:nvSpPr>
          <p:cNvPr id="35" name="TextBox 34">
            <a:extLst>
              <a:ext uri="{FF2B5EF4-FFF2-40B4-BE49-F238E27FC236}">
                <a16:creationId xmlns:a16="http://schemas.microsoft.com/office/drawing/2014/main" id="{613E0A41-EF4D-E094-EDA8-4898687331C9}"/>
              </a:ext>
            </a:extLst>
          </p:cNvPr>
          <p:cNvSpPr txBox="1">
            <a:spLocks noGrp="1" noRot="1" noMove="1" noResize="1" noEditPoints="1" noAdjustHandles="1" noChangeArrowheads="1" noChangeShapeType="1"/>
          </p:cNvSpPr>
          <p:nvPr/>
        </p:nvSpPr>
        <p:spPr>
          <a:xfrm rot="16200000">
            <a:off x="7564958" y="2907883"/>
            <a:ext cx="1115002" cy="369332"/>
          </a:xfrm>
          <a:prstGeom prst="rect">
            <a:avLst/>
          </a:prstGeom>
          <a:noFill/>
        </p:spPr>
        <p:txBody>
          <a:bodyPr wrap="square" rtlCol="0">
            <a:spAutoFit/>
          </a:bodyPr>
          <a:lstStyle/>
          <a:p>
            <a:r>
              <a:rPr lang="en-US" dirty="0"/>
              <a:t>Inflation</a:t>
            </a:r>
            <a:endParaRPr lang="en-GB" dirty="0"/>
          </a:p>
        </p:txBody>
      </p:sp>
      <p:sp>
        <p:nvSpPr>
          <p:cNvPr id="36" name="TextBox 35">
            <a:extLst>
              <a:ext uri="{FF2B5EF4-FFF2-40B4-BE49-F238E27FC236}">
                <a16:creationId xmlns:a16="http://schemas.microsoft.com/office/drawing/2014/main" id="{8C1AA817-84A9-4004-C8E9-B7191716DAAC}"/>
              </a:ext>
            </a:extLst>
          </p:cNvPr>
          <p:cNvSpPr txBox="1">
            <a:spLocks noGrp="1" noRot="1" noMove="1" noResize="1" noEditPoints="1" noAdjustHandles="1" noChangeArrowheads="1" noChangeShapeType="1"/>
          </p:cNvSpPr>
          <p:nvPr/>
        </p:nvSpPr>
        <p:spPr>
          <a:xfrm>
            <a:off x="8800063" y="4136483"/>
            <a:ext cx="1269515" cy="369332"/>
          </a:xfrm>
          <a:prstGeom prst="rect">
            <a:avLst/>
          </a:prstGeom>
          <a:noFill/>
        </p:spPr>
        <p:txBody>
          <a:bodyPr wrap="none" rtlCol="0">
            <a:spAutoFit/>
          </a:bodyPr>
          <a:lstStyle/>
          <a:p>
            <a:r>
              <a:rPr lang="en-US" dirty="0"/>
              <a:t>Bond Yields</a:t>
            </a:r>
            <a:endParaRPr lang="en-GB" dirty="0"/>
          </a:p>
        </p:txBody>
      </p:sp>
      <p:sp>
        <p:nvSpPr>
          <p:cNvPr id="37" name="TextBox 36">
            <a:extLst>
              <a:ext uri="{FF2B5EF4-FFF2-40B4-BE49-F238E27FC236}">
                <a16:creationId xmlns:a16="http://schemas.microsoft.com/office/drawing/2014/main" id="{E6388F8A-1992-5FEC-5103-A931680BA69B}"/>
              </a:ext>
            </a:extLst>
          </p:cNvPr>
          <p:cNvSpPr txBox="1">
            <a:spLocks noGrp="1" noRot="1" noMove="1" noResize="1" noEditPoints="1" noAdjustHandles="1" noChangeArrowheads="1" noChangeShapeType="1"/>
          </p:cNvSpPr>
          <p:nvPr/>
        </p:nvSpPr>
        <p:spPr>
          <a:xfrm>
            <a:off x="6450632" y="1704174"/>
            <a:ext cx="990977" cy="369332"/>
          </a:xfrm>
          <a:prstGeom prst="rect">
            <a:avLst/>
          </a:prstGeom>
          <a:noFill/>
        </p:spPr>
        <p:txBody>
          <a:bodyPr wrap="none" rtlCol="0">
            <a:spAutoFit/>
          </a:bodyPr>
          <a:lstStyle/>
          <a:p>
            <a:r>
              <a:rPr lang="en-US" dirty="0"/>
              <a:t>Risk-OFF</a:t>
            </a:r>
            <a:endParaRPr lang="en-GB" dirty="0"/>
          </a:p>
        </p:txBody>
      </p:sp>
      <p:sp>
        <p:nvSpPr>
          <p:cNvPr id="38" name="TextBox 37">
            <a:extLst>
              <a:ext uri="{FF2B5EF4-FFF2-40B4-BE49-F238E27FC236}">
                <a16:creationId xmlns:a16="http://schemas.microsoft.com/office/drawing/2014/main" id="{E1A44C58-6954-C279-08AE-8DB99D34D393}"/>
              </a:ext>
            </a:extLst>
          </p:cNvPr>
          <p:cNvSpPr txBox="1">
            <a:spLocks noGrp="1" noRot="1" noMove="1" noResize="1" noEditPoints="1" noAdjustHandles="1" noChangeArrowheads="1" noChangeShapeType="1"/>
          </p:cNvSpPr>
          <p:nvPr/>
        </p:nvSpPr>
        <p:spPr>
          <a:xfrm>
            <a:off x="9102104" y="1704174"/>
            <a:ext cx="928459" cy="369332"/>
          </a:xfrm>
          <a:prstGeom prst="rect">
            <a:avLst/>
          </a:prstGeom>
          <a:noFill/>
        </p:spPr>
        <p:txBody>
          <a:bodyPr wrap="none" rtlCol="0">
            <a:spAutoFit/>
          </a:bodyPr>
          <a:lstStyle/>
          <a:p>
            <a:r>
              <a:rPr lang="en-US" dirty="0"/>
              <a:t>Risk-ON</a:t>
            </a:r>
            <a:endParaRPr lang="en-GB" dirty="0"/>
          </a:p>
        </p:txBody>
      </p:sp>
    </p:spTree>
    <p:extLst>
      <p:ext uri="{BB962C8B-B14F-4D97-AF65-F5344CB8AC3E}">
        <p14:creationId xmlns:p14="http://schemas.microsoft.com/office/powerpoint/2010/main" val="3019458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F578C-7AD3-0F95-8261-1BB8D6367AE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AFF4358-C891-930C-3266-420F4C5F29CA}"/>
              </a:ext>
            </a:extLst>
          </p:cNvPr>
          <p:cNvSpPr>
            <a:spLocks noGrp="1"/>
          </p:cNvSpPr>
          <p:nvPr>
            <p:ph type="title"/>
          </p:nvPr>
        </p:nvSpPr>
        <p:spPr/>
        <p:txBody>
          <a:bodyPr vert="horz" lIns="91440" tIns="45720" rIns="91440" bIns="45720" rtlCol="0" anchor="ctr">
            <a:noAutofit/>
          </a:bodyPr>
          <a:lstStyle/>
          <a:p>
            <a:r>
              <a:rPr lang="en-US" dirty="0"/>
              <a:t>Bitcoin and Gold – Historical Volatility</a:t>
            </a:r>
          </a:p>
        </p:txBody>
      </p:sp>
      <p:sp>
        <p:nvSpPr>
          <p:cNvPr id="4" name="Slide Number Placeholder 3">
            <a:extLst>
              <a:ext uri="{FF2B5EF4-FFF2-40B4-BE49-F238E27FC236}">
                <a16:creationId xmlns:a16="http://schemas.microsoft.com/office/drawing/2014/main" id="{47DA5306-18D5-770E-7566-232FC6E91A72}"/>
              </a:ext>
            </a:extLst>
          </p:cNvPr>
          <p:cNvSpPr>
            <a:spLocks noGrp="1"/>
          </p:cNvSpPr>
          <p:nvPr>
            <p:ph type="sldNum" sz="quarter" idx="12"/>
          </p:nvPr>
        </p:nvSpPr>
        <p:spPr/>
        <p:txBody>
          <a:bodyPr/>
          <a:lstStyle/>
          <a:p>
            <a:fld id="{819F1087-8530-4753-9ED0-33D18D8CE334}" type="slidenum">
              <a:rPr lang="en-GB" smtClean="0"/>
              <a:t>7</a:t>
            </a:fld>
            <a:endParaRPr lang="en-GB"/>
          </a:p>
        </p:txBody>
      </p:sp>
      <p:sp>
        <p:nvSpPr>
          <p:cNvPr id="10" name="TextBox 9">
            <a:extLst>
              <a:ext uri="{FF2B5EF4-FFF2-40B4-BE49-F238E27FC236}">
                <a16:creationId xmlns:a16="http://schemas.microsoft.com/office/drawing/2014/main" id="{713672D8-BA5F-CF73-8DBB-30A25FBE9D93}"/>
              </a:ext>
            </a:extLst>
          </p:cNvPr>
          <p:cNvSpPr txBox="1"/>
          <p:nvPr/>
        </p:nvSpPr>
        <p:spPr>
          <a:xfrm>
            <a:off x="820094" y="6302489"/>
            <a:ext cx="10773443" cy="215444"/>
          </a:xfrm>
          <a:prstGeom prst="rect">
            <a:avLst/>
          </a:prstGeom>
          <a:noFill/>
        </p:spPr>
        <p:txBody>
          <a:bodyPr wrap="square" rtlCol="0">
            <a:spAutoFit/>
          </a:bodyPr>
          <a:lstStyle/>
          <a:p>
            <a:r>
              <a:rPr lang="en-US" sz="800" i="1" dirty="0">
                <a:latin typeface="Acumin Pro" panose="020B0504020202020204" pitchFamily="34" charset="0"/>
              </a:rPr>
              <a:t>Source: Bloomberg</a:t>
            </a:r>
          </a:p>
        </p:txBody>
      </p:sp>
      <p:pic>
        <p:nvPicPr>
          <p:cNvPr id="5" name="Picture 4">
            <a:extLst>
              <a:ext uri="{FF2B5EF4-FFF2-40B4-BE49-F238E27FC236}">
                <a16:creationId xmlns:a16="http://schemas.microsoft.com/office/drawing/2014/main" id="{F2B0184B-48BE-C5E1-D74B-416CFD22CCFD}"/>
              </a:ext>
            </a:extLst>
          </p:cNvPr>
          <p:cNvPicPr>
            <a:picLocks noChangeAspect="1"/>
          </p:cNvPicPr>
          <p:nvPr/>
        </p:nvPicPr>
        <p:blipFill>
          <a:blip r:embed="rId3"/>
          <a:stretch>
            <a:fillRect/>
          </a:stretch>
        </p:blipFill>
        <p:spPr>
          <a:xfrm>
            <a:off x="1395663" y="1598569"/>
            <a:ext cx="8681988" cy="4364301"/>
          </a:xfrm>
          <a:prstGeom prst="rect">
            <a:avLst/>
          </a:prstGeom>
        </p:spPr>
      </p:pic>
    </p:spTree>
    <p:extLst>
      <p:ext uri="{BB962C8B-B14F-4D97-AF65-F5344CB8AC3E}">
        <p14:creationId xmlns:p14="http://schemas.microsoft.com/office/powerpoint/2010/main" val="2051975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B37339-1A6F-9E47-A922-CB02D7703AD4}"/>
              </a:ext>
            </a:extLst>
          </p:cNvPr>
          <p:cNvSpPr>
            <a:spLocks noGrp="1"/>
          </p:cNvSpPr>
          <p:nvPr>
            <p:ph type="title"/>
          </p:nvPr>
        </p:nvSpPr>
        <p:spPr/>
        <p:txBody>
          <a:bodyPr vert="horz" lIns="91440" tIns="45720" rIns="91440" bIns="45720" rtlCol="0" anchor="ctr">
            <a:noAutofit/>
          </a:bodyPr>
          <a:lstStyle/>
          <a:p>
            <a:r>
              <a:rPr lang="en-US" dirty="0"/>
              <a:t>Volatility Is the Tool Used to Equalize Risk</a:t>
            </a:r>
          </a:p>
        </p:txBody>
      </p:sp>
      <p:sp>
        <p:nvSpPr>
          <p:cNvPr id="8" name="TextBox 7">
            <a:extLst>
              <a:ext uri="{FF2B5EF4-FFF2-40B4-BE49-F238E27FC236}">
                <a16:creationId xmlns:a16="http://schemas.microsoft.com/office/drawing/2014/main" id="{D8B609BD-0739-4575-9998-AC0483EFDA2F}"/>
              </a:ext>
            </a:extLst>
          </p:cNvPr>
          <p:cNvSpPr txBox="1"/>
          <p:nvPr/>
        </p:nvSpPr>
        <p:spPr>
          <a:xfrm>
            <a:off x="7817312" y="2162987"/>
            <a:ext cx="3536488" cy="3098284"/>
          </a:xfrm>
          <a:prstGeom prst="rect">
            <a:avLst/>
          </a:prstGeom>
          <a:noFill/>
        </p:spPr>
        <p:txBody>
          <a:bodyPr wrap="square" rtlCol="0" anchor="ctr">
            <a:spAutoFit/>
          </a:bodyPr>
          <a:lstStyle/>
          <a:p>
            <a:pPr marL="463500" indent="-285750">
              <a:spcBef>
                <a:spcPts val="1000"/>
              </a:spcBef>
              <a:buFont typeface="Arial" panose="020B0604020202020204" pitchFamily="34" charset="0"/>
              <a:buChar char="•"/>
            </a:pPr>
            <a:r>
              <a:rPr lang="en-US" dirty="0">
                <a:latin typeface="Acumin Pro" panose="020B0504020202020204" pitchFamily="34" charset="0"/>
              </a:rPr>
              <a:t>360-day </a:t>
            </a:r>
            <a:r>
              <a:rPr lang="en-US" dirty="0" err="1">
                <a:latin typeface="Acumin Pro" panose="020B0504020202020204" pitchFamily="34" charset="0"/>
              </a:rPr>
              <a:t>realised</a:t>
            </a:r>
            <a:r>
              <a:rPr lang="en-US" dirty="0">
                <a:latin typeface="Acumin Pro" panose="020B0504020202020204" pitchFamily="34" charset="0"/>
              </a:rPr>
              <a:t> volatility captures the asset’s risk.</a:t>
            </a:r>
          </a:p>
          <a:p>
            <a:pPr marL="463500" indent="-285750">
              <a:spcBef>
                <a:spcPts val="1000"/>
              </a:spcBef>
              <a:buFont typeface="Arial" panose="020B0604020202020204" pitchFamily="34" charset="0"/>
              <a:buChar char="•"/>
            </a:pPr>
            <a:endParaRPr lang="en-US" dirty="0">
              <a:latin typeface="Acumin Pro" panose="020B0504020202020204" pitchFamily="34" charset="0"/>
            </a:endParaRPr>
          </a:p>
          <a:p>
            <a:pPr marL="463500" indent="-285750">
              <a:spcBef>
                <a:spcPts val="1000"/>
              </a:spcBef>
              <a:buFont typeface="Arial" panose="020B0604020202020204" pitchFamily="34" charset="0"/>
              <a:buChar char="•"/>
            </a:pPr>
            <a:r>
              <a:rPr lang="en-US" dirty="0">
                <a:latin typeface="Acumin Pro" panose="020B0504020202020204" pitchFamily="34" charset="0"/>
              </a:rPr>
              <a:t>Bitcoin volatility has historically been high but has been structurally falling.</a:t>
            </a:r>
          </a:p>
          <a:p>
            <a:pPr marL="463500" indent="-285750">
              <a:spcBef>
                <a:spcPts val="1000"/>
              </a:spcBef>
              <a:buFont typeface="Arial" panose="020B0604020202020204" pitchFamily="34" charset="0"/>
              <a:buChar char="•"/>
            </a:pPr>
            <a:endParaRPr lang="en-US" dirty="0">
              <a:latin typeface="Acumin Pro" panose="020B0504020202020204" pitchFamily="34" charset="0"/>
            </a:endParaRPr>
          </a:p>
          <a:p>
            <a:pPr marL="463500" indent="-285750">
              <a:spcBef>
                <a:spcPts val="1000"/>
              </a:spcBef>
              <a:buFont typeface="Arial" panose="020B0604020202020204" pitchFamily="34" charset="0"/>
              <a:buChar char="•"/>
            </a:pPr>
            <a:r>
              <a:rPr lang="en-US" dirty="0">
                <a:latin typeface="Acumin Pro" panose="020B0504020202020204" pitchFamily="34" charset="0"/>
              </a:rPr>
              <a:t>Using inverse volatility, asset allocation is risk-weighed.</a:t>
            </a:r>
            <a:endParaRPr lang="en-GB" dirty="0">
              <a:latin typeface="Acumin Pro" panose="020B0504020202020204" pitchFamily="34" charset="0"/>
            </a:endParaRPr>
          </a:p>
        </p:txBody>
      </p:sp>
      <p:sp>
        <p:nvSpPr>
          <p:cNvPr id="9" name="TextBox 8">
            <a:extLst>
              <a:ext uri="{FF2B5EF4-FFF2-40B4-BE49-F238E27FC236}">
                <a16:creationId xmlns:a16="http://schemas.microsoft.com/office/drawing/2014/main" id="{458E8C71-D32F-43E7-9C18-22D0C360E4A3}"/>
              </a:ext>
            </a:extLst>
          </p:cNvPr>
          <p:cNvSpPr txBox="1"/>
          <p:nvPr/>
        </p:nvSpPr>
        <p:spPr>
          <a:xfrm>
            <a:off x="820094" y="6292690"/>
            <a:ext cx="6437228" cy="215444"/>
          </a:xfrm>
          <a:prstGeom prst="rect">
            <a:avLst/>
          </a:prstGeom>
          <a:noFill/>
        </p:spPr>
        <p:txBody>
          <a:bodyPr wrap="square" rtlCol="0">
            <a:spAutoFit/>
          </a:bodyPr>
          <a:lstStyle/>
          <a:p>
            <a:r>
              <a:rPr lang="en-US" sz="800" i="1" dirty="0">
                <a:latin typeface="Acumin Pro" panose="020B0504020202020204" pitchFamily="34" charset="0"/>
              </a:rPr>
              <a:t>Source: </a:t>
            </a:r>
            <a:r>
              <a:rPr lang="en-US" sz="800" i="1" dirty="0" err="1">
                <a:latin typeface="Acumin Pro" panose="020B0504020202020204" pitchFamily="34" charset="0"/>
              </a:rPr>
              <a:t>Vinter</a:t>
            </a:r>
            <a:endParaRPr lang="en-US" sz="800" i="1" dirty="0">
              <a:latin typeface="Acumin Pro" panose="020B0504020202020204" pitchFamily="34" charset="0"/>
            </a:endParaRPr>
          </a:p>
        </p:txBody>
      </p:sp>
      <p:sp>
        <p:nvSpPr>
          <p:cNvPr id="3" name="Slide Number Placeholder 2">
            <a:extLst>
              <a:ext uri="{FF2B5EF4-FFF2-40B4-BE49-F238E27FC236}">
                <a16:creationId xmlns:a16="http://schemas.microsoft.com/office/drawing/2014/main" id="{138C0970-4301-4E2D-AE78-62939885DD4F}"/>
              </a:ext>
            </a:extLst>
          </p:cNvPr>
          <p:cNvSpPr>
            <a:spLocks noGrp="1"/>
          </p:cNvSpPr>
          <p:nvPr>
            <p:ph type="sldNum" sz="quarter" idx="12"/>
          </p:nvPr>
        </p:nvSpPr>
        <p:spPr/>
        <p:txBody>
          <a:bodyPr/>
          <a:lstStyle/>
          <a:p>
            <a:fld id="{819F1087-8530-4753-9ED0-33D18D8CE334}" type="slidenum">
              <a:rPr lang="en-GB" smtClean="0"/>
              <a:t>8</a:t>
            </a:fld>
            <a:endParaRPr lang="en-GB"/>
          </a:p>
        </p:txBody>
      </p:sp>
      <p:pic>
        <p:nvPicPr>
          <p:cNvPr id="4" name="Picture 3">
            <a:extLst>
              <a:ext uri="{FF2B5EF4-FFF2-40B4-BE49-F238E27FC236}">
                <a16:creationId xmlns:a16="http://schemas.microsoft.com/office/drawing/2014/main" id="{F936E912-72DF-BFAA-CF5B-986D3DC5FC80}"/>
              </a:ext>
            </a:extLst>
          </p:cNvPr>
          <p:cNvPicPr>
            <a:picLocks noChangeAspect="1"/>
          </p:cNvPicPr>
          <p:nvPr/>
        </p:nvPicPr>
        <p:blipFill>
          <a:blip r:embed="rId3"/>
          <a:stretch>
            <a:fillRect/>
          </a:stretch>
        </p:blipFill>
        <p:spPr>
          <a:xfrm>
            <a:off x="1144069" y="1766054"/>
            <a:ext cx="6673243" cy="4140478"/>
          </a:xfrm>
          <a:prstGeom prst="rect">
            <a:avLst/>
          </a:prstGeom>
        </p:spPr>
      </p:pic>
    </p:spTree>
    <p:extLst>
      <p:ext uri="{BB962C8B-B14F-4D97-AF65-F5344CB8AC3E}">
        <p14:creationId xmlns:p14="http://schemas.microsoft.com/office/powerpoint/2010/main" val="2730743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B37339-1A6F-9E47-A922-CB02D7703AD4}"/>
              </a:ext>
            </a:extLst>
          </p:cNvPr>
          <p:cNvSpPr>
            <a:spLocks noGrp="1"/>
          </p:cNvSpPr>
          <p:nvPr>
            <p:ph type="title"/>
          </p:nvPr>
        </p:nvSpPr>
        <p:spPr/>
        <p:txBody>
          <a:bodyPr vert="horz" lIns="91440" tIns="45720" rIns="91440" bIns="45720" rtlCol="0" anchor="ctr">
            <a:noAutofit/>
          </a:bodyPr>
          <a:lstStyle/>
          <a:p>
            <a:r>
              <a:rPr lang="en-US" dirty="0"/>
              <a:t>BOLD – Historical Monthly Target Weights </a:t>
            </a:r>
          </a:p>
        </p:txBody>
      </p:sp>
      <p:sp>
        <p:nvSpPr>
          <p:cNvPr id="4" name="Slide Number Placeholder 3">
            <a:extLst>
              <a:ext uri="{FF2B5EF4-FFF2-40B4-BE49-F238E27FC236}">
                <a16:creationId xmlns:a16="http://schemas.microsoft.com/office/drawing/2014/main" id="{15BA6D40-90F1-4BE0-BDC4-29704B5F3E6A}"/>
              </a:ext>
            </a:extLst>
          </p:cNvPr>
          <p:cNvSpPr>
            <a:spLocks noGrp="1"/>
          </p:cNvSpPr>
          <p:nvPr>
            <p:ph type="sldNum" sz="quarter" idx="12"/>
          </p:nvPr>
        </p:nvSpPr>
        <p:spPr/>
        <p:txBody>
          <a:bodyPr/>
          <a:lstStyle/>
          <a:p>
            <a:fld id="{819F1087-8530-4753-9ED0-33D18D8CE334}" type="slidenum">
              <a:rPr lang="en-GB" smtClean="0"/>
              <a:t>9</a:t>
            </a:fld>
            <a:endParaRPr lang="en-GB"/>
          </a:p>
        </p:txBody>
      </p:sp>
      <p:sp>
        <p:nvSpPr>
          <p:cNvPr id="10" name="TextBox 9">
            <a:extLst>
              <a:ext uri="{FF2B5EF4-FFF2-40B4-BE49-F238E27FC236}">
                <a16:creationId xmlns:a16="http://schemas.microsoft.com/office/drawing/2014/main" id="{7183D46A-27EF-446F-BB7B-C6DF6C268F7C}"/>
              </a:ext>
            </a:extLst>
          </p:cNvPr>
          <p:cNvSpPr txBox="1"/>
          <p:nvPr/>
        </p:nvSpPr>
        <p:spPr>
          <a:xfrm>
            <a:off x="820094" y="6302489"/>
            <a:ext cx="10773443" cy="215444"/>
          </a:xfrm>
          <a:prstGeom prst="rect">
            <a:avLst/>
          </a:prstGeom>
          <a:noFill/>
        </p:spPr>
        <p:txBody>
          <a:bodyPr wrap="square" rtlCol="0">
            <a:spAutoFit/>
          </a:bodyPr>
          <a:lstStyle/>
          <a:p>
            <a:r>
              <a:rPr lang="en-US" sz="800" i="1" dirty="0">
                <a:latin typeface="Acumin Pro" panose="020B0504020202020204" pitchFamily="34" charset="0"/>
              </a:rPr>
              <a:t>Source: </a:t>
            </a:r>
            <a:r>
              <a:rPr lang="en-US" sz="800" i="1" dirty="0">
                <a:latin typeface="Acumin Pro" panose="020B0504020202020204" pitchFamily="34" charset="0"/>
                <a:hlinkClick r:id="rId3"/>
              </a:rPr>
              <a:t>BOLD.report</a:t>
            </a:r>
            <a:endParaRPr lang="en-US" sz="800" i="1" dirty="0">
              <a:latin typeface="Acumin Pro" panose="020B0504020202020204" pitchFamily="34" charset="0"/>
            </a:endParaRPr>
          </a:p>
        </p:txBody>
      </p:sp>
      <p:pic>
        <p:nvPicPr>
          <p:cNvPr id="3" name="Picture 2">
            <a:extLst>
              <a:ext uri="{FF2B5EF4-FFF2-40B4-BE49-F238E27FC236}">
                <a16:creationId xmlns:a16="http://schemas.microsoft.com/office/drawing/2014/main" id="{33799A95-CCB6-53CA-AE49-65064D8D55D0}"/>
              </a:ext>
            </a:extLst>
          </p:cNvPr>
          <p:cNvPicPr>
            <a:picLocks noChangeAspect="1"/>
          </p:cNvPicPr>
          <p:nvPr/>
        </p:nvPicPr>
        <p:blipFill>
          <a:blip r:embed="rId4"/>
          <a:stretch>
            <a:fillRect/>
          </a:stretch>
        </p:blipFill>
        <p:spPr>
          <a:xfrm>
            <a:off x="1093670" y="1304507"/>
            <a:ext cx="8580521" cy="4936106"/>
          </a:xfrm>
          <a:prstGeom prst="rect">
            <a:avLst/>
          </a:prstGeom>
        </p:spPr>
      </p:pic>
    </p:spTree>
    <p:extLst>
      <p:ext uri="{BB962C8B-B14F-4D97-AF65-F5344CB8AC3E}">
        <p14:creationId xmlns:p14="http://schemas.microsoft.com/office/powerpoint/2010/main" val="256689035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BBSettings xmlns="http://schemas.bloomberg.com/settings/1.0">
  <Item name="DocumentId_Charts">{67D0D762-5405-49CD-8D95-83986CAFCF41}</Item>
  <Item xmlns="" name="ShapesMap_Charts">{"{67D0D762-5405-49CD-8D95-83986CAFCF41}":{"296":{},"301":{},"314":{},"448":{},"457":{},"458":{},"469":{},"486":{},"522":{},"613":{},"624":{},"630":{},"633":{},"635":{},"640":{},"642":{},"643":{},"645":{},"647":{},"648":{},"649":{},"650":{},"651":{}}}</Item>
</BBSettings>
</file>

<file path=customXml/itemProps1.xml><?xml version="1.0" encoding="utf-8"?>
<ds:datastoreItem xmlns:ds="http://schemas.openxmlformats.org/officeDocument/2006/customXml" ds:itemID="{BDF7EDC2-FE6D-4BCE-9978-2F40B7528844}">
  <ds:schemaRefs>
    <ds:schemaRef ds:uri="http://schemas.bloomberg.com/settings/1.0"/>
    <ds:schemaRef ds:uri=""/>
  </ds:schemaRefs>
</ds:datastoreItem>
</file>

<file path=docProps/app.xml><?xml version="1.0" encoding="utf-8"?>
<Properties xmlns="http://schemas.openxmlformats.org/officeDocument/2006/extended-properties" xmlns:vt="http://schemas.openxmlformats.org/officeDocument/2006/docPropsVTypes">
  <TotalTime>3540</TotalTime>
  <Words>854</Words>
  <Application>Microsoft Macintosh PowerPoint</Application>
  <PresentationFormat>Widescreen</PresentationFormat>
  <Paragraphs>158</Paragraphs>
  <Slides>21</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Acumin Pro</vt:lpstr>
      <vt:lpstr>Aptos Narrow</vt:lpstr>
      <vt:lpstr>Arial</vt:lpstr>
      <vt:lpstr>Calibri</vt:lpstr>
      <vt:lpstr>Calibri Light</vt:lpstr>
      <vt:lpstr>HK Grotesk</vt:lpstr>
      <vt:lpstr>Inter Black</vt:lpstr>
      <vt:lpstr>Inter Medium</vt:lpstr>
      <vt:lpstr>Public Sans</vt:lpstr>
      <vt:lpstr>1_Office Theme</vt:lpstr>
      <vt:lpstr>PowerPoint Presentation</vt:lpstr>
      <vt:lpstr>Legal Disclaimer</vt:lpstr>
      <vt:lpstr>Bitcoin + Gold = BOLD</vt:lpstr>
      <vt:lpstr>Gold and Bitcoin ETFs – Total Assets</vt:lpstr>
      <vt:lpstr>Gold and Bitcoin ETFs – Fund Flows $billions</vt:lpstr>
      <vt:lpstr>Asset Allocation in Macro Environments</vt:lpstr>
      <vt:lpstr>Bitcoin and Gold – Historical Volatility</vt:lpstr>
      <vt:lpstr>Volatility Is the Tool Used to Equalize Risk</vt:lpstr>
      <vt:lpstr>BOLD – Historical Monthly Target Weights </vt:lpstr>
      <vt:lpstr>The Power of Rebalancing – Bitcoin Daily Weights </vt:lpstr>
      <vt:lpstr>ByteTree BOLD Index vs Bitcoin and Gold</vt:lpstr>
      <vt:lpstr>Volatility: Bitcoin and Gold</vt:lpstr>
      <vt:lpstr>Risk-Adjusted Returns</vt:lpstr>
      <vt:lpstr>21Shares ByteTree BOLD ETP (9.5% excess return)</vt:lpstr>
      <vt:lpstr>Volatility: Magnificent 7 and BOLD</vt:lpstr>
      <vt:lpstr>21Shares ByteTree BOLD ETP with Volumes in USD</vt:lpstr>
      <vt:lpstr>BOLD ETF Fund Details</vt:lpstr>
      <vt:lpstr>BOLD vs Nasdaq – Since 2015</vt:lpstr>
      <vt:lpstr>More Information and Contact Us</vt:lpstr>
      <vt:lpstr>ByteTree Research: Expertise in Multi-Asset Portfolios</vt:lpstr>
      <vt:lpstr>21Shares -World’s Largest Provider of Digital Asset ETPs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21Shares ByteTree BOLD ETP | November 2024</dc:title>
  <dc:creator>Charlie Morris</dc:creator>
  <cp:lastModifiedBy>charles morris</cp:lastModifiedBy>
  <cp:revision>20</cp:revision>
  <dcterms:created xsi:type="dcterms:W3CDTF">2020-12-20T10:52:16Z</dcterms:created>
  <dcterms:modified xsi:type="dcterms:W3CDTF">2025-04-01T08:34:38Z</dcterms:modified>
</cp:coreProperties>
</file>