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7"/>
  </p:notesMasterIdLst>
  <p:sldIdLst>
    <p:sldId id="842" r:id="rId6"/>
    <p:sldId id="9943" r:id="rId7"/>
    <p:sldId id="9945" r:id="rId8"/>
    <p:sldId id="10091" r:id="rId9"/>
    <p:sldId id="10092" r:id="rId10"/>
    <p:sldId id="10072" r:id="rId11"/>
    <p:sldId id="10045" r:id="rId12"/>
    <p:sldId id="10033" r:id="rId13"/>
    <p:sldId id="10035" r:id="rId14"/>
    <p:sldId id="10034" r:id="rId15"/>
    <p:sldId id="10037" r:id="rId16"/>
    <p:sldId id="10036" r:id="rId17"/>
    <p:sldId id="10070" r:id="rId18"/>
    <p:sldId id="10039" r:id="rId19"/>
    <p:sldId id="10040" r:id="rId20"/>
    <p:sldId id="10068" r:id="rId21"/>
    <p:sldId id="10069" r:id="rId22"/>
    <p:sldId id="10030" r:id="rId23"/>
    <p:sldId id="10041" r:id="rId24"/>
    <p:sldId id="10043" r:id="rId25"/>
    <p:sldId id="10044" r:id="rId26"/>
    <p:sldId id="9968" r:id="rId27"/>
    <p:sldId id="9956" r:id="rId28"/>
    <p:sldId id="9955" r:id="rId29"/>
    <p:sldId id="10077" r:id="rId30"/>
    <p:sldId id="10078" r:id="rId31"/>
    <p:sldId id="10093" r:id="rId32"/>
    <p:sldId id="9977" r:id="rId33"/>
    <p:sldId id="9978" r:id="rId34"/>
    <p:sldId id="9890" r:id="rId35"/>
    <p:sldId id="805" r:id="rId36"/>
  </p:sldIdLst>
  <p:sldSz cx="12192000" cy="6858000"/>
  <p:notesSz cx="6737350"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11417F3-1429-6C4D-97E1-FD141E9766E4}">
          <p14:sldIdLst>
            <p14:sldId id="842"/>
            <p14:sldId id="9943"/>
            <p14:sldId id="9945"/>
            <p14:sldId id="10091"/>
            <p14:sldId id="10092"/>
            <p14:sldId id="10072"/>
            <p14:sldId id="10045"/>
            <p14:sldId id="10033"/>
            <p14:sldId id="10035"/>
            <p14:sldId id="10034"/>
            <p14:sldId id="10037"/>
            <p14:sldId id="10036"/>
            <p14:sldId id="10070"/>
            <p14:sldId id="10039"/>
            <p14:sldId id="10040"/>
            <p14:sldId id="10068"/>
            <p14:sldId id="10069"/>
            <p14:sldId id="10030"/>
            <p14:sldId id="10041"/>
            <p14:sldId id="10043"/>
            <p14:sldId id="10044"/>
            <p14:sldId id="9968"/>
            <p14:sldId id="9956"/>
            <p14:sldId id="9955"/>
            <p14:sldId id="10077"/>
            <p14:sldId id="10078"/>
            <p14:sldId id="10093"/>
            <p14:sldId id="9977"/>
            <p14:sldId id="9978"/>
            <p14:sldId id="9890"/>
            <p14:sldId id="805"/>
          </p14:sldIdLst>
        </p14:section>
        <p14:section name="Title slides" id="{7E42E4F3-16A0-EB47-B497-3158B3F0A1DB}">
          <p14:sldIdLst/>
        </p14:section>
        <p14:section name="About us" id="{893C6E3E-A94E-BF4B-9E24-812F118DEE7D}">
          <p14:sldIdLst/>
        </p14:section>
        <p14:section name="Quotes" id="{C2D7AC25-F1D2-EE43-AEA5-C9A10203744F}">
          <p14:sldIdLst/>
        </p14:section>
        <p14:section name="Contents list" id="{D2D54AF6-232C-764E-8975-F1A695C84412}">
          <p14:sldIdLst/>
        </p14:section>
        <p14:section name="Section dividers" id="{2E4BA207-C1AB-4147-AA2E-281A1A133646}">
          <p14:sldIdLst/>
        </p14:section>
        <p14:section name="Content slides" id="{12770EAC-F0AA-3A46-BA12-B1D1BC66CF13}">
          <p14:sldIdLst/>
        </p14:section>
        <p14:section name="Tables" id="{8150E74A-75FB-D74E-B896-1FA01001CBF6}">
          <p14:sldIdLst/>
        </p14:section>
        <p14:section name="Graphs and charts" id="{7BD83BB2-3CF0-3F4B-81ED-2FB40ECB2810}">
          <p14:sldIdLst/>
        </p14:section>
        <p14:section name="End slides" id="{6C6A9FC4-49BF-4449-A94D-37E56050B9C0}">
          <p14:sldIdLst/>
        </p14:section>
        <p14:section name="Assets slides" id="{5F18FBFB-5838-B742-AA07-DC885DD5237C}">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E9822E-1389-D8F5-7FB9-B0B7BF484436}" name="Marissa Salim" initials="MS" userId="S::marissa.salim@gold.org::45805bb9-288f-4636-bbe2-6f6a5eabca2e" providerId="AD"/>
  <p188:author id="{0C4C8D34-A0E8-36F0-F62C-37951068D8D6}" name="katrina.b@pollittandpartners.com" initials="ka" userId="S::urn:spo:guest#katrina.b@pollittandpartners.com::" providerId="AD"/>
  <p188:author id="{35E9F43A-B176-3304-55ED-5BEAC282CB58}" name="Tola Akinyemi" initials="TA" userId="S::Tola.Akinyemi@gold.org::e8d5b02f-3b43-41ab-b473-67c4b14875e6" providerId="AD"/>
  <p188:author id="{90246A54-6EDE-4B32-E969-996A522130A1}" name="Krishan Gopaul" initials="" userId="S::krishan.gopaul@gold.org::910f758b-8e29-4d2c-9e3a-880e2522e224" providerId="AD"/>
  <p188:author id="{D35E2463-3BF8-BBC2-8C1C-1B40BBA52910}" name="Ray Jia, FRM" initials="RJF" userId="S::Ray.Jia@gold.org::21bf1806-aed2-4654-8d87-bdcee56440ab" providerId="AD"/>
  <p188:author id="{5A0ADB72-C41B-1A78-EF87-6CC53A4A079D}" name="John Reade" initials="JR" userId="S::john.reade@gold.org::31893e49-d223-48c5-89cb-d52c7da0f9d4" providerId="AD"/>
  <p188:author id="{CA868673-F5C2-5409-796B-79A9EBB31FA5}" name="Jeremy De Pessemier, CFA" initials="JD" userId="S::Jeremy.DePessemier@gold.org::540b86f9-20b0-4262-a230-b829ae8bc414" providerId="AD"/>
  <p188:author id="{8229D890-0A11-C4CD-8FD0-359EF4B0578B}" name="Kavita Chacko" initials="KC" userId="S::kavita.chacko@gold.org::e6268122-e3bd-4322-9f77-7f7430390124" providerId="AD"/>
  <p188:author id="{50587997-20D3-B750-AC15-39ABE1CD4649}" name="Krishan Gopaul" initials="KG" userId="S::Krishan.Gopaul@gold.org::910f758b-8e29-4d2c-9e3a-880e2522e224" providerId="AD"/>
  <p188:author id="{1DD9CEB8-8BA2-0267-D555-B32DCE4BFCCF}" name="Maya Adamczyk" initials="MA" userId="S::maya.adamczyk@gold.org::8e5b3531-7ebb-42af-9db1-2dd7e2a669fb" providerId="AD"/>
  <p188:author id="{D3F015BA-B367-90D2-7E37-85476E53826E}" name="Taylor Burnette" initials="TB" userId="S::taylor.burnette@gold.org::1c8a76d4-48c7-4522-93f9-7633e561bd69" providerId="AD"/>
  <p188:author id="{2F96D9C7-E2C9-3CE5-DF79-C093BF3D564F}" name="Carmel Chan" initials="CC" userId="S::carmel@inhouseuk.onmicrosoft.com::0a4738d8-6cac-41b3-8ab3-20f41866c5a8" providerId="AD"/>
  <p188:author id="{94B1B4D7-01F5-DA8D-AA2D-7DF90FA7B5E4}" name="Louise Street" initials="LS" userId="S::Louise.Street@gold.org::b21f2538-e152-44c6-a6bc-1caa8181969f" providerId="AD"/>
  <p188:author id="{B64F6FF4-029A-3592-2068-B1E641219322}" name="Juan Carlos Artigas" initials="" userId="S::JuanCarlos.Artigas@gold.org::5d9e2ced-63dc-4684-b7db-517f4b0437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80" autoAdjust="0"/>
  </p:normalViewPr>
  <p:slideViewPr>
    <p:cSldViewPr snapToGrid="0">
      <p:cViewPr varScale="1">
        <p:scale>
          <a:sx n="96" d="100"/>
          <a:sy n="96" d="100"/>
        </p:scale>
        <p:origin x="84" y="4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worldgoldcouncil.sharepoint.com/sites/ResearchStrategy/Shared%20Documents/GDT%20WIP/GDT/2024/Q4%202024/Charts/GDT_Q4%2024_charts_202501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goldcouncil.sharepoint.com/sites/ResearchStrategy/Shared%20Documents/GDT%20WIP/GDT/2024/Q4%202024/Charts/CB%20net%20buyer%20seller%20chart_Feb%203%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orldgoldcouncil.sharepoint.com/sites/ResearchStrategy/Shared%20Documents/GDT%20WIP/GDT/2024/Q4%202024/Charts/CB%20net%20buyer%20seller%20chart_Feb%203%202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4889571298063"/>
          <c:y val="3.8710887967948734E-2"/>
          <c:w val="0.73576151226657116"/>
          <c:h val="0.5847649645390437"/>
        </c:manualLayout>
      </c:layout>
      <c:barChart>
        <c:barDir val="col"/>
        <c:grouping val="stacked"/>
        <c:varyColors val="0"/>
        <c:ser>
          <c:idx val="0"/>
          <c:order val="0"/>
          <c:tx>
            <c:strRef>
              <c:f>'Front cover'!$B$3</c:f>
              <c:strCache>
                <c:ptCount val="1"/>
                <c:pt idx="0">
                  <c:v>Jewellery Fabrication</c:v>
                </c:pt>
              </c:strCache>
            </c:strRef>
          </c:tx>
          <c:spPr>
            <a:solidFill>
              <a:srgbClr val="704287"/>
            </a:solidFill>
            <a:ln w="15875">
              <a:solidFill>
                <a:srgbClr val="704287"/>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cover'!$B$4:$B$28</c:f>
              <c:numCache>
                <c:formatCode>General</c:formatCode>
                <c:ptCount val="25"/>
                <c:pt idx="0">
                  <c:v>3206.7743666666674</c:v>
                </c:pt>
                <c:pt idx="1">
                  <c:v>3011.1278439653602</c:v>
                </c:pt>
                <c:pt idx="2">
                  <c:v>2663.212244906907</c:v>
                </c:pt>
                <c:pt idx="3">
                  <c:v>2486.6628021285478</c:v>
                </c:pt>
                <c:pt idx="4">
                  <c:v>2618.5859399020005</c:v>
                </c:pt>
                <c:pt idx="5">
                  <c:v>2721.0052123110668</c:v>
                </c:pt>
                <c:pt idx="6">
                  <c:v>2301.4233723524007</c:v>
                </c:pt>
                <c:pt idx="7">
                  <c:v>2424.9236388861068</c:v>
                </c:pt>
                <c:pt idx="8">
                  <c:v>2306.1687839306755</c:v>
                </c:pt>
                <c:pt idx="9">
                  <c:v>1816.3070690497202</c:v>
                </c:pt>
                <c:pt idx="10">
                  <c:v>2043.7795298761903</c:v>
                </c:pt>
                <c:pt idx="11">
                  <c:v>2092.1263340283849</c:v>
                </c:pt>
                <c:pt idx="12">
                  <c:v>2140.8662611860091</c:v>
                </c:pt>
                <c:pt idx="13">
                  <c:v>2764.95348006731</c:v>
                </c:pt>
                <c:pt idx="14">
                  <c:v>2543.7599688569571</c:v>
                </c:pt>
                <c:pt idx="15">
                  <c:v>2479.2852422819819</c:v>
                </c:pt>
                <c:pt idx="16">
                  <c:v>2018.7932278065223</c:v>
                </c:pt>
                <c:pt idx="17">
                  <c:v>2257.2695878291515</c:v>
                </c:pt>
                <c:pt idx="18">
                  <c:v>2289.73070053844</c:v>
                </c:pt>
                <c:pt idx="19">
                  <c:v>2151.7721358649774</c:v>
                </c:pt>
                <c:pt idx="20">
                  <c:v>1323.7345457323277</c:v>
                </c:pt>
                <c:pt idx="21">
                  <c:v>2230.7999821356029</c:v>
                </c:pt>
                <c:pt idx="22">
                  <c:v>2195.2598547135085</c:v>
                </c:pt>
                <c:pt idx="23">
                  <c:v>2190.9629611440519</c:v>
                </c:pt>
                <c:pt idx="24">
                  <c:v>2003.5144570523255</c:v>
                </c:pt>
              </c:numCache>
            </c:numRef>
          </c:val>
          <c:extLst>
            <c:ext xmlns:c16="http://schemas.microsoft.com/office/drawing/2014/chart" uri="{C3380CC4-5D6E-409C-BE32-E72D297353CC}">
              <c16:uniqueId val="{00000000-90E2-4739-84A3-73E1C6F90269}"/>
            </c:ext>
          </c:extLst>
        </c:ser>
        <c:ser>
          <c:idx val="1"/>
          <c:order val="1"/>
          <c:tx>
            <c:strRef>
              <c:f>'Front cover'!$C$3</c:f>
              <c:strCache>
                <c:ptCount val="1"/>
                <c:pt idx="0">
                  <c:v>Technology</c:v>
                </c:pt>
              </c:strCache>
            </c:strRef>
          </c:tx>
          <c:spPr>
            <a:solidFill>
              <a:srgbClr val="64C8FF"/>
            </a:solidFill>
            <a:ln w="15875">
              <a:solidFill>
                <a:srgbClr val="64C8FF"/>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cover'!$C$4:$C$28</c:f>
              <c:numCache>
                <c:formatCode>General</c:formatCode>
                <c:ptCount val="25"/>
                <c:pt idx="0">
                  <c:v>451.07066666666663</c:v>
                </c:pt>
                <c:pt idx="1">
                  <c:v>362.75366666666662</c:v>
                </c:pt>
                <c:pt idx="2">
                  <c:v>357.81833333333327</c:v>
                </c:pt>
                <c:pt idx="3">
                  <c:v>385.82533333333333</c:v>
                </c:pt>
                <c:pt idx="4">
                  <c:v>418.79866666666663</c:v>
                </c:pt>
                <c:pt idx="5">
                  <c:v>440.44509724401985</c:v>
                </c:pt>
                <c:pt idx="6">
                  <c:v>471.66434707356603</c:v>
                </c:pt>
                <c:pt idx="7">
                  <c:v>477.71390395253593</c:v>
                </c:pt>
                <c:pt idx="8">
                  <c:v>464.67952359620563</c:v>
                </c:pt>
                <c:pt idx="9">
                  <c:v>414.35583494840756</c:v>
                </c:pt>
                <c:pt idx="10">
                  <c:v>460.66573688651084</c:v>
                </c:pt>
                <c:pt idx="11">
                  <c:v>429.13749626735773</c:v>
                </c:pt>
                <c:pt idx="12">
                  <c:v>382.27407424279511</c:v>
                </c:pt>
                <c:pt idx="13">
                  <c:v>356.74356764957929</c:v>
                </c:pt>
                <c:pt idx="14">
                  <c:v>355.05964214584259</c:v>
                </c:pt>
                <c:pt idx="15">
                  <c:v>337.99601757493713</c:v>
                </c:pt>
                <c:pt idx="16">
                  <c:v>329.37858468371797</c:v>
                </c:pt>
                <c:pt idx="17">
                  <c:v>339.44301098271637</c:v>
                </c:pt>
                <c:pt idx="18">
                  <c:v>341.72976570412385</c:v>
                </c:pt>
                <c:pt idx="19">
                  <c:v>332.68688970964433</c:v>
                </c:pt>
                <c:pt idx="20">
                  <c:v>308.99392715741851</c:v>
                </c:pt>
                <c:pt idx="21">
                  <c:v>337.17222329274671</c:v>
                </c:pt>
                <c:pt idx="22">
                  <c:v>314.79290452672103</c:v>
                </c:pt>
                <c:pt idx="23">
                  <c:v>305.15955372470614</c:v>
                </c:pt>
                <c:pt idx="24">
                  <c:v>326.07555913135445</c:v>
                </c:pt>
              </c:numCache>
            </c:numRef>
          </c:val>
          <c:extLst>
            <c:ext xmlns:c16="http://schemas.microsoft.com/office/drawing/2014/chart" uri="{C3380CC4-5D6E-409C-BE32-E72D297353CC}">
              <c16:uniqueId val="{00000001-90E2-4739-84A3-73E1C6F90269}"/>
            </c:ext>
          </c:extLst>
        </c:ser>
        <c:ser>
          <c:idx val="2"/>
          <c:order val="2"/>
          <c:tx>
            <c:strRef>
              <c:f>'Front cover'!$D$3</c:f>
              <c:strCache>
                <c:ptCount val="1"/>
                <c:pt idx="0">
                  <c:v>Total bar and coin </c:v>
                </c:pt>
              </c:strCache>
            </c:strRef>
          </c:tx>
          <c:spPr>
            <a:solidFill>
              <a:srgbClr val="AEFFD1"/>
            </a:solidFill>
            <a:ln w="15875">
              <a:solidFill>
                <a:srgbClr val="AEFFD1"/>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cover'!$D$4:$D$28</c:f>
              <c:numCache>
                <c:formatCode>General</c:formatCode>
                <c:ptCount val="25"/>
                <c:pt idx="0">
                  <c:v>216.36640391847985</c:v>
                </c:pt>
                <c:pt idx="1">
                  <c:v>384.54347212719819</c:v>
                </c:pt>
                <c:pt idx="2">
                  <c:v>368.23814140640218</c:v>
                </c:pt>
                <c:pt idx="3">
                  <c:v>310.57039323228707</c:v>
                </c:pt>
                <c:pt idx="4">
                  <c:v>360.69619901032689</c:v>
                </c:pt>
                <c:pt idx="5">
                  <c:v>418.08864508795153</c:v>
                </c:pt>
                <c:pt idx="6">
                  <c:v>429.84030443122924</c:v>
                </c:pt>
                <c:pt idx="7">
                  <c:v>437.54775487985802</c:v>
                </c:pt>
                <c:pt idx="8">
                  <c:v>917.91044929780128</c:v>
                </c:pt>
                <c:pt idx="9">
                  <c:v>832.34402479641005</c:v>
                </c:pt>
                <c:pt idx="10">
                  <c:v>1204.2943132718719</c:v>
                </c:pt>
                <c:pt idx="11">
                  <c:v>1501.9726045328728</c:v>
                </c:pt>
                <c:pt idx="12">
                  <c:v>1322.3503054728612</c:v>
                </c:pt>
                <c:pt idx="13">
                  <c:v>1722.6025466380588</c:v>
                </c:pt>
                <c:pt idx="14">
                  <c:v>1066.9981411971953</c:v>
                </c:pt>
                <c:pt idx="15">
                  <c:v>1090.9898696238083</c:v>
                </c:pt>
                <c:pt idx="16">
                  <c:v>1073.1077171694149</c:v>
                </c:pt>
                <c:pt idx="17">
                  <c:v>1044.2639643730147</c:v>
                </c:pt>
                <c:pt idx="18">
                  <c:v>1090.6743443332371</c:v>
                </c:pt>
                <c:pt idx="19">
                  <c:v>871.05100669351123</c:v>
                </c:pt>
                <c:pt idx="20">
                  <c:v>902.33182755354142</c:v>
                </c:pt>
                <c:pt idx="21">
                  <c:v>1180.2839165893884</c:v>
                </c:pt>
                <c:pt idx="22">
                  <c:v>1222.0505790447587</c:v>
                </c:pt>
                <c:pt idx="23">
                  <c:v>1189.7889189689213</c:v>
                </c:pt>
                <c:pt idx="24">
                  <c:v>1186.3266456464075</c:v>
                </c:pt>
              </c:numCache>
            </c:numRef>
          </c:val>
          <c:extLst>
            <c:ext xmlns:c16="http://schemas.microsoft.com/office/drawing/2014/chart" uri="{C3380CC4-5D6E-409C-BE32-E72D297353CC}">
              <c16:uniqueId val="{00000002-90E2-4739-84A3-73E1C6F90269}"/>
            </c:ext>
          </c:extLst>
        </c:ser>
        <c:ser>
          <c:idx val="3"/>
          <c:order val="3"/>
          <c:tx>
            <c:strRef>
              <c:f>'Front cover'!$E$3</c:f>
              <c:strCache>
                <c:ptCount val="1"/>
                <c:pt idx="0">
                  <c:v>ETFs and similar products</c:v>
                </c:pt>
              </c:strCache>
            </c:strRef>
          </c:tx>
          <c:spPr>
            <a:solidFill>
              <a:srgbClr val="215785"/>
            </a:solidFill>
            <a:ln w="15875">
              <a:solidFill>
                <a:srgbClr val="215785"/>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cover'!$E$4:$E$28</c:f>
              <c:numCache>
                <c:formatCode>General</c:formatCode>
                <c:ptCount val="25"/>
                <c:pt idx="0">
                  <c:v>0</c:v>
                </c:pt>
                <c:pt idx="1">
                  <c:v>0</c:v>
                </c:pt>
                <c:pt idx="2">
                  <c:v>0</c:v>
                </c:pt>
                <c:pt idx="3">
                  <c:v>42.450393249999998</c:v>
                </c:pt>
                <c:pt idx="4">
                  <c:v>125.45904005</c:v>
                </c:pt>
                <c:pt idx="5">
                  <c:v>218.90091859</c:v>
                </c:pt>
                <c:pt idx="6">
                  <c:v>257.07669516999999</c:v>
                </c:pt>
                <c:pt idx="7">
                  <c:v>252.06508727999994</c:v>
                </c:pt>
                <c:pt idx="8">
                  <c:v>326.49659079000003</c:v>
                </c:pt>
                <c:pt idx="9">
                  <c:v>639.31042006000007</c:v>
                </c:pt>
                <c:pt idx="10">
                  <c:v>406.83535197000009</c:v>
                </c:pt>
                <c:pt idx="11">
                  <c:v>241.88115102</c:v>
                </c:pt>
                <c:pt idx="12">
                  <c:v>292.53505616000001</c:v>
                </c:pt>
                <c:pt idx="13">
                  <c:v>-929.21987203999981</c:v>
                </c:pt>
                <c:pt idx="14">
                  <c:v>-162.26154678</c:v>
                </c:pt>
                <c:pt idx="15">
                  <c:v>-123.60650692999994</c:v>
                </c:pt>
                <c:pt idx="16">
                  <c:v>543.08271051000008</c:v>
                </c:pt>
                <c:pt idx="17">
                  <c:v>270.71538171999998</c:v>
                </c:pt>
                <c:pt idx="18">
                  <c:v>70.243899490000047</c:v>
                </c:pt>
                <c:pt idx="19">
                  <c:v>403.60222353999995</c:v>
                </c:pt>
                <c:pt idx="20">
                  <c:v>892.5488174300001</c:v>
                </c:pt>
                <c:pt idx="21">
                  <c:v>-188.76914597999993</c:v>
                </c:pt>
                <c:pt idx="22">
                  <c:v>-109.51124783999967</c:v>
                </c:pt>
                <c:pt idx="23">
                  <c:v>-244.24401284999999</c:v>
                </c:pt>
                <c:pt idx="24">
                  <c:v>-6.7947100699998835</c:v>
                </c:pt>
              </c:numCache>
            </c:numRef>
          </c:val>
          <c:extLst>
            <c:ext xmlns:c16="http://schemas.microsoft.com/office/drawing/2014/chart" uri="{C3380CC4-5D6E-409C-BE32-E72D297353CC}">
              <c16:uniqueId val="{00000003-90E2-4739-84A3-73E1C6F90269}"/>
            </c:ext>
          </c:extLst>
        </c:ser>
        <c:ser>
          <c:idx val="4"/>
          <c:order val="4"/>
          <c:tx>
            <c:strRef>
              <c:f>'Front cover'!$F$3</c:f>
              <c:strCache>
                <c:ptCount val="1"/>
                <c:pt idx="0">
                  <c:v>Central bank net purchases</c:v>
                </c:pt>
              </c:strCache>
            </c:strRef>
          </c:tx>
          <c:spPr>
            <a:solidFill>
              <a:srgbClr val="00D296"/>
            </a:solidFill>
            <a:ln w="15875">
              <a:solidFill>
                <a:srgbClr val="00D296"/>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cover'!$F$4:$F$28</c:f>
              <c:numCache>
                <c:formatCode>General</c:formatCode>
                <c:ptCount val="25"/>
                <c:pt idx="0">
                  <c:v>-479.13391964250036</c:v>
                </c:pt>
                <c:pt idx="1">
                  <c:v>-520.37991092123445</c:v>
                </c:pt>
                <c:pt idx="2">
                  <c:v>-546.58829671164403</c:v>
                </c:pt>
                <c:pt idx="3">
                  <c:v>-619.62345537695012</c:v>
                </c:pt>
                <c:pt idx="4">
                  <c:v>-478.5560184952061</c:v>
                </c:pt>
                <c:pt idx="5">
                  <c:v>-663.41145053137018</c:v>
                </c:pt>
                <c:pt idx="6">
                  <c:v>-365.44666936313155</c:v>
                </c:pt>
                <c:pt idx="7">
                  <c:v>-483.84666438004467</c:v>
                </c:pt>
                <c:pt idx="8">
                  <c:v>-235.39967802748544</c:v>
                </c:pt>
                <c:pt idx="9">
                  <c:v>-33.583455037702606</c:v>
                </c:pt>
                <c:pt idx="10">
                  <c:v>79.150502504475853</c:v>
                </c:pt>
                <c:pt idx="11">
                  <c:v>480.78649740721318</c:v>
                </c:pt>
                <c:pt idx="12">
                  <c:v>569.18328835170644</c:v>
                </c:pt>
                <c:pt idx="13">
                  <c:v>653.08349204961451</c:v>
                </c:pt>
                <c:pt idx="14">
                  <c:v>601.13204687360803</c:v>
                </c:pt>
                <c:pt idx="15">
                  <c:v>579.55029563183905</c:v>
                </c:pt>
                <c:pt idx="16">
                  <c:v>394.85982464640819</c:v>
                </c:pt>
                <c:pt idx="17">
                  <c:v>378.5560927022172</c:v>
                </c:pt>
                <c:pt idx="18">
                  <c:v>656.22911497815392</c:v>
                </c:pt>
                <c:pt idx="19">
                  <c:v>605.41270131366025</c:v>
                </c:pt>
                <c:pt idx="20">
                  <c:v>254.94472041914281</c:v>
                </c:pt>
                <c:pt idx="21">
                  <c:v>450.1124237438982</c:v>
                </c:pt>
                <c:pt idx="22">
                  <c:v>1080.0092187264702</c:v>
                </c:pt>
                <c:pt idx="23">
                  <c:v>1050.814718230667</c:v>
                </c:pt>
                <c:pt idx="24">
                  <c:v>1044.6278621259589</c:v>
                </c:pt>
              </c:numCache>
            </c:numRef>
          </c:val>
          <c:extLst>
            <c:ext xmlns:c16="http://schemas.microsoft.com/office/drawing/2014/chart" uri="{C3380CC4-5D6E-409C-BE32-E72D297353CC}">
              <c16:uniqueId val="{00000004-90E2-4739-84A3-73E1C6F90269}"/>
            </c:ext>
          </c:extLst>
        </c:ser>
        <c:ser>
          <c:idx val="5"/>
          <c:order val="5"/>
          <c:tx>
            <c:strRef>
              <c:f>'Front cover'!$G$3</c:f>
              <c:strCache>
                <c:ptCount val="1"/>
                <c:pt idx="0">
                  <c:v>OTC investment</c:v>
                </c:pt>
              </c:strCache>
            </c:strRef>
          </c:tx>
          <c:spPr>
            <a:solidFill>
              <a:srgbClr val="FFE3FF"/>
            </a:solidFill>
            <a:ln w="15875">
              <a:solidFill>
                <a:srgbClr val="FFE3FF"/>
              </a:solidFill>
              <a:prstDash val="solid"/>
            </a:ln>
            <a:effectLst/>
          </c:spPr>
          <c:invertIfNegative val="0"/>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cover'!$G$4:$G$28</c:f>
              <c:numCache>
                <c:formatCode>General</c:formatCode>
                <c:ptCount val="25"/>
                <c:pt idx="0">
                  <c:v>-169.70187273245961</c:v>
                </c:pt>
                <c:pt idx="1">
                  <c:v>5.9548616072190725</c:v>
                </c:pt>
                <c:pt idx="2">
                  <c:v>276.89407433928386</c:v>
                </c:pt>
                <c:pt idx="3">
                  <c:v>726.71450002821973</c:v>
                </c:pt>
                <c:pt idx="4">
                  <c:v>-97.182992490109541</c:v>
                </c:pt>
                <c:pt idx="5">
                  <c:v>236.66886225317955</c:v>
                </c:pt>
                <c:pt idx="6">
                  <c:v>100.64983204460407</c:v>
                </c:pt>
                <c:pt idx="7">
                  <c:v>-35.953863580592952</c:v>
                </c:pt>
                <c:pt idx="8">
                  <c:v>-356.03677444792277</c:v>
                </c:pt>
                <c:pt idx="9">
                  <c:v>436.63897537354728</c:v>
                </c:pt>
                <c:pt idx="10">
                  <c:v>122.09510508696371</c:v>
                </c:pt>
                <c:pt idx="11">
                  <c:v>-220.18534315130478</c:v>
                </c:pt>
                <c:pt idx="12">
                  <c:v>-158.56029981279789</c:v>
                </c:pt>
                <c:pt idx="13">
                  <c:v>-222.44694430413301</c:v>
                </c:pt>
                <c:pt idx="14">
                  <c:v>101.53877080902339</c:v>
                </c:pt>
                <c:pt idx="15">
                  <c:v>78.125895494084148</c:v>
                </c:pt>
                <c:pt idx="16">
                  <c:v>426.79615323215728</c:v>
                </c:pt>
                <c:pt idx="17">
                  <c:v>377.18893228256206</c:v>
                </c:pt>
                <c:pt idx="18">
                  <c:v>329.86681246878425</c:v>
                </c:pt>
                <c:pt idx="19">
                  <c:v>522.33826561609021</c:v>
                </c:pt>
                <c:pt idx="20">
                  <c:v>1057.9382549891004</c:v>
                </c:pt>
                <c:pt idx="21">
                  <c:v>693.61458330983305</c:v>
                </c:pt>
                <c:pt idx="22">
                  <c:v>53.114456656825951</c:v>
                </c:pt>
                <c:pt idx="23">
                  <c:v>453.39675978561934</c:v>
                </c:pt>
                <c:pt idx="24">
                  <c:v>420.71945305067584</c:v>
                </c:pt>
              </c:numCache>
            </c:numRef>
          </c:val>
          <c:extLst>
            <c:ext xmlns:c16="http://schemas.microsoft.com/office/drawing/2014/chart" uri="{C3380CC4-5D6E-409C-BE32-E72D297353CC}">
              <c16:uniqueId val="{00000005-90E2-4739-84A3-73E1C6F90269}"/>
            </c:ext>
          </c:extLst>
        </c:ser>
        <c:dLbls>
          <c:showLegendKey val="0"/>
          <c:showVal val="0"/>
          <c:showCatName val="0"/>
          <c:showSerName val="0"/>
          <c:showPercent val="0"/>
          <c:showBubbleSize val="0"/>
        </c:dLbls>
        <c:gapWidth val="150"/>
        <c:overlap val="100"/>
        <c:axId val="1965914207"/>
        <c:axId val="1965897887"/>
      </c:barChart>
      <c:lineChart>
        <c:grouping val="standard"/>
        <c:varyColors val="0"/>
        <c:ser>
          <c:idx val="6"/>
          <c:order val="6"/>
          <c:tx>
            <c:strRef>
              <c:f>'Front cover'!$H$3</c:f>
              <c:strCache>
                <c:ptCount val="1"/>
                <c:pt idx="0">
                  <c:v>Total demand (RHS)</c:v>
                </c:pt>
              </c:strCache>
            </c:strRef>
          </c:tx>
          <c:spPr>
            <a:ln w="15875" cap="rnd">
              <a:solidFill>
                <a:srgbClr val="D8AB4C"/>
              </a:solidFill>
              <a:prstDash val="solid"/>
              <a:round/>
            </a:ln>
            <a:effectLst/>
          </c:spPr>
          <c:marker>
            <c:symbol val="none"/>
          </c:marker>
          <c:cat>
            <c:numRef>
              <c:f>'Front cover'!$A$4:$A$28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'Front cover'!$H$4:$H$28</c:f>
              <c:numCache>
                <c:formatCode>General</c:formatCode>
                <c:ptCount val="25"/>
                <c:pt idx="0">
                  <c:v>28.886384631951962</c:v>
                </c:pt>
                <c:pt idx="1">
                  <c:v>28.225153864634478</c:v>
                </c:pt>
                <c:pt idx="2">
                  <c:v>31.068333066344213</c:v>
                </c:pt>
                <c:pt idx="3">
                  <c:v>39.026286460293711</c:v>
                </c:pt>
                <c:pt idx="4">
                  <c:v>38.826015829863948</c:v>
                </c:pt>
                <c:pt idx="5">
                  <c:v>48.492443741074467</c:v>
                </c:pt>
                <c:pt idx="6">
                  <c:v>62.172953029021095</c:v>
                </c:pt>
                <c:pt idx="7">
                  <c:v>69.114602513403923</c:v>
                </c:pt>
                <c:pt idx="8">
                  <c:v>95.505806767349412</c:v>
                </c:pt>
                <c:pt idx="9">
                  <c:v>127.96397515895717</c:v>
                </c:pt>
                <c:pt idx="10">
                  <c:v>170.4266691342097</c:v>
                </c:pt>
                <c:pt idx="11">
                  <c:v>229.45737772611264</c:v>
                </c:pt>
                <c:pt idx="12">
                  <c:v>243.9397242242558</c:v>
                </c:pt>
                <c:pt idx="13">
                  <c:v>196.907858896037</c:v>
                </c:pt>
                <c:pt idx="14">
                  <c:v>183.31669940086761</c:v>
                </c:pt>
                <c:pt idx="15">
                  <c:v>165.69403708683163</c:v>
                </c:pt>
                <c:pt idx="16">
                  <c:v>192.18695006391303</c:v>
                </c:pt>
                <c:pt idx="17">
                  <c:v>188.83748280405402</c:v>
                </c:pt>
                <c:pt idx="18">
                  <c:v>194.62392737053369</c:v>
                </c:pt>
                <c:pt idx="19">
                  <c:v>219.11572805713126</c:v>
                </c:pt>
                <c:pt idx="20">
                  <c:v>270.51724346258459</c:v>
                </c:pt>
                <c:pt idx="21">
                  <c:v>271.97133776009969</c:v>
                </c:pt>
                <c:pt idx="22">
                  <c:v>275.1178905699411</c:v>
                </c:pt>
                <c:pt idx="23">
                  <c:v>308.78463290336151</c:v>
                </c:pt>
                <c:pt idx="24">
                  <c:v>382.60006188947352</c:v>
                </c:pt>
              </c:numCache>
            </c:numRef>
          </c:val>
          <c:smooth val="0"/>
          <c:extLst>
            <c:ext xmlns:c16="http://schemas.microsoft.com/office/drawing/2014/chart" uri="{C3380CC4-5D6E-409C-BE32-E72D297353CC}">
              <c16:uniqueId val="{00000006-90E2-4739-84A3-73E1C6F90269}"/>
            </c:ext>
          </c:extLst>
        </c:ser>
        <c:dLbls>
          <c:showLegendKey val="0"/>
          <c:showVal val="0"/>
          <c:showCatName val="0"/>
          <c:showSerName val="0"/>
          <c:showPercent val="0"/>
          <c:showBubbleSize val="0"/>
        </c:dLbls>
        <c:marker val="1"/>
        <c:smooth val="0"/>
        <c:axId val="1965939167"/>
        <c:axId val="1965942047"/>
      </c:lineChart>
      <c:catAx>
        <c:axId val="1965914207"/>
        <c:scaling>
          <c:orientation val="minMax"/>
        </c:scaling>
        <c:delete val="0"/>
        <c:axPos val="b"/>
        <c:numFmt formatCode="General" sourceLinked="1"/>
        <c:majorTickMark val="out"/>
        <c:minorTickMark val="none"/>
        <c:tickLblPos val="low"/>
        <c:spPr>
          <a:noFill/>
          <a:ln w="3175" cap="flat" cmpd="sng" algn="ctr">
            <a:solidFill>
              <a:srgbClr val="000000"/>
            </a:solidFill>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en-US"/>
          </a:p>
        </c:txPr>
        <c:crossAx val="1965897887"/>
        <c:crosses val="autoZero"/>
        <c:auto val="1"/>
        <c:lblAlgn val="ctr"/>
        <c:lblOffset val="100"/>
        <c:tickLblSkip val="2"/>
        <c:tickMarkSkip val="1"/>
        <c:noMultiLvlLbl val="0"/>
      </c:catAx>
      <c:valAx>
        <c:axId val="1965897887"/>
        <c:scaling>
          <c:orientation val="minMax"/>
        </c:scaling>
        <c:delete val="0"/>
        <c:axPos val="l"/>
        <c:majorGridlines>
          <c:spPr>
            <a:ln w="12700" cap="flat" cmpd="sng" algn="ctr">
              <a:solidFill>
                <a:srgbClr val="A5A5A5"/>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r>
                  <a:rPr lang="en-GB"/>
                  <a:t>Tonnes</a:t>
                </a:r>
                <a:endParaRPr 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zh-CN"/>
            </a:p>
          </c:txPr>
        </c:title>
        <c:numFmt formatCode="#,##0" sourceLinked="0"/>
        <c:majorTickMark val="none"/>
        <c:minorTickMark val="none"/>
        <c:tickLblPos val="nextTo"/>
        <c:spPr>
          <a:noFill/>
          <a:ln w="3175">
            <a:solidFill>
              <a:srgbClr val="000000"/>
            </a:solidFill>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en-US"/>
          </a:p>
        </c:txPr>
        <c:crossAx val="1965914207"/>
        <c:crosses val="autoZero"/>
        <c:crossBetween val="between"/>
      </c:valAx>
      <c:valAx>
        <c:axId val="1965942047"/>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r>
                  <a:rPr lang="en-GB"/>
                  <a:t>US$bn</a:t>
                </a:r>
                <a:endParaRPr 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zh-CN"/>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en-US"/>
          </a:p>
        </c:txPr>
        <c:crossAx val="1965939167"/>
        <c:crosses val="max"/>
        <c:crossBetween val="between"/>
      </c:valAx>
      <c:catAx>
        <c:axId val="1965939167"/>
        <c:scaling>
          <c:orientation val="minMax"/>
        </c:scaling>
        <c:delete val="1"/>
        <c:axPos val="b"/>
        <c:numFmt formatCode="General" sourceLinked="1"/>
        <c:majorTickMark val="out"/>
        <c:minorTickMark val="none"/>
        <c:tickLblPos val="nextTo"/>
        <c:crossAx val="1965942047"/>
        <c:crosses val="autoZero"/>
        <c:auto val="1"/>
        <c:lblAlgn val="ctr"/>
        <c:lblOffset val="100"/>
        <c:noMultiLvlLbl val="0"/>
      </c:catAx>
      <c:spPr>
        <a:solidFill>
          <a:srgbClr val="FFFFFF"/>
        </a:solidFill>
        <a:ln>
          <a:noFill/>
        </a:ln>
        <a:effectLst/>
      </c:spPr>
    </c:plotArea>
    <c:legend>
      <c:legendPos val="b"/>
      <c:layout>
        <c:manualLayout>
          <c:xMode val="edge"/>
          <c:yMode val="edge"/>
          <c:x val="6.949867232614923E-2"/>
          <c:y val="0.79040166403327106"/>
          <c:w val="0.88419407978533704"/>
          <c:h val="0.186673955135602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a:cs typeface="Noto San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1000" b="0">
          <a:solidFill>
            <a:schemeClr val="tx1"/>
          </a:solidFill>
          <a:latin typeface="Noto Sans" panose="020B0502040504020204" pitchFamily="34" charset="0"/>
          <a:ea typeface="Noto Sans"/>
          <a:cs typeface="Noto San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2701282902012"/>
          <c:y val="5.0749711649365627E-2"/>
          <c:w val="0.821628096660031"/>
          <c:h val="0.80827605372857803"/>
        </c:manualLayout>
      </c:layout>
      <c:barChart>
        <c:barDir val="bar"/>
        <c:grouping val="stacked"/>
        <c:varyColors val="0"/>
        <c:ser>
          <c:idx val="0"/>
          <c:order val="0"/>
          <c:tx>
            <c:strRef>
              <c:f>'CB2 (2)'!$B$1</c:f>
              <c:strCache>
                <c:ptCount val="1"/>
                <c:pt idx="0">
                  <c:v>Net purchases</c:v>
                </c:pt>
              </c:strCache>
            </c:strRef>
          </c:tx>
          <c:spPr>
            <a:solidFill>
              <a:srgbClr val="64C8FF"/>
            </a:solidFill>
            <a:ln>
              <a:solidFill>
                <a:srgbClr val="64C8FF"/>
              </a:solidFill>
              <a:prstDash val="solid"/>
            </a:ln>
            <a:effectLst/>
          </c:spPr>
          <c:invertIfNegative val="0"/>
          <c:cat>
            <c:strRef>
              <c:f>'CB2 (2)'!$A$2:$A$25</c:f>
              <c:strCache>
                <c:ptCount val="24"/>
                <c:pt idx="0">
                  <c:v>Philippines</c:v>
                </c:pt>
                <c:pt idx="1">
                  <c:v>Kazakhstan</c:v>
                </c:pt>
                <c:pt idx="2">
                  <c:v>Singapore</c:v>
                </c:pt>
                <c:pt idx="3">
                  <c:v>Thailand</c:v>
                </c:pt>
                <c:pt idx="4">
                  <c:v>Curaçao and Sint Maarten</c:v>
                </c:pt>
                <c:pt idx="5">
                  <c:v>Germany</c:v>
                </c:pt>
                <c:pt idx="6">
                  <c:v>Cabo Verde</c:v>
                </c:pt>
                <c:pt idx="7">
                  <c:v>Zimbabwe</c:v>
                </c:pt>
                <c:pt idx="8">
                  <c:v>Russia</c:v>
                </c:pt>
                <c:pt idx="9">
                  <c:v>Oman</c:v>
                </c:pt>
                <c:pt idx="10">
                  <c:v>Kyrgyz Rep.</c:v>
                </c:pt>
                <c:pt idx="11">
                  <c:v>Georgia</c:v>
                </c:pt>
                <c:pt idx="12">
                  <c:v>Serbia</c:v>
                </c:pt>
                <c:pt idx="13">
                  <c:v>Qatar</c:v>
                </c:pt>
                <c:pt idx="14">
                  <c:v>Ghana</c:v>
                </c:pt>
                <c:pt idx="15">
                  <c:v>Uzbekistan</c:v>
                </c:pt>
                <c:pt idx="16">
                  <c:v>Hungary</c:v>
                </c:pt>
                <c:pt idx="17">
                  <c:v>Iraq</c:v>
                </c:pt>
                <c:pt idx="18">
                  <c:v>Czech Rep.</c:v>
                </c:pt>
                <c:pt idx="19">
                  <c:v>Azerbaijan*</c:v>
                </c:pt>
                <c:pt idx="20">
                  <c:v>China</c:v>
                </c:pt>
                <c:pt idx="21">
                  <c:v>India</c:v>
                </c:pt>
                <c:pt idx="22">
                  <c:v>Turkey</c:v>
                </c:pt>
                <c:pt idx="23">
                  <c:v>Poland</c:v>
                </c:pt>
              </c:strCache>
            </c:strRef>
          </c:cat>
          <c:val>
            <c:numRef>
              <c:f>'CB2 (2)'!$B$2:$B$25</c:f>
              <c:numCache>
                <c:formatCode>General</c:formatCode>
                <c:ptCount val="24"/>
                <c:pt idx="0">
                  <c:v>#N/A</c:v>
                </c:pt>
                <c:pt idx="1">
                  <c:v>#N/A</c:v>
                </c:pt>
                <c:pt idx="2">
                  <c:v>#N/A</c:v>
                </c:pt>
                <c:pt idx="3">
                  <c:v>#N/A</c:v>
                </c:pt>
                <c:pt idx="4">
                  <c:v>#N/A</c:v>
                </c:pt>
                <c:pt idx="5">
                  <c:v>#N/A</c:v>
                </c:pt>
                <c:pt idx="6">
                  <c:v>#N/A</c:v>
                </c:pt>
                <c:pt idx="7">
                  <c:v>1.3</c:v>
                </c:pt>
                <c:pt idx="8">
                  <c:v>3.1</c:v>
                </c:pt>
                <c:pt idx="9">
                  <c:v>4.4000000000000004</c:v>
                </c:pt>
                <c:pt idx="10">
                  <c:v>5.9</c:v>
                </c:pt>
                <c:pt idx="11">
                  <c:v>7.1</c:v>
                </c:pt>
                <c:pt idx="12">
                  <c:v>7.9</c:v>
                </c:pt>
                <c:pt idx="13">
                  <c:v>9.9</c:v>
                </c:pt>
                <c:pt idx="14">
                  <c:v>11</c:v>
                </c:pt>
                <c:pt idx="15">
                  <c:v>11.2</c:v>
                </c:pt>
                <c:pt idx="16">
                  <c:v>15.5</c:v>
                </c:pt>
                <c:pt idx="17">
                  <c:v>20.100000000000001</c:v>
                </c:pt>
                <c:pt idx="18">
                  <c:v>20.5</c:v>
                </c:pt>
                <c:pt idx="19">
                  <c:v>25.2</c:v>
                </c:pt>
                <c:pt idx="20">
                  <c:v>44.2</c:v>
                </c:pt>
                <c:pt idx="21">
                  <c:v>72.599999999999994</c:v>
                </c:pt>
                <c:pt idx="22">
                  <c:v>74.8</c:v>
                </c:pt>
                <c:pt idx="23">
                  <c:v>89.5</c:v>
                </c:pt>
              </c:numCache>
            </c:numRef>
          </c:val>
          <c:extLst>
            <c:ext xmlns:c16="http://schemas.microsoft.com/office/drawing/2014/chart" uri="{C3380CC4-5D6E-409C-BE32-E72D297353CC}">
              <c16:uniqueId val="{00000000-C076-4356-8D43-8182E64774D7}"/>
            </c:ext>
          </c:extLst>
        </c:ser>
        <c:ser>
          <c:idx val="1"/>
          <c:order val="1"/>
          <c:tx>
            <c:strRef>
              <c:f>'CB2 (2)'!$C$1</c:f>
              <c:strCache>
                <c:ptCount val="1"/>
                <c:pt idx="0">
                  <c:v>Net sales</c:v>
                </c:pt>
              </c:strCache>
            </c:strRef>
          </c:tx>
          <c:spPr>
            <a:solidFill>
              <a:srgbClr val="704287"/>
            </a:solidFill>
            <a:ln>
              <a:solidFill>
                <a:srgbClr val="704287"/>
              </a:solidFill>
              <a:prstDash val="solid"/>
            </a:ln>
            <a:effectLst/>
          </c:spPr>
          <c:invertIfNegative val="0"/>
          <c:cat>
            <c:strRef>
              <c:f>'CB2 (2)'!$A$2:$A$25</c:f>
              <c:strCache>
                <c:ptCount val="24"/>
                <c:pt idx="0">
                  <c:v>Philippines</c:v>
                </c:pt>
                <c:pt idx="1">
                  <c:v>Kazakhstan</c:v>
                </c:pt>
                <c:pt idx="2">
                  <c:v>Singapore</c:v>
                </c:pt>
                <c:pt idx="3">
                  <c:v>Thailand</c:v>
                </c:pt>
                <c:pt idx="4">
                  <c:v>Curaçao and Sint Maarten</c:v>
                </c:pt>
                <c:pt idx="5">
                  <c:v>Germany</c:v>
                </c:pt>
                <c:pt idx="6">
                  <c:v>Cabo Verde</c:v>
                </c:pt>
                <c:pt idx="7">
                  <c:v>Zimbabwe</c:v>
                </c:pt>
                <c:pt idx="8">
                  <c:v>Russia</c:v>
                </c:pt>
                <c:pt idx="9">
                  <c:v>Oman</c:v>
                </c:pt>
                <c:pt idx="10">
                  <c:v>Kyrgyz Rep.</c:v>
                </c:pt>
                <c:pt idx="11">
                  <c:v>Georgia</c:v>
                </c:pt>
                <c:pt idx="12">
                  <c:v>Serbia</c:v>
                </c:pt>
                <c:pt idx="13">
                  <c:v>Qatar</c:v>
                </c:pt>
                <c:pt idx="14">
                  <c:v>Ghana</c:v>
                </c:pt>
                <c:pt idx="15">
                  <c:v>Uzbekistan</c:v>
                </c:pt>
                <c:pt idx="16">
                  <c:v>Hungary</c:v>
                </c:pt>
                <c:pt idx="17">
                  <c:v>Iraq</c:v>
                </c:pt>
                <c:pt idx="18">
                  <c:v>Czech Rep.</c:v>
                </c:pt>
                <c:pt idx="19">
                  <c:v>Azerbaijan*</c:v>
                </c:pt>
                <c:pt idx="20">
                  <c:v>China</c:v>
                </c:pt>
                <c:pt idx="21">
                  <c:v>India</c:v>
                </c:pt>
                <c:pt idx="22">
                  <c:v>Turkey</c:v>
                </c:pt>
                <c:pt idx="23">
                  <c:v>Poland</c:v>
                </c:pt>
              </c:strCache>
            </c:strRef>
          </c:cat>
          <c:val>
            <c:numRef>
              <c:f>'CB2 (2)'!$C$2:$C$25</c:f>
              <c:numCache>
                <c:formatCode>General</c:formatCode>
                <c:ptCount val="24"/>
                <c:pt idx="0">
                  <c:v>-29.4</c:v>
                </c:pt>
                <c:pt idx="1">
                  <c:v>-10.199999999999999</c:v>
                </c:pt>
                <c:pt idx="2">
                  <c:v>-10.1</c:v>
                </c:pt>
                <c:pt idx="3">
                  <c:v>-9.6</c:v>
                </c:pt>
                <c:pt idx="4">
                  <c:v>-3.9</c:v>
                </c:pt>
                <c:pt idx="5">
                  <c:v>-1.1000000000000001</c:v>
                </c:pt>
                <c:pt idx="6">
                  <c:v>-1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extLst>
            <c:ext xmlns:c16="http://schemas.microsoft.com/office/drawing/2014/chart" uri="{C3380CC4-5D6E-409C-BE32-E72D297353CC}">
              <c16:uniqueId val="{00000001-C076-4356-8D43-8182E64774D7}"/>
            </c:ext>
          </c:extLst>
        </c:ser>
        <c:dLbls>
          <c:showLegendKey val="0"/>
          <c:showVal val="0"/>
          <c:showCatName val="0"/>
          <c:showSerName val="0"/>
          <c:showPercent val="0"/>
          <c:showBubbleSize val="0"/>
        </c:dLbls>
        <c:gapWidth val="150"/>
        <c:overlap val="100"/>
        <c:axId val="820041535"/>
        <c:axId val="820045375"/>
      </c:barChart>
      <c:catAx>
        <c:axId val="820041535"/>
        <c:scaling>
          <c:orientation val="minMax"/>
        </c:scaling>
        <c:delete val="0"/>
        <c:axPos val="l"/>
        <c:numFmt formatCode="General" sourceLinked="1"/>
        <c:majorTickMark val="out"/>
        <c:minorTickMark val="none"/>
        <c:tickLblPos val="low"/>
        <c:spPr>
          <a:noFill/>
          <a:ln w="3175" cap="flat" cmpd="sng" algn="ctr">
            <a:solidFill>
              <a:srgbClr val="000000"/>
            </a:solidFill>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700" b="0" i="0" u="none" strike="noStrike" kern="1200" baseline="0">
                <a:solidFill>
                  <a:sysClr val="windowText" lastClr="000000"/>
                </a:solidFill>
                <a:latin typeface="Noto Sans" panose="020B0502040504020204" pitchFamily="34" charset="0"/>
                <a:ea typeface="Noto Sans"/>
                <a:cs typeface="Noto Sans"/>
              </a:defRPr>
            </a:pPr>
            <a:endParaRPr lang="en-US"/>
          </a:p>
        </c:txPr>
        <c:crossAx val="820045375"/>
        <c:crosses val="autoZero"/>
        <c:auto val="1"/>
        <c:lblAlgn val="ctr"/>
        <c:lblOffset val="100"/>
        <c:tickMarkSkip val="1"/>
        <c:noMultiLvlLbl val="0"/>
      </c:catAx>
      <c:valAx>
        <c:axId val="820045375"/>
        <c:scaling>
          <c:orientation val="minMax"/>
        </c:scaling>
        <c:delete val="0"/>
        <c:axPos val="b"/>
        <c:majorGridlines>
          <c:spPr>
            <a:ln w="12700" cap="flat" cmpd="sng" algn="ctr">
              <a:solidFill>
                <a:srgbClr val="A5A5A5"/>
              </a:solidFill>
              <a:prstDash val="solid"/>
              <a:round/>
            </a:ln>
            <a:effectLst/>
          </c:spPr>
        </c:majorGridlines>
        <c:title>
          <c:tx>
            <c:rich>
              <a:bodyPr rot="0" spcFirstLastPara="1" vertOverflow="ellipsis" vert="horz" wrap="square" anchor="ctr" anchorCtr="1"/>
              <a:lstStyle/>
              <a:p>
                <a:pPr algn="ctr">
                  <a:defRPr sz="800" b="0" i="0" u="none" strike="noStrike" kern="1200" baseline="0">
                    <a:solidFill>
                      <a:sysClr val="windowText" lastClr="000000"/>
                    </a:solidFill>
                    <a:latin typeface="Noto Sans" panose="020B0502040504020204" pitchFamily="34" charset="0"/>
                    <a:ea typeface="Noto Sans"/>
                    <a:cs typeface="Noto Sans"/>
                  </a:defRPr>
                </a:pPr>
                <a:r>
                  <a:rPr lang="en-GB"/>
                  <a:t>Tonnes</a:t>
                </a:r>
              </a:p>
            </c:rich>
          </c:tx>
          <c:layout>
            <c:manualLayout>
              <c:xMode val="edge"/>
              <c:yMode val="edge"/>
              <c:x val="0.53242860251976887"/>
              <c:y val="0.91594367762853168"/>
            </c:manualLayout>
          </c:layout>
          <c:overlay val="0"/>
          <c:spPr>
            <a:noFill/>
            <a:ln>
              <a:noFill/>
            </a:ln>
            <a:effectLst/>
          </c:spPr>
          <c:txPr>
            <a:bodyPr rot="0" spcFirstLastPara="1" vertOverflow="ellipsis" vert="horz" wrap="square" anchor="ctr" anchorCtr="1"/>
            <a:lstStyle/>
            <a:p>
              <a:pPr algn="ct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title>
        <c:numFmt formatCode="0" sourceLinked="0"/>
        <c:majorTickMark val="none"/>
        <c:minorTickMark val="none"/>
        <c:tickLblPos val="nextTo"/>
        <c:spPr>
          <a:noFill/>
          <a:ln w="3175">
            <a:solidFill>
              <a:srgbClr val="000000"/>
            </a:solidFill>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crossAx val="820041535"/>
        <c:crosses val="autoZero"/>
        <c:crossBetween val="between"/>
      </c:valAx>
      <c:spPr>
        <a:solidFill>
          <a:srgbClr val="FFFFFF"/>
        </a:solidFill>
        <a:ln>
          <a:noFill/>
        </a:ln>
        <a:effectLst/>
      </c:spPr>
    </c:plotArea>
    <c:legend>
      <c:legendPos val="b"/>
      <c:layout>
        <c:manualLayout>
          <c:xMode val="edge"/>
          <c:yMode val="edge"/>
          <c:x val="0.77162273550724636"/>
          <c:y val="0.62260680956547099"/>
          <c:w val="0.1434146206591462"/>
          <c:h val="0.1281940622474094"/>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800" b="0">
          <a:solidFill>
            <a:sysClr val="windowText" lastClr="000000"/>
          </a:solidFill>
          <a:latin typeface="Noto Sans" panose="020B0502040504020204" pitchFamily="34" charset="0"/>
          <a:ea typeface="Noto Sans"/>
          <a:cs typeface="Noto San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2701282902012"/>
          <c:y val="5.0749711649365627E-2"/>
          <c:w val="0.821628096660031"/>
          <c:h val="0.80827605372857803"/>
        </c:manualLayout>
      </c:layout>
      <c:barChart>
        <c:barDir val="bar"/>
        <c:grouping val="stacked"/>
        <c:varyColors val="0"/>
        <c:ser>
          <c:idx val="0"/>
          <c:order val="0"/>
          <c:tx>
            <c:strRef>
              <c:f>'CB2 (2)'!$L$1</c:f>
              <c:strCache>
                <c:ptCount val="1"/>
                <c:pt idx="0">
                  <c:v>Net purchases</c:v>
                </c:pt>
              </c:strCache>
            </c:strRef>
          </c:tx>
          <c:spPr>
            <a:solidFill>
              <a:srgbClr val="64C8FF">
                <a:alpha val="25000"/>
              </a:srgbClr>
            </a:solidFill>
            <a:ln>
              <a:solidFill>
                <a:srgbClr val="64C8FF"/>
              </a:solidFill>
              <a:prstDash val="solid"/>
            </a:ln>
            <a:effectLst/>
          </c:spPr>
          <c:invertIfNegative val="0"/>
          <c:cat>
            <c:strRef>
              <c:f>'CB2 (2)'!$K$2:$K$27</c:f>
              <c:strCache>
                <c:ptCount val="26"/>
                <c:pt idx="0">
                  <c:v>Philippines</c:v>
                </c:pt>
                <c:pt idx="1">
                  <c:v>Kazakhstan</c:v>
                </c:pt>
                <c:pt idx="2">
                  <c:v>Singapore</c:v>
                </c:pt>
                <c:pt idx="3">
                  <c:v>Thailand</c:v>
                </c:pt>
                <c:pt idx="4">
                  <c:v>Curaçao and Sint Maarten</c:v>
                </c:pt>
                <c:pt idx="5">
                  <c:v>Germany</c:v>
                </c:pt>
                <c:pt idx="6">
                  <c:v>Cabo Verde</c:v>
                </c:pt>
                <c:pt idx="7">
                  <c:v>United Arab Emirates</c:v>
                </c:pt>
                <c:pt idx="8">
                  <c:v>Zimbabwe</c:v>
                </c:pt>
                <c:pt idx="9">
                  <c:v>Taiwan Province of China</c:v>
                </c:pt>
                <c:pt idx="10">
                  <c:v>Russia</c:v>
                </c:pt>
                <c:pt idx="11">
                  <c:v>Oman</c:v>
                </c:pt>
                <c:pt idx="12">
                  <c:v>Georgia</c:v>
                </c:pt>
                <c:pt idx="13">
                  <c:v>Serbia</c:v>
                </c:pt>
                <c:pt idx="14">
                  <c:v>Qatar</c:v>
                </c:pt>
                <c:pt idx="15">
                  <c:v>Ghana</c:v>
                </c:pt>
                <c:pt idx="16">
                  <c:v>Uzbekistan</c:v>
                </c:pt>
                <c:pt idx="17">
                  <c:v>Hungary</c:v>
                </c:pt>
                <c:pt idx="18">
                  <c:v>Kyrgyz Rep.</c:v>
                </c:pt>
                <c:pt idx="19">
                  <c:v>Iraq</c:v>
                </c:pt>
                <c:pt idx="20">
                  <c:v>Czech Rep.</c:v>
                </c:pt>
                <c:pt idx="21">
                  <c:v>China</c:v>
                </c:pt>
                <c:pt idx="22">
                  <c:v>Azerbaijan*</c:v>
                </c:pt>
                <c:pt idx="23">
                  <c:v>India</c:v>
                </c:pt>
                <c:pt idx="24">
                  <c:v>Turkey</c:v>
                </c:pt>
                <c:pt idx="25">
                  <c:v>Poland</c:v>
                </c:pt>
              </c:strCache>
            </c:strRef>
          </c:cat>
          <c:val>
            <c:numRef>
              <c:f>'CB2 (2)'!$L$2:$L$27</c:f>
              <c:numCache>
                <c:formatCode>General</c:formatCode>
                <c:ptCount val="26"/>
                <c:pt idx="0">
                  <c:v>#N/A</c:v>
                </c:pt>
                <c:pt idx="1">
                  <c:v>#N/A</c:v>
                </c:pt>
                <c:pt idx="2">
                  <c:v>#N/A</c:v>
                </c:pt>
                <c:pt idx="3">
                  <c:v>#N/A</c:v>
                </c:pt>
                <c:pt idx="4">
                  <c:v>#N/A</c:v>
                </c:pt>
                <c:pt idx="5">
                  <c:v>#N/A</c:v>
                </c:pt>
                <c:pt idx="6">
                  <c:v>#N/A</c:v>
                </c:pt>
                <c:pt idx="7" formatCode="0.0">
                  <c:v>0</c:v>
                </c:pt>
                <c:pt idx="8">
                  <c:v>1.3</c:v>
                </c:pt>
                <c:pt idx="9" formatCode="0.0">
                  <c:v>0</c:v>
                </c:pt>
                <c:pt idx="10">
                  <c:v>3.1</c:v>
                </c:pt>
                <c:pt idx="11">
                  <c:v>4.4000000000000004</c:v>
                </c:pt>
                <c:pt idx="12">
                  <c:v>7.1</c:v>
                </c:pt>
                <c:pt idx="13">
                  <c:v>7.9</c:v>
                </c:pt>
                <c:pt idx="14">
                  <c:v>9.9</c:v>
                </c:pt>
                <c:pt idx="15">
                  <c:v>11</c:v>
                </c:pt>
                <c:pt idx="16">
                  <c:v>11.2</c:v>
                </c:pt>
                <c:pt idx="17">
                  <c:v>15.5</c:v>
                </c:pt>
                <c:pt idx="18">
                  <c:v>5.9</c:v>
                </c:pt>
                <c:pt idx="19">
                  <c:v>20.100000000000001</c:v>
                </c:pt>
                <c:pt idx="20">
                  <c:v>20.5</c:v>
                </c:pt>
                <c:pt idx="21">
                  <c:v>44.2</c:v>
                </c:pt>
                <c:pt idx="22">
                  <c:v>25.2</c:v>
                </c:pt>
                <c:pt idx="23">
                  <c:v>72.599999999999994</c:v>
                </c:pt>
                <c:pt idx="24">
                  <c:v>74.8</c:v>
                </c:pt>
                <c:pt idx="25">
                  <c:v>89.5</c:v>
                </c:pt>
              </c:numCache>
            </c:numRef>
          </c:val>
          <c:extLst>
            <c:ext xmlns:c16="http://schemas.microsoft.com/office/drawing/2014/chart" uri="{C3380CC4-5D6E-409C-BE32-E72D297353CC}">
              <c16:uniqueId val="{00000000-4E50-49A2-B22C-C983179888BB}"/>
            </c:ext>
          </c:extLst>
        </c:ser>
        <c:ser>
          <c:idx val="1"/>
          <c:order val="1"/>
          <c:tx>
            <c:strRef>
              <c:f>'CB2 (2)'!$M$1</c:f>
              <c:strCache>
                <c:ptCount val="1"/>
                <c:pt idx="0">
                  <c:v>Net sales</c:v>
                </c:pt>
              </c:strCache>
            </c:strRef>
          </c:tx>
          <c:spPr>
            <a:solidFill>
              <a:srgbClr val="704287">
                <a:alpha val="25000"/>
              </a:srgbClr>
            </a:solidFill>
            <a:ln>
              <a:solidFill>
                <a:srgbClr val="704287"/>
              </a:solidFill>
              <a:prstDash val="solid"/>
            </a:ln>
            <a:effectLst/>
          </c:spPr>
          <c:invertIfNegative val="0"/>
          <c:cat>
            <c:strRef>
              <c:f>'CB2 (2)'!$K$2:$K$27</c:f>
              <c:strCache>
                <c:ptCount val="26"/>
                <c:pt idx="0">
                  <c:v>Philippines</c:v>
                </c:pt>
                <c:pt idx="1">
                  <c:v>Kazakhstan</c:v>
                </c:pt>
                <c:pt idx="2">
                  <c:v>Singapore</c:v>
                </c:pt>
                <c:pt idx="3">
                  <c:v>Thailand</c:v>
                </c:pt>
                <c:pt idx="4">
                  <c:v>Curaçao and Sint Maarten</c:v>
                </c:pt>
                <c:pt idx="5">
                  <c:v>Germany</c:v>
                </c:pt>
                <c:pt idx="6">
                  <c:v>Cabo Verde</c:v>
                </c:pt>
                <c:pt idx="7">
                  <c:v>United Arab Emirates</c:v>
                </c:pt>
                <c:pt idx="8">
                  <c:v>Zimbabwe</c:v>
                </c:pt>
                <c:pt idx="9">
                  <c:v>Taiwan Province of China</c:v>
                </c:pt>
                <c:pt idx="10">
                  <c:v>Russia</c:v>
                </c:pt>
                <c:pt idx="11">
                  <c:v>Oman</c:v>
                </c:pt>
                <c:pt idx="12">
                  <c:v>Georgia</c:v>
                </c:pt>
                <c:pt idx="13">
                  <c:v>Serbia</c:v>
                </c:pt>
                <c:pt idx="14">
                  <c:v>Qatar</c:v>
                </c:pt>
                <c:pt idx="15">
                  <c:v>Ghana</c:v>
                </c:pt>
                <c:pt idx="16">
                  <c:v>Uzbekistan</c:v>
                </c:pt>
                <c:pt idx="17">
                  <c:v>Hungary</c:v>
                </c:pt>
                <c:pt idx="18">
                  <c:v>Kyrgyz Rep.</c:v>
                </c:pt>
                <c:pt idx="19">
                  <c:v>Iraq</c:v>
                </c:pt>
                <c:pt idx="20">
                  <c:v>Czech Rep.</c:v>
                </c:pt>
                <c:pt idx="21">
                  <c:v>China</c:v>
                </c:pt>
                <c:pt idx="22">
                  <c:v>Azerbaijan*</c:v>
                </c:pt>
                <c:pt idx="23">
                  <c:v>India</c:v>
                </c:pt>
                <c:pt idx="24">
                  <c:v>Turkey</c:v>
                </c:pt>
                <c:pt idx="25">
                  <c:v>Poland</c:v>
                </c:pt>
              </c:strCache>
            </c:strRef>
          </c:cat>
          <c:val>
            <c:numRef>
              <c:f>'CB2 (2)'!$M$2:$M$27</c:f>
              <c:numCache>
                <c:formatCode>General</c:formatCode>
                <c:ptCount val="26"/>
                <c:pt idx="0">
                  <c:v>-29.4</c:v>
                </c:pt>
                <c:pt idx="1">
                  <c:v>-10.199999999999999</c:v>
                </c:pt>
                <c:pt idx="2">
                  <c:v>-10.1</c:v>
                </c:pt>
                <c:pt idx="3">
                  <c:v>-9.6</c:v>
                </c:pt>
                <c:pt idx="4">
                  <c:v>-3.9</c:v>
                </c:pt>
                <c:pt idx="5">
                  <c:v>-1.1000000000000001</c:v>
                </c:pt>
                <c:pt idx="6">
                  <c:v>-1</c:v>
                </c:pt>
                <c:pt idx="7" formatCode="0.0">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val>
          <c:extLst>
            <c:ext xmlns:c16="http://schemas.microsoft.com/office/drawing/2014/chart" uri="{C3380CC4-5D6E-409C-BE32-E72D297353CC}">
              <c16:uniqueId val="{00000001-4E50-49A2-B22C-C983179888BB}"/>
            </c:ext>
          </c:extLst>
        </c:ser>
        <c:ser>
          <c:idx val="2"/>
          <c:order val="2"/>
          <c:tx>
            <c:strRef>
              <c:f>'CB2 (2)'!$N$1</c:f>
              <c:strCache>
                <c:ptCount val="1"/>
              </c:strCache>
            </c:strRef>
          </c:tx>
          <c:spPr>
            <a:solidFill>
              <a:srgbClr val="215785"/>
            </a:solidFill>
            <a:ln>
              <a:solidFill>
                <a:srgbClr val="215785"/>
              </a:solidFill>
              <a:prstDash val="solid"/>
            </a:ln>
            <a:effectLst/>
          </c:spPr>
          <c:invertIfNegative val="0"/>
          <c:cat>
            <c:strRef>
              <c:f>'CB2 (2)'!$K$2:$K$27</c:f>
              <c:strCache>
                <c:ptCount val="26"/>
                <c:pt idx="0">
                  <c:v>Philippines</c:v>
                </c:pt>
                <c:pt idx="1">
                  <c:v>Kazakhstan</c:v>
                </c:pt>
                <c:pt idx="2">
                  <c:v>Singapore</c:v>
                </c:pt>
                <c:pt idx="3">
                  <c:v>Thailand</c:v>
                </c:pt>
                <c:pt idx="4">
                  <c:v>Curaçao and Sint Maarten</c:v>
                </c:pt>
                <c:pt idx="5">
                  <c:v>Germany</c:v>
                </c:pt>
                <c:pt idx="6">
                  <c:v>Cabo Verde</c:v>
                </c:pt>
                <c:pt idx="7">
                  <c:v>United Arab Emirates</c:v>
                </c:pt>
                <c:pt idx="8">
                  <c:v>Zimbabwe</c:v>
                </c:pt>
                <c:pt idx="9">
                  <c:v>Taiwan Province of China</c:v>
                </c:pt>
                <c:pt idx="10">
                  <c:v>Russia</c:v>
                </c:pt>
                <c:pt idx="11">
                  <c:v>Oman</c:v>
                </c:pt>
                <c:pt idx="12">
                  <c:v>Georgia</c:v>
                </c:pt>
                <c:pt idx="13">
                  <c:v>Serbia</c:v>
                </c:pt>
                <c:pt idx="14">
                  <c:v>Qatar</c:v>
                </c:pt>
                <c:pt idx="15">
                  <c:v>Ghana</c:v>
                </c:pt>
                <c:pt idx="16">
                  <c:v>Uzbekistan</c:v>
                </c:pt>
                <c:pt idx="17">
                  <c:v>Hungary</c:v>
                </c:pt>
                <c:pt idx="18">
                  <c:v>Kyrgyz Rep.</c:v>
                </c:pt>
                <c:pt idx="19">
                  <c:v>Iraq</c:v>
                </c:pt>
                <c:pt idx="20">
                  <c:v>Czech Rep.</c:v>
                </c:pt>
                <c:pt idx="21">
                  <c:v>China</c:v>
                </c:pt>
                <c:pt idx="22">
                  <c:v>Azerbaijan*</c:v>
                </c:pt>
                <c:pt idx="23">
                  <c:v>India</c:v>
                </c:pt>
                <c:pt idx="24">
                  <c:v>Turkey</c:v>
                </c:pt>
                <c:pt idx="25">
                  <c:v>Poland</c:v>
                </c:pt>
              </c:strCache>
            </c:strRef>
          </c:cat>
          <c:val>
            <c:numRef>
              <c:f>'CB2 (2)'!$N$2:$N$27</c:f>
              <c:numCache>
                <c:formatCode>#,##0.0</c:formatCode>
                <c:ptCount val="26"/>
                <c:pt idx="0">
                  <c:v>0</c:v>
                </c:pt>
                <c:pt idx="1">
                  <c:v>0</c:v>
                </c:pt>
                <c:pt idx="2">
                  <c:v>0</c:v>
                </c:pt>
                <c:pt idx="3">
                  <c:v>0</c:v>
                </c:pt>
                <c:pt idx="4">
                  <c:v>0</c:v>
                </c:pt>
                <c:pt idx="5">
                  <c:v>0</c:v>
                </c:pt>
                <c:pt idx="6">
                  <c:v>0</c:v>
                </c:pt>
                <c:pt idx="7">
                  <c:v>1.2814109606457145</c:v>
                </c:pt>
                <c:pt idx="8">
                  <c:v>0</c:v>
                </c:pt>
                <c:pt idx="9">
                  <c:v>1.5551615812883179</c:v>
                </c:pt>
                <c:pt idx="10">
                  <c:v>0</c:v>
                </c:pt>
                <c:pt idx="11">
                  <c:v>0</c:v>
                </c:pt>
                <c:pt idx="12">
                  <c:v>0</c:v>
                </c:pt>
                <c:pt idx="13">
                  <c:v>0</c:v>
                </c:pt>
                <c:pt idx="14">
                  <c:v>0</c:v>
                </c:pt>
                <c:pt idx="15">
                  <c:v>0</c:v>
                </c:pt>
                <c:pt idx="16">
                  <c:v>0</c:v>
                </c:pt>
                <c:pt idx="17">
                  <c:v>0</c:v>
                </c:pt>
                <c:pt idx="18">
                  <c:v>10.658754751018639</c:v>
                </c:pt>
                <c:pt idx="19">
                  <c:v>0</c:v>
                </c:pt>
                <c:pt idx="20">
                  <c:v>0</c:v>
                </c:pt>
                <c:pt idx="21">
                  <c:v>0</c:v>
                </c:pt>
                <c:pt idx="22">
                  <c:v>19.600000000000012</c:v>
                </c:pt>
                <c:pt idx="23">
                  <c:v>0</c:v>
                </c:pt>
                <c:pt idx="24">
                  <c:v>0</c:v>
                </c:pt>
                <c:pt idx="25">
                  <c:v>0</c:v>
                </c:pt>
              </c:numCache>
            </c:numRef>
          </c:val>
          <c:extLst>
            <c:ext xmlns:c16="http://schemas.microsoft.com/office/drawing/2014/chart" uri="{C3380CC4-5D6E-409C-BE32-E72D297353CC}">
              <c16:uniqueId val="{00000002-4E50-49A2-B22C-C983179888BB}"/>
            </c:ext>
          </c:extLst>
        </c:ser>
        <c:dLbls>
          <c:showLegendKey val="0"/>
          <c:showVal val="0"/>
          <c:showCatName val="0"/>
          <c:showSerName val="0"/>
          <c:showPercent val="0"/>
          <c:showBubbleSize val="0"/>
        </c:dLbls>
        <c:gapWidth val="150"/>
        <c:overlap val="100"/>
        <c:axId val="820041535"/>
        <c:axId val="820045375"/>
      </c:barChart>
      <c:catAx>
        <c:axId val="820041535"/>
        <c:scaling>
          <c:orientation val="minMax"/>
        </c:scaling>
        <c:delete val="0"/>
        <c:axPos val="l"/>
        <c:numFmt formatCode="General" sourceLinked="1"/>
        <c:majorTickMark val="out"/>
        <c:minorTickMark val="none"/>
        <c:tickLblPos val="low"/>
        <c:spPr>
          <a:noFill/>
          <a:ln w="3175" cap="flat" cmpd="sng" algn="ctr">
            <a:solidFill>
              <a:srgbClr val="000000"/>
            </a:solidFill>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700" b="0" i="0" u="none" strike="noStrike" kern="1200" baseline="0">
                <a:solidFill>
                  <a:sysClr val="windowText" lastClr="000000"/>
                </a:solidFill>
                <a:latin typeface="Noto Sans" panose="020B0502040504020204" pitchFamily="34" charset="0"/>
                <a:ea typeface="Noto Sans"/>
                <a:cs typeface="Noto Sans"/>
              </a:defRPr>
            </a:pPr>
            <a:endParaRPr lang="en-US"/>
          </a:p>
        </c:txPr>
        <c:crossAx val="820045375"/>
        <c:crosses val="autoZero"/>
        <c:auto val="1"/>
        <c:lblAlgn val="ctr"/>
        <c:lblOffset val="100"/>
        <c:tickMarkSkip val="1"/>
        <c:noMultiLvlLbl val="0"/>
      </c:catAx>
      <c:valAx>
        <c:axId val="820045375"/>
        <c:scaling>
          <c:orientation val="minMax"/>
        </c:scaling>
        <c:delete val="0"/>
        <c:axPos val="b"/>
        <c:majorGridlines>
          <c:spPr>
            <a:ln w="12700" cap="flat" cmpd="sng" algn="ctr">
              <a:solidFill>
                <a:srgbClr val="A5A5A5"/>
              </a:solidFill>
              <a:prstDash val="solid"/>
              <a:round/>
            </a:ln>
            <a:effectLst/>
          </c:spPr>
        </c:majorGridlines>
        <c:title>
          <c:tx>
            <c:rich>
              <a:bodyPr rot="0" spcFirstLastPara="1" vertOverflow="ellipsis" vert="horz" wrap="square" anchor="ctr" anchorCtr="1"/>
              <a:lstStyle/>
              <a:p>
                <a:pPr algn="ctr">
                  <a:defRPr sz="800" b="0" i="0" u="none" strike="noStrike" kern="1200" baseline="0">
                    <a:solidFill>
                      <a:sysClr val="windowText" lastClr="000000"/>
                    </a:solidFill>
                    <a:latin typeface="Noto Sans" panose="020B0502040504020204" pitchFamily="34" charset="0"/>
                    <a:ea typeface="Noto Sans"/>
                    <a:cs typeface="Noto Sans"/>
                  </a:defRPr>
                </a:pPr>
                <a:r>
                  <a:rPr lang="en-GB"/>
                  <a:t>Tonnes</a:t>
                </a:r>
              </a:p>
            </c:rich>
          </c:tx>
          <c:layout>
            <c:manualLayout>
              <c:xMode val="edge"/>
              <c:yMode val="edge"/>
              <c:x val="0.53242860251976887"/>
              <c:y val="0.91594367762853168"/>
            </c:manualLayout>
          </c:layout>
          <c:overlay val="0"/>
          <c:spPr>
            <a:noFill/>
            <a:ln>
              <a:noFill/>
            </a:ln>
            <a:effectLst/>
          </c:spPr>
          <c:txPr>
            <a:bodyPr rot="0" spcFirstLastPara="1" vertOverflow="ellipsis" vert="horz" wrap="square" anchor="ctr" anchorCtr="1"/>
            <a:lstStyle/>
            <a:p>
              <a:pPr algn="ct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title>
        <c:numFmt formatCode="0" sourceLinked="0"/>
        <c:majorTickMark val="none"/>
        <c:minorTickMark val="none"/>
        <c:tickLblPos val="nextTo"/>
        <c:spPr>
          <a:noFill/>
          <a:ln w="3175">
            <a:solidFill>
              <a:srgbClr val="000000"/>
            </a:solidFill>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crossAx val="820041535"/>
        <c:crosses val="autoZero"/>
        <c:crossBetween val="between"/>
      </c:valAx>
      <c:spPr>
        <a:solidFill>
          <a:srgbClr val="FFFFFF"/>
        </a:solidFill>
        <a:ln>
          <a:noFill/>
        </a:ln>
        <a:effectLst/>
      </c:spPr>
    </c:plotArea>
    <c:legend>
      <c:legendPos val="b"/>
      <c:legendEntry>
        <c:idx val="2"/>
        <c:delete val="1"/>
      </c:legendEntry>
      <c:layout>
        <c:manualLayout>
          <c:xMode val="edge"/>
          <c:yMode val="edge"/>
          <c:x val="0.77353677525998921"/>
          <c:y val="0.63631183754162801"/>
          <c:w val="0.1499027320039136"/>
          <c:h val="0.1269369701861808"/>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Noto Sans" panose="020B0502040504020204" pitchFamily="34" charset="0"/>
              <a:ea typeface="Noto Sans"/>
              <a:cs typeface="Noto San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800" b="0">
          <a:solidFill>
            <a:sysClr val="windowText" lastClr="000000"/>
          </a:solidFill>
          <a:latin typeface="Noto Sans" panose="020B0502040504020204" pitchFamily="34" charset="0"/>
          <a:ea typeface="Noto Sans"/>
          <a:cs typeface="Noto San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518" cy="495189"/>
          </a:xfrm>
          <a:prstGeom prst="rect">
            <a:avLst/>
          </a:prstGeom>
        </p:spPr>
        <p:txBody>
          <a:bodyPr vert="horz" lIns="92492" tIns="46246" rIns="92492" bIns="46246"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16274" y="0"/>
            <a:ext cx="2919518" cy="495189"/>
          </a:xfrm>
          <a:prstGeom prst="rect">
            <a:avLst/>
          </a:prstGeom>
        </p:spPr>
        <p:txBody>
          <a:bodyPr vert="horz" lIns="92492" tIns="46246" rIns="92492" bIns="46246" rtlCol="0"/>
          <a:lstStyle>
            <a:lvl1pPr algn="r">
              <a:defRPr sz="1200" b="0" i="0">
                <a:latin typeface="Arial" panose="020B0604020202020204" pitchFamily="34" charset="0"/>
              </a:defRPr>
            </a:lvl1pPr>
          </a:lstStyle>
          <a:p>
            <a:fld id="{B9FECA4F-BCB1-0E4A-A14B-C28C87B76D8D}" type="datetimeFigureOut">
              <a:rPr lang="en-GB" smtClean="0"/>
              <a:pPr/>
              <a:t>31/03/2025</a:t>
            </a:fld>
            <a:endParaRPr lang="en-GB"/>
          </a:p>
        </p:txBody>
      </p:sp>
      <p:sp>
        <p:nvSpPr>
          <p:cNvPr id="4" name="Slide Image Placeholder 3"/>
          <p:cNvSpPr>
            <a:spLocks noGrp="1" noRot="1" noChangeAspect="1"/>
          </p:cNvSpPr>
          <p:nvPr>
            <p:ph type="sldImg" idx="2"/>
          </p:nvPr>
        </p:nvSpPr>
        <p:spPr>
          <a:xfrm>
            <a:off x="407988" y="1233488"/>
            <a:ext cx="5921375" cy="3332162"/>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73735" y="4749692"/>
            <a:ext cx="5389880" cy="3886111"/>
          </a:xfrm>
          <a:prstGeom prst="rect">
            <a:avLst/>
          </a:prstGeom>
        </p:spPr>
        <p:txBody>
          <a:bodyPr vert="horz" lIns="92492" tIns="46246" rIns="92492" bIns="4624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374302"/>
            <a:ext cx="2919518" cy="495188"/>
          </a:xfrm>
          <a:prstGeom prst="rect">
            <a:avLst/>
          </a:prstGeom>
        </p:spPr>
        <p:txBody>
          <a:bodyPr vert="horz" lIns="92492" tIns="46246" rIns="92492" bIns="46246"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16274" y="9374302"/>
            <a:ext cx="2919518" cy="495188"/>
          </a:xfrm>
          <a:prstGeom prst="rect">
            <a:avLst/>
          </a:prstGeom>
        </p:spPr>
        <p:txBody>
          <a:bodyPr vert="horz" lIns="92492" tIns="46246" rIns="92492" bIns="46246" rtlCol="0" anchor="b"/>
          <a:lstStyle>
            <a:lvl1pPr algn="r">
              <a:defRPr sz="1200" b="0" i="0">
                <a:latin typeface="Arial" panose="020B0604020202020204" pitchFamily="34" charset="0"/>
              </a:defRPr>
            </a:lvl1pPr>
          </a:lstStyle>
          <a:p>
            <a:fld id="{9F9A890C-80C0-2F4E-BE4D-0E359C3F472E}" type="slidenum">
              <a:rPr lang="en-GB" smtClean="0"/>
              <a:pPr/>
              <a:t>‹#›</a:t>
            </a:fld>
            <a:endParaRPr lang="en-GB"/>
          </a:p>
        </p:txBody>
      </p:sp>
    </p:spTree>
    <p:extLst>
      <p:ext uri="{BB962C8B-B14F-4D97-AF65-F5344CB8AC3E}">
        <p14:creationId xmlns:p14="http://schemas.microsoft.com/office/powerpoint/2010/main" val="334492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1</a:t>
            </a:fld>
            <a:endParaRPr lang="en-GB"/>
          </a:p>
        </p:txBody>
      </p:sp>
    </p:spTree>
    <p:extLst>
      <p:ext uri="{BB962C8B-B14F-4D97-AF65-F5344CB8AC3E}">
        <p14:creationId xmlns:p14="http://schemas.microsoft.com/office/powerpoint/2010/main" val="168510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A2006-5AE0-DF62-9674-E8BC5C8B2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92FDB-D302-2692-F6F1-91A394588CCA}"/>
              </a:ext>
            </a:extLst>
          </p:cNvPr>
          <p:cNvSpPr>
            <a:spLocks noGrp="1" noRot="1" noChangeAspect="1"/>
          </p:cNvSpPr>
          <p:nvPr>
            <p:ph type="sldImg"/>
          </p:nvPr>
        </p:nvSpPr>
        <p:spPr>
          <a:xfrm>
            <a:off x="684213" y="1030288"/>
            <a:ext cx="9240837" cy="5199062"/>
          </a:xfrm>
        </p:spPr>
      </p:sp>
      <p:sp>
        <p:nvSpPr>
          <p:cNvPr id="3" name="Notes Placeholder 2">
            <a:extLst>
              <a:ext uri="{FF2B5EF4-FFF2-40B4-BE49-F238E27FC236}">
                <a16:creationId xmlns:a16="http://schemas.microsoft.com/office/drawing/2014/main" id="{340FD228-752D-42FB-95AA-33B1BBC6D82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5571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82F3-216D-7AF9-598E-418915586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A0EFA-F69F-D0C2-4FA8-C9B28E9C7918}"/>
              </a:ext>
            </a:extLst>
          </p:cNvPr>
          <p:cNvSpPr>
            <a:spLocks noGrp="1" noRot="1" noChangeAspect="1"/>
          </p:cNvSpPr>
          <p:nvPr>
            <p:ph type="sldImg"/>
          </p:nvPr>
        </p:nvSpPr>
        <p:spPr>
          <a:xfrm>
            <a:off x="684213" y="1030288"/>
            <a:ext cx="9240837" cy="5199062"/>
          </a:xfrm>
        </p:spPr>
      </p:sp>
      <p:sp>
        <p:nvSpPr>
          <p:cNvPr id="3" name="Notes Placeholder 2">
            <a:extLst>
              <a:ext uri="{FF2B5EF4-FFF2-40B4-BE49-F238E27FC236}">
                <a16:creationId xmlns:a16="http://schemas.microsoft.com/office/drawing/2014/main" id="{5AE94815-2DD6-12B3-BD0F-C0064CEEC96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7505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28</a:t>
            </a:fld>
            <a:endParaRPr lang="en-GB"/>
          </a:p>
        </p:txBody>
      </p:sp>
    </p:spTree>
    <p:extLst>
      <p:ext uri="{BB962C8B-B14F-4D97-AF65-F5344CB8AC3E}">
        <p14:creationId xmlns:p14="http://schemas.microsoft.com/office/powerpoint/2010/main" val="69468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030288"/>
            <a:ext cx="9240837" cy="5199062"/>
          </a:xfrm>
        </p:spPr>
      </p:sp>
      <p:sp>
        <p:nvSpPr>
          <p:cNvPr id="3" name="Notes Placeholder 2"/>
          <p:cNvSpPr>
            <a:spLocks noGrp="1"/>
          </p:cNvSpPr>
          <p:nvPr>
            <p:ph type="body" idx="1"/>
          </p:nvPr>
        </p:nvSpPr>
        <p:spPr/>
        <p:txBody>
          <a:bodyPr/>
          <a:lstStyle/>
          <a:p>
            <a:r>
              <a:rPr lang="en-US"/>
              <a:t>With that, let’s move on to Q&amp;A section. </a:t>
            </a:r>
          </a:p>
          <a:p>
            <a:r>
              <a:rPr lang="en-US"/>
              <a:t>As you’ve noticed, I’ve stopped recording, so please ask your questions freely as we are among peers.</a:t>
            </a:r>
          </a:p>
          <a:p>
            <a:endParaRPr lang="en-US"/>
          </a:p>
        </p:txBody>
      </p:sp>
    </p:spTree>
    <p:extLst>
      <p:ext uri="{BB962C8B-B14F-4D97-AF65-F5344CB8AC3E}">
        <p14:creationId xmlns:p14="http://schemas.microsoft.com/office/powerpoint/2010/main" val="188263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1006475"/>
            <a:ext cx="9045575" cy="5089525"/>
          </a:xfrm>
        </p:spPr>
      </p:sp>
      <p:sp>
        <p:nvSpPr>
          <p:cNvPr id="3" name="Notes Placeholder 2"/>
          <p:cNvSpPr>
            <a:spLocks noGrp="1"/>
          </p:cNvSpPr>
          <p:nvPr>
            <p:ph type="body" idx="1"/>
          </p:nvPr>
        </p:nvSpPr>
        <p:spPr/>
        <p:txBody>
          <a:bodyPr/>
          <a:lstStyle/>
          <a:p>
            <a:pPr defTabSz="935380">
              <a:spcBef>
                <a:spcPts val="409"/>
              </a:spcBef>
              <a:spcAft>
                <a:spcPts val="409"/>
              </a:spcAft>
              <a:defRPr/>
            </a:pPr>
            <a:r>
              <a:rPr lang="en-US"/>
              <a:t>JCA (passes to Lou when done)</a:t>
            </a:r>
          </a:p>
          <a:p>
            <a:endParaRPr lang="en-US"/>
          </a:p>
        </p:txBody>
      </p:sp>
    </p:spTree>
    <p:extLst>
      <p:ext uri="{BB962C8B-B14F-4D97-AF65-F5344CB8AC3E}">
        <p14:creationId xmlns:p14="http://schemas.microsoft.com/office/powerpoint/2010/main" val="427380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1006475"/>
            <a:ext cx="9045575" cy="5089525"/>
          </a:xfrm>
        </p:spPr>
      </p:sp>
      <p:sp>
        <p:nvSpPr>
          <p:cNvPr id="3" name="Notes Placeholder 2"/>
          <p:cNvSpPr>
            <a:spLocks noGrp="1"/>
          </p:cNvSpPr>
          <p:nvPr>
            <p:ph type="body" idx="1"/>
          </p:nvPr>
        </p:nvSpPr>
        <p:spPr/>
        <p:txBody>
          <a:bodyPr/>
          <a:lstStyle/>
          <a:p>
            <a:pPr defTabSz="935380">
              <a:spcBef>
                <a:spcPts val="409"/>
              </a:spcBef>
              <a:spcAft>
                <a:spcPts val="409"/>
              </a:spcAft>
              <a:defRPr/>
            </a:pPr>
            <a:r>
              <a:rPr lang="en-US"/>
              <a:t>JCA (passes to Lou when done)</a:t>
            </a:r>
          </a:p>
          <a:p>
            <a:endParaRPr lang="en-US"/>
          </a:p>
        </p:txBody>
      </p:sp>
    </p:spTree>
    <p:extLst>
      <p:ext uri="{BB962C8B-B14F-4D97-AF65-F5344CB8AC3E}">
        <p14:creationId xmlns:p14="http://schemas.microsoft.com/office/powerpoint/2010/main" val="371054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9A890C-80C0-2F4E-BE4D-0E359C3F472E}" type="slidenum">
              <a:rPr lang="en-GB" smtClean="0"/>
              <a:pPr/>
              <a:t>6</a:t>
            </a:fld>
            <a:endParaRPr lang="en-GB"/>
          </a:p>
        </p:txBody>
      </p:sp>
    </p:spTree>
    <p:extLst>
      <p:ext uri="{BB962C8B-B14F-4D97-AF65-F5344CB8AC3E}">
        <p14:creationId xmlns:p14="http://schemas.microsoft.com/office/powerpoint/2010/main" val="120987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A9F6-0437-9202-8052-35B42A3BE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E5BEF-C1DE-2FAC-67FA-8C163F04D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4EC06-9286-FB73-EE17-8B4AE374E649}"/>
              </a:ext>
            </a:extLst>
          </p:cNvPr>
          <p:cNvSpPr>
            <a:spLocks noGrp="1"/>
          </p:cNvSpPr>
          <p:nvPr>
            <p:ph type="body" idx="1"/>
          </p:nvPr>
        </p:nvSpPr>
        <p:spPr/>
        <p:txBody>
          <a:bodyPr/>
          <a:lstStyle/>
          <a:p>
            <a:endParaRPr lang="en-US"/>
          </a:p>
          <a:p>
            <a:endParaRPr lang="en-US"/>
          </a:p>
          <a:p>
            <a:r>
              <a:rPr lang="en-US"/>
              <a:t>And now, I’ll give the floor to the team who will go over all of this in more detail, starting with Lou</a:t>
            </a:r>
          </a:p>
        </p:txBody>
      </p:sp>
      <p:sp>
        <p:nvSpPr>
          <p:cNvPr id="4" name="Slide Number Placeholder 3">
            <a:extLst>
              <a:ext uri="{FF2B5EF4-FFF2-40B4-BE49-F238E27FC236}">
                <a16:creationId xmlns:a16="http://schemas.microsoft.com/office/drawing/2014/main" id="{20D84BFF-DFDE-308E-01A5-7B0D3DBF0BB8}"/>
              </a:ext>
            </a:extLst>
          </p:cNvPr>
          <p:cNvSpPr>
            <a:spLocks noGrp="1"/>
          </p:cNvSpPr>
          <p:nvPr>
            <p:ph type="sldNum" sz="quarter" idx="5"/>
          </p:nvPr>
        </p:nvSpPr>
        <p:spPr/>
        <p:txBody>
          <a:bodyPr/>
          <a:lstStyle/>
          <a:p>
            <a:fld id="{9F9A890C-80C0-2F4E-BE4D-0E359C3F472E}" type="slidenum">
              <a:rPr lang="en-GB" smtClean="0"/>
              <a:pPr/>
              <a:t>7</a:t>
            </a:fld>
            <a:endParaRPr lang="en-GB"/>
          </a:p>
        </p:txBody>
      </p:sp>
    </p:spTree>
    <p:extLst>
      <p:ext uri="{BB962C8B-B14F-4D97-AF65-F5344CB8AC3E}">
        <p14:creationId xmlns:p14="http://schemas.microsoft.com/office/powerpoint/2010/main" val="302416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9</a:t>
            </a:fld>
            <a:endParaRPr lang="en-GB"/>
          </a:p>
        </p:txBody>
      </p:sp>
    </p:spTree>
    <p:extLst>
      <p:ext uri="{BB962C8B-B14F-4D97-AF65-F5344CB8AC3E}">
        <p14:creationId xmlns:p14="http://schemas.microsoft.com/office/powerpoint/2010/main" val="302350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030288"/>
            <a:ext cx="9240837" cy="519906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682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030288"/>
            <a:ext cx="9240837" cy="519906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628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5EC2-FAFF-4FA6-0969-D43F6FCF6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99CF-AB17-E609-5242-828550A536A5}"/>
              </a:ext>
            </a:extLst>
          </p:cNvPr>
          <p:cNvSpPr>
            <a:spLocks noGrp="1" noRot="1" noChangeAspect="1"/>
          </p:cNvSpPr>
          <p:nvPr>
            <p:ph type="sldImg"/>
          </p:nvPr>
        </p:nvSpPr>
        <p:spPr>
          <a:xfrm>
            <a:off x="684213" y="1030288"/>
            <a:ext cx="9240837" cy="5199062"/>
          </a:xfrm>
        </p:spPr>
      </p:sp>
      <p:sp>
        <p:nvSpPr>
          <p:cNvPr id="3" name="Notes Placeholder 2">
            <a:extLst>
              <a:ext uri="{FF2B5EF4-FFF2-40B4-BE49-F238E27FC236}">
                <a16:creationId xmlns:a16="http://schemas.microsoft.com/office/drawing/2014/main" id="{A37B34B3-E669-2DCF-FDC0-D62FDC6E066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96665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A52347C2-00D1-41D9-CE1D-379F52296C1A}"/>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Freeform 23">
            <a:extLst>
              <a:ext uri="{FF2B5EF4-FFF2-40B4-BE49-F238E27FC236}">
                <a16:creationId xmlns:a16="http://schemas.microsoft.com/office/drawing/2014/main" id="{976DF5EA-443A-D003-5D3A-44890490FF3C}"/>
              </a:ext>
            </a:extLst>
          </p:cNvPr>
          <p:cNvSpPr/>
          <p:nvPr userDrawn="1"/>
        </p:nvSpPr>
        <p:spPr>
          <a:xfrm>
            <a:off x="254000" y="255600"/>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57640450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v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v10]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1859622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v1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989671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v1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8800148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chemeClr val="tx1"/>
                </a:solidFill>
                <a:latin typeface="+mj-lt"/>
              </a:rPr>
              <a:t>gold.org</a:t>
            </a:r>
            <a:endParaRPr lang="en-GB" sz="1500">
              <a:solidFill>
                <a:schemeClr val="tx1"/>
              </a:solidFill>
              <a:latin typeface="+mj-lt"/>
            </a:endParaRPr>
          </a:p>
        </p:txBody>
      </p:sp>
    </p:spTree>
    <p:extLst>
      <p:ext uri="{BB962C8B-B14F-4D97-AF65-F5344CB8AC3E}">
        <p14:creationId xmlns:p14="http://schemas.microsoft.com/office/powerpoint/2010/main" val="799885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1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FE08A54-6938-463B-D9D8-12AA9EF9E56E}"/>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4F345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4F345D"/>
              </a:solidFill>
            </a:endParaRPr>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v14]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63495177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2965A58-D33C-F818-2B90-BC60B605D7EA}"/>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93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v15]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0376817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1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B946DD9-264B-A664-3C5A-975A37619B34}"/>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F46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v16]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4074197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v17">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tx2"/>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v17]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1178622151"/>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18">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bg1"/>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v18]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288969303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1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4608BB1-453B-94E2-4F72-BE4E1BACF31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4297489" cy="3908805"/>
          </a:xfrm>
        </p:spPr>
        <p:txBody>
          <a:bodyPr anchor="b" anchorCtr="0"/>
          <a:lstStyle>
            <a:lvl1pPr>
              <a:lnSpc>
                <a:spcPct val="90000"/>
              </a:lnSpc>
              <a:spcAft>
                <a:spcPts val="0"/>
              </a:spcAf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v19] First level &lt;Title&gt;</a:t>
            </a:r>
          </a:p>
          <a:p>
            <a:pPr lvl="1"/>
            <a:r>
              <a:rPr lang="en-GB"/>
              <a:t>Second level &lt;Subtitle&gt;</a:t>
            </a:r>
          </a:p>
          <a:p>
            <a:pPr lvl="2"/>
            <a:r>
              <a:rPr lang="en-GB"/>
              <a:t>Third level &lt;D Month YYYY&gt;</a:t>
            </a:r>
          </a:p>
        </p:txBody>
      </p:sp>
    </p:spTree>
    <p:extLst>
      <p:ext uri="{BB962C8B-B14F-4D97-AF65-F5344CB8AC3E}">
        <p14:creationId xmlns:p14="http://schemas.microsoft.com/office/powerpoint/2010/main" val="330244963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986CDC77-4F0E-B704-8D58-75B5F2ACA2EF}"/>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914273632"/>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v2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v20]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2255557420"/>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2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v21]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tx2"/>
                </a:solidFill>
                <a:latin typeface="+mj-lt"/>
              </a:rPr>
              <a:t>gold.org</a:t>
            </a:r>
            <a:endParaRPr lang="en-GB" sz="1500">
              <a:solidFill>
                <a:schemeClr val="tx2"/>
              </a:solidFill>
              <a:latin typeface="+mj-lt"/>
            </a:endParaRPr>
          </a:p>
        </p:txBody>
      </p:sp>
    </p:spTree>
    <p:extLst>
      <p:ext uri="{BB962C8B-B14F-4D97-AF65-F5344CB8AC3E}">
        <p14:creationId xmlns:p14="http://schemas.microsoft.com/office/powerpoint/2010/main" val="326108354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v22">
    <p:bg>
      <p:bgPr>
        <a:solidFill>
          <a:srgbClr val="3C1E4B"/>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v22]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7505981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v23">
    <p:bg>
      <p:bgPr>
        <a:solidFill>
          <a:srgbClr val="001E46"/>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v23]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32140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v24">
    <p:bg>
      <p:bgPr>
        <a:solidFill>
          <a:srgbClr val="00323C"/>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v24]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126621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tatement: v1">
    <p:bg>
      <p:bgPr>
        <a:solidFill>
          <a:srgbClr val="00323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chemeClr val="accent6"/>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US" dirty="0"/>
              <a:t>April 2025</a:t>
            </a:r>
            <a:endParaRPr lang="en-GB" dirty="0"/>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v1] &lt;Text&gt;</a:t>
            </a:r>
          </a:p>
        </p:txBody>
      </p:sp>
    </p:spTree>
    <p:extLst>
      <p:ext uri="{BB962C8B-B14F-4D97-AF65-F5344CB8AC3E}">
        <p14:creationId xmlns:p14="http://schemas.microsoft.com/office/powerpoint/2010/main" val="1180799448"/>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tatement: v2">
    <p:bg>
      <p:bgPr>
        <a:solidFill>
          <a:srgbClr val="3C1E4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DC8C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US" dirty="0"/>
              <a:t>April 2025</a:t>
            </a:r>
            <a:endParaRPr lang="en-GB" dirty="0"/>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v2] &lt;Text&gt;</a:t>
            </a:r>
          </a:p>
        </p:txBody>
      </p:sp>
    </p:spTree>
    <p:extLst>
      <p:ext uri="{BB962C8B-B14F-4D97-AF65-F5344CB8AC3E}">
        <p14:creationId xmlns:p14="http://schemas.microsoft.com/office/powerpoint/2010/main" val="3305191234"/>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tatement: v3">
    <p:bg>
      <p:bgPr>
        <a:solidFill>
          <a:srgbClr val="001E4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64C8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US" dirty="0"/>
              <a:t>April 2025</a:t>
            </a:r>
            <a:endParaRPr lang="en-GB" dirty="0"/>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v3] &lt;Text&gt;</a:t>
            </a:r>
          </a:p>
        </p:txBody>
      </p:sp>
    </p:spTree>
    <p:extLst>
      <p:ext uri="{BB962C8B-B14F-4D97-AF65-F5344CB8AC3E}">
        <p14:creationId xmlns:p14="http://schemas.microsoft.com/office/powerpoint/2010/main" val="3813665259"/>
      </p:ext>
    </p:extLst>
  </p:cSld>
  <p:clrMapOvr>
    <a:masterClrMapping/>
  </p:clrMapOvr>
  <p:extLst>
    <p:ext uri="{DCECCB84-F9BA-43D5-87BE-67443E8EF086}">
      <p15:sldGuideLst xmlns:p15="http://schemas.microsoft.com/office/powerpoint/2012/main">
        <p15:guide id="3" pos="209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v1]</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24" name="Picture Placeholder 23">
            <a:extLst>
              <a:ext uri="{FF2B5EF4-FFF2-40B4-BE49-F238E27FC236}">
                <a16:creationId xmlns:a16="http://schemas.microsoft.com/office/drawing/2014/main" id="{59174443-560A-32C0-4641-BE6BDB4D1EFB}"/>
              </a:ext>
            </a:extLst>
          </p:cNvPr>
          <p:cNvSpPr>
            <a:spLocks noGrp="1"/>
          </p:cNvSpPr>
          <p:nvPr>
            <p:ph type="pic" sz="quarter" idx="17"/>
          </p:nvPr>
        </p:nvSpPr>
        <p:spPr>
          <a:xfrm>
            <a:off x="6588125" y="1270254"/>
            <a:ext cx="5091925" cy="4827141"/>
          </a:xfrm>
          <a:custGeom>
            <a:avLst/>
            <a:gdLst>
              <a:gd name="connsiteX0" fmla="*/ 0 w 5091925"/>
              <a:gd name="connsiteY0" fmla="*/ 0 h 4827141"/>
              <a:gd name="connsiteX1" fmla="*/ 3252122 w 5091925"/>
              <a:gd name="connsiteY1" fmla="*/ 0 h 4827141"/>
              <a:gd name="connsiteX2" fmla="*/ 3252123 w 5091925"/>
              <a:gd name="connsiteY2" fmla="*/ 0 h 4827141"/>
              <a:gd name="connsiteX3" fmla="*/ 4889312 w 5091925"/>
              <a:gd name="connsiteY3" fmla="*/ 0 h 4827141"/>
              <a:gd name="connsiteX4" fmla="*/ 5076003 w 5091925"/>
              <a:gd name="connsiteY4" fmla="*/ 123747 h 4827141"/>
              <a:gd name="connsiteX5" fmla="*/ 5088755 w 5091925"/>
              <a:gd name="connsiteY5" fmla="*/ 186913 h 4827141"/>
              <a:gd name="connsiteX6" fmla="*/ 5091924 w 5091925"/>
              <a:gd name="connsiteY6" fmla="*/ 186913 h 4827141"/>
              <a:gd name="connsiteX7" fmla="*/ 5091924 w 5091925"/>
              <a:gd name="connsiteY7" fmla="*/ 202608 h 4827141"/>
              <a:gd name="connsiteX8" fmla="*/ 5091925 w 5091925"/>
              <a:gd name="connsiteY8" fmla="*/ 202613 h 4827141"/>
              <a:gd name="connsiteX9" fmla="*/ 5091924 w 5091925"/>
              <a:gd name="connsiteY9" fmla="*/ 202613 h 4827141"/>
              <a:gd name="connsiteX10" fmla="*/ 5091924 w 5091925"/>
              <a:gd name="connsiteY10" fmla="*/ 1548892 h 4827141"/>
              <a:gd name="connsiteX11" fmla="*/ 5090400 w 5091925"/>
              <a:gd name="connsiteY11" fmla="*/ 1548892 h 4827141"/>
              <a:gd name="connsiteX12" fmla="*/ 5090400 w 5091925"/>
              <a:gd name="connsiteY12" fmla="*/ 4624523 h 4827141"/>
              <a:gd name="connsiteX13" fmla="*/ 5090401 w 5091925"/>
              <a:gd name="connsiteY13" fmla="*/ 4624528 h 4827141"/>
              <a:gd name="connsiteX14" fmla="*/ 5090400 w 5091925"/>
              <a:gd name="connsiteY14" fmla="*/ 4624528 h 4827141"/>
              <a:gd name="connsiteX15" fmla="*/ 5090400 w 5091925"/>
              <a:gd name="connsiteY15" fmla="*/ 4625721 h 4827141"/>
              <a:gd name="connsiteX16" fmla="*/ 5090159 w 5091925"/>
              <a:gd name="connsiteY16" fmla="*/ 4625721 h 4827141"/>
              <a:gd name="connsiteX17" fmla="*/ 5074478 w 5091925"/>
              <a:gd name="connsiteY17" fmla="*/ 4703394 h 4827141"/>
              <a:gd name="connsiteX18" fmla="*/ 4887787 w 5091925"/>
              <a:gd name="connsiteY18" fmla="*/ 4827141 h 4827141"/>
              <a:gd name="connsiteX19" fmla="*/ 202613 w 5091925"/>
              <a:gd name="connsiteY19" fmla="*/ 4827140 h 4827141"/>
              <a:gd name="connsiteX20" fmla="*/ 15923 w 5091925"/>
              <a:gd name="connsiteY20" fmla="*/ 4703393 h 4827141"/>
              <a:gd name="connsiteX21" fmla="*/ 241 w 5091925"/>
              <a:gd name="connsiteY21" fmla="*/ 4625721 h 4827141"/>
              <a:gd name="connsiteX22" fmla="*/ 0 w 5091925"/>
              <a:gd name="connsiteY22" fmla="*/ 4625721 h 4827141"/>
              <a:gd name="connsiteX23" fmla="*/ 0 w 5091925"/>
              <a:gd name="connsiteY23" fmla="*/ 4624528 h 4827141"/>
              <a:gd name="connsiteX24" fmla="*/ 0 w 5091925"/>
              <a:gd name="connsiteY24" fmla="*/ 4624527 h 4827141"/>
              <a:gd name="connsiteX25" fmla="*/ 0 w 5091925"/>
              <a:gd name="connsiteY25" fmla="*/ 1548892 h 4827141"/>
              <a:gd name="connsiteX26" fmla="*/ 0 w 5091925"/>
              <a:gd name="connsiteY26" fmla="*/ 953834 h 48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91925" h="4827141">
                <a:moveTo>
                  <a:pt x="0" y="0"/>
                </a:moveTo>
                <a:lnTo>
                  <a:pt x="3252122" y="0"/>
                </a:lnTo>
                <a:lnTo>
                  <a:pt x="3252123" y="0"/>
                </a:lnTo>
                <a:lnTo>
                  <a:pt x="4889312" y="0"/>
                </a:lnTo>
                <a:cubicBezTo>
                  <a:pt x="4973237" y="0"/>
                  <a:pt x="5045244" y="51026"/>
                  <a:pt x="5076003" y="123747"/>
                </a:cubicBezTo>
                <a:lnTo>
                  <a:pt x="5088755" y="186913"/>
                </a:lnTo>
                <a:lnTo>
                  <a:pt x="5091924" y="186913"/>
                </a:lnTo>
                <a:lnTo>
                  <a:pt x="5091924" y="202608"/>
                </a:lnTo>
                <a:lnTo>
                  <a:pt x="5091925" y="202613"/>
                </a:lnTo>
                <a:lnTo>
                  <a:pt x="5091924" y="202613"/>
                </a:lnTo>
                <a:lnTo>
                  <a:pt x="5091924" y="1548892"/>
                </a:lnTo>
                <a:lnTo>
                  <a:pt x="5090400" y="1548892"/>
                </a:lnTo>
                <a:lnTo>
                  <a:pt x="5090400" y="4624523"/>
                </a:lnTo>
                <a:lnTo>
                  <a:pt x="5090401" y="4624528"/>
                </a:lnTo>
                <a:lnTo>
                  <a:pt x="5090400" y="4624528"/>
                </a:lnTo>
                <a:lnTo>
                  <a:pt x="5090400" y="4625721"/>
                </a:lnTo>
                <a:lnTo>
                  <a:pt x="5090159" y="4625721"/>
                </a:lnTo>
                <a:lnTo>
                  <a:pt x="5074478" y="4703394"/>
                </a:lnTo>
                <a:cubicBezTo>
                  <a:pt x="5043719" y="4776115"/>
                  <a:pt x="4971712" y="4827141"/>
                  <a:pt x="4887787" y="4827141"/>
                </a:cubicBezTo>
                <a:lnTo>
                  <a:pt x="202613" y="4827140"/>
                </a:lnTo>
                <a:cubicBezTo>
                  <a:pt x="118688" y="4827140"/>
                  <a:pt x="46681" y="4776114"/>
                  <a:pt x="15923" y="4703393"/>
                </a:cubicBezTo>
                <a:lnTo>
                  <a:pt x="241" y="4625721"/>
                </a:lnTo>
                <a:lnTo>
                  <a:pt x="0" y="4625721"/>
                </a:lnTo>
                <a:lnTo>
                  <a:pt x="0" y="4624528"/>
                </a:lnTo>
                <a:lnTo>
                  <a:pt x="0" y="4624527"/>
                </a:lnTo>
                <a:lnTo>
                  <a:pt x="0" y="1548892"/>
                </a:lnTo>
                <a:lnTo>
                  <a:pt x="0"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0FC5D3FD-8D7E-97FE-C658-F56A41D811FC}"/>
              </a:ext>
            </a:extLst>
          </p:cNvPr>
          <p:cNvSpPr>
            <a:spLocks noGrp="1"/>
          </p:cNvSpPr>
          <p:nvPr>
            <p:ph type="dt" sz="half" idx="18"/>
          </p:nvPr>
        </p:nvSpPr>
        <p:spPr/>
        <p:txBody>
          <a:bodyPr/>
          <a:lstStyle/>
          <a:p>
            <a:r>
              <a:rPr lang="en-US" dirty="0"/>
              <a:t>April 2025</a:t>
            </a:r>
            <a:endParaRPr lang="en-GB" dirty="0"/>
          </a:p>
        </p:txBody>
      </p:sp>
      <p:sp>
        <p:nvSpPr>
          <p:cNvPr id="7" name="Footer Placeholder 6">
            <a:extLst>
              <a:ext uri="{FF2B5EF4-FFF2-40B4-BE49-F238E27FC236}">
                <a16:creationId xmlns:a16="http://schemas.microsoft.com/office/drawing/2014/main" id="{AE0AA409-3D6A-F754-6C6D-EB8D9CD211C8}"/>
              </a:ext>
            </a:extLst>
          </p:cNvPr>
          <p:cNvSpPr>
            <a:spLocks noGrp="1"/>
          </p:cNvSpPr>
          <p:nvPr>
            <p:ph type="ftr" sz="quarter" idx="19"/>
          </p:nvPr>
        </p:nvSpPr>
        <p:spPr/>
        <p:txBody>
          <a:bodyPr/>
          <a:lstStyle/>
          <a:p>
            <a:endParaRPr lang="en-GB"/>
          </a:p>
        </p:txBody>
      </p:sp>
      <p:sp>
        <p:nvSpPr>
          <p:cNvPr id="8" name="Slide Number Placeholder 7">
            <a:extLst>
              <a:ext uri="{FF2B5EF4-FFF2-40B4-BE49-F238E27FC236}">
                <a16:creationId xmlns:a16="http://schemas.microsoft.com/office/drawing/2014/main" id="{F4FCBC6F-21A0-D40A-F936-4601ED225F9B}"/>
              </a:ext>
            </a:extLst>
          </p:cNvPr>
          <p:cNvSpPr>
            <a:spLocks noGrp="1"/>
          </p:cNvSpPr>
          <p:nvPr>
            <p:ph type="sldNum" sz="quarter" idx="20"/>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358981401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v2]</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8" name="Table Placeholder 9">
            <a:extLst>
              <a:ext uri="{FF2B5EF4-FFF2-40B4-BE49-F238E27FC236}">
                <a16:creationId xmlns:a16="http://schemas.microsoft.com/office/drawing/2014/main" id="{1C65DEEE-CEFC-FED2-13F5-971A1AAABE7D}"/>
              </a:ext>
            </a:extLst>
          </p:cNvPr>
          <p:cNvSpPr>
            <a:spLocks noGrp="1"/>
          </p:cNvSpPr>
          <p:nvPr>
            <p:ph type="tbl" sz="quarter" idx="14"/>
          </p:nvPr>
        </p:nvSpPr>
        <p:spPr>
          <a:xfrm>
            <a:off x="6821015" y="2032000"/>
            <a:ext cx="4859809" cy="4064000"/>
          </a:xfrm>
        </p:spPr>
        <p:txBody>
          <a:bodyPr>
            <a:normAutofit/>
          </a:bodyPr>
          <a:lstStyle>
            <a:lvl1pPr>
              <a:defRPr sz="2400" b="0">
                <a:latin typeface="+mn-lt"/>
              </a:defRPr>
            </a:lvl1pPr>
          </a:lstStyle>
          <a:p>
            <a:r>
              <a:rPr lang="en-US"/>
              <a:t>Click icon to add table</a:t>
            </a:r>
            <a:endParaRPr lang="en-GB"/>
          </a:p>
        </p:txBody>
      </p:sp>
      <p:sp>
        <p:nvSpPr>
          <p:cNvPr id="3" name="Date Placeholder 2">
            <a:extLst>
              <a:ext uri="{FF2B5EF4-FFF2-40B4-BE49-F238E27FC236}">
                <a16:creationId xmlns:a16="http://schemas.microsoft.com/office/drawing/2014/main" id="{E8D92AD5-7438-8939-ED30-AE40920BC9D5}"/>
              </a:ext>
            </a:extLst>
          </p:cNvPr>
          <p:cNvSpPr>
            <a:spLocks noGrp="1"/>
          </p:cNvSpPr>
          <p:nvPr>
            <p:ph type="dt" sz="half" idx="15"/>
          </p:nvPr>
        </p:nvSpPr>
        <p:spPr/>
        <p:txBody>
          <a:bodyPr/>
          <a:lstStyle/>
          <a:p>
            <a:r>
              <a:rPr lang="en-US" dirty="0"/>
              <a:t>April 2025</a:t>
            </a:r>
            <a:endParaRPr lang="en-GB" dirty="0"/>
          </a:p>
        </p:txBody>
      </p:sp>
      <p:sp>
        <p:nvSpPr>
          <p:cNvPr id="7" name="Footer Placeholder 6">
            <a:extLst>
              <a:ext uri="{FF2B5EF4-FFF2-40B4-BE49-F238E27FC236}">
                <a16:creationId xmlns:a16="http://schemas.microsoft.com/office/drawing/2014/main" id="{044CCC2C-FCBF-D402-B325-D9B11BA003C3}"/>
              </a:ext>
            </a:extLst>
          </p:cNvPr>
          <p:cNvSpPr>
            <a:spLocks noGrp="1"/>
          </p:cNvSpPr>
          <p:nvPr>
            <p:ph type="ftr" sz="quarter" idx="16"/>
          </p:nvPr>
        </p:nvSpPr>
        <p:spPr/>
        <p:txBody>
          <a:bodyPr/>
          <a:lstStyle/>
          <a:p>
            <a:endParaRPr lang="en-GB"/>
          </a:p>
        </p:txBody>
      </p:sp>
      <p:sp>
        <p:nvSpPr>
          <p:cNvPr id="9" name="Slide Number Placeholder 8">
            <a:extLst>
              <a:ext uri="{FF2B5EF4-FFF2-40B4-BE49-F238E27FC236}">
                <a16:creationId xmlns:a16="http://schemas.microsoft.com/office/drawing/2014/main" id="{16AE55A4-6B66-462F-7923-9A22ADDB2841}"/>
              </a:ext>
            </a:extLst>
          </p:cNvPr>
          <p:cNvSpPr>
            <a:spLocks noGrp="1"/>
          </p:cNvSpPr>
          <p:nvPr>
            <p:ph type="sldNum" sz="quarter" idx="17"/>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177921833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26B221AB-E122-9A66-C511-0BDF09F929D9}"/>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10208062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v1">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3C1E4B"/>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v1]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966794524"/>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v2">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1E46"/>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v2]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304877626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v3">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323C"/>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v3]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10291483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BF66B593-2A8F-6EF1-1164-994ABA6F3FAB}"/>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4870290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column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Content Placeholder 2">
            <a:extLst>
              <a:ext uri="{FF2B5EF4-FFF2-40B4-BE49-F238E27FC236}">
                <a16:creationId xmlns:a16="http://schemas.microsoft.com/office/drawing/2014/main" id="{3658953D-5B50-AB9D-D8A7-044AC246F3AC}"/>
              </a:ext>
            </a:extLst>
          </p:cNvPr>
          <p:cNvSpPr>
            <a:spLocks noGrp="1"/>
          </p:cNvSpPr>
          <p:nvPr>
            <p:ph idx="13" hasCustomPrompt="1"/>
          </p:nvPr>
        </p:nvSpPr>
        <p:spPr>
          <a:xfrm>
            <a:off x="6588124"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US" dirty="0"/>
              <a:t>April 2025</a:t>
            </a:r>
            <a:endParaRPr lang="en-GB" dirty="0"/>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endParaRPr lang="en-GB"/>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DEFD29F9-EE6F-F178-E7A8-A69E5D0FBC12}"/>
              </a:ext>
            </a:extLst>
          </p:cNvPr>
          <p:cNvSpPr>
            <a:spLocks noGrp="1"/>
          </p:cNvSpPr>
          <p:nvPr>
            <p:ph type="body" sz="quarter" idx="17"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4187794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C8229D6-44E6-65A4-EA93-FF5EEE1C777D}"/>
              </a:ext>
            </a:extLst>
          </p:cNvPr>
          <p:cNvSpPr/>
          <p:nvPr userDrawn="1"/>
        </p:nvSpPr>
        <p:spPr>
          <a:xfrm>
            <a:off x="8391524" y="2031999"/>
            <a:ext cx="3290401" cy="3074756"/>
          </a:xfrm>
          <a:custGeom>
            <a:avLst/>
            <a:gdLst>
              <a:gd name="connsiteX0" fmla="*/ 0 w 3290401"/>
              <a:gd name="connsiteY0" fmla="*/ 2872142 h 3074756"/>
              <a:gd name="connsiteX1" fmla="*/ 0 w 3290401"/>
              <a:gd name="connsiteY1" fmla="*/ 2872143 h 3074756"/>
              <a:gd name="connsiteX2" fmla="*/ 0 w 3290401"/>
              <a:gd name="connsiteY2" fmla="*/ 2872143 h 3074756"/>
              <a:gd name="connsiteX3" fmla="*/ 0 w 3290401"/>
              <a:gd name="connsiteY3" fmla="*/ 0 h 3074756"/>
              <a:gd name="connsiteX4" fmla="*/ 1449983 w 3290401"/>
              <a:gd name="connsiteY4" fmla="*/ 0 h 3074756"/>
              <a:gd name="connsiteX5" fmla="*/ 3087719 w 3290401"/>
              <a:gd name="connsiteY5" fmla="*/ 0 h 3074756"/>
              <a:gd name="connsiteX6" fmla="*/ 3088934 w 3290401"/>
              <a:gd name="connsiteY6" fmla="*/ 0 h 3074756"/>
              <a:gd name="connsiteX7" fmla="*/ 3088934 w 3290401"/>
              <a:gd name="connsiteY7" fmla="*/ 245 h 3074756"/>
              <a:gd name="connsiteX8" fmla="*/ 3166612 w 3290401"/>
              <a:gd name="connsiteY8" fmla="*/ 15922 h 3074756"/>
              <a:gd name="connsiteX9" fmla="*/ 3290400 w 3290401"/>
              <a:gd name="connsiteY9" fmla="*/ 202613 h 3074756"/>
              <a:gd name="connsiteX10" fmla="*/ 3290399 w 3290401"/>
              <a:gd name="connsiteY10" fmla="*/ 202613 h 3074756"/>
              <a:gd name="connsiteX11" fmla="*/ 3289624 w 3290401"/>
              <a:gd name="connsiteY11" fmla="*/ 207739 h 3074756"/>
              <a:gd name="connsiteX12" fmla="*/ 3289624 w 3290401"/>
              <a:gd name="connsiteY12" fmla="*/ 2864436 h 3074756"/>
              <a:gd name="connsiteX13" fmla="*/ 3290401 w 3290401"/>
              <a:gd name="connsiteY13" fmla="*/ 2872143 h 3074756"/>
              <a:gd name="connsiteX14" fmla="*/ 3290400 w 3290401"/>
              <a:gd name="connsiteY14" fmla="*/ 2872143 h 3074756"/>
              <a:gd name="connsiteX15" fmla="*/ 3087787 w 3290401"/>
              <a:gd name="connsiteY15" fmla="*/ 3074756 h 3074756"/>
              <a:gd name="connsiteX16" fmla="*/ 202613 w 3290401"/>
              <a:gd name="connsiteY16" fmla="*/ 3074755 h 3074756"/>
              <a:gd name="connsiteX17" fmla="*/ 4116 w 3290401"/>
              <a:gd name="connsiteY17" fmla="*/ 2912976 h 3074756"/>
              <a:gd name="connsiteX18" fmla="*/ 0 w 3290401"/>
              <a:gd name="connsiteY18" fmla="*/ 2872143 h 3074756"/>
              <a:gd name="connsiteX19" fmla="*/ 504 w 3290401"/>
              <a:gd name="connsiteY19" fmla="*/ 2867147 h 3074756"/>
              <a:gd name="connsiteX20" fmla="*/ 0 w 3290401"/>
              <a:gd name="connsiteY20" fmla="*/ 2867147 h 30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0401" h="3074756">
                <a:moveTo>
                  <a:pt x="0" y="2872142"/>
                </a:moveTo>
                <a:lnTo>
                  <a:pt x="0" y="2872143"/>
                </a:lnTo>
                <a:lnTo>
                  <a:pt x="0" y="2872143"/>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2864436"/>
                </a:lnTo>
                <a:lnTo>
                  <a:pt x="3290401" y="2872143"/>
                </a:lnTo>
                <a:lnTo>
                  <a:pt x="3290400" y="2872143"/>
                </a:lnTo>
                <a:cubicBezTo>
                  <a:pt x="3290400" y="2984043"/>
                  <a:pt x="3199687" y="3074756"/>
                  <a:pt x="3087787" y="3074756"/>
                </a:cubicBezTo>
                <a:lnTo>
                  <a:pt x="202613" y="3074755"/>
                </a:lnTo>
                <a:cubicBezTo>
                  <a:pt x="104701" y="3074755"/>
                  <a:pt x="23009" y="3005303"/>
                  <a:pt x="4116" y="2912976"/>
                </a:cubicBezTo>
                <a:lnTo>
                  <a:pt x="0" y="2872143"/>
                </a:lnTo>
                <a:lnTo>
                  <a:pt x="504" y="2867147"/>
                </a:lnTo>
                <a:lnTo>
                  <a:pt x="0" y="2867147"/>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quote]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4" name="Text Placeholder 7">
            <a:extLst>
              <a:ext uri="{FF2B5EF4-FFF2-40B4-BE49-F238E27FC236}">
                <a16:creationId xmlns:a16="http://schemas.microsoft.com/office/drawing/2014/main" id="{EDD8D518-B79D-5F85-F7A6-8E5885D33459}"/>
              </a:ext>
            </a:extLst>
          </p:cNvPr>
          <p:cNvSpPr>
            <a:spLocks noGrp="1"/>
          </p:cNvSpPr>
          <p:nvPr>
            <p:ph type="body" sz="quarter" idx="14" hasCustomPrompt="1"/>
          </p:nvPr>
        </p:nvSpPr>
        <p:spPr>
          <a:xfrm>
            <a:off x="8653247" y="2325871"/>
            <a:ext cx="2782691" cy="1657342"/>
          </a:xfrm>
        </p:spPr>
        <p:txBody>
          <a:bodyPr anchor="t" anchorCtr="0">
            <a:normAutofit/>
          </a:bodyPr>
          <a:lstStyle>
            <a:lvl1pPr>
              <a:lnSpc>
                <a:spcPct val="100000"/>
              </a:lnSpc>
              <a:spcAft>
                <a:spcPts val="0"/>
              </a:spcAft>
              <a:defRPr sz="2400" b="0">
                <a:solidFill>
                  <a:schemeClr val="bg1"/>
                </a:solidFill>
                <a:latin typeface="+mn-lt"/>
              </a:defRPr>
            </a:lvl1pPr>
            <a:lvl2pPr>
              <a:lnSpc>
                <a:spcPct val="100000"/>
              </a:lnSpc>
              <a:spcAft>
                <a:spcPts val="0"/>
              </a:spcAft>
              <a:defRPr sz="2400">
                <a:solidFill>
                  <a:schemeClr val="bg1"/>
                </a:solidFill>
              </a:defRPr>
            </a:lvl2pPr>
            <a:lvl3pPr marL="0" indent="0">
              <a:lnSpc>
                <a:spcPct val="100000"/>
              </a:lnSpc>
              <a:spcAft>
                <a:spcPts val="0"/>
              </a:spcAft>
              <a:buNone/>
              <a:defRPr sz="2400">
                <a:solidFill>
                  <a:schemeClr val="bg1"/>
                </a:solidFill>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&lt;“Quote”&gt;</a:t>
            </a:r>
          </a:p>
        </p:txBody>
      </p:sp>
      <p:sp>
        <p:nvSpPr>
          <p:cNvPr id="16" name="Text Placeholder 7">
            <a:extLst>
              <a:ext uri="{FF2B5EF4-FFF2-40B4-BE49-F238E27FC236}">
                <a16:creationId xmlns:a16="http://schemas.microsoft.com/office/drawing/2014/main" id="{F010DA67-1C71-0D9E-096F-1F650E0218CD}"/>
              </a:ext>
            </a:extLst>
          </p:cNvPr>
          <p:cNvSpPr>
            <a:spLocks noGrp="1"/>
          </p:cNvSpPr>
          <p:nvPr>
            <p:ph type="body" sz="quarter" idx="15" hasCustomPrompt="1"/>
          </p:nvPr>
        </p:nvSpPr>
        <p:spPr>
          <a:xfrm>
            <a:off x="8653247" y="4114801"/>
            <a:ext cx="2782691" cy="754618"/>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7" name="Date Placeholder 6">
            <a:extLst>
              <a:ext uri="{FF2B5EF4-FFF2-40B4-BE49-F238E27FC236}">
                <a16:creationId xmlns:a16="http://schemas.microsoft.com/office/drawing/2014/main" id="{3BEC4815-A1FC-D937-4681-5D147EBBCA0C}"/>
              </a:ext>
            </a:extLst>
          </p:cNvPr>
          <p:cNvSpPr>
            <a:spLocks noGrp="1"/>
          </p:cNvSpPr>
          <p:nvPr>
            <p:ph type="dt" sz="half" idx="16"/>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3E69442A-763B-C5D7-22B1-1E5D419FFC17}"/>
              </a:ext>
            </a:extLst>
          </p:cNvPr>
          <p:cNvSpPr>
            <a:spLocks noGrp="1"/>
          </p:cNvSpPr>
          <p:nvPr>
            <p:ph type="ftr" sz="quarter" idx="17"/>
          </p:nvPr>
        </p:nvSpPr>
        <p:spPr/>
        <p:txBody>
          <a:bodyPr/>
          <a:lstStyle/>
          <a:p>
            <a:endParaRPr lang="en-GB"/>
          </a:p>
        </p:txBody>
      </p:sp>
      <p:sp>
        <p:nvSpPr>
          <p:cNvPr id="9" name="Slide Number Placeholder 8">
            <a:extLst>
              <a:ext uri="{FF2B5EF4-FFF2-40B4-BE49-F238E27FC236}">
                <a16:creationId xmlns:a16="http://schemas.microsoft.com/office/drawing/2014/main" id="{A431FFA4-C505-CBAC-E609-366B8024E363}"/>
              </a:ext>
            </a:extLst>
          </p:cNvPr>
          <p:cNvSpPr>
            <a:spLocks noGrp="1"/>
          </p:cNvSpPr>
          <p:nvPr>
            <p:ph type="sldNum" sz="quarter" idx="18"/>
          </p:nvPr>
        </p:nvSpPr>
        <p:spPr/>
        <p:txBody>
          <a:bodyPr/>
          <a:lstStyle/>
          <a:p>
            <a:fld id="{7AD8EBCA-3EC2-B24B-964C-A05FBBD49954}" type="slidenum">
              <a:rPr lang="en-GB" smtClean="0"/>
              <a:pPr/>
              <a:t>‹#›</a:t>
            </a:fld>
            <a:endParaRPr lang="en-GB"/>
          </a:p>
        </p:txBody>
      </p:sp>
      <p:sp>
        <p:nvSpPr>
          <p:cNvPr id="12" name="Text Placeholder 7">
            <a:extLst>
              <a:ext uri="{FF2B5EF4-FFF2-40B4-BE49-F238E27FC236}">
                <a16:creationId xmlns:a16="http://schemas.microsoft.com/office/drawing/2014/main" id="{689302C6-5E6B-1E20-A1C4-98CBC4FDA930}"/>
              </a:ext>
            </a:extLst>
          </p:cNvPr>
          <p:cNvSpPr>
            <a:spLocks noGrp="1"/>
          </p:cNvSpPr>
          <p:nvPr>
            <p:ph type="body" sz="quarter" idx="1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321160119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e and referenc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DBE1358-A781-E00C-CA22-5907EFB185E7}"/>
              </a:ext>
            </a:extLst>
          </p:cNvPr>
          <p:cNvSpPr/>
          <p:nvPr userDrawn="1"/>
        </p:nvSpPr>
        <p:spPr>
          <a:xfrm>
            <a:off x="8391524" y="2031999"/>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14">
            <a:extLst>
              <a:ext uri="{FF2B5EF4-FFF2-40B4-BE49-F238E27FC236}">
                <a16:creationId xmlns:a16="http://schemas.microsoft.com/office/drawing/2014/main" id="{732BC935-3F7D-8414-37B4-F5FD954A5F51}"/>
              </a:ext>
            </a:extLst>
          </p:cNvPr>
          <p:cNvSpPr/>
          <p:nvPr userDrawn="1"/>
        </p:nvSpPr>
        <p:spPr>
          <a:xfrm>
            <a:off x="8391524" y="4067233"/>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Text Placeholder 7">
            <a:extLst>
              <a:ext uri="{FF2B5EF4-FFF2-40B4-BE49-F238E27FC236}">
                <a16:creationId xmlns:a16="http://schemas.microsoft.com/office/drawing/2014/main" id="{F497684F-452A-535D-BB94-FD12F24EBAD6}"/>
              </a:ext>
            </a:extLst>
          </p:cNvPr>
          <p:cNvSpPr>
            <a:spLocks noGrp="1"/>
          </p:cNvSpPr>
          <p:nvPr>
            <p:ph type="body" sz="quarter" idx="18" hasCustomPrompt="1"/>
          </p:nvPr>
        </p:nvSpPr>
        <p:spPr>
          <a:xfrm>
            <a:off x="8653247" y="4176155"/>
            <a:ext cx="3027578" cy="1100180"/>
          </a:xfrm>
        </p:spPr>
        <p:txBody>
          <a:bodyPr anchor="t" anchorCtr="0">
            <a:normAutofit/>
          </a:bodyPr>
          <a:lstStyle>
            <a:lvl1pPr>
              <a:lnSpc>
                <a:spcPct val="100000"/>
              </a:lnSpc>
              <a:spcAft>
                <a:spcPts val="0"/>
              </a:spcAft>
              <a:defRPr sz="7000" b="0">
                <a:solidFill>
                  <a:schemeClr val="accent5"/>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7" name="Text Placeholder 7">
            <a:extLst>
              <a:ext uri="{FF2B5EF4-FFF2-40B4-BE49-F238E27FC236}">
                <a16:creationId xmlns:a16="http://schemas.microsoft.com/office/drawing/2014/main" id="{C772C6C4-F0B8-3B7C-8743-AF8981739924}"/>
              </a:ext>
            </a:extLst>
          </p:cNvPr>
          <p:cNvSpPr>
            <a:spLocks noGrp="1"/>
          </p:cNvSpPr>
          <p:nvPr>
            <p:ph type="body" sz="quarter" idx="17" hasCustomPrompt="1"/>
          </p:nvPr>
        </p:nvSpPr>
        <p:spPr>
          <a:xfrm>
            <a:off x="8653247" y="2141514"/>
            <a:ext cx="3027577" cy="1095955"/>
          </a:xfrm>
        </p:spPr>
        <p:txBody>
          <a:bodyPr anchor="t" anchorCtr="0">
            <a:normAutofit/>
          </a:bodyPr>
          <a:lstStyle>
            <a:lvl1pPr>
              <a:lnSpc>
                <a:spcPct val="100000"/>
              </a:lnSpc>
              <a:spcAft>
                <a:spcPts val="0"/>
              </a:spcAft>
              <a:defRPr sz="7000" b="0">
                <a:solidFill>
                  <a:schemeClr val="accent4"/>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a:t>
            </a:r>
            <a:r>
              <a:rPr lang="en-GB">
                <a:solidFill>
                  <a:schemeClr val="tx1"/>
                </a:solidFill>
              </a:rPr>
              <a:t>Date and reference</a:t>
            </a:r>
            <a:r>
              <a:rPr lang="en-GB"/>
              <a: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9" name="Text Placeholder 7">
            <a:extLst>
              <a:ext uri="{FF2B5EF4-FFF2-40B4-BE49-F238E27FC236}">
                <a16:creationId xmlns:a16="http://schemas.microsoft.com/office/drawing/2014/main" id="{94411A48-760F-5255-231C-A5B91484DFFC}"/>
              </a:ext>
            </a:extLst>
          </p:cNvPr>
          <p:cNvSpPr>
            <a:spLocks noGrp="1"/>
          </p:cNvSpPr>
          <p:nvPr>
            <p:ph type="body" sz="quarter" idx="14" hasCustomPrompt="1"/>
          </p:nvPr>
        </p:nvSpPr>
        <p:spPr>
          <a:xfrm>
            <a:off x="8653247" y="3134133"/>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24" name="Text Placeholder 7">
            <a:extLst>
              <a:ext uri="{FF2B5EF4-FFF2-40B4-BE49-F238E27FC236}">
                <a16:creationId xmlns:a16="http://schemas.microsoft.com/office/drawing/2014/main" id="{5A0815E8-E24D-E5C8-70CE-058684C61829}"/>
              </a:ext>
            </a:extLst>
          </p:cNvPr>
          <p:cNvSpPr>
            <a:spLocks noGrp="1"/>
          </p:cNvSpPr>
          <p:nvPr>
            <p:ph type="body" sz="quarter" idx="16" hasCustomPrompt="1"/>
          </p:nvPr>
        </p:nvSpPr>
        <p:spPr>
          <a:xfrm>
            <a:off x="8653247" y="5169367"/>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9" name="Date Placeholder 8">
            <a:extLst>
              <a:ext uri="{FF2B5EF4-FFF2-40B4-BE49-F238E27FC236}">
                <a16:creationId xmlns:a16="http://schemas.microsoft.com/office/drawing/2014/main" id="{305D1EB1-7649-B23C-3F9C-0D9298865C8D}"/>
              </a:ext>
            </a:extLst>
          </p:cNvPr>
          <p:cNvSpPr>
            <a:spLocks noGrp="1"/>
          </p:cNvSpPr>
          <p:nvPr>
            <p:ph type="dt" sz="half" idx="19"/>
          </p:nvPr>
        </p:nvSpPr>
        <p:spPr/>
        <p:txBody>
          <a:bodyPr/>
          <a:lstStyle/>
          <a:p>
            <a:r>
              <a:rPr lang="en-US" dirty="0"/>
              <a:t>April 2025</a:t>
            </a:r>
            <a:endParaRPr lang="en-GB" dirty="0"/>
          </a:p>
        </p:txBody>
      </p:sp>
      <p:sp>
        <p:nvSpPr>
          <p:cNvPr id="10" name="Footer Placeholder 9">
            <a:extLst>
              <a:ext uri="{FF2B5EF4-FFF2-40B4-BE49-F238E27FC236}">
                <a16:creationId xmlns:a16="http://schemas.microsoft.com/office/drawing/2014/main" id="{766EBC93-A4FF-478E-8B52-A92464366336}"/>
              </a:ext>
            </a:extLst>
          </p:cNvPr>
          <p:cNvSpPr>
            <a:spLocks noGrp="1"/>
          </p:cNvSpPr>
          <p:nvPr>
            <p:ph type="ftr" sz="quarter" idx="20"/>
          </p:nvPr>
        </p:nvSpPr>
        <p:spPr/>
        <p:txBody>
          <a:bodyPr/>
          <a:lstStyle/>
          <a:p>
            <a:endParaRPr lang="en-GB"/>
          </a:p>
        </p:txBody>
      </p:sp>
      <p:sp>
        <p:nvSpPr>
          <p:cNvPr id="11" name="Slide Number Placeholder 10">
            <a:extLst>
              <a:ext uri="{FF2B5EF4-FFF2-40B4-BE49-F238E27FC236}">
                <a16:creationId xmlns:a16="http://schemas.microsoft.com/office/drawing/2014/main" id="{71250539-1F34-35E2-2BF4-0C95B2C9F99D}"/>
              </a:ext>
            </a:extLst>
          </p:cNvPr>
          <p:cNvSpPr>
            <a:spLocks noGrp="1"/>
          </p:cNvSpPr>
          <p:nvPr>
            <p:ph type="sldNum" sz="quarter" idx="21"/>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690CA586-6F29-EAC1-A35A-DDBD8D32D0A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74609257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134D78C-CF57-8BFC-6444-5BD0AA0AB2EF}"/>
              </a:ext>
            </a:extLst>
          </p:cNvPr>
          <p:cNvSpPr>
            <a:spLocks noGrp="1"/>
          </p:cNvSpPr>
          <p:nvPr>
            <p:ph type="pic" sz="quarter" idx="17"/>
          </p:nvPr>
        </p:nvSpPr>
        <p:spPr>
          <a:xfrm>
            <a:off x="6588123" y="2031999"/>
            <a:ext cx="5094002" cy="4064001"/>
          </a:xfrm>
          <a:custGeom>
            <a:avLst/>
            <a:gdLst>
              <a:gd name="connsiteX0" fmla="*/ 1 w 5094002"/>
              <a:gd name="connsiteY0" fmla="*/ 3861387 h 4064001"/>
              <a:gd name="connsiteX1" fmla="*/ 1 w 5094002"/>
              <a:gd name="connsiteY1" fmla="*/ 3861388 h 4064001"/>
              <a:gd name="connsiteX2" fmla="*/ 1 w 5094002"/>
              <a:gd name="connsiteY2" fmla="*/ 3861388 h 4064001"/>
              <a:gd name="connsiteX3" fmla="*/ 1 w 5094002"/>
              <a:gd name="connsiteY3" fmla="*/ 0 h 4064001"/>
              <a:gd name="connsiteX4" fmla="*/ 3253448 w 5094002"/>
              <a:gd name="connsiteY4" fmla="*/ 0 h 4064001"/>
              <a:gd name="connsiteX5" fmla="*/ 3253449 w 5094002"/>
              <a:gd name="connsiteY5" fmla="*/ 0 h 4064001"/>
              <a:gd name="connsiteX6" fmla="*/ 4891305 w 5094002"/>
              <a:gd name="connsiteY6" fmla="*/ 0 h 4064001"/>
              <a:gd name="connsiteX7" fmla="*/ 5078073 w 5094002"/>
              <a:gd name="connsiteY7" fmla="*/ 123747 h 4064001"/>
              <a:gd name="connsiteX8" fmla="*/ 5090829 w 5094002"/>
              <a:gd name="connsiteY8" fmla="*/ 186913 h 4064001"/>
              <a:gd name="connsiteX9" fmla="*/ 5094000 w 5094002"/>
              <a:gd name="connsiteY9" fmla="*/ 186913 h 4064001"/>
              <a:gd name="connsiteX10" fmla="*/ 5094000 w 5094002"/>
              <a:gd name="connsiteY10" fmla="*/ 202608 h 4064001"/>
              <a:gd name="connsiteX11" fmla="*/ 5094001 w 5094002"/>
              <a:gd name="connsiteY11" fmla="*/ 202613 h 4064001"/>
              <a:gd name="connsiteX12" fmla="*/ 5094000 w 5094002"/>
              <a:gd name="connsiteY12" fmla="*/ 202613 h 4064001"/>
              <a:gd name="connsiteX13" fmla="*/ 5094000 w 5094002"/>
              <a:gd name="connsiteY13" fmla="*/ 1548892 h 4064001"/>
              <a:gd name="connsiteX14" fmla="*/ 5092475 w 5094002"/>
              <a:gd name="connsiteY14" fmla="*/ 1548892 h 4064001"/>
              <a:gd name="connsiteX15" fmla="*/ 5092475 w 5094002"/>
              <a:gd name="connsiteY15" fmla="*/ 2979965 h 4064001"/>
              <a:gd name="connsiteX16" fmla="*/ 5092702 w 5094002"/>
              <a:gd name="connsiteY16" fmla="*/ 2979965 h 4064001"/>
              <a:gd name="connsiteX17" fmla="*/ 5092702 w 5094002"/>
              <a:gd name="connsiteY17" fmla="*/ 3826890 h 4064001"/>
              <a:gd name="connsiteX18" fmla="*/ 5087037 w 5094002"/>
              <a:gd name="connsiteY18" fmla="*/ 3826890 h 4064001"/>
              <a:gd name="connsiteX19" fmla="*/ 5094002 w 5094002"/>
              <a:gd name="connsiteY19" fmla="*/ 3861388 h 4064001"/>
              <a:gd name="connsiteX20" fmla="*/ 5094001 w 5094002"/>
              <a:gd name="connsiteY20" fmla="*/ 3861388 h 4064001"/>
              <a:gd name="connsiteX21" fmla="*/ 4891388 w 5094002"/>
              <a:gd name="connsiteY21" fmla="*/ 4064001 h 4064001"/>
              <a:gd name="connsiteX22" fmla="*/ 202614 w 5094002"/>
              <a:gd name="connsiteY22" fmla="*/ 4064000 h 4064001"/>
              <a:gd name="connsiteX23" fmla="*/ 15924 w 5094002"/>
              <a:gd name="connsiteY23" fmla="*/ 3940253 h 4064001"/>
              <a:gd name="connsiteX24" fmla="*/ 1 w 5094002"/>
              <a:gd name="connsiteY24" fmla="*/ 3861388 h 4064001"/>
              <a:gd name="connsiteX25" fmla="*/ 6966 w 5094002"/>
              <a:gd name="connsiteY25" fmla="*/ 3826890 h 4064001"/>
              <a:gd name="connsiteX26" fmla="*/ 0 w 5094002"/>
              <a:gd name="connsiteY26" fmla="*/ 3826890 h 4064001"/>
              <a:gd name="connsiteX27" fmla="*/ 0 w 5094002"/>
              <a:gd name="connsiteY27" fmla="*/ 2979965 h 4064001"/>
              <a:gd name="connsiteX28" fmla="*/ 1 w 5094002"/>
              <a:gd name="connsiteY28" fmla="*/ 2979965 h 4064001"/>
              <a:gd name="connsiteX29" fmla="*/ 1 w 5094002"/>
              <a:gd name="connsiteY29" fmla="*/ 1548892 h 4064001"/>
              <a:gd name="connsiteX30" fmla="*/ 1 w 5094002"/>
              <a:gd name="connsiteY30" fmla="*/ 953834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94002" h="4064001">
                <a:moveTo>
                  <a:pt x="1" y="3861387"/>
                </a:moveTo>
                <a:lnTo>
                  <a:pt x="1" y="3861388"/>
                </a:lnTo>
                <a:lnTo>
                  <a:pt x="1" y="3861388"/>
                </a:lnTo>
                <a:close/>
                <a:moveTo>
                  <a:pt x="1" y="0"/>
                </a:moveTo>
                <a:lnTo>
                  <a:pt x="3253448" y="0"/>
                </a:lnTo>
                <a:lnTo>
                  <a:pt x="3253449" y="0"/>
                </a:lnTo>
                <a:lnTo>
                  <a:pt x="4891305" y="0"/>
                </a:lnTo>
                <a:cubicBezTo>
                  <a:pt x="4975265" y="0"/>
                  <a:pt x="5047301" y="51026"/>
                  <a:pt x="5078073" y="123747"/>
                </a:cubicBezTo>
                <a:lnTo>
                  <a:pt x="5090829" y="186913"/>
                </a:lnTo>
                <a:lnTo>
                  <a:pt x="5094000" y="186913"/>
                </a:lnTo>
                <a:lnTo>
                  <a:pt x="5094000" y="202608"/>
                </a:lnTo>
                <a:lnTo>
                  <a:pt x="5094001" y="202613"/>
                </a:lnTo>
                <a:lnTo>
                  <a:pt x="5094000" y="202613"/>
                </a:lnTo>
                <a:lnTo>
                  <a:pt x="5094000" y="1548892"/>
                </a:lnTo>
                <a:lnTo>
                  <a:pt x="5092475" y="1548892"/>
                </a:lnTo>
                <a:lnTo>
                  <a:pt x="5092475" y="2979965"/>
                </a:lnTo>
                <a:lnTo>
                  <a:pt x="5092702" y="2979965"/>
                </a:lnTo>
                <a:lnTo>
                  <a:pt x="5092702" y="3826890"/>
                </a:lnTo>
                <a:lnTo>
                  <a:pt x="5087037" y="3826890"/>
                </a:lnTo>
                <a:lnTo>
                  <a:pt x="5094002" y="3861388"/>
                </a:lnTo>
                <a:lnTo>
                  <a:pt x="5094001" y="3861388"/>
                </a:lnTo>
                <a:cubicBezTo>
                  <a:pt x="5094001" y="3973288"/>
                  <a:pt x="5003288" y="4064001"/>
                  <a:pt x="4891388" y="4064001"/>
                </a:cubicBezTo>
                <a:lnTo>
                  <a:pt x="202614" y="4064000"/>
                </a:lnTo>
                <a:cubicBezTo>
                  <a:pt x="118689" y="4064000"/>
                  <a:pt x="46682" y="4012974"/>
                  <a:pt x="15924" y="3940253"/>
                </a:cubicBezTo>
                <a:lnTo>
                  <a:pt x="1" y="3861388"/>
                </a:lnTo>
                <a:lnTo>
                  <a:pt x="6966" y="3826890"/>
                </a:lnTo>
                <a:lnTo>
                  <a:pt x="0" y="3826890"/>
                </a:lnTo>
                <a:lnTo>
                  <a:pt x="0" y="2979965"/>
                </a:lnTo>
                <a:lnTo>
                  <a:pt x="1" y="2979965"/>
                </a:lnTo>
                <a:lnTo>
                  <a:pt x="1" y="1548892"/>
                </a:lnTo>
                <a:lnTo>
                  <a:pt x="1"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image]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04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20" name="Date Placeholder 19">
            <a:extLst>
              <a:ext uri="{FF2B5EF4-FFF2-40B4-BE49-F238E27FC236}">
                <a16:creationId xmlns:a16="http://schemas.microsoft.com/office/drawing/2014/main" id="{F26AB13C-ADC4-8327-C6B0-15F51AC4941B}"/>
              </a:ext>
            </a:extLst>
          </p:cNvPr>
          <p:cNvSpPr>
            <a:spLocks noGrp="1"/>
          </p:cNvSpPr>
          <p:nvPr>
            <p:ph type="dt" sz="half" idx="18"/>
          </p:nvPr>
        </p:nvSpPr>
        <p:spPr/>
        <p:txBody>
          <a:bodyPr/>
          <a:lstStyle/>
          <a:p>
            <a:r>
              <a:rPr lang="en-US" dirty="0"/>
              <a:t>April 2025</a:t>
            </a:r>
            <a:endParaRPr lang="en-GB" dirty="0"/>
          </a:p>
        </p:txBody>
      </p:sp>
      <p:sp>
        <p:nvSpPr>
          <p:cNvPr id="21" name="Footer Placeholder 20">
            <a:extLst>
              <a:ext uri="{FF2B5EF4-FFF2-40B4-BE49-F238E27FC236}">
                <a16:creationId xmlns:a16="http://schemas.microsoft.com/office/drawing/2014/main" id="{4E58BD3E-C5E3-0DAC-BE38-F7FAE816C5CF}"/>
              </a:ext>
            </a:extLst>
          </p:cNvPr>
          <p:cNvSpPr>
            <a:spLocks noGrp="1"/>
          </p:cNvSpPr>
          <p:nvPr>
            <p:ph type="ftr" sz="quarter" idx="19"/>
          </p:nvPr>
        </p:nvSpPr>
        <p:spPr/>
        <p:txBody>
          <a:bodyPr/>
          <a:lstStyle/>
          <a:p>
            <a:endParaRPr lang="en-GB"/>
          </a:p>
        </p:txBody>
      </p:sp>
      <p:sp>
        <p:nvSpPr>
          <p:cNvPr id="22" name="Slide Number Placeholder 21">
            <a:extLst>
              <a:ext uri="{FF2B5EF4-FFF2-40B4-BE49-F238E27FC236}">
                <a16:creationId xmlns:a16="http://schemas.microsoft.com/office/drawing/2014/main" id="{D7FAA7D4-346A-0968-F037-EDEBBDB9DBC5}"/>
              </a:ext>
            </a:extLst>
          </p:cNvPr>
          <p:cNvSpPr>
            <a:spLocks noGrp="1"/>
          </p:cNvSpPr>
          <p:nvPr>
            <p:ph type="sldNum" sz="quarter" idx="20"/>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18B7406A-8BDF-CBD6-5F71-5CA9E227018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8602248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[Three column text and images]</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9" name="Text Placeholder 7">
            <a:extLst>
              <a:ext uri="{FF2B5EF4-FFF2-40B4-BE49-F238E27FC236}">
                <a16:creationId xmlns:a16="http://schemas.microsoft.com/office/drawing/2014/main" id="{0FD0583A-F613-1266-AEB3-FA746115F41F}"/>
              </a:ext>
            </a:extLst>
          </p:cNvPr>
          <p:cNvSpPr>
            <a:spLocks noGrp="1"/>
          </p:cNvSpPr>
          <p:nvPr>
            <p:ph type="body" sz="quarter" idx="13" hasCustomPrompt="1"/>
          </p:nvPr>
        </p:nvSpPr>
        <p:spPr>
          <a:xfrm>
            <a:off x="1009649"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1DF0C261-58F4-167A-5184-A64CF8415B7C}"/>
              </a:ext>
            </a:extLst>
          </p:cNvPr>
          <p:cNvSpPr>
            <a:spLocks noGrp="1"/>
          </p:cNvSpPr>
          <p:nvPr>
            <p:ph type="pic" sz="quarter" idx="14"/>
          </p:nvPr>
        </p:nvSpPr>
        <p:spPr>
          <a:xfrm>
            <a:off x="1009649"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Picture Placeholder 23">
            <a:extLst>
              <a:ext uri="{FF2B5EF4-FFF2-40B4-BE49-F238E27FC236}">
                <a16:creationId xmlns:a16="http://schemas.microsoft.com/office/drawing/2014/main" id="{A33E1A50-6A98-2EDE-5DB2-C22EB5BC19C4}"/>
              </a:ext>
            </a:extLst>
          </p:cNvPr>
          <p:cNvSpPr>
            <a:spLocks noGrp="1"/>
          </p:cNvSpPr>
          <p:nvPr>
            <p:ph type="pic" sz="quarter" idx="16"/>
          </p:nvPr>
        </p:nvSpPr>
        <p:spPr>
          <a:xfrm>
            <a:off x="8361622"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6" name="Picture Placeholder 25">
            <a:extLst>
              <a:ext uri="{FF2B5EF4-FFF2-40B4-BE49-F238E27FC236}">
                <a16:creationId xmlns:a16="http://schemas.microsoft.com/office/drawing/2014/main" id="{B6E0D795-EBB0-3D28-3CB3-040263EC7374}"/>
              </a:ext>
            </a:extLst>
          </p:cNvPr>
          <p:cNvSpPr>
            <a:spLocks noGrp="1"/>
          </p:cNvSpPr>
          <p:nvPr>
            <p:ph type="pic" sz="quarter" idx="18"/>
          </p:nvPr>
        </p:nvSpPr>
        <p:spPr>
          <a:xfrm>
            <a:off x="4685635"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7" name="Text Placeholder 7">
            <a:extLst>
              <a:ext uri="{FF2B5EF4-FFF2-40B4-BE49-F238E27FC236}">
                <a16:creationId xmlns:a16="http://schemas.microsoft.com/office/drawing/2014/main" id="{D5AD2780-D12F-AB83-9753-9BF3954A27A0}"/>
              </a:ext>
            </a:extLst>
          </p:cNvPr>
          <p:cNvSpPr>
            <a:spLocks noGrp="1"/>
          </p:cNvSpPr>
          <p:nvPr>
            <p:ph type="body" sz="quarter" idx="19" hasCustomPrompt="1"/>
          </p:nvPr>
        </p:nvSpPr>
        <p:spPr>
          <a:xfrm>
            <a:off x="4685635"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8" name="Text Placeholder 7">
            <a:extLst>
              <a:ext uri="{FF2B5EF4-FFF2-40B4-BE49-F238E27FC236}">
                <a16:creationId xmlns:a16="http://schemas.microsoft.com/office/drawing/2014/main" id="{EB9BD4EF-7B19-D045-CC82-2638A49523CB}"/>
              </a:ext>
            </a:extLst>
          </p:cNvPr>
          <p:cNvSpPr>
            <a:spLocks noGrp="1"/>
          </p:cNvSpPr>
          <p:nvPr>
            <p:ph type="body" sz="quarter" idx="20" hasCustomPrompt="1"/>
          </p:nvPr>
        </p:nvSpPr>
        <p:spPr>
          <a:xfrm>
            <a:off x="8361622"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Date Placeholder 32">
            <a:extLst>
              <a:ext uri="{FF2B5EF4-FFF2-40B4-BE49-F238E27FC236}">
                <a16:creationId xmlns:a16="http://schemas.microsoft.com/office/drawing/2014/main" id="{CB36F72C-BD26-2AD3-B847-442C2798E9F0}"/>
              </a:ext>
            </a:extLst>
          </p:cNvPr>
          <p:cNvSpPr>
            <a:spLocks noGrp="1"/>
          </p:cNvSpPr>
          <p:nvPr>
            <p:ph type="dt" sz="half" idx="21"/>
          </p:nvPr>
        </p:nvSpPr>
        <p:spPr/>
        <p:txBody>
          <a:bodyPr/>
          <a:lstStyle/>
          <a:p>
            <a:r>
              <a:rPr lang="en-US" dirty="0"/>
              <a:t>April 2025</a:t>
            </a:r>
            <a:endParaRPr lang="en-GB" dirty="0"/>
          </a:p>
        </p:txBody>
      </p:sp>
      <p:sp>
        <p:nvSpPr>
          <p:cNvPr id="34" name="Footer Placeholder 33">
            <a:extLst>
              <a:ext uri="{FF2B5EF4-FFF2-40B4-BE49-F238E27FC236}">
                <a16:creationId xmlns:a16="http://schemas.microsoft.com/office/drawing/2014/main" id="{BA80EB88-4243-2DCA-6D69-9996A11B6D87}"/>
              </a:ext>
            </a:extLst>
          </p:cNvPr>
          <p:cNvSpPr>
            <a:spLocks noGrp="1"/>
          </p:cNvSpPr>
          <p:nvPr>
            <p:ph type="ftr" sz="quarter" idx="22"/>
          </p:nvPr>
        </p:nvSpPr>
        <p:spPr/>
        <p:txBody>
          <a:bodyPr/>
          <a:lstStyle/>
          <a:p>
            <a:endParaRPr lang="en-GB"/>
          </a:p>
        </p:txBody>
      </p:sp>
      <p:sp>
        <p:nvSpPr>
          <p:cNvPr id="35" name="Slide Number Placeholder 34">
            <a:extLst>
              <a:ext uri="{FF2B5EF4-FFF2-40B4-BE49-F238E27FC236}">
                <a16:creationId xmlns:a16="http://schemas.microsoft.com/office/drawing/2014/main" id="{9B96FD14-B342-2AD6-F72A-0CA9334F0D93}"/>
              </a:ext>
            </a:extLst>
          </p:cNvPr>
          <p:cNvSpPr>
            <a:spLocks noGrp="1"/>
          </p:cNvSpPr>
          <p:nvPr>
            <p:ph type="sldNum" sz="quarter" idx="23"/>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2F10EF64-1B80-9223-169C-60714980BBF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88414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2948"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5044" userDrawn="1">
          <p15:clr>
            <a:srgbClr val="FBAE40"/>
          </p15:clr>
        </p15:guide>
        <p15:guide id="11" pos="5264" userDrawn="1">
          <p15:clr>
            <a:srgbClr val="FBAE40"/>
          </p15:clr>
        </p15:guide>
        <p15:guide id="12" pos="272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images]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9"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p:nvPr>
        </p:nvSpPr>
        <p:spPr>
          <a:xfrm>
            <a:off x="1009648"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9" name="Picture Placeholder 28">
            <a:extLst>
              <a:ext uri="{FF2B5EF4-FFF2-40B4-BE49-F238E27FC236}">
                <a16:creationId xmlns:a16="http://schemas.microsoft.com/office/drawing/2014/main" id="{758DC195-A00B-C884-4906-A01D734E1923}"/>
              </a:ext>
            </a:extLst>
          </p:cNvPr>
          <p:cNvSpPr>
            <a:spLocks noGrp="1"/>
          </p:cNvSpPr>
          <p:nvPr>
            <p:ph type="pic" sz="quarter" idx="19"/>
          </p:nvPr>
        </p:nvSpPr>
        <p:spPr>
          <a:xfrm>
            <a:off x="3801106"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1" name="Picture Placeholder 30">
            <a:extLst>
              <a:ext uri="{FF2B5EF4-FFF2-40B4-BE49-F238E27FC236}">
                <a16:creationId xmlns:a16="http://schemas.microsoft.com/office/drawing/2014/main" id="{4614B3DF-F4BB-6ADA-8F2D-40BB1157CB79}"/>
              </a:ext>
            </a:extLst>
          </p:cNvPr>
          <p:cNvSpPr>
            <a:spLocks noGrp="1"/>
          </p:cNvSpPr>
          <p:nvPr>
            <p:ph type="pic" sz="quarter" idx="21"/>
          </p:nvPr>
        </p:nvSpPr>
        <p:spPr>
          <a:xfrm>
            <a:off x="6592564"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Picture Placeholder 32">
            <a:extLst>
              <a:ext uri="{FF2B5EF4-FFF2-40B4-BE49-F238E27FC236}">
                <a16:creationId xmlns:a16="http://schemas.microsoft.com/office/drawing/2014/main" id="{91B5CAB8-7BE8-884F-8E82-5F92072B0D57}"/>
              </a:ext>
            </a:extLst>
          </p:cNvPr>
          <p:cNvSpPr>
            <a:spLocks noGrp="1"/>
          </p:cNvSpPr>
          <p:nvPr>
            <p:ph type="pic" sz="quarter" idx="23"/>
          </p:nvPr>
        </p:nvSpPr>
        <p:spPr>
          <a:xfrm>
            <a:off x="9384022"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 name="Text Placeholder 7">
            <a:extLst>
              <a:ext uri="{FF2B5EF4-FFF2-40B4-BE49-F238E27FC236}">
                <a16:creationId xmlns:a16="http://schemas.microsoft.com/office/drawing/2014/main" id="{A5FAE3AA-7481-D4CE-ED9D-DE3CDA24B19F}"/>
              </a:ext>
            </a:extLst>
          </p:cNvPr>
          <p:cNvSpPr>
            <a:spLocks noGrp="1"/>
          </p:cNvSpPr>
          <p:nvPr>
            <p:ph type="body" sz="quarter" idx="24"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13713817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v4]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021DC89E-7218-5687-A479-C772F6C480E1}"/>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62401778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 text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icons]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8"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hasCustomPrompt="1"/>
          </p:nvPr>
        </p:nvSpPr>
        <p:spPr>
          <a:xfrm>
            <a:off x="1267048"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Picture Placeholder 21">
            <a:extLst>
              <a:ext uri="{FF2B5EF4-FFF2-40B4-BE49-F238E27FC236}">
                <a16:creationId xmlns:a16="http://schemas.microsoft.com/office/drawing/2014/main" id="{966FA8D0-A6C5-0CF7-5DDE-D9D884E5F844}"/>
              </a:ext>
            </a:extLst>
          </p:cNvPr>
          <p:cNvSpPr>
            <a:spLocks noGrp="1"/>
          </p:cNvSpPr>
          <p:nvPr>
            <p:ph type="pic" sz="quarter" idx="23" hasCustomPrompt="1"/>
          </p:nvPr>
        </p:nvSpPr>
        <p:spPr>
          <a:xfrm>
            <a:off x="4058507"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6" name="Picture Placeholder 21">
            <a:extLst>
              <a:ext uri="{FF2B5EF4-FFF2-40B4-BE49-F238E27FC236}">
                <a16:creationId xmlns:a16="http://schemas.microsoft.com/office/drawing/2014/main" id="{65201A9A-3E46-CDA5-3B83-7276E46BD3FA}"/>
              </a:ext>
            </a:extLst>
          </p:cNvPr>
          <p:cNvSpPr>
            <a:spLocks noGrp="1"/>
          </p:cNvSpPr>
          <p:nvPr>
            <p:ph type="pic" sz="quarter" idx="24" hasCustomPrompt="1"/>
          </p:nvPr>
        </p:nvSpPr>
        <p:spPr>
          <a:xfrm>
            <a:off x="6849965"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7" name="Picture Placeholder 21">
            <a:extLst>
              <a:ext uri="{FF2B5EF4-FFF2-40B4-BE49-F238E27FC236}">
                <a16:creationId xmlns:a16="http://schemas.microsoft.com/office/drawing/2014/main" id="{C4A06373-4662-B894-FC2F-3B2363136D88}"/>
              </a:ext>
            </a:extLst>
          </p:cNvPr>
          <p:cNvSpPr>
            <a:spLocks noGrp="1"/>
          </p:cNvSpPr>
          <p:nvPr>
            <p:ph type="pic" sz="quarter" idx="25" hasCustomPrompt="1"/>
          </p:nvPr>
        </p:nvSpPr>
        <p:spPr>
          <a:xfrm>
            <a:off x="9641424"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3" name="Text Placeholder 7">
            <a:extLst>
              <a:ext uri="{FF2B5EF4-FFF2-40B4-BE49-F238E27FC236}">
                <a16:creationId xmlns:a16="http://schemas.microsoft.com/office/drawing/2014/main" id="{98B12352-CC56-8C74-0DB5-717C5CDBF4AE}"/>
              </a:ext>
            </a:extLst>
          </p:cNvPr>
          <p:cNvSpPr>
            <a:spLocks noGrp="1"/>
          </p:cNvSpPr>
          <p:nvPr>
            <p:ph type="body" sz="quarter" idx="26"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16762212"/>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out us: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4615928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us: v1 with text">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7" name="Content Placeholder 5">
            <a:extLst>
              <a:ext uri="{FF2B5EF4-FFF2-40B4-BE49-F238E27FC236}">
                <a16:creationId xmlns:a16="http://schemas.microsoft.com/office/drawing/2014/main" id="{90E396C0-5228-E59D-B304-CF4F1314D9DE}"/>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3" name="TextBox 2">
            <a:extLst>
              <a:ext uri="{FF2B5EF4-FFF2-40B4-BE49-F238E27FC236}">
                <a16:creationId xmlns:a16="http://schemas.microsoft.com/office/drawing/2014/main" id="{5BA345C5-B1F1-A3F8-225D-15BD170B227B}"/>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DC8CFF"/>
                </a:solidFill>
                <a:latin typeface="+mj-lt"/>
              </a:rPr>
              <a:t>gold.org</a:t>
            </a:r>
            <a:endParaRPr lang="en-GB" b="1">
              <a:solidFill>
                <a:srgbClr val="DC8CFF"/>
              </a:solidFill>
              <a:latin typeface="+mj-lt"/>
            </a:endParaRPr>
          </a:p>
        </p:txBody>
      </p:sp>
    </p:spTree>
    <p:extLst>
      <p:ext uri="{BB962C8B-B14F-4D97-AF65-F5344CB8AC3E}">
        <p14:creationId xmlns:p14="http://schemas.microsoft.com/office/powerpoint/2010/main" val="31994383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out us: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423084588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out us: v2 with text">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64C8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831E876B-9C88-CE3C-46F4-DFD96AF8EA1B}"/>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58EFD5B6-B524-7EEB-275F-86D8DCA9D9D5}"/>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64C8FF"/>
                </a:solidFill>
                <a:latin typeface="+mj-lt"/>
              </a:rPr>
              <a:t>gold.org</a:t>
            </a:r>
            <a:endParaRPr lang="en-GB" b="1">
              <a:solidFill>
                <a:srgbClr val="64C8FF"/>
              </a:solidFill>
              <a:latin typeface="+mj-lt"/>
            </a:endParaRPr>
          </a:p>
        </p:txBody>
      </p:sp>
    </p:spTree>
    <p:extLst>
      <p:ext uri="{BB962C8B-B14F-4D97-AF65-F5344CB8AC3E}">
        <p14:creationId xmlns:p14="http://schemas.microsoft.com/office/powerpoint/2010/main" val="279591751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out us: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9198378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us: v3 with text">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US" dirty="0"/>
              <a:t>April 2025</a:t>
            </a:r>
            <a:endParaRPr lang="en-GB" dirty="0"/>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00D29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0BB35088-C5E9-21E8-0065-4919C8D3AF41}"/>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83376A71-ACB7-A0FE-8E9D-FBAFFAD4B7F7}"/>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00D296"/>
                </a:solidFill>
                <a:latin typeface="+mj-lt"/>
              </a:rPr>
              <a:t>gold.org</a:t>
            </a:r>
            <a:endParaRPr lang="en-GB" b="1">
              <a:solidFill>
                <a:srgbClr val="00D296"/>
              </a:solidFill>
              <a:latin typeface="+mj-lt"/>
            </a:endParaRPr>
          </a:p>
        </p:txBody>
      </p:sp>
    </p:spTree>
    <p:extLst>
      <p:ext uri="{BB962C8B-B14F-4D97-AF65-F5344CB8AC3E}">
        <p14:creationId xmlns:p14="http://schemas.microsoft.com/office/powerpoint/2010/main" val="1847870416"/>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 and stats">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8CE147E6-1010-26CD-1F4F-31AF788ABEA3}"/>
              </a:ext>
            </a:extLst>
          </p:cNvPr>
          <p:cNvSpPr>
            <a:spLocks noGrp="1"/>
          </p:cNvSpPr>
          <p:nvPr>
            <p:ph type="body" sz="quarter" idx="16" hasCustomPrompt="1"/>
          </p:nvPr>
        </p:nvSpPr>
        <p:spPr>
          <a:xfrm>
            <a:off x="9380422" y="3559772"/>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A0DAC7"/>
          </a:solidFill>
        </p:spPr>
        <p:txBody>
          <a:bodyPr wrap="square" lIns="251999" tIns="251999" rIns="180000">
            <a:noAutofit/>
          </a:bodyPr>
          <a:lstStyle>
            <a:lvl1pPr marL="0" indent="0">
              <a:lnSpc>
                <a:spcPct val="100000"/>
              </a:lnSpc>
              <a:spcAft>
                <a:spcPts val="0"/>
              </a:spcAft>
              <a:buNone/>
              <a:defRPr sz="3600" b="0">
                <a:solidFill>
                  <a:schemeClr val="tx1"/>
                </a:solidFill>
                <a:latin typeface="+mn-lt"/>
              </a:defRPr>
            </a:lvl1pPr>
            <a:lvl2pPr marL="0" indent="0">
              <a:lnSpc>
                <a:spcPct val="100000"/>
              </a:lnSpc>
              <a:spcAft>
                <a:spcPts val="0"/>
              </a:spcAft>
              <a:buNone/>
              <a:defRPr sz="1500">
                <a:solidFill>
                  <a:schemeClr val="tx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[Graph and stats]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6" name="Chart Placeholder 5">
            <a:extLst>
              <a:ext uri="{FF2B5EF4-FFF2-40B4-BE49-F238E27FC236}">
                <a16:creationId xmlns:a16="http://schemas.microsoft.com/office/drawing/2014/main" id="{40CCEB2A-C61C-EDA3-4785-69BC14BCF90B}"/>
              </a:ext>
            </a:extLst>
          </p:cNvPr>
          <p:cNvSpPr>
            <a:spLocks noGrp="1"/>
          </p:cNvSpPr>
          <p:nvPr>
            <p:ph type="chart" sz="quarter" idx="13"/>
          </p:nvPr>
        </p:nvSpPr>
        <p:spPr>
          <a:xfrm>
            <a:off x="1009650" y="2032000"/>
            <a:ext cx="7880350" cy="4064000"/>
          </a:xfrm>
        </p:spPr>
        <p:txBody>
          <a:bodyPr/>
          <a:lstStyle>
            <a:lvl1pPr>
              <a:defRPr b="0"/>
            </a:lvl1pPr>
          </a:lstStyle>
          <a:p>
            <a:r>
              <a:rPr lang="en-US"/>
              <a:t>Click icon to add chart</a:t>
            </a:r>
            <a:endParaRPr lang="en-GB"/>
          </a:p>
        </p:txBody>
      </p:sp>
      <p:sp>
        <p:nvSpPr>
          <p:cNvPr id="20" name="Text Placeholder 19">
            <a:extLst>
              <a:ext uri="{FF2B5EF4-FFF2-40B4-BE49-F238E27FC236}">
                <a16:creationId xmlns:a16="http://schemas.microsoft.com/office/drawing/2014/main" id="{F423E7FA-7FD2-3395-1F2C-E2F4F2984507}"/>
              </a:ext>
            </a:extLst>
          </p:cNvPr>
          <p:cNvSpPr>
            <a:spLocks noGrp="1"/>
          </p:cNvSpPr>
          <p:nvPr>
            <p:ph type="body" sz="quarter" idx="14" hasCustomPrompt="1"/>
          </p:nvPr>
        </p:nvSpPr>
        <p:spPr>
          <a:xfrm>
            <a:off x="9380422" y="2031999"/>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D9AB4D"/>
          </a:solidFill>
        </p:spPr>
        <p:txBody>
          <a:bodyPr wrap="square" lIns="251999" tIns="251999" rIns="180000">
            <a:noAutofit/>
          </a:bodyPr>
          <a:lstStyle>
            <a:lvl1pPr>
              <a:lnSpc>
                <a:spcPct val="100000"/>
              </a:lnSpc>
              <a:spcAft>
                <a:spcPts val="300"/>
              </a:spcAft>
              <a:defRPr sz="3600" b="0">
                <a:solidFill>
                  <a:schemeClr val="bg1"/>
                </a:solidFill>
                <a:latin typeface="+mn-lt"/>
              </a:defRPr>
            </a:lvl1pPr>
            <a:lvl2pPr>
              <a:lnSpc>
                <a:spcPct val="100000"/>
              </a:lnSpc>
              <a:spcAft>
                <a:spcPts val="0"/>
              </a:spcAft>
              <a:defRPr sz="1500">
                <a:solidFill>
                  <a:schemeClr val="bg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3" name="Text Placeholder 7">
            <a:extLst>
              <a:ext uri="{FF2B5EF4-FFF2-40B4-BE49-F238E27FC236}">
                <a16:creationId xmlns:a16="http://schemas.microsoft.com/office/drawing/2014/main" id="{F3F9044F-F4C0-AC62-F12C-5B766D867B6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14947967"/>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hart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charts and text]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AF987AE6-001B-D800-7D86-B016B26C26CF}"/>
              </a:ext>
            </a:extLst>
          </p:cNvPr>
          <p:cNvSpPr>
            <a:spLocks noGrp="1"/>
          </p:cNvSpPr>
          <p:nvPr>
            <p:ph type="body" sz="quarter" idx="22" hasCustomPrompt="1"/>
          </p:nvPr>
        </p:nvSpPr>
        <p:spPr>
          <a:xfrm>
            <a:off x="6588124"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Chart Placeholder 5">
            <a:extLst>
              <a:ext uri="{FF2B5EF4-FFF2-40B4-BE49-F238E27FC236}">
                <a16:creationId xmlns:a16="http://schemas.microsoft.com/office/drawing/2014/main" id="{64BB8EAE-945C-08AB-CEB1-0EAF8EC3EE9C}"/>
              </a:ext>
            </a:extLst>
          </p:cNvPr>
          <p:cNvSpPr>
            <a:spLocks noGrp="1"/>
          </p:cNvSpPr>
          <p:nvPr>
            <p:ph type="chart" sz="quarter" idx="23"/>
          </p:nvPr>
        </p:nvSpPr>
        <p:spPr>
          <a:xfrm>
            <a:off x="1009650" y="2898966"/>
            <a:ext cx="5093999" cy="3185727"/>
          </a:xfrm>
        </p:spPr>
        <p:txBody>
          <a:bodyPr bIns="1080000" anchor="ctr" anchorCtr="1"/>
          <a:lstStyle>
            <a:lvl1pPr>
              <a:defRPr b="0"/>
            </a:lvl1pPr>
          </a:lstStyle>
          <a:p>
            <a:r>
              <a:rPr lang="en-US"/>
              <a:t>Click icon to add chart</a:t>
            </a:r>
            <a:endParaRPr lang="en-GB"/>
          </a:p>
        </p:txBody>
      </p:sp>
      <p:sp>
        <p:nvSpPr>
          <p:cNvPr id="10" name="Chart Placeholder 5">
            <a:extLst>
              <a:ext uri="{FF2B5EF4-FFF2-40B4-BE49-F238E27FC236}">
                <a16:creationId xmlns:a16="http://schemas.microsoft.com/office/drawing/2014/main" id="{812B71BD-1F07-E5C9-E9CA-79A676C4306D}"/>
              </a:ext>
            </a:extLst>
          </p:cNvPr>
          <p:cNvSpPr>
            <a:spLocks noGrp="1"/>
          </p:cNvSpPr>
          <p:nvPr>
            <p:ph type="chart" sz="quarter" idx="24"/>
          </p:nvPr>
        </p:nvSpPr>
        <p:spPr>
          <a:xfrm>
            <a:off x="6588125" y="2898966"/>
            <a:ext cx="5093999" cy="3185727"/>
          </a:xfrm>
        </p:spPr>
        <p:txBody>
          <a:bodyPr bIns="1080000" anchor="ctr" anchorCtr="1"/>
          <a:lstStyle>
            <a:lvl1pPr>
              <a:defRPr b="0"/>
            </a:lvl1pPr>
          </a:lstStyle>
          <a:p>
            <a:r>
              <a:rPr lang="en-US"/>
              <a:t>Click icon to add chart</a:t>
            </a:r>
            <a:endParaRPr lang="en-GB"/>
          </a:p>
        </p:txBody>
      </p:sp>
      <p:sp>
        <p:nvSpPr>
          <p:cNvPr id="6" name="Text Placeholder 7">
            <a:extLst>
              <a:ext uri="{FF2B5EF4-FFF2-40B4-BE49-F238E27FC236}">
                <a16:creationId xmlns:a16="http://schemas.microsoft.com/office/drawing/2014/main" id="{07A28720-5F11-C18A-7C3B-10E2C441312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882933389"/>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ta and icon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[Data and iconography]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3B7CD0B4-BE1A-F78B-1A13-EE03E16318A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48170826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v5]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81E9207B-B929-ED32-AFB4-5172463D9FDE}"/>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43504581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gital page">
    <p:spTree>
      <p:nvGrpSpPr>
        <p:cNvPr id="1" name=""/>
        <p:cNvGrpSpPr/>
        <p:nvPr/>
      </p:nvGrpSpPr>
      <p:grpSpPr>
        <a:xfrm>
          <a:off x="0" y="0"/>
          <a:ext cx="0" cy="0"/>
          <a:chOff x="0" y="0"/>
          <a:chExt cx="0" cy="0"/>
        </a:xfrm>
      </p:grpSpPr>
      <p:pic>
        <p:nvPicPr>
          <p:cNvPr id="12" name="Picture 11" descr="A computer screen with a colorful background&#10;&#10;Description automatically generated">
            <a:extLst>
              <a:ext uri="{FF2B5EF4-FFF2-40B4-BE49-F238E27FC236}">
                <a16:creationId xmlns:a16="http://schemas.microsoft.com/office/drawing/2014/main" id="{1A576D89-4825-FCDC-3BA8-E0C2882FC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479" y="2038349"/>
            <a:ext cx="5794408" cy="4334400"/>
          </a:xfrm>
          <a:prstGeom prst="rect">
            <a:avLst/>
          </a:prstGeom>
        </p:spPr>
      </p:pic>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US" dirty="0"/>
              <a:t>April 2025</a:t>
            </a:r>
            <a:endParaRPr lang="en-GB" dirty="0"/>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endParaRPr lang="en-GB"/>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pic>
        <p:nvPicPr>
          <p:cNvPr id="15" name="Picture 14" descr="A screen shot of a cell phone&#10;&#10;Description automatically generated">
            <a:extLst>
              <a:ext uri="{FF2B5EF4-FFF2-40B4-BE49-F238E27FC236}">
                <a16:creationId xmlns:a16="http://schemas.microsoft.com/office/drawing/2014/main" id="{3A257A1E-65D5-B0F3-9ACD-C0A0F1529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2691" y="4336431"/>
            <a:ext cx="859536" cy="2029968"/>
          </a:xfrm>
          <a:prstGeom prst="rect">
            <a:avLst/>
          </a:prstGeom>
        </p:spPr>
      </p:pic>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428877404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gital page: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US" dirty="0"/>
              <a:t>April 2025</a:t>
            </a:r>
            <a:endParaRPr lang="en-GB" dirty="0"/>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endParaRPr lang="en-GB"/>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81803541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mber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a:t>
            </a:fld>
            <a:endParaRPr lang="en-GB"/>
          </a:p>
        </p:txBody>
      </p:sp>
      <p:sp>
        <p:nvSpPr>
          <p:cNvPr id="4" name="Title 1">
            <a:extLst>
              <a:ext uri="{FF2B5EF4-FFF2-40B4-BE49-F238E27FC236}">
                <a16:creationId xmlns:a16="http://schemas.microsoft.com/office/drawing/2014/main" id="{E5FC5A81-9696-D909-79FF-90E45F0AE18A}"/>
              </a:ext>
            </a:extLst>
          </p:cNvPr>
          <p:cNvSpPr>
            <a:spLocks noGrp="1"/>
          </p:cNvSpPr>
          <p:nvPr>
            <p:ph type="title" hasCustomPrompt="1"/>
          </p:nvPr>
        </p:nvSpPr>
        <p:spPr>
          <a:xfrm>
            <a:off x="1009650" y="773306"/>
            <a:ext cx="10670400" cy="868567"/>
          </a:xfrm>
        </p:spPr>
        <p:txBody>
          <a:bodyPr/>
          <a:lstStyle/>
          <a:p>
            <a:r>
              <a:rPr lang="en-GB"/>
              <a:t>[Members]</a:t>
            </a:r>
          </a:p>
        </p:txBody>
      </p:sp>
      <p:sp>
        <p:nvSpPr>
          <p:cNvPr id="11" name="Picture Placeholder 10">
            <a:extLst>
              <a:ext uri="{FF2B5EF4-FFF2-40B4-BE49-F238E27FC236}">
                <a16:creationId xmlns:a16="http://schemas.microsoft.com/office/drawing/2014/main" id="{FD8BF403-25FE-C604-4D9C-8CD88F941605}"/>
              </a:ext>
            </a:extLst>
          </p:cNvPr>
          <p:cNvSpPr>
            <a:spLocks noGrp="1"/>
          </p:cNvSpPr>
          <p:nvPr>
            <p:ph type="pic" sz="quarter" idx="13" hasCustomPrompt="1"/>
          </p:nvPr>
        </p:nvSpPr>
        <p:spPr>
          <a:xfrm>
            <a:off x="1009649" y="2032001"/>
            <a:ext cx="1628776" cy="539749"/>
          </a:xfrm>
        </p:spPr>
        <p:txBody>
          <a:bodyPr tIns="36000" bIns="0" anchor="t" anchorCtr="0">
            <a:normAutofit/>
          </a:bodyPr>
          <a:lstStyle>
            <a:lvl1pPr algn="ctr">
              <a:defRPr sz="1000" b="0"/>
            </a:lvl1pPr>
          </a:lstStyle>
          <a:p>
            <a:r>
              <a:rPr lang="en-GB"/>
              <a:t>Insert logo</a:t>
            </a:r>
          </a:p>
        </p:txBody>
      </p:sp>
      <p:sp>
        <p:nvSpPr>
          <p:cNvPr id="14" name="Picture Placeholder 10">
            <a:extLst>
              <a:ext uri="{FF2B5EF4-FFF2-40B4-BE49-F238E27FC236}">
                <a16:creationId xmlns:a16="http://schemas.microsoft.com/office/drawing/2014/main" id="{27AD2899-FE97-4437-2E4C-B01AA436E9A0}"/>
              </a:ext>
            </a:extLst>
          </p:cNvPr>
          <p:cNvSpPr>
            <a:spLocks noGrp="1"/>
          </p:cNvSpPr>
          <p:nvPr>
            <p:ph type="pic" sz="quarter" idx="14" hasCustomPrompt="1"/>
          </p:nvPr>
        </p:nvSpPr>
        <p:spPr>
          <a:xfrm>
            <a:off x="2818129" y="2032001"/>
            <a:ext cx="1628776" cy="539749"/>
          </a:xfrm>
        </p:spPr>
        <p:txBody>
          <a:bodyPr tIns="36000" bIns="0" anchor="t" anchorCtr="0">
            <a:normAutofit/>
          </a:bodyPr>
          <a:lstStyle>
            <a:lvl1pPr algn="ctr">
              <a:defRPr sz="1000" b="0"/>
            </a:lvl1pPr>
          </a:lstStyle>
          <a:p>
            <a:r>
              <a:rPr lang="en-GB"/>
              <a:t>Insert logo</a:t>
            </a:r>
          </a:p>
        </p:txBody>
      </p:sp>
      <p:sp>
        <p:nvSpPr>
          <p:cNvPr id="16" name="Picture Placeholder 10">
            <a:extLst>
              <a:ext uri="{FF2B5EF4-FFF2-40B4-BE49-F238E27FC236}">
                <a16:creationId xmlns:a16="http://schemas.microsoft.com/office/drawing/2014/main" id="{17E30BF5-7876-67BA-D6AB-0CD82C6D5694}"/>
              </a:ext>
            </a:extLst>
          </p:cNvPr>
          <p:cNvSpPr>
            <a:spLocks noGrp="1"/>
          </p:cNvSpPr>
          <p:nvPr>
            <p:ph type="pic" sz="quarter" idx="15" hasCustomPrompt="1"/>
          </p:nvPr>
        </p:nvSpPr>
        <p:spPr>
          <a:xfrm>
            <a:off x="4626609" y="2032001"/>
            <a:ext cx="1628776" cy="539749"/>
          </a:xfrm>
        </p:spPr>
        <p:txBody>
          <a:bodyPr tIns="36000" bIns="0" anchor="t" anchorCtr="0">
            <a:normAutofit/>
          </a:bodyPr>
          <a:lstStyle>
            <a:lvl1pPr algn="ctr">
              <a:defRPr sz="1000" b="0"/>
            </a:lvl1pPr>
          </a:lstStyle>
          <a:p>
            <a:r>
              <a:rPr lang="en-GB"/>
              <a:t>Insert logo</a:t>
            </a:r>
          </a:p>
        </p:txBody>
      </p:sp>
      <p:sp>
        <p:nvSpPr>
          <p:cNvPr id="17" name="Picture Placeholder 10">
            <a:extLst>
              <a:ext uri="{FF2B5EF4-FFF2-40B4-BE49-F238E27FC236}">
                <a16:creationId xmlns:a16="http://schemas.microsoft.com/office/drawing/2014/main" id="{EC2E7D3E-7DBF-FE3B-897E-A205F2D062E4}"/>
              </a:ext>
            </a:extLst>
          </p:cNvPr>
          <p:cNvSpPr>
            <a:spLocks noGrp="1"/>
          </p:cNvSpPr>
          <p:nvPr>
            <p:ph type="pic" sz="quarter" idx="16" hasCustomPrompt="1"/>
          </p:nvPr>
        </p:nvSpPr>
        <p:spPr>
          <a:xfrm>
            <a:off x="6435089" y="2032001"/>
            <a:ext cx="1628776" cy="539749"/>
          </a:xfrm>
        </p:spPr>
        <p:txBody>
          <a:bodyPr tIns="36000" bIns="0" anchor="t" anchorCtr="0">
            <a:normAutofit/>
          </a:bodyPr>
          <a:lstStyle>
            <a:lvl1pPr algn="ctr">
              <a:defRPr sz="1000" b="0"/>
            </a:lvl1pPr>
          </a:lstStyle>
          <a:p>
            <a:r>
              <a:rPr lang="en-GB"/>
              <a:t>Insert logo</a:t>
            </a:r>
          </a:p>
        </p:txBody>
      </p:sp>
      <p:sp>
        <p:nvSpPr>
          <p:cNvPr id="18" name="Picture Placeholder 10">
            <a:extLst>
              <a:ext uri="{FF2B5EF4-FFF2-40B4-BE49-F238E27FC236}">
                <a16:creationId xmlns:a16="http://schemas.microsoft.com/office/drawing/2014/main" id="{EFC0992C-CF71-DCC8-D6D8-F7E1BECF1887}"/>
              </a:ext>
            </a:extLst>
          </p:cNvPr>
          <p:cNvSpPr>
            <a:spLocks noGrp="1"/>
          </p:cNvSpPr>
          <p:nvPr>
            <p:ph type="pic" sz="quarter" idx="17" hasCustomPrompt="1"/>
          </p:nvPr>
        </p:nvSpPr>
        <p:spPr>
          <a:xfrm>
            <a:off x="8243569" y="2032001"/>
            <a:ext cx="1628776" cy="539749"/>
          </a:xfrm>
        </p:spPr>
        <p:txBody>
          <a:bodyPr tIns="36000" bIns="0" anchor="t" anchorCtr="0">
            <a:normAutofit/>
          </a:bodyPr>
          <a:lstStyle>
            <a:lvl1pPr algn="ctr">
              <a:defRPr sz="1000" b="0"/>
            </a:lvl1pPr>
          </a:lstStyle>
          <a:p>
            <a:r>
              <a:rPr lang="en-GB"/>
              <a:t>Insert logo</a:t>
            </a:r>
          </a:p>
        </p:txBody>
      </p:sp>
      <p:sp>
        <p:nvSpPr>
          <p:cNvPr id="19" name="Picture Placeholder 10">
            <a:extLst>
              <a:ext uri="{FF2B5EF4-FFF2-40B4-BE49-F238E27FC236}">
                <a16:creationId xmlns:a16="http://schemas.microsoft.com/office/drawing/2014/main" id="{FFE52345-A6AE-55BD-7C7F-6601FE77FC43}"/>
              </a:ext>
            </a:extLst>
          </p:cNvPr>
          <p:cNvSpPr>
            <a:spLocks noGrp="1"/>
          </p:cNvSpPr>
          <p:nvPr>
            <p:ph type="pic" sz="quarter" idx="18" hasCustomPrompt="1"/>
          </p:nvPr>
        </p:nvSpPr>
        <p:spPr>
          <a:xfrm>
            <a:off x="10052048" y="2032001"/>
            <a:ext cx="1628776" cy="539749"/>
          </a:xfrm>
        </p:spPr>
        <p:txBody>
          <a:bodyPr tIns="36000" bIns="0" anchor="t" anchorCtr="0">
            <a:normAutofit/>
          </a:bodyPr>
          <a:lstStyle>
            <a:lvl1pPr algn="ctr">
              <a:defRPr sz="1000" b="0"/>
            </a:lvl1pPr>
          </a:lstStyle>
          <a:p>
            <a:r>
              <a:rPr lang="en-GB"/>
              <a:t>Insert logo</a:t>
            </a:r>
          </a:p>
        </p:txBody>
      </p:sp>
      <p:sp>
        <p:nvSpPr>
          <p:cNvPr id="12" name="Picture Placeholder 10">
            <a:extLst>
              <a:ext uri="{FF2B5EF4-FFF2-40B4-BE49-F238E27FC236}">
                <a16:creationId xmlns:a16="http://schemas.microsoft.com/office/drawing/2014/main" id="{F2655A3D-C4E6-3C50-94C8-897891AE2F71}"/>
              </a:ext>
            </a:extLst>
          </p:cNvPr>
          <p:cNvSpPr>
            <a:spLocks noGrp="1"/>
          </p:cNvSpPr>
          <p:nvPr>
            <p:ph type="pic" sz="quarter" idx="19" hasCustomPrompt="1"/>
          </p:nvPr>
        </p:nvSpPr>
        <p:spPr>
          <a:xfrm>
            <a:off x="1009649" y="2736851"/>
            <a:ext cx="1628776" cy="539749"/>
          </a:xfrm>
        </p:spPr>
        <p:txBody>
          <a:bodyPr tIns="36000" bIns="0" anchor="t" anchorCtr="0">
            <a:normAutofit/>
          </a:bodyPr>
          <a:lstStyle>
            <a:lvl1pPr algn="ctr">
              <a:defRPr sz="1000" b="0"/>
            </a:lvl1pPr>
          </a:lstStyle>
          <a:p>
            <a:r>
              <a:rPr lang="en-GB"/>
              <a:t>Insert logo</a:t>
            </a:r>
          </a:p>
        </p:txBody>
      </p:sp>
      <p:sp>
        <p:nvSpPr>
          <p:cNvPr id="13" name="Picture Placeholder 10">
            <a:extLst>
              <a:ext uri="{FF2B5EF4-FFF2-40B4-BE49-F238E27FC236}">
                <a16:creationId xmlns:a16="http://schemas.microsoft.com/office/drawing/2014/main" id="{98812F0E-59D4-02E3-23E2-3B7B5C9C15A2}"/>
              </a:ext>
            </a:extLst>
          </p:cNvPr>
          <p:cNvSpPr>
            <a:spLocks noGrp="1"/>
          </p:cNvSpPr>
          <p:nvPr>
            <p:ph type="pic" sz="quarter" idx="20" hasCustomPrompt="1"/>
          </p:nvPr>
        </p:nvSpPr>
        <p:spPr>
          <a:xfrm>
            <a:off x="2818129" y="2736851"/>
            <a:ext cx="1628776" cy="539749"/>
          </a:xfrm>
        </p:spPr>
        <p:txBody>
          <a:bodyPr tIns="36000" bIns="0" anchor="t" anchorCtr="0">
            <a:normAutofit/>
          </a:bodyPr>
          <a:lstStyle>
            <a:lvl1pPr algn="ctr">
              <a:defRPr sz="1000" b="0"/>
            </a:lvl1pPr>
          </a:lstStyle>
          <a:p>
            <a:r>
              <a:rPr lang="en-GB"/>
              <a:t>Insert logo</a:t>
            </a:r>
          </a:p>
        </p:txBody>
      </p:sp>
      <p:sp>
        <p:nvSpPr>
          <p:cNvPr id="15" name="Picture Placeholder 10">
            <a:extLst>
              <a:ext uri="{FF2B5EF4-FFF2-40B4-BE49-F238E27FC236}">
                <a16:creationId xmlns:a16="http://schemas.microsoft.com/office/drawing/2014/main" id="{7AE3D35C-8113-D49A-C66A-FF8D5EEB6E6C}"/>
              </a:ext>
            </a:extLst>
          </p:cNvPr>
          <p:cNvSpPr>
            <a:spLocks noGrp="1"/>
          </p:cNvSpPr>
          <p:nvPr>
            <p:ph type="pic" sz="quarter" idx="21" hasCustomPrompt="1"/>
          </p:nvPr>
        </p:nvSpPr>
        <p:spPr>
          <a:xfrm>
            <a:off x="4626609" y="2736851"/>
            <a:ext cx="1628776" cy="539749"/>
          </a:xfrm>
        </p:spPr>
        <p:txBody>
          <a:bodyPr tIns="36000" bIns="0" anchor="t" anchorCtr="0">
            <a:normAutofit/>
          </a:bodyPr>
          <a:lstStyle>
            <a:lvl1pPr algn="ctr">
              <a:defRPr sz="1000" b="0"/>
            </a:lvl1pPr>
          </a:lstStyle>
          <a:p>
            <a:r>
              <a:rPr lang="en-GB"/>
              <a:t>Insert logo</a:t>
            </a:r>
          </a:p>
        </p:txBody>
      </p:sp>
      <p:sp>
        <p:nvSpPr>
          <p:cNvPr id="38" name="Picture Placeholder 10">
            <a:extLst>
              <a:ext uri="{FF2B5EF4-FFF2-40B4-BE49-F238E27FC236}">
                <a16:creationId xmlns:a16="http://schemas.microsoft.com/office/drawing/2014/main" id="{EFF092F6-8D6F-B6E3-92F9-911134627490}"/>
              </a:ext>
            </a:extLst>
          </p:cNvPr>
          <p:cNvSpPr>
            <a:spLocks noGrp="1"/>
          </p:cNvSpPr>
          <p:nvPr>
            <p:ph type="pic" sz="quarter" idx="22" hasCustomPrompt="1"/>
          </p:nvPr>
        </p:nvSpPr>
        <p:spPr>
          <a:xfrm>
            <a:off x="6435089" y="2736851"/>
            <a:ext cx="1628776" cy="539749"/>
          </a:xfrm>
        </p:spPr>
        <p:txBody>
          <a:bodyPr tIns="36000" bIns="0" anchor="t" anchorCtr="0">
            <a:normAutofit/>
          </a:bodyPr>
          <a:lstStyle>
            <a:lvl1pPr algn="ctr">
              <a:defRPr sz="1000" b="0"/>
            </a:lvl1pPr>
          </a:lstStyle>
          <a:p>
            <a:r>
              <a:rPr lang="en-GB"/>
              <a:t>Insert logo</a:t>
            </a:r>
          </a:p>
        </p:txBody>
      </p:sp>
      <p:sp>
        <p:nvSpPr>
          <p:cNvPr id="39" name="Picture Placeholder 10">
            <a:extLst>
              <a:ext uri="{FF2B5EF4-FFF2-40B4-BE49-F238E27FC236}">
                <a16:creationId xmlns:a16="http://schemas.microsoft.com/office/drawing/2014/main" id="{7B9488DB-98E6-D6B0-58BF-7AD4887C8543}"/>
              </a:ext>
            </a:extLst>
          </p:cNvPr>
          <p:cNvSpPr>
            <a:spLocks noGrp="1"/>
          </p:cNvSpPr>
          <p:nvPr>
            <p:ph type="pic" sz="quarter" idx="23" hasCustomPrompt="1"/>
          </p:nvPr>
        </p:nvSpPr>
        <p:spPr>
          <a:xfrm>
            <a:off x="8243569" y="2736851"/>
            <a:ext cx="1628776" cy="539749"/>
          </a:xfrm>
        </p:spPr>
        <p:txBody>
          <a:bodyPr tIns="36000" bIns="0" anchor="t" anchorCtr="0">
            <a:normAutofit/>
          </a:bodyPr>
          <a:lstStyle>
            <a:lvl1pPr algn="ctr">
              <a:defRPr sz="1000" b="0"/>
            </a:lvl1pPr>
          </a:lstStyle>
          <a:p>
            <a:r>
              <a:rPr lang="en-GB"/>
              <a:t>Insert logo</a:t>
            </a:r>
          </a:p>
        </p:txBody>
      </p:sp>
      <p:sp>
        <p:nvSpPr>
          <p:cNvPr id="40" name="Picture Placeholder 10">
            <a:extLst>
              <a:ext uri="{FF2B5EF4-FFF2-40B4-BE49-F238E27FC236}">
                <a16:creationId xmlns:a16="http://schemas.microsoft.com/office/drawing/2014/main" id="{E8838C0B-3A17-F454-D9FA-0EE3050A3FE8}"/>
              </a:ext>
            </a:extLst>
          </p:cNvPr>
          <p:cNvSpPr>
            <a:spLocks noGrp="1"/>
          </p:cNvSpPr>
          <p:nvPr>
            <p:ph type="pic" sz="quarter" idx="24" hasCustomPrompt="1"/>
          </p:nvPr>
        </p:nvSpPr>
        <p:spPr>
          <a:xfrm>
            <a:off x="10052048" y="2736851"/>
            <a:ext cx="1628776" cy="539749"/>
          </a:xfrm>
        </p:spPr>
        <p:txBody>
          <a:bodyPr tIns="36000" bIns="0" anchor="t" anchorCtr="0">
            <a:normAutofit/>
          </a:bodyPr>
          <a:lstStyle>
            <a:lvl1pPr algn="ctr">
              <a:defRPr sz="1000" b="0"/>
            </a:lvl1pPr>
          </a:lstStyle>
          <a:p>
            <a:r>
              <a:rPr lang="en-GB"/>
              <a:t>Insert logo</a:t>
            </a:r>
          </a:p>
        </p:txBody>
      </p:sp>
      <p:sp>
        <p:nvSpPr>
          <p:cNvPr id="41" name="Picture Placeholder 10">
            <a:extLst>
              <a:ext uri="{FF2B5EF4-FFF2-40B4-BE49-F238E27FC236}">
                <a16:creationId xmlns:a16="http://schemas.microsoft.com/office/drawing/2014/main" id="{4F7CE59B-BC9F-5AD6-DD5E-57B2BCD8B6C0}"/>
              </a:ext>
            </a:extLst>
          </p:cNvPr>
          <p:cNvSpPr>
            <a:spLocks noGrp="1"/>
          </p:cNvSpPr>
          <p:nvPr>
            <p:ph type="pic" sz="quarter" idx="25" hasCustomPrompt="1"/>
          </p:nvPr>
        </p:nvSpPr>
        <p:spPr>
          <a:xfrm>
            <a:off x="1009649" y="3441701"/>
            <a:ext cx="1628776" cy="539749"/>
          </a:xfrm>
        </p:spPr>
        <p:txBody>
          <a:bodyPr tIns="36000" bIns="0" anchor="t" anchorCtr="0">
            <a:normAutofit/>
          </a:bodyPr>
          <a:lstStyle>
            <a:lvl1pPr algn="ctr">
              <a:defRPr sz="1000" b="0"/>
            </a:lvl1pPr>
          </a:lstStyle>
          <a:p>
            <a:r>
              <a:rPr lang="en-GB"/>
              <a:t>Insert logo</a:t>
            </a:r>
          </a:p>
        </p:txBody>
      </p:sp>
      <p:sp>
        <p:nvSpPr>
          <p:cNvPr id="42" name="Picture Placeholder 10">
            <a:extLst>
              <a:ext uri="{FF2B5EF4-FFF2-40B4-BE49-F238E27FC236}">
                <a16:creationId xmlns:a16="http://schemas.microsoft.com/office/drawing/2014/main" id="{81842158-F0EB-FCF1-A261-A7E6A6D3D383}"/>
              </a:ext>
            </a:extLst>
          </p:cNvPr>
          <p:cNvSpPr>
            <a:spLocks noGrp="1"/>
          </p:cNvSpPr>
          <p:nvPr>
            <p:ph type="pic" sz="quarter" idx="26" hasCustomPrompt="1"/>
          </p:nvPr>
        </p:nvSpPr>
        <p:spPr>
          <a:xfrm>
            <a:off x="2818129" y="3441701"/>
            <a:ext cx="1628776" cy="539749"/>
          </a:xfrm>
        </p:spPr>
        <p:txBody>
          <a:bodyPr tIns="36000" bIns="0" anchor="t" anchorCtr="0">
            <a:normAutofit/>
          </a:bodyPr>
          <a:lstStyle>
            <a:lvl1pPr algn="ctr">
              <a:defRPr sz="1000" b="0"/>
            </a:lvl1pPr>
          </a:lstStyle>
          <a:p>
            <a:r>
              <a:rPr lang="en-GB"/>
              <a:t>Insert logo</a:t>
            </a:r>
          </a:p>
        </p:txBody>
      </p:sp>
      <p:sp>
        <p:nvSpPr>
          <p:cNvPr id="43" name="Picture Placeholder 10">
            <a:extLst>
              <a:ext uri="{FF2B5EF4-FFF2-40B4-BE49-F238E27FC236}">
                <a16:creationId xmlns:a16="http://schemas.microsoft.com/office/drawing/2014/main" id="{F6FF4241-DF31-DFC4-A232-CF0D1041C10F}"/>
              </a:ext>
            </a:extLst>
          </p:cNvPr>
          <p:cNvSpPr>
            <a:spLocks noGrp="1"/>
          </p:cNvSpPr>
          <p:nvPr>
            <p:ph type="pic" sz="quarter" idx="27" hasCustomPrompt="1"/>
          </p:nvPr>
        </p:nvSpPr>
        <p:spPr>
          <a:xfrm>
            <a:off x="4626609" y="3441701"/>
            <a:ext cx="1628776" cy="539749"/>
          </a:xfrm>
        </p:spPr>
        <p:txBody>
          <a:bodyPr tIns="36000" bIns="0" anchor="t" anchorCtr="0">
            <a:normAutofit/>
          </a:bodyPr>
          <a:lstStyle>
            <a:lvl1pPr algn="ctr">
              <a:defRPr sz="1000" b="0"/>
            </a:lvl1pPr>
          </a:lstStyle>
          <a:p>
            <a:r>
              <a:rPr lang="en-GB"/>
              <a:t>Insert logo</a:t>
            </a:r>
          </a:p>
        </p:txBody>
      </p:sp>
      <p:sp>
        <p:nvSpPr>
          <p:cNvPr id="44" name="Picture Placeholder 10">
            <a:extLst>
              <a:ext uri="{FF2B5EF4-FFF2-40B4-BE49-F238E27FC236}">
                <a16:creationId xmlns:a16="http://schemas.microsoft.com/office/drawing/2014/main" id="{464D14C4-9BE8-7FBB-5CFA-EDEB46B9B2E8}"/>
              </a:ext>
            </a:extLst>
          </p:cNvPr>
          <p:cNvSpPr>
            <a:spLocks noGrp="1"/>
          </p:cNvSpPr>
          <p:nvPr>
            <p:ph type="pic" sz="quarter" idx="28" hasCustomPrompt="1"/>
          </p:nvPr>
        </p:nvSpPr>
        <p:spPr>
          <a:xfrm>
            <a:off x="6435089" y="3441701"/>
            <a:ext cx="1628776" cy="539749"/>
          </a:xfrm>
        </p:spPr>
        <p:txBody>
          <a:bodyPr tIns="36000" bIns="0" anchor="t" anchorCtr="0">
            <a:normAutofit/>
          </a:bodyPr>
          <a:lstStyle>
            <a:lvl1pPr algn="ctr">
              <a:defRPr sz="1000" b="0"/>
            </a:lvl1pPr>
          </a:lstStyle>
          <a:p>
            <a:r>
              <a:rPr lang="en-GB"/>
              <a:t>Insert logo</a:t>
            </a:r>
          </a:p>
        </p:txBody>
      </p:sp>
      <p:sp>
        <p:nvSpPr>
          <p:cNvPr id="45" name="Picture Placeholder 10">
            <a:extLst>
              <a:ext uri="{FF2B5EF4-FFF2-40B4-BE49-F238E27FC236}">
                <a16:creationId xmlns:a16="http://schemas.microsoft.com/office/drawing/2014/main" id="{CF3CB885-02D6-4572-3094-912EC260D3DF}"/>
              </a:ext>
            </a:extLst>
          </p:cNvPr>
          <p:cNvSpPr>
            <a:spLocks noGrp="1"/>
          </p:cNvSpPr>
          <p:nvPr>
            <p:ph type="pic" sz="quarter" idx="29" hasCustomPrompt="1"/>
          </p:nvPr>
        </p:nvSpPr>
        <p:spPr>
          <a:xfrm>
            <a:off x="8243569" y="3441701"/>
            <a:ext cx="1628776" cy="539749"/>
          </a:xfrm>
        </p:spPr>
        <p:txBody>
          <a:bodyPr tIns="36000" bIns="0" anchor="t" anchorCtr="0">
            <a:normAutofit/>
          </a:bodyPr>
          <a:lstStyle>
            <a:lvl1pPr algn="ctr">
              <a:defRPr sz="1000" b="0"/>
            </a:lvl1pPr>
          </a:lstStyle>
          <a:p>
            <a:r>
              <a:rPr lang="en-GB"/>
              <a:t>Insert logo</a:t>
            </a:r>
          </a:p>
        </p:txBody>
      </p:sp>
      <p:sp>
        <p:nvSpPr>
          <p:cNvPr id="46" name="Picture Placeholder 10">
            <a:extLst>
              <a:ext uri="{FF2B5EF4-FFF2-40B4-BE49-F238E27FC236}">
                <a16:creationId xmlns:a16="http://schemas.microsoft.com/office/drawing/2014/main" id="{0BCAA7BF-3553-1B52-B8C4-A2F0BBA980AD}"/>
              </a:ext>
            </a:extLst>
          </p:cNvPr>
          <p:cNvSpPr>
            <a:spLocks noGrp="1"/>
          </p:cNvSpPr>
          <p:nvPr>
            <p:ph type="pic" sz="quarter" idx="30" hasCustomPrompt="1"/>
          </p:nvPr>
        </p:nvSpPr>
        <p:spPr>
          <a:xfrm>
            <a:off x="10052048" y="3441701"/>
            <a:ext cx="1628776" cy="539749"/>
          </a:xfrm>
        </p:spPr>
        <p:txBody>
          <a:bodyPr tIns="36000" bIns="0" anchor="t" anchorCtr="0">
            <a:normAutofit/>
          </a:bodyPr>
          <a:lstStyle>
            <a:lvl1pPr algn="ctr">
              <a:defRPr sz="1000" b="0"/>
            </a:lvl1pPr>
          </a:lstStyle>
          <a:p>
            <a:r>
              <a:rPr lang="en-GB"/>
              <a:t>Insert logo</a:t>
            </a:r>
          </a:p>
        </p:txBody>
      </p:sp>
      <p:sp>
        <p:nvSpPr>
          <p:cNvPr id="47" name="Picture Placeholder 10">
            <a:extLst>
              <a:ext uri="{FF2B5EF4-FFF2-40B4-BE49-F238E27FC236}">
                <a16:creationId xmlns:a16="http://schemas.microsoft.com/office/drawing/2014/main" id="{DA65DF8D-4721-46FC-84AF-D3BAFBF12D01}"/>
              </a:ext>
            </a:extLst>
          </p:cNvPr>
          <p:cNvSpPr>
            <a:spLocks noGrp="1"/>
          </p:cNvSpPr>
          <p:nvPr>
            <p:ph type="pic" sz="quarter" idx="31" hasCustomPrompt="1"/>
          </p:nvPr>
        </p:nvSpPr>
        <p:spPr>
          <a:xfrm>
            <a:off x="1009649" y="4146551"/>
            <a:ext cx="1628776" cy="539749"/>
          </a:xfrm>
        </p:spPr>
        <p:txBody>
          <a:bodyPr tIns="36000" bIns="0" anchor="t" anchorCtr="0">
            <a:normAutofit/>
          </a:bodyPr>
          <a:lstStyle>
            <a:lvl1pPr algn="ctr">
              <a:defRPr sz="1000" b="0"/>
            </a:lvl1pPr>
          </a:lstStyle>
          <a:p>
            <a:r>
              <a:rPr lang="en-GB"/>
              <a:t>Insert logo</a:t>
            </a:r>
          </a:p>
        </p:txBody>
      </p:sp>
      <p:sp>
        <p:nvSpPr>
          <p:cNvPr id="48" name="Picture Placeholder 10">
            <a:extLst>
              <a:ext uri="{FF2B5EF4-FFF2-40B4-BE49-F238E27FC236}">
                <a16:creationId xmlns:a16="http://schemas.microsoft.com/office/drawing/2014/main" id="{95F528D8-FADF-4A2D-2386-ADDD7C550815}"/>
              </a:ext>
            </a:extLst>
          </p:cNvPr>
          <p:cNvSpPr>
            <a:spLocks noGrp="1"/>
          </p:cNvSpPr>
          <p:nvPr>
            <p:ph type="pic" sz="quarter" idx="32" hasCustomPrompt="1"/>
          </p:nvPr>
        </p:nvSpPr>
        <p:spPr>
          <a:xfrm>
            <a:off x="2818129" y="4146551"/>
            <a:ext cx="1628776" cy="539749"/>
          </a:xfrm>
        </p:spPr>
        <p:txBody>
          <a:bodyPr tIns="36000" bIns="0" anchor="t" anchorCtr="0">
            <a:normAutofit/>
          </a:bodyPr>
          <a:lstStyle>
            <a:lvl1pPr algn="ctr">
              <a:defRPr sz="1000" b="0"/>
            </a:lvl1pPr>
          </a:lstStyle>
          <a:p>
            <a:r>
              <a:rPr lang="en-GB"/>
              <a:t>Insert logo</a:t>
            </a:r>
          </a:p>
        </p:txBody>
      </p:sp>
      <p:sp>
        <p:nvSpPr>
          <p:cNvPr id="49" name="Picture Placeholder 10">
            <a:extLst>
              <a:ext uri="{FF2B5EF4-FFF2-40B4-BE49-F238E27FC236}">
                <a16:creationId xmlns:a16="http://schemas.microsoft.com/office/drawing/2014/main" id="{F702086B-84F7-012D-0399-F1B09DEEDED0}"/>
              </a:ext>
            </a:extLst>
          </p:cNvPr>
          <p:cNvSpPr>
            <a:spLocks noGrp="1"/>
          </p:cNvSpPr>
          <p:nvPr>
            <p:ph type="pic" sz="quarter" idx="33" hasCustomPrompt="1"/>
          </p:nvPr>
        </p:nvSpPr>
        <p:spPr>
          <a:xfrm>
            <a:off x="4626609" y="4146551"/>
            <a:ext cx="1628776" cy="539749"/>
          </a:xfrm>
        </p:spPr>
        <p:txBody>
          <a:bodyPr tIns="36000" bIns="0" anchor="t" anchorCtr="0">
            <a:normAutofit/>
          </a:bodyPr>
          <a:lstStyle>
            <a:lvl1pPr algn="ctr">
              <a:defRPr sz="1000" b="0"/>
            </a:lvl1pPr>
          </a:lstStyle>
          <a:p>
            <a:r>
              <a:rPr lang="en-GB"/>
              <a:t>Insert logo</a:t>
            </a:r>
          </a:p>
        </p:txBody>
      </p:sp>
      <p:sp>
        <p:nvSpPr>
          <p:cNvPr id="50" name="Picture Placeholder 10">
            <a:extLst>
              <a:ext uri="{FF2B5EF4-FFF2-40B4-BE49-F238E27FC236}">
                <a16:creationId xmlns:a16="http://schemas.microsoft.com/office/drawing/2014/main" id="{39579B47-B980-9C47-A8F9-A73E69B898E8}"/>
              </a:ext>
            </a:extLst>
          </p:cNvPr>
          <p:cNvSpPr>
            <a:spLocks noGrp="1"/>
          </p:cNvSpPr>
          <p:nvPr>
            <p:ph type="pic" sz="quarter" idx="34" hasCustomPrompt="1"/>
          </p:nvPr>
        </p:nvSpPr>
        <p:spPr>
          <a:xfrm>
            <a:off x="6435089" y="4146551"/>
            <a:ext cx="1628776" cy="539749"/>
          </a:xfrm>
        </p:spPr>
        <p:txBody>
          <a:bodyPr tIns="36000" bIns="0" anchor="t" anchorCtr="0">
            <a:normAutofit/>
          </a:bodyPr>
          <a:lstStyle>
            <a:lvl1pPr algn="ctr">
              <a:defRPr sz="1000" b="0"/>
            </a:lvl1pPr>
          </a:lstStyle>
          <a:p>
            <a:r>
              <a:rPr lang="en-GB"/>
              <a:t>Insert logo</a:t>
            </a:r>
          </a:p>
        </p:txBody>
      </p:sp>
      <p:sp>
        <p:nvSpPr>
          <p:cNvPr id="51" name="Picture Placeholder 10">
            <a:extLst>
              <a:ext uri="{FF2B5EF4-FFF2-40B4-BE49-F238E27FC236}">
                <a16:creationId xmlns:a16="http://schemas.microsoft.com/office/drawing/2014/main" id="{38686FA7-58D1-9785-D74E-9FDB6B0F171B}"/>
              </a:ext>
            </a:extLst>
          </p:cNvPr>
          <p:cNvSpPr>
            <a:spLocks noGrp="1"/>
          </p:cNvSpPr>
          <p:nvPr>
            <p:ph type="pic" sz="quarter" idx="35" hasCustomPrompt="1"/>
          </p:nvPr>
        </p:nvSpPr>
        <p:spPr>
          <a:xfrm>
            <a:off x="8243569" y="4146551"/>
            <a:ext cx="1628776" cy="539749"/>
          </a:xfrm>
        </p:spPr>
        <p:txBody>
          <a:bodyPr tIns="36000" bIns="0" anchor="t" anchorCtr="0">
            <a:normAutofit/>
          </a:bodyPr>
          <a:lstStyle>
            <a:lvl1pPr algn="ctr">
              <a:defRPr sz="1000" b="0"/>
            </a:lvl1pPr>
          </a:lstStyle>
          <a:p>
            <a:r>
              <a:rPr lang="en-GB"/>
              <a:t>Insert logo</a:t>
            </a:r>
          </a:p>
        </p:txBody>
      </p:sp>
      <p:sp>
        <p:nvSpPr>
          <p:cNvPr id="52" name="Picture Placeholder 10">
            <a:extLst>
              <a:ext uri="{FF2B5EF4-FFF2-40B4-BE49-F238E27FC236}">
                <a16:creationId xmlns:a16="http://schemas.microsoft.com/office/drawing/2014/main" id="{70B4CBCF-1CCA-0640-78CF-35E9FD7F6E02}"/>
              </a:ext>
            </a:extLst>
          </p:cNvPr>
          <p:cNvSpPr>
            <a:spLocks noGrp="1"/>
          </p:cNvSpPr>
          <p:nvPr>
            <p:ph type="pic" sz="quarter" idx="36" hasCustomPrompt="1"/>
          </p:nvPr>
        </p:nvSpPr>
        <p:spPr>
          <a:xfrm>
            <a:off x="10052048" y="4146551"/>
            <a:ext cx="1628776" cy="539749"/>
          </a:xfrm>
        </p:spPr>
        <p:txBody>
          <a:bodyPr tIns="36000" bIns="0" anchor="t" anchorCtr="0">
            <a:normAutofit/>
          </a:bodyPr>
          <a:lstStyle>
            <a:lvl1pPr algn="ctr">
              <a:defRPr sz="1000" b="0"/>
            </a:lvl1pPr>
          </a:lstStyle>
          <a:p>
            <a:r>
              <a:rPr lang="en-GB"/>
              <a:t>Insert logo</a:t>
            </a:r>
          </a:p>
        </p:txBody>
      </p:sp>
      <p:sp>
        <p:nvSpPr>
          <p:cNvPr id="53" name="Picture Placeholder 10">
            <a:extLst>
              <a:ext uri="{FF2B5EF4-FFF2-40B4-BE49-F238E27FC236}">
                <a16:creationId xmlns:a16="http://schemas.microsoft.com/office/drawing/2014/main" id="{31AB9A76-5F0A-BABC-8DBB-28399D31B1F0}"/>
              </a:ext>
            </a:extLst>
          </p:cNvPr>
          <p:cNvSpPr>
            <a:spLocks noGrp="1"/>
          </p:cNvSpPr>
          <p:nvPr>
            <p:ph type="pic" sz="quarter" idx="37" hasCustomPrompt="1"/>
          </p:nvPr>
        </p:nvSpPr>
        <p:spPr>
          <a:xfrm>
            <a:off x="1009649" y="4851401"/>
            <a:ext cx="1628776" cy="539749"/>
          </a:xfrm>
        </p:spPr>
        <p:txBody>
          <a:bodyPr tIns="36000" bIns="0" anchor="t" anchorCtr="0">
            <a:normAutofit/>
          </a:bodyPr>
          <a:lstStyle>
            <a:lvl1pPr algn="ctr">
              <a:defRPr sz="1000" b="0"/>
            </a:lvl1pPr>
          </a:lstStyle>
          <a:p>
            <a:r>
              <a:rPr lang="en-GB"/>
              <a:t>Insert logo</a:t>
            </a:r>
          </a:p>
        </p:txBody>
      </p:sp>
      <p:sp>
        <p:nvSpPr>
          <p:cNvPr id="54" name="Picture Placeholder 10">
            <a:extLst>
              <a:ext uri="{FF2B5EF4-FFF2-40B4-BE49-F238E27FC236}">
                <a16:creationId xmlns:a16="http://schemas.microsoft.com/office/drawing/2014/main" id="{BC1A0616-434B-A405-1876-A77BB3B550C2}"/>
              </a:ext>
            </a:extLst>
          </p:cNvPr>
          <p:cNvSpPr>
            <a:spLocks noGrp="1"/>
          </p:cNvSpPr>
          <p:nvPr>
            <p:ph type="pic" sz="quarter" idx="38" hasCustomPrompt="1"/>
          </p:nvPr>
        </p:nvSpPr>
        <p:spPr>
          <a:xfrm>
            <a:off x="2818129" y="4851401"/>
            <a:ext cx="1628776" cy="539749"/>
          </a:xfrm>
        </p:spPr>
        <p:txBody>
          <a:bodyPr tIns="36000" bIns="0" anchor="t" anchorCtr="0">
            <a:normAutofit/>
          </a:bodyPr>
          <a:lstStyle>
            <a:lvl1pPr algn="ctr">
              <a:defRPr sz="1000" b="0"/>
            </a:lvl1pPr>
          </a:lstStyle>
          <a:p>
            <a:r>
              <a:rPr lang="en-GB"/>
              <a:t>Insert logo</a:t>
            </a:r>
          </a:p>
        </p:txBody>
      </p:sp>
      <p:sp>
        <p:nvSpPr>
          <p:cNvPr id="55" name="Picture Placeholder 10">
            <a:extLst>
              <a:ext uri="{FF2B5EF4-FFF2-40B4-BE49-F238E27FC236}">
                <a16:creationId xmlns:a16="http://schemas.microsoft.com/office/drawing/2014/main" id="{664C1FDE-2ADC-879D-B523-F046CD446015}"/>
              </a:ext>
            </a:extLst>
          </p:cNvPr>
          <p:cNvSpPr>
            <a:spLocks noGrp="1"/>
          </p:cNvSpPr>
          <p:nvPr>
            <p:ph type="pic" sz="quarter" idx="39" hasCustomPrompt="1"/>
          </p:nvPr>
        </p:nvSpPr>
        <p:spPr>
          <a:xfrm>
            <a:off x="4626609" y="4851401"/>
            <a:ext cx="1628776" cy="539749"/>
          </a:xfrm>
        </p:spPr>
        <p:txBody>
          <a:bodyPr tIns="36000" bIns="0" anchor="t" anchorCtr="0">
            <a:normAutofit/>
          </a:bodyPr>
          <a:lstStyle>
            <a:lvl1pPr algn="ctr">
              <a:defRPr sz="1000" b="0"/>
            </a:lvl1pPr>
          </a:lstStyle>
          <a:p>
            <a:r>
              <a:rPr lang="en-GB"/>
              <a:t>Insert logo</a:t>
            </a:r>
          </a:p>
        </p:txBody>
      </p:sp>
      <p:sp>
        <p:nvSpPr>
          <p:cNvPr id="56" name="Picture Placeholder 10">
            <a:extLst>
              <a:ext uri="{FF2B5EF4-FFF2-40B4-BE49-F238E27FC236}">
                <a16:creationId xmlns:a16="http://schemas.microsoft.com/office/drawing/2014/main" id="{A9C5A8B4-F492-19B9-4F2A-54617755A12B}"/>
              </a:ext>
            </a:extLst>
          </p:cNvPr>
          <p:cNvSpPr>
            <a:spLocks noGrp="1"/>
          </p:cNvSpPr>
          <p:nvPr>
            <p:ph type="pic" sz="quarter" idx="40" hasCustomPrompt="1"/>
          </p:nvPr>
        </p:nvSpPr>
        <p:spPr>
          <a:xfrm>
            <a:off x="6435089" y="4851401"/>
            <a:ext cx="1628776" cy="539749"/>
          </a:xfrm>
        </p:spPr>
        <p:txBody>
          <a:bodyPr tIns="36000" bIns="0" anchor="t" anchorCtr="0">
            <a:normAutofit/>
          </a:bodyPr>
          <a:lstStyle>
            <a:lvl1pPr algn="ctr">
              <a:defRPr sz="1000" b="0"/>
            </a:lvl1pPr>
          </a:lstStyle>
          <a:p>
            <a:r>
              <a:rPr lang="en-GB"/>
              <a:t>Insert logo</a:t>
            </a:r>
          </a:p>
        </p:txBody>
      </p:sp>
      <p:sp>
        <p:nvSpPr>
          <p:cNvPr id="57" name="Picture Placeholder 10">
            <a:extLst>
              <a:ext uri="{FF2B5EF4-FFF2-40B4-BE49-F238E27FC236}">
                <a16:creationId xmlns:a16="http://schemas.microsoft.com/office/drawing/2014/main" id="{1BC624CC-CDEF-B70B-9E2C-CD934FD549EC}"/>
              </a:ext>
            </a:extLst>
          </p:cNvPr>
          <p:cNvSpPr>
            <a:spLocks noGrp="1"/>
          </p:cNvSpPr>
          <p:nvPr>
            <p:ph type="pic" sz="quarter" idx="41" hasCustomPrompt="1"/>
          </p:nvPr>
        </p:nvSpPr>
        <p:spPr>
          <a:xfrm>
            <a:off x="8243569" y="4851401"/>
            <a:ext cx="1628776" cy="539749"/>
          </a:xfrm>
        </p:spPr>
        <p:txBody>
          <a:bodyPr tIns="36000" bIns="0" anchor="t" anchorCtr="0">
            <a:normAutofit/>
          </a:bodyPr>
          <a:lstStyle>
            <a:lvl1pPr algn="ctr">
              <a:defRPr sz="1000" b="0"/>
            </a:lvl1pPr>
          </a:lstStyle>
          <a:p>
            <a:r>
              <a:rPr lang="en-GB"/>
              <a:t>Insert logo</a:t>
            </a:r>
          </a:p>
        </p:txBody>
      </p:sp>
      <p:sp>
        <p:nvSpPr>
          <p:cNvPr id="58" name="Picture Placeholder 10">
            <a:extLst>
              <a:ext uri="{FF2B5EF4-FFF2-40B4-BE49-F238E27FC236}">
                <a16:creationId xmlns:a16="http://schemas.microsoft.com/office/drawing/2014/main" id="{1AC111E3-911F-BAF8-8547-DCE975794404}"/>
              </a:ext>
            </a:extLst>
          </p:cNvPr>
          <p:cNvSpPr>
            <a:spLocks noGrp="1"/>
          </p:cNvSpPr>
          <p:nvPr>
            <p:ph type="pic" sz="quarter" idx="42" hasCustomPrompt="1"/>
          </p:nvPr>
        </p:nvSpPr>
        <p:spPr>
          <a:xfrm>
            <a:off x="10052048" y="4851401"/>
            <a:ext cx="1628776" cy="539749"/>
          </a:xfrm>
        </p:spPr>
        <p:txBody>
          <a:bodyPr tIns="36000" bIns="0" anchor="t" anchorCtr="0">
            <a:normAutofit/>
          </a:bodyPr>
          <a:lstStyle>
            <a:lvl1pPr algn="ctr">
              <a:defRPr sz="1000" b="0"/>
            </a:lvl1pPr>
          </a:lstStyle>
          <a:p>
            <a:r>
              <a:rPr lang="en-GB"/>
              <a:t>Insert logo</a:t>
            </a:r>
          </a:p>
        </p:txBody>
      </p:sp>
      <p:sp>
        <p:nvSpPr>
          <p:cNvPr id="59" name="Picture Placeholder 10">
            <a:extLst>
              <a:ext uri="{FF2B5EF4-FFF2-40B4-BE49-F238E27FC236}">
                <a16:creationId xmlns:a16="http://schemas.microsoft.com/office/drawing/2014/main" id="{D567395F-4FD3-1382-8F79-8EF456F0BF3E}"/>
              </a:ext>
            </a:extLst>
          </p:cNvPr>
          <p:cNvSpPr>
            <a:spLocks noGrp="1"/>
          </p:cNvSpPr>
          <p:nvPr>
            <p:ph type="pic" sz="quarter" idx="43" hasCustomPrompt="1"/>
          </p:nvPr>
        </p:nvSpPr>
        <p:spPr>
          <a:xfrm>
            <a:off x="1009649" y="5556250"/>
            <a:ext cx="1628776" cy="539749"/>
          </a:xfrm>
        </p:spPr>
        <p:txBody>
          <a:bodyPr tIns="36000" bIns="0" anchor="t" anchorCtr="0">
            <a:normAutofit/>
          </a:bodyPr>
          <a:lstStyle>
            <a:lvl1pPr algn="ctr">
              <a:defRPr sz="1000" b="0"/>
            </a:lvl1pPr>
          </a:lstStyle>
          <a:p>
            <a:r>
              <a:rPr lang="en-GB"/>
              <a:t>Insert logo</a:t>
            </a:r>
          </a:p>
        </p:txBody>
      </p:sp>
      <p:sp>
        <p:nvSpPr>
          <p:cNvPr id="60" name="Picture Placeholder 10">
            <a:extLst>
              <a:ext uri="{FF2B5EF4-FFF2-40B4-BE49-F238E27FC236}">
                <a16:creationId xmlns:a16="http://schemas.microsoft.com/office/drawing/2014/main" id="{030FB6A7-DB0A-9CF3-0974-FDF8BB0C0182}"/>
              </a:ext>
            </a:extLst>
          </p:cNvPr>
          <p:cNvSpPr>
            <a:spLocks noGrp="1"/>
          </p:cNvSpPr>
          <p:nvPr>
            <p:ph type="pic" sz="quarter" idx="44" hasCustomPrompt="1"/>
          </p:nvPr>
        </p:nvSpPr>
        <p:spPr>
          <a:xfrm>
            <a:off x="2818129" y="5556250"/>
            <a:ext cx="1628776" cy="539749"/>
          </a:xfrm>
        </p:spPr>
        <p:txBody>
          <a:bodyPr tIns="36000" bIns="0" anchor="t" anchorCtr="0">
            <a:normAutofit/>
          </a:bodyPr>
          <a:lstStyle>
            <a:lvl1pPr algn="ctr">
              <a:defRPr sz="1000" b="0"/>
            </a:lvl1pPr>
          </a:lstStyle>
          <a:p>
            <a:r>
              <a:rPr lang="en-GB"/>
              <a:t>Insert logo</a:t>
            </a:r>
          </a:p>
        </p:txBody>
      </p:sp>
      <p:sp>
        <p:nvSpPr>
          <p:cNvPr id="61" name="Picture Placeholder 10">
            <a:extLst>
              <a:ext uri="{FF2B5EF4-FFF2-40B4-BE49-F238E27FC236}">
                <a16:creationId xmlns:a16="http://schemas.microsoft.com/office/drawing/2014/main" id="{9A18567C-E927-B966-FF21-AA4EFE6C7263}"/>
              </a:ext>
            </a:extLst>
          </p:cNvPr>
          <p:cNvSpPr>
            <a:spLocks noGrp="1"/>
          </p:cNvSpPr>
          <p:nvPr>
            <p:ph type="pic" sz="quarter" idx="45" hasCustomPrompt="1"/>
          </p:nvPr>
        </p:nvSpPr>
        <p:spPr>
          <a:xfrm>
            <a:off x="4626609" y="5556250"/>
            <a:ext cx="1628776" cy="539749"/>
          </a:xfrm>
        </p:spPr>
        <p:txBody>
          <a:bodyPr tIns="36000" bIns="0" anchor="t" anchorCtr="0">
            <a:normAutofit/>
          </a:bodyPr>
          <a:lstStyle>
            <a:lvl1pPr algn="ctr">
              <a:defRPr sz="1000" b="0"/>
            </a:lvl1pPr>
          </a:lstStyle>
          <a:p>
            <a:r>
              <a:rPr lang="en-GB"/>
              <a:t>Insert logo</a:t>
            </a:r>
          </a:p>
        </p:txBody>
      </p:sp>
      <p:sp>
        <p:nvSpPr>
          <p:cNvPr id="62" name="Picture Placeholder 10">
            <a:extLst>
              <a:ext uri="{FF2B5EF4-FFF2-40B4-BE49-F238E27FC236}">
                <a16:creationId xmlns:a16="http://schemas.microsoft.com/office/drawing/2014/main" id="{6FCF0772-A31B-3BAE-BBEB-D3978FD82A71}"/>
              </a:ext>
            </a:extLst>
          </p:cNvPr>
          <p:cNvSpPr>
            <a:spLocks noGrp="1"/>
          </p:cNvSpPr>
          <p:nvPr>
            <p:ph type="pic" sz="quarter" idx="46" hasCustomPrompt="1"/>
          </p:nvPr>
        </p:nvSpPr>
        <p:spPr>
          <a:xfrm>
            <a:off x="6435089" y="5556250"/>
            <a:ext cx="1628776" cy="539749"/>
          </a:xfrm>
        </p:spPr>
        <p:txBody>
          <a:bodyPr tIns="36000" bIns="0" anchor="t" anchorCtr="0">
            <a:normAutofit/>
          </a:bodyPr>
          <a:lstStyle>
            <a:lvl1pPr algn="ctr">
              <a:defRPr sz="1000" b="0"/>
            </a:lvl1pPr>
          </a:lstStyle>
          <a:p>
            <a:r>
              <a:rPr lang="en-GB"/>
              <a:t>Insert logo</a:t>
            </a:r>
          </a:p>
        </p:txBody>
      </p:sp>
      <p:sp>
        <p:nvSpPr>
          <p:cNvPr id="63" name="Picture Placeholder 10">
            <a:extLst>
              <a:ext uri="{FF2B5EF4-FFF2-40B4-BE49-F238E27FC236}">
                <a16:creationId xmlns:a16="http://schemas.microsoft.com/office/drawing/2014/main" id="{CF425A45-A49F-E2AD-46D8-2FBB20735CBC}"/>
              </a:ext>
            </a:extLst>
          </p:cNvPr>
          <p:cNvSpPr>
            <a:spLocks noGrp="1"/>
          </p:cNvSpPr>
          <p:nvPr>
            <p:ph type="pic" sz="quarter" idx="47" hasCustomPrompt="1"/>
          </p:nvPr>
        </p:nvSpPr>
        <p:spPr>
          <a:xfrm>
            <a:off x="8243569" y="5556250"/>
            <a:ext cx="1628776" cy="539749"/>
          </a:xfrm>
        </p:spPr>
        <p:txBody>
          <a:bodyPr tIns="36000" bIns="0" anchor="t" anchorCtr="0">
            <a:normAutofit/>
          </a:bodyPr>
          <a:lstStyle>
            <a:lvl1pPr algn="ctr">
              <a:defRPr sz="1000" b="0"/>
            </a:lvl1pPr>
          </a:lstStyle>
          <a:p>
            <a:r>
              <a:rPr lang="en-GB"/>
              <a:t>Insert logo</a:t>
            </a:r>
          </a:p>
        </p:txBody>
      </p:sp>
      <p:sp>
        <p:nvSpPr>
          <p:cNvPr id="64" name="Picture Placeholder 10">
            <a:extLst>
              <a:ext uri="{FF2B5EF4-FFF2-40B4-BE49-F238E27FC236}">
                <a16:creationId xmlns:a16="http://schemas.microsoft.com/office/drawing/2014/main" id="{C534407D-E7E6-AF75-A6B0-9EACEBB7D96B}"/>
              </a:ext>
            </a:extLst>
          </p:cNvPr>
          <p:cNvSpPr>
            <a:spLocks noGrp="1"/>
          </p:cNvSpPr>
          <p:nvPr>
            <p:ph type="pic" sz="quarter" idx="48" hasCustomPrompt="1"/>
          </p:nvPr>
        </p:nvSpPr>
        <p:spPr>
          <a:xfrm>
            <a:off x="10052048" y="5556250"/>
            <a:ext cx="1628776" cy="539749"/>
          </a:xfrm>
        </p:spPr>
        <p:txBody>
          <a:bodyPr tIns="36000" bIns="0" anchor="t" anchorCtr="0">
            <a:normAutofit/>
          </a:bodyPr>
          <a:lstStyle>
            <a:lvl1pPr algn="ctr">
              <a:defRPr sz="1000" b="0"/>
            </a:lvl1pPr>
          </a:lstStyle>
          <a:p>
            <a:r>
              <a:rPr lang="en-GB"/>
              <a:t>Insert logo</a:t>
            </a:r>
          </a:p>
        </p:txBody>
      </p:sp>
      <p:sp>
        <p:nvSpPr>
          <p:cNvPr id="2" name="Text Placeholder 7">
            <a:extLst>
              <a:ext uri="{FF2B5EF4-FFF2-40B4-BE49-F238E27FC236}">
                <a16:creationId xmlns:a16="http://schemas.microsoft.com/office/drawing/2014/main" id="{F154CE84-5574-3B8A-2730-6B151275083A}"/>
              </a:ext>
            </a:extLst>
          </p:cNvPr>
          <p:cNvSpPr>
            <a:spLocks noGrp="1"/>
          </p:cNvSpPr>
          <p:nvPr>
            <p:ph type="body" sz="quarter" idx="4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308284915"/>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portant information and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[Important information and disclosures]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4" name="Content Placeholder 2">
            <a:extLst>
              <a:ext uri="{FF2B5EF4-FFF2-40B4-BE49-F238E27FC236}">
                <a16:creationId xmlns:a16="http://schemas.microsoft.com/office/drawing/2014/main" id="{3022F10B-4713-C65F-53C9-5B6EE1CBF1BA}"/>
              </a:ext>
            </a:extLst>
          </p:cNvPr>
          <p:cNvSpPr txBox="1">
            <a:spLocks/>
          </p:cNvSpPr>
          <p:nvPr userDrawn="1"/>
        </p:nvSpPr>
        <p:spPr>
          <a:xfrm>
            <a:off x="1009650" y="2031999"/>
            <a:ext cx="10670400" cy="4101673"/>
          </a:xfrm>
          <a:prstGeom prst="rect">
            <a:avLst/>
          </a:prstGeom>
        </p:spPr>
        <p:txBody>
          <a:bodyPr vert="horz" lIns="0" tIns="0" rIns="0" bIns="0" numCol="3" spcCol="360000" rtlCol="0">
            <a:normAutofit lnSpcReduction="10000"/>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9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1000"/>
              </a:spcAft>
              <a:buFont typeface="Arial" panose="020B0604020202020204" pitchFamily="34" charset="0"/>
              <a:buNone/>
              <a:defRPr sz="9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1000"/>
              </a:spcAft>
              <a:buFont typeface="Arial" panose="020B0604020202020204" pitchFamily="34" charset="0"/>
              <a:buChar char="•"/>
              <a:defRPr sz="9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500"/>
              </a:spcAft>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a:t>© 2024 World Gold Council. All rights reserved. </a:t>
            </a:r>
          </a:p>
          <a:p>
            <a:pPr>
              <a:spcAft>
                <a:spcPts val="1000"/>
              </a:spcAft>
            </a:pPr>
            <a:r>
              <a:rPr lang="en-GB"/>
              <a:t>World Gold Council and the Circle device are trademarks of the World Gold Council or its affiliates.</a:t>
            </a:r>
          </a:p>
          <a:p>
            <a:pPr lvl="1"/>
            <a:r>
              <a:rPr lang="en-GB"/>
              <a:t>All references to LBMA Gold Price are used with the permission</a:t>
            </a:r>
            <a:br>
              <a:rPr lang="en-GB"/>
            </a:br>
            <a:r>
              <a:rPr lang="en-GB"/>
              <a:t>of ICE Benchmark Administration Limited and have been provided for informational purposes only. ICE Benchmark Administration Limited accepts no liability or responsibility for the accuracy of the prices or the underlying product to which the prices may be referenced. Other content is the intellectual property of the respective third party and all rights are reserved to them. </a:t>
            </a:r>
          </a:p>
          <a:p>
            <a:pPr lvl="1"/>
            <a:r>
              <a:rPr lang="en-GB"/>
              <a:t>Reproduction or redistribution of any of this information</a:t>
            </a:r>
            <a:br>
              <a:rPr lang="en-GB"/>
            </a:br>
            <a:r>
              <a:rPr lang="en-GB"/>
              <a:t>is expressly prohibited without the prior written consent</a:t>
            </a:r>
            <a:br>
              <a:rPr lang="en-GB"/>
            </a:br>
            <a:r>
              <a:rPr lang="en-GB"/>
              <a:t>of World Gold Council or the appropriate copyright owners, except as specifically provided below. Information and statistics are copyright © and/or other intellectual property of the</a:t>
            </a:r>
            <a:br>
              <a:rPr lang="en-GB"/>
            </a:br>
            <a:r>
              <a:rPr lang="en-GB"/>
              <a:t>World Gold Council or its affiliates or third-party providers identified herein. All rights of the respective owners are reserved.</a:t>
            </a:r>
          </a:p>
          <a:p>
            <a:pPr lvl="1"/>
            <a:r>
              <a:rPr lang="en-GB"/>
              <a:t>The use of the statistics in this information is permitted for</a:t>
            </a:r>
            <a:br>
              <a:rPr lang="en-GB"/>
            </a:br>
            <a:r>
              <a:rPr lang="en-GB"/>
              <a:t>the purposes of review and commentary (including media commentary) in line with fair industry practice, subject to the following two pre-conditions: (</a:t>
            </a:r>
            <a:r>
              <a:rPr lang="en-GB" err="1"/>
              <a:t>i</a:t>
            </a:r>
            <a:r>
              <a:rPr lang="en-GB"/>
              <a:t>) only limited extracts of data or analysis be used; and (ii) any and all use of these statistics is accompanied by a citation to World Gold Council and, where appropriate, to Metals Focus, or other identified copyright owners as their source. World Gold Council is affiliated with Metals Focus.</a:t>
            </a:r>
          </a:p>
          <a:p>
            <a:pPr lvl="1"/>
            <a:r>
              <a:rPr lang="en-GB"/>
              <a:t>The World Gold Council and its affiliates do not guarantee the accuracy or completeness of any information nor accepts responsibility for any losses or damages arising directly or indirectly from the use of this information.</a:t>
            </a:r>
          </a:p>
          <a:p>
            <a:pPr lvl="1"/>
            <a:r>
              <a:rPr lang="en-GB"/>
              <a:t>This information is for educational purposes only and</a:t>
            </a:r>
            <a:br>
              <a:rPr lang="en-GB"/>
            </a:br>
            <a:r>
              <a:rPr lang="en-GB"/>
              <a:t>by receiving this information, you agree with its intended</a:t>
            </a:r>
            <a:br>
              <a:rPr lang="en-GB"/>
            </a:br>
            <a:r>
              <a:rPr lang="en-GB"/>
              <a:t>purpose. Nothing contained herein is intended to constitute a recommendation, investment advice, or offer for the purchase or sale of gold, any gold-related products or services or any other products, services, securities or financial instruments (collectively, “Services”). This information does not take into account any investment objectives, financial situation or particular needs of any particular person. </a:t>
            </a:r>
          </a:p>
          <a:p>
            <a:pPr lvl="1"/>
            <a:r>
              <a:rPr lang="en-GB"/>
              <a:t>Diversification does not guarantee any investment returns</a:t>
            </a:r>
            <a:br>
              <a:rPr lang="en-GB"/>
            </a:br>
            <a:r>
              <a:rPr lang="en-GB"/>
              <a:t>and does not eliminate the risk of loss. Past performance</a:t>
            </a:r>
            <a:br>
              <a:rPr lang="en-GB"/>
            </a:br>
            <a:r>
              <a:rPr lang="en-GB"/>
              <a:t>is not necessarily indicative of future results. The resulting performance of any investment outcomes that can be generated through allocation to gold are hypothetical</a:t>
            </a:r>
            <a:br>
              <a:rPr lang="en-GB"/>
            </a:br>
            <a:r>
              <a:rPr lang="en-GB"/>
              <a:t>in nature, may not reflect actual investment results and are</a:t>
            </a:r>
            <a:br>
              <a:rPr lang="en-GB"/>
            </a:br>
            <a:r>
              <a:rPr lang="en-GB"/>
              <a:t>not guarantees of future results. The World Gold Council and its affiliates do not guarantee or warranty any calculations and models used in any hypothetical portfolios or any outcomes resulting from any such use. Investors should discuss their individual circumstances with their appropriate investment professionals before making any decision regarding any Services or investments.</a:t>
            </a:r>
          </a:p>
          <a:p>
            <a:pPr lvl="1"/>
            <a:r>
              <a:rPr lang="en-GB"/>
              <a:t>This information may contain forward-looking statements, such as statements which use the words “believes”, “expects”, “may”, or “suggests”, or similar terminology, which are based on current expectations and are subject to change. Forward-looking statements involve a number of risks and uncertainties. There can be no assurance that any forward-looking statements will be achieved. The World  Gold Council and its affiliates assume no responsibility for updating any forward-looking statements.</a:t>
            </a:r>
          </a:p>
          <a:p>
            <a:r>
              <a:rPr lang="en-GB"/>
              <a:t>Information regarding </a:t>
            </a:r>
            <a:r>
              <a:rPr lang="en-GB" err="1"/>
              <a:t>Qaurum</a:t>
            </a:r>
            <a:r>
              <a:rPr lang="en-GB" baseline="30000" err="1"/>
              <a:t>SM</a:t>
            </a:r>
            <a:r>
              <a:rPr lang="en-GB"/>
              <a:t> and the Gold Valuation Framework</a:t>
            </a:r>
          </a:p>
          <a:p>
            <a:pPr lvl="1"/>
            <a:r>
              <a:rPr lang="en-GB"/>
              <a:t>Note that the resulting performance of various investment outcomes that can generated through use of </a:t>
            </a:r>
            <a:r>
              <a:rPr lang="en-GB" err="1"/>
              <a:t>Qaurum</a:t>
            </a:r>
            <a:r>
              <a:rPr lang="en-GB"/>
              <a:t>, the Gold Valuation Framework and other information are hypothetical in nature, may not reflect actual investment results and are not guarantees of future results. </a:t>
            </a:r>
          </a:p>
          <a:p>
            <a:pPr lvl="1"/>
            <a:r>
              <a:rPr lang="en-GB"/>
              <a:t>Neither World Gold Council (including its affiliates) nor Oxford Economics provides any warranty or guarantee regarding the functionality of the tool, including without limitation any projections, estimates or calculations.</a:t>
            </a:r>
          </a:p>
        </p:txBody>
      </p:sp>
    </p:spTree>
    <p:extLst>
      <p:ext uri="{BB962C8B-B14F-4D97-AF65-F5344CB8AC3E}">
        <p14:creationId xmlns:p14="http://schemas.microsoft.com/office/powerpoint/2010/main" val="1765244353"/>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userDrawn="1">
          <p15:clr>
            <a:srgbClr val="FBAE40"/>
          </p15:clr>
        </p15:guide>
        <p15:guide id="6" pos="7358">
          <p15:clr>
            <a:srgbClr val="FBAE40"/>
          </p15:clr>
        </p15:guide>
        <p15:guide id="7" orient="horz" pos="1280">
          <p15:clr>
            <a:srgbClr val="FBAE40"/>
          </p15:clr>
        </p15:guide>
        <p15:guide id="8" orient="horz" pos="3840">
          <p15:clr>
            <a:srgbClr val="FBAE40"/>
          </p15:clr>
        </p15:guide>
        <p15:guide id="9" pos="2948" userDrawn="1">
          <p15:clr>
            <a:srgbClr val="FBAE40"/>
          </p15:clr>
        </p15:guide>
        <p15:guide id="12" pos="2728" userDrawn="1">
          <p15:clr>
            <a:srgbClr val="FBAE40"/>
          </p15:clr>
        </p15:guide>
        <p15:guide id="13" pos="526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only]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D92611C1-0F32-9295-42EA-B658D134A3F7}"/>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26244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v1]</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4"/>
                </a:solidFill>
                <a:latin typeface="+mj-lt"/>
              </a:rPr>
              <a:t>gold.org</a:t>
            </a:r>
            <a:endParaRPr lang="en-GB" sz="1200" b="1">
              <a:solidFill>
                <a:schemeClr val="accent4"/>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4"/>
                </a:solidFill>
                <a:latin typeface="+mn-lt"/>
              </a:defRPr>
            </a:lvl1pPr>
            <a:lvl2pPr>
              <a:spcAft>
                <a:spcPts val="2400"/>
              </a:spcAft>
              <a:defRPr>
                <a:solidFill>
                  <a:schemeClr val="accent4"/>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4" name="Date Placeholder 3">
            <a:extLst>
              <a:ext uri="{FF2B5EF4-FFF2-40B4-BE49-F238E27FC236}">
                <a16:creationId xmlns:a16="http://schemas.microsoft.com/office/drawing/2014/main" id="{2D32A555-5761-9B06-257D-8A66218CE836}"/>
              </a:ext>
            </a:extLst>
          </p:cNvPr>
          <p:cNvSpPr>
            <a:spLocks noGrp="1"/>
          </p:cNvSpPr>
          <p:nvPr>
            <p:ph type="dt" sz="half" idx="14"/>
          </p:nvPr>
        </p:nvSpPr>
        <p:spPr>
          <a:xfrm>
            <a:off x="9134813" y="6265899"/>
            <a:ext cx="2300400" cy="123391"/>
          </a:xfrm>
        </p:spPr>
        <p:txBody>
          <a:bodyPr/>
          <a:lstStyle>
            <a:lvl1pPr>
              <a:defRPr>
                <a:solidFill>
                  <a:schemeClr val="bg1"/>
                </a:solidFill>
              </a:defRPr>
            </a:lvl1pPr>
          </a:lstStyle>
          <a:p>
            <a:r>
              <a:rPr lang="en-US" dirty="0"/>
              <a:t>April 2025</a:t>
            </a:r>
            <a:endParaRPr lang="en-GB" dirty="0"/>
          </a:p>
        </p:txBody>
      </p:sp>
      <p:sp>
        <p:nvSpPr>
          <p:cNvPr id="6" name="Footer Placeholder 5">
            <a:extLst>
              <a:ext uri="{FF2B5EF4-FFF2-40B4-BE49-F238E27FC236}">
                <a16:creationId xmlns:a16="http://schemas.microsoft.com/office/drawing/2014/main" id="{AC49BA59-EAEF-5D4A-2C8E-8A18D1B60D62}"/>
              </a:ext>
            </a:extLst>
          </p:cNvPr>
          <p:cNvSpPr>
            <a:spLocks noGrp="1"/>
          </p:cNvSpPr>
          <p:nvPr>
            <p:ph type="ftr" sz="quarter" idx="15"/>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A92C9C7E-7498-4C7C-FFF0-F5E97B102126}"/>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pic>
        <p:nvPicPr>
          <p:cNvPr id="3" name="Graphic 2">
            <a:extLst>
              <a:ext uri="{FF2B5EF4-FFF2-40B4-BE49-F238E27FC236}">
                <a16:creationId xmlns:a16="http://schemas.microsoft.com/office/drawing/2014/main" id="{4B42E339-9E10-5576-500C-4B0A319024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19" name="Graphic 18">
            <a:extLst>
              <a:ext uri="{FF2B5EF4-FFF2-40B4-BE49-F238E27FC236}">
                <a16:creationId xmlns:a16="http://schemas.microsoft.com/office/drawing/2014/main" id="{FD17C6F6-9BE0-C651-7E28-8D24A2289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7974584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v2]</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5"/>
                </a:solidFill>
                <a:latin typeface="+mj-lt"/>
              </a:rPr>
              <a:t>gold.org</a:t>
            </a:r>
            <a:endParaRPr lang="en-GB" sz="1200" b="1">
              <a:solidFill>
                <a:schemeClr val="accent5"/>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5"/>
                </a:solidFill>
                <a:latin typeface="+mn-lt"/>
              </a:defRPr>
            </a:lvl1pPr>
            <a:lvl2pPr>
              <a:spcAft>
                <a:spcPts val="2400"/>
              </a:spcAft>
              <a:defRPr>
                <a:solidFill>
                  <a:schemeClr val="accent5"/>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DC90AAD2-6DEC-D2BF-C476-75D5DE983ABC}"/>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US" dirty="0"/>
              <a:t>April 2025</a:t>
            </a:r>
            <a:endParaRPr lang="en-GB" dirty="0"/>
          </a:p>
        </p:txBody>
      </p:sp>
      <p:pic>
        <p:nvPicPr>
          <p:cNvPr id="4" name="Graphic 3">
            <a:extLst>
              <a:ext uri="{FF2B5EF4-FFF2-40B4-BE49-F238E27FC236}">
                <a16:creationId xmlns:a16="http://schemas.microsoft.com/office/drawing/2014/main" id="{E0233E55-64B8-463C-C3A0-5197E13BD6D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9C132B90-0AAD-ACFF-75F0-9A3FDB14402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83387921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v3]</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6"/>
                </a:solidFill>
                <a:latin typeface="+mj-lt"/>
              </a:rPr>
              <a:t>gold.org</a:t>
            </a:r>
            <a:endParaRPr lang="en-GB" sz="1200" b="1">
              <a:solidFill>
                <a:schemeClr val="accent6"/>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6"/>
                </a:solidFill>
                <a:latin typeface="+mn-lt"/>
              </a:defRPr>
            </a:lvl1pPr>
            <a:lvl2pPr>
              <a:spcAft>
                <a:spcPts val="2400"/>
              </a:spcAft>
              <a:defRPr>
                <a:solidFill>
                  <a:schemeClr val="accent6"/>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583C621A-48D7-A6EA-3AC8-46B5F4A3EE59}"/>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US" dirty="0"/>
              <a:t>April 2025</a:t>
            </a:r>
            <a:endParaRPr lang="en-GB" dirty="0"/>
          </a:p>
        </p:txBody>
      </p:sp>
      <p:pic>
        <p:nvPicPr>
          <p:cNvPr id="6" name="Graphic 5">
            <a:extLst>
              <a:ext uri="{FF2B5EF4-FFF2-40B4-BE49-F238E27FC236}">
                <a16:creationId xmlns:a16="http://schemas.microsoft.com/office/drawing/2014/main" id="{FE370017-BF93-E3C8-7E66-C60B12AC09A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4D9A36F7-55D1-5824-8CBB-E9AA598536E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398523875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est practice">
    <p:bg>
      <p:bgPr>
        <a:solidFill>
          <a:srgbClr val="ECE9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[Best practice]</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a:xfrm>
            <a:off x="9380424" y="6265899"/>
            <a:ext cx="2300400" cy="123391"/>
          </a:xfrm>
        </p:spPr>
        <p:txBody>
          <a:bodyPr/>
          <a:lstStyle/>
          <a:p>
            <a:r>
              <a:rPr lang="en-US" dirty="0"/>
              <a:t>April 2025</a:t>
            </a:r>
            <a:endParaRPr lang="en-GB" dirty="0"/>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3" name="Content Placeholder 2">
            <a:extLst>
              <a:ext uri="{FF2B5EF4-FFF2-40B4-BE49-F238E27FC236}">
                <a16:creationId xmlns:a16="http://schemas.microsoft.com/office/drawing/2014/main" id="{03DA1FCA-1F56-6535-B9C7-CD554D75A968}"/>
              </a:ext>
            </a:extLst>
          </p:cNvPr>
          <p:cNvSpPr>
            <a:spLocks noGrp="1"/>
          </p:cNvSpPr>
          <p:nvPr>
            <p:ph idx="1" hasCustomPrompt="1"/>
          </p:nvPr>
        </p:nvSpPr>
        <p:spPr>
          <a:xfrm>
            <a:off x="1009650"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Content Placeholder 2">
            <a:extLst>
              <a:ext uri="{FF2B5EF4-FFF2-40B4-BE49-F238E27FC236}">
                <a16:creationId xmlns:a16="http://schemas.microsoft.com/office/drawing/2014/main" id="{A9A5B4E6-26CE-76FA-7DCF-B35C9FD51349}"/>
              </a:ext>
            </a:extLst>
          </p:cNvPr>
          <p:cNvSpPr>
            <a:spLocks noGrp="1"/>
          </p:cNvSpPr>
          <p:nvPr>
            <p:ph idx="13" hasCustomPrompt="1"/>
          </p:nvPr>
        </p:nvSpPr>
        <p:spPr>
          <a:xfrm>
            <a:off x="4684712"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6" name="Content Placeholder 2">
            <a:extLst>
              <a:ext uri="{FF2B5EF4-FFF2-40B4-BE49-F238E27FC236}">
                <a16:creationId xmlns:a16="http://schemas.microsoft.com/office/drawing/2014/main" id="{94F14002-10EB-101A-3C15-BDDF60EA3659}"/>
              </a:ext>
            </a:extLst>
          </p:cNvPr>
          <p:cNvSpPr>
            <a:spLocks noGrp="1"/>
          </p:cNvSpPr>
          <p:nvPr>
            <p:ph idx="14" hasCustomPrompt="1"/>
          </p:nvPr>
        </p:nvSpPr>
        <p:spPr>
          <a:xfrm>
            <a:off x="8359774"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Tree>
    <p:extLst>
      <p:ext uri="{BB962C8B-B14F-4D97-AF65-F5344CB8AC3E}">
        <p14:creationId xmlns:p14="http://schemas.microsoft.com/office/powerpoint/2010/main" val="217262234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p15:clr>
            <a:srgbClr val="FBAE40"/>
          </p15:clr>
        </p15:guide>
        <p15:guide id="6" pos="7358">
          <p15:clr>
            <a:srgbClr val="FBAE40"/>
          </p15:clr>
        </p15:guide>
        <p15:guide id="7" orient="horz" pos="1280">
          <p15:clr>
            <a:srgbClr val="FBAE40"/>
          </p15:clr>
        </p15:guide>
        <p15:guide id="8" orient="horz" pos="3840">
          <p15:clr>
            <a:srgbClr val="FBAE40"/>
          </p15:clr>
        </p15:guide>
        <p15:guide id="9" pos="2948">
          <p15:clr>
            <a:srgbClr val="FBAE40"/>
          </p15:clr>
        </p15:guide>
        <p15:guide id="12" pos="2728">
          <p15:clr>
            <a:srgbClr val="FBAE40"/>
          </p15:clr>
        </p15:guide>
        <p15:guide id="13" pos="52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ase study #3">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16200000" flipH="1" flipV="1">
            <a:off x="10603672" y="483319"/>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295619" y="-347189"/>
            <a:ext cx="1549192" cy="2243572"/>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81999" y="5589240"/>
            <a:ext cx="3616935" cy="1268760"/>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a:t>Click to edit slide title</a:t>
            </a:r>
            <a:endParaRPr lang="en-GB"/>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dirty="0"/>
              <a:t>April 2025</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a:solidFill>
                <a:schemeClr val="tx2"/>
              </a:solidFill>
            </a:endParaRP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a:solidFill>
                    <a:srgbClr val="000000"/>
                  </a:solidFill>
                </a:rPr>
                <a:t>To add or change a photographic image to the faded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p>
            <a:p>
              <a:r>
                <a:rPr lang="en-GB" sz="900" baseline="0">
                  <a:solidFill>
                    <a:srgbClr val="000000"/>
                  </a:solidFill>
                </a:rPr>
                <a:t>*Pictures should be ideally </a:t>
              </a:r>
              <a:br>
                <a:rPr lang="en-GB" sz="900" baseline="0">
                  <a:solidFill>
                    <a:srgbClr val="000000"/>
                  </a:solidFill>
                </a:rPr>
              </a:br>
              <a:r>
                <a:rPr lang="en-GB" sz="900" baseline="0">
                  <a:solidFill>
                    <a:srgbClr val="000000"/>
                  </a:solidFill>
                </a:rPr>
                <a:t>1920 pixels W x 1080 pixels H</a:t>
              </a:r>
            </a:p>
            <a:p>
              <a:endParaRPr lang="en-GB" sz="900" baseline="0">
                <a:solidFill>
                  <a:srgbClr val="000000"/>
                </a:solidFill>
              </a:endParaRPr>
            </a:p>
            <a:p>
              <a:r>
                <a:rPr lang="en-GB" sz="900" baseline="0">
                  <a:solidFill>
                    <a:srgbClr val="000000"/>
                  </a:solidFill>
                </a:rPr>
                <a:t>Alternatively leave background with a solid white fill.</a:t>
              </a:r>
              <a:endParaRPr lang="en-GB" sz="90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5214001"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here to add subtitle</a:t>
            </a:r>
          </a:p>
          <a:p>
            <a:pPr lvl="1"/>
            <a:r>
              <a:rPr lang="en-US"/>
              <a:t>Second level</a:t>
            </a:r>
            <a:endParaRPr lang="en-GB"/>
          </a:p>
        </p:txBody>
      </p:sp>
      <p:sp>
        <p:nvSpPr>
          <p:cNvPr id="55" name="Content Placeholder 6"/>
          <p:cNvSpPr>
            <a:spLocks noGrp="1"/>
          </p:cNvSpPr>
          <p:nvPr>
            <p:ph sz="quarter" idx="39" hasCustomPrompt="1"/>
          </p:nvPr>
        </p:nvSpPr>
        <p:spPr bwMode="gray">
          <a:xfrm>
            <a:off x="7467472" y="1990800"/>
            <a:ext cx="3340800" cy="3340301"/>
          </a:xfrm>
        </p:spPr>
        <p:txBody>
          <a:bodyPr lIns="0" rIns="0"/>
          <a:lstStyle>
            <a:lvl1pPr>
              <a:defRPr/>
            </a:lvl1pPr>
          </a:lstStyle>
          <a:p>
            <a:pPr lvl="0"/>
            <a:r>
              <a:rPr lang="en-GB"/>
              <a:t>Click to edit body text – see user tip to the left on how to style this text. Or click an icon below to add other content. Pictures should be 614 pixels W x 614 pixels H.</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40" hasCustomPrompt="1"/>
          </p:nvPr>
        </p:nvSpPr>
        <p:spPr bwMode="gray">
          <a:xfrm>
            <a:off x="881999" y="1990725"/>
            <a:ext cx="5201745" cy="3346450"/>
          </a:xfrm>
        </p:spPr>
        <p:txBody>
          <a:bodyPr/>
          <a:lstStyle/>
          <a:p>
            <a:pPr lvl="0"/>
            <a:r>
              <a:rPr lang="en-GB"/>
              <a:t>Click to edit body text – see user tip to the left on how to style this text. Or click an icon below to add other content. Pictures should be 960 pixels W x 614 pixels H.</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a:solidFill>
                    <a:srgbClr val="000000"/>
                  </a:solidFill>
                </a:rPr>
                <a:t>To format</a:t>
              </a:r>
              <a:r>
                <a:rPr lang="en-GB" sz="1100" baseline="0">
                  <a:solidFill>
                    <a:srgbClr val="000000"/>
                  </a:solidFill>
                </a:rPr>
                <a:t> the body text, simply highlight the specific line(s) of text and click ‘tab’ or press ‘increase/decrease list level’ button. If you continue to click the ‘Tab’ button and the text turns </a:t>
              </a:r>
              <a:r>
                <a:rPr lang="en-GB" sz="1100" baseline="0">
                  <a:solidFill>
                    <a:srgbClr val="FF0000"/>
                  </a:solidFill>
                </a:rPr>
                <a:t>red</a:t>
              </a:r>
              <a:r>
                <a:rPr lang="en-GB" sz="1100" baseline="0">
                  <a:solidFill>
                    <a:srgbClr val="000000"/>
                  </a:solidFill>
                </a:rPr>
                <a:t>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37480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v6]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F343E42E-4F24-1020-3463-1714C63E0036}"/>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6484703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x full width content #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0999532" y="-103676"/>
            <a:ext cx="1088787" cy="129614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a:t>Click to edit body text – see user tip to the left on how to style this text. Or click an icon below to add other content. Pictures should be 1920 pixels W x 614 pixels H.</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a:t>Click to edit slide title</a:t>
            </a:r>
            <a:endParaRPr lang="en-GB"/>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dirty="0"/>
              <a:t>April 2025</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a:t>Click to edit ‘source’ body text – see user tip to the left on how to style this text</a:t>
            </a:r>
          </a:p>
          <a:p>
            <a:pPr lvl="1"/>
            <a:r>
              <a:rPr lang="en-US"/>
              <a:t>Second level</a:t>
            </a:r>
          </a:p>
          <a:p>
            <a:pPr lvl="2"/>
            <a:r>
              <a:rPr lang="en-US"/>
              <a:t>Third level</a:t>
            </a:r>
            <a:endParaRPr lang="en-GB"/>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5544"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here to add sub or chart title</a:t>
            </a:r>
          </a:p>
          <a:p>
            <a:pPr lvl="1"/>
            <a:r>
              <a:rPr lang="en-US"/>
              <a:t>Second level</a:t>
            </a:r>
            <a:endParaRPr lang="en-GB"/>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7903317" y="1"/>
            <a:ext cx="4275406" cy="17077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0" y="6225240"/>
            <a:ext cx="1584176" cy="63276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a:solidFill>
                    <a:srgbClr val="000000"/>
                  </a:solidFill>
                </a:rPr>
                <a:t>To add or change a photographic image to the faded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p>
            <a:p>
              <a:r>
                <a:rPr lang="en-GB" sz="900" baseline="0">
                  <a:solidFill>
                    <a:srgbClr val="000000"/>
                  </a:solidFill>
                </a:rPr>
                <a:t>*Pictures should be ideally </a:t>
              </a:r>
              <a:br>
                <a:rPr lang="en-GB" sz="900" baseline="0">
                  <a:solidFill>
                    <a:srgbClr val="000000"/>
                  </a:solidFill>
                </a:rPr>
              </a:br>
              <a:r>
                <a:rPr lang="en-GB" sz="900" baseline="0">
                  <a:solidFill>
                    <a:srgbClr val="000000"/>
                  </a:solidFill>
                </a:rPr>
                <a:t>1920 pixels W x 1080 pixels H</a:t>
              </a:r>
            </a:p>
            <a:p>
              <a:endParaRPr lang="en-GB" sz="900" baseline="0">
                <a:solidFill>
                  <a:srgbClr val="000000"/>
                </a:solidFill>
              </a:endParaRPr>
            </a:p>
            <a:p>
              <a:r>
                <a:rPr lang="en-GB" sz="900" baseline="0">
                  <a:solidFill>
                    <a:srgbClr val="000000"/>
                  </a:solidFill>
                </a:rPr>
                <a:t>Alternatively leave background with a solid white fill.</a:t>
              </a:r>
              <a:endParaRPr lang="en-GB" sz="90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a:solidFill>
                    <a:srgbClr val="000000"/>
                  </a:solidFill>
                </a:rPr>
                <a:t>To format</a:t>
              </a:r>
              <a:r>
                <a:rPr lang="en-GB" sz="1100" baseline="0">
                  <a:solidFill>
                    <a:srgbClr val="000000"/>
                  </a:solidFill>
                </a:rPr>
                <a:t> the body text, simply highlight the specific line(s) of text and click ‘tab’ or press ‘increase/decrease list level’ button. If you continue to click the ‘Tab’ button and the text turns </a:t>
              </a:r>
              <a:r>
                <a:rPr lang="en-GB" sz="1100" baseline="0">
                  <a:solidFill>
                    <a:srgbClr val="FF0000"/>
                  </a:solidFill>
                </a:rPr>
                <a:t>red</a:t>
              </a:r>
              <a:r>
                <a:rPr lang="en-GB" sz="1100" baseline="0">
                  <a:solidFill>
                    <a:srgbClr val="000000"/>
                  </a:solidFill>
                </a:rPr>
                <a:t>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1747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x content + picture #1">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77" name="Picture Placeholder 76"/>
          <p:cNvSpPr>
            <a:spLocks noGrp="1"/>
          </p:cNvSpPr>
          <p:nvPr>
            <p:ph type="pic" sz="quarter" idx="29" hasCustomPrompt="1"/>
          </p:nvPr>
        </p:nvSpPr>
        <p:spPr bwMode="gray">
          <a:xfrm>
            <a:off x="6097200" y="0"/>
            <a:ext cx="6094800" cy="6858000"/>
          </a:xfrm>
          <a:custGeom>
            <a:avLst/>
            <a:gdLst>
              <a:gd name="connsiteX0" fmla="*/ 5602602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592232 w 6094800"/>
              <a:gd name="connsiteY4" fmla="*/ 102872 h 6858000"/>
              <a:gd name="connsiteX5" fmla="*/ 0 w 6094800"/>
              <a:gd name="connsiteY5" fmla="*/ 0 h 6858000"/>
              <a:gd name="connsiteX6" fmla="*/ 4504495 w 6094800"/>
              <a:gd name="connsiteY6" fmla="*/ 0 h 6858000"/>
              <a:gd name="connsiteX7" fmla="*/ 4499300 w 6094800"/>
              <a:gd name="connsiteY7" fmla="*/ 102872 h 6858000"/>
              <a:gd name="connsiteX8" fmla="*/ 6035155 w 6094800"/>
              <a:gd name="connsiteY8" fmla="*/ 2190464 h 6858000"/>
              <a:gd name="connsiteX9" fmla="*/ 6094800 w 6094800"/>
              <a:gd name="connsiteY9" fmla="*/ 2205801 h 6858000"/>
              <a:gd name="connsiteX10" fmla="*/ 6094800 w 6094800"/>
              <a:gd name="connsiteY10" fmla="*/ 6858000 h 6858000"/>
              <a:gd name="connsiteX11" fmla="*/ 0 w 609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4800" h="6858000">
                <a:moveTo>
                  <a:pt x="5602602" y="0"/>
                </a:moveTo>
                <a:lnTo>
                  <a:pt x="6094800" y="0"/>
                </a:lnTo>
                <a:lnTo>
                  <a:pt x="6094800" y="1021728"/>
                </a:lnTo>
                <a:lnTo>
                  <a:pt x="6074095" y="1009149"/>
                </a:lnTo>
                <a:cubicBezTo>
                  <a:pt x="5783373" y="812741"/>
                  <a:pt x="5592232" y="480128"/>
                  <a:pt x="5592232" y="102872"/>
                </a:cubicBezTo>
                <a:close/>
                <a:moveTo>
                  <a:pt x="0" y="0"/>
                </a:moveTo>
                <a:lnTo>
                  <a:pt x="4504495" y="0"/>
                </a:lnTo>
                <a:lnTo>
                  <a:pt x="4499300" y="102872"/>
                </a:lnTo>
                <a:cubicBezTo>
                  <a:pt x="4499300" y="1083738"/>
                  <a:pt x="5145359" y="1913708"/>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220859" y="4317759"/>
            <a:ext cx="2319382" cy="2761099"/>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a:off x="490216" y="5424684"/>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a:t>Click to edit slide title</a:t>
            </a:r>
            <a:endParaRPr lang="en-GB"/>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dirty="0"/>
              <a:t>April 2025</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a:t>Click to edit ‘source’ body text – see user tip to the left on how to style this text</a:t>
            </a:r>
          </a:p>
          <a:p>
            <a:pPr lvl="1"/>
            <a:r>
              <a:rPr lang="en-US"/>
              <a:t>Second level</a:t>
            </a:r>
          </a:p>
          <a:p>
            <a:pPr lvl="2"/>
            <a:r>
              <a:rPr lang="en-US"/>
              <a:t>Third level</a:t>
            </a:r>
            <a:endParaRPr lang="en-GB"/>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here to add sub or chart title</a:t>
            </a:r>
          </a:p>
          <a:p>
            <a:pPr lvl="1"/>
            <a:r>
              <a:rPr lang="en-US"/>
              <a:t>Second level</a:t>
            </a:r>
            <a:endParaRPr lang="en-GB"/>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a:t>Click to edit body text – see user tip to the left on how to style this text. Or click an icon below to add other content. Pictures should be 960 pixels W x 614 pixels H.</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a:solidFill>
                    <a:srgbClr val="000000"/>
                  </a:solidFill>
                </a:rPr>
                <a:t>To format</a:t>
              </a:r>
              <a:r>
                <a:rPr lang="en-GB" sz="1100" baseline="0">
                  <a:solidFill>
                    <a:srgbClr val="000000"/>
                  </a:solidFill>
                </a:rPr>
                <a:t> the body text, simply highlight the specific line(s) of text and click ‘tab’ or press ‘increase/decrease list level’ button. If you continue to click the ‘Tab’ button and the text turns </a:t>
              </a:r>
              <a:r>
                <a:rPr lang="en-GB" sz="1100" baseline="0">
                  <a:solidFill>
                    <a:srgbClr val="FF0000"/>
                  </a:solidFill>
                </a:rPr>
                <a:t>red</a:t>
              </a:r>
              <a:r>
                <a:rPr lang="en-GB" sz="1100" baseline="0">
                  <a:solidFill>
                    <a:srgbClr val="000000"/>
                  </a:solidFill>
                </a:rPr>
                <a:t>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8"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9"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9915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v7]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482336283"/>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v8]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177360949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v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v9]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81476159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7F454-35C5-CABE-F5CD-D988EFB54E02}"/>
              </a:ext>
            </a:extLst>
          </p:cNvPr>
          <p:cNvSpPr>
            <a:spLocks noGrp="1"/>
          </p:cNvSpPr>
          <p:nvPr>
            <p:ph type="body" idx="1"/>
          </p:nvPr>
        </p:nvSpPr>
        <p:spPr>
          <a:xfrm>
            <a:off x="1009650" y="2032000"/>
            <a:ext cx="10670400" cy="4064000"/>
          </a:xfrm>
          <a:prstGeom prst="rect">
            <a:avLst/>
          </a:prstGeom>
        </p:spPr>
        <p:txBody>
          <a:bodyPr vert="horz" lIns="0" tIns="0" rIns="0" bIns="0" rtlCol="0">
            <a:normAutofit/>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2" name="Title Placeholder 1">
            <a:extLst>
              <a:ext uri="{FF2B5EF4-FFF2-40B4-BE49-F238E27FC236}">
                <a16:creationId xmlns:a16="http://schemas.microsoft.com/office/drawing/2014/main" id="{1B865490-13EC-1017-0BC8-E34184D973B1}"/>
              </a:ext>
            </a:extLst>
          </p:cNvPr>
          <p:cNvSpPr>
            <a:spLocks noGrp="1"/>
          </p:cNvSpPr>
          <p:nvPr>
            <p:ph type="title"/>
          </p:nvPr>
        </p:nvSpPr>
        <p:spPr>
          <a:xfrm>
            <a:off x="1009650" y="773306"/>
            <a:ext cx="10670400" cy="868567"/>
          </a:xfrm>
          <a:prstGeom prst="rect">
            <a:avLst/>
          </a:prstGeom>
        </p:spPr>
        <p:txBody>
          <a:bodyPr vert="horz" lIns="0" tIns="0" rIns="0" bIns="0" rtlCol="0" anchor="b" anchorCtr="0">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1651188-3972-D55C-49E9-BA2313B1524E}"/>
              </a:ext>
            </a:extLst>
          </p:cNvPr>
          <p:cNvSpPr>
            <a:spLocks noGrp="1"/>
          </p:cNvSpPr>
          <p:nvPr>
            <p:ph type="dt" sz="half" idx="2"/>
          </p:nvPr>
        </p:nvSpPr>
        <p:spPr>
          <a:xfrm>
            <a:off x="9380424" y="6265899"/>
            <a:ext cx="2300400" cy="123391"/>
          </a:xfrm>
          <a:prstGeom prst="rect">
            <a:avLst/>
          </a:prstGeom>
        </p:spPr>
        <p:txBody>
          <a:bodyPr vert="horz" lIns="0" tIns="0" rIns="0" bIns="0" rtlCol="0" anchor="t" anchorCtr="0"/>
          <a:lstStyle>
            <a:lvl1pPr algn="r">
              <a:defRPr sz="700">
                <a:solidFill>
                  <a:schemeClr val="tx1"/>
                </a:solidFill>
              </a:defRPr>
            </a:lvl1pPr>
          </a:lstStyle>
          <a:p>
            <a:r>
              <a:rPr lang="en-US" dirty="0"/>
              <a:t>April 2025</a:t>
            </a:r>
            <a:endParaRPr lang="en-GB" dirty="0"/>
          </a:p>
        </p:txBody>
      </p:sp>
      <p:sp>
        <p:nvSpPr>
          <p:cNvPr id="5" name="Footer Placeholder 4">
            <a:extLst>
              <a:ext uri="{FF2B5EF4-FFF2-40B4-BE49-F238E27FC236}">
                <a16:creationId xmlns:a16="http://schemas.microsoft.com/office/drawing/2014/main" id="{EF165D9C-ECCE-2BCF-7AFC-5EA0CC703747}"/>
              </a:ext>
            </a:extLst>
          </p:cNvPr>
          <p:cNvSpPr>
            <a:spLocks noGrp="1"/>
          </p:cNvSpPr>
          <p:nvPr>
            <p:ph type="ftr" sz="quarter" idx="3"/>
          </p:nvPr>
        </p:nvSpPr>
        <p:spPr>
          <a:xfrm>
            <a:off x="1009650" y="577250"/>
            <a:ext cx="2298700" cy="190800"/>
          </a:xfrm>
          <a:prstGeom prst="rect">
            <a:avLst/>
          </a:prstGeom>
        </p:spPr>
        <p:txBody>
          <a:bodyPr vert="horz" wrap="none" lIns="0" tIns="0" rIns="0" bIns="0" rtlCol="0" anchor="t" anchorCtr="0"/>
          <a:lstStyle>
            <a:lvl1pPr algn="l">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endParaRPr lang="en-GB"/>
          </a:p>
        </p:txBody>
      </p:sp>
      <p:sp>
        <p:nvSpPr>
          <p:cNvPr id="6" name="Slide Number Placeholder 5">
            <a:extLst>
              <a:ext uri="{FF2B5EF4-FFF2-40B4-BE49-F238E27FC236}">
                <a16:creationId xmlns:a16="http://schemas.microsoft.com/office/drawing/2014/main" id="{6E6A3AF5-E369-598C-6306-E5AC5A1A62F2}"/>
              </a:ext>
            </a:extLst>
          </p:cNvPr>
          <p:cNvSpPr>
            <a:spLocks noGrp="1"/>
          </p:cNvSpPr>
          <p:nvPr>
            <p:ph type="sldNum" sz="quarter" idx="4"/>
          </p:nvPr>
        </p:nvSpPr>
        <p:spPr>
          <a:xfrm>
            <a:off x="11353800" y="577250"/>
            <a:ext cx="327024" cy="190800"/>
          </a:xfrm>
          <a:prstGeom prst="rect">
            <a:avLst/>
          </a:prstGeom>
        </p:spPr>
        <p:txBody>
          <a:bodyPr vert="horz" lIns="0" tIns="0" rIns="0" bIns="0" rtlCol="0" anchor="t" anchorCtr="0"/>
          <a:lstStyle>
            <a:lvl1pPr algn="r">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7AD8EBCA-3EC2-B24B-964C-A05FBBD49954}" type="slidenum">
              <a:rPr lang="en-GB" smtClean="0"/>
              <a:pPr/>
              <a:t>‹#›</a:t>
            </a:fld>
            <a:endParaRPr lang="en-GB"/>
          </a:p>
        </p:txBody>
      </p:sp>
      <p:pic>
        <p:nvPicPr>
          <p:cNvPr id="14" name="Graphic 13">
            <a:extLst>
              <a:ext uri="{FF2B5EF4-FFF2-40B4-BE49-F238E27FC236}">
                <a16:creationId xmlns:a16="http://schemas.microsoft.com/office/drawing/2014/main" id="{DA2BEB2C-E5F3-67CA-D97F-D258ED983034}"/>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5260304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54" r:id="rId19"/>
    <p:sldLayoutId id="2147483671" r:id="rId20"/>
    <p:sldLayoutId id="2147483672" r:id="rId21"/>
    <p:sldLayoutId id="2147483673" r:id="rId22"/>
    <p:sldLayoutId id="2147483674" r:id="rId23"/>
    <p:sldLayoutId id="2147483675" r:id="rId24"/>
    <p:sldLayoutId id="2147483677" r:id="rId25"/>
    <p:sldLayoutId id="2147483706" r:id="rId26"/>
    <p:sldLayoutId id="2147483707" r:id="rId27"/>
    <p:sldLayoutId id="2147483678" r:id="rId28"/>
    <p:sldLayoutId id="2147483679" r:id="rId29"/>
    <p:sldLayoutId id="2147483680" r:id="rId30"/>
    <p:sldLayoutId id="2147483681" r:id="rId31"/>
    <p:sldLayoutId id="2147483682" r:id="rId32"/>
    <p:sldLayoutId id="2147483650" r:id="rId33"/>
    <p:sldLayoutId id="2147483686" r:id="rId34"/>
    <p:sldLayoutId id="2147483687" r:id="rId35"/>
    <p:sldLayoutId id="2147483688" r:id="rId36"/>
    <p:sldLayoutId id="2147483689" r:id="rId37"/>
    <p:sldLayoutId id="2147483690" r:id="rId38"/>
    <p:sldLayoutId id="2147483691" r:id="rId39"/>
    <p:sldLayoutId id="2147483704" r:id="rId40"/>
    <p:sldLayoutId id="2147483692" r:id="rId41"/>
    <p:sldLayoutId id="2147483710" r:id="rId42"/>
    <p:sldLayoutId id="2147483693" r:id="rId43"/>
    <p:sldLayoutId id="2147483711" r:id="rId44"/>
    <p:sldLayoutId id="2147483694" r:id="rId45"/>
    <p:sldLayoutId id="2147483712" r:id="rId46"/>
    <p:sldLayoutId id="2147483695" r:id="rId47"/>
    <p:sldLayoutId id="2147483696" r:id="rId48"/>
    <p:sldLayoutId id="2147483697" r:id="rId49"/>
    <p:sldLayoutId id="2147483705" r:id="rId50"/>
    <p:sldLayoutId id="2147483709" r:id="rId51"/>
    <p:sldLayoutId id="2147483703" r:id="rId52"/>
    <p:sldLayoutId id="2147483699" r:id="rId53"/>
    <p:sldLayoutId id="2147483698" r:id="rId54"/>
    <p:sldLayoutId id="2147483700" r:id="rId55"/>
    <p:sldLayoutId id="2147483701" r:id="rId56"/>
    <p:sldLayoutId id="2147483702" r:id="rId57"/>
    <p:sldLayoutId id="2147483708" r:id="rId58"/>
    <p:sldLayoutId id="2147483715" r:id="rId59"/>
    <p:sldLayoutId id="2147483716" r:id="rId60"/>
    <p:sldLayoutId id="2147483719" r:id="rId61"/>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ld.org/goldhub/research/gold-demand-trends/gold-demand-trends-q2-2023/notes-and-definitions" TargetMode="External"/><Relationship Id="rId2" Type="http://schemas.openxmlformats.org/officeDocument/2006/relationships/slideLayout" Target="../slideLayouts/slideLayout33.xml"/><Relationship Id="rId1" Type="http://schemas.openxmlformats.org/officeDocument/2006/relationships/tags" Target="../tags/tag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8.png"/><Relationship Id="rId4" Type="http://schemas.openxmlformats.org/officeDocument/2006/relationships/hyperlink" Target="https://www.gold.org/goldhub/research/gold-demand-trends/gold-demand-trends-full-year-2024/notes-and-definitions"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9.png"/><Relationship Id="rId5" Type="http://schemas.openxmlformats.org/officeDocument/2006/relationships/hyperlink" Target="https://www.gold.org/goldhub/research/gold-demand-trends/gold-demand-trends-q4-and-full-year-2024/19414" TargetMode="External"/><Relationship Id="rId4" Type="http://schemas.openxmlformats.org/officeDocument/2006/relationships/hyperlink" Target="https://www.gold.org/goldhub/research/gold-demand-trends/gold-demand-trends-full-year-2024/notes-and-definitions"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gold.org/goldhub/research/gold-demand-trends/gold-demand-trends-q4-and-full-year-2024/19414" TargetMode="External"/><Relationship Id="rId5" Type="http://schemas.openxmlformats.org/officeDocument/2006/relationships/hyperlink" Target="https://www.gold.org/goldhub/research/gold-demand-trends/gold-demand-trends-full-year-2024/notes-and-definitions" TargetMode="External"/><Relationship Id="rId4"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https://www.gold.org/goldhub/research/gold-demand-trends/gold-demand-trends-full-year-2024/notes-and-definitions" TargetMode="External"/><Relationship Id="rId5" Type="http://schemas.openxmlformats.org/officeDocument/2006/relationships/slideLayout" Target="../slideLayouts/slideLayout33.xml"/><Relationship Id="rId4"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2.png"/><Relationship Id="rId5" Type="http://schemas.openxmlformats.org/officeDocument/2006/relationships/hyperlink" Target="https://www.gold.org/goldhub/research/gold-demand-trends/gold-demand-trends-full-year-2024/notes-and-definitions" TargetMode="External"/><Relationship Id="rId4"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chart" Target="../charts/chart2.xml"/><Relationship Id="rId5" Type="http://schemas.openxmlformats.org/officeDocument/2006/relationships/hyperlink" Target="https://www.gold.org/goldhub/research/gold-demand-trends/gold-demand-trends-full-year-2024/notes-and-definitions" TargetMode="External"/><Relationship Id="rId4"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chart" Target="../charts/chart3.xml"/><Relationship Id="rId5" Type="http://schemas.openxmlformats.org/officeDocument/2006/relationships/hyperlink" Target="https://www.gold.org/goldhub/research/gold-demand-trends/gold-demand-trends-full-year-2024/notes-and-definitions" TargetMode="External"/><Relationship Id="rId4"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3.emf"/><Relationship Id="rId5" Type="http://schemas.openxmlformats.org/officeDocument/2006/relationships/hyperlink" Target="https://www.gold.org/goldhub/research/gold-demand-trends/gold-demand-trends-full-year-2024/notes-and-definitions" TargetMode="External"/><Relationship Id="rId4"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www.gold.org/goldhub/research/gold-demand-trends/gold-demand-trends-q2-2023/notes-and-definitions" TargetMode="External"/><Relationship Id="rId2" Type="http://schemas.openxmlformats.org/officeDocument/2006/relationships/slideLayout" Target="../slideLayouts/slideLayout33.xml"/><Relationship Id="rId1" Type="http://schemas.openxmlformats.org/officeDocument/2006/relationships/tags" Target="../tags/tag3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ld.org/goldhub/research/gold-demand-trends/gold-demand-trends-q2-2023/notes-and-definitions" TargetMode="External"/><Relationship Id="rId2" Type="http://schemas.openxmlformats.org/officeDocument/2006/relationships/slideLayout" Target="../slideLayouts/slideLayout33.xml"/><Relationship Id="rId1" Type="http://schemas.openxmlformats.org/officeDocument/2006/relationships/tags" Target="../tags/tag3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hyperlink" Target="http://www.gold.org/goldhub/research/gold-demand-trends/gold-demand-trends-q2-2023/notes-and-definitions"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hyperlink" Target="http://www.gold.org/goldhub/research/gold-demand-trends/gold-demand-trends-q2-2023/notes-and-definition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ags" Target="../tags/tag6.xml"/><Relationship Id="rId5" Type="http://schemas.openxmlformats.org/officeDocument/2006/relationships/image" Target="../media/image36.png"/><Relationship Id="rId4" Type="http://schemas.openxmlformats.org/officeDocument/2006/relationships/hyperlink" Target="http://www.gold.org/goldhub/research/gold-demand-trends/gold-demand-trends-q2-2023/notes-and-defini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86D76-8009-27CE-68BC-9B3F6967C678}"/>
              </a:ext>
            </a:extLst>
          </p:cNvPr>
          <p:cNvSpPr>
            <a:spLocks noGrp="1"/>
          </p:cNvSpPr>
          <p:nvPr>
            <p:ph type="body" sz="quarter" idx="13"/>
          </p:nvPr>
        </p:nvSpPr>
        <p:spPr>
          <a:xfrm>
            <a:off x="533145" y="1724892"/>
            <a:ext cx="4297489" cy="4671082"/>
          </a:xfrm>
        </p:spPr>
        <p:txBody>
          <a:bodyPr>
            <a:normAutofit/>
          </a:bodyPr>
          <a:lstStyle/>
          <a:p>
            <a:pPr lvl="0"/>
            <a:r>
              <a:rPr lang="en-GB" sz="3600" dirty="0"/>
              <a:t>Gold market update</a:t>
            </a:r>
            <a:br>
              <a:rPr lang="en-GB" sz="3600" dirty="0"/>
            </a:br>
            <a:r>
              <a:rPr lang="en-GB" sz="2400" dirty="0"/>
              <a:t>April 2025</a:t>
            </a:r>
            <a:endParaRPr lang="en-GB" sz="3600" dirty="0"/>
          </a:p>
        </p:txBody>
      </p:sp>
      <p:pic>
        <p:nvPicPr>
          <p:cNvPr id="2" name="Picture Placeholder 5" descr="A person wearing a gold bracelet&#10;&#10;Description automatically generated">
            <a:extLst>
              <a:ext uri="{FF2B5EF4-FFF2-40B4-BE49-F238E27FC236}">
                <a16:creationId xmlns:a16="http://schemas.microsoft.com/office/drawing/2014/main" id="{B8708C47-E4AF-206E-6C2C-2027EA0EE70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17889" y="254586"/>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pic>
    </p:spTree>
    <p:extLst>
      <p:ext uri="{BB962C8B-B14F-4D97-AF65-F5344CB8AC3E}">
        <p14:creationId xmlns:p14="http://schemas.microsoft.com/office/powerpoint/2010/main" val="113828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31C9-DB8D-3108-D975-49084E1C9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738B2-3642-6F3B-2517-54DD044DAD52}"/>
              </a:ext>
            </a:extLst>
          </p:cNvPr>
          <p:cNvSpPr>
            <a:spLocks noGrp="1"/>
          </p:cNvSpPr>
          <p:nvPr>
            <p:ph type="title"/>
          </p:nvPr>
        </p:nvSpPr>
        <p:spPr/>
        <p:txBody>
          <a:bodyPr/>
          <a:lstStyle/>
          <a:p>
            <a:r>
              <a:rPr lang="en-GB" sz="2800" dirty="0"/>
              <a:t>India’s resilience contrasted with China’s weakness</a:t>
            </a:r>
            <a:br>
              <a:rPr lang="en-GB" sz="2800" dirty="0"/>
            </a:br>
            <a:r>
              <a:rPr lang="en-GB" sz="1800" dirty="0"/>
              <a:t>Y/y change in annual gold jewellery demand</a:t>
            </a:r>
          </a:p>
        </p:txBody>
      </p:sp>
      <p:sp>
        <p:nvSpPr>
          <p:cNvPr id="6" name="Text Placeholder 5">
            <a:extLst>
              <a:ext uri="{FF2B5EF4-FFF2-40B4-BE49-F238E27FC236}">
                <a16:creationId xmlns:a16="http://schemas.microsoft.com/office/drawing/2014/main" id="{0B57D3D8-8142-18F9-D771-AFD948721708}"/>
              </a:ext>
            </a:extLst>
          </p:cNvPr>
          <p:cNvSpPr>
            <a:spLocks noGrp="1"/>
          </p:cNvSpPr>
          <p:nvPr>
            <p:ph type="body" sz="quarter" idx="15"/>
          </p:nvPr>
        </p:nvSpPr>
        <p:spPr/>
        <p:txBody>
          <a:bodyPr/>
          <a:lstStyle/>
          <a:p>
            <a:r>
              <a:rPr lang="en-GB" dirty="0"/>
              <a:t>Note: Data as of 31 December 2024. For an explanation of jewellery consumption, please see the Notes and definitions download: </a:t>
            </a:r>
            <a:r>
              <a:rPr lang="en-GB" dirty="0">
                <a:hlinkClick r:id="rId3"/>
              </a:rPr>
              <a:t>http://www.gold.org/goldhub/research/gold-demand-trends/gold-demand-trends-q3-2024/notes-and-definitions</a:t>
            </a:r>
            <a:endParaRPr lang="en-GB" dirty="0"/>
          </a:p>
          <a:p>
            <a:endParaRPr lang="en-GB" dirty="0"/>
          </a:p>
          <a:p>
            <a:r>
              <a:rPr lang="en-GB" dirty="0"/>
              <a:t>Source: Metals Focus, World Gold Council</a:t>
            </a:r>
          </a:p>
        </p:txBody>
      </p:sp>
      <p:pic>
        <p:nvPicPr>
          <p:cNvPr id="11" name="Content Placeholder 10">
            <a:extLst>
              <a:ext uri="{FF2B5EF4-FFF2-40B4-BE49-F238E27FC236}">
                <a16:creationId xmlns:a16="http://schemas.microsoft.com/office/drawing/2014/main" id="{5133F40E-605F-802E-9155-46ABDC08EE38}"/>
              </a:ext>
            </a:extLst>
          </p:cNvPr>
          <p:cNvPicPr>
            <a:picLocks noGrp="1" noChangeAspect="1"/>
          </p:cNvPicPr>
          <p:nvPr>
            <p:ph idx="1"/>
          </p:nvPr>
        </p:nvPicPr>
        <p:blipFill>
          <a:blip r:embed="rId4"/>
          <a:stretch>
            <a:fillRect/>
          </a:stretch>
        </p:blipFill>
        <p:spPr>
          <a:xfrm>
            <a:off x="1013902" y="2032000"/>
            <a:ext cx="10662670" cy="4064000"/>
          </a:xfrm>
          <a:prstGeom prst="rect">
            <a:avLst/>
          </a:prstGeom>
        </p:spPr>
      </p:pic>
      <p:sp>
        <p:nvSpPr>
          <p:cNvPr id="3" name="Date Placeholder 2">
            <a:extLst>
              <a:ext uri="{FF2B5EF4-FFF2-40B4-BE49-F238E27FC236}">
                <a16:creationId xmlns:a16="http://schemas.microsoft.com/office/drawing/2014/main" id="{09BD2EB7-9F50-1846-37A7-FA685AEFA8BA}"/>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338666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1EB7-81B7-205D-AF22-F10D1D38A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D7578-9A84-338E-BEC2-7273959DC4A4}"/>
              </a:ext>
            </a:extLst>
          </p:cNvPr>
          <p:cNvSpPr>
            <a:spLocks noGrp="1"/>
          </p:cNvSpPr>
          <p:nvPr>
            <p:ph type="title"/>
          </p:nvPr>
        </p:nvSpPr>
        <p:spPr>
          <a:xfrm>
            <a:off x="1009650" y="655433"/>
            <a:ext cx="10670400" cy="868567"/>
          </a:xfrm>
        </p:spPr>
        <p:txBody>
          <a:bodyPr/>
          <a:lstStyle/>
          <a:p>
            <a:r>
              <a:rPr lang="en-GB" sz="3200"/>
              <a:t>Global bar and coin demand supported by growth in Asia </a:t>
            </a:r>
          </a:p>
        </p:txBody>
      </p:sp>
      <p:sp>
        <p:nvSpPr>
          <p:cNvPr id="6" name="Text Placeholder 5">
            <a:extLst>
              <a:ext uri="{FF2B5EF4-FFF2-40B4-BE49-F238E27FC236}">
                <a16:creationId xmlns:a16="http://schemas.microsoft.com/office/drawing/2014/main" id="{1241BC00-FD79-0B27-A590-D24BA72C6AA0}"/>
              </a:ext>
            </a:extLst>
          </p:cNvPr>
          <p:cNvSpPr>
            <a:spLocks noGrp="1"/>
          </p:cNvSpPr>
          <p:nvPr>
            <p:ph type="body" sz="quarter" idx="15"/>
          </p:nvPr>
        </p:nvSpPr>
        <p:spPr/>
        <p:txBody>
          <a:bodyPr>
            <a:noAutofit/>
          </a:bodyPr>
          <a:lstStyle/>
          <a:p>
            <a:r>
              <a:rPr lang="en-GB" sz="800"/>
              <a:t>Note: Data as of 31 December 2024. For an explanation of total bar and coin demand, please see the Notes and definitions download: </a:t>
            </a:r>
            <a:r>
              <a:rPr lang="en-GB" sz="800">
                <a:hlinkClick r:id="rId4"/>
              </a:rPr>
              <a:t> https://www.gold.org/goldhub/research/gold-demand-trends/gold-demand-trends-full-year-2024/notes-and-definitions</a:t>
            </a:r>
            <a:endParaRPr lang="en-GB" sz="800">
              <a:highlight>
                <a:srgbClr val="FFFF00"/>
              </a:highlight>
            </a:endParaRPr>
          </a:p>
          <a:p>
            <a:r>
              <a:rPr lang="en-GB" sz="800"/>
              <a:t>Source: ICE Benchmark Administration, Metals Focus, World Gold Council</a:t>
            </a:r>
          </a:p>
        </p:txBody>
      </p:sp>
      <p:pic>
        <p:nvPicPr>
          <p:cNvPr id="10" name="Content Placeholder 9">
            <a:extLst>
              <a:ext uri="{FF2B5EF4-FFF2-40B4-BE49-F238E27FC236}">
                <a16:creationId xmlns:a16="http://schemas.microsoft.com/office/drawing/2014/main" id="{C561534C-4630-A511-9FCF-A9BD76433D74}"/>
              </a:ext>
            </a:extLst>
          </p:cNvPr>
          <p:cNvPicPr>
            <a:picLocks noGrp="1" noChangeAspect="1"/>
          </p:cNvPicPr>
          <p:nvPr>
            <p:ph idx="1"/>
          </p:nvPr>
        </p:nvPicPr>
        <p:blipFill>
          <a:blip r:embed="rId5"/>
          <a:stretch>
            <a:fillRect/>
          </a:stretch>
        </p:blipFill>
        <p:spPr>
          <a:xfrm>
            <a:off x="1013902" y="2032000"/>
            <a:ext cx="10662670" cy="4064000"/>
          </a:xfrm>
          <a:prstGeom prst="rect">
            <a:avLst/>
          </a:prstGeom>
        </p:spPr>
      </p:pic>
      <p:sp>
        <p:nvSpPr>
          <p:cNvPr id="3" name="Title 1">
            <a:extLst>
              <a:ext uri="{FF2B5EF4-FFF2-40B4-BE49-F238E27FC236}">
                <a16:creationId xmlns:a16="http://schemas.microsoft.com/office/drawing/2014/main" id="{7B24295E-42A1-109F-73FB-6F12090146A7}"/>
              </a:ext>
            </a:extLst>
          </p:cNvPr>
          <p:cNvSpPr txBox="1">
            <a:spLocks/>
          </p:cNvSpPr>
          <p:nvPr>
            <p:custDataLst>
              <p:tags r:id="rId2"/>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Annual gold bar and coin demand by country/region, </a:t>
            </a:r>
            <a:r>
              <a:rPr lang="en-US" sz="1200" b="1" err="1">
                <a:latin typeface="+mj-lt"/>
                <a:ea typeface="Noto Sans Medium" panose="020B0602040504020204" pitchFamily="34" charset="0"/>
                <a:cs typeface="Noto Sans Medium" panose="020B0602040504020204" pitchFamily="34" charset="0"/>
              </a:rPr>
              <a:t>tonnes</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12E241C0-F735-EF3A-EB94-08BE864002D6}"/>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67769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04CA-CB6E-CFE3-7782-6EC13CF9E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EDE5D-2DA6-F956-C038-72127F49E94E}"/>
              </a:ext>
            </a:extLst>
          </p:cNvPr>
          <p:cNvSpPr>
            <a:spLocks noGrp="1"/>
          </p:cNvSpPr>
          <p:nvPr>
            <p:ph type="title"/>
          </p:nvPr>
        </p:nvSpPr>
        <p:spPr>
          <a:xfrm>
            <a:off x="1021632" y="919763"/>
            <a:ext cx="10670400" cy="868567"/>
          </a:xfrm>
        </p:spPr>
        <p:txBody>
          <a:bodyPr/>
          <a:lstStyle/>
          <a:p>
            <a:r>
              <a:rPr lang="en-GB"/>
              <a:t>A surge of ETF inflows in H2 almost reversed H1’s outflows… </a:t>
            </a:r>
          </a:p>
        </p:txBody>
      </p:sp>
      <p:sp>
        <p:nvSpPr>
          <p:cNvPr id="6" name="Text Placeholder 5">
            <a:extLst>
              <a:ext uri="{FF2B5EF4-FFF2-40B4-BE49-F238E27FC236}">
                <a16:creationId xmlns:a16="http://schemas.microsoft.com/office/drawing/2014/main" id="{F7D88E41-2191-4772-857F-BE4BD22D8120}"/>
              </a:ext>
            </a:extLst>
          </p:cNvPr>
          <p:cNvSpPr>
            <a:spLocks noGrp="1"/>
          </p:cNvSpPr>
          <p:nvPr>
            <p:ph type="body" sz="quarter" idx="15"/>
          </p:nvPr>
        </p:nvSpPr>
        <p:spPr/>
        <p:txBody>
          <a:bodyPr>
            <a:noAutofit/>
          </a:bodyPr>
          <a:lstStyle/>
          <a:p>
            <a:r>
              <a:rPr lang="en-GB" sz="800"/>
              <a:t>Note: Data as of 31 December 2024. For an explanation of ETF demand, please see the Notes and definitions download: </a:t>
            </a:r>
            <a:r>
              <a:rPr lang="en-GB" sz="800">
                <a:hlinkClick r:id="rId4"/>
              </a:rPr>
              <a:t> https://www.gold.org/goldhub/research/gold-demand-trends/gold-demand-trends-full-year-2024/notes-and-definitions</a:t>
            </a:r>
            <a:r>
              <a:rPr lang="en-GB" sz="800">
                <a:hlinkClick r:id="rId5"/>
              </a:rPr>
              <a:t> </a:t>
            </a:r>
            <a:endParaRPr lang="en-GB" sz="800"/>
          </a:p>
          <a:p>
            <a:r>
              <a:rPr lang="en-GB" sz="800"/>
              <a:t>Source: Bloomberg, company filings, ICE Benchmark Administration, World Gold Council</a:t>
            </a:r>
          </a:p>
        </p:txBody>
      </p:sp>
      <p:pic>
        <p:nvPicPr>
          <p:cNvPr id="13" name="Content Placeholder 12">
            <a:extLst>
              <a:ext uri="{FF2B5EF4-FFF2-40B4-BE49-F238E27FC236}">
                <a16:creationId xmlns:a16="http://schemas.microsoft.com/office/drawing/2014/main" id="{3C9E01FF-3D78-6976-55F6-E95E04700632}"/>
              </a:ext>
            </a:extLst>
          </p:cNvPr>
          <p:cNvPicPr>
            <a:picLocks noGrp="1" noChangeAspect="1"/>
          </p:cNvPicPr>
          <p:nvPr>
            <p:ph idx="1"/>
          </p:nvPr>
        </p:nvPicPr>
        <p:blipFill>
          <a:blip r:embed="rId6"/>
          <a:stretch>
            <a:fillRect/>
          </a:stretch>
        </p:blipFill>
        <p:spPr>
          <a:xfrm>
            <a:off x="1021632" y="2067580"/>
            <a:ext cx="10662670" cy="4104640"/>
          </a:xfrm>
          <a:prstGeom prst="rect">
            <a:avLst/>
          </a:prstGeom>
        </p:spPr>
      </p:pic>
      <p:sp>
        <p:nvSpPr>
          <p:cNvPr id="3" name="Title 1">
            <a:extLst>
              <a:ext uri="{FF2B5EF4-FFF2-40B4-BE49-F238E27FC236}">
                <a16:creationId xmlns:a16="http://schemas.microsoft.com/office/drawing/2014/main" id="{E3657E88-8ACC-A764-6450-FAABAA985310}"/>
              </a:ext>
            </a:extLst>
          </p:cNvPr>
          <p:cNvSpPr txBox="1">
            <a:spLocks/>
          </p:cNvSpPr>
          <p:nvPr>
            <p:custDataLst>
              <p:tags r:id="rId2"/>
            </p:custDataLst>
          </p:nvPr>
        </p:nvSpPr>
        <p:spPr>
          <a:xfrm>
            <a:off x="1013902" y="187042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Quarterly change in global gold ETF holdings by region, </a:t>
            </a:r>
            <a:r>
              <a:rPr lang="en-US" sz="1200" b="1" err="1">
                <a:latin typeface="+mj-lt"/>
                <a:ea typeface="Noto Sans Medium" panose="020B0602040504020204" pitchFamily="34" charset="0"/>
                <a:cs typeface="Noto Sans Medium" panose="020B0602040504020204" pitchFamily="34" charset="0"/>
              </a:rPr>
              <a:t>tonnes</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B9FDDCF3-76FA-7A2C-8FE6-5033502370CB}"/>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413456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44E3-CAB2-4B1C-5C4A-9FA51937F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45BA2-6D79-F262-CA35-C46EE91FC510}"/>
              </a:ext>
            </a:extLst>
          </p:cNvPr>
          <p:cNvSpPr>
            <a:spLocks noGrp="1"/>
          </p:cNvSpPr>
          <p:nvPr>
            <p:ph type="title"/>
          </p:nvPr>
        </p:nvSpPr>
        <p:spPr>
          <a:xfrm>
            <a:off x="1006172" y="901088"/>
            <a:ext cx="10670400" cy="868567"/>
          </a:xfrm>
        </p:spPr>
        <p:txBody>
          <a:bodyPr/>
          <a:lstStyle/>
          <a:p>
            <a:r>
              <a:rPr lang="en-GB"/>
              <a:t>…driven by increased demand out of Asia and North America</a:t>
            </a:r>
          </a:p>
        </p:txBody>
      </p:sp>
      <p:sp>
        <p:nvSpPr>
          <p:cNvPr id="6" name="Text Placeholder 5">
            <a:extLst>
              <a:ext uri="{FF2B5EF4-FFF2-40B4-BE49-F238E27FC236}">
                <a16:creationId xmlns:a16="http://schemas.microsoft.com/office/drawing/2014/main" id="{8742C818-378D-6A0B-8183-0188570568EC}"/>
              </a:ext>
            </a:extLst>
          </p:cNvPr>
          <p:cNvSpPr>
            <a:spLocks noGrp="1"/>
          </p:cNvSpPr>
          <p:nvPr>
            <p:ph type="body" sz="quarter" idx="15"/>
          </p:nvPr>
        </p:nvSpPr>
        <p:spPr/>
        <p:txBody>
          <a:bodyPr>
            <a:noAutofit/>
          </a:bodyPr>
          <a:lstStyle/>
          <a:p>
            <a:r>
              <a:rPr lang="en-GB" sz="800"/>
              <a:t>Note: Data as of 31 December 2024. For an explanation of ETF demand, please see the Notes and definitions download: </a:t>
            </a:r>
            <a:r>
              <a:rPr lang="en-GB" sz="800">
                <a:hlinkClick r:id="rId5"/>
              </a:rPr>
              <a:t> https://www.gold.org/goldhub/research/gold-demand-trends/gold-demand-trends-full-year-2024/notes-and-definitions</a:t>
            </a:r>
            <a:r>
              <a:rPr lang="en-GB" sz="800">
                <a:hlinkClick r:id="rId6"/>
              </a:rPr>
              <a:t> </a:t>
            </a:r>
            <a:endParaRPr lang="en-GB" sz="800"/>
          </a:p>
          <a:p>
            <a:r>
              <a:rPr lang="en-GB" sz="800"/>
              <a:t>Source: Bloomberg, company filings, ICE Benchmark Administration, World Gold Council</a:t>
            </a:r>
          </a:p>
        </p:txBody>
      </p:sp>
      <p:sp>
        <p:nvSpPr>
          <p:cNvPr id="3" name="Title 1">
            <a:extLst>
              <a:ext uri="{FF2B5EF4-FFF2-40B4-BE49-F238E27FC236}">
                <a16:creationId xmlns:a16="http://schemas.microsoft.com/office/drawing/2014/main" id="{D0A1656F-8A83-80B3-309F-8DC3D2A0F6F5}"/>
              </a:ext>
            </a:extLst>
          </p:cNvPr>
          <p:cNvSpPr txBox="1">
            <a:spLocks/>
          </p:cNvSpPr>
          <p:nvPr>
            <p:custDataLst>
              <p:tags r:id="rId2"/>
            </p:custDataLst>
          </p:nvPr>
        </p:nvSpPr>
        <p:spPr>
          <a:xfrm>
            <a:off x="1006172" y="1871953"/>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Quarterly change in global gold ETF holdings by region, </a:t>
            </a:r>
            <a:r>
              <a:rPr lang="en-US" sz="1200" b="1" err="1">
                <a:latin typeface="+mj-lt"/>
                <a:ea typeface="Noto Sans Medium" panose="020B0602040504020204" pitchFamily="34" charset="0"/>
                <a:cs typeface="Noto Sans Medium" panose="020B0602040504020204" pitchFamily="34" charset="0"/>
              </a:rPr>
              <a:t>tonnes</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EF5AEC68-97F1-CCC8-17F7-E80EE13DDF56}"/>
              </a:ext>
            </a:extLst>
          </p:cNvPr>
          <p:cNvSpPr>
            <a:spLocks noGrp="1"/>
          </p:cNvSpPr>
          <p:nvPr>
            <p:ph type="dt" sz="half" idx="10"/>
          </p:nvPr>
        </p:nvSpPr>
        <p:spPr/>
        <p:txBody>
          <a:bodyPr/>
          <a:lstStyle/>
          <a:p>
            <a:r>
              <a:rPr lang="en-US" dirty="0"/>
              <a:t>April 2025</a:t>
            </a:r>
            <a:endParaRPr lang="en-GB" dirty="0"/>
          </a:p>
        </p:txBody>
      </p:sp>
      <p:pic>
        <p:nvPicPr>
          <p:cNvPr id="14" name="Content Placeholder 13">
            <a:extLst>
              <a:ext uri="{FF2B5EF4-FFF2-40B4-BE49-F238E27FC236}">
                <a16:creationId xmlns:a16="http://schemas.microsoft.com/office/drawing/2014/main" id="{4D3A8D1C-7488-7DF8-E62C-787389BB1C7A}"/>
              </a:ext>
            </a:extLst>
          </p:cNvPr>
          <p:cNvPicPr>
            <a:picLocks noGrp="1" noChangeAspect="1"/>
          </p:cNvPicPr>
          <p:nvPr>
            <p:ph idx="1"/>
            <p:custDataLst>
              <p:tags r:id="rId3"/>
            </p:custDataLst>
          </p:nvPr>
        </p:nvPicPr>
        <p:blipFill>
          <a:blip r:embed="rId7"/>
          <a:stretch>
            <a:fillRect/>
          </a:stretch>
        </p:blipFill>
        <p:spPr>
          <a:xfrm>
            <a:off x="1010856" y="2063262"/>
            <a:ext cx="10668762" cy="4114800"/>
          </a:xfrm>
          <a:prstGeom prst="rect">
            <a:avLst/>
          </a:prstGeom>
        </p:spPr>
      </p:pic>
      <p:sp>
        <p:nvSpPr>
          <p:cNvPr id="15" name="Rectangle 14">
            <a:extLst>
              <a:ext uri="{FF2B5EF4-FFF2-40B4-BE49-F238E27FC236}">
                <a16:creationId xmlns:a16="http://schemas.microsoft.com/office/drawing/2014/main" id="{CC346FA2-0F98-AF27-0ED3-A040048B0BD7}"/>
              </a:ext>
            </a:extLst>
          </p:cNvPr>
          <p:cNvSpPr/>
          <p:nvPr/>
        </p:nvSpPr>
        <p:spPr>
          <a:xfrm>
            <a:off x="8890000" y="2344615"/>
            <a:ext cx="1813169" cy="3470031"/>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0549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C260A8-9C44-46AD-B551-4407B4DAF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EA576-2652-C739-F065-3EDAA5A5A3E8}"/>
              </a:ext>
            </a:extLst>
          </p:cNvPr>
          <p:cNvSpPr>
            <a:spLocks noGrp="1"/>
          </p:cNvSpPr>
          <p:nvPr>
            <p:ph type="title"/>
          </p:nvPr>
        </p:nvSpPr>
        <p:spPr>
          <a:xfrm>
            <a:off x="1009650" y="677422"/>
            <a:ext cx="10670400" cy="868567"/>
          </a:xfrm>
        </p:spPr>
        <p:txBody>
          <a:bodyPr/>
          <a:lstStyle/>
          <a:p>
            <a:r>
              <a:rPr lang="en-GB"/>
              <a:t>Central banks have been net buyers for 15 years…</a:t>
            </a:r>
          </a:p>
        </p:txBody>
      </p:sp>
      <p:sp>
        <p:nvSpPr>
          <p:cNvPr id="6" name="Text Placeholder 5">
            <a:extLst>
              <a:ext uri="{FF2B5EF4-FFF2-40B4-BE49-F238E27FC236}">
                <a16:creationId xmlns:a16="http://schemas.microsoft.com/office/drawing/2014/main" id="{B60F6FD7-34FC-AB26-4456-9744EDF41513}"/>
              </a:ext>
            </a:extLst>
          </p:cNvPr>
          <p:cNvSpPr>
            <a:spLocks noGrp="1"/>
          </p:cNvSpPr>
          <p:nvPr>
            <p:ph type="body" sz="quarter" idx="15"/>
            <p:custDataLst>
              <p:tags r:id="rId2"/>
            </p:custDataLst>
          </p:nvPr>
        </p:nvSpPr>
        <p:spPr>
          <a:xfrm>
            <a:off x="1009649" y="6272415"/>
            <a:ext cx="9193717" cy="419330"/>
          </a:xfrm>
        </p:spPr>
        <p:txBody>
          <a:bodyPr>
            <a:noAutofit/>
          </a:bodyPr>
          <a:lstStyle/>
          <a:p>
            <a:r>
              <a:rPr lang="en-GB" sz="800"/>
              <a:t>Note: Data as of 31 December 2024. </a:t>
            </a:r>
            <a:r>
              <a:rPr lang="en-US" sz="800"/>
              <a:t>Central bank demand presented here comprises aggregate reported changes as well as an estimate for unreported buying. </a:t>
            </a:r>
            <a:r>
              <a:rPr lang="en-GB" sz="800"/>
              <a:t>For an explanation of central bank demand, please see the Notes and definitions download: </a:t>
            </a:r>
            <a:r>
              <a:rPr lang="en-GB" sz="800">
                <a:hlinkClick r:id="rId6"/>
              </a:rPr>
              <a:t> https://www.gold.org/goldhub/research/gold-demand-trends/gold-demand-trends-full-year-2024/notes-and-definitions</a:t>
            </a:r>
            <a:endParaRPr lang="en-GB" sz="800"/>
          </a:p>
          <a:p>
            <a:r>
              <a:rPr lang="en-GB" sz="800"/>
              <a:t>Source: Metals Focus, World Gold Council</a:t>
            </a:r>
          </a:p>
        </p:txBody>
      </p:sp>
      <p:pic>
        <p:nvPicPr>
          <p:cNvPr id="14" name="Content Placeholder 13">
            <a:extLst>
              <a:ext uri="{FF2B5EF4-FFF2-40B4-BE49-F238E27FC236}">
                <a16:creationId xmlns:a16="http://schemas.microsoft.com/office/drawing/2014/main" id="{417B7230-0FDC-BD48-F271-B34ADC85C7D7}"/>
              </a:ext>
            </a:extLst>
          </p:cNvPr>
          <p:cNvPicPr>
            <a:picLocks noGrp="1" noChangeAspect="1"/>
          </p:cNvPicPr>
          <p:nvPr>
            <p:ph idx="1"/>
            <p:custDataLst>
              <p:tags r:id="rId3"/>
            </p:custDataLst>
          </p:nvPr>
        </p:nvPicPr>
        <p:blipFill>
          <a:blip r:embed="rId7"/>
          <a:stretch>
            <a:fillRect/>
          </a:stretch>
        </p:blipFill>
        <p:spPr>
          <a:xfrm>
            <a:off x="1009650" y="2068480"/>
            <a:ext cx="10670400" cy="4027520"/>
          </a:xfrm>
          <a:prstGeom prst="rect">
            <a:avLst/>
          </a:prstGeom>
        </p:spPr>
      </p:pic>
      <p:sp>
        <p:nvSpPr>
          <p:cNvPr id="3" name="Title 1">
            <a:extLst>
              <a:ext uri="{FF2B5EF4-FFF2-40B4-BE49-F238E27FC236}">
                <a16:creationId xmlns:a16="http://schemas.microsoft.com/office/drawing/2014/main" id="{DE0D5150-918C-658A-E302-DF0E960B2BAB}"/>
              </a:ext>
            </a:extLst>
          </p:cNvPr>
          <p:cNvSpPr txBox="1">
            <a:spLocks/>
          </p:cNvSpPr>
          <p:nvPr>
            <p:custDataLst>
              <p:tags r:id="rId4"/>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Annual central bank net purchases, in </a:t>
            </a:r>
            <a:r>
              <a:rPr lang="en-US" sz="1200" b="1" err="1">
                <a:latin typeface="+mj-lt"/>
                <a:ea typeface="Noto Sans Medium" panose="020B0602040504020204" pitchFamily="34" charset="0"/>
                <a:cs typeface="Noto Sans Medium" panose="020B0602040504020204" pitchFamily="34" charset="0"/>
              </a:rPr>
              <a:t>tonnes</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86426D7F-A8B9-DE4F-7572-64A7474DA4FD}"/>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381013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772D-F08C-937B-E01D-60C7AE370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768F7-1409-11E9-F25F-A4EB5FE8A990}"/>
              </a:ext>
            </a:extLst>
          </p:cNvPr>
          <p:cNvSpPr>
            <a:spLocks noGrp="1"/>
          </p:cNvSpPr>
          <p:nvPr>
            <p:ph type="title"/>
          </p:nvPr>
        </p:nvSpPr>
        <p:spPr>
          <a:xfrm>
            <a:off x="1010037" y="672650"/>
            <a:ext cx="10670400" cy="868567"/>
          </a:xfrm>
        </p:spPr>
        <p:txBody>
          <a:bodyPr/>
          <a:lstStyle/>
          <a:p>
            <a:r>
              <a:rPr lang="en-GB"/>
              <a:t>…exceeding 1,000t again thanks to a strong Q4…</a:t>
            </a:r>
          </a:p>
        </p:txBody>
      </p:sp>
      <p:sp>
        <p:nvSpPr>
          <p:cNvPr id="6" name="Text Placeholder 5">
            <a:extLst>
              <a:ext uri="{FF2B5EF4-FFF2-40B4-BE49-F238E27FC236}">
                <a16:creationId xmlns:a16="http://schemas.microsoft.com/office/drawing/2014/main" id="{01DDE36F-CE23-1DBF-23F3-AD8BFC716792}"/>
              </a:ext>
            </a:extLst>
          </p:cNvPr>
          <p:cNvSpPr>
            <a:spLocks noGrp="1"/>
          </p:cNvSpPr>
          <p:nvPr>
            <p:ph type="body" sz="quarter" idx="15"/>
            <p:custDataLst>
              <p:tags r:id="rId2"/>
            </p:custDataLst>
          </p:nvPr>
        </p:nvSpPr>
        <p:spPr>
          <a:xfrm>
            <a:off x="1009649" y="6272415"/>
            <a:ext cx="9282927" cy="419330"/>
          </a:xfrm>
        </p:spPr>
        <p:txBody>
          <a:bodyPr>
            <a:noAutofit/>
          </a:bodyPr>
          <a:lstStyle/>
          <a:p>
            <a:r>
              <a:rPr lang="en-GB" sz="800"/>
              <a:t>Note: Data as of 31 December 2024. </a:t>
            </a:r>
            <a:r>
              <a:rPr lang="en-US" sz="800"/>
              <a:t>Central bank demand presented here comprises aggregate reported changes as well as an estimate for unreported buying. </a:t>
            </a:r>
            <a:r>
              <a:rPr lang="en-GB" sz="800"/>
              <a:t>For an explanation of central bank demand, please see the Notes and definitions download: </a:t>
            </a:r>
            <a:r>
              <a:rPr lang="en-GB" sz="800">
                <a:hlinkClick r:id="rId5"/>
              </a:rPr>
              <a:t> https://www.gold.org/goldhub/research/gold-demand-trends/gold-demand-trends-full-year-2024/notes-and-definitions</a:t>
            </a:r>
            <a:endParaRPr lang="en-GB" sz="800">
              <a:highlight>
                <a:srgbClr val="FFFF00"/>
              </a:highlight>
            </a:endParaRPr>
          </a:p>
          <a:p>
            <a:r>
              <a:rPr lang="en-GB" sz="800"/>
              <a:t>Source: Metals Focus, World Gold Council</a:t>
            </a:r>
          </a:p>
        </p:txBody>
      </p:sp>
      <p:pic>
        <p:nvPicPr>
          <p:cNvPr id="11" name="Content Placeholder 10">
            <a:extLst>
              <a:ext uri="{FF2B5EF4-FFF2-40B4-BE49-F238E27FC236}">
                <a16:creationId xmlns:a16="http://schemas.microsoft.com/office/drawing/2014/main" id="{7BF9808D-F61B-F8B6-6313-CE1C61934416}"/>
              </a:ext>
            </a:extLst>
          </p:cNvPr>
          <p:cNvPicPr>
            <a:picLocks noGrp="1" noChangeAspect="1"/>
          </p:cNvPicPr>
          <p:nvPr>
            <p:ph idx="1"/>
          </p:nvPr>
        </p:nvPicPr>
        <p:blipFill>
          <a:blip r:embed="rId6"/>
          <a:stretch>
            <a:fillRect/>
          </a:stretch>
        </p:blipFill>
        <p:spPr>
          <a:xfrm>
            <a:off x="1013902" y="2039561"/>
            <a:ext cx="10662670" cy="4064000"/>
          </a:xfrm>
          <a:prstGeom prst="rect">
            <a:avLst/>
          </a:prstGeom>
        </p:spPr>
      </p:pic>
      <p:sp>
        <p:nvSpPr>
          <p:cNvPr id="3" name="Title 1">
            <a:extLst>
              <a:ext uri="{FF2B5EF4-FFF2-40B4-BE49-F238E27FC236}">
                <a16:creationId xmlns:a16="http://schemas.microsoft.com/office/drawing/2014/main" id="{544063AD-BD82-BF56-5936-D35FD8B25940}"/>
              </a:ext>
            </a:extLst>
          </p:cNvPr>
          <p:cNvSpPr txBox="1">
            <a:spLocks/>
          </p:cNvSpPr>
          <p:nvPr>
            <p:custDataLst>
              <p:tags r:id="rId3"/>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Annual central bank net purchases by quarter, </a:t>
            </a:r>
            <a:r>
              <a:rPr lang="en-US" sz="1200" b="1" err="1">
                <a:latin typeface="+mj-lt"/>
                <a:ea typeface="Noto Sans Medium" panose="020B0602040504020204" pitchFamily="34" charset="0"/>
                <a:cs typeface="Noto Sans Medium" panose="020B0602040504020204" pitchFamily="34" charset="0"/>
              </a:rPr>
              <a:t>tonnes</a:t>
            </a:r>
            <a:r>
              <a:rPr lang="en-US" sz="1200" b="1">
                <a:latin typeface="+mj-lt"/>
                <a:ea typeface="Noto Sans Medium" panose="020B0602040504020204" pitchFamily="34" charset="0"/>
                <a:cs typeface="Noto Sans Medium" panose="020B0602040504020204" pitchFamily="34" charset="0"/>
              </a:rPr>
              <a:t> </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1E8D167D-864B-B3B5-D61B-93EC5EE1D0B2}"/>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82717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DF5D-DB05-36B2-EA99-F0F6B141251C}"/>
              </a:ext>
            </a:extLst>
          </p:cNvPr>
          <p:cNvSpPr>
            <a:spLocks noGrp="1"/>
          </p:cNvSpPr>
          <p:nvPr>
            <p:ph type="title"/>
          </p:nvPr>
        </p:nvSpPr>
        <p:spPr>
          <a:xfrm>
            <a:off x="1009649" y="664729"/>
            <a:ext cx="10670400" cy="868567"/>
          </a:xfrm>
        </p:spPr>
        <p:txBody>
          <a:bodyPr/>
          <a:lstStyle/>
          <a:p>
            <a:r>
              <a:rPr lang="en-GB"/>
              <a:t>…helped by a diverse set of central banks…</a:t>
            </a:r>
          </a:p>
        </p:txBody>
      </p:sp>
      <p:sp>
        <p:nvSpPr>
          <p:cNvPr id="4" name="Date Placeholder 3">
            <a:extLst>
              <a:ext uri="{FF2B5EF4-FFF2-40B4-BE49-F238E27FC236}">
                <a16:creationId xmlns:a16="http://schemas.microsoft.com/office/drawing/2014/main" id="{51075EE4-2785-8925-C390-881F1EF1DE2A}"/>
              </a:ext>
            </a:extLst>
          </p:cNvPr>
          <p:cNvSpPr>
            <a:spLocks noGrp="1"/>
          </p:cNvSpPr>
          <p:nvPr>
            <p:ph type="dt" sz="half" idx="10"/>
          </p:nvPr>
        </p:nvSpPr>
        <p:spPr/>
        <p:txBody>
          <a:bodyPr/>
          <a:lstStyle/>
          <a:p>
            <a:r>
              <a:rPr lang="en-US" dirty="0"/>
              <a:t>April 2025</a:t>
            </a:r>
            <a:endParaRPr lang="en-GB" dirty="0"/>
          </a:p>
        </p:txBody>
      </p:sp>
      <p:sp>
        <p:nvSpPr>
          <p:cNvPr id="7" name="Text Placeholder 6">
            <a:extLst>
              <a:ext uri="{FF2B5EF4-FFF2-40B4-BE49-F238E27FC236}">
                <a16:creationId xmlns:a16="http://schemas.microsoft.com/office/drawing/2014/main" id="{5A8B4BAF-F9C7-2BD7-3E54-31C2689E28B5}"/>
              </a:ext>
            </a:extLst>
          </p:cNvPr>
          <p:cNvSpPr>
            <a:spLocks noGrp="1"/>
          </p:cNvSpPr>
          <p:nvPr>
            <p:ph type="body" sz="quarter" idx="15"/>
            <p:custDataLst>
              <p:tags r:id="rId2"/>
            </p:custDataLst>
          </p:nvPr>
        </p:nvSpPr>
        <p:spPr>
          <a:xfrm>
            <a:off x="1009649" y="6272415"/>
            <a:ext cx="8814575" cy="419330"/>
          </a:xfrm>
        </p:spPr>
        <p:txBody>
          <a:bodyPr>
            <a:noAutofit/>
          </a:bodyPr>
          <a:lstStyle/>
          <a:p>
            <a:r>
              <a:rPr lang="en-GB" sz="800"/>
              <a:t>Note: As of 31 December 2024, based on data published as of 30 January 2025. *Represents the gold reserves of the State Oil Fund of Azerbaijan (SOFAZ). For an explanation of central bank demand, please see the Notes and definitions download: </a:t>
            </a:r>
            <a:r>
              <a:rPr lang="en-GB" sz="800">
                <a:hlinkClick r:id="rId5"/>
              </a:rPr>
              <a:t> https://www.gold.org/goldhub/research/gold-demand-trends/gold-demand-trends-full-year-2024/notes-and-definitions</a:t>
            </a:r>
            <a:endParaRPr lang="en-GB" sz="800"/>
          </a:p>
          <a:p>
            <a:r>
              <a:rPr lang="en-GB" sz="800"/>
              <a:t>Source: IMF IFS, respective central banks, World Gold Council</a:t>
            </a:r>
          </a:p>
        </p:txBody>
      </p:sp>
      <p:sp>
        <p:nvSpPr>
          <p:cNvPr id="11" name="Title 1">
            <a:extLst>
              <a:ext uri="{FF2B5EF4-FFF2-40B4-BE49-F238E27FC236}">
                <a16:creationId xmlns:a16="http://schemas.microsoft.com/office/drawing/2014/main" id="{93A4561F-9975-490E-A715-7CC625A891D9}"/>
              </a:ext>
            </a:extLst>
          </p:cNvPr>
          <p:cNvSpPr txBox="1">
            <a:spLocks/>
          </p:cNvSpPr>
          <p:nvPr>
            <p:custDataLst>
              <p:tags r:id="rId3"/>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Major net annual purchases/sales reported by central banks and other official institutions, </a:t>
            </a:r>
            <a:r>
              <a:rPr lang="en-US" sz="1200" b="1" err="1">
                <a:latin typeface="+mj-lt"/>
                <a:ea typeface="Noto Sans Medium" panose="020B0602040504020204" pitchFamily="34" charset="0"/>
                <a:cs typeface="Noto Sans Medium" panose="020B0602040504020204" pitchFamily="34" charset="0"/>
              </a:rPr>
              <a:t>tonnes</a:t>
            </a:r>
            <a:r>
              <a:rPr lang="en-US" sz="1200" b="1">
                <a:latin typeface="+mj-lt"/>
                <a:ea typeface="Noto Sans Medium" panose="020B0602040504020204" pitchFamily="34" charset="0"/>
                <a:cs typeface="Noto Sans Medium" panose="020B0602040504020204" pitchFamily="34" charset="0"/>
              </a:rPr>
              <a:t> </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graphicFrame>
        <p:nvGraphicFramePr>
          <p:cNvPr id="14" name="Content Placeholder 13">
            <a:extLst>
              <a:ext uri="{FF2B5EF4-FFF2-40B4-BE49-F238E27FC236}">
                <a16:creationId xmlns:a16="http://schemas.microsoft.com/office/drawing/2014/main" id="{C365FDA8-0B07-4DC2-A7AB-EFDC9472DDE4}"/>
              </a:ext>
            </a:extLst>
          </p:cNvPr>
          <p:cNvGraphicFramePr>
            <a:graphicFrameLocks noGrp="1"/>
          </p:cNvGraphicFramePr>
          <p:nvPr>
            <p:ph idx="1"/>
          </p:nvPr>
        </p:nvGraphicFramePr>
        <p:xfrm>
          <a:off x="1009650" y="2032000"/>
          <a:ext cx="10671175" cy="4064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41492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1AD07D-8423-6AF8-5DCA-7DC22D3BD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56683-6200-11B2-846B-605140B2460A}"/>
              </a:ext>
            </a:extLst>
          </p:cNvPr>
          <p:cNvSpPr>
            <a:spLocks noGrp="1"/>
          </p:cNvSpPr>
          <p:nvPr>
            <p:ph type="title"/>
          </p:nvPr>
        </p:nvSpPr>
        <p:spPr>
          <a:xfrm>
            <a:off x="1010424" y="672650"/>
            <a:ext cx="10670400" cy="868567"/>
          </a:xfrm>
        </p:spPr>
        <p:txBody>
          <a:bodyPr/>
          <a:lstStyle/>
          <a:p>
            <a:r>
              <a:rPr lang="en-GB"/>
              <a:t>…even more visible when adding recent reports</a:t>
            </a:r>
          </a:p>
        </p:txBody>
      </p:sp>
      <p:sp>
        <p:nvSpPr>
          <p:cNvPr id="4" name="Date Placeholder 3">
            <a:extLst>
              <a:ext uri="{FF2B5EF4-FFF2-40B4-BE49-F238E27FC236}">
                <a16:creationId xmlns:a16="http://schemas.microsoft.com/office/drawing/2014/main" id="{D341FBBE-3330-CE3B-2F00-9D78B7DB4994}"/>
              </a:ext>
            </a:extLst>
          </p:cNvPr>
          <p:cNvSpPr>
            <a:spLocks noGrp="1"/>
          </p:cNvSpPr>
          <p:nvPr>
            <p:ph type="dt" sz="half" idx="10"/>
          </p:nvPr>
        </p:nvSpPr>
        <p:spPr/>
        <p:txBody>
          <a:bodyPr/>
          <a:lstStyle/>
          <a:p>
            <a:r>
              <a:rPr lang="en-US" dirty="0"/>
              <a:t>April 2025</a:t>
            </a:r>
            <a:endParaRPr lang="en-GB" dirty="0"/>
          </a:p>
        </p:txBody>
      </p:sp>
      <p:sp>
        <p:nvSpPr>
          <p:cNvPr id="7" name="Text Placeholder 6">
            <a:extLst>
              <a:ext uri="{FF2B5EF4-FFF2-40B4-BE49-F238E27FC236}">
                <a16:creationId xmlns:a16="http://schemas.microsoft.com/office/drawing/2014/main" id="{D2AEC8B0-9566-9A72-BC86-B8E4A247996F}"/>
              </a:ext>
            </a:extLst>
          </p:cNvPr>
          <p:cNvSpPr>
            <a:spLocks noGrp="1"/>
          </p:cNvSpPr>
          <p:nvPr>
            <p:ph type="body" sz="quarter" idx="15"/>
            <p:custDataLst>
              <p:tags r:id="rId2"/>
            </p:custDataLst>
          </p:nvPr>
        </p:nvSpPr>
        <p:spPr>
          <a:xfrm>
            <a:off x="1009649" y="6272415"/>
            <a:ext cx="8848029" cy="419330"/>
          </a:xfrm>
        </p:spPr>
        <p:txBody>
          <a:bodyPr>
            <a:noAutofit/>
          </a:bodyPr>
          <a:lstStyle/>
          <a:p>
            <a:r>
              <a:rPr lang="en-GB" sz="800"/>
              <a:t>Note: As of 31 December 2024, based on data published as of 4 February 2025. *Represents the gold reserves of the State Oil Fund of Azerbaijan (SOFAZ). For an explanation of central bank demand, please see the Notes and definitions download: </a:t>
            </a:r>
            <a:r>
              <a:rPr lang="en-GB" sz="800">
                <a:hlinkClick r:id="rId5"/>
              </a:rPr>
              <a:t> https://www.gold.org/goldhub/research/gold-demand-trends/gold-demand-trends-full-year-2024/notes-and-definitions</a:t>
            </a:r>
            <a:endParaRPr lang="en-GB" sz="800"/>
          </a:p>
          <a:p>
            <a:r>
              <a:rPr lang="en-GB" sz="800"/>
              <a:t>Source: IMF IFS, respective central banks, World Gold Council</a:t>
            </a:r>
          </a:p>
        </p:txBody>
      </p:sp>
      <p:sp>
        <p:nvSpPr>
          <p:cNvPr id="11" name="Title 1">
            <a:extLst>
              <a:ext uri="{FF2B5EF4-FFF2-40B4-BE49-F238E27FC236}">
                <a16:creationId xmlns:a16="http://schemas.microsoft.com/office/drawing/2014/main" id="{64F8AA73-C8DF-0B65-24FF-B1542C06AEE4}"/>
              </a:ext>
            </a:extLst>
          </p:cNvPr>
          <p:cNvSpPr txBox="1">
            <a:spLocks/>
          </p:cNvSpPr>
          <p:nvPr>
            <p:custDataLst>
              <p:tags r:id="rId3"/>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Major net annual purchases/sales reported by central banks and other official institutions, </a:t>
            </a:r>
            <a:r>
              <a:rPr lang="en-US" sz="1200" b="1" err="1">
                <a:latin typeface="+mj-lt"/>
                <a:ea typeface="Noto Sans Medium" panose="020B0602040504020204" pitchFamily="34" charset="0"/>
                <a:cs typeface="Noto Sans Medium" panose="020B0602040504020204" pitchFamily="34" charset="0"/>
              </a:rPr>
              <a:t>tonnes</a:t>
            </a:r>
            <a:r>
              <a:rPr lang="en-US" sz="1200" b="1">
                <a:latin typeface="+mj-lt"/>
                <a:ea typeface="Noto Sans Medium" panose="020B0602040504020204" pitchFamily="34" charset="0"/>
                <a:cs typeface="Noto Sans Medium" panose="020B0602040504020204" pitchFamily="34" charset="0"/>
              </a:rPr>
              <a:t> </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graphicFrame>
        <p:nvGraphicFramePr>
          <p:cNvPr id="14" name="Content Placeholder 13">
            <a:extLst>
              <a:ext uri="{FF2B5EF4-FFF2-40B4-BE49-F238E27FC236}">
                <a16:creationId xmlns:a16="http://schemas.microsoft.com/office/drawing/2014/main" id="{D0508F29-8C42-4DE3-8944-E37194A98B10}"/>
              </a:ext>
            </a:extLst>
          </p:cNvPr>
          <p:cNvGraphicFramePr>
            <a:graphicFrameLocks noGrp="1"/>
          </p:cNvGraphicFramePr>
          <p:nvPr>
            <p:ph idx="1"/>
          </p:nvPr>
        </p:nvGraphicFramePr>
        <p:xfrm>
          <a:off x="1009650" y="2032000"/>
          <a:ext cx="10671175" cy="4064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4546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BBB5-4F03-03FA-4C4E-1579087B84B9}"/>
              </a:ext>
            </a:extLst>
          </p:cNvPr>
          <p:cNvSpPr>
            <a:spLocks noGrp="1"/>
          </p:cNvSpPr>
          <p:nvPr>
            <p:ph type="title"/>
          </p:nvPr>
        </p:nvSpPr>
        <p:spPr>
          <a:xfrm>
            <a:off x="1009649" y="676692"/>
            <a:ext cx="10670400" cy="868567"/>
          </a:xfrm>
        </p:spPr>
        <p:txBody>
          <a:bodyPr/>
          <a:lstStyle/>
          <a:p>
            <a:r>
              <a:rPr lang="en-GB"/>
              <a:t>Unreported buying remained elevated</a:t>
            </a:r>
          </a:p>
        </p:txBody>
      </p:sp>
      <p:sp>
        <p:nvSpPr>
          <p:cNvPr id="6" name="Text Placeholder 5">
            <a:extLst>
              <a:ext uri="{FF2B5EF4-FFF2-40B4-BE49-F238E27FC236}">
                <a16:creationId xmlns:a16="http://schemas.microsoft.com/office/drawing/2014/main" id="{3DF55154-31BC-7EB2-7298-0EF4E7FAE78C}"/>
              </a:ext>
            </a:extLst>
          </p:cNvPr>
          <p:cNvSpPr>
            <a:spLocks noGrp="1"/>
          </p:cNvSpPr>
          <p:nvPr>
            <p:ph type="body" sz="quarter" idx="15"/>
            <p:custDataLst>
              <p:tags r:id="rId2"/>
            </p:custDataLst>
          </p:nvPr>
        </p:nvSpPr>
        <p:spPr>
          <a:xfrm>
            <a:off x="1009649" y="6272415"/>
            <a:ext cx="9561707" cy="419330"/>
          </a:xfrm>
        </p:spPr>
        <p:txBody>
          <a:bodyPr>
            <a:noAutofit/>
          </a:bodyPr>
          <a:lstStyle/>
          <a:p>
            <a:r>
              <a:rPr lang="en-GB" sz="800"/>
              <a:t>Note: Data as of 31 December 2024. </a:t>
            </a:r>
            <a:r>
              <a:rPr lang="en-US" sz="800"/>
              <a:t>Central bank demand presented here comprises aggregate reported changes as well as an estimate for unreported buying. </a:t>
            </a:r>
            <a:r>
              <a:rPr lang="en-GB" sz="800"/>
              <a:t>For an explanation of central bank demand, please see the Notes and definitions download: </a:t>
            </a:r>
            <a:r>
              <a:rPr lang="en-GB" sz="800">
                <a:hlinkClick r:id="rId5"/>
              </a:rPr>
              <a:t> https://www.gold.org/goldhub/research/gold-demand-trends/gold-demand-trends-full-year-2024/notes-and-definitions</a:t>
            </a:r>
            <a:endParaRPr lang="en-GB" sz="800"/>
          </a:p>
          <a:p>
            <a:r>
              <a:rPr lang="en-GB" sz="800"/>
              <a:t>Source: </a:t>
            </a:r>
            <a:r>
              <a:rPr lang="en-US" sz="800"/>
              <a:t> IMF, Metals Focus, respective central banks, World Gold Council</a:t>
            </a:r>
            <a:endParaRPr lang="en-GB" sz="800"/>
          </a:p>
        </p:txBody>
      </p:sp>
      <p:sp>
        <p:nvSpPr>
          <p:cNvPr id="3" name="Title 1">
            <a:extLst>
              <a:ext uri="{FF2B5EF4-FFF2-40B4-BE49-F238E27FC236}">
                <a16:creationId xmlns:a16="http://schemas.microsoft.com/office/drawing/2014/main" id="{ADA203F3-A603-609B-AE6B-EADDCA344CC4}"/>
              </a:ext>
            </a:extLst>
          </p:cNvPr>
          <p:cNvSpPr txBox="1">
            <a:spLocks/>
          </p:cNvSpPr>
          <p:nvPr>
            <p:custDataLst>
              <p:tags r:id="rId3"/>
            </p:custDataLst>
          </p:nvPr>
        </p:nvSpPr>
        <p:spPr>
          <a:xfrm>
            <a:off x="1010425" y="1838089"/>
            <a:ext cx="10670400" cy="193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1200" b="1">
                <a:latin typeface="+mj-lt"/>
                <a:ea typeface="Noto Sans Medium" panose="020B0602040504020204" pitchFamily="34" charset="0"/>
                <a:cs typeface="Noto Sans Medium" panose="020B0602040504020204" pitchFamily="34" charset="0"/>
              </a:rPr>
              <a:t>Net official sector demand – reported vs. unreported, </a:t>
            </a:r>
            <a:r>
              <a:rPr lang="en-US" sz="1200" b="1" err="1">
                <a:latin typeface="+mj-lt"/>
                <a:ea typeface="Noto Sans Medium" panose="020B0602040504020204" pitchFamily="34" charset="0"/>
                <a:cs typeface="Noto Sans Medium" panose="020B0602040504020204" pitchFamily="34" charset="0"/>
              </a:rPr>
              <a:t>tonnes</a:t>
            </a:r>
            <a:endParaRPr lang="en-GB" sz="1200" b="1">
              <a:highlight>
                <a:srgbClr val="FFFF00"/>
              </a:highlight>
              <a:latin typeface="+mj-lt"/>
              <a:ea typeface="Noto Sans Medium" panose="020B0602040504020204" pitchFamily="34" charset="0"/>
              <a:cs typeface="Noto Sans Medium" panose="020B0602040504020204" pitchFamily="34" charset="0"/>
            </a:endParaRPr>
          </a:p>
        </p:txBody>
      </p:sp>
      <p:sp>
        <p:nvSpPr>
          <p:cNvPr id="7" name="Date Placeholder 6">
            <a:extLst>
              <a:ext uri="{FF2B5EF4-FFF2-40B4-BE49-F238E27FC236}">
                <a16:creationId xmlns:a16="http://schemas.microsoft.com/office/drawing/2014/main" id="{1B18FE1D-B3AF-87DC-57B2-5A3D5F8E35F1}"/>
              </a:ext>
            </a:extLst>
          </p:cNvPr>
          <p:cNvSpPr>
            <a:spLocks noGrp="1"/>
          </p:cNvSpPr>
          <p:nvPr>
            <p:ph type="dt" sz="half" idx="10"/>
          </p:nvPr>
        </p:nvSpPr>
        <p:spPr/>
        <p:txBody>
          <a:bodyPr/>
          <a:lstStyle/>
          <a:p>
            <a:r>
              <a:rPr lang="en-US" dirty="0"/>
              <a:t>April 2025</a:t>
            </a:r>
            <a:endParaRPr lang="en-GB" dirty="0"/>
          </a:p>
        </p:txBody>
      </p:sp>
      <p:pic>
        <p:nvPicPr>
          <p:cNvPr id="13" name="Content Placeholder 12">
            <a:extLst>
              <a:ext uri="{FF2B5EF4-FFF2-40B4-BE49-F238E27FC236}">
                <a16:creationId xmlns:a16="http://schemas.microsoft.com/office/drawing/2014/main" id="{590B37D7-BAD6-9780-BA82-B0BC5CDAEDF2}"/>
              </a:ext>
            </a:extLst>
          </p:cNvPr>
          <p:cNvPicPr>
            <a:picLocks noGrp="1" noChangeAspect="1"/>
          </p:cNvPicPr>
          <p:nvPr>
            <p:ph idx="1"/>
          </p:nvPr>
        </p:nvPicPr>
        <p:blipFill>
          <a:blip r:embed="rId6"/>
          <a:stretch>
            <a:fillRect/>
          </a:stretch>
        </p:blipFill>
        <p:spPr>
          <a:xfrm>
            <a:off x="1009713" y="2042414"/>
            <a:ext cx="10671048" cy="4043172"/>
          </a:xfrm>
          <a:prstGeom prst="rect">
            <a:avLst/>
          </a:prstGeom>
        </p:spPr>
      </p:pic>
    </p:spTree>
    <p:custDataLst>
      <p:tags r:id="rId1"/>
    </p:custDataLst>
    <p:extLst>
      <p:ext uri="{BB962C8B-B14F-4D97-AF65-F5344CB8AC3E}">
        <p14:creationId xmlns:p14="http://schemas.microsoft.com/office/powerpoint/2010/main" val="49744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0D464-61BE-4F4D-E6AF-48D6D1BC9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1CC44-7D13-493A-8101-DD08D052E660}"/>
              </a:ext>
            </a:extLst>
          </p:cNvPr>
          <p:cNvSpPr>
            <a:spLocks noGrp="1"/>
          </p:cNvSpPr>
          <p:nvPr>
            <p:ph type="title"/>
          </p:nvPr>
        </p:nvSpPr>
        <p:spPr/>
        <p:txBody>
          <a:bodyPr/>
          <a:lstStyle/>
          <a:p>
            <a:r>
              <a:rPr lang="en-GB" sz="2800" dirty="0"/>
              <a:t>Mine production reached a new record high in 2024</a:t>
            </a:r>
            <a:br>
              <a:rPr lang="en-GB" sz="2800" dirty="0"/>
            </a:br>
            <a:r>
              <a:rPr lang="fr-FR" sz="1800" dirty="0"/>
              <a:t>Annual mine production in tonnes</a:t>
            </a:r>
            <a:r>
              <a:rPr lang="en-GB" sz="1800" dirty="0"/>
              <a:t> </a:t>
            </a:r>
          </a:p>
        </p:txBody>
      </p:sp>
      <p:sp>
        <p:nvSpPr>
          <p:cNvPr id="6" name="Text Placeholder 5">
            <a:extLst>
              <a:ext uri="{FF2B5EF4-FFF2-40B4-BE49-F238E27FC236}">
                <a16:creationId xmlns:a16="http://schemas.microsoft.com/office/drawing/2014/main" id="{A37E9959-C2F6-6AC8-71C9-F4AD01DA7B50}"/>
              </a:ext>
            </a:extLst>
          </p:cNvPr>
          <p:cNvSpPr>
            <a:spLocks noGrp="1"/>
          </p:cNvSpPr>
          <p:nvPr>
            <p:ph type="body" sz="quarter" idx="15"/>
          </p:nvPr>
        </p:nvSpPr>
        <p:spPr/>
        <p:txBody>
          <a:bodyPr/>
          <a:lstStyle/>
          <a:p>
            <a:r>
              <a:rPr lang="en-GB" dirty="0"/>
              <a:t>Note: Data as of 31 December 2024. For an explanation of mine production, please see the Notes and definitions download: </a:t>
            </a:r>
            <a:r>
              <a:rPr lang="en-GB" dirty="0">
                <a:hlinkClick r:id="rId3"/>
              </a:rPr>
              <a:t>http://www.gold.org/goldhub/research/gold-demand-trends/gold-demand-trends-q3-2024/notes-and-definitions</a:t>
            </a:r>
            <a:endParaRPr lang="en-GB" dirty="0"/>
          </a:p>
          <a:p>
            <a:endParaRPr lang="en-GB" dirty="0"/>
          </a:p>
          <a:p>
            <a:r>
              <a:rPr lang="en-GB" dirty="0"/>
              <a:t>Source: Metals Focus, Refinitiv GFMS, World Gold Council</a:t>
            </a:r>
          </a:p>
        </p:txBody>
      </p:sp>
      <p:pic>
        <p:nvPicPr>
          <p:cNvPr id="14" name="Content Placeholder 13">
            <a:extLst>
              <a:ext uri="{FF2B5EF4-FFF2-40B4-BE49-F238E27FC236}">
                <a16:creationId xmlns:a16="http://schemas.microsoft.com/office/drawing/2014/main" id="{AD324C5D-BD82-6B3B-FDC6-CCDD06C6F926}"/>
              </a:ext>
            </a:extLst>
          </p:cNvPr>
          <p:cNvPicPr>
            <a:picLocks noGrp="1" noChangeAspect="1"/>
          </p:cNvPicPr>
          <p:nvPr>
            <p:ph idx="1"/>
          </p:nvPr>
        </p:nvPicPr>
        <p:blipFill>
          <a:blip r:embed="rId4"/>
          <a:stretch>
            <a:fillRect/>
          </a:stretch>
        </p:blipFill>
        <p:spPr>
          <a:xfrm>
            <a:off x="1013902" y="2032000"/>
            <a:ext cx="10662670" cy="4064000"/>
          </a:xfrm>
          <a:prstGeom prst="rect">
            <a:avLst/>
          </a:prstGeom>
        </p:spPr>
      </p:pic>
      <p:sp>
        <p:nvSpPr>
          <p:cNvPr id="3" name="Date Placeholder 2">
            <a:extLst>
              <a:ext uri="{FF2B5EF4-FFF2-40B4-BE49-F238E27FC236}">
                <a16:creationId xmlns:a16="http://schemas.microsoft.com/office/drawing/2014/main" id="{7353CEC1-C6DF-FB3D-9270-8BEB65C3AAF3}"/>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270413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A3ED3-56DA-8898-6060-0EAB80551822}"/>
              </a:ext>
            </a:extLst>
          </p:cNvPr>
          <p:cNvSpPr>
            <a:spLocks noGrp="1"/>
          </p:cNvSpPr>
          <p:nvPr>
            <p:ph type="title"/>
          </p:nvPr>
        </p:nvSpPr>
        <p:spPr>
          <a:xfrm>
            <a:off x="881744" y="8620"/>
            <a:ext cx="9951356" cy="1296144"/>
          </a:xfrm>
        </p:spPr>
        <p:txBody>
          <a:bodyPr/>
          <a:lstStyle/>
          <a:p>
            <a:r>
              <a:rPr lang="en-US" dirty="0"/>
              <a:t>Gold over the past five years</a:t>
            </a:r>
            <a:endParaRPr lang="en-GB" dirty="0"/>
          </a:p>
        </p:txBody>
      </p:sp>
      <p:sp>
        <p:nvSpPr>
          <p:cNvPr id="2" name="Date Placeholder 1">
            <a:extLst>
              <a:ext uri="{FF2B5EF4-FFF2-40B4-BE49-F238E27FC236}">
                <a16:creationId xmlns:a16="http://schemas.microsoft.com/office/drawing/2014/main" id="{A4E480B5-71E4-9BF6-0CA6-71616164C142}"/>
              </a:ext>
            </a:extLst>
          </p:cNvPr>
          <p:cNvSpPr>
            <a:spLocks noGrp="1"/>
          </p:cNvSpPr>
          <p:nvPr>
            <p:ph type="dt" sz="half" idx="10"/>
          </p:nvPr>
        </p:nvSpPr>
        <p:spPr>
          <a:xfrm>
            <a:off x="9380424" y="6280750"/>
            <a:ext cx="2300400" cy="123391"/>
          </a:xfrm>
        </p:spPr>
        <p:txBody>
          <a:bodyPr/>
          <a:lstStyle/>
          <a:p>
            <a:r>
              <a:rPr lang="en-US" dirty="0"/>
              <a:t>April 2025</a:t>
            </a:r>
            <a:endParaRPr lang="en-GB" dirty="0"/>
          </a:p>
        </p:txBody>
      </p:sp>
      <p:pic>
        <p:nvPicPr>
          <p:cNvPr id="7" name="Picture 6">
            <a:extLst>
              <a:ext uri="{FF2B5EF4-FFF2-40B4-BE49-F238E27FC236}">
                <a16:creationId xmlns:a16="http://schemas.microsoft.com/office/drawing/2014/main" id="{A4CE0821-06AE-47CF-22D8-4671A0197096}"/>
              </a:ext>
            </a:extLst>
          </p:cNvPr>
          <p:cNvPicPr>
            <a:picLocks noChangeAspect="1"/>
          </p:cNvPicPr>
          <p:nvPr/>
        </p:nvPicPr>
        <p:blipFill>
          <a:blip r:embed="rId3"/>
          <a:stretch>
            <a:fillRect/>
          </a:stretch>
        </p:blipFill>
        <p:spPr>
          <a:xfrm>
            <a:off x="881744" y="1570143"/>
            <a:ext cx="9569942" cy="4445228"/>
          </a:xfrm>
          <a:prstGeom prst="rect">
            <a:avLst/>
          </a:prstGeom>
        </p:spPr>
      </p:pic>
    </p:spTree>
    <p:extLst>
      <p:ext uri="{BB962C8B-B14F-4D97-AF65-F5344CB8AC3E}">
        <p14:creationId xmlns:p14="http://schemas.microsoft.com/office/powerpoint/2010/main" val="34505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76A91-B68A-ABBF-C6F4-0F3FD922C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BBED1-3F90-52D4-ABE6-894C30ECC652}"/>
              </a:ext>
            </a:extLst>
          </p:cNvPr>
          <p:cNvSpPr>
            <a:spLocks noGrp="1"/>
          </p:cNvSpPr>
          <p:nvPr>
            <p:ph type="title"/>
          </p:nvPr>
        </p:nvSpPr>
        <p:spPr/>
        <p:txBody>
          <a:bodyPr/>
          <a:lstStyle/>
          <a:p>
            <a:r>
              <a:rPr lang="en-GB" sz="2800" dirty="0"/>
              <a:t>Higher gold prices = increased recycling quarterly and annually </a:t>
            </a:r>
            <a:br>
              <a:rPr lang="en-GB" sz="2800" dirty="0"/>
            </a:br>
            <a:r>
              <a:rPr lang="en-GB" sz="1800" dirty="0"/>
              <a:t>Y/y and q/q change in recycled gold volumes, tonnes </a:t>
            </a:r>
          </a:p>
        </p:txBody>
      </p:sp>
      <p:sp>
        <p:nvSpPr>
          <p:cNvPr id="6" name="Text Placeholder 5">
            <a:extLst>
              <a:ext uri="{FF2B5EF4-FFF2-40B4-BE49-F238E27FC236}">
                <a16:creationId xmlns:a16="http://schemas.microsoft.com/office/drawing/2014/main" id="{B73F36B8-EE64-E8ED-2284-72B162C7078F}"/>
              </a:ext>
            </a:extLst>
          </p:cNvPr>
          <p:cNvSpPr>
            <a:spLocks noGrp="1"/>
          </p:cNvSpPr>
          <p:nvPr>
            <p:ph type="body" sz="quarter" idx="15"/>
          </p:nvPr>
        </p:nvSpPr>
        <p:spPr/>
        <p:txBody>
          <a:bodyPr/>
          <a:lstStyle/>
          <a:p>
            <a:r>
              <a:rPr lang="en-GB" dirty="0"/>
              <a:t>Note: Data as of 31 December 2024. For an explanation of mine production, please see the Notes and definitions download: </a:t>
            </a:r>
            <a:r>
              <a:rPr lang="en-GB" dirty="0">
                <a:hlinkClick r:id="rId3"/>
              </a:rPr>
              <a:t>http://www.gold.org/goldhub/research/gold-demand-trends/gold-demand-trends-q3-2024/notes-and-definitions</a:t>
            </a:r>
            <a:endParaRPr lang="en-GB" dirty="0"/>
          </a:p>
          <a:p>
            <a:endParaRPr lang="en-GB" dirty="0"/>
          </a:p>
          <a:p>
            <a:r>
              <a:rPr lang="en-GB" dirty="0"/>
              <a:t>Source: Metals Focus, Refinitiv GFMS, World Gold Council</a:t>
            </a:r>
          </a:p>
        </p:txBody>
      </p:sp>
      <p:pic>
        <p:nvPicPr>
          <p:cNvPr id="10" name="Content Placeholder 9">
            <a:extLst>
              <a:ext uri="{FF2B5EF4-FFF2-40B4-BE49-F238E27FC236}">
                <a16:creationId xmlns:a16="http://schemas.microsoft.com/office/drawing/2014/main" id="{72BA2C03-F7A6-DCCB-33FD-99B6FAB019A4}"/>
              </a:ext>
            </a:extLst>
          </p:cNvPr>
          <p:cNvPicPr>
            <a:picLocks noGrp="1" noChangeAspect="1"/>
          </p:cNvPicPr>
          <p:nvPr>
            <p:ph idx="1"/>
          </p:nvPr>
        </p:nvPicPr>
        <p:blipFill>
          <a:blip r:embed="rId4"/>
          <a:stretch>
            <a:fillRect/>
          </a:stretch>
        </p:blipFill>
        <p:spPr>
          <a:xfrm>
            <a:off x="1013902" y="2032000"/>
            <a:ext cx="10662670" cy="4064000"/>
          </a:xfrm>
          <a:prstGeom prst="rect">
            <a:avLst/>
          </a:prstGeom>
        </p:spPr>
      </p:pic>
      <p:sp>
        <p:nvSpPr>
          <p:cNvPr id="3" name="Date Placeholder 2">
            <a:extLst>
              <a:ext uri="{FF2B5EF4-FFF2-40B4-BE49-F238E27FC236}">
                <a16:creationId xmlns:a16="http://schemas.microsoft.com/office/drawing/2014/main" id="{7096B021-44B0-6DCB-E1E6-12CDFEF2D40A}"/>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39921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CB2AF-1DA6-9234-9344-15BC50480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73478-5734-C4CD-0463-E7B5F2BCB541}"/>
              </a:ext>
            </a:extLst>
          </p:cNvPr>
          <p:cNvSpPr>
            <a:spLocks noGrp="1"/>
          </p:cNvSpPr>
          <p:nvPr>
            <p:ph type="title"/>
          </p:nvPr>
        </p:nvSpPr>
        <p:spPr/>
        <p:txBody>
          <a:bodyPr/>
          <a:lstStyle/>
          <a:p>
            <a:r>
              <a:rPr lang="en-GB" sz="2600" dirty="0"/>
              <a:t>2025 full-year demand and supply outlook</a:t>
            </a:r>
          </a:p>
        </p:txBody>
      </p:sp>
      <p:sp>
        <p:nvSpPr>
          <p:cNvPr id="3" name="Content Placeholder 2">
            <a:extLst>
              <a:ext uri="{FF2B5EF4-FFF2-40B4-BE49-F238E27FC236}">
                <a16:creationId xmlns:a16="http://schemas.microsoft.com/office/drawing/2014/main" id="{7F2A967E-99FD-473D-1B6B-BF6D00C8CD91}"/>
              </a:ext>
            </a:extLst>
          </p:cNvPr>
          <p:cNvSpPr>
            <a:spLocks noGrp="1"/>
          </p:cNvSpPr>
          <p:nvPr>
            <p:ph idx="1"/>
          </p:nvPr>
        </p:nvSpPr>
        <p:spPr>
          <a:xfrm>
            <a:off x="1009650" y="2032000"/>
            <a:ext cx="4900820" cy="4064000"/>
          </a:xfrm>
        </p:spPr>
        <p:txBody>
          <a:bodyPr vert="horz" lIns="0" tIns="0" rIns="0" bIns="0" rtlCol="0" anchor="t">
            <a:normAutofit fontScale="92500" lnSpcReduction="20000"/>
          </a:bodyPr>
          <a:lstStyle/>
          <a:p>
            <a:pPr>
              <a:spcAft>
                <a:spcPts val="1800"/>
              </a:spcAft>
            </a:pPr>
            <a:r>
              <a:rPr lang="en-GB" dirty="0">
                <a:solidFill>
                  <a:srgbClr val="D9AB4D"/>
                </a:solidFill>
              </a:rPr>
              <a:t>We expect…</a:t>
            </a:r>
            <a:endParaRPr lang="en-GB" sz="1600" b="0" dirty="0">
              <a:latin typeface="+mn-lt"/>
            </a:endParaRPr>
          </a:p>
          <a:p>
            <a:pPr marL="285750" lvl="1" indent="-285750">
              <a:spcAft>
                <a:spcPts val="1200"/>
              </a:spcAft>
              <a:buFont typeface="Arial" panose="020B0604020202020204" pitchFamily="34" charset="0"/>
              <a:buChar char="•"/>
            </a:pPr>
            <a:r>
              <a:rPr lang="en-GB" sz="1600" dirty="0">
                <a:latin typeface="Noto Sans SemiBold"/>
                <a:ea typeface="Noto Sans SemiBold" panose="020B0702040504020204" pitchFamily="34" charset="0"/>
                <a:cs typeface="Noto Sans SemiBold" panose="020B0702040504020204" pitchFamily="34" charset="0"/>
              </a:rPr>
              <a:t>Investment: </a:t>
            </a:r>
            <a:r>
              <a:rPr lang="en-GB" sz="1600" dirty="0"/>
              <a:t>Lower rates, richly valued equities, a weaker dollar and ongoing geopolitical risk should provide tailwinds for investment demand. Rate uncertainty in the US is likely to keep term premia intact and the bond-equity correlation elevated – a positive for gold </a:t>
            </a:r>
          </a:p>
          <a:p>
            <a:pPr marL="285750" lvl="1" indent="-285750">
              <a:spcAft>
                <a:spcPts val="1200"/>
              </a:spcAft>
              <a:buFont typeface="Arial" panose="020B0604020202020204" pitchFamily="34" charset="0"/>
              <a:buChar char="•"/>
            </a:pPr>
            <a:r>
              <a:rPr lang="en-GB" sz="1600" dirty="0">
                <a:latin typeface="Noto Sans SemiBold"/>
                <a:ea typeface="Noto Sans SemiBold" panose="020B0702040504020204" pitchFamily="34" charset="0"/>
                <a:cs typeface="Noto Sans SemiBold" panose="020B0702040504020204" pitchFamily="34" charset="0"/>
              </a:rPr>
              <a:t>Fabrication:</a:t>
            </a:r>
            <a:r>
              <a:rPr lang="en-GB" sz="1600" dirty="0"/>
              <a:t> Demand may be challenged by price level and a softer global economic outlook </a:t>
            </a:r>
          </a:p>
          <a:p>
            <a:pPr marL="285750" lvl="1" indent="-285750">
              <a:spcAft>
                <a:spcPts val="1200"/>
              </a:spcAft>
              <a:buFont typeface="Arial" panose="020B0604020202020204" pitchFamily="34" charset="0"/>
              <a:buChar char="•"/>
            </a:pPr>
            <a:r>
              <a:rPr lang="en-GB" b="1" dirty="0"/>
              <a:t>Central banks</a:t>
            </a:r>
            <a:r>
              <a:rPr lang="en-GB" sz="1600" dirty="0">
                <a:latin typeface="Noto Sans SemiBold"/>
                <a:ea typeface="Noto Sans SemiBold" panose="020B0702040504020204" pitchFamily="34" charset="0"/>
                <a:cs typeface="Noto Sans SemiBold" panose="020B0702040504020204" pitchFamily="34" charset="0"/>
              </a:rPr>
              <a:t>:</a:t>
            </a:r>
            <a:r>
              <a:rPr lang="en-GB" sz="1600" dirty="0">
                <a:latin typeface="+mn-lt"/>
              </a:rPr>
              <a:t> </a:t>
            </a:r>
            <a:r>
              <a:rPr lang="en-GB" sz="1600" dirty="0"/>
              <a:t>2024 proved to be a solid year, but we remain cautious of the potential downside risk</a:t>
            </a:r>
          </a:p>
          <a:p>
            <a:pPr marL="285750" lvl="1" indent="-285750">
              <a:spcAft>
                <a:spcPts val="1200"/>
              </a:spcAft>
              <a:buFont typeface="Arial" panose="020B0604020202020204" pitchFamily="34" charset="0"/>
              <a:buChar char="•"/>
            </a:pPr>
            <a:r>
              <a:rPr lang="en-GB" sz="1600" dirty="0">
                <a:latin typeface="Noto Sans SemiBold" panose="020B0702040504020204" pitchFamily="34" charset="0"/>
                <a:ea typeface="Noto Sans SemiBold" panose="020B0702040504020204" pitchFamily="34" charset="0"/>
                <a:cs typeface="Noto Sans SemiBold" panose="020B0702040504020204" pitchFamily="34" charset="0"/>
              </a:rPr>
              <a:t>Supply: </a:t>
            </a:r>
            <a:r>
              <a:rPr lang="en-GB" sz="1600" dirty="0"/>
              <a:t>Higher margins serve as an incentive for mine production strength to continue. Recycling is trending higher and tonnage is expected to increase again. </a:t>
            </a:r>
          </a:p>
          <a:p>
            <a:endParaRPr lang="en-GB" dirty="0"/>
          </a:p>
        </p:txBody>
      </p:sp>
      <p:sp>
        <p:nvSpPr>
          <p:cNvPr id="10" name="Content Placeholder 6">
            <a:extLst>
              <a:ext uri="{FF2B5EF4-FFF2-40B4-BE49-F238E27FC236}">
                <a16:creationId xmlns:a16="http://schemas.microsoft.com/office/drawing/2014/main" id="{131D9A67-2818-E097-E1D5-603B714DC3F6}"/>
              </a:ext>
            </a:extLst>
          </p:cNvPr>
          <p:cNvSpPr txBox="1">
            <a:spLocks/>
          </p:cNvSpPr>
          <p:nvPr/>
        </p:nvSpPr>
        <p:spPr>
          <a:xfrm>
            <a:off x="6588124" y="1850765"/>
            <a:ext cx="5090400" cy="255361"/>
          </a:xfrm>
          <a:prstGeom prst="rect">
            <a:avLst/>
          </a:prstGeom>
        </p:spPr>
        <p:txBody>
          <a:bodyPr vert="horz" lIns="0" tIns="0" rIns="0" bIns="0" rtlCol="0">
            <a:normAutofit fontScale="92500"/>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Expected y/y tonnage change in demand and supply, 2025 vs. 2024*</a:t>
            </a:r>
          </a:p>
        </p:txBody>
      </p:sp>
      <p:sp>
        <p:nvSpPr>
          <p:cNvPr id="7" name="Text Placeholder 6">
            <a:extLst>
              <a:ext uri="{FF2B5EF4-FFF2-40B4-BE49-F238E27FC236}">
                <a16:creationId xmlns:a16="http://schemas.microsoft.com/office/drawing/2014/main" id="{1E966B31-04F3-31D9-D150-C9238E57E794}"/>
              </a:ext>
            </a:extLst>
          </p:cNvPr>
          <p:cNvSpPr>
            <a:spLocks noGrp="1"/>
          </p:cNvSpPr>
          <p:nvPr>
            <p:ph type="body" sz="quarter" idx="17"/>
          </p:nvPr>
        </p:nvSpPr>
        <p:spPr/>
        <p:txBody>
          <a:bodyPr>
            <a:normAutofit fontScale="92500" lnSpcReduction="20000"/>
          </a:bodyPr>
          <a:lstStyle/>
          <a:p>
            <a:r>
              <a:rPr lang="en-GB" dirty="0"/>
              <a:t>Chart note: *Data to 31 December 2024. Fabrication combines global jewellery and technology demand. Investment includes ETFs, bar and coin and OTC demand, Supply includes mine production and recycling. We have omitted hedging and assume it to be unchanged. Range estimates are generated by a combination of inputs including our independent analysis of the gold market, consensus market expectations for the global economy and Metals Focus forecasts, The width of the range reflects our confidence in the outlook, while the ratio of one tail to the other captures whether we see upside or downside risk to our view</a:t>
            </a:r>
          </a:p>
          <a:p>
            <a:endParaRPr lang="en-GB" dirty="0"/>
          </a:p>
          <a:p>
            <a:r>
              <a:rPr lang="en-GB" dirty="0"/>
              <a:t>Source: World Gold Council</a:t>
            </a:r>
          </a:p>
          <a:p>
            <a:endParaRPr lang="en-GB" dirty="0"/>
          </a:p>
        </p:txBody>
      </p:sp>
      <p:pic>
        <p:nvPicPr>
          <p:cNvPr id="12" name="Content Placeholder 11">
            <a:extLst>
              <a:ext uri="{FF2B5EF4-FFF2-40B4-BE49-F238E27FC236}">
                <a16:creationId xmlns:a16="http://schemas.microsoft.com/office/drawing/2014/main" id="{EFAA3343-A320-9F2B-6745-C99D04CBD8BE}"/>
              </a:ext>
            </a:extLst>
          </p:cNvPr>
          <p:cNvPicPr>
            <a:picLocks noGrp="1" noChangeAspect="1"/>
          </p:cNvPicPr>
          <p:nvPr>
            <p:ph idx="13"/>
          </p:nvPr>
        </p:nvPicPr>
        <p:blipFill>
          <a:blip r:embed="rId2"/>
          <a:stretch>
            <a:fillRect/>
          </a:stretch>
        </p:blipFill>
        <p:spPr>
          <a:xfrm>
            <a:off x="6589873" y="2032000"/>
            <a:ext cx="5087616" cy="4064000"/>
          </a:xfrm>
          <a:prstGeom prst="rect">
            <a:avLst/>
          </a:prstGeom>
        </p:spPr>
      </p:pic>
      <p:sp>
        <p:nvSpPr>
          <p:cNvPr id="4" name="Date Placeholder 3">
            <a:extLst>
              <a:ext uri="{FF2B5EF4-FFF2-40B4-BE49-F238E27FC236}">
                <a16:creationId xmlns:a16="http://schemas.microsoft.com/office/drawing/2014/main" id="{45684344-7CF0-C323-72FE-BD42A5244C6C}"/>
              </a:ext>
            </a:extLst>
          </p:cNvPr>
          <p:cNvSpPr>
            <a:spLocks noGrp="1"/>
          </p:cNvSpPr>
          <p:nvPr>
            <p:ph type="dt" sz="half" idx="14"/>
          </p:nvPr>
        </p:nvSpPr>
        <p:spPr/>
        <p:txBody>
          <a:bodyPr/>
          <a:lstStyle/>
          <a:p>
            <a:r>
              <a:rPr lang="en-US" dirty="0"/>
              <a:t>April 2025</a:t>
            </a:r>
            <a:endParaRPr lang="en-GB" dirty="0"/>
          </a:p>
        </p:txBody>
      </p:sp>
    </p:spTree>
    <p:extLst>
      <p:ext uri="{BB962C8B-B14F-4D97-AF65-F5344CB8AC3E}">
        <p14:creationId xmlns:p14="http://schemas.microsoft.com/office/powerpoint/2010/main" val="349729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0A435DB-BE4D-B7D1-B1C5-4F5F0622D27B}"/>
              </a:ext>
            </a:extLst>
          </p:cNvPr>
          <p:cNvSpPr txBox="1">
            <a:spLocks/>
          </p:cNvSpPr>
          <p:nvPr/>
        </p:nvSpPr>
        <p:spPr>
          <a:xfrm>
            <a:off x="533145" y="1724892"/>
            <a:ext cx="8775447" cy="1027452"/>
          </a:xfrm>
          <a:prstGeom prst="rect">
            <a:avLst/>
          </a:prstGeom>
        </p:spPr>
        <p:txBody>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chemeClr val="tx2"/>
                </a:solidFill>
              </a:rPr>
              <a:t>Tactical Thinking</a:t>
            </a:r>
          </a:p>
        </p:txBody>
      </p:sp>
    </p:spTree>
    <p:extLst>
      <p:ext uri="{BB962C8B-B14F-4D97-AF65-F5344CB8AC3E}">
        <p14:creationId xmlns:p14="http://schemas.microsoft.com/office/powerpoint/2010/main" val="2855566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C49E8-C4A5-4A58-A784-07FF51562D5B}"/>
              </a:ext>
            </a:extLst>
          </p:cNvPr>
          <p:cNvSpPr>
            <a:spLocks noGrp="1"/>
          </p:cNvSpPr>
          <p:nvPr>
            <p:ph type="title"/>
          </p:nvPr>
        </p:nvSpPr>
        <p:spPr>
          <a:xfrm>
            <a:off x="881744" y="8620"/>
            <a:ext cx="10427016" cy="1296144"/>
          </a:xfrm>
        </p:spPr>
        <p:txBody>
          <a:bodyPr>
            <a:normAutofit/>
          </a:bodyPr>
          <a:lstStyle/>
          <a:p>
            <a:r>
              <a:rPr lang="en-GB" dirty="0"/>
              <a:t>ETF investors are showing signs of returning </a:t>
            </a:r>
            <a:r>
              <a:rPr lang="en-GB" sz="2000" dirty="0"/>
              <a:t>(26/03/2025)</a:t>
            </a:r>
            <a:endParaRPr lang="en-GB" dirty="0"/>
          </a:p>
        </p:txBody>
      </p:sp>
      <p:sp>
        <p:nvSpPr>
          <p:cNvPr id="2" name="Date Placeholder 1">
            <a:extLst>
              <a:ext uri="{FF2B5EF4-FFF2-40B4-BE49-F238E27FC236}">
                <a16:creationId xmlns:a16="http://schemas.microsoft.com/office/drawing/2014/main" id="{02F073EB-2E9F-480B-622B-583B48C63835}"/>
              </a:ext>
            </a:extLst>
          </p:cNvPr>
          <p:cNvSpPr>
            <a:spLocks noGrp="1"/>
          </p:cNvSpPr>
          <p:nvPr>
            <p:ph type="dt" sz="half" idx="10"/>
          </p:nvPr>
        </p:nvSpPr>
        <p:spPr/>
        <p:txBody>
          <a:bodyPr/>
          <a:lstStyle/>
          <a:p>
            <a:r>
              <a:rPr lang="en-US" dirty="0"/>
              <a:t>April 2025</a:t>
            </a:r>
            <a:endParaRPr lang="en-GB" dirty="0"/>
          </a:p>
        </p:txBody>
      </p:sp>
      <p:pic>
        <p:nvPicPr>
          <p:cNvPr id="5" name="Picture 4">
            <a:extLst>
              <a:ext uri="{FF2B5EF4-FFF2-40B4-BE49-F238E27FC236}">
                <a16:creationId xmlns:a16="http://schemas.microsoft.com/office/drawing/2014/main" id="{E42DF73B-A723-8B3F-D9BB-01EE679E1484}"/>
              </a:ext>
            </a:extLst>
          </p:cNvPr>
          <p:cNvPicPr>
            <a:picLocks noChangeAspect="1"/>
          </p:cNvPicPr>
          <p:nvPr/>
        </p:nvPicPr>
        <p:blipFill>
          <a:blip r:embed="rId3"/>
          <a:stretch>
            <a:fillRect/>
          </a:stretch>
        </p:blipFill>
        <p:spPr>
          <a:xfrm>
            <a:off x="1059860" y="1503141"/>
            <a:ext cx="10248900" cy="4564380"/>
          </a:xfrm>
          <a:prstGeom prst="rect">
            <a:avLst/>
          </a:prstGeom>
        </p:spPr>
      </p:pic>
    </p:spTree>
    <p:extLst>
      <p:ext uri="{BB962C8B-B14F-4D97-AF65-F5344CB8AC3E}">
        <p14:creationId xmlns:p14="http://schemas.microsoft.com/office/powerpoint/2010/main" val="168417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C49E8-C4A5-4A58-A784-07FF51562D5B}"/>
              </a:ext>
            </a:extLst>
          </p:cNvPr>
          <p:cNvSpPr>
            <a:spLocks noGrp="1"/>
          </p:cNvSpPr>
          <p:nvPr>
            <p:ph type="title"/>
          </p:nvPr>
        </p:nvSpPr>
        <p:spPr>
          <a:xfrm>
            <a:off x="881744" y="8620"/>
            <a:ext cx="10427016" cy="1296144"/>
          </a:xfrm>
        </p:spPr>
        <p:txBody>
          <a:bodyPr>
            <a:normAutofit/>
          </a:bodyPr>
          <a:lstStyle/>
          <a:p>
            <a:r>
              <a:rPr lang="en-GB" dirty="0"/>
              <a:t>Comex </a:t>
            </a:r>
            <a:r>
              <a:rPr lang="en-GB" sz="3200" b="1" dirty="0">
                <a:solidFill>
                  <a:schemeClr val="tx2"/>
                </a:solidFill>
              </a:rPr>
              <a:t>NET</a:t>
            </a:r>
            <a:r>
              <a:rPr lang="en-GB" dirty="0"/>
              <a:t> Managed Money Positions </a:t>
            </a:r>
            <a:r>
              <a:rPr lang="en-GB" sz="2000" dirty="0"/>
              <a:t>(18/03/25)</a:t>
            </a:r>
            <a:endParaRPr lang="en-GB" dirty="0"/>
          </a:p>
        </p:txBody>
      </p:sp>
      <p:sp>
        <p:nvSpPr>
          <p:cNvPr id="2" name="Date Placeholder 1">
            <a:extLst>
              <a:ext uri="{FF2B5EF4-FFF2-40B4-BE49-F238E27FC236}">
                <a16:creationId xmlns:a16="http://schemas.microsoft.com/office/drawing/2014/main" id="{E1D71AE0-C651-D00B-5411-5E4C29E8572D}"/>
              </a:ext>
            </a:extLst>
          </p:cNvPr>
          <p:cNvSpPr>
            <a:spLocks noGrp="1"/>
          </p:cNvSpPr>
          <p:nvPr>
            <p:ph type="dt" sz="half" idx="10"/>
          </p:nvPr>
        </p:nvSpPr>
        <p:spPr/>
        <p:txBody>
          <a:bodyPr/>
          <a:lstStyle/>
          <a:p>
            <a:r>
              <a:rPr lang="en-US" dirty="0"/>
              <a:t>April 2025</a:t>
            </a:r>
            <a:endParaRPr lang="en-GB" dirty="0"/>
          </a:p>
        </p:txBody>
      </p:sp>
      <p:pic>
        <p:nvPicPr>
          <p:cNvPr id="6" name="Picture 5">
            <a:extLst>
              <a:ext uri="{FF2B5EF4-FFF2-40B4-BE49-F238E27FC236}">
                <a16:creationId xmlns:a16="http://schemas.microsoft.com/office/drawing/2014/main" id="{CC1BFC3E-80EF-B341-FB9B-AC18D2807247}"/>
              </a:ext>
            </a:extLst>
          </p:cNvPr>
          <p:cNvPicPr>
            <a:picLocks noChangeAspect="1"/>
          </p:cNvPicPr>
          <p:nvPr/>
        </p:nvPicPr>
        <p:blipFill>
          <a:blip r:embed="rId3"/>
          <a:stretch>
            <a:fillRect/>
          </a:stretch>
        </p:blipFill>
        <p:spPr>
          <a:xfrm>
            <a:off x="881744" y="1604010"/>
            <a:ext cx="10248900" cy="4564380"/>
          </a:xfrm>
          <a:prstGeom prst="rect">
            <a:avLst/>
          </a:prstGeom>
        </p:spPr>
      </p:pic>
    </p:spTree>
    <p:extLst>
      <p:ext uri="{BB962C8B-B14F-4D97-AF65-F5344CB8AC3E}">
        <p14:creationId xmlns:p14="http://schemas.microsoft.com/office/powerpoint/2010/main" val="6350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33F1-88AF-481B-EF31-F14358BE33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F3B18C-CBAA-26D5-7671-9874F7C57CDA}"/>
              </a:ext>
            </a:extLst>
          </p:cNvPr>
          <p:cNvSpPr>
            <a:spLocks noGrp="1"/>
          </p:cNvSpPr>
          <p:nvPr>
            <p:ph type="title"/>
          </p:nvPr>
        </p:nvSpPr>
        <p:spPr>
          <a:xfrm>
            <a:off x="881744" y="8620"/>
            <a:ext cx="10427016" cy="1296144"/>
          </a:xfrm>
        </p:spPr>
        <p:txBody>
          <a:bodyPr>
            <a:normAutofit/>
          </a:bodyPr>
          <a:lstStyle/>
          <a:p>
            <a:r>
              <a:rPr lang="en-GB" dirty="0"/>
              <a:t>Comex gold stocks have surged over the past 3 months</a:t>
            </a:r>
          </a:p>
        </p:txBody>
      </p:sp>
      <p:sp>
        <p:nvSpPr>
          <p:cNvPr id="2" name="Date Placeholder 1">
            <a:extLst>
              <a:ext uri="{FF2B5EF4-FFF2-40B4-BE49-F238E27FC236}">
                <a16:creationId xmlns:a16="http://schemas.microsoft.com/office/drawing/2014/main" id="{1F2D9C0A-1428-2BAD-3FC9-B6F357AA2B75}"/>
              </a:ext>
            </a:extLst>
          </p:cNvPr>
          <p:cNvSpPr>
            <a:spLocks noGrp="1"/>
          </p:cNvSpPr>
          <p:nvPr>
            <p:ph type="dt" sz="half" idx="10"/>
          </p:nvPr>
        </p:nvSpPr>
        <p:spPr/>
        <p:txBody>
          <a:bodyPr/>
          <a:lstStyle/>
          <a:p>
            <a:r>
              <a:rPr lang="en-US" dirty="0"/>
              <a:t>April 2025</a:t>
            </a:r>
            <a:endParaRPr lang="en-GB" dirty="0"/>
          </a:p>
        </p:txBody>
      </p:sp>
      <p:pic>
        <p:nvPicPr>
          <p:cNvPr id="6" name="Picture 5">
            <a:extLst>
              <a:ext uri="{FF2B5EF4-FFF2-40B4-BE49-F238E27FC236}">
                <a16:creationId xmlns:a16="http://schemas.microsoft.com/office/drawing/2014/main" id="{6873BAAB-A335-725B-6E44-149F86662658}"/>
              </a:ext>
            </a:extLst>
          </p:cNvPr>
          <p:cNvPicPr>
            <a:picLocks noChangeAspect="1"/>
          </p:cNvPicPr>
          <p:nvPr/>
        </p:nvPicPr>
        <p:blipFill>
          <a:blip r:embed="rId3"/>
          <a:stretch>
            <a:fillRect/>
          </a:stretch>
        </p:blipFill>
        <p:spPr>
          <a:xfrm>
            <a:off x="881744" y="1584359"/>
            <a:ext cx="10264140" cy="4579620"/>
          </a:xfrm>
          <a:prstGeom prst="rect">
            <a:avLst/>
          </a:prstGeom>
        </p:spPr>
      </p:pic>
    </p:spTree>
    <p:extLst>
      <p:ext uri="{BB962C8B-B14F-4D97-AF65-F5344CB8AC3E}">
        <p14:creationId xmlns:p14="http://schemas.microsoft.com/office/powerpoint/2010/main" val="353383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4562-C87A-33D6-9A3A-EE82D07462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3DF70A-5BFB-57CB-5AFD-0780F2263D68}"/>
              </a:ext>
            </a:extLst>
          </p:cNvPr>
          <p:cNvSpPr>
            <a:spLocks noGrp="1"/>
          </p:cNvSpPr>
          <p:nvPr>
            <p:ph type="title"/>
          </p:nvPr>
        </p:nvSpPr>
        <p:spPr>
          <a:xfrm>
            <a:off x="881744" y="8620"/>
            <a:ext cx="10427016" cy="1296144"/>
          </a:xfrm>
        </p:spPr>
        <p:txBody>
          <a:bodyPr>
            <a:normAutofit/>
          </a:bodyPr>
          <a:lstStyle/>
          <a:p>
            <a:r>
              <a:rPr lang="en-GB" dirty="0"/>
              <a:t>Comex / OTC EFP has been high and volatile, normalising</a:t>
            </a:r>
          </a:p>
        </p:txBody>
      </p:sp>
      <p:sp>
        <p:nvSpPr>
          <p:cNvPr id="2" name="Date Placeholder 1">
            <a:extLst>
              <a:ext uri="{FF2B5EF4-FFF2-40B4-BE49-F238E27FC236}">
                <a16:creationId xmlns:a16="http://schemas.microsoft.com/office/drawing/2014/main" id="{12BB8F9C-DC3C-3759-772F-D0D557C9DDC7}"/>
              </a:ext>
            </a:extLst>
          </p:cNvPr>
          <p:cNvSpPr>
            <a:spLocks noGrp="1"/>
          </p:cNvSpPr>
          <p:nvPr>
            <p:ph type="dt" sz="half" idx="10"/>
          </p:nvPr>
        </p:nvSpPr>
        <p:spPr/>
        <p:txBody>
          <a:bodyPr/>
          <a:lstStyle/>
          <a:p>
            <a:r>
              <a:rPr lang="en-US" dirty="0"/>
              <a:t>April 2025</a:t>
            </a:r>
            <a:endParaRPr lang="en-GB" dirty="0"/>
          </a:p>
        </p:txBody>
      </p:sp>
      <p:pic>
        <p:nvPicPr>
          <p:cNvPr id="5" name="Picture 4">
            <a:extLst>
              <a:ext uri="{FF2B5EF4-FFF2-40B4-BE49-F238E27FC236}">
                <a16:creationId xmlns:a16="http://schemas.microsoft.com/office/drawing/2014/main" id="{AC43FDD2-9185-F3EE-298B-E9CD9CFE30B9}"/>
              </a:ext>
            </a:extLst>
          </p:cNvPr>
          <p:cNvPicPr>
            <a:picLocks noChangeAspect="1"/>
          </p:cNvPicPr>
          <p:nvPr/>
        </p:nvPicPr>
        <p:blipFill>
          <a:blip r:embed="rId3"/>
          <a:stretch>
            <a:fillRect/>
          </a:stretch>
        </p:blipFill>
        <p:spPr>
          <a:xfrm>
            <a:off x="881744" y="1571178"/>
            <a:ext cx="10030898" cy="4694721"/>
          </a:xfrm>
          <a:prstGeom prst="rect">
            <a:avLst/>
          </a:prstGeom>
        </p:spPr>
      </p:pic>
    </p:spTree>
    <p:extLst>
      <p:ext uri="{BB962C8B-B14F-4D97-AF65-F5344CB8AC3E}">
        <p14:creationId xmlns:p14="http://schemas.microsoft.com/office/powerpoint/2010/main" val="11384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49BD-1EC8-65E4-73F1-C963832A23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6085CE-266D-5FFD-AE02-D9C8A214A161}"/>
              </a:ext>
            </a:extLst>
          </p:cNvPr>
          <p:cNvSpPr>
            <a:spLocks noGrp="1"/>
          </p:cNvSpPr>
          <p:nvPr>
            <p:ph type="title"/>
          </p:nvPr>
        </p:nvSpPr>
        <p:spPr>
          <a:xfrm>
            <a:off x="881744" y="8620"/>
            <a:ext cx="10427016" cy="1296144"/>
          </a:xfrm>
        </p:spPr>
        <p:txBody>
          <a:bodyPr>
            <a:normAutofit/>
          </a:bodyPr>
          <a:lstStyle/>
          <a:p>
            <a:r>
              <a:rPr lang="en-GB" dirty="0"/>
              <a:t>Gold borrowing costs now normalised</a:t>
            </a:r>
          </a:p>
        </p:txBody>
      </p:sp>
      <p:sp>
        <p:nvSpPr>
          <p:cNvPr id="2" name="Date Placeholder 1">
            <a:extLst>
              <a:ext uri="{FF2B5EF4-FFF2-40B4-BE49-F238E27FC236}">
                <a16:creationId xmlns:a16="http://schemas.microsoft.com/office/drawing/2014/main" id="{4C472E4B-5995-FD97-96AC-C7C7CF7FB5AF}"/>
              </a:ext>
            </a:extLst>
          </p:cNvPr>
          <p:cNvSpPr>
            <a:spLocks noGrp="1"/>
          </p:cNvSpPr>
          <p:nvPr>
            <p:ph type="dt" sz="half" idx="10"/>
          </p:nvPr>
        </p:nvSpPr>
        <p:spPr/>
        <p:txBody>
          <a:bodyPr/>
          <a:lstStyle/>
          <a:p>
            <a:r>
              <a:rPr lang="en-US" dirty="0"/>
              <a:t>April 2025</a:t>
            </a:r>
            <a:endParaRPr lang="en-GB" dirty="0"/>
          </a:p>
        </p:txBody>
      </p:sp>
      <p:pic>
        <p:nvPicPr>
          <p:cNvPr id="6" name="Picture 5">
            <a:extLst>
              <a:ext uri="{FF2B5EF4-FFF2-40B4-BE49-F238E27FC236}">
                <a16:creationId xmlns:a16="http://schemas.microsoft.com/office/drawing/2014/main" id="{82891C77-0507-FD41-98EE-0153CFFB667C}"/>
              </a:ext>
            </a:extLst>
          </p:cNvPr>
          <p:cNvPicPr>
            <a:picLocks noChangeAspect="1"/>
          </p:cNvPicPr>
          <p:nvPr/>
        </p:nvPicPr>
        <p:blipFill>
          <a:blip r:embed="rId3"/>
          <a:stretch>
            <a:fillRect/>
          </a:stretch>
        </p:blipFill>
        <p:spPr>
          <a:xfrm>
            <a:off x="881744" y="1755594"/>
            <a:ext cx="10264140" cy="4572000"/>
          </a:xfrm>
          <a:prstGeom prst="rect">
            <a:avLst/>
          </a:prstGeom>
        </p:spPr>
      </p:pic>
    </p:spTree>
    <p:extLst>
      <p:ext uri="{BB962C8B-B14F-4D97-AF65-F5344CB8AC3E}">
        <p14:creationId xmlns:p14="http://schemas.microsoft.com/office/powerpoint/2010/main" val="325553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DBF3E-0763-4396-F3F1-1C4450B0E99A}"/>
              </a:ext>
            </a:extLst>
          </p:cNvPr>
          <p:cNvSpPr>
            <a:spLocks noGrp="1"/>
          </p:cNvSpPr>
          <p:nvPr>
            <p:ph idx="1"/>
          </p:nvPr>
        </p:nvSpPr>
        <p:spPr>
          <a:xfrm>
            <a:off x="1025985" y="1587623"/>
            <a:ext cx="10801907" cy="4998111"/>
          </a:xfrm>
        </p:spPr>
        <p:txBody>
          <a:bodyPr>
            <a:normAutofit/>
          </a:bodyPr>
          <a:lstStyle/>
          <a:p>
            <a:pPr>
              <a:spcAft>
                <a:spcPts val="1200"/>
              </a:spcAft>
            </a:pPr>
            <a:r>
              <a:rPr lang="en-GB" sz="2400" dirty="0">
                <a:solidFill>
                  <a:srgbClr val="D9AB4D"/>
                </a:solidFill>
              </a:rPr>
              <a:t>Gold produced a stunning performance in 2024</a:t>
            </a:r>
          </a:p>
          <a:p>
            <a:pPr marL="285750" indent="-285750">
              <a:lnSpc>
                <a:spcPct val="120000"/>
              </a:lnSpc>
              <a:spcAft>
                <a:spcPts val="1200"/>
              </a:spcAft>
              <a:buFont typeface="Arial" panose="020B0604020202020204" pitchFamily="34" charset="0"/>
              <a:buChar char="•"/>
            </a:pPr>
            <a:r>
              <a:rPr lang="en-GB" sz="2000" b="0" dirty="0">
                <a:latin typeface="+mn-lt"/>
              </a:rPr>
              <a:t>Driven by </a:t>
            </a:r>
            <a:r>
              <a:rPr lang="en-GB" sz="2000" dirty="0">
                <a:latin typeface="+mn-lt"/>
              </a:rPr>
              <a:t>speculators</a:t>
            </a:r>
            <a:r>
              <a:rPr lang="en-GB" sz="2000" b="0" dirty="0">
                <a:latin typeface="+mn-lt"/>
              </a:rPr>
              <a:t> but underpinned by emerging market demand of all types</a:t>
            </a:r>
          </a:p>
          <a:p>
            <a:pPr marL="465750" lvl="2" indent="-285750">
              <a:lnSpc>
                <a:spcPct val="120000"/>
              </a:lnSpc>
              <a:spcAft>
                <a:spcPts val="1200"/>
              </a:spcAft>
            </a:pPr>
            <a:r>
              <a:rPr lang="en-GB" sz="2000" dirty="0"/>
              <a:t>EM central bank buying that </a:t>
            </a:r>
            <a:r>
              <a:rPr lang="en-GB" sz="2000" b="1" dirty="0"/>
              <a:t>doubled</a:t>
            </a:r>
            <a:r>
              <a:rPr lang="en-GB" sz="2000" dirty="0"/>
              <a:t> in 2022</a:t>
            </a:r>
          </a:p>
          <a:p>
            <a:pPr marL="465750" lvl="2" indent="-285750">
              <a:lnSpc>
                <a:spcPct val="120000"/>
              </a:lnSpc>
              <a:spcAft>
                <a:spcPts val="1200"/>
              </a:spcAft>
            </a:pPr>
            <a:r>
              <a:rPr lang="en-GB" sz="2000" b="0" dirty="0">
                <a:latin typeface="+mn-lt"/>
              </a:rPr>
              <a:t>Retail investment demand in major EM markets</a:t>
            </a:r>
          </a:p>
          <a:p>
            <a:pPr marL="465750" lvl="3" indent="-285750">
              <a:lnSpc>
                <a:spcPct val="120000"/>
              </a:lnSpc>
            </a:pPr>
            <a:r>
              <a:rPr lang="en-GB" sz="2000" dirty="0"/>
              <a:t>Strong jewellery demand </a:t>
            </a:r>
          </a:p>
          <a:p>
            <a:pPr marL="465750" lvl="3" indent="-285750">
              <a:lnSpc>
                <a:spcPct val="120000"/>
              </a:lnSpc>
            </a:pPr>
            <a:r>
              <a:rPr lang="en-GB" sz="2000" b="0" dirty="0">
                <a:latin typeface="+mn-lt"/>
              </a:rPr>
              <a:t>OTC investment demand</a:t>
            </a:r>
          </a:p>
          <a:p>
            <a:pPr marL="465750" lvl="3" indent="-285750">
              <a:lnSpc>
                <a:spcPct val="120000"/>
              </a:lnSpc>
            </a:pPr>
            <a:endParaRPr lang="en-GB" sz="2000" dirty="0"/>
          </a:p>
          <a:p>
            <a:pPr>
              <a:spcAft>
                <a:spcPts val="1200"/>
              </a:spcAft>
            </a:pPr>
            <a:r>
              <a:rPr lang="en-GB" sz="2000" dirty="0">
                <a:solidFill>
                  <a:srgbClr val="D9AB4D"/>
                </a:solidFill>
              </a:rPr>
              <a:t>But EM buyers are showing signs of slowing…</a:t>
            </a:r>
            <a:endParaRPr lang="en-GB" sz="2000" b="0" dirty="0">
              <a:latin typeface="+mn-lt"/>
            </a:endParaRPr>
          </a:p>
          <a:p>
            <a:pPr>
              <a:lnSpc>
                <a:spcPct val="120000"/>
              </a:lnSpc>
            </a:pPr>
            <a:endParaRPr lang="en-GB" sz="1600" b="0" dirty="0">
              <a:latin typeface="+mn-lt"/>
            </a:endParaRPr>
          </a:p>
          <a:p>
            <a:endParaRPr lang="en-GB" sz="1600" dirty="0"/>
          </a:p>
        </p:txBody>
      </p:sp>
      <p:sp>
        <p:nvSpPr>
          <p:cNvPr id="4" name="Title 2">
            <a:extLst>
              <a:ext uri="{FF2B5EF4-FFF2-40B4-BE49-F238E27FC236}">
                <a16:creationId xmlns:a16="http://schemas.microsoft.com/office/drawing/2014/main" id="{67E147E9-EE70-FEF0-554C-78C1292C6589}"/>
              </a:ext>
            </a:extLst>
          </p:cNvPr>
          <p:cNvSpPr txBox="1">
            <a:spLocks/>
          </p:cNvSpPr>
          <p:nvPr/>
        </p:nvSpPr>
        <p:spPr>
          <a:xfrm>
            <a:off x="881744" y="768050"/>
            <a:ext cx="10427016" cy="536714"/>
          </a:xfrm>
        </p:spPr>
        <p:txBody>
          <a:bodyP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GB" sz="2800" dirty="0"/>
              <a:t>Where are we now?</a:t>
            </a:r>
          </a:p>
        </p:txBody>
      </p:sp>
      <p:sp>
        <p:nvSpPr>
          <p:cNvPr id="2" name="Date Placeholder 1">
            <a:extLst>
              <a:ext uri="{FF2B5EF4-FFF2-40B4-BE49-F238E27FC236}">
                <a16:creationId xmlns:a16="http://schemas.microsoft.com/office/drawing/2014/main" id="{0DE1DEB9-CF57-707F-2345-85A062648DD3}"/>
              </a:ext>
            </a:extLst>
          </p:cNvPr>
          <p:cNvSpPr>
            <a:spLocks noGrp="1"/>
          </p:cNvSpPr>
          <p:nvPr>
            <p:ph type="dt" sz="half" idx="14"/>
          </p:nvPr>
        </p:nvSpPr>
        <p:spPr/>
        <p:txBody>
          <a:bodyPr/>
          <a:lstStyle/>
          <a:p>
            <a:r>
              <a:rPr lang="en-US" dirty="0"/>
              <a:t>April 2025</a:t>
            </a:r>
            <a:endParaRPr lang="en-GB" dirty="0"/>
          </a:p>
        </p:txBody>
      </p:sp>
    </p:spTree>
    <p:extLst>
      <p:ext uri="{BB962C8B-B14F-4D97-AF65-F5344CB8AC3E}">
        <p14:creationId xmlns:p14="http://schemas.microsoft.com/office/powerpoint/2010/main" val="243785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DBF3E-0763-4396-F3F1-1C4450B0E99A}"/>
              </a:ext>
            </a:extLst>
          </p:cNvPr>
          <p:cNvSpPr>
            <a:spLocks noGrp="1"/>
          </p:cNvSpPr>
          <p:nvPr>
            <p:ph idx="1"/>
          </p:nvPr>
        </p:nvSpPr>
        <p:spPr>
          <a:xfrm>
            <a:off x="926784" y="1447992"/>
            <a:ext cx="10427016" cy="5077221"/>
          </a:xfrm>
        </p:spPr>
        <p:txBody>
          <a:bodyPr>
            <a:normAutofit/>
          </a:bodyPr>
          <a:lstStyle/>
          <a:p>
            <a:pPr>
              <a:lnSpc>
                <a:spcPct val="100000"/>
              </a:lnSpc>
              <a:spcAft>
                <a:spcPts val="1200"/>
              </a:spcAft>
            </a:pPr>
            <a:r>
              <a:rPr lang="en-GB" sz="2200" dirty="0">
                <a:solidFill>
                  <a:srgbClr val="D9AB4D"/>
                </a:solidFill>
              </a:rPr>
              <a:t>Western Investors are needed for gold to progress</a:t>
            </a:r>
          </a:p>
          <a:p>
            <a:pPr marL="285750" indent="-285750">
              <a:lnSpc>
                <a:spcPct val="100000"/>
              </a:lnSpc>
              <a:spcAft>
                <a:spcPts val="1200"/>
              </a:spcAft>
              <a:buFont typeface="Arial" panose="020B0604020202020204" pitchFamily="34" charset="0"/>
              <a:buChar char="•"/>
            </a:pPr>
            <a:r>
              <a:rPr lang="en-GB" sz="2000" dirty="0">
                <a:latin typeface="+mn-lt"/>
              </a:rPr>
              <a:t>DM rate cuts provide a positive tailwind for gold</a:t>
            </a:r>
          </a:p>
          <a:p>
            <a:pPr marL="285750" indent="-285750">
              <a:lnSpc>
                <a:spcPct val="100000"/>
              </a:lnSpc>
              <a:spcAft>
                <a:spcPts val="1200"/>
              </a:spcAft>
              <a:buFont typeface="Arial" panose="020B0604020202020204" pitchFamily="34" charset="0"/>
              <a:buChar char="•"/>
            </a:pPr>
            <a:r>
              <a:rPr lang="en-GB" sz="2000" b="0" dirty="0">
                <a:latin typeface="+mn-lt"/>
              </a:rPr>
              <a:t>We’ve already seen a </a:t>
            </a:r>
            <a:r>
              <a:rPr lang="en-GB" sz="2000" dirty="0">
                <a:latin typeface="+mn-lt"/>
              </a:rPr>
              <a:t>turn in ETF flows</a:t>
            </a:r>
            <a:r>
              <a:rPr lang="en-GB" sz="2000" b="0" dirty="0">
                <a:latin typeface="+mn-lt"/>
              </a:rPr>
              <a:t>, becoming significant</a:t>
            </a:r>
          </a:p>
          <a:p>
            <a:pPr marL="285750" indent="-285750">
              <a:lnSpc>
                <a:spcPct val="100000"/>
              </a:lnSpc>
              <a:spcAft>
                <a:spcPts val="1200"/>
              </a:spcAft>
              <a:buFont typeface="Arial" panose="020B0604020202020204" pitchFamily="34" charset="0"/>
              <a:buChar char="•"/>
            </a:pPr>
            <a:r>
              <a:rPr lang="en-GB" sz="2000" b="0" dirty="0">
                <a:latin typeface="+mn-lt"/>
              </a:rPr>
              <a:t>HNW / Family Office (OTC demand) reportedly strong from DM investors</a:t>
            </a:r>
          </a:p>
          <a:p>
            <a:pPr marL="285750" indent="-285750">
              <a:lnSpc>
                <a:spcPct val="100000"/>
              </a:lnSpc>
              <a:spcAft>
                <a:spcPts val="1200"/>
              </a:spcAft>
              <a:buFont typeface="Arial" panose="020B0604020202020204" pitchFamily="34" charset="0"/>
              <a:buChar char="•"/>
            </a:pPr>
            <a:r>
              <a:rPr lang="en-GB" sz="2000" b="0" dirty="0">
                <a:latin typeface="+mn-lt"/>
              </a:rPr>
              <a:t>Western physical investment demand remains weak(</a:t>
            </a:r>
            <a:r>
              <a:rPr lang="en-GB" sz="2000" b="0" dirty="0" err="1">
                <a:latin typeface="+mn-lt"/>
              </a:rPr>
              <a:t>ish</a:t>
            </a:r>
            <a:r>
              <a:rPr lang="en-GB" sz="2000" b="0" dirty="0">
                <a:latin typeface="+mn-lt"/>
              </a:rPr>
              <a:t>)</a:t>
            </a:r>
          </a:p>
          <a:p>
            <a:pPr>
              <a:lnSpc>
                <a:spcPct val="100000"/>
              </a:lnSpc>
              <a:spcAft>
                <a:spcPts val="1200"/>
              </a:spcAft>
            </a:pPr>
            <a:r>
              <a:rPr lang="en-GB" sz="2000" dirty="0">
                <a:solidFill>
                  <a:srgbClr val="D8AB4C"/>
                </a:solidFill>
              </a:rPr>
              <a:t>US Election result likely to be gold-positive in the medium term</a:t>
            </a:r>
          </a:p>
          <a:p>
            <a:pPr marL="285750" indent="-285750">
              <a:lnSpc>
                <a:spcPct val="100000"/>
              </a:lnSpc>
              <a:spcAft>
                <a:spcPts val="1200"/>
              </a:spcAft>
              <a:buFont typeface="Arial" panose="020B0604020202020204" pitchFamily="34" charset="0"/>
              <a:buChar char="•"/>
            </a:pPr>
            <a:r>
              <a:rPr lang="en-GB" sz="2000" b="0" dirty="0">
                <a:latin typeface="+mn-lt"/>
              </a:rPr>
              <a:t>Larger deficits; more USD weaponisation</a:t>
            </a:r>
          </a:p>
          <a:p>
            <a:pPr marL="285750" indent="-285750">
              <a:lnSpc>
                <a:spcPct val="100000"/>
              </a:lnSpc>
              <a:spcAft>
                <a:spcPts val="1200"/>
              </a:spcAft>
              <a:buFont typeface="Arial" panose="020B0604020202020204" pitchFamily="34" charset="0"/>
              <a:buChar char="•"/>
            </a:pPr>
            <a:r>
              <a:rPr lang="en-GB" sz="2000" dirty="0">
                <a:latin typeface="+mn-lt"/>
              </a:rPr>
              <a:t>US Deficit / Debt </a:t>
            </a:r>
            <a:r>
              <a:rPr lang="en-GB" sz="2000" b="0" dirty="0">
                <a:latin typeface="+mn-lt"/>
              </a:rPr>
              <a:t>to become a more </a:t>
            </a:r>
            <a:r>
              <a:rPr lang="en-GB" sz="2000" dirty="0">
                <a:latin typeface="+mn-lt"/>
              </a:rPr>
              <a:t>dominant</a:t>
            </a:r>
            <a:r>
              <a:rPr lang="en-GB" sz="2000" b="0" dirty="0">
                <a:latin typeface="+mn-lt"/>
              </a:rPr>
              <a:t> theme for gold</a:t>
            </a:r>
          </a:p>
          <a:p>
            <a:pPr>
              <a:lnSpc>
                <a:spcPct val="100000"/>
              </a:lnSpc>
              <a:spcAft>
                <a:spcPts val="1200"/>
              </a:spcAft>
            </a:pPr>
            <a:r>
              <a:rPr lang="en-GB" sz="2000" dirty="0">
                <a:solidFill>
                  <a:srgbClr val="D8AB4C"/>
                </a:solidFill>
              </a:rPr>
              <a:t>Gold close to a fresh USD all-time high</a:t>
            </a:r>
          </a:p>
          <a:p>
            <a:pPr marL="342900" indent="-342900">
              <a:lnSpc>
                <a:spcPct val="100000"/>
              </a:lnSpc>
              <a:spcAft>
                <a:spcPts val="1200"/>
              </a:spcAft>
              <a:buFont typeface="Arial" panose="020B0604020202020204" pitchFamily="34" charset="0"/>
              <a:buChar char="•"/>
            </a:pPr>
            <a:r>
              <a:rPr lang="en-GB" sz="2000" b="0" dirty="0">
                <a:latin typeface="+mn-lt"/>
              </a:rPr>
              <a:t>Gold markets distorted by tariff fears</a:t>
            </a:r>
          </a:p>
          <a:p>
            <a:pPr marL="342900" indent="-342900">
              <a:lnSpc>
                <a:spcPct val="100000"/>
              </a:lnSpc>
              <a:spcAft>
                <a:spcPts val="1200"/>
              </a:spcAft>
              <a:buFont typeface="Arial" panose="020B0604020202020204" pitchFamily="34" charset="0"/>
              <a:buChar char="•"/>
            </a:pPr>
            <a:r>
              <a:rPr lang="en-GB" sz="2000" b="0" dirty="0">
                <a:latin typeface="+mn-lt"/>
              </a:rPr>
              <a:t>Gold’s strong start despite still-strong USD and high yields – Risk and Uncertainty</a:t>
            </a:r>
          </a:p>
          <a:p>
            <a:pPr>
              <a:lnSpc>
                <a:spcPct val="100000"/>
              </a:lnSpc>
              <a:spcAft>
                <a:spcPts val="1200"/>
              </a:spcAft>
            </a:pPr>
            <a:endParaRPr lang="en-GB" sz="2000" b="0" dirty="0">
              <a:latin typeface="+mn-lt"/>
            </a:endParaRPr>
          </a:p>
          <a:p>
            <a:pPr>
              <a:lnSpc>
                <a:spcPct val="100000"/>
              </a:lnSpc>
              <a:spcAft>
                <a:spcPts val="1200"/>
              </a:spcAft>
            </a:pPr>
            <a:endParaRPr lang="en-GB" sz="2400" dirty="0">
              <a:solidFill>
                <a:srgbClr val="D8AB4C"/>
              </a:solidFill>
            </a:endParaRPr>
          </a:p>
          <a:p>
            <a:endParaRPr lang="en-GB" b="0" dirty="0">
              <a:latin typeface="+mn-lt"/>
            </a:endParaRPr>
          </a:p>
          <a:p>
            <a:endParaRPr lang="en-GB" sz="2000" dirty="0"/>
          </a:p>
        </p:txBody>
      </p:sp>
      <p:sp>
        <p:nvSpPr>
          <p:cNvPr id="4" name="Title 2">
            <a:extLst>
              <a:ext uri="{FF2B5EF4-FFF2-40B4-BE49-F238E27FC236}">
                <a16:creationId xmlns:a16="http://schemas.microsoft.com/office/drawing/2014/main" id="{9B7213E1-A2CA-96C7-D398-6E57A278B4FD}"/>
              </a:ext>
            </a:extLst>
          </p:cNvPr>
          <p:cNvSpPr txBox="1">
            <a:spLocks/>
          </p:cNvSpPr>
          <p:nvPr/>
        </p:nvSpPr>
        <p:spPr>
          <a:xfrm>
            <a:off x="881744" y="768050"/>
            <a:ext cx="10427016" cy="536714"/>
          </a:xfrm>
        </p:spPr>
        <p:txBody>
          <a:bodyP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GB" sz="2800" dirty="0"/>
              <a:t>Where to from here?</a:t>
            </a:r>
          </a:p>
        </p:txBody>
      </p:sp>
      <p:sp>
        <p:nvSpPr>
          <p:cNvPr id="2" name="Date Placeholder 1">
            <a:extLst>
              <a:ext uri="{FF2B5EF4-FFF2-40B4-BE49-F238E27FC236}">
                <a16:creationId xmlns:a16="http://schemas.microsoft.com/office/drawing/2014/main" id="{51E408D7-DB70-B3E0-5C0E-207110353A3B}"/>
              </a:ext>
            </a:extLst>
          </p:cNvPr>
          <p:cNvSpPr>
            <a:spLocks noGrp="1"/>
          </p:cNvSpPr>
          <p:nvPr>
            <p:ph type="dt" sz="half" idx="14"/>
          </p:nvPr>
        </p:nvSpPr>
        <p:spPr/>
        <p:txBody>
          <a:bodyPr/>
          <a:lstStyle/>
          <a:p>
            <a:r>
              <a:rPr lang="en-US" dirty="0"/>
              <a:t>April 2025</a:t>
            </a:r>
            <a:endParaRPr lang="en-GB" dirty="0"/>
          </a:p>
        </p:txBody>
      </p:sp>
    </p:spTree>
    <p:extLst>
      <p:ext uri="{BB962C8B-B14F-4D97-AF65-F5344CB8AC3E}">
        <p14:creationId xmlns:p14="http://schemas.microsoft.com/office/powerpoint/2010/main" val="248285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A3ED3-56DA-8898-6060-0EAB80551822}"/>
              </a:ext>
            </a:extLst>
          </p:cNvPr>
          <p:cNvSpPr>
            <a:spLocks noGrp="1"/>
          </p:cNvSpPr>
          <p:nvPr>
            <p:ph type="title"/>
          </p:nvPr>
        </p:nvSpPr>
        <p:spPr>
          <a:xfrm>
            <a:off x="881744" y="8620"/>
            <a:ext cx="9951356" cy="1296144"/>
          </a:xfrm>
        </p:spPr>
        <p:txBody>
          <a:bodyPr/>
          <a:lstStyle/>
          <a:p>
            <a:r>
              <a:rPr lang="en-US" dirty="0"/>
              <a:t>Gold over the past thirty years</a:t>
            </a:r>
            <a:endParaRPr lang="en-GB" dirty="0"/>
          </a:p>
        </p:txBody>
      </p:sp>
      <p:sp>
        <p:nvSpPr>
          <p:cNvPr id="2" name="Date Placeholder 1">
            <a:extLst>
              <a:ext uri="{FF2B5EF4-FFF2-40B4-BE49-F238E27FC236}">
                <a16:creationId xmlns:a16="http://schemas.microsoft.com/office/drawing/2014/main" id="{6C44C54A-2080-766E-AE42-9DAD3FB81E05}"/>
              </a:ext>
            </a:extLst>
          </p:cNvPr>
          <p:cNvSpPr>
            <a:spLocks noGrp="1"/>
          </p:cNvSpPr>
          <p:nvPr>
            <p:ph type="dt" sz="half" idx="10"/>
          </p:nvPr>
        </p:nvSpPr>
        <p:spPr/>
        <p:txBody>
          <a:bodyPr/>
          <a:lstStyle/>
          <a:p>
            <a:r>
              <a:rPr lang="en-US" dirty="0"/>
              <a:t>April 2025</a:t>
            </a:r>
            <a:endParaRPr lang="en-GB" dirty="0"/>
          </a:p>
        </p:txBody>
      </p:sp>
      <p:pic>
        <p:nvPicPr>
          <p:cNvPr id="5" name="Picture 4">
            <a:extLst>
              <a:ext uri="{FF2B5EF4-FFF2-40B4-BE49-F238E27FC236}">
                <a16:creationId xmlns:a16="http://schemas.microsoft.com/office/drawing/2014/main" id="{7808F6AC-0AA0-FB82-7343-990862D6B844}"/>
              </a:ext>
            </a:extLst>
          </p:cNvPr>
          <p:cNvPicPr>
            <a:picLocks noChangeAspect="1"/>
          </p:cNvPicPr>
          <p:nvPr/>
        </p:nvPicPr>
        <p:blipFill>
          <a:blip r:embed="rId3"/>
          <a:stretch>
            <a:fillRect/>
          </a:stretch>
        </p:blipFill>
        <p:spPr>
          <a:xfrm>
            <a:off x="881744" y="1581768"/>
            <a:ext cx="9601693" cy="4407126"/>
          </a:xfrm>
          <a:prstGeom prst="rect">
            <a:avLst/>
          </a:prstGeom>
        </p:spPr>
      </p:pic>
    </p:spTree>
    <p:extLst>
      <p:ext uri="{BB962C8B-B14F-4D97-AF65-F5344CB8AC3E}">
        <p14:creationId xmlns:p14="http://schemas.microsoft.com/office/powerpoint/2010/main" val="29906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005F2F-79DE-4E77-9950-E61E3B33324A}"/>
              </a:ext>
            </a:extLst>
          </p:cNvPr>
          <p:cNvSpPr/>
          <p:nvPr/>
        </p:nvSpPr>
        <p:spPr>
          <a:xfrm>
            <a:off x="767408" y="1093920"/>
            <a:ext cx="1728192" cy="390864"/>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err="1">
              <a:solidFill>
                <a:schemeClr val="tx1"/>
              </a:solidFill>
            </a:endParaRPr>
          </a:p>
        </p:txBody>
      </p:sp>
      <p:sp>
        <p:nvSpPr>
          <p:cNvPr id="13" name="Text Placeholder 12"/>
          <p:cNvSpPr>
            <a:spLocks noGrp="1"/>
          </p:cNvSpPr>
          <p:nvPr>
            <p:ph type="body" sz="quarter" idx="36"/>
          </p:nvPr>
        </p:nvSpPr>
        <p:spPr>
          <a:xfrm>
            <a:off x="1940829" y="1443600"/>
            <a:ext cx="7683564" cy="537032"/>
          </a:xfrm>
        </p:spPr>
        <p:txBody>
          <a:bodyPr/>
          <a:lstStyle/>
          <a:p>
            <a:pPr algn="ctr"/>
            <a:r>
              <a:rPr lang="en-GB" sz="3200">
                <a:solidFill>
                  <a:srgbClr val="A39161"/>
                </a:solidFill>
                <a:latin typeface="Lexia" panose="02060503040202020203" pitchFamily="18" charset="0"/>
              </a:rPr>
              <a:t>Gold Market Update</a:t>
            </a:r>
          </a:p>
        </p:txBody>
      </p:sp>
      <p:sp>
        <p:nvSpPr>
          <p:cNvPr id="15" name="Content Placeholder 14"/>
          <p:cNvSpPr>
            <a:spLocks noGrp="1"/>
          </p:cNvSpPr>
          <p:nvPr>
            <p:ph sz="quarter" idx="40"/>
          </p:nvPr>
        </p:nvSpPr>
        <p:spPr>
          <a:xfrm>
            <a:off x="3181739" y="1990725"/>
            <a:ext cx="5201745" cy="3346450"/>
          </a:xfrm>
        </p:spPr>
        <p:txBody>
          <a:bodyPr anchor="ctr">
            <a:normAutofit/>
          </a:bodyPr>
          <a:lstStyle/>
          <a:p>
            <a:pPr algn="ctr"/>
            <a:r>
              <a:rPr lang="en-GB" sz="15000">
                <a:latin typeface="Lexia" panose="02060503040202020203" pitchFamily="18" charset="0"/>
              </a:rPr>
              <a:t>Q&amp;A</a:t>
            </a:r>
          </a:p>
        </p:txBody>
      </p:sp>
      <p:sp>
        <p:nvSpPr>
          <p:cNvPr id="2" name="Date Placeholder 1">
            <a:extLst>
              <a:ext uri="{FF2B5EF4-FFF2-40B4-BE49-F238E27FC236}">
                <a16:creationId xmlns:a16="http://schemas.microsoft.com/office/drawing/2014/main" id="{EC4C3892-41CD-2006-D1F9-2ECCBE6AC747}"/>
              </a:ext>
            </a:extLst>
          </p:cNvPr>
          <p:cNvSpPr>
            <a:spLocks noGrp="1"/>
          </p:cNvSpPr>
          <p:nvPr>
            <p:ph type="dt" sz="half" idx="10"/>
          </p:nvPr>
        </p:nvSpPr>
        <p:spPr/>
        <p:txBody>
          <a:bodyPr/>
          <a:lstStyle/>
          <a:p>
            <a:r>
              <a:rPr lang="en-US" dirty="0"/>
              <a:t>April 2025</a:t>
            </a:r>
            <a:endParaRPr lang="en-GB" dirty="0"/>
          </a:p>
        </p:txBody>
      </p:sp>
    </p:spTree>
    <p:extLst>
      <p:ext uri="{BB962C8B-B14F-4D97-AF65-F5344CB8AC3E}">
        <p14:creationId xmlns:p14="http://schemas.microsoft.com/office/powerpoint/2010/main" val="27808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702A-E7B2-E57A-C3F7-7260928E0BF2}"/>
              </a:ext>
            </a:extLst>
          </p:cNvPr>
          <p:cNvSpPr>
            <a:spLocks noGrp="1"/>
          </p:cNvSpPr>
          <p:nvPr>
            <p:ph type="title"/>
          </p:nvPr>
        </p:nvSpPr>
        <p:spPr/>
        <p:txBody>
          <a:bodyPr/>
          <a:lstStyle/>
          <a:p>
            <a:r>
              <a:rPr lang="en-GB"/>
              <a:t>Important information and disclosures</a:t>
            </a:r>
          </a:p>
        </p:txBody>
      </p:sp>
      <p:sp>
        <p:nvSpPr>
          <p:cNvPr id="3" name="Date Placeholder 2">
            <a:extLst>
              <a:ext uri="{FF2B5EF4-FFF2-40B4-BE49-F238E27FC236}">
                <a16:creationId xmlns:a16="http://schemas.microsoft.com/office/drawing/2014/main" id="{64B8EECE-BCF5-9D4E-32E3-E7C1A3C87010}"/>
              </a:ext>
            </a:extLst>
          </p:cNvPr>
          <p:cNvSpPr>
            <a:spLocks noGrp="1"/>
          </p:cNvSpPr>
          <p:nvPr>
            <p:ph type="dt" sz="half" idx="10"/>
          </p:nvPr>
        </p:nvSpPr>
        <p:spPr/>
        <p:txBody>
          <a:bodyPr/>
          <a:lstStyle/>
          <a:p>
            <a:r>
              <a:rPr lang="en-US" dirty="0"/>
              <a:t>April 2025</a:t>
            </a:r>
            <a:endParaRPr lang="en-GB" dirty="0"/>
          </a:p>
        </p:txBody>
      </p:sp>
    </p:spTree>
    <p:extLst>
      <p:ext uri="{BB962C8B-B14F-4D97-AF65-F5344CB8AC3E}">
        <p14:creationId xmlns:p14="http://schemas.microsoft.com/office/powerpoint/2010/main" val="258449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40719-2349-5662-E700-E4801E792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9A268-D7AE-D74E-2E10-CD84F01CFFFF}"/>
              </a:ext>
            </a:extLst>
          </p:cNvPr>
          <p:cNvSpPr>
            <a:spLocks noGrp="1"/>
          </p:cNvSpPr>
          <p:nvPr>
            <p:ph type="title"/>
          </p:nvPr>
        </p:nvSpPr>
        <p:spPr/>
        <p:txBody>
          <a:bodyPr/>
          <a:lstStyle/>
          <a:p>
            <a:r>
              <a:rPr lang="en-GB" sz="3000" dirty="0">
                <a:latin typeface="Noto Sans SemiBold" panose="020B0702040504020204" pitchFamily="34" charset="0"/>
                <a:ea typeface="Noto Sans SemiBold" panose="020B0702040504020204" pitchFamily="34" charset="0"/>
                <a:cs typeface="Noto Sans SemiBold" panose="020B0702040504020204" pitchFamily="34" charset="0"/>
              </a:rPr>
              <a:t>Gold outperformed most major asset classes in 2024</a:t>
            </a:r>
          </a:p>
        </p:txBody>
      </p:sp>
      <p:sp>
        <p:nvSpPr>
          <p:cNvPr id="14" name="Text Placeholder 5">
            <a:extLst>
              <a:ext uri="{FF2B5EF4-FFF2-40B4-BE49-F238E27FC236}">
                <a16:creationId xmlns:a16="http://schemas.microsoft.com/office/drawing/2014/main" id="{A5B2D1ED-6FCC-FA30-0649-61E1A521F67C}"/>
              </a:ext>
            </a:extLst>
          </p:cNvPr>
          <p:cNvSpPr>
            <a:spLocks noGrp="1"/>
          </p:cNvSpPr>
          <p:nvPr>
            <p:ph type="body" sz="quarter" idx="15"/>
          </p:nvPr>
        </p:nvSpPr>
        <p:spPr>
          <a:xfrm>
            <a:off x="1009650" y="6258961"/>
            <a:ext cx="9323758" cy="419100"/>
          </a:xfrm>
        </p:spPr>
        <p:txBody>
          <a:bodyPr>
            <a:noAutofit/>
          </a:bodyPr>
          <a:lstStyle/>
          <a:p>
            <a:r>
              <a:rPr lang="en-GB" sz="800">
                <a:solidFill>
                  <a:srgbClr val="000000"/>
                </a:solidFill>
                <a:latin typeface="Noto Sans Light" panose="020B0402040504020204" pitchFamily="34" charset="0"/>
              </a:rPr>
              <a:t>Note: </a:t>
            </a:r>
            <a:r>
              <a:rPr lang="en-US" sz="800" b="0" i="0" u="none" strike="noStrike" baseline="0">
                <a:solidFill>
                  <a:srgbClr val="000000"/>
                </a:solidFill>
                <a:latin typeface="Noto Sans Light" panose="020B0402040504020204" pitchFamily="34" charset="0"/>
              </a:rPr>
              <a:t>Data as of 31 December 2024. Indices used Bloomberg Barclays Global Treasury ex US, Bloomberg Barclays US Bond Aggregate, ICE </a:t>
            </a:r>
            <a:r>
              <a:rPr lang="en-US" sz="800" b="0" i="0" u="none" strike="noStrike" baseline="0" err="1">
                <a:solidFill>
                  <a:srgbClr val="000000"/>
                </a:solidFill>
                <a:latin typeface="Noto Sans Light" panose="020B0402040504020204" pitchFamily="34" charset="0"/>
              </a:rPr>
              <a:t>BofA</a:t>
            </a:r>
            <a:r>
              <a:rPr lang="en-US" sz="800" b="0" i="0" u="none" strike="noStrike" baseline="0">
                <a:solidFill>
                  <a:srgbClr val="000000"/>
                </a:solidFill>
                <a:latin typeface="Noto Sans Light" panose="020B0402040504020204" pitchFamily="34" charset="0"/>
              </a:rPr>
              <a:t> US 3-Month Treasury Bills, New Frontier Global Institutional Portfolio Index, MSCI World ex US Total Return Index, Bloomberg Commodity Total Return Index, MSCI EM Total Return Index, LBMA Gold Price PM (USD/oz), MSCI US Total Return Index. </a:t>
            </a:r>
          </a:p>
          <a:p>
            <a:r>
              <a:rPr lang="en-US" sz="800" b="0" i="0" u="none" strike="noStrike" baseline="0">
                <a:solidFill>
                  <a:srgbClr val="000000"/>
                </a:solidFill>
                <a:latin typeface="Noto Sans Light" panose="020B0402040504020204" pitchFamily="34" charset="0"/>
              </a:rPr>
              <a:t>Source: Bloomberg, ICE Benchmar</a:t>
            </a:r>
            <a:r>
              <a:rPr lang="en-US" sz="800">
                <a:solidFill>
                  <a:srgbClr val="000000"/>
                </a:solidFill>
                <a:latin typeface="Noto Sans Light" panose="020B0402040504020204" pitchFamily="34" charset="0"/>
              </a:rPr>
              <a:t>k Administration, </a:t>
            </a:r>
            <a:r>
              <a:rPr lang="en-US" sz="800" b="0" i="0" u="none" strike="noStrike" baseline="0">
                <a:solidFill>
                  <a:srgbClr val="000000"/>
                </a:solidFill>
                <a:latin typeface="Noto Sans Light" panose="020B0402040504020204" pitchFamily="34" charset="0"/>
              </a:rPr>
              <a:t>World Gold Council 	</a:t>
            </a:r>
          </a:p>
          <a:p>
            <a:endParaRPr lang="en-US" sz="800"/>
          </a:p>
        </p:txBody>
      </p:sp>
      <p:sp>
        <p:nvSpPr>
          <p:cNvPr id="12" name="TextBox 11">
            <a:extLst>
              <a:ext uri="{FF2B5EF4-FFF2-40B4-BE49-F238E27FC236}">
                <a16:creationId xmlns:a16="http://schemas.microsoft.com/office/drawing/2014/main" id="{DE484DC6-997D-8D04-5CB6-A6013AB1913D}"/>
              </a:ext>
            </a:extLst>
          </p:cNvPr>
          <p:cNvSpPr txBox="1"/>
          <p:nvPr/>
        </p:nvSpPr>
        <p:spPr>
          <a:xfrm>
            <a:off x="1009649" y="1776845"/>
            <a:ext cx="4871605" cy="369332"/>
          </a:xfrm>
          <a:prstGeom prst="rect">
            <a:avLst/>
          </a:prstGeom>
          <a:noFill/>
        </p:spPr>
        <p:txBody>
          <a:bodyPr wrap="square" rtlCol="0">
            <a:spAutoFit/>
          </a:bodyPr>
          <a:lstStyle/>
          <a:p>
            <a:r>
              <a:rPr lang="en-US" dirty="0"/>
              <a:t>2024 returns for key asset classes </a:t>
            </a:r>
          </a:p>
        </p:txBody>
      </p:sp>
      <p:sp>
        <p:nvSpPr>
          <p:cNvPr id="4" name="Date Placeholder 3">
            <a:extLst>
              <a:ext uri="{FF2B5EF4-FFF2-40B4-BE49-F238E27FC236}">
                <a16:creationId xmlns:a16="http://schemas.microsoft.com/office/drawing/2014/main" id="{B57D3272-6B8C-1DDF-1F54-0754DDD6580D}"/>
              </a:ext>
            </a:extLst>
          </p:cNvPr>
          <p:cNvSpPr>
            <a:spLocks noGrp="1"/>
          </p:cNvSpPr>
          <p:nvPr>
            <p:ph type="dt" sz="half" idx="10"/>
          </p:nvPr>
        </p:nvSpPr>
        <p:spPr/>
        <p:txBody>
          <a:bodyPr/>
          <a:lstStyle/>
          <a:p>
            <a:r>
              <a:rPr lang="en-US" dirty="0"/>
              <a:t>April 2025</a:t>
            </a:r>
            <a:endParaRPr lang="en-GB" dirty="0"/>
          </a:p>
        </p:txBody>
      </p:sp>
      <p:pic>
        <p:nvPicPr>
          <p:cNvPr id="13" name="Content Placeholder 12">
            <a:extLst>
              <a:ext uri="{FF2B5EF4-FFF2-40B4-BE49-F238E27FC236}">
                <a16:creationId xmlns:a16="http://schemas.microsoft.com/office/drawing/2014/main" id="{7ABDD3DD-8A9D-E7F3-8E8E-551E5FF9AC30}"/>
              </a:ext>
            </a:extLst>
          </p:cNvPr>
          <p:cNvPicPr>
            <a:picLocks noGrp="1" noChangeAspect="1"/>
          </p:cNvPicPr>
          <p:nvPr>
            <p:ph idx="1"/>
          </p:nvPr>
        </p:nvPicPr>
        <p:blipFill>
          <a:blip r:embed="rId3"/>
          <a:stretch>
            <a:fillRect/>
          </a:stretch>
        </p:blipFill>
        <p:spPr>
          <a:xfrm>
            <a:off x="1011288" y="2146177"/>
            <a:ext cx="10668762" cy="4064000"/>
          </a:xfrm>
          <a:prstGeom prst="rect">
            <a:avLst/>
          </a:prstGeom>
        </p:spPr>
      </p:pic>
    </p:spTree>
    <p:custDataLst>
      <p:tags r:id="rId1"/>
    </p:custDataLst>
    <p:extLst>
      <p:ext uri="{BB962C8B-B14F-4D97-AF65-F5344CB8AC3E}">
        <p14:creationId xmlns:p14="http://schemas.microsoft.com/office/powerpoint/2010/main" val="125836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56B3F-1FD4-6262-CC42-C06331B3A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2C64A-57F5-3289-E1E7-A7F62658106C}"/>
              </a:ext>
            </a:extLst>
          </p:cNvPr>
          <p:cNvSpPr>
            <a:spLocks noGrp="1"/>
          </p:cNvSpPr>
          <p:nvPr>
            <p:ph type="title"/>
          </p:nvPr>
        </p:nvSpPr>
        <p:spPr/>
        <p:txBody>
          <a:bodyPr/>
          <a:lstStyle/>
          <a:p>
            <a:r>
              <a:rPr lang="en-GB" sz="3000" dirty="0">
                <a:latin typeface="Noto Sans SemiBold" panose="020B0702040504020204" pitchFamily="34" charset="0"/>
                <a:ea typeface="Noto Sans SemiBold" panose="020B0702040504020204" pitchFamily="34" charset="0"/>
                <a:cs typeface="Noto Sans SemiBold" panose="020B0702040504020204" pitchFamily="34" charset="0"/>
              </a:rPr>
              <a:t>Gold has started strongly in 2025</a:t>
            </a:r>
          </a:p>
        </p:txBody>
      </p:sp>
      <p:sp>
        <p:nvSpPr>
          <p:cNvPr id="14" name="Text Placeholder 5">
            <a:extLst>
              <a:ext uri="{FF2B5EF4-FFF2-40B4-BE49-F238E27FC236}">
                <a16:creationId xmlns:a16="http://schemas.microsoft.com/office/drawing/2014/main" id="{F9EF1262-E185-CD53-F134-A41947D4F580}"/>
              </a:ext>
            </a:extLst>
          </p:cNvPr>
          <p:cNvSpPr>
            <a:spLocks noGrp="1"/>
          </p:cNvSpPr>
          <p:nvPr>
            <p:ph type="body" sz="quarter" idx="15"/>
          </p:nvPr>
        </p:nvSpPr>
        <p:spPr>
          <a:xfrm>
            <a:off x="1009650" y="6258961"/>
            <a:ext cx="9323758" cy="419100"/>
          </a:xfrm>
        </p:spPr>
        <p:txBody>
          <a:bodyPr>
            <a:noAutofit/>
          </a:bodyPr>
          <a:lstStyle/>
          <a:p>
            <a:r>
              <a:rPr lang="en-GB" sz="800" dirty="0">
                <a:solidFill>
                  <a:srgbClr val="000000"/>
                </a:solidFill>
                <a:latin typeface="Noto Sans Light" panose="020B0402040504020204" pitchFamily="34" charset="0"/>
              </a:rPr>
              <a:t>Note: </a:t>
            </a:r>
            <a:r>
              <a:rPr lang="en-US" sz="800" b="0" i="0" u="none" strike="noStrike" baseline="0" dirty="0">
                <a:solidFill>
                  <a:srgbClr val="000000"/>
                </a:solidFill>
                <a:latin typeface="Noto Sans Light" panose="020B0402040504020204" pitchFamily="34" charset="0"/>
              </a:rPr>
              <a:t>Data as of 26</a:t>
            </a:r>
            <a:r>
              <a:rPr lang="en-US" sz="800" baseline="30000" dirty="0">
                <a:solidFill>
                  <a:srgbClr val="000000"/>
                </a:solidFill>
                <a:latin typeface="Noto Sans Light" panose="020B0402040504020204" pitchFamily="34" charset="0"/>
              </a:rPr>
              <a:t>th</a:t>
            </a:r>
            <a:r>
              <a:rPr lang="en-US" sz="800" dirty="0">
                <a:solidFill>
                  <a:srgbClr val="000000"/>
                </a:solidFill>
                <a:latin typeface="Noto Sans Light" panose="020B0402040504020204" pitchFamily="34" charset="0"/>
              </a:rPr>
              <a:t> March 2025</a:t>
            </a:r>
            <a:r>
              <a:rPr lang="en-US" sz="800" b="0" i="0" u="none" strike="noStrike" baseline="0" dirty="0">
                <a:solidFill>
                  <a:srgbClr val="000000"/>
                </a:solidFill>
                <a:latin typeface="Noto Sans Light" panose="020B0402040504020204" pitchFamily="34" charset="0"/>
              </a:rPr>
              <a:t>. Indices used Bloomberg Barclays Global Treasury ex US, Bloomberg Barclays US Bond Aggregate, ICE </a:t>
            </a:r>
            <a:r>
              <a:rPr lang="en-US" sz="800" b="0" i="0" u="none" strike="noStrike" baseline="0" dirty="0" err="1">
                <a:solidFill>
                  <a:srgbClr val="000000"/>
                </a:solidFill>
                <a:latin typeface="Noto Sans Light" panose="020B0402040504020204" pitchFamily="34" charset="0"/>
              </a:rPr>
              <a:t>BofA</a:t>
            </a:r>
            <a:r>
              <a:rPr lang="en-US" sz="800" b="0" i="0" u="none" strike="noStrike" baseline="0" dirty="0">
                <a:solidFill>
                  <a:srgbClr val="000000"/>
                </a:solidFill>
                <a:latin typeface="Noto Sans Light" panose="020B0402040504020204" pitchFamily="34" charset="0"/>
              </a:rPr>
              <a:t> US 3-Month Treasury Bills, New Frontier Global Institutional Portfolio Index, MSCI World ex US Total Return Index, Bloomberg Commodity Total Return Index, MSCI EM Total Return Index, LBMA Gold Price PM (USD/oz), MSCI US Total Return Index. </a:t>
            </a:r>
          </a:p>
          <a:p>
            <a:r>
              <a:rPr lang="en-US" sz="800" b="0" i="0" u="none" strike="noStrike" baseline="0" dirty="0">
                <a:solidFill>
                  <a:srgbClr val="000000"/>
                </a:solidFill>
                <a:latin typeface="Noto Sans Light" panose="020B0402040504020204" pitchFamily="34" charset="0"/>
              </a:rPr>
              <a:t>Source: Bloomberg, ICE Benchmar</a:t>
            </a:r>
            <a:r>
              <a:rPr lang="en-US" sz="800" dirty="0">
                <a:solidFill>
                  <a:srgbClr val="000000"/>
                </a:solidFill>
                <a:latin typeface="Noto Sans Light" panose="020B0402040504020204" pitchFamily="34" charset="0"/>
              </a:rPr>
              <a:t>k Administration, </a:t>
            </a:r>
            <a:r>
              <a:rPr lang="en-US" sz="800" b="0" i="0" u="none" strike="noStrike" baseline="0" dirty="0">
                <a:solidFill>
                  <a:srgbClr val="000000"/>
                </a:solidFill>
                <a:latin typeface="Noto Sans Light" panose="020B0402040504020204" pitchFamily="34" charset="0"/>
              </a:rPr>
              <a:t>World Gold Council 	</a:t>
            </a:r>
          </a:p>
          <a:p>
            <a:endParaRPr lang="en-US" sz="800" dirty="0"/>
          </a:p>
        </p:txBody>
      </p:sp>
      <p:sp>
        <p:nvSpPr>
          <p:cNvPr id="4" name="Date Placeholder 3">
            <a:extLst>
              <a:ext uri="{FF2B5EF4-FFF2-40B4-BE49-F238E27FC236}">
                <a16:creationId xmlns:a16="http://schemas.microsoft.com/office/drawing/2014/main" id="{076C28A4-65A4-D515-FD0D-0CA7BFF0C274}"/>
              </a:ext>
            </a:extLst>
          </p:cNvPr>
          <p:cNvSpPr>
            <a:spLocks noGrp="1"/>
          </p:cNvSpPr>
          <p:nvPr>
            <p:ph type="dt" sz="half" idx="10"/>
          </p:nvPr>
        </p:nvSpPr>
        <p:spPr/>
        <p:txBody>
          <a:bodyPr/>
          <a:lstStyle/>
          <a:p>
            <a:r>
              <a:rPr lang="en-US" dirty="0"/>
              <a:t>April 2025</a:t>
            </a:r>
            <a:endParaRPr lang="en-GB" dirty="0"/>
          </a:p>
        </p:txBody>
      </p:sp>
      <p:pic>
        <p:nvPicPr>
          <p:cNvPr id="5" name="Picture 4">
            <a:extLst>
              <a:ext uri="{FF2B5EF4-FFF2-40B4-BE49-F238E27FC236}">
                <a16:creationId xmlns:a16="http://schemas.microsoft.com/office/drawing/2014/main" id="{FA49C2F5-0C31-7B80-3A81-7E8F9646A1E2}"/>
              </a:ext>
            </a:extLst>
          </p:cNvPr>
          <p:cNvPicPr>
            <a:picLocks noChangeAspect="1"/>
          </p:cNvPicPr>
          <p:nvPr/>
        </p:nvPicPr>
        <p:blipFill>
          <a:blip r:embed="rId3"/>
          <a:stretch>
            <a:fillRect/>
          </a:stretch>
        </p:blipFill>
        <p:spPr>
          <a:xfrm>
            <a:off x="1087050" y="1787079"/>
            <a:ext cx="10515600" cy="4030980"/>
          </a:xfrm>
          <a:prstGeom prst="rect">
            <a:avLst/>
          </a:prstGeom>
        </p:spPr>
      </p:pic>
    </p:spTree>
    <p:custDataLst>
      <p:tags r:id="rId1"/>
    </p:custDataLst>
    <p:extLst>
      <p:ext uri="{BB962C8B-B14F-4D97-AF65-F5344CB8AC3E}">
        <p14:creationId xmlns:p14="http://schemas.microsoft.com/office/powerpoint/2010/main" val="142378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86D76-8009-27CE-68BC-9B3F6967C678}"/>
              </a:ext>
            </a:extLst>
          </p:cNvPr>
          <p:cNvSpPr>
            <a:spLocks noGrp="1"/>
          </p:cNvSpPr>
          <p:nvPr>
            <p:ph type="body" sz="quarter" idx="13"/>
          </p:nvPr>
        </p:nvSpPr>
        <p:spPr>
          <a:xfrm>
            <a:off x="533145" y="1724892"/>
            <a:ext cx="4297489" cy="4671082"/>
          </a:xfrm>
        </p:spPr>
        <p:txBody>
          <a:bodyPr>
            <a:normAutofit/>
          </a:bodyPr>
          <a:lstStyle/>
          <a:p>
            <a:pPr lvl="0"/>
            <a:r>
              <a:rPr lang="en-US" sz="4000" dirty="0">
                <a:latin typeface="Noto Sans Light" panose="020B0402040504020204" pitchFamily="34" charset="0"/>
                <a:ea typeface="Noto Sans Light" panose="020B0402040504020204" pitchFamily="34" charset="0"/>
                <a:cs typeface="Noto Sans Light" panose="020B0402040504020204" pitchFamily="34" charset="0"/>
              </a:rPr>
              <a:t>Supply and Demand trends</a:t>
            </a:r>
          </a:p>
          <a:p>
            <a:pPr lvl="0"/>
            <a:endParaRPr lang="en-US" sz="4400" dirty="0">
              <a:latin typeface="Noto Sans SemiBold" panose="020B0702040504020204" pitchFamily="34" charset="0"/>
              <a:ea typeface="Noto Sans SemiBold" panose="020B0702040504020204" pitchFamily="34" charset="0"/>
              <a:cs typeface="Noto Sans SemiBold" panose="020B0702040504020204" pitchFamily="34" charset="0"/>
            </a:endParaRPr>
          </a:p>
        </p:txBody>
      </p:sp>
      <p:pic>
        <p:nvPicPr>
          <p:cNvPr id="6" name="Picture Placeholder 5" descr="A gold bars on a counter&#10;&#10;Description automatically generated">
            <a:extLst>
              <a:ext uri="{FF2B5EF4-FFF2-40B4-BE49-F238E27FC236}">
                <a16:creationId xmlns:a16="http://schemas.microsoft.com/office/drawing/2014/main" id="{88D05B08-0497-BFFA-BF06-4384E5B9975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4883384" y="271877"/>
            <a:ext cx="7054616" cy="6348827"/>
          </a:xfrm>
        </p:spPr>
      </p:pic>
    </p:spTree>
    <p:extLst>
      <p:ext uri="{BB962C8B-B14F-4D97-AF65-F5344CB8AC3E}">
        <p14:creationId xmlns:p14="http://schemas.microsoft.com/office/powerpoint/2010/main" val="68626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FE25-0C8D-01A6-41A9-13733F6AE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8144-915B-AFBC-7DAD-1E4E82C2B786}"/>
              </a:ext>
            </a:extLst>
          </p:cNvPr>
          <p:cNvSpPr>
            <a:spLocks noGrp="1"/>
          </p:cNvSpPr>
          <p:nvPr>
            <p:ph type="title"/>
          </p:nvPr>
        </p:nvSpPr>
        <p:spPr/>
        <p:txBody>
          <a:bodyPr/>
          <a:lstStyle/>
          <a:p>
            <a:r>
              <a:rPr lang="en-GB" sz="2800" dirty="0"/>
              <a:t>Gold demand hits record levels</a:t>
            </a:r>
          </a:p>
        </p:txBody>
      </p:sp>
      <p:sp>
        <p:nvSpPr>
          <p:cNvPr id="3" name="Content Placeholder 2">
            <a:extLst>
              <a:ext uri="{FF2B5EF4-FFF2-40B4-BE49-F238E27FC236}">
                <a16:creationId xmlns:a16="http://schemas.microsoft.com/office/drawing/2014/main" id="{8FE17E4B-E9F3-EE85-40F4-EDB1DE342490}"/>
              </a:ext>
            </a:extLst>
          </p:cNvPr>
          <p:cNvSpPr>
            <a:spLocks noGrp="1"/>
          </p:cNvSpPr>
          <p:nvPr>
            <p:ph idx="1"/>
          </p:nvPr>
        </p:nvSpPr>
        <p:spPr/>
        <p:txBody>
          <a:bodyPr>
            <a:normAutofit fontScale="92500" lnSpcReduction="10000"/>
          </a:bodyPr>
          <a:lstStyle/>
          <a:p>
            <a:pPr>
              <a:spcAft>
                <a:spcPts val="1200"/>
              </a:spcAft>
            </a:pPr>
            <a:r>
              <a:rPr lang="en-GB" dirty="0">
                <a:solidFill>
                  <a:srgbClr val="D9AB4D"/>
                </a:solidFill>
              </a:rPr>
              <a:t>Total gold demand (incl. OTC) gained 1% y/y to 4,974t &amp; reached a record high in value terms</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Gold ETFs:</a:t>
            </a:r>
            <a:r>
              <a:rPr lang="en-GB" sz="1600" b="0" dirty="0">
                <a:latin typeface="+mn-lt"/>
              </a:rPr>
              <a:t> holdings were unchanged, in contrast to 3 consecutive years of outflows </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Central banks:</a:t>
            </a:r>
            <a:r>
              <a:rPr lang="en-GB" sz="1600" b="0" dirty="0">
                <a:latin typeface="+mn-lt"/>
              </a:rPr>
              <a:t> exceeded 1,000t for third year in a row</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OTC:</a:t>
            </a:r>
            <a:r>
              <a:rPr lang="en-GB" sz="1600" b="0" dirty="0">
                <a:latin typeface="+mn-lt"/>
              </a:rPr>
              <a:t> A slowdown in Q4 resulted in a slight annual decline</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Bar and coin:</a:t>
            </a:r>
            <a:r>
              <a:rPr lang="en-GB" sz="1600" b="0" dirty="0">
                <a:latin typeface="+mn-lt"/>
              </a:rPr>
              <a:t> reached 1,186t, in line with 2023 </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Jewellery: </a:t>
            </a:r>
            <a:r>
              <a:rPr lang="en-GB" sz="1600" b="0" dirty="0">
                <a:latin typeface="+mn-lt"/>
                <a:ea typeface="Noto Sans SemiBold" panose="020B0702040504020204" pitchFamily="34" charset="0"/>
                <a:cs typeface="Noto Sans SemiBold" panose="020B0702040504020204" pitchFamily="34" charset="0"/>
              </a:rPr>
              <a:t>tonnage d</a:t>
            </a:r>
            <a:r>
              <a:rPr lang="en-GB" sz="1600" b="0" dirty="0">
                <a:latin typeface="+mn-lt"/>
              </a:rPr>
              <a:t>own 11% y/y but spend higher</a:t>
            </a:r>
            <a:endParaRPr lang="en-GB" sz="1600" b="0" dirty="0">
              <a:latin typeface="Noto Sans SemiBold" panose="020B0702040504020204" pitchFamily="34" charset="0"/>
              <a:ea typeface="Noto Sans SemiBold" panose="020B0702040504020204" pitchFamily="34" charset="0"/>
              <a:cs typeface="Noto Sans SemiBold" panose="020B0702040504020204" pitchFamily="34" charset="0"/>
            </a:endParaRP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Technology:</a:t>
            </a:r>
            <a:r>
              <a:rPr lang="en-GB" sz="1600" b="0" dirty="0">
                <a:latin typeface="+mn-lt"/>
              </a:rPr>
              <a:t> 7% y/y increase, driven by AI growth</a:t>
            </a:r>
          </a:p>
          <a:p>
            <a:pPr marL="285750" indent="-285750">
              <a:spcAft>
                <a:spcPts val="1200"/>
              </a:spcAft>
              <a:buFont typeface="Arial" panose="020B0604020202020204" pitchFamily="34" charset="0"/>
              <a:buChar char="•"/>
            </a:pPr>
            <a:r>
              <a:rPr lang="en-GB" sz="1600" b="0" dirty="0">
                <a:latin typeface="Noto Sans SemiBold" panose="020B0702040504020204" pitchFamily="34" charset="0"/>
                <a:ea typeface="Noto Sans SemiBold" panose="020B0702040504020204" pitchFamily="34" charset="0"/>
                <a:cs typeface="Noto Sans SemiBold" panose="020B0702040504020204" pitchFamily="34" charset="0"/>
              </a:rPr>
              <a:t>Supply:</a:t>
            </a:r>
            <a:r>
              <a:rPr lang="en-GB" sz="1600" b="0" dirty="0">
                <a:latin typeface="+mn-lt"/>
              </a:rPr>
              <a:t> total supply of 4,974t equates to a new all-time-high </a:t>
            </a:r>
          </a:p>
        </p:txBody>
      </p:sp>
      <p:sp>
        <p:nvSpPr>
          <p:cNvPr id="10" name="Content Placeholder 6">
            <a:extLst>
              <a:ext uri="{FF2B5EF4-FFF2-40B4-BE49-F238E27FC236}">
                <a16:creationId xmlns:a16="http://schemas.microsoft.com/office/drawing/2014/main" id="{0DADB7DF-B4C9-A944-74CB-1BD99AC19DC5}"/>
              </a:ext>
            </a:extLst>
          </p:cNvPr>
          <p:cNvSpPr txBox="1">
            <a:spLocks/>
          </p:cNvSpPr>
          <p:nvPr/>
        </p:nvSpPr>
        <p:spPr>
          <a:xfrm>
            <a:off x="6588124" y="1966096"/>
            <a:ext cx="5090400" cy="255361"/>
          </a:xfrm>
          <a:prstGeom prst="rect">
            <a:avLst/>
          </a:prstGeom>
        </p:spPr>
        <p:txBody>
          <a:bodyPr vert="horz" lIns="0" tIns="0" rIns="0" bIns="0" rtlCol="0">
            <a:norm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Annual total gold demand by sector, tonnes</a:t>
            </a:r>
          </a:p>
        </p:txBody>
      </p:sp>
      <p:sp>
        <p:nvSpPr>
          <p:cNvPr id="5" name="Text Placeholder 7">
            <a:extLst>
              <a:ext uri="{FF2B5EF4-FFF2-40B4-BE49-F238E27FC236}">
                <a16:creationId xmlns:a16="http://schemas.microsoft.com/office/drawing/2014/main" id="{28D3AB66-F937-41AB-8D12-645CE9CB5B42}"/>
              </a:ext>
            </a:extLst>
          </p:cNvPr>
          <p:cNvSpPr>
            <a:spLocks noGrp="1"/>
          </p:cNvSpPr>
          <p:nvPr>
            <p:ph type="body" sz="quarter" idx="17"/>
          </p:nvPr>
        </p:nvSpPr>
        <p:spPr>
          <a:xfrm>
            <a:off x="1009649" y="6272415"/>
            <a:ext cx="7880351" cy="419330"/>
          </a:xfrm>
        </p:spPr>
        <p:txBody>
          <a:bodyPr/>
          <a:lstStyle/>
          <a:p>
            <a:r>
              <a:rPr lang="en-GB" dirty="0"/>
              <a:t>Chart note: Data as of 31 December 2024. For an explanation of gold market sectors, please see the Notes and definitions download: </a:t>
            </a:r>
            <a:r>
              <a:rPr lang="en-GB" dirty="0">
                <a:hlinkClick r:id="rId4"/>
              </a:rPr>
              <a:t>http://www.gold.org/goldhub/research/gold-demand-trends/gold-demand-trends-q3-2024/notes-and-definitions </a:t>
            </a:r>
            <a:endParaRPr lang="en-GB" dirty="0"/>
          </a:p>
          <a:p>
            <a:endParaRPr lang="en-GB" dirty="0"/>
          </a:p>
          <a:p>
            <a:r>
              <a:rPr lang="en-GB" dirty="0"/>
              <a:t>Source: Metals Focus, Refinitiv GFMS, World Gold Council</a:t>
            </a:r>
          </a:p>
          <a:p>
            <a:endParaRPr lang="en-GB" dirty="0"/>
          </a:p>
        </p:txBody>
      </p:sp>
      <p:graphicFrame>
        <p:nvGraphicFramePr>
          <p:cNvPr id="9" name="图表 7">
            <a:extLst>
              <a:ext uri="{FF2B5EF4-FFF2-40B4-BE49-F238E27FC236}">
                <a16:creationId xmlns:a16="http://schemas.microsoft.com/office/drawing/2014/main" id="{90C170E3-9403-EB66-30CE-3CF549B19CE8}"/>
              </a:ext>
            </a:extLst>
          </p:cNvPr>
          <p:cNvGraphicFramePr>
            <a:graphicFrameLocks noGrp="1"/>
          </p:cNvGraphicFramePr>
          <p:nvPr>
            <p:ph idx="13"/>
            <p:custDataLst>
              <p:tags r:id="rId1"/>
            </p:custDataLst>
          </p:nvPr>
        </p:nvGraphicFramePr>
        <p:xfrm>
          <a:off x="6588125" y="2221456"/>
          <a:ext cx="5091113" cy="3874543"/>
        </p:xfrm>
        <a:graphic>
          <a:graphicData uri="http://schemas.openxmlformats.org/drawingml/2006/chart">
            <c:chart xmlns:c="http://schemas.openxmlformats.org/drawingml/2006/chart" xmlns:r="http://schemas.openxmlformats.org/officeDocument/2006/relationships" r:id="rId5"/>
          </a:graphicData>
        </a:graphic>
      </p:graphicFrame>
      <p:sp>
        <p:nvSpPr>
          <p:cNvPr id="4" name="Date Placeholder 3">
            <a:extLst>
              <a:ext uri="{FF2B5EF4-FFF2-40B4-BE49-F238E27FC236}">
                <a16:creationId xmlns:a16="http://schemas.microsoft.com/office/drawing/2014/main" id="{6CC1B328-3274-57EC-4249-834336B86A01}"/>
              </a:ext>
            </a:extLst>
          </p:cNvPr>
          <p:cNvSpPr>
            <a:spLocks noGrp="1"/>
          </p:cNvSpPr>
          <p:nvPr>
            <p:ph type="dt" sz="half" idx="14"/>
          </p:nvPr>
        </p:nvSpPr>
        <p:spPr/>
        <p:txBody>
          <a:bodyPr/>
          <a:lstStyle/>
          <a:p>
            <a:r>
              <a:rPr lang="en-US" dirty="0"/>
              <a:t>April 2025</a:t>
            </a:r>
            <a:endParaRPr lang="en-GB" dirty="0"/>
          </a:p>
        </p:txBody>
      </p:sp>
    </p:spTree>
    <p:extLst>
      <p:ext uri="{BB962C8B-B14F-4D97-AF65-F5344CB8AC3E}">
        <p14:creationId xmlns:p14="http://schemas.microsoft.com/office/powerpoint/2010/main" val="16479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1A104-28D5-251C-1667-9685ACFD8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B3F2F-D5BC-237E-77DB-F3D86E99038E}"/>
              </a:ext>
            </a:extLst>
          </p:cNvPr>
          <p:cNvSpPr>
            <a:spLocks noGrp="1"/>
          </p:cNvSpPr>
          <p:nvPr>
            <p:ph type="title"/>
          </p:nvPr>
        </p:nvSpPr>
        <p:spPr/>
        <p:txBody>
          <a:bodyPr/>
          <a:lstStyle/>
          <a:p>
            <a:r>
              <a:rPr lang="en-GB" sz="2800" dirty="0"/>
              <a:t>Gold jewellery demand thumped by gold’s price strength </a:t>
            </a:r>
            <a:br>
              <a:rPr lang="en-GB" sz="2800" dirty="0"/>
            </a:br>
            <a:r>
              <a:rPr lang="en-GB" sz="1800" dirty="0"/>
              <a:t>Quarterly gold jewellery consumption, tonnes and value</a:t>
            </a:r>
          </a:p>
        </p:txBody>
      </p:sp>
      <p:sp>
        <p:nvSpPr>
          <p:cNvPr id="6" name="Text Placeholder 5">
            <a:extLst>
              <a:ext uri="{FF2B5EF4-FFF2-40B4-BE49-F238E27FC236}">
                <a16:creationId xmlns:a16="http://schemas.microsoft.com/office/drawing/2014/main" id="{3EDD0C79-CDDC-FEBD-C1D8-C98168F3497A}"/>
              </a:ext>
            </a:extLst>
          </p:cNvPr>
          <p:cNvSpPr>
            <a:spLocks noGrp="1"/>
          </p:cNvSpPr>
          <p:nvPr>
            <p:ph type="body" sz="quarter" idx="15"/>
          </p:nvPr>
        </p:nvSpPr>
        <p:spPr/>
        <p:txBody>
          <a:bodyPr/>
          <a:lstStyle/>
          <a:p>
            <a:r>
              <a:rPr lang="en-GB" dirty="0"/>
              <a:t>Note: Data as of 31 December 2024. For an explanation of jewellery consumption, please see the Notes and definitions download: </a:t>
            </a:r>
            <a:r>
              <a:rPr lang="en-GB" dirty="0">
                <a:hlinkClick r:id="rId4"/>
              </a:rPr>
              <a:t>http://www.gold.org/goldhub/research/gold-demand-trends/gold-demand-trends-q3-2024/notes-and-definitions</a:t>
            </a:r>
            <a:endParaRPr lang="en-GB" dirty="0"/>
          </a:p>
          <a:p>
            <a:endParaRPr lang="en-GB" dirty="0"/>
          </a:p>
          <a:p>
            <a:r>
              <a:rPr lang="en-GB" dirty="0"/>
              <a:t>Source: ICE Benchmark Administration, Metals Focus, Refinitiv GFMS, World Gold Council</a:t>
            </a:r>
          </a:p>
        </p:txBody>
      </p:sp>
      <p:pic>
        <p:nvPicPr>
          <p:cNvPr id="16" name="Content Placeholder 15">
            <a:extLst>
              <a:ext uri="{FF2B5EF4-FFF2-40B4-BE49-F238E27FC236}">
                <a16:creationId xmlns:a16="http://schemas.microsoft.com/office/drawing/2014/main" id="{0C46E546-2008-D47D-76F1-F55B842F6848}"/>
              </a:ext>
            </a:extLst>
          </p:cNvPr>
          <p:cNvPicPr>
            <a:picLocks noGrp="1" noChangeAspect="1"/>
          </p:cNvPicPr>
          <p:nvPr>
            <p:ph idx="1"/>
            <p:custDataLst>
              <p:tags r:id="rId2"/>
            </p:custDataLst>
          </p:nvPr>
        </p:nvPicPr>
        <p:blipFill>
          <a:blip r:embed="rId5"/>
          <a:stretch>
            <a:fillRect/>
          </a:stretch>
        </p:blipFill>
        <p:spPr>
          <a:xfrm>
            <a:off x="1013902" y="1930400"/>
            <a:ext cx="10662670" cy="4165600"/>
          </a:xfrm>
          <a:prstGeom prst="rect">
            <a:avLst/>
          </a:prstGeom>
        </p:spPr>
      </p:pic>
      <p:sp>
        <p:nvSpPr>
          <p:cNvPr id="3" name="Date Placeholder 2">
            <a:extLst>
              <a:ext uri="{FF2B5EF4-FFF2-40B4-BE49-F238E27FC236}">
                <a16:creationId xmlns:a16="http://schemas.microsoft.com/office/drawing/2014/main" id="{4ABEB3C8-A746-3E16-4AB0-2299C41125CB}"/>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364810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DBBCEE-FEDC-96E3-9E2D-36CBF7269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37270-780D-EE78-810F-E8308802CCBC}"/>
              </a:ext>
            </a:extLst>
          </p:cNvPr>
          <p:cNvSpPr>
            <a:spLocks noGrp="1"/>
          </p:cNvSpPr>
          <p:nvPr>
            <p:ph type="title"/>
          </p:nvPr>
        </p:nvSpPr>
        <p:spPr/>
        <p:txBody>
          <a:bodyPr/>
          <a:lstStyle/>
          <a:p>
            <a:r>
              <a:rPr lang="en-GB" sz="2800" dirty="0"/>
              <a:t>Gold jewellery demand thumped by gold’s price strength </a:t>
            </a:r>
            <a:br>
              <a:rPr lang="en-GB" sz="2800" dirty="0"/>
            </a:br>
            <a:r>
              <a:rPr lang="en-GB" sz="1800" dirty="0"/>
              <a:t>Annual gold jewellery consumption, tonnes and value</a:t>
            </a:r>
          </a:p>
        </p:txBody>
      </p:sp>
      <p:sp>
        <p:nvSpPr>
          <p:cNvPr id="6" name="Text Placeholder 5">
            <a:extLst>
              <a:ext uri="{FF2B5EF4-FFF2-40B4-BE49-F238E27FC236}">
                <a16:creationId xmlns:a16="http://schemas.microsoft.com/office/drawing/2014/main" id="{EAE1C570-145D-477F-6D61-8219D9081C07}"/>
              </a:ext>
            </a:extLst>
          </p:cNvPr>
          <p:cNvSpPr>
            <a:spLocks noGrp="1"/>
          </p:cNvSpPr>
          <p:nvPr>
            <p:ph type="body" sz="quarter" idx="15"/>
          </p:nvPr>
        </p:nvSpPr>
        <p:spPr/>
        <p:txBody>
          <a:bodyPr/>
          <a:lstStyle/>
          <a:p>
            <a:r>
              <a:rPr lang="en-GB" dirty="0"/>
              <a:t>Note: Data as of 31 December 2024. For an explanation of jewellery consumption, please see the Notes and definitions download: </a:t>
            </a:r>
            <a:r>
              <a:rPr lang="en-GB" dirty="0">
                <a:hlinkClick r:id="rId4"/>
              </a:rPr>
              <a:t>http://www.gold.org/goldhub/research/gold-demand-trends/gold-demand-trends-q3-2024/notes-and-definitions</a:t>
            </a:r>
            <a:endParaRPr lang="en-GB" dirty="0"/>
          </a:p>
          <a:p>
            <a:endParaRPr lang="en-GB" dirty="0"/>
          </a:p>
          <a:p>
            <a:r>
              <a:rPr lang="en-GB" dirty="0"/>
              <a:t>Source: ICE Benchmark Administration, Metals Focus, Refinitiv GFMS, World Gold Council</a:t>
            </a:r>
          </a:p>
        </p:txBody>
      </p:sp>
      <p:pic>
        <p:nvPicPr>
          <p:cNvPr id="10" name="Content Placeholder 9">
            <a:extLst>
              <a:ext uri="{FF2B5EF4-FFF2-40B4-BE49-F238E27FC236}">
                <a16:creationId xmlns:a16="http://schemas.microsoft.com/office/drawing/2014/main" id="{01CB229A-F218-CB08-0C08-6BB328C22BBA}"/>
              </a:ext>
            </a:extLst>
          </p:cNvPr>
          <p:cNvPicPr>
            <a:picLocks noGrp="1" noChangeAspect="1"/>
          </p:cNvPicPr>
          <p:nvPr>
            <p:ph idx="1"/>
          </p:nvPr>
        </p:nvPicPr>
        <p:blipFill>
          <a:blip r:embed="rId5"/>
          <a:stretch>
            <a:fillRect/>
          </a:stretch>
        </p:blipFill>
        <p:spPr>
          <a:xfrm>
            <a:off x="1013902" y="2032000"/>
            <a:ext cx="10662670" cy="4064000"/>
          </a:xfrm>
          <a:prstGeom prst="rect">
            <a:avLst/>
          </a:prstGeom>
        </p:spPr>
      </p:pic>
      <p:sp>
        <p:nvSpPr>
          <p:cNvPr id="3" name="Date Placeholder 2">
            <a:extLst>
              <a:ext uri="{FF2B5EF4-FFF2-40B4-BE49-F238E27FC236}">
                <a16:creationId xmlns:a16="http://schemas.microsoft.com/office/drawing/2014/main" id="{F9AC3BB2-A19F-2CD7-E171-68C42990592A}"/>
              </a:ext>
            </a:extLst>
          </p:cNvPr>
          <p:cNvSpPr>
            <a:spLocks noGrp="1"/>
          </p:cNvSpPr>
          <p:nvPr>
            <p:ph type="dt" sz="half" idx="10"/>
          </p:nvPr>
        </p:nvSpPr>
        <p:spPr/>
        <p:txBody>
          <a:bodyPr/>
          <a:lstStyle/>
          <a:p>
            <a:r>
              <a:rPr lang="en-US" dirty="0"/>
              <a:t>April 2025</a:t>
            </a:r>
            <a:endParaRPr lang="en-GB" dirty="0"/>
          </a:p>
        </p:txBody>
      </p:sp>
    </p:spTree>
    <p:custDataLst>
      <p:tags r:id="rId1"/>
    </p:custDataLst>
    <p:extLst>
      <p:ext uri="{BB962C8B-B14F-4D97-AF65-F5344CB8AC3E}">
        <p14:creationId xmlns:p14="http://schemas.microsoft.com/office/powerpoint/2010/main" val="3128501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10.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11.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12.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13.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14.xml><?xml version="1.0" encoding="utf-8"?>
<p:tagLst xmlns:a="http://schemas.openxmlformats.org/drawingml/2006/main" xmlns:r="http://schemas.openxmlformats.org/officeDocument/2006/relationships" xmlns:p="http://schemas.openxmlformats.org/presentationml/2006/main">
  <p:tag name="ORIGINAL_WIDTH" val="840.06"/>
  <p:tag name="ORIGINAL_HEIGHT" val="324"/>
</p:tagLst>
</file>

<file path=ppt/tags/tag15.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16.xml><?xml version="1.0" encoding="utf-8"?>
<p:tagLst xmlns:a="http://schemas.openxmlformats.org/drawingml/2006/main" xmlns:r="http://schemas.openxmlformats.org/officeDocument/2006/relationships" xmlns:p="http://schemas.openxmlformats.org/presentationml/2006/main">
  <p:tag name="ORIGINAL_HEIGHT" val="33.01811"/>
  <p:tag name="ORIGINAL_WIDTH" val="723.9147"/>
</p:tagLst>
</file>

<file path=ppt/tags/tag17.xml><?xml version="1.0" encoding="utf-8"?>
<p:tagLst xmlns:a="http://schemas.openxmlformats.org/drawingml/2006/main" xmlns:r="http://schemas.openxmlformats.org/officeDocument/2006/relationships" xmlns:p="http://schemas.openxmlformats.org/presentationml/2006/main">
  <p:tag name="ORIGINAL_WIDTH" val="840.189"/>
  <p:tag name="ORIGINAL_HEIGHT" val="317.1276"/>
</p:tagLst>
</file>

<file path=ppt/tags/tag18.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19.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2.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20.xml><?xml version="1.0" encoding="utf-8"?>
<p:tagLst xmlns:a="http://schemas.openxmlformats.org/drawingml/2006/main" xmlns:r="http://schemas.openxmlformats.org/officeDocument/2006/relationships" xmlns:p="http://schemas.openxmlformats.org/presentationml/2006/main">
  <p:tag name="ORIGINAL_WIDTH" val="730.9391"/>
  <p:tag name="ORIGINAL_HEIGHT" val="33.01811"/>
</p:tagLst>
</file>

<file path=ppt/tags/tag21.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22.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23.xml><?xml version="1.0" encoding="utf-8"?>
<p:tagLst xmlns:a="http://schemas.openxmlformats.org/drawingml/2006/main" xmlns:r="http://schemas.openxmlformats.org/officeDocument/2006/relationships" xmlns:p="http://schemas.openxmlformats.org/presentationml/2006/main">
  <p:tag name="ORIGINAL_HEIGHT" val="33.01811"/>
  <p:tag name="ORIGINAL_WIDTH" val="694.061"/>
</p:tagLst>
</file>

<file path=ppt/tags/tag24.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25.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26.xml><?xml version="1.0" encoding="utf-8"?>
<p:tagLst xmlns:a="http://schemas.openxmlformats.org/drawingml/2006/main" xmlns:r="http://schemas.openxmlformats.org/officeDocument/2006/relationships" xmlns:p="http://schemas.openxmlformats.org/presentationml/2006/main">
  <p:tag name="ORIGINAL_HEIGHT" val="33.01811"/>
  <p:tag name="ORIGINAL_WIDTH" val="696.6952"/>
</p:tagLst>
</file>

<file path=ppt/tags/tag27.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28.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29.xml><?xml version="1.0" encoding="utf-8"?>
<p:tagLst xmlns:a="http://schemas.openxmlformats.org/drawingml/2006/main" xmlns:r="http://schemas.openxmlformats.org/officeDocument/2006/relationships" xmlns:p="http://schemas.openxmlformats.org/presentationml/2006/main">
  <p:tag name="ORIGINAL_WIDTH" val="752.8903"/>
  <p:tag name="ORIGINAL_HEIGHT" val="33.01811"/>
</p:tagLst>
</file>

<file path=ppt/tags/tag3.xml><?xml version="1.0" encoding="utf-8"?>
<p:tagLst xmlns:a="http://schemas.openxmlformats.org/drawingml/2006/main" xmlns:r="http://schemas.openxmlformats.org/officeDocument/2006/relationships" xmlns:p="http://schemas.openxmlformats.org/presentationml/2006/main">
  <p:tag name="ORIGINAL_WIDTH" val="400.875"/>
  <p:tag name="ORIGINAL_HEIGHT" val="305.0821"/>
</p:tagLst>
</file>

<file path=ppt/tags/tag30.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ags/tag31.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32.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4.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5.xml><?xml version="1.0" encoding="utf-8"?>
<p:tagLst xmlns:a="http://schemas.openxmlformats.org/drawingml/2006/main" xmlns:r="http://schemas.openxmlformats.org/officeDocument/2006/relationships" xmlns:p="http://schemas.openxmlformats.org/presentationml/2006/main">
  <p:tag name="ORIGINAL_WIDTH" val="839.5803"/>
  <p:tag name="ORIGINAL_HEIGHT" val="328"/>
</p:tagLst>
</file>

<file path=ppt/tags/tag6.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7.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8.xml><?xml version="1.0" encoding="utf-8"?>
<p:tagLst xmlns:a="http://schemas.openxmlformats.org/drawingml/2006/main" xmlns:r="http://schemas.openxmlformats.org/officeDocument/2006/relationships" xmlns:p="http://schemas.openxmlformats.org/presentationml/2006/main">
  <p:tag name="SLIDELAYOUTNAME" val="Title and Content"/>
  <p:tag name="SLIDEAUTOMATIONTYPE" val="Standard"/>
  <p:tag name="AUTOMATIONTAG" val="Content"/>
  <p:tag name="SLIDETOCOUTLINELEVEL" val="2"/>
</p:tagLst>
</file>

<file path=ppt/tags/tag9.xml><?xml version="1.0" encoding="utf-8"?>
<p:tagLst xmlns:a="http://schemas.openxmlformats.org/drawingml/2006/main" xmlns:r="http://schemas.openxmlformats.org/officeDocument/2006/relationships" xmlns:p="http://schemas.openxmlformats.org/presentationml/2006/main">
  <p:tag name="ORIGINAL_WIDTH" val="840.189"/>
  <p:tag name="ORIGINAL_HEIGHT" val="15.26858"/>
</p:tagLst>
</file>

<file path=ppt/theme/theme1.xml><?xml version="1.0" encoding="utf-8"?>
<a:theme xmlns:a="http://schemas.openxmlformats.org/drawingml/2006/main" name="Office Theme">
  <a:themeElements>
    <a:clrScheme name="Custom 5">
      <a:dk1>
        <a:srgbClr val="000000"/>
      </a:dk1>
      <a:lt1>
        <a:srgbClr val="FFFFFF"/>
      </a:lt1>
      <a:dk2>
        <a:srgbClr val="D8AB4C"/>
      </a:dk2>
      <a:lt2>
        <a:srgbClr val="F1F2F2"/>
      </a:lt2>
      <a:accent1>
        <a:srgbClr val="3C1E4B"/>
      </a:accent1>
      <a:accent2>
        <a:srgbClr val="001E46"/>
      </a:accent2>
      <a:accent3>
        <a:srgbClr val="00323C"/>
      </a:accent3>
      <a:accent4>
        <a:srgbClr val="DC8CFF"/>
      </a:accent4>
      <a:accent5>
        <a:srgbClr val="64C8FF"/>
      </a:accent5>
      <a:accent6>
        <a:srgbClr val="00D296"/>
      </a:accent6>
      <a:hlink>
        <a:srgbClr val="000000"/>
      </a:hlink>
      <a:folHlink>
        <a:srgbClr val="D8AB4C"/>
      </a:folHlink>
    </a:clrScheme>
    <a:fontScheme name="Noto Sans">
      <a:majorFont>
        <a:latin typeface="Noto Sans"/>
        <a:ea typeface=""/>
        <a:cs typeface=""/>
      </a:majorFont>
      <a:minorFont>
        <a:latin typeface="Not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Dark Purple">
      <a:srgbClr val="3C1E4B"/>
    </a:custClr>
    <a:custClr name="Dark Blue">
      <a:srgbClr val="001E46"/>
    </a:custClr>
    <a:custClr name="Dark Green">
      <a:srgbClr val="00323C"/>
    </a:custClr>
    <a:custClr name="Bright Purple">
      <a:srgbClr val="DC8CFF"/>
    </a:custClr>
    <a:custClr name="Bright Blue">
      <a:srgbClr val="64C8FF"/>
    </a:custClr>
    <a:custClr name="Bright Green">
      <a:srgbClr val="00D296"/>
    </a:custClr>
    <a:custClr name="Dark Purple 75%">
      <a:srgbClr val="634B6F"/>
    </a:custClr>
    <a:custClr name="Dark Blue 75%">
      <a:srgbClr val="334B6F"/>
    </a:custClr>
    <a:custClr name="Dark Green 75%">
      <a:srgbClr val="335B63"/>
    </a:custClr>
    <a:custClr name="Bright Purple 75%">
      <a:srgbClr val="E5A9FF"/>
    </a:custClr>
    <a:custClr name="Bright Blue 75%">
      <a:srgbClr val="8BD6FF"/>
    </a:custClr>
    <a:custClr name="Bright Green 75%">
      <a:srgbClr val="40DDB1"/>
    </a:custClr>
    <a:custClr name="Dark Purple 50%">
      <a:srgbClr val="94839C"/>
    </a:custClr>
    <a:custClr name="Dark Blue 50%">
      <a:srgbClr val="738399"/>
    </a:custClr>
    <a:custClr name="Dark Green 50%">
      <a:srgbClr val="738E94"/>
    </a:custClr>
    <a:custClr name="Bright Purple 50%">
      <a:srgbClr val="EEC6FF"/>
    </a:custClr>
    <a:custClr name="Bright Blue 50%">
      <a:srgbClr val="B2E3FF"/>
    </a:custClr>
    <a:custClr name="Bright Green 50%">
      <a:srgbClr val="80E9CB"/>
    </a:custClr>
    <a:custClr name="Dark Purple 25%">
      <a:srgbClr val="CEC7D2"/>
    </a:custClr>
    <a:custClr name="Dark Blue 25%">
      <a:srgbClr val="BFC7D1"/>
    </a:custClr>
    <a:custClr name="Dark Green 25%">
      <a:srgbClr val="BFCCCE"/>
    </a:custClr>
    <a:custClr name="Bright Purple 25%">
      <a:srgbClr val="F6E2FF"/>
    </a:custClr>
    <a:custClr name="Bright Blue 25%">
      <a:srgbClr val="D8F1FF"/>
    </a:custClr>
    <a:custClr name="Bright Green 25%">
      <a:srgbClr val="BFF4E5"/>
    </a:custClr>
    <a:custClr name="Dark Purple 10%">
      <a:srgbClr val="ECE9ED"/>
    </a:custClr>
    <a:custClr name="Dark Blue 10%">
      <a:srgbClr val="E6E9ED"/>
    </a:custClr>
    <a:custClr name="Dark Green 10%">
      <a:srgbClr val="E6EBEC"/>
    </a:custClr>
    <a:custClr name="Bright Purple 10%">
      <a:srgbClr val="FCF4FF"/>
    </a:custClr>
    <a:custClr name="Bright Blue 10%">
      <a:srgbClr val="F0FAFF"/>
    </a:custClr>
    <a:custClr name="Bright Green 10%">
      <a:srgbClr val="E6FBF5"/>
    </a:custClr>
    <a:custClr name="Gold">
      <a:srgbClr val="D8AB4C"/>
    </a:custClr>
    <a:custClr name="Black">
      <a:srgbClr val="000000"/>
    </a:custClr>
  </a:custClrLst>
  <a:extLst>
    <a:ext uri="{05A4C25C-085E-4340-85A3-A5531E510DB2}">
      <thm15:themeFamily xmlns:thm15="http://schemas.microsoft.com/office/thememl/2012/main" name="Presentation6" id="{F6CB0218-BEE0-45C9-8D2A-54E7B8A2548A}" vid="{37050DD8-8E02-44A3-AE7A-299B5E978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BBSettings xmlns="http://schemas.bloomberg.com/settings/1.0">
  <Item name="DocumentId_Charts">{5BB0CAD3-C674-46F5-A322-4322E6FB80CA}</Item>
  <Item xmlns="" name="ShapesMap_Charts">{"{5BB0CAD3-C674-46F5-A322-4322E6FB80CA}":{"10025":{},"10029":{},"10030":{},"10033":{},"10034":{},"10035":{},"10036":{},"10037":{},"10039":{},"10040":{},"10041":{},"10043":{},"10044":{},"10045":{},"10068":{},"10069":{},"10070":{},"10071":{},"10072":{},"10077":{},"10078":{},"10091":{},"10092":{},"1100":{},"283":{},"802":{},"805":{},"806":{},"807":{},"808":{},"809":{},"810":{},"827":{},"842":{},"845":{},"848":{},"851":{},"852":{},"9890":{},"9943":{},"9945":{},"9955":{},"9956":{},"9968":{},"9977":{},"9978":{}}}</Item>
</BBSetting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ba2d26-7208-4098-b7cd-1db435ad554f">
      <Terms xmlns="http://schemas.microsoft.com/office/infopath/2007/PartnerControls"/>
    </lcf76f155ced4ddcb4097134ff3c332f>
    <TaxCatchAll xmlns="0869b011-1f45-4e9e-9308-4e1d7ad07ff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383A4629DC9B4D859E49C7E0774F94" ma:contentTypeVersion="16" ma:contentTypeDescription="Create a new document." ma:contentTypeScope="" ma:versionID="6ac134892e53ac62f3c272851fc15119">
  <xsd:schema xmlns:xsd="http://www.w3.org/2001/XMLSchema" xmlns:xs="http://www.w3.org/2001/XMLSchema" xmlns:p="http://schemas.microsoft.com/office/2006/metadata/properties" xmlns:ns2="81ba2d26-7208-4098-b7cd-1db435ad554f" xmlns:ns3="d6c5908d-f417-492b-af08-ab5b835958da" xmlns:ns4="0869b011-1f45-4e9e-9308-4e1d7ad07ff2" targetNamespace="http://schemas.microsoft.com/office/2006/metadata/properties" ma:root="true" ma:fieldsID="ba39407dbcbf8299ed2d52056e2fdb8d" ns2:_="" ns3:_="" ns4:_="">
    <xsd:import namespace="81ba2d26-7208-4098-b7cd-1db435ad554f"/>
    <xsd:import namespace="d6c5908d-f417-492b-af08-ab5b835958da"/>
    <xsd:import namespace="0869b011-1f45-4e9e-9308-4e1d7ad07f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a2d26-7208-4098-b7cd-1db435ad5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a7b052-0fca-4c8e-b17f-a229547550a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c5908d-f417-492b-af08-ab5b835958d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69b011-1f45-4e9e-9308-4e1d7ad07f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468b7ec-ab61-4369-a670-4045132821b8}" ma:internalName="TaxCatchAll" ma:showField="CatchAllData" ma:web="d6c5908d-f417-492b-af08-ab5b835958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DA91FD-B2B1-40FC-AE6D-4EE511B31D8C}">
  <ds:schemaRefs>
    <ds:schemaRef ds:uri="http://schemas.microsoft.com/sharepoint/v3/contenttype/forms"/>
  </ds:schemaRefs>
</ds:datastoreItem>
</file>

<file path=customXml/itemProps2.xml><?xml version="1.0" encoding="utf-8"?>
<ds:datastoreItem xmlns:ds="http://schemas.openxmlformats.org/officeDocument/2006/customXml" ds:itemID="{21422FFE-8D13-437E-B081-FEB64CA2C2C8}">
  <ds:schemaRefs>
    <ds:schemaRef ds:uri="http://schemas.bloomberg.com/settings/1.0"/>
    <ds:schemaRef ds:uri=""/>
  </ds:schemaRefs>
</ds:datastoreItem>
</file>

<file path=customXml/itemProps3.xml><?xml version="1.0" encoding="utf-8"?>
<ds:datastoreItem xmlns:ds="http://schemas.openxmlformats.org/officeDocument/2006/customXml" ds:itemID="{C1DCEE9A-3366-4B2C-934C-8C8B99496647}">
  <ds:schemaRef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d6c5908d-f417-492b-af08-ab5b835958da"/>
    <ds:schemaRef ds:uri="0869b011-1f45-4e9e-9308-4e1d7ad07ff2"/>
    <ds:schemaRef ds:uri="81ba2d26-7208-4098-b7cd-1db435ad554f"/>
    <ds:schemaRef ds:uri="http://www.w3.org/XML/1998/namespace"/>
    <ds:schemaRef ds:uri="http://purl.org/dc/dcmitype/"/>
  </ds:schemaRefs>
</ds:datastoreItem>
</file>

<file path=customXml/itemProps4.xml><?xml version="1.0" encoding="utf-8"?>
<ds:datastoreItem xmlns:ds="http://schemas.openxmlformats.org/officeDocument/2006/customXml" ds:itemID="{18158C73-67A7-472F-8FF8-61F5FF43E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a2d26-7208-4098-b7cd-1db435ad554f"/>
    <ds:schemaRef ds:uri="d6c5908d-f417-492b-af08-ab5b835958da"/>
    <ds:schemaRef ds:uri="0869b011-1f45-4e9e-9308-4e1d7ad07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9a08eac-c57e-4d52-9fcb-029f5cb8627d}" enabled="0" method="" siteId="{49a08eac-c57e-4d52-9fcb-029f5cb8627d}" removed="1"/>
</clbl:labelList>
</file>

<file path=docProps/app.xml><?xml version="1.0" encoding="utf-8"?>
<Properties xmlns="http://schemas.openxmlformats.org/officeDocument/2006/extended-properties" xmlns:vt="http://schemas.openxmlformats.org/officeDocument/2006/docPropsVTypes">
  <Template>blank</Template>
  <TotalTime>2</TotalTime>
  <Words>2049</Words>
  <Application>Microsoft Office PowerPoint</Application>
  <PresentationFormat>Widescreen</PresentationFormat>
  <Paragraphs>162</Paragraphs>
  <Slides>31</Slides>
  <Notes>13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Lexia</vt:lpstr>
      <vt:lpstr>Noto Sans</vt:lpstr>
      <vt:lpstr>Noto Sans Light</vt:lpstr>
      <vt:lpstr>Noto Sans SemiBold</vt:lpstr>
      <vt:lpstr>Office Theme</vt:lpstr>
      <vt:lpstr>PowerPoint Presentation</vt:lpstr>
      <vt:lpstr>Gold over the past five years</vt:lpstr>
      <vt:lpstr>Gold over the past thirty years</vt:lpstr>
      <vt:lpstr>Gold outperformed most major asset classes in 2024</vt:lpstr>
      <vt:lpstr>Gold has started strongly in 2025</vt:lpstr>
      <vt:lpstr>PowerPoint Presentation</vt:lpstr>
      <vt:lpstr>Gold demand hits record levels</vt:lpstr>
      <vt:lpstr>Gold jewellery demand thumped by gold’s price strength  Quarterly gold jewellery consumption, tonnes and value</vt:lpstr>
      <vt:lpstr>Gold jewellery demand thumped by gold’s price strength  Annual gold jewellery consumption, tonnes and value</vt:lpstr>
      <vt:lpstr>India’s resilience contrasted with China’s weakness Y/y change in annual gold jewellery demand</vt:lpstr>
      <vt:lpstr>Global bar and coin demand supported by growth in Asia </vt:lpstr>
      <vt:lpstr>A surge of ETF inflows in H2 almost reversed H1’s outflows… </vt:lpstr>
      <vt:lpstr>…driven by increased demand out of Asia and North America</vt:lpstr>
      <vt:lpstr>Central banks have been net buyers for 15 years…</vt:lpstr>
      <vt:lpstr>…exceeding 1,000t again thanks to a strong Q4…</vt:lpstr>
      <vt:lpstr>…helped by a diverse set of central banks…</vt:lpstr>
      <vt:lpstr>…even more visible when adding recent reports</vt:lpstr>
      <vt:lpstr>Unreported buying remained elevated</vt:lpstr>
      <vt:lpstr>Mine production reached a new record high in 2024 Annual mine production in tonnes </vt:lpstr>
      <vt:lpstr>Higher gold prices = increased recycling quarterly and annually  Y/y and q/q change in recycled gold volumes, tonnes </vt:lpstr>
      <vt:lpstr>2025 full-year demand and supply outlook</vt:lpstr>
      <vt:lpstr>PowerPoint Presentation</vt:lpstr>
      <vt:lpstr>ETF investors are showing signs of returning (26/03/2025)</vt:lpstr>
      <vt:lpstr>Comex NET Managed Money Positions (18/03/25)</vt:lpstr>
      <vt:lpstr>Comex gold stocks have surged over the past 3 months</vt:lpstr>
      <vt:lpstr>Comex / OTC EFP has been high and volatile, normalising</vt:lpstr>
      <vt:lpstr>Gold borrowing costs now normalised</vt:lpstr>
      <vt:lpstr>PowerPoint Presentation</vt:lpstr>
      <vt:lpstr>PowerPoint Presentation</vt:lpstr>
      <vt:lpstr>PowerPoint Presentation</vt:lpstr>
      <vt:lpstr>Important information and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Krishan Gopaul</dc:creator>
  <cp:lastModifiedBy>John Reade</cp:lastModifiedBy>
  <cp:revision>10</cp:revision>
  <cp:lastPrinted>2024-10-30T08:25:41Z</cp:lastPrinted>
  <dcterms:created xsi:type="dcterms:W3CDTF">2023-10-10T07:04:22Z</dcterms:created>
  <dcterms:modified xsi:type="dcterms:W3CDTF">2025-03-31T14:32:12Z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0x010100A4383A4629DC9B4D859E49C7E0774F94</vt:lpwstr>
  </property>
  <property fmtid="{D5CDD505-2E9C-101B-9397-08002B2CF9AE}" pid="3" name="MediaServiceImageTags">
    <vt:lpwstr/>
  </property>
</Properties>
</file>