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4613" r:id="rId2"/>
    <p:sldId id="4612" r:id="rId3"/>
    <p:sldId id="263" r:id="rId4"/>
    <p:sldId id="257" r:id="rId5"/>
    <p:sldId id="4632" r:id="rId6"/>
    <p:sldId id="264" r:id="rId7"/>
    <p:sldId id="259" r:id="rId8"/>
    <p:sldId id="4614" r:id="rId9"/>
    <p:sldId id="260" r:id="rId10"/>
    <p:sldId id="4609" r:id="rId11"/>
    <p:sldId id="4608" r:id="rId12"/>
    <p:sldId id="262" r:id="rId13"/>
    <p:sldId id="4623" r:id="rId14"/>
    <p:sldId id="4624" r:id="rId15"/>
    <p:sldId id="4625" r:id="rId16"/>
    <p:sldId id="4626" r:id="rId17"/>
    <p:sldId id="4627" r:id="rId18"/>
    <p:sldId id="4628" r:id="rId19"/>
    <p:sldId id="4629" r:id="rId20"/>
    <p:sldId id="4630" r:id="rId21"/>
    <p:sldId id="4631" r:id="rId22"/>
    <p:sldId id="4610" r:id="rId23"/>
    <p:sldId id="4621" r:id="rId24"/>
    <p:sldId id="4616" r:id="rId25"/>
    <p:sldId id="4617" r:id="rId26"/>
    <p:sldId id="4618" r:id="rId27"/>
    <p:sldId id="4619" r:id="rId28"/>
    <p:sldId id="4620" r:id="rId29"/>
    <p:sldId id="4622" r:id="rId30"/>
    <p:sldId id="4611" r:id="rId31"/>
    <p:sldId id="459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527"/>
    <p:restoredTop sz="94699"/>
  </p:normalViewPr>
  <p:slideViewPr>
    <p:cSldViewPr snapToGrid="0">
      <p:cViewPr varScale="1">
        <p:scale>
          <a:sx n="101" d="100"/>
          <a:sy n="101" d="100"/>
        </p:scale>
        <p:origin x="200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24T21:23:57.60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29 146,'53'0,"-6"0,-23 0,-2 0,-1 0,-1 0,0 0,1 0,-3 0,2 0,2 0,0 0,3 0,-1 0,1 0,0 0,2 0,2 0,0 0,2 0,-2 0,0 0,-1 0,-4 0,3 0,1 0,3 0,1-2,1-1,-1-1,-2 2,1 1,-2 1,0 0,-1 0,-2 0,2 0,3 0,1 0,2-2,1-1,2-1,-1-1,-1 1,4 0,2 1,6 0,0-2,-1-2,2 1,-3 0,0 0,-2 3,-2-2,3 2,2-1,2 1,2 3,1 0,0-1,4-2,0-1,0 0,0 3,-1-2,-1-1,-2 0,-4-2,-3 3,-1-1,-6 1,-2 3,0 0,-1 0,1 0,0 0,0 0,1 0,3 0,0 0,2 0,-1 0,-1 0,-2 0,0 0,0 0,3 0,10 0,9 0,11 0,10 0,7 0,-1 0,-4 0,-9 0,-10 0,-4 0,-4 3,-1 0,1 1,-2 0,-2 0,-3 1,-4 1,2 2,1 4,9 4,7 5,6 3,8 2,2 5,-1 2,-1-1,-6 1,-5-5,-5-6,-4-5,-2-3,9-4,9-1,16-2,-40-5,2 0,2 0,0-1,-1-1,0 0,0 0,-1 0,0 0,-1 0,43 0,-6 0,-13 0,-6 0,-5 0,1 0,3 0,2 0,9 0,4 0,8-3,1-4,-3-3,-5-1,-10 5,-8 3,-10 1,-7 0,-1-2,4 0,7-2,9-1,7-4,5-3,7-1,6 2,0 2,-5 0,-5 3,-13 3,-4-1,-3 2,-2 1,0 0,-2 3,-3 0,3 0,4 0,2 0,3 0,-4 0,-2 0,-5 0,-6 0,-3 0,-4 0,-2 0,-6 0,0 0,1 0,1 0,1 0,1 0,-3 0,0 0,4 0,4 0,8 0,4 0,3 0,0 0,1 0,-3 0,-2 0,-1 0,1 0,4 0,4 0,1 0,0 0,-6 0,-3 0,-2 0,-3 0,-5 0,-2 0,0 0,-1 0,-2 0,-7 0,-5 0,-3 0,-4 5,-8 1,-49 5,-31-5,8-3,-7-2,-2 0,-1-1,2 0,2 0,6 0,3 0,-38-5,18-3,8-5,5-3,-1 2,-3-1,-2 2,-6 2,-6-1,-10-1,-5-2,0 0,6 0,14 1,10 2,8 3,-1 2,-7 4,-7 1,-7 2,-1 0,3 0,6 0,8 0,6 0,7 0,0 0,-4 0,-2 0,-3 0,-2 0,5 0,1 0,4 0,5 0,-1 0,0 0,-2 0,2 0,-3 0,3 0,-1 0,0 0,1 0,1 0,2 0,3 0,1 0,2 0,-1 0,1 0,-2 0,0 0,-1 0,1 0,2 0,2 0,1-3,2 0,-2 0,0-1,3 2,-3-2,1 1,1 1,-3-1,1-1,4 1,2 0,0 3,1 0,-3 0,-4 0,0-2,-8-2,-3 1,-1 0,-3 3,3 0,-1 0,-2 0,-4 0,-12 0,-2 0,-3 0,8 0,8 0,6 0,7 0,1 0,1 0,-1 0,-3 0,-4 0,-3 0,0 0,1 0,3 0,3 0,-2 0,0 0,-2 0,-2 0,0 0,-3 0,-6 0,1 2,0 2,2 2,5 4,1-3,4 2,3-3,2 0,2 0,-1 1,-1-1,0-3,-1 3,-2 0,-2 1,-5 2,-3-2,-5 0,4 1,2-2,7 0,0-2,0 1,0-2,2 1,2-1,5-3,9 0,4 3,4 0,-2 0,-5 1,-4-2,-5 4,-4 4,-4 0,-4 2,-7 0,-3-2,-1 1,1-1,5-2,2-1,5-1,3-3,3 0,0-1,-1-2,0 0,-2 0,-4 0,-5 0,-6 3,-4 1,-5-1,3 0,-3-2,5 2,3 1,4-1,5-1,0-2,2 0,6 0,3 0,3 0,0 0,1 0,0 0,-1 0,1 0,0 0,2 0,3 0,2 0,-3 0,1 0,-5 0,-4 0,4 0,4 0,7 0,3 0,1 0,-2 0,-2 0,3 0,2 0,4 0,0 0,1 0,-2 0,-4 0,-4 0,-8 0,1 0,3 0,5 0,6 0,2 0,-1 0,0 0,1 0,1 0,-1 0,-2 0,-1 0,-2 0,2 3,0 0,-3 1,0-2,-3-2,1 0,3 0,2 0,1 0,-2 0,1 0,0 0,5 0,-6-2,8-1,-7 0,75 1,-21 1,61 1,-32 0,7 0,6 0,1 0,-6 0,-9 0,-5 1,-7 2,-2 0,1 0,3-1,6-2,6 0,8 0,8 0,1 0,-1 0,-9 0,-9 0,-4-1,-4-3,-2-2,0-3,-2-2,-1 1,-3 1,-8 1,-6 1,-5 0,-3 4,-1 0,1 2,-1-2,-2 0,-1 0,-1 1,0 2,-2 0,-3 0,0 0,0 0,1-3,2-1,2 1,2 0,3 3,0-1,1-2,3-1,2 1,1 2,1 1,-1 0,1 0,-1 0,-3 0,-1 0,-4 0,0 0,-4 0,-3 0,-3 0,0-3,7 0,-2 0,2 0,-2 3,0 0,3 0,2-1,-2-1,-1-1,0 0,2 1,-1 1,-4 1,-3 0,0 0,1 0,0 0,6 0,-5 0,7 0,-6 0,1 0,3 0,-1 0,4 0,0 0,0 0,-1 0,1 0,0 0,-1 0,-3 0,-1 0,-1 0,-3 0,2 0,-1 0,2 0,-1 0,0 0,3 0,1 0,3 0,0 0,-1 0,1 0,0 0,-3 0,-1 0,0 0,-2 2,3 1,-1 0,0 1,0 0,1-1,-1 2,2-1,2-1,0 3,-1-2,1-1,3 0,1 0,-1 0,0 0,0 3,1-3,0 1,2 1,-3-2,1 0,2 0,1-2,1 1,3 2,2-1,3 0,7 0,3 1,1 2,5 0,2 0,5 3,-1 1,-2 0,-5-3,-9-1,-7-2,-14-1,-12 0,-69-24,15 4,-50-19,36 12,2 1,5 5,7 5,8 4,4 6,6 0,-1 3,-4 0,-5 0,-7 0,-2 0,1 0,-1 0,-2 0,-5 0,-3 0,-1 0,2 0,-3 0,-4 3,-6 1,-8 3,-4-1,-5 1,0 0,-2-3,5 0,8-4,6 0,11 0,3 0,3 0,2 0,0 0,1 0,3 0,4 0,6 0,5 0,0 0,1 0,-1 0,1 0,-1 0,3 0,2 0,2 0,1 0,2 0,-3 0,89 12,-17 2,11-2,4 1,26 9,0-6,-7-2,-4-7,-6-4,-3-1,-4-2,-3 0,-4 0,-9-3,-4-3,-5-4,-3 0,-4 1,-7 2,-4 4,-3 0,-1 1,0-1,-3-1,1 2,-4 1,0-1,-1-1,-1 0,-1 0,5 0,-3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3957E7-3EF4-0140-870B-5AF25A0880D6}" type="datetimeFigureOut">
              <a:rPr lang="en-US" smtClean="0"/>
              <a:t>4/1/25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217916-CE7C-FC42-B4BA-EE35060E1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33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what the buy-side means</a:t>
            </a:r>
          </a:p>
          <a:p>
            <a:r>
              <a:rPr lang="en-US" dirty="0"/>
              <a:t>Explain how I designed the presentation</a:t>
            </a:r>
          </a:p>
          <a:p>
            <a:r>
              <a:rPr lang="en-US" dirty="0"/>
              <a:t>I’m presenting as a buy-side person without compliance constraints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9EB9E-92EE-3C4F-BFC1-A841F792F4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178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5BD47-2AD6-0850-41DF-EA4A28F85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C469AF-6456-B2AC-D729-6AAF048666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898DC8-527A-71D9-7A9D-584FCF4C2A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u="none" dirty="0"/>
              <a:t>I can speak to the topic as a mine geologist, exploration geologist, a corporate geologist, an equity analyst, a capital allocator, and someone who is involved with growth initiatives in a mining company and a junior explorer.</a:t>
            </a:r>
          </a:p>
          <a:p>
            <a:endParaRPr lang="en-US" b="1" u="sng" dirty="0"/>
          </a:p>
          <a:p>
            <a:r>
              <a:rPr lang="en-US" b="1" u="sng" dirty="0"/>
              <a:t>Issues:</a:t>
            </a:r>
          </a:p>
          <a:p>
            <a:r>
              <a:rPr lang="en-US" dirty="0"/>
              <a:t>Unattractive </a:t>
            </a:r>
            <a:r>
              <a:rPr lang="en-US" u="sng" dirty="0"/>
              <a:t>product</a:t>
            </a:r>
            <a:r>
              <a:rPr lang="en-US" dirty="0"/>
              <a:t> for internal and external reasons</a:t>
            </a:r>
          </a:p>
          <a:p>
            <a:r>
              <a:rPr lang="en-US" dirty="0"/>
              <a:t>Investment Illiquidity should focus your capital sources (not traditional mutual funds, with liquidity rules)</a:t>
            </a:r>
          </a:p>
          <a:p>
            <a:r>
              <a:rPr lang="en-US" dirty="0"/>
              <a:t>Expanding Risk Profile, but you need to maximize your exposure to the correct type of risk.  Explain “risk”.  It’s an overused word.  There is bad risk, and good risk.  </a:t>
            </a:r>
          </a:p>
          <a:p>
            <a:r>
              <a:rPr lang="en-US" dirty="0"/>
              <a:t>Mineral exploration is selling a dream to gamblers, or greater fool theory, or praying for materially higher commodity prices.</a:t>
            </a:r>
          </a:p>
          <a:p>
            <a:r>
              <a:rPr lang="en-US" dirty="0"/>
              <a:t>Terrible Odds of Success, but often bad odds appeal to gamblers due to the buzz and the prize – compare it to the odds of red-and-black on a roulette table in a casino, plus the liquidity and taxation. </a:t>
            </a:r>
          </a:p>
          <a:p>
            <a:r>
              <a:rPr lang="en-US" dirty="0"/>
              <a:t>Increasing Regulation (cost) on Companies</a:t>
            </a:r>
          </a:p>
          <a:p>
            <a:r>
              <a:rPr lang="en-US" dirty="0"/>
              <a:t>Inflation for companies on many aspects of the business</a:t>
            </a:r>
          </a:p>
          <a:p>
            <a:r>
              <a:rPr lang="en-US" dirty="0"/>
              <a:t>High cost of capital for equity (finders’ fee, legal, discount to market, warrants)</a:t>
            </a:r>
          </a:p>
          <a:p>
            <a:r>
              <a:rPr lang="en-US" dirty="0"/>
              <a:t>Increasing Regulation (cost) on Capital Allocators</a:t>
            </a:r>
          </a:p>
          <a:p>
            <a:r>
              <a:rPr lang="en-US" dirty="0"/>
              <a:t>Increasing Exploration Maturity</a:t>
            </a:r>
          </a:p>
          <a:p>
            <a:r>
              <a:rPr lang="en-US" dirty="0"/>
              <a:t>Increasing short-termism/less patience, due to the need to report performance</a:t>
            </a:r>
          </a:p>
          <a:p>
            <a:r>
              <a:rPr lang="en-US" dirty="0"/>
              <a:t>Attracts Gamblers (speculators, rather than investors).  Relies on greed and hubris.  </a:t>
            </a:r>
          </a:p>
          <a:p>
            <a:r>
              <a:rPr lang="en-US" dirty="0"/>
              <a:t>Range of Business Plans</a:t>
            </a:r>
          </a:p>
          <a:p>
            <a:r>
              <a:rPr lang="en-US" dirty="0"/>
              <a:t>I’m investing in the business, not the project (“What Do You Like?”). </a:t>
            </a:r>
          </a:p>
          <a:p>
            <a:r>
              <a:rPr lang="en-US" dirty="0"/>
              <a:t>Natural Resources Canada reported that there are 1,234 mining-related juniors in Canada in 2023.  </a:t>
            </a:r>
          </a:p>
          <a:p>
            <a:r>
              <a:rPr lang="en-US" dirty="0"/>
              <a:t>Need branding and marketing</a:t>
            </a:r>
          </a:p>
          <a:p>
            <a:r>
              <a:rPr lang="en-US" dirty="0"/>
              <a:t>Financing Technology start-ups in the VC World.  </a:t>
            </a:r>
            <a:r>
              <a:rPr lang="en-US" dirty="0" err="1"/>
              <a:t>KoBold</a:t>
            </a:r>
            <a:r>
              <a:rPr lang="en-US" dirty="0"/>
              <a:t> is an example.  </a:t>
            </a:r>
          </a:p>
          <a:p>
            <a:r>
              <a:rPr lang="en-US" dirty="0"/>
              <a:t>Use my existing capitalization slide (including ‘super junior’)</a:t>
            </a:r>
          </a:p>
          <a:p>
            <a:endParaRPr lang="en-US" dirty="0"/>
          </a:p>
          <a:p>
            <a:r>
              <a:rPr lang="en-US" dirty="0"/>
              <a:t>Warren Buffett Quote: </a:t>
            </a:r>
            <a:r>
              <a:rPr lang="en-CA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“When a manager with a good reputation meets an industry with a bad reputation, it is normally the industry that leaves with its reputation intact”</a:t>
            </a:r>
          </a:p>
          <a:p>
            <a:endParaRPr lang="en-CA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60D183-DC20-56D4-FD97-1AA8556183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17916-CE7C-FC42-B4BA-EE35060E165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646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568E4-5AAD-9964-73C3-068D39792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6B12CF-0C2C-5A43-93D4-B0EE6EF8EE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737AF3-3767-7B79-D3D1-0EFFC2CEFD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u="none" dirty="0"/>
              <a:t>I can speak to the topic as an exploration geologist, a capital allocator, and someone who is involved with a mining company and a junior explorer</a:t>
            </a:r>
          </a:p>
          <a:p>
            <a:endParaRPr lang="en-US" b="1" u="sng" dirty="0"/>
          </a:p>
          <a:p>
            <a:r>
              <a:rPr lang="en-US" b="1" u="sng" dirty="0"/>
              <a:t>Issues:</a:t>
            </a:r>
          </a:p>
          <a:p>
            <a:r>
              <a:rPr lang="en-US" dirty="0"/>
              <a:t>Unattractive </a:t>
            </a:r>
            <a:r>
              <a:rPr lang="en-US" u="sng" dirty="0"/>
              <a:t>product</a:t>
            </a:r>
            <a:r>
              <a:rPr lang="en-US" dirty="0"/>
              <a:t> for internal and external reasons</a:t>
            </a:r>
          </a:p>
          <a:p>
            <a:r>
              <a:rPr lang="en-US" dirty="0"/>
              <a:t>Investment Illiquidity should focus your capital sources (not traditional mutual funds, with liquidity rules)</a:t>
            </a:r>
          </a:p>
          <a:p>
            <a:r>
              <a:rPr lang="en-US" dirty="0"/>
              <a:t>Expanding Risk Profile, but you need to maximize your exposure to the correct type of risk.  Explain “risk”.  It’s an overused word.  There is bad risk, and good risk.  </a:t>
            </a:r>
          </a:p>
          <a:p>
            <a:r>
              <a:rPr lang="en-US" dirty="0"/>
              <a:t>Mineral exploration is selling a dream to gamblers, or greater fool theory, or praying for materially higher commodity prices.</a:t>
            </a:r>
          </a:p>
          <a:p>
            <a:r>
              <a:rPr lang="en-US" dirty="0"/>
              <a:t>Terrible Odds of Success, but often bad odds appeal to gamblers due to the buzz and the prize – compare it to the odds of red-and-black on a roulette table in a casino, plus the liquidity and taxation. </a:t>
            </a:r>
          </a:p>
          <a:p>
            <a:r>
              <a:rPr lang="en-US" dirty="0"/>
              <a:t>Increasing Regulation (cost) on Companies</a:t>
            </a:r>
          </a:p>
          <a:p>
            <a:r>
              <a:rPr lang="en-US" dirty="0"/>
              <a:t>Inflation for companies on many aspects of the business</a:t>
            </a:r>
          </a:p>
          <a:p>
            <a:r>
              <a:rPr lang="en-US" dirty="0"/>
              <a:t>High cost of capital for equity (finders’ fee, legal, discount to market, warrants)</a:t>
            </a:r>
          </a:p>
          <a:p>
            <a:r>
              <a:rPr lang="en-US" dirty="0"/>
              <a:t>Increasing Regulation (cost) on Capital Allocators</a:t>
            </a:r>
          </a:p>
          <a:p>
            <a:r>
              <a:rPr lang="en-US" dirty="0"/>
              <a:t>Increasing Exploration Maturity</a:t>
            </a:r>
          </a:p>
          <a:p>
            <a:r>
              <a:rPr lang="en-US" dirty="0"/>
              <a:t>Increasing short-termism/less patience, due to the need to report performance</a:t>
            </a:r>
          </a:p>
          <a:p>
            <a:r>
              <a:rPr lang="en-US" dirty="0"/>
              <a:t>Attracts Gamblers (speculators, rather than investors).  Relies on greed and hubris.  </a:t>
            </a:r>
          </a:p>
          <a:p>
            <a:r>
              <a:rPr lang="en-US" dirty="0"/>
              <a:t>Range of Business Plans</a:t>
            </a:r>
          </a:p>
          <a:p>
            <a:r>
              <a:rPr lang="en-US" dirty="0"/>
              <a:t>I’m investing in the business, not the project (“What Do You Like?”). </a:t>
            </a:r>
          </a:p>
          <a:p>
            <a:r>
              <a:rPr lang="en-US" dirty="0"/>
              <a:t>Natural Resources Canada reported that there are 1,234 mining-related juniors in Canada in 2023.  </a:t>
            </a:r>
          </a:p>
          <a:p>
            <a:r>
              <a:rPr lang="en-US" dirty="0"/>
              <a:t>Need branding and marketing</a:t>
            </a:r>
          </a:p>
          <a:p>
            <a:r>
              <a:rPr lang="en-US" dirty="0"/>
              <a:t>Financing Technology start-ups in the VC World.  </a:t>
            </a:r>
            <a:r>
              <a:rPr lang="en-US" dirty="0" err="1"/>
              <a:t>KoBold</a:t>
            </a:r>
            <a:r>
              <a:rPr lang="en-US" dirty="0"/>
              <a:t> is an example.  </a:t>
            </a:r>
          </a:p>
          <a:p>
            <a:r>
              <a:rPr lang="en-US" dirty="0"/>
              <a:t>Use my existing capitalization slide (including ‘super junior’)</a:t>
            </a:r>
          </a:p>
          <a:p>
            <a:endParaRPr lang="en-US" dirty="0"/>
          </a:p>
          <a:p>
            <a:r>
              <a:rPr lang="en-US" dirty="0"/>
              <a:t>Warren Buffett Quote: </a:t>
            </a:r>
            <a:r>
              <a:rPr lang="en-CA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“When a manager with a good reputation meets an industry with a bad reputation, it is normally the industry that leaves with its reputation intact”</a:t>
            </a:r>
          </a:p>
          <a:p>
            <a:endParaRPr lang="en-CA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6C8C4B-ED08-A008-C92F-7F716D17A1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17916-CE7C-FC42-B4BA-EE35060E165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553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Issuers and Investors need to embrace that the Junior Mining Sector is a form of gambling.  How else can you define it?  Make it more attractive, but how?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17916-CE7C-FC42-B4BA-EE35060E165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06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Main takeaway is that buying junior mining stocks is a poor form of gambling.  But … the stock selection aspect, and The Thrill of the Hunt, is what drives investors/speculators to have a go.  It’s not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17916-CE7C-FC42-B4BA-EE35060E165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882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a very important concept that juniors need to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17916-CE7C-FC42-B4BA-EE35060E165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6805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036E8-47DF-DD17-367C-9FB35BCA0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DC8FF1-FE0F-0280-8CCE-20CEB07980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A0F23C-79A7-E2C9-64AA-36F0B72E28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Cyclicity:</a:t>
            </a:r>
          </a:p>
          <a:p>
            <a:pPr marL="228600" indent="-228600">
              <a:buAutoNum type="arabicParenR"/>
            </a:pPr>
            <a:r>
              <a:rPr lang="en-US" dirty="0"/>
              <a:t>Why Commodity Prices rise and fall?</a:t>
            </a:r>
          </a:p>
          <a:p>
            <a:pPr marL="228600" indent="-228600">
              <a:buAutoNum type="arabicParenR"/>
            </a:pPr>
            <a:r>
              <a:rPr lang="en-US" dirty="0"/>
              <a:t>Why Fund Flows wax and wane?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C47B06-5855-EF66-E80B-36ED726A86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9EB9E-92EE-3C4F-BFC1-A841F792F46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060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Focus entirely on introducing myself in order to establish credibility with registrants.  Introduce me:</a:t>
            </a:r>
          </a:p>
          <a:p>
            <a:r>
              <a:rPr lang="en-US" dirty="0"/>
              <a:t>Geologist with a PhD in Economic Geology, graduated thirty years ago.</a:t>
            </a:r>
          </a:p>
          <a:p>
            <a:r>
              <a:rPr lang="en-US" dirty="0"/>
              <a:t>Geology career for a decade, zero formal financial qualifications – we took a punt on one another in 2004.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Ten years with a major Canadian mining company working in exploration, mining and corporate roles.</a:t>
            </a:r>
          </a:p>
          <a:p>
            <a:r>
              <a:rPr lang="en-US" dirty="0"/>
              <a:t>Twenty years of buy-side experience – I was a capital allocator to dozens of juniors for two decades.</a:t>
            </a:r>
          </a:p>
          <a:p>
            <a:r>
              <a:rPr lang="en-US" dirty="0"/>
              <a:t>Currently I am a part-time “Fund Manager” for a cash-rich and growth-poor Canadian gold producer looking to partner with exploration companies in favoured jurisdictions by providing financial and technical assistance.</a:t>
            </a:r>
          </a:p>
          <a:p>
            <a:r>
              <a:rPr lang="en-US" dirty="0"/>
              <a:t>I also work as a part-time analyst with two sizeable equity investment funds.</a:t>
            </a:r>
          </a:p>
          <a:p>
            <a:r>
              <a:rPr lang="en-US" dirty="0"/>
              <a:t>I am Chairman of a private junior focused on Idaho that has raised US$20 million over the last two years. </a:t>
            </a:r>
          </a:p>
          <a:p>
            <a:r>
              <a:rPr lang="en-US" dirty="0"/>
              <a:t>I will connect with every registrant on LinkedIn, if you’re on LinkedIn.  Alternatively, send me an email/give me a call.  I will repeat my business card as the final slide of this presentation.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9EB9E-92EE-3C4F-BFC1-A841F792F46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964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BD385-CF24-17A1-F278-C5C5144A24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EEB21D-282C-BDDE-7E14-8CE09BFC97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A3CEF-65B0-79ED-F230-1474B6D34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B6980-89F8-8945-9FC2-F8936D1CB504}" type="datetimeFigureOut">
              <a:rPr lang="en-US" smtClean="0"/>
              <a:t>4/1/25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019963-D2F7-23C4-08FB-21BFB4793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13A55-C694-F447-ED1A-7C06FD2BB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7C919-0293-7E47-A95A-1FD873BB5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0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C86FB-0A59-9F78-C2F6-C140F8C04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2F0B0D-0953-3075-6985-FED6D8E564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DD09AA-9B74-EE0C-605F-17B35B030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B6980-89F8-8945-9FC2-F8936D1CB504}" type="datetimeFigureOut">
              <a:rPr lang="en-US" smtClean="0"/>
              <a:t>4/1/25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869CC4-BC7D-4770-27B6-BA8B377C8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AB3CAD-57B0-E449-99EB-BC9482C76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7C919-0293-7E47-A95A-1FD873BB5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425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88C505-C2F5-F62F-3DDC-01BAD2CD33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9DD976-8C94-C757-6F13-28CCA0EB05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2E3F2-2958-C5C3-763A-0E8514A3D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B6980-89F8-8945-9FC2-F8936D1CB504}" type="datetimeFigureOut">
              <a:rPr lang="en-US" smtClean="0"/>
              <a:t>4/1/25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574F2-C645-75B3-D569-7E282AB11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A3645-2C3A-317F-0266-8E2771D84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7C919-0293-7E47-A95A-1FD873BB5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4157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639CF-8A37-AB90-7169-C697C6C83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167" y="1541417"/>
            <a:ext cx="11281667" cy="489857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26AF003-63FE-6C72-5067-A999D4D49D12}"/>
              </a:ext>
            </a:extLst>
          </p:cNvPr>
          <p:cNvSpPr txBox="1">
            <a:spLocks/>
          </p:cNvSpPr>
          <p:nvPr userDrawn="1"/>
        </p:nvSpPr>
        <p:spPr>
          <a:xfrm>
            <a:off x="0" y="6583363"/>
            <a:ext cx="38894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031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14B9FE-21E6-4B09-A80A-6ECAFC8A0C0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10316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2979300-CFBE-50F8-EA41-21475851C6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166" y="158471"/>
            <a:ext cx="11281667" cy="679904"/>
          </a:xfrm>
          <a:prstGeom prst="rect">
            <a:avLst/>
          </a:prstGeom>
        </p:spPr>
        <p:txBody>
          <a:bodyPr anchor="ctr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67BA8FC1-BE83-09B7-0DBB-1FF36E1530D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55165" y="855644"/>
            <a:ext cx="11281667" cy="4572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i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79051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7288C-3768-E3A2-3586-AB1A5C49A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3B271-DFCF-3ED0-084A-6E41973698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23293-DA7D-89F4-FBCC-A15B46277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B6980-89F8-8945-9FC2-F8936D1CB504}" type="datetimeFigureOut">
              <a:rPr lang="en-US" smtClean="0"/>
              <a:t>4/1/25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64DA6-4476-191C-3339-CB69BD59D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76E46-162F-C749-03A2-242F1E8A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7C919-0293-7E47-A95A-1FD873BB5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07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3C380-59F8-79D1-5639-C75402E8F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046286-DBD3-19F7-7598-D417BDF078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C78B6-804C-E1E5-7C85-ADC861736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B6980-89F8-8945-9FC2-F8936D1CB504}" type="datetimeFigureOut">
              <a:rPr lang="en-US" smtClean="0"/>
              <a:t>4/1/25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A92D4-404E-BEFC-B63C-554CA911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F850F-F066-F536-8799-8E9EDE16F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7C919-0293-7E47-A95A-1FD873BB5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166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69E2B-7A86-F609-5275-3F5397A00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93E1D-FC77-0BB7-7874-C1D5ED2ED4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0E7FCE-DD03-FA47-CFFF-B61BD28BA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E40B95-D82F-7441-C88C-F60D546F8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B6980-89F8-8945-9FC2-F8936D1CB504}" type="datetimeFigureOut">
              <a:rPr lang="en-US" smtClean="0"/>
              <a:t>4/1/25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9342B9-E338-7AAA-0BB7-A1A278AAD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0ADC68-0222-85EE-8EAB-1165146B2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7C919-0293-7E47-A95A-1FD873BB5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840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692F9-B2F0-605D-E066-91158A282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EE69E9-736B-B7D8-2BEE-C2C96613C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53A75C-1333-78E0-4DDF-DA26AACC9F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EBDFE7-072F-8676-38DE-BA2C6E5A92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DAD5D0-EF1F-EF6C-C536-F1D56CCA7B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BB5382-B739-3F21-E24E-4CBD9DD38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B6980-89F8-8945-9FC2-F8936D1CB504}" type="datetimeFigureOut">
              <a:rPr lang="en-US" smtClean="0"/>
              <a:t>4/1/25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AA8943-5DCD-007D-BBBE-C812A157B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7D1973-3AE1-21F9-AD6D-12B1A2774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7C919-0293-7E47-A95A-1FD873BB5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145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6B645-8FF4-5E38-4EB5-4D335093D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D90F3F-9F4F-AB9C-E72B-F13360066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B6980-89F8-8945-9FC2-F8936D1CB504}" type="datetimeFigureOut">
              <a:rPr lang="en-US" smtClean="0"/>
              <a:t>4/1/25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8D6C5-8E64-99DB-9C51-F77655315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ED9C37-2EC3-B95D-A04B-F018B6508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7C919-0293-7E47-A95A-1FD873BB5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86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1F261A-FE3C-E344-3354-CCEA1EBCD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B6980-89F8-8945-9FC2-F8936D1CB504}" type="datetimeFigureOut">
              <a:rPr lang="en-US" smtClean="0"/>
              <a:t>4/1/25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3A34D-0438-5B91-5133-5319C585F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032717-C469-81AD-8D68-27F6C4748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7C919-0293-7E47-A95A-1FD873BB5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75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76C04-E9A0-BA38-9C6D-3B7D654F0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90091-1FC4-02C8-68F1-34F72364B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AFFBE7-C43E-1E75-A8E6-B2BEA0BCBD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83170B-BD56-BA76-533C-804D1FD69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B6980-89F8-8945-9FC2-F8936D1CB504}" type="datetimeFigureOut">
              <a:rPr lang="en-US" smtClean="0"/>
              <a:t>4/1/25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DFE313-0ECE-E526-03F9-CCA5AB325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D748BB-0846-BF9F-06BF-563A72A2B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7C919-0293-7E47-A95A-1FD873BB5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103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30695-8F43-BE8A-B50B-95967C52B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E4B294-1F6E-5242-A116-B2131655DA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DC6409-AA75-0E86-56BE-D1D3F6B394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35120-DE5D-9F50-FD9C-176020754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B6980-89F8-8945-9FC2-F8936D1CB504}" type="datetimeFigureOut">
              <a:rPr lang="en-US" smtClean="0"/>
              <a:t>4/1/25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F8BE5C-5CF2-4374-B128-AD2D9DAA6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28C205-F4C1-3B5C-141D-FEF77A279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7C919-0293-7E47-A95A-1FD873BB5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466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713D53-39FB-5B58-FA51-AD53832BC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019085-BBEC-54A4-41A6-17625C826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34295-3607-AE02-D952-6CBF2CF462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7B6980-89F8-8945-9FC2-F8936D1CB504}" type="datetimeFigureOut">
              <a:rPr lang="en-US" smtClean="0"/>
              <a:t>4/1/25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E5A35-8D8F-D188-BCEA-5CE996E9A9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CF1D0-0B89-EB71-2F1A-7F107FC64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B7C919-0293-7E47-A95A-1FD873BB5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853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and holding a glowing light&#10;&#10;Description automatically generated">
            <a:extLst>
              <a:ext uri="{FF2B5EF4-FFF2-40B4-BE49-F238E27FC236}">
                <a16:creationId xmlns:a16="http://schemas.microsoft.com/office/drawing/2014/main" id="{D170AF2E-F8FB-1289-A6B6-68EFD26EE4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5730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D1CB22-C77B-0D58-8476-30608C494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8175" y="531391"/>
            <a:ext cx="5835650" cy="5795218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3292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8AE70-E155-352D-0A06-2CD151755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7B3E4D8-AF75-8BBA-53D5-EEECB3DCCF85}"/>
              </a:ext>
            </a:extLst>
          </p:cNvPr>
          <p:cNvGrpSpPr/>
          <p:nvPr/>
        </p:nvGrpSpPr>
        <p:grpSpPr>
          <a:xfrm>
            <a:off x="2958112" y="1035445"/>
            <a:ext cx="5775841" cy="5065540"/>
            <a:chOff x="3414228" y="1278055"/>
            <a:chExt cx="5268932" cy="4579799"/>
          </a:xfrm>
        </p:grpSpPr>
        <p:sp>
          <p:nvSpPr>
            <p:cNvPr id="3" name="Right Triangle 2">
              <a:extLst>
                <a:ext uri="{FF2B5EF4-FFF2-40B4-BE49-F238E27FC236}">
                  <a16:creationId xmlns:a16="http://schemas.microsoft.com/office/drawing/2014/main" id="{2BD137F0-022E-0947-EFCA-7752A74A344B}"/>
                </a:ext>
              </a:extLst>
            </p:cNvPr>
            <p:cNvSpPr/>
            <p:nvPr/>
          </p:nvSpPr>
          <p:spPr>
            <a:xfrm>
              <a:off x="3657126" y="4840425"/>
              <a:ext cx="953037" cy="1017429"/>
            </a:xfrm>
            <a:prstGeom prst="rtTriangle">
              <a:avLst/>
            </a:pr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E0C25E5D-4C4F-5AB7-AE8E-E28DC1283BC3}"/>
                </a:ext>
              </a:extLst>
            </p:cNvPr>
            <p:cNvSpPr/>
            <p:nvPr/>
          </p:nvSpPr>
          <p:spPr>
            <a:xfrm rot="19011421">
              <a:off x="3414228" y="2861245"/>
              <a:ext cx="5268932" cy="1400052"/>
            </a:xfrm>
            <a:prstGeom prst="parallelogram">
              <a:avLst>
                <a:gd name="adj" fmla="val 0"/>
              </a:avLst>
            </a:pr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72D3DA3-7853-9890-F588-22B7DC936DF4}"/>
                </a:ext>
              </a:extLst>
            </p:cNvPr>
            <p:cNvSpPr txBox="1"/>
            <p:nvPr/>
          </p:nvSpPr>
          <p:spPr>
            <a:xfrm>
              <a:off x="5572723" y="3357577"/>
              <a:ext cx="99433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i="1" dirty="0"/>
                <a:t>Ideal</a:t>
              </a:r>
            </a:p>
          </p:txBody>
        </p:sp>
        <p:sp>
          <p:nvSpPr>
            <p:cNvPr id="8" name="Right Triangle 7">
              <a:extLst>
                <a:ext uri="{FF2B5EF4-FFF2-40B4-BE49-F238E27FC236}">
                  <a16:creationId xmlns:a16="http://schemas.microsoft.com/office/drawing/2014/main" id="{85208D67-28A5-10BF-A0FE-81DB22EF023A}"/>
                </a:ext>
              </a:extLst>
            </p:cNvPr>
            <p:cNvSpPr/>
            <p:nvPr/>
          </p:nvSpPr>
          <p:spPr>
            <a:xfrm rot="10800000">
              <a:off x="7495714" y="1278055"/>
              <a:ext cx="953037" cy="1017429"/>
            </a:xfrm>
            <a:prstGeom prst="rtTriangle">
              <a:avLst/>
            </a:pr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B28C865-156E-2069-E865-393ABC6372BF}"/>
              </a:ext>
            </a:extLst>
          </p:cNvPr>
          <p:cNvSpPr txBox="1"/>
          <p:nvPr/>
        </p:nvSpPr>
        <p:spPr>
          <a:xfrm>
            <a:off x="3460707" y="1496618"/>
            <a:ext cx="1905918" cy="1327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Higher probability of failure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9C76B6-931F-0C5C-50D9-B92CC2E92346}"/>
              </a:ext>
            </a:extLst>
          </p:cNvPr>
          <p:cNvSpPr txBox="1"/>
          <p:nvPr/>
        </p:nvSpPr>
        <p:spPr>
          <a:xfrm>
            <a:off x="6227818" y="4727821"/>
            <a:ext cx="1905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‘Lifestyle’ company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99D825A-9824-11A3-C528-CD9D1583E9E6}"/>
              </a:ext>
            </a:extLst>
          </p:cNvPr>
          <p:cNvGrpSpPr/>
          <p:nvPr/>
        </p:nvGrpSpPr>
        <p:grpSpPr>
          <a:xfrm>
            <a:off x="1600193" y="1003301"/>
            <a:ext cx="6886491" cy="5608360"/>
            <a:chOff x="1600193" y="1003301"/>
            <a:chExt cx="6886491" cy="560836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D599AEC-EDA2-BC8F-47ED-AD706BFC42EC}"/>
                </a:ext>
              </a:extLst>
            </p:cNvPr>
            <p:cNvSpPr txBox="1"/>
            <p:nvPr/>
          </p:nvSpPr>
          <p:spPr>
            <a:xfrm>
              <a:off x="1600193" y="3264641"/>
              <a:ext cx="1624699" cy="714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/>
                <a:t>Business Plan Scope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47E4F9C-9DFB-7FF0-FFDE-C8976FA0A2B9}"/>
                </a:ext>
              </a:extLst>
            </p:cNvPr>
            <p:cNvSpPr/>
            <p:nvPr/>
          </p:nvSpPr>
          <p:spPr>
            <a:xfrm>
              <a:off x="3220703" y="1003301"/>
              <a:ext cx="5265981" cy="5102954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3791225-6578-6E3E-724B-BDC44DD6DD46}"/>
                </a:ext>
              </a:extLst>
            </p:cNvPr>
            <p:cNvSpPr txBox="1"/>
            <p:nvPr/>
          </p:nvSpPr>
          <p:spPr>
            <a:xfrm>
              <a:off x="4269105" y="6203157"/>
              <a:ext cx="1916363" cy="408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Capitalization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9A5DE56-AF5B-D70E-AC5C-7571C68C0B75}"/>
                </a:ext>
              </a:extLst>
            </p:cNvPr>
            <p:cNvCxnSpPr/>
            <p:nvPr/>
          </p:nvCxnSpPr>
          <p:spPr>
            <a:xfrm>
              <a:off x="6094345" y="6400126"/>
              <a:ext cx="9459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F70BE5D-4226-7FB3-8530-FCEB7CEBB228}"/>
                </a:ext>
              </a:extLst>
            </p:cNvPr>
            <p:cNvCxnSpPr/>
            <p:nvPr/>
          </p:nvCxnSpPr>
          <p:spPr>
            <a:xfrm flipV="1">
              <a:off x="2421869" y="2370902"/>
              <a:ext cx="0" cy="82865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13FE5C5-CC42-157B-B0E2-DF52CBEDD4F0}"/>
              </a:ext>
            </a:extLst>
          </p:cNvPr>
          <p:cNvSpPr txBox="1"/>
          <p:nvPr/>
        </p:nvSpPr>
        <p:spPr>
          <a:xfrm>
            <a:off x="6951610" y="1496933"/>
            <a:ext cx="1245628" cy="8608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‘Super Junior’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350716BA-06D5-DB66-C819-04D9359D4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9" y="327025"/>
            <a:ext cx="10769595" cy="638175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Juniors should Match the Capitalization to the Business Plan</a:t>
            </a:r>
          </a:p>
        </p:txBody>
      </p:sp>
    </p:spTree>
    <p:extLst>
      <p:ext uri="{BB962C8B-B14F-4D97-AF65-F5344CB8AC3E}">
        <p14:creationId xmlns:p14="http://schemas.microsoft.com/office/powerpoint/2010/main" val="84508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BBC4C-E374-DAC4-6054-8D66DFB1E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4B53CE73-4F78-8A41-E4AA-86F422C9594A}"/>
              </a:ext>
            </a:extLst>
          </p:cNvPr>
          <p:cNvGrpSpPr/>
          <p:nvPr/>
        </p:nvGrpSpPr>
        <p:grpSpPr>
          <a:xfrm>
            <a:off x="45071" y="1275008"/>
            <a:ext cx="10322426" cy="5226288"/>
            <a:chOff x="45071" y="1275008"/>
            <a:chExt cx="10322426" cy="5226288"/>
          </a:xfrm>
        </p:grpSpPr>
        <p:pic>
          <p:nvPicPr>
            <p:cNvPr id="8196" name="Picture 4" descr="Sinusoidal wave signals. Parts of a wave. Scientific resources for teachers and students. Four periods. Sine wave vector illustration.">
              <a:extLst>
                <a:ext uri="{FF2B5EF4-FFF2-40B4-BE49-F238E27FC236}">
                  <a16:creationId xmlns:a16="http://schemas.microsoft.com/office/drawing/2014/main" id="{46ABC02F-3B93-8BB9-4C5E-F62E396EA7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49" r="21620"/>
            <a:stretch/>
          </p:blipFill>
          <p:spPr bwMode="auto">
            <a:xfrm>
              <a:off x="1700896" y="1275008"/>
              <a:ext cx="8666601" cy="4627211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1A971F8-F9D1-473E-9580-0C4BE75452E5}"/>
                </a:ext>
              </a:extLst>
            </p:cNvPr>
            <p:cNvGrpSpPr/>
            <p:nvPr/>
          </p:nvGrpSpPr>
          <p:grpSpPr>
            <a:xfrm>
              <a:off x="45071" y="3171420"/>
              <a:ext cx="7089827" cy="3329876"/>
              <a:chOff x="45071" y="3171420"/>
              <a:chExt cx="7089827" cy="3329876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84C29AB-8FAA-886A-0CE2-2A440C811EF6}"/>
                  </a:ext>
                </a:extLst>
              </p:cNvPr>
              <p:cNvSpPr txBox="1"/>
              <p:nvPr/>
            </p:nvSpPr>
            <p:spPr>
              <a:xfrm>
                <a:off x="45071" y="3171420"/>
                <a:ext cx="168927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/>
                  <a:t>Sentiment (Beta)</a:t>
                </a: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1AADD8F7-740C-2EAC-C6C9-EC3168F9C24F}"/>
                  </a:ext>
                </a:extLst>
              </p:cNvPr>
              <p:cNvGrpSpPr/>
              <p:nvPr/>
            </p:nvGrpSpPr>
            <p:grpSpPr>
              <a:xfrm>
                <a:off x="4752305" y="6039631"/>
                <a:ext cx="2382593" cy="461665"/>
                <a:chOff x="4752305" y="6039631"/>
                <a:chExt cx="2382593" cy="461665"/>
              </a:xfrm>
            </p:grpSpPr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0361627-DFD1-DC43-9768-BCDED8142A3A}"/>
                    </a:ext>
                  </a:extLst>
                </p:cNvPr>
                <p:cNvSpPr txBox="1"/>
                <p:nvPr/>
              </p:nvSpPr>
              <p:spPr>
                <a:xfrm>
                  <a:off x="4752305" y="6039631"/>
                  <a:ext cx="88543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/>
                    <a:t>Time</a:t>
                  </a:r>
                </a:p>
              </p:txBody>
            </p:sp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id="{DAC46FE3-30E3-3504-F4B5-2EF1E23052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08374" y="6270463"/>
                  <a:ext cx="1326524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F037D52-F473-63B8-A3EF-5864EF0E7C2D}"/>
              </a:ext>
            </a:extLst>
          </p:cNvPr>
          <p:cNvGrpSpPr/>
          <p:nvPr/>
        </p:nvGrpSpPr>
        <p:grpSpPr>
          <a:xfrm>
            <a:off x="2398016" y="1274751"/>
            <a:ext cx="7351421" cy="4668343"/>
            <a:chOff x="2398016" y="1274751"/>
            <a:chExt cx="7351421" cy="4668343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16489E1-F403-9117-2382-1E82A9A4BD7F}"/>
                </a:ext>
              </a:extLst>
            </p:cNvPr>
            <p:cNvCxnSpPr>
              <a:cxnSpLocks/>
            </p:cNvCxnSpPr>
            <p:nvPr/>
          </p:nvCxnSpPr>
          <p:spPr>
            <a:xfrm>
              <a:off x="3436517" y="1274751"/>
              <a:ext cx="0" cy="4640347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1A8C114-B13F-CBE3-4C2E-E0D34EB8913E}"/>
                </a:ext>
              </a:extLst>
            </p:cNvPr>
            <p:cNvCxnSpPr>
              <a:cxnSpLocks/>
            </p:cNvCxnSpPr>
            <p:nvPr/>
          </p:nvCxnSpPr>
          <p:spPr>
            <a:xfrm>
              <a:off x="5173018" y="1274751"/>
              <a:ext cx="0" cy="4640347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C0C0247-7024-3302-CE0E-47469EB838A0}"/>
                </a:ext>
              </a:extLst>
            </p:cNvPr>
            <p:cNvCxnSpPr>
              <a:cxnSpLocks/>
            </p:cNvCxnSpPr>
            <p:nvPr/>
          </p:nvCxnSpPr>
          <p:spPr>
            <a:xfrm>
              <a:off x="6922398" y="1274751"/>
              <a:ext cx="0" cy="4640347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53CDADE-9E1C-E37B-27F2-BA85FAB9479C}"/>
                </a:ext>
              </a:extLst>
            </p:cNvPr>
            <p:cNvCxnSpPr>
              <a:cxnSpLocks/>
            </p:cNvCxnSpPr>
            <p:nvPr/>
          </p:nvCxnSpPr>
          <p:spPr>
            <a:xfrm>
              <a:off x="8671778" y="1274751"/>
              <a:ext cx="0" cy="4640347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AAD3F10-030B-29A0-EB3C-CB8E956B9575}"/>
                </a:ext>
              </a:extLst>
            </p:cNvPr>
            <p:cNvGrpSpPr/>
            <p:nvPr/>
          </p:nvGrpSpPr>
          <p:grpSpPr>
            <a:xfrm>
              <a:off x="2398016" y="5470508"/>
              <a:ext cx="7351421" cy="472586"/>
              <a:chOff x="2398016" y="5470508"/>
              <a:chExt cx="7351421" cy="472586"/>
            </a:xfrm>
          </p:grpSpPr>
          <p:pic>
            <p:nvPicPr>
              <p:cNvPr id="25" name="Graphic 24" descr="Bull with solid fill">
                <a:extLst>
                  <a:ext uri="{FF2B5EF4-FFF2-40B4-BE49-F238E27FC236}">
                    <a16:creationId xmlns:a16="http://schemas.microsoft.com/office/drawing/2014/main" id="{D4102EB3-FB04-8535-AFEF-0B68CD84EC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398016" y="5471377"/>
                <a:ext cx="458196" cy="458196"/>
              </a:xfrm>
              <a:prstGeom prst="rect">
                <a:avLst/>
              </a:prstGeom>
            </p:spPr>
          </p:pic>
          <p:pic>
            <p:nvPicPr>
              <p:cNvPr id="27" name="Graphic 26" descr="Bear with solid fill">
                <a:extLst>
                  <a:ext uri="{FF2B5EF4-FFF2-40B4-BE49-F238E27FC236}">
                    <a16:creationId xmlns:a16="http://schemas.microsoft.com/office/drawing/2014/main" id="{F2305F3E-29AB-C00E-FB17-59E02D22CC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093734" y="5484898"/>
                <a:ext cx="458196" cy="458196"/>
              </a:xfrm>
              <a:prstGeom prst="rect">
                <a:avLst/>
              </a:prstGeom>
            </p:spPr>
          </p:pic>
          <p:pic>
            <p:nvPicPr>
              <p:cNvPr id="35" name="Graphic 34" descr="Bull with solid fill">
                <a:extLst>
                  <a:ext uri="{FF2B5EF4-FFF2-40B4-BE49-F238E27FC236}">
                    <a16:creationId xmlns:a16="http://schemas.microsoft.com/office/drawing/2014/main" id="{B3BE7630-45BC-C480-E6A2-11E65F3FC3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291241" y="5470508"/>
                <a:ext cx="458196" cy="458196"/>
              </a:xfrm>
              <a:prstGeom prst="rect">
                <a:avLst/>
              </a:prstGeom>
            </p:spPr>
          </p:pic>
          <p:pic>
            <p:nvPicPr>
              <p:cNvPr id="36" name="Graphic 35" descr="Bull with solid fill">
                <a:extLst>
                  <a:ext uri="{FF2B5EF4-FFF2-40B4-BE49-F238E27FC236}">
                    <a16:creationId xmlns:a16="http://schemas.microsoft.com/office/drawing/2014/main" id="{55034B19-920D-7202-40E4-B923CCF78B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820816" y="5474295"/>
                <a:ext cx="458196" cy="458196"/>
              </a:xfrm>
              <a:prstGeom prst="rect">
                <a:avLst/>
              </a:prstGeom>
            </p:spPr>
          </p:pic>
          <p:pic>
            <p:nvPicPr>
              <p:cNvPr id="37" name="Graphic 36" descr="Bear with solid fill">
                <a:extLst>
                  <a:ext uri="{FF2B5EF4-FFF2-40B4-BE49-F238E27FC236}">
                    <a16:creationId xmlns:a16="http://schemas.microsoft.com/office/drawing/2014/main" id="{8C934DAA-66E4-B91B-427D-42FDB99E80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592494" y="5471376"/>
                <a:ext cx="458196" cy="458196"/>
              </a:xfrm>
              <a:prstGeom prst="rect">
                <a:avLst/>
              </a:prstGeom>
            </p:spPr>
          </p:pic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41D5661-0F98-087F-910E-09F868391DF0}"/>
              </a:ext>
            </a:extLst>
          </p:cNvPr>
          <p:cNvGrpSpPr/>
          <p:nvPr/>
        </p:nvGrpSpPr>
        <p:grpSpPr>
          <a:xfrm>
            <a:off x="1675138" y="2984025"/>
            <a:ext cx="10348183" cy="1200329"/>
            <a:chOff x="1675138" y="2984025"/>
            <a:chExt cx="10348183" cy="1200329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F98A983-72EF-C322-58A2-C2F6514DB6B8}"/>
                </a:ext>
              </a:extLst>
            </p:cNvPr>
            <p:cNvSpPr/>
            <p:nvPr/>
          </p:nvSpPr>
          <p:spPr>
            <a:xfrm>
              <a:off x="1675138" y="3256630"/>
              <a:ext cx="8725108" cy="626183"/>
            </a:xfrm>
            <a:prstGeom prst="rect">
              <a:avLst/>
            </a:prstGeom>
            <a:solidFill>
              <a:srgbClr val="92D050">
                <a:alpha val="30000"/>
              </a:srgbClr>
            </a:solidFill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8AF4070-19EA-87B2-688A-5BBE8E9059EA}"/>
                </a:ext>
              </a:extLst>
            </p:cNvPr>
            <p:cNvCxnSpPr>
              <a:stCxn id="8196" idx="1"/>
              <a:endCxn id="8196" idx="3"/>
            </p:cNvCxnSpPr>
            <p:nvPr/>
          </p:nvCxnSpPr>
          <p:spPr>
            <a:xfrm>
              <a:off x="1700896" y="3588614"/>
              <a:ext cx="866660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205448A-66BA-8884-5396-71D5129BF0A6}"/>
                </a:ext>
              </a:extLst>
            </p:cNvPr>
            <p:cNvSpPr txBox="1"/>
            <p:nvPr/>
          </p:nvSpPr>
          <p:spPr>
            <a:xfrm>
              <a:off x="10413124" y="2984025"/>
              <a:ext cx="1610197" cy="120032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Measured Capital</a:t>
              </a:r>
            </a:p>
            <a:p>
              <a:pPr algn="ctr"/>
              <a:r>
                <a:rPr lang="en-US" sz="2400" b="1" dirty="0"/>
                <a:t>Allocation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2E0A44E-FD37-543B-F6DD-2015E3CE0193}"/>
              </a:ext>
            </a:extLst>
          </p:cNvPr>
          <p:cNvGrpSpPr/>
          <p:nvPr/>
        </p:nvGrpSpPr>
        <p:grpSpPr>
          <a:xfrm>
            <a:off x="181379" y="1887595"/>
            <a:ext cx="10198997" cy="1450721"/>
            <a:chOff x="181379" y="1887595"/>
            <a:chExt cx="10198997" cy="1450721"/>
          </a:xfrm>
        </p:grpSpPr>
        <p:pic>
          <p:nvPicPr>
            <p:cNvPr id="44" name="Graphic 43" descr="Treasure chest with solid fill">
              <a:extLst>
                <a:ext uri="{FF2B5EF4-FFF2-40B4-BE49-F238E27FC236}">
                  <a16:creationId xmlns:a16="http://schemas.microsoft.com/office/drawing/2014/main" id="{658097E4-4C48-1126-B337-A39FAF08C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984085" y="2402076"/>
              <a:ext cx="914400" cy="914400"/>
            </a:xfrm>
            <a:prstGeom prst="rect">
              <a:avLst/>
            </a:prstGeom>
          </p:spPr>
        </p:pic>
        <p:pic>
          <p:nvPicPr>
            <p:cNvPr id="45" name="Graphic 44" descr="Treasure chest with solid fill">
              <a:extLst>
                <a:ext uri="{FF2B5EF4-FFF2-40B4-BE49-F238E27FC236}">
                  <a16:creationId xmlns:a16="http://schemas.microsoft.com/office/drawing/2014/main" id="{E22CF784-6C4A-6DFD-0E8E-26149062F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449732" y="2423916"/>
              <a:ext cx="914400" cy="914400"/>
            </a:xfrm>
            <a:prstGeom prst="rect">
              <a:avLst/>
            </a:prstGeom>
          </p:spPr>
        </p:pic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466765A-DA90-7838-C0A8-84DE6006F0AD}"/>
                </a:ext>
              </a:extLst>
            </p:cNvPr>
            <p:cNvCxnSpPr>
              <a:cxnSpLocks/>
            </p:cNvCxnSpPr>
            <p:nvPr/>
          </p:nvCxnSpPr>
          <p:spPr>
            <a:xfrm>
              <a:off x="1695713" y="2301779"/>
              <a:ext cx="8684663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32CF00B-0123-A553-7C3E-7AC221F3A748}"/>
                </a:ext>
              </a:extLst>
            </p:cNvPr>
            <p:cNvSpPr txBox="1"/>
            <p:nvPr/>
          </p:nvSpPr>
          <p:spPr>
            <a:xfrm>
              <a:off x="181379" y="1892968"/>
              <a:ext cx="14287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/>
                <a:t>Zenith</a:t>
              </a:r>
            </a:p>
            <a:p>
              <a:pPr algn="ctr"/>
              <a:r>
                <a:rPr lang="en-US" sz="2400" i="1" u="sng" dirty="0"/>
                <a:t>‘Risk On’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907E4E5-FF28-74B7-F3F1-639A110208D1}"/>
                </a:ext>
              </a:extLst>
            </p:cNvPr>
            <p:cNvSpPr txBox="1"/>
            <p:nvPr/>
          </p:nvSpPr>
          <p:spPr>
            <a:xfrm>
              <a:off x="4079904" y="1889743"/>
              <a:ext cx="2199107" cy="83099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Peak Capital</a:t>
              </a:r>
            </a:p>
            <a:p>
              <a:pPr algn="ctr"/>
              <a:r>
                <a:rPr lang="en-US" sz="2400" b="1" dirty="0"/>
                <a:t>Misallocation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D867B1F-E0E7-ED04-E8F2-1F62725A5D24}"/>
                </a:ext>
              </a:extLst>
            </p:cNvPr>
            <p:cNvSpPr txBox="1"/>
            <p:nvPr/>
          </p:nvSpPr>
          <p:spPr>
            <a:xfrm>
              <a:off x="7579795" y="1887595"/>
              <a:ext cx="2156936" cy="83099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Peak Capital</a:t>
              </a:r>
            </a:p>
            <a:p>
              <a:pPr algn="ctr"/>
              <a:r>
                <a:rPr lang="en-US" sz="2400" b="1" dirty="0"/>
                <a:t>Misallocation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6D89C04-8A91-0916-C827-61A10D543D21}"/>
              </a:ext>
            </a:extLst>
          </p:cNvPr>
          <p:cNvGrpSpPr/>
          <p:nvPr/>
        </p:nvGrpSpPr>
        <p:grpSpPr>
          <a:xfrm>
            <a:off x="177741" y="3857055"/>
            <a:ext cx="10207818" cy="1580141"/>
            <a:chOff x="177741" y="3857055"/>
            <a:chExt cx="10207818" cy="158014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D5B5FEB-0AA9-278A-D358-8C35531D2EC4}"/>
                </a:ext>
              </a:extLst>
            </p:cNvPr>
            <p:cNvSpPr txBox="1"/>
            <p:nvPr/>
          </p:nvSpPr>
          <p:spPr>
            <a:xfrm>
              <a:off x="177741" y="4463240"/>
              <a:ext cx="14287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/>
                <a:t>Zenith</a:t>
              </a:r>
            </a:p>
            <a:p>
              <a:pPr algn="ctr"/>
              <a:r>
                <a:rPr lang="en-US" sz="2400" i="1" u="sng" dirty="0"/>
                <a:t>‘Risk Off’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936A9DD-4FA7-114A-DE25-A7CC944F2C70}"/>
                </a:ext>
              </a:extLst>
            </p:cNvPr>
            <p:cNvGrpSpPr/>
            <p:nvPr/>
          </p:nvGrpSpPr>
          <p:grpSpPr>
            <a:xfrm>
              <a:off x="1700896" y="3857055"/>
              <a:ext cx="8684663" cy="1580141"/>
              <a:chOff x="1700896" y="3857055"/>
              <a:chExt cx="8684663" cy="1580141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48D61E0C-0D90-26EC-5E75-BF8BF25063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00896" y="4875407"/>
                <a:ext cx="8684663" cy="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8FE2775F-3095-9CCC-0528-8A1032DA6812}"/>
                  </a:ext>
                </a:extLst>
              </p:cNvPr>
              <p:cNvSpPr txBox="1"/>
              <p:nvPr/>
            </p:nvSpPr>
            <p:spPr>
              <a:xfrm>
                <a:off x="5872162" y="4236867"/>
                <a:ext cx="2052635" cy="1200329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/>
                  <a:t>Peak Capital</a:t>
                </a:r>
              </a:p>
              <a:p>
                <a:pPr algn="ctr"/>
                <a:r>
                  <a:rPr lang="en-US" sz="2400" b="1" dirty="0"/>
                  <a:t>Under Allocation</a:t>
                </a:r>
              </a:p>
            </p:txBody>
          </p:sp>
          <p:pic>
            <p:nvPicPr>
              <p:cNvPr id="47" name="Graphic 46" descr="Coffin with solid fill">
                <a:extLst>
                  <a:ext uri="{FF2B5EF4-FFF2-40B4-BE49-F238E27FC236}">
                    <a16:creationId xmlns:a16="http://schemas.microsoft.com/office/drawing/2014/main" id="{8B18E366-5CCD-042D-4B9C-A97C8055E1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4723347" y="3882813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48" name="Graphic 47" descr="Coffin with solid fill">
                <a:extLst>
                  <a:ext uri="{FF2B5EF4-FFF2-40B4-BE49-F238E27FC236}">
                    <a16:creationId xmlns:a16="http://schemas.microsoft.com/office/drawing/2014/main" id="{ACA4D84D-E701-032C-67C3-4124AC2C30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8225071" y="3857055"/>
                <a:ext cx="914400" cy="914400"/>
              </a:xfrm>
              <a:prstGeom prst="rect">
                <a:avLst/>
              </a:prstGeom>
            </p:spPr>
          </p:pic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B9B8B48-1C14-2CB7-1AF1-9BAD36F2885A}"/>
                  </a:ext>
                </a:extLst>
              </p:cNvPr>
              <p:cNvSpPr txBox="1"/>
              <p:nvPr/>
            </p:nvSpPr>
            <p:spPr>
              <a:xfrm>
                <a:off x="2398016" y="4234719"/>
                <a:ext cx="2050458" cy="1200329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/>
                  <a:t>Peak Capital</a:t>
                </a:r>
              </a:p>
              <a:p>
                <a:pPr algn="ctr"/>
                <a:r>
                  <a:rPr lang="en-US" sz="2400" b="1" dirty="0"/>
                  <a:t>Under Allocation</a:t>
                </a:r>
              </a:p>
            </p:txBody>
          </p:sp>
        </p:grp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2A32D7A-985B-1548-7BCE-F63AB3C8B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99" y="365125"/>
            <a:ext cx="11150585" cy="638175"/>
          </a:xfrm>
        </p:spPr>
        <p:txBody>
          <a:bodyPr>
            <a:noAutofit/>
          </a:bodyPr>
          <a:lstStyle/>
          <a:p>
            <a:r>
              <a:rPr lang="en-US" sz="3400" b="1" dirty="0">
                <a:solidFill>
                  <a:schemeClr val="tx1"/>
                </a:solidFill>
              </a:rPr>
              <a:t>Cyclicity (‘Market Timing’) with respect to raising money</a:t>
            </a:r>
          </a:p>
        </p:txBody>
      </p:sp>
    </p:spTree>
    <p:extLst>
      <p:ext uri="{BB962C8B-B14F-4D97-AF65-F5344CB8AC3E}">
        <p14:creationId xmlns:p14="http://schemas.microsoft.com/office/powerpoint/2010/main" val="363327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F253-E6DC-F8A3-98CB-7688335ED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65125"/>
            <a:ext cx="10515600" cy="638175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Sources of Equity ‘Risk Capital’ and how they have changed: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6DBAFF1-FF02-91C7-10CE-6CE7AD7A69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6478191"/>
              </p:ext>
            </p:extLst>
          </p:nvPr>
        </p:nvGraphicFramePr>
        <p:xfrm>
          <a:off x="285750" y="1168400"/>
          <a:ext cx="11620500" cy="493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3500">
                  <a:extLst>
                    <a:ext uri="{9D8B030D-6E8A-4147-A177-3AD203B41FA5}">
                      <a16:colId xmlns:a16="http://schemas.microsoft.com/office/drawing/2014/main" val="236873441"/>
                    </a:ext>
                  </a:extLst>
                </a:gridCol>
                <a:gridCol w="1803400">
                  <a:extLst>
                    <a:ext uri="{9D8B030D-6E8A-4147-A177-3AD203B41FA5}">
                      <a16:colId xmlns:a16="http://schemas.microsoft.com/office/drawing/2014/main" val="1372010999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2022084616"/>
                    </a:ext>
                  </a:extLst>
                </a:gridCol>
              </a:tblGrid>
              <a:tr h="369699">
                <a:tc>
                  <a:txBody>
                    <a:bodyPr/>
                    <a:lstStyle/>
                    <a:p>
                      <a:r>
                        <a:rPr lang="en-US" dirty="0"/>
                        <a:t>Twenty Years Ago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Suggested Reasons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5798365"/>
                  </a:ext>
                </a:extLst>
              </a:tr>
              <a:tr h="63811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4715957"/>
                  </a:ext>
                </a:extLst>
              </a:tr>
              <a:tr h="449893"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5544526"/>
                  </a:ext>
                </a:extLst>
              </a:tr>
              <a:tr h="1953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801339"/>
                  </a:ext>
                </a:extLst>
              </a:tr>
              <a:tr h="5345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76802"/>
                  </a:ext>
                </a:extLst>
              </a:tr>
              <a:tr h="3696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6307087"/>
                  </a:ext>
                </a:extLst>
              </a:tr>
              <a:tr h="2258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9831501"/>
                  </a:ext>
                </a:extLst>
              </a:tr>
              <a:tr h="2258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6801139"/>
                  </a:ext>
                </a:extLst>
              </a:tr>
              <a:tr h="2258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0844360"/>
                  </a:ext>
                </a:extLst>
              </a:tr>
              <a:tr h="3696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0996342"/>
                  </a:ext>
                </a:extLst>
              </a:tr>
              <a:tr h="3696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9253210"/>
                  </a:ext>
                </a:extLst>
              </a:tr>
              <a:tr h="369699"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7286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4331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76F937-BC02-C307-3D05-CD71FD49A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68600E3-DF2F-1051-B685-E3CFC64AC1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9989549"/>
              </p:ext>
            </p:extLst>
          </p:nvPr>
        </p:nvGraphicFramePr>
        <p:xfrm>
          <a:off x="285750" y="1168400"/>
          <a:ext cx="11620500" cy="49360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3500">
                  <a:extLst>
                    <a:ext uri="{9D8B030D-6E8A-4147-A177-3AD203B41FA5}">
                      <a16:colId xmlns:a16="http://schemas.microsoft.com/office/drawing/2014/main" val="236873441"/>
                    </a:ext>
                  </a:extLst>
                </a:gridCol>
                <a:gridCol w="1803400">
                  <a:extLst>
                    <a:ext uri="{9D8B030D-6E8A-4147-A177-3AD203B41FA5}">
                      <a16:colId xmlns:a16="http://schemas.microsoft.com/office/drawing/2014/main" val="1372010999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2022084616"/>
                    </a:ext>
                  </a:extLst>
                </a:gridCol>
              </a:tblGrid>
              <a:tr h="369699">
                <a:tc>
                  <a:txBody>
                    <a:bodyPr/>
                    <a:lstStyle/>
                    <a:p>
                      <a:r>
                        <a:rPr lang="en-US" dirty="0"/>
                        <a:t>Twenty Years Ago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Suggested Reasons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5798365"/>
                  </a:ext>
                </a:extLst>
              </a:tr>
              <a:tr h="638111">
                <a:tc>
                  <a:txBody>
                    <a:bodyPr/>
                    <a:lstStyle/>
                    <a:p>
                      <a:r>
                        <a:rPr lang="en-US" dirty="0"/>
                        <a:t>LNW Retail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Decrease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Population growth, but there is a greater competition for available capital, plus higher cost of living/taxation …?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4715957"/>
                  </a:ext>
                </a:extLst>
              </a:tr>
              <a:tr h="449893"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5544526"/>
                  </a:ext>
                </a:extLst>
              </a:tr>
              <a:tr h="1953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801339"/>
                  </a:ext>
                </a:extLst>
              </a:tr>
              <a:tr h="5345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76802"/>
                  </a:ext>
                </a:extLst>
              </a:tr>
              <a:tr h="3696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6307087"/>
                  </a:ext>
                </a:extLst>
              </a:tr>
              <a:tr h="2258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9831501"/>
                  </a:ext>
                </a:extLst>
              </a:tr>
              <a:tr h="2258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6801139"/>
                  </a:ext>
                </a:extLst>
              </a:tr>
              <a:tr h="2258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0844360"/>
                  </a:ext>
                </a:extLst>
              </a:tr>
              <a:tr h="3696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0996342"/>
                  </a:ext>
                </a:extLst>
              </a:tr>
              <a:tr h="3696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9253210"/>
                  </a:ext>
                </a:extLst>
              </a:tr>
              <a:tr h="369699"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728699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F6F36220-C00A-658E-1E0A-D630D8C30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65125"/>
            <a:ext cx="10515600" cy="638175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Sources of Equity ‘Risk Capital’ and how they have changed:</a:t>
            </a:r>
          </a:p>
        </p:txBody>
      </p:sp>
    </p:spTree>
    <p:extLst>
      <p:ext uri="{BB962C8B-B14F-4D97-AF65-F5344CB8AC3E}">
        <p14:creationId xmlns:p14="http://schemas.microsoft.com/office/powerpoint/2010/main" val="2506885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6B5815-08CC-512B-5A88-D49F54E71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D2BBC49-4E24-FD16-3426-E6142EADA3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2473807"/>
              </p:ext>
            </p:extLst>
          </p:nvPr>
        </p:nvGraphicFramePr>
        <p:xfrm>
          <a:off x="285750" y="1168400"/>
          <a:ext cx="11620500" cy="5126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3500">
                  <a:extLst>
                    <a:ext uri="{9D8B030D-6E8A-4147-A177-3AD203B41FA5}">
                      <a16:colId xmlns:a16="http://schemas.microsoft.com/office/drawing/2014/main" val="236873441"/>
                    </a:ext>
                  </a:extLst>
                </a:gridCol>
                <a:gridCol w="1803400">
                  <a:extLst>
                    <a:ext uri="{9D8B030D-6E8A-4147-A177-3AD203B41FA5}">
                      <a16:colId xmlns:a16="http://schemas.microsoft.com/office/drawing/2014/main" val="1372010999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2022084616"/>
                    </a:ext>
                  </a:extLst>
                </a:gridCol>
              </a:tblGrid>
              <a:tr h="369699">
                <a:tc>
                  <a:txBody>
                    <a:bodyPr/>
                    <a:lstStyle/>
                    <a:p>
                      <a:r>
                        <a:rPr lang="en-US" dirty="0"/>
                        <a:t>Twenty Years Ago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Suggested Reasons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5798365"/>
                  </a:ext>
                </a:extLst>
              </a:tr>
              <a:tr h="638111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LNW Retail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Decrease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Population growth, but there is a greater competition for available capital, plus higher cost of living/taxation …?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4715957"/>
                  </a:ext>
                </a:extLst>
              </a:tr>
              <a:tr h="449893">
                <a:tc>
                  <a:txBody>
                    <a:bodyPr/>
                    <a:lstStyle/>
                    <a:p>
                      <a:r>
                        <a:rPr lang="en-US" dirty="0"/>
                        <a:t>HNW Retail (‘Sponsor’)/Family Office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Increase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Greater wealth concentration at the upper-end …?</a:t>
                      </a:r>
                    </a:p>
                    <a:p>
                      <a:r>
                        <a:rPr lang="en-US"/>
                        <a:t>Greater influence potential due to media platforms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5544526"/>
                  </a:ext>
                </a:extLst>
              </a:tr>
              <a:tr h="1953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801339"/>
                  </a:ext>
                </a:extLst>
              </a:tr>
              <a:tr h="5345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76802"/>
                  </a:ext>
                </a:extLst>
              </a:tr>
              <a:tr h="3696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6307087"/>
                  </a:ext>
                </a:extLst>
              </a:tr>
              <a:tr h="2258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9831501"/>
                  </a:ext>
                </a:extLst>
              </a:tr>
              <a:tr h="2258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6801139"/>
                  </a:ext>
                </a:extLst>
              </a:tr>
              <a:tr h="2258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0844360"/>
                  </a:ext>
                </a:extLst>
              </a:tr>
              <a:tr h="3696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0996342"/>
                  </a:ext>
                </a:extLst>
              </a:tr>
              <a:tr h="3696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9253210"/>
                  </a:ext>
                </a:extLst>
              </a:tr>
              <a:tr h="369699"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728699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51A1E7FA-51F0-F28A-3B69-57BC4EC18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65125"/>
            <a:ext cx="10515600" cy="638175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Sources of Equity ‘Risk Capital’ and how they have changed:</a:t>
            </a:r>
          </a:p>
        </p:txBody>
      </p:sp>
    </p:spTree>
    <p:extLst>
      <p:ext uri="{BB962C8B-B14F-4D97-AF65-F5344CB8AC3E}">
        <p14:creationId xmlns:p14="http://schemas.microsoft.com/office/powerpoint/2010/main" val="2164093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6DBBD-54B3-7854-7E53-9325979B3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76F28B7-2860-D991-804E-A175EA56B3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4557714"/>
              </p:ext>
            </p:extLst>
          </p:nvPr>
        </p:nvGraphicFramePr>
        <p:xfrm>
          <a:off x="285750" y="1168400"/>
          <a:ext cx="11620500" cy="5126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3500">
                  <a:extLst>
                    <a:ext uri="{9D8B030D-6E8A-4147-A177-3AD203B41FA5}">
                      <a16:colId xmlns:a16="http://schemas.microsoft.com/office/drawing/2014/main" val="236873441"/>
                    </a:ext>
                  </a:extLst>
                </a:gridCol>
                <a:gridCol w="1803400">
                  <a:extLst>
                    <a:ext uri="{9D8B030D-6E8A-4147-A177-3AD203B41FA5}">
                      <a16:colId xmlns:a16="http://schemas.microsoft.com/office/drawing/2014/main" val="1372010999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2022084616"/>
                    </a:ext>
                  </a:extLst>
                </a:gridCol>
              </a:tblGrid>
              <a:tr h="369699">
                <a:tc>
                  <a:txBody>
                    <a:bodyPr/>
                    <a:lstStyle/>
                    <a:p>
                      <a:r>
                        <a:rPr lang="en-US" dirty="0"/>
                        <a:t>Twenty Years Ago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Suggested Reasons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5798365"/>
                  </a:ext>
                </a:extLst>
              </a:tr>
              <a:tr h="638111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LNW Retail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Decrease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Population growth, but there is a greater competition for available capital, plus higher cost of living/taxation …?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4715957"/>
                  </a:ext>
                </a:extLst>
              </a:tr>
              <a:tr h="449893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HNW Retail (‘Sponsor’)/Family Office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Increase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Greater wealth concentration at the upper-end …?</a:t>
                      </a:r>
                    </a:p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Greater influence potential due to media platforms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5544526"/>
                  </a:ext>
                </a:extLst>
              </a:tr>
              <a:tr h="195322">
                <a:tc>
                  <a:txBody>
                    <a:bodyPr/>
                    <a:lstStyle/>
                    <a:p>
                      <a:r>
                        <a:rPr lang="en-US"/>
                        <a:t>Influential Sell-Side Brokerages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Decrease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Sidestepped, increased regulation, reduced fees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801339"/>
                  </a:ext>
                </a:extLst>
              </a:tr>
              <a:tr h="5345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76802"/>
                  </a:ext>
                </a:extLst>
              </a:tr>
              <a:tr h="3696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6307087"/>
                  </a:ext>
                </a:extLst>
              </a:tr>
              <a:tr h="2258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9831501"/>
                  </a:ext>
                </a:extLst>
              </a:tr>
              <a:tr h="2258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6801139"/>
                  </a:ext>
                </a:extLst>
              </a:tr>
              <a:tr h="2258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0844360"/>
                  </a:ext>
                </a:extLst>
              </a:tr>
              <a:tr h="3696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0996342"/>
                  </a:ext>
                </a:extLst>
              </a:tr>
              <a:tr h="3696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9253210"/>
                  </a:ext>
                </a:extLst>
              </a:tr>
              <a:tr h="369699"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728699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B1E3BDAF-E52C-B4D6-09B9-37779D8C5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65125"/>
            <a:ext cx="10515600" cy="638175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Sources of Equity ‘Risk Capital’ and how they have changed:</a:t>
            </a:r>
          </a:p>
        </p:txBody>
      </p:sp>
    </p:spTree>
    <p:extLst>
      <p:ext uri="{BB962C8B-B14F-4D97-AF65-F5344CB8AC3E}">
        <p14:creationId xmlns:p14="http://schemas.microsoft.com/office/powerpoint/2010/main" val="3815116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03392-06CA-4937-C0A3-2F65821E9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F7E0E20-9C28-61B7-7D83-FE45341A51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4559509"/>
              </p:ext>
            </p:extLst>
          </p:nvPr>
        </p:nvGraphicFramePr>
        <p:xfrm>
          <a:off x="285750" y="1168400"/>
          <a:ext cx="11620500" cy="52317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3500">
                  <a:extLst>
                    <a:ext uri="{9D8B030D-6E8A-4147-A177-3AD203B41FA5}">
                      <a16:colId xmlns:a16="http://schemas.microsoft.com/office/drawing/2014/main" val="236873441"/>
                    </a:ext>
                  </a:extLst>
                </a:gridCol>
                <a:gridCol w="1803400">
                  <a:extLst>
                    <a:ext uri="{9D8B030D-6E8A-4147-A177-3AD203B41FA5}">
                      <a16:colId xmlns:a16="http://schemas.microsoft.com/office/drawing/2014/main" val="1372010999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2022084616"/>
                    </a:ext>
                  </a:extLst>
                </a:gridCol>
              </a:tblGrid>
              <a:tr h="369699">
                <a:tc>
                  <a:txBody>
                    <a:bodyPr/>
                    <a:lstStyle/>
                    <a:p>
                      <a:r>
                        <a:rPr lang="en-US" dirty="0"/>
                        <a:t>Twenty Years Ago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Suggested Reasons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5798365"/>
                  </a:ext>
                </a:extLst>
              </a:tr>
              <a:tr h="638111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LNW Retail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Decrease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Population growth, but there is a greater competition for available capital, plus higher cost of living/taxation …?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4715957"/>
                  </a:ext>
                </a:extLst>
              </a:tr>
              <a:tr h="449893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HNW Retail (‘Sponsor’)/Family Office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Increase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Greater wealth concentration at the upper-end …?</a:t>
                      </a:r>
                    </a:p>
                    <a:p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Greater influence potential due to media platforms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5544526"/>
                  </a:ext>
                </a:extLst>
              </a:tr>
              <a:tr h="195322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Influential Sell-Side Brokerages 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Decrease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Sidestepped, increased regulation, reduced fees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801339"/>
                  </a:ext>
                </a:extLst>
              </a:tr>
              <a:tr h="5345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Mutual Funds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Decrease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Greater regulation, the rise of low cost online trading, and ‘free tips’ from self-appointed gurus on social media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76802"/>
                  </a:ext>
                </a:extLst>
              </a:tr>
              <a:tr h="3696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Hedge Funds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Decrease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Greater regulation, poor multi-year performance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6307087"/>
                  </a:ext>
                </a:extLst>
              </a:tr>
              <a:tr h="2258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9831501"/>
                  </a:ext>
                </a:extLst>
              </a:tr>
              <a:tr h="2258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6801139"/>
                  </a:ext>
                </a:extLst>
              </a:tr>
              <a:tr h="2258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0844360"/>
                  </a:ext>
                </a:extLst>
              </a:tr>
              <a:tr h="3696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0996342"/>
                  </a:ext>
                </a:extLst>
              </a:tr>
              <a:tr h="3696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9253210"/>
                  </a:ext>
                </a:extLst>
              </a:tr>
              <a:tr h="369699"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728699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5280DA03-2985-560D-9FCA-99E6F8137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65125"/>
            <a:ext cx="10515600" cy="638175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Sources of Equity ‘Risk Capital’ and how they have changed:</a:t>
            </a:r>
          </a:p>
        </p:txBody>
      </p:sp>
    </p:spTree>
    <p:extLst>
      <p:ext uri="{BB962C8B-B14F-4D97-AF65-F5344CB8AC3E}">
        <p14:creationId xmlns:p14="http://schemas.microsoft.com/office/powerpoint/2010/main" val="2319514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A164E-FA75-3A7C-792F-DAB210D2E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A8C41CE-C09C-0E2A-C7A7-BCE9576878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7376588"/>
              </p:ext>
            </p:extLst>
          </p:nvPr>
        </p:nvGraphicFramePr>
        <p:xfrm>
          <a:off x="285750" y="1168400"/>
          <a:ext cx="11620500" cy="52317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3500">
                  <a:extLst>
                    <a:ext uri="{9D8B030D-6E8A-4147-A177-3AD203B41FA5}">
                      <a16:colId xmlns:a16="http://schemas.microsoft.com/office/drawing/2014/main" val="236873441"/>
                    </a:ext>
                  </a:extLst>
                </a:gridCol>
                <a:gridCol w="1803400">
                  <a:extLst>
                    <a:ext uri="{9D8B030D-6E8A-4147-A177-3AD203B41FA5}">
                      <a16:colId xmlns:a16="http://schemas.microsoft.com/office/drawing/2014/main" val="1372010999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2022084616"/>
                    </a:ext>
                  </a:extLst>
                </a:gridCol>
              </a:tblGrid>
              <a:tr h="369699">
                <a:tc>
                  <a:txBody>
                    <a:bodyPr/>
                    <a:lstStyle/>
                    <a:p>
                      <a:r>
                        <a:rPr lang="en-US" dirty="0"/>
                        <a:t>Twenty Years Ago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Suggested Reasons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5798365"/>
                  </a:ext>
                </a:extLst>
              </a:tr>
              <a:tr h="638111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LNW Retail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Decrease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Population growth, but there is a greater competition for available capital, plus higher cost of living/taxation …?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4715957"/>
                  </a:ext>
                </a:extLst>
              </a:tr>
              <a:tr h="449893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HNW Retail (‘Sponsor’)/Family Office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Increase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Greater wealth concentration at the upper-end …?</a:t>
                      </a:r>
                    </a:p>
                    <a:p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Greater influence potential due to media platforms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5544526"/>
                  </a:ext>
                </a:extLst>
              </a:tr>
              <a:tr h="195322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Influential Sell-Side Brokerages 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Decrease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Sidestepped, increased regulation, reduced fees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801339"/>
                  </a:ext>
                </a:extLst>
              </a:tr>
              <a:tr h="5345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Mutual Funds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Decrease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Greater regulation, the rise of low cost online trading, and ‘free tips’ from self-appointed gurus on social media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76802"/>
                  </a:ext>
                </a:extLst>
              </a:tr>
              <a:tr h="3696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Hedge Funds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Decrease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Greater regulation, poor multi-year performance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6307087"/>
                  </a:ext>
                </a:extLst>
              </a:tr>
              <a:tr h="225802">
                <a:tc>
                  <a:txBody>
                    <a:bodyPr/>
                    <a:lstStyle/>
                    <a:p>
                      <a:r>
                        <a:rPr lang="en-US"/>
                        <a:t>Private Equity Funds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Decrease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Tough investment model in a small, illiquid, cyclical sector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9831501"/>
                  </a:ext>
                </a:extLst>
              </a:tr>
              <a:tr h="225802">
                <a:tc>
                  <a:txBody>
                    <a:bodyPr/>
                    <a:lstStyle/>
                    <a:p>
                      <a:r>
                        <a:rPr lang="en-US"/>
                        <a:t>Sovereign Wealth Funds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Decrease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Tough investment model in a small, illiquid, cyclical sector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6801139"/>
                  </a:ext>
                </a:extLst>
              </a:tr>
              <a:tr h="2258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0844360"/>
                  </a:ext>
                </a:extLst>
              </a:tr>
              <a:tr h="3696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0996342"/>
                  </a:ext>
                </a:extLst>
              </a:tr>
              <a:tr h="3696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9253210"/>
                  </a:ext>
                </a:extLst>
              </a:tr>
              <a:tr h="369699"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728699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8627EAF7-7198-F91D-002F-9F43DFE64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65125"/>
            <a:ext cx="10515600" cy="638175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Sources of Equity ‘Risk Capital’ and how they have changed:</a:t>
            </a:r>
          </a:p>
        </p:txBody>
      </p:sp>
    </p:spTree>
    <p:extLst>
      <p:ext uri="{BB962C8B-B14F-4D97-AF65-F5344CB8AC3E}">
        <p14:creationId xmlns:p14="http://schemas.microsoft.com/office/powerpoint/2010/main" val="2043048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E51E9-741C-153D-9DDE-56E36C463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0F82ABF-22EC-61F7-B964-9B68CDF6FB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0887024"/>
              </p:ext>
            </p:extLst>
          </p:nvPr>
        </p:nvGraphicFramePr>
        <p:xfrm>
          <a:off x="285750" y="1168400"/>
          <a:ext cx="11620500" cy="52317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3500">
                  <a:extLst>
                    <a:ext uri="{9D8B030D-6E8A-4147-A177-3AD203B41FA5}">
                      <a16:colId xmlns:a16="http://schemas.microsoft.com/office/drawing/2014/main" val="236873441"/>
                    </a:ext>
                  </a:extLst>
                </a:gridCol>
                <a:gridCol w="1803400">
                  <a:extLst>
                    <a:ext uri="{9D8B030D-6E8A-4147-A177-3AD203B41FA5}">
                      <a16:colId xmlns:a16="http://schemas.microsoft.com/office/drawing/2014/main" val="1372010999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2022084616"/>
                    </a:ext>
                  </a:extLst>
                </a:gridCol>
              </a:tblGrid>
              <a:tr h="369699">
                <a:tc>
                  <a:txBody>
                    <a:bodyPr/>
                    <a:lstStyle/>
                    <a:p>
                      <a:r>
                        <a:rPr lang="en-US" dirty="0"/>
                        <a:t>Twenty Years Ago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Suggested Reasons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5798365"/>
                  </a:ext>
                </a:extLst>
              </a:tr>
              <a:tr h="638111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LNW Retail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Decrease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Population growth, but there is a greater competition for available capital, plus higher cost of living/taxation …?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4715957"/>
                  </a:ext>
                </a:extLst>
              </a:tr>
              <a:tr h="449893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HNW Retail (‘Sponsor’)/Family Office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Increase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Greater wealth concentration at the upper-end …?</a:t>
                      </a:r>
                    </a:p>
                    <a:p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Greater influence potential due to media platforms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5544526"/>
                  </a:ext>
                </a:extLst>
              </a:tr>
              <a:tr h="195322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Influential Sell-Side Brokerages 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Decrease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Sidestepped, increased regulation, reduced fees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801339"/>
                  </a:ext>
                </a:extLst>
              </a:tr>
              <a:tr h="5345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Mutual Funds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Decrease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Greater regulation, the rise of low cost online trading, and ‘free tips’ from self-appointed gurus on social media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76802"/>
                  </a:ext>
                </a:extLst>
              </a:tr>
              <a:tr h="3696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Hedge Funds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Decrease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Greater regulation, poor multi-year performance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6307087"/>
                  </a:ext>
                </a:extLst>
              </a:tr>
              <a:tr h="225802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Private Equity Funds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Decrease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Tough investment model in a small, illiquid, cyclical sector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9831501"/>
                  </a:ext>
                </a:extLst>
              </a:tr>
              <a:tr h="225802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Sovereign Wealth Funds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Decrease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Tough investment model in a small, illiquid, cyclical sector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6801139"/>
                  </a:ext>
                </a:extLst>
              </a:tr>
              <a:tr h="2258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Corporates (Mining Companies)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Increase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Cashed-up, outsourcing exploration and seeking growth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0844360"/>
                  </a:ext>
                </a:extLst>
              </a:tr>
              <a:tr h="3696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0996342"/>
                  </a:ext>
                </a:extLst>
              </a:tr>
              <a:tr h="3696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9253210"/>
                  </a:ext>
                </a:extLst>
              </a:tr>
              <a:tr h="369699"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728699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10A918F1-4A55-47B2-6C6A-70AB18DEE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65125"/>
            <a:ext cx="10515600" cy="638175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Sources of Equity ‘Risk Capital’ and how they have changed:</a:t>
            </a:r>
          </a:p>
        </p:txBody>
      </p:sp>
    </p:spTree>
    <p:extLst>
      <p:ext uri="{BB962C8B-B14F-4D97-AF65-F5344CB8AC3E}">
        <p14:creationId xmlns:p14="http://schemas.microsoft.com/office/powerpoint/2010/main" val="6975871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87BAC-7DD7-D2BE-89B3-A23334922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A72F4DD-97B9-5BF5-78D3-BBEF6FA890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1960609"/>
              </p:ext>
            </p:extLst>
          </p:nvPr>
        </p:nvGraphicFramePr>
        <p:xfrm>
          <a:off x="285750" y="1168400"/>
          <a:ext cx="11620500" cy="52317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3500">
                  <a:extLst>
                    <a:ext uri="{9D8B030D-6E8A-4147-A177-3AD203B41FA5}">
                      <a16:colId xmlns:a16="http://schemas.microsoft.com/office/drawing/2014/main" val="236873441"/>
                    </a:ext>
                  </a:extLst>
                </a:gridCol>
                <a:gridCol w="1803400">
                  <a:extLst>
                    <a:ext uri="{9D8B030D-6E8A-4147-A177-3AD203B41FA5}">
                      <a16:colId xmlns:a16="http://schemas.microsoft.com/office/drawing/2014/main" val="1372010999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2022084616"/>
                    </a:ext>
                  </a:extLst>
                </a:gridCol>
              </a:tblGrid>
              <a:tr h="369699">
                <a:tc>
                  <a:txBody>
                    <a:bodyPr/>
                    <a:lstStyle/>
                    <a:p>
                      <a:r>
                        <a:rPr lang="en-US" dirty="0"/>
                        <a:t>Twenty Years Ago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Suggested Reasons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5798365"/>
                  </a:ext>
                </a:extLst>
              </a:tr>
              <a:tr h="638111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LNW Retail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Decrease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Population growth, but there is a greater competition for available capital, plus higher cost of living/taxation …?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4715957"/>
                  </a:ext>
                </a:extLst>
              </a:tr>
              <a:tr h="449893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HNW Retail (‘Sponsor’)/Family Office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Increase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Greater wealth concentration at the upper-end …?</a:t>
                      </a:r>
                    </a:p>
                    <a:p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Greater influence potential due to media platforms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5544526"/>
                  </a:ext>
                </a:extLst>
              </a:tr>
              <a:tr h="195322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Influential Sell-Side Brokerages 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Decrease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Sidestepped, increased regulation, reduced fees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801339"/>
                  </a:ext>
                </a:extLst>
              </a:tr>
              <a:tr h="5345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Mutual Funds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Decrease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Greater regulation, the rise of low cost online trading, and ‘free tips’ from self-appointed gurus on social media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76802"/>
                  </a:ext>
                </a:extLst>
              </a:tr>
              <a:tr h="3696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Hedge Funds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Decrease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Greater regulation, poor multi-year performance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6307087"/>
                  </a:ext>
                </a:extLst>
              </a:tr>
              <a:tr h="225802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Private Equity Funds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Decrease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Tough investment model in a small, illiquid, cyclical sector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9831501"/>
                  </a:ext>
                </a:extLst>
              </a:tr>
              <a:tr h="225802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Sovereign Wealth Funds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Decrease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Tough investment model in a small, illiquid, cyclical sector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6801139"/>
                  </a:ext>
                </a:extLst>
              </a:tr>
              <a:tr h="2258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Corporates (Mining Companies)</a:t>
                      </a:r>
                      <a:endParaRPr lang="en-US" b="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Increase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Cashed-up, outsourcing exploration and seeking growth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0844360"/>
                  </a:ext>
                </a:extLst>
              </a:tr>
              <a:tr h="369699">
                <a:tc>
                  <a:txBody>
                    <a:bodyPr/>
                    <a:lstStyle/>
                    <a:p>
                      <a:r>
                        <a:rPr lang="en-US"/>
                        <a:t>Crowdfunding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Irrelevant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Several platforms but it never gained critical mass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0996342"/>
                  </a:ext>
                </a:extLst>
              </a:tr>
              <a:tr h="3696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9253210"/>
                  </a:ext>
                </a:extLst>
              </a:tr>
              <a:tr h="369699"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728699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55531626-003A-0EBA-35ED-148F3969B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65125"/>
            <a:ext cx="10515600" cy="638175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Sources of Equity ‘Risk Capital’ and how they have changed:</a:t>
            </a:r>
          </a:p>
        </p:txBody>
      </p:sp>
    </p:spTree>
    <p:extLst>
      <p:ext uri="{BB962C8B-B14F-4D97-AF65-F5344CB8AC3E}">
        <p14:creationId xmlns:p14="http://schemas.microsoft.com/office/powerpoint/2010/main" val="3917520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4BA3A-C67E-B762-002B-7094963F8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9836FB0-E46D-51CA-4320-92B1340F817B}"/>
              </a:ext>
            </a:extLst>
          </p:cNvPr>
          <p:cNvSpPr/>
          <p:nvPr/>
        </p:nvSpPr>
        <p:spPr>
          <a:xfrm>
            <a:off x="1787485" y="1110761"/>
            <a:ext cx="8579641" cy="5411179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8CEEAD-421D-BA74-87B8-CB1DBB7F64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34" t="7956" r="1231"/>
          <a:stretch/>
        </p:blipFill>
        <p:spPr>
          <a:xfrm>
            <a:off x="1887221" y="1451957"/>
            <a:ext cx="8429105" cy="50318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163186-0973-89B7-F853-09206593FB98}"/>
              </a:ext>
            </a:extLst>
          </p:cNvPr>
          <p:cNvSpPr txBox="1"/>
          <p:nvPr/>
        </p:nvSpPr>
        <p:spPr>
          <a:xfrm>
            <a:off x="2459874" y="6241126"/>
            <a:ext cx="6604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1995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1FD8B6-5564-CA23-6D66-9DD9199FC7FC}"/>
              </a:ext>
            </a:extLst>
          </p:cNvPr>
          <p:cNvCxnSpPr>
            <a:cxnSpLocks/>
          </p:cNvCxnSpPr>
          <p:nvPr/>
        </p:nvCxnSpPr>
        <p:spPr>
          <a:xfrm flipH="1">
            <a:off x="2735041" y="6208384"/>
            <a:ext cx="717519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DC924BEF-ED4C-5577-C1B5-288E260E5CE9}"/>
              </a:ext>
            </a:extLst>
          </p:cNvPr>
          <p:cNvSpPr/>
          <p:nvPr/>
        </p:nvSpPr>
        <p:spPr>
          <a:xfrm>
            <a:off x="4177645" y="1451958"/>
            <a:ext cx="693972" cy="4756427"/>
          </a:xfrm>
          <a:prstGeom prst="rect">
            <a:avLst/>
          </a:prstGeom>
          <a:solidFill>
            <a:srgbClr val="92D05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6ECC60-CBC6-1451-7455-534F54899E8E}"/>
              </a:ext>
            </a:extLst>
          </p:cNvPr>
          <p:cNvSpPr/>
          <p:nvPr/>
        </p:nvSpPr>
        <p:spPr>
          <a:xfrm>
            <a:off x="4871617" y="1451958"/>
            <a:ext cx="1778588" cy="4756427"/>
          </a:xfrm>
          <a:prstGeom prst="rect">
            <a:avLst/>
          </a:prstGeom>
          <a:solidFill>
            <a:srgbClr val="FFC00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4036BD9-3BA8-D8CD-DB1A-E9A12ABF3453}"/>
              </a:ext>
            </a:extLst>
          </p:cNvPr>
          <p:cNvGrpSpPr/>
          <p:nvPr/>
        </p:nvGrpSpPr>
        <p:grpSpPr>
          <a:xfrm>
            <a:off x="2735041" y="1451958"/>
            <a:ext cx="2076983" cy="4756427"/>
            <a:chOff x="2735041" y="1451958"/>
            <a:chExt cx="2076983" cy="475642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944041F-2869-C437-E2EF-DCC3F63DE0FE}"/>
                </a:ext>
              </a:extLst>
            </p:cNvPr>
            <p:cNvSpPr/>
            <p:nvPr/>
          </p:nvSpPr>
          <p:spPr>
            <a:xfrm>
              <a:off x="2735041" y="1451958"/>
              <a:ext cx="1442603" cy="4756427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2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6785B5E-33AA-8AC1-476E-6C659B768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07433" y="1731772"/>
              <a:ext cx="2004591" cy="69754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pic>
        <p:nvPicPr>
          <p:cNvPr id="1028" name="Picture 4" descr="Passport Capital logo">
            <a:extLst>
              <a:ext uri="{FF2B5EF4-FFF2-40B4-BE49-F238E27FC236}">
                <a16:creationId xmlns:a16="http://schemas.microsoft.com/office/drawing/2014/main" id="{3CD55CE5-288A-C415-F883-7BE18AEE7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941" y="1731772"/>
            <a:ext cx="1591736" cy="865074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lag of Papua New Guinea">
            <a:extLst>
              <a:ext uri="{FF2B5EF4-FFF2-40B4-BE49-F238E27FC236}">
                <a16:creationId xmlns:a16="http://schemas.microsoft.com/office/drawing/2014/main" id="{CEBF9000-5CE6-2590-E316-C1ACDE85C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481" y="2630602"/>
            <a:ext cx="644773" cy="4835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y include: The Canadian flag with a red maple leaf on a white background and two red vertical stripes on the left and right sides.">
            <a:extLst>
              <a:ext uri="{FF2B5EF4-FFF2-40B4-BE49-F238E27FC236}">
                <a16:creationId xmlns:a16="http://schemas.microsoft.com/office/drawing/2014/main" id="{0A00482B-E7BE-3F0D-DBE4-85EAD52591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2" t="30121" r="8889" b="30122"/>
          <a:stretch/>
        </p:blipFill>
        <p:spPr bwMode="auto">
          <a:xfrm flipH="1">
            <a:off x="4227194" y="2721697"/>
            <a:ext cx="588386" cy="28465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75FD6A-190A-62EC-39EC-EB67D85FB06D}"/>
              </a:ext>
            </a:extLst>
          </p:cNvPr>
          <p:cNvSpPr txBox="1"/>
          <p:nvPr/>
        </p:nvSpPr>
        <p:spPr>
          <a:xfrm>
            <a:off x="635000" y="3276600"/>
            <a:ext cx="1054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Gold Price in</a:t>
            </a:r>
          </a:p>
          <a:p>
            <a:pPr algn="ctr"/>
            <a:r>
              <a:rPr lang="en-US" sz="1400" b="1" dirty="0"/>
              <a:t>USD/oz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F4DE57-FE30-F6E9-EDEE-7BBB97C37768}"/>
              </a:ext>
            </a:extLst>
          </p:cNvPr>
          <p:cNvSpPr/>
          <p:nvPr/>
        </p:nvSpPr>
        <p:spPr>
          <a:xfrm>
            <a:off x="6646713" y="1451958"/>
            <a:ext cx="1442603" cy="4756427"/>
          </a:xfrm>
          <a:prstGeom prst="rect">
            <a:avLst/>
          </a:prstGeom>
          <a:solidFill>
            <a:schemeClr val="bg2">
              <a:lumMod val="50000"/>
              <a:alpha val="2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B0000E87-435F-56D2-43C9-992897154C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9" b="24552"/>
          <a:stretch/>
        </p:blipFill>
        <p:spPr bwMode="auto">
          <a:xfrm>
            <a:off x="6677762" y="1731771"/>
            <a:ext cx="1384616" cy="6975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5E9FDF9-0172-6D78-3827-B741381AA0C7}"/>
              </a:ext>
            </a:extLst>
          </p:cNvPr>
          <p:cNvSpPr/>
          <p:nvPr/>
        </p:nvSpPr>
        <p:spPr>
          <a:xfrm>
            <a:off x="8093288" y="1451958"/>
            <a:ext cx="332013" cy="4756427"/>
          </a:xfrm>
          <a:prstGeom prst="rect">
            <a:avLst/>
          </a:prstGeom>
          <a:solidFill>
            <a:srgbClr val="C0000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92DB0B-19BE-9665-491A-4F24954954B5}"/>
              </a:ext>
            </a:extLst>
          </p:cNvPr>
          <p:cNvSpPr/>
          <p:nvPr/>
        </p:nvSpPr>
        <p:spPr>
          <a:xfrm>
            <a:off x="8421104" y="1451958"/>
            <a:ext cx="965575" cy="4756427"/>
          </a:xfrm>
          <a:prstGeom prst="rect">
            <a:avLst/>
          </a:prstGeom>
          <a:solidFill>
            <a:schemeClr val="bg2">
              <a:lumMod val="50000"/>
              <a:alpha val="2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/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2E8B4E43-5CDF-76E4-D778-92D8BCE201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9" b="24552"/>
          <a:stretch/>
        </p:blipFill>
        <p:spPr bwMode="auto">
          <a:xfrm>
            <a:off x="8461428" y="1774060"/>
            <a:ext cx="887066" cy="44688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351945-9199-8FBB-B3EA-85E4BDCDBE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2237" y="2746871"/>
            <a:ext cx="841848" cy="5483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38" name="Picture 14" descr="A College Degree is Now More Important than Ever — The SEED Foundation">
            <a:extLst>
              <a:ext uri="{FF2B5EF4-FFF2-40B4-BE49-F238E27FC236}">
                <a16:creationId xmlns:a16="http://schemas.microsoft.com/office/drawing/2014/main" id="{88734ED8-56FC-B22F-CB79-2842E621B4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r="7993"/>
          <a:stretch/>
        </p:blipFill>
        <p:spPr bwMode="auto">
          <a:xfrm>
            <a:off x="1871256" y="5638803"/>
            <a:ext cx="817787" cy="58341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F665FDA7-0FB8-28E4-B50A-060AE6E1ED45}"/>
              </a:ext>
            </a:extLst>
          </p:cNvPr>
          <p:cNvSpPr txBox="1">
            <a:spLocks/>
          </p:cNvSpPr>
          <p:nvPr/>
        </p:nvSpPr>
        <p:spPr>
          <a:xfrm>
            <a:off x="495300" y="365125"/>
            <a:ext cx="10515600" cy="6381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/>
              <a:t>My Thirty-Year Career Relative to the Gold Price: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FD84950-A6FD-AB64-096A-56E62AEB3596}"/>
              </a:ext>
            </a:extLst>
          </p:cNvPr>
          <p:cNvGrpSpPr/>
          <p:nvPr/>
        </p:nvGrpSpPr>
        <p:grpSpPr>
          <a:xfrm>
            <a:off x="9384049" y="1451958"/>
            <a:ext cx="2505071" cy="4756427"/>
            <a:chOff x="9384049" y="1451958"/>
            <a:chExt cx="2505071" cy="475642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76E4F8E-3711-36C2-0FDF-D4C478191B50}"/>
                </a:ext>
              </a:extLst>
            </p:cNvPr>
            <p:cNvSpPr/>
            <p:nvPr/>
          </p:nvSpPr>
          <p:spPr>
            <a:xfrm>
              <a:off x="9384049" y="1451958"/>
              <a:ext cx="987049" cy="4756427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7009E6A-2561-C8F9-19E6-92D93B931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458131" y="3708840"/>
              <a:ext cx="841848" cy="54833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0F1AAFC-BCDC-B6A8-ABE7-C713950A1771}"/>
                </a:ext>
              </a:extLst>
            </p:cNvPr>
            <p:cNvGrpSpPr/>
            <p:nvPr/>
          </p:nvGrpSpPr>
          <p:grpSpPr>
            <a:xfrm>
              <a:off x="10493227" y="1500794"/>
              <a:ext cx="1395893" cy="1975051"/>
              <a:chOff x="10493227" y="1500794"/>
              <a:chExt cx="1395893" cy="1975051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CB462EF3-0E3F-25A9-D3D6-3067F2604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499619" y="2998044"/>
                <a:ext cx="1383108" cy="47780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040" name="Picture 16" descr="Logo">
                <a:extLst>
                  <a:ext uri="{FF2B5EF4-FFF2-40B4-BE49-F238E27FC236}">
                    <a16:creationId xmlns:a16="http://schemas.microsoft.com/office/drawing/2014/main" id="{AAB7E937-11D4-FE39-4CCF-B8EFE16566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99619" y="2284449"/>
                <a:ext cx="1383108" cy="69893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69BC0866-5B26-EBEF-24AB-CAF754526D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493227" y="1500794"/>
                <a:ext cx="1395893" cy="77095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91735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 animBg="1"/>
      <p:bldP spid="8" grpId="0" animBg="1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865AD-DA74-4712-AFC4-6DD28CD5C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8FF9C43-C637-93F5-045B-2CFD1EDC51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6686100"/>
              </p:ext>
            </p:extLst>
          </p:nvPr>
        </p:nvGraphicFramePr>
        <p:xfrm>
          <a:off x="285750" y="1168400"/>
          <a:ext cx="11620500" cy="52317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3500">
                  <a:extLst>
                    <a:ext uri="{9D8B030D-6E8A-4147-A177-3AD203B41FA5}">
                      <a16:colId xmlns:a16="http://schemas.microsoft.com/office/drawing/2014/main" val="236873441"/>
                    </a:ext>
                  </a:extLst>
                </a:gridCol>
                <a:gridCol w="1803400">
                  <a:extLst>
                    <a:ext uri="{9D8B030D-6E8A-4147-A177-3AD203B41FA5}">
                      <a16:colId xmlns:a16="http://schemas.microsoft.com/office/drawing/2014/main" val="1372010999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2022084616"/>
                    </a:ext>
                  </a:extLst>
                </a:gridCol>
              </a:tblGrid>
              <a:tr h="369699">
                <a:tc>
                  <a:txBody>
                    <a:bodyPr/>
                    <a:lstStyle/>
                    <a:p>
                      <a:r>
                        <a:rPr lang="en-US" dirty="0"/>
                        <a:t>Twenty Years Ago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Suggested Reasons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5798365"/>
                  </a:ext>
                </a:extLst>
              </a:tr>
              <a:tr h="638111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LNW Retail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Decrease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Population growth, but there is a greater competition for available capital, plus higher cost of living/taxation …?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4715957"/>
                  </a:ext>
                </a:extLst>
              </a:tr>
              <a:tr h="449893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HNW Retail (‘Sponsor’)/Family Office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Increase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Greater wealth concentration at the upper-end …?</a:t>
                      </a:r>
                    </a:p>
                    <a:p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Greater influence potential due to media platforms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5544526"/>
                  </a:ext>
                </a:extLst>
              </a:tr>
              <a:tr h="195322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Influential Sell-Side Brokerages 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Decrease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Sidestepped, increased regulation, reduced fees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801339"/>
                  </a:ext>
                </a:extLst>
              </a:tr>
              <a:tr h="5345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Mutual Funds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Decrease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Greater regulation, the rise of low cost online trading, and ‘free tips’ from self-appointed gurus on social media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76802"/>
                  </a:ext>
                </a:extLst>
              </a:tr>
              <a:tr h="3696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Hedge Funds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Decrease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Greater regulation, poor multi-year performance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6307087"/>
                  </a:ext>
                </a:extLst>
              </a:tr>
              <a:tr h="225802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Private Equity Funds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Decrease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Tough investment model in a small, illiquid, cyclical sector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9831501"/>
                  </a:ext>
                </a:extLst>
              </a:tr>
              <a:tr h="225802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Sovereign Wealth Funds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Decrease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Tough investment model in a small, illiquid, cyclical sector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6801139"/>
                  </a:ext>
                </a:extLst>
              </a:tr>
              <a:tr h="2258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Corporates (Mining Companies)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Increase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Cashed-up, outsourcing exploration and seeking growth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0844360"/>
                  </a:ext>
                </a:extLst>
              </a:tr>
              <a:tr h="369699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Crowdfunding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Irrelevant</a:t>
                      </a:r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Several platforms but it never gained critical mass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0996342"/>
                  </a:ext>
                </a:extLst>
              </a:tr>
              <a:tr h="369699">
                <a:tc>
                  <a:txBody>
                    <a:bodyPr/>
                    <a:lstStyle/>
                    <a:p>
                      <a:r>
                        <a:rPr lang="en-US"/>
                        <a:t>Canadian Stock Exchanges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Decrease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Various impediments relative to Australia</a:t>
                      </a:r>
                      <a:endParaRPr lang="en-US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9253210"/>
                  </a:ext>
                </a:extLst>
              </a:tr>
              <a:tr h="369699">
                <a:tc>
                  <a:txBody>
                    <a:bodyPr/>
                    <a:lstStyle/>
                    <a:p>
                      <a:r>
                        <a:rPr lang="en-US" dirty="0"/>
                        <a:t>Australian Stock Exchange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Increase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Various benefits relative to Canada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728699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A168FC6E-69E5-9D2C-B138-E3F3230E6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65125"/>
            <a:ext cx="10515600" cy="638175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Sources of Equity ‘Risk Capital’ and how they have changed:</a:t>
            </a:r>
          </a:p>
        </p:txBody>
      </p:sp>
    </p:spTree>
    <p:extLst>
      <p:ext uri="{BB962C8B-B14F-4D97-AF65-F5344CB8AC3E}">
        <p14:creationId xmlns:p14="http://schemas.microsoft.com/office/powerpoint/2010/main" val="7562652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C4408-0511-77BF-C2FC-1EA802B04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153A172-03BC-69C1-C704-DB85809EF5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1223843"/>
              </p:ext>
            </p:extLst>
          </p:nvPr>
        </p:nvGraphicFramePr>
        <p:xfrm>
          <a:off x="285750" y="1168400"/>
          <a:ext cx="11620500" cy="52317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3500">
                  <a:extLst>
                    <a:ext uri="{9D8B030D-6E8A-4147-A177-3AD203B41FA5}">
                      <a16:colId xmlns:a16="http://schemas.microsoft.com/office/drawing/2014/main" val="236873441"/>
                    </a:ext>
                  </a:extLst>
                </a:gridCol>
                <a:gridCol w="1803400">
                  <a:extLst>
                    <a:ext uri="{9D8B030D-6E8A-4147-A177-3AD203B41FA5}">
                      <a16:colId xmlns:a16="http://schemas.microsoft.com/office/drawing/2014/main" val="1372010999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2022084616"/>
                    </a:ext>
                  </a:extLst>
                </a:gridCol>
              </a:tblGrid>
              <a:tr h="369699">
                <a:tc>
                  <a:txBody>
                    <a:bodyPr/>
                    <a:lstStyle/>
                    <a:p>
                      <a:r>
                        <a:rPr lang="en-US" dirty="0"/>
                        <a:t>Twenty Years Ago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Suggested Reasons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5798365"/>
                  </a:ext>
                </a:extLst>
              </a:tr>
              <a:tr h="638111">
                <a:tc>
                  <a:txBody>
                    <a:bodyPr/>
                    <a:lstStyle/>
                    <a:p>
                      <a:r>
                        <a:rPr lang="en-US" dirty="0"/>
                        <a:t>LNW Retail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Decrease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Population growth, but there is a greater competition for available capital, plus higher cost of living/taxation …?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4715957"/>
                  </a:ext>
                </a:extLst>
              </a:tr>
              <a:tr h="449893"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HNW Retail (‘Sponsor’)/Family Office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highlight>
                            <a:srgbClr val="FFFF00"/>
                          </a:highlight>
                        </a:rPr>
                        <a:t>Increase</a:t>
                      </a:r>
                      <a:endParaRPr lang="en-US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Greater wealth concentration at the upper-end …?</a:t>
                      </a:r>
                    </a:p>
                    <a:p>
                      <a:r>
                        <a:rPr lang="en-US"/>
                        <a:t>Greater influence potential due to media platforms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5544526"/>
                  </a:ext>
                </a:extLst>
              </a:tr>
              <a:tr h="195322">
                <a:tc>
                  <a:txBody>
                    <a:bodyPr/>
                    <a:lstStyle/>
                    <a:p>
                      <a:r>
                        <a:rPr lang="en-US"/>
                        <a:t>Influential Sell-Side Brokerages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Decrease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Sidestepped, increased regulation, reduced fees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801339"/>
                  </a:ext>
                </a:extLst>
              </a:tr>
              <a:tr h="5345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Mutual Funds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Decrease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Greater regulation, the rise of low cost online trading, and ‘free tips’ from self-appointed gurus on social media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76802"/>
                  </a:ext>
                </a:extLst>
              </a:tr>
              <a:tr h="3696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Hedge Funds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Decrease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Greater regulation, poor multi-year performance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6307087"/>
                  </a:ext>
                </a:extLst>
              </a:tr>
              <a:tr h="225802">
                <a:tc>
                  <a:txBody>
                    <a:bodyPr/>
                    <a:lstStyle/>
                    <a:p>
                      <a:r>
                        <a:rPr lang="en-US"/>
                        <a:t>Private Equity Funds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Decrease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Tough investment model in a small, illiquid, cyclical sector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9831501"/>
                  </a:ext>
                </a:extLst>
              </a:tr>
              <a:tr h="225802">
                <a:tc>
                  <a:txBody>
                    <a:bodyPr/>
                    <a:lstStyle/>
                    <a:p>
                      <a:r>
                        <a:rPr lang="en-US"/>
                        <a:t>Sovereign Wealth Funds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Decrease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Tough investment model in a small, illiquid, cyclical sector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6801139"/>
                  </a:ext>
                </a:extLst>
              </a:tr>
              <a:tr h="2258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highlight>
                            <a:srgbClr val="FFFF00"/>
                          </a:highlight>
                        </a:rPr>
                        <a:t>Corporates (Mining Companies)</a:t>
                      </a:r>
                      <a:endParaRPr lang="en-US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highlight>
                            <a:srgbClr val="FFFF00"/>
                          </a:highlight>
                        </a:rPr>
                        <a:t>Increase</a:t>
                      </a:r>
                      <a:endParaRPr lang="en-US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Cashed-up, outsourcing exploration and seeking growth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0844360"/>
                  </a:ext>
                </a:extLst>
              </a:tr>
              <a:tr h="369699">
                <a:tc>
                  <a:txBody>
                    <a:bodyPr/>
                    <a:lstStyle/>
                    <a:p>
                      <a:r>
                        <a:rPr lang="en-US"/>
                        <a:t>Crowdfunding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Irrelevant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Several platforms but it never gained critical mass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0996342"/>
                  </a:ext>
                </a:extLst>
              </a:tr>
              <a:tr h="369699">
                <a:tc>
                  <a:txBody>
                    <a:bodyPr/>
                    <a:lstStyle/>
                    <a:p>
                      <a:r>
                        <a:rPr lang="en-US"/>
                        <a:t>Canadian Stock Exchanges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Decrease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Various impediments relative to Australia </a:t>
                      </a:r>
                      <a:r>
                        <a:rPr lang="en-US" i="1" dirty="0">
                          <a:highlight>
                            <a:srgbClr val="00FF00"/>
                          </a:highlight>
                        </a:rPr>
                        <a:t>(next slide)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9253210"/>
                  </a:ext>
                </a:extLst>
              </a:tr>
              <a:tr h="369699">
                <a:tc>
                  <a:txBody>
                    <a:bodyPr/>
                    <a:lstStyle/>
                    <a:p>
                      <a:r>
                        <a:rPr lang="en-US">
                          <a:highlight>
                            <a:srgbClr val="FFFF00"/>
                          </a:highlight>
                        </a:rPr>
                        <a:t>Australian Stock Exchange</a:t>
                      </a:r>
                      <a:endParaRPr lang="en-US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highlight>
                            <a:srgbClr val="FFFF00"/>
                          </a:highlight>
                        </a:rPr>
                        <a:t>Increase</a:t>
                      </a:r>
                      <a:endParaRPr lang="en-US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Various benefits relative to Canada </a:t>
                      </a:r>
                      <a:r>
                        <a:rPr lang="en-US" i="1" dirty="0">
                          <a:highlight>
                            <a:srgbClr val="00FF00"/>
                          </a:highlight>
                        </a:rPr>
                        <a:t>(next slide)</a:t>
                      </a:r>
                      <a:endParaRPr lang="en-US" dirty="0">
                        <a:highlight>
                          <a:srgbClr val="00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728699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7AE29877-258B-A5FE-E8AB-1CD137C47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65125"/>
            <a:ext cx="10515600" cy="638175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Sources of Equity ‘Risk Capital’ and how they have changed:</a:t>
            </a:r>
          </a:p>
        </p:txBody>
      </p:sp>
    </p:spTree>
    <p:extLst>
      <p:ext uri="{BB962C8B-B14F-4D97-AF65-F5344CB8AC3E}">
        <p14:creationId xmlns:p14="http://schemas.microsoft.com/office/powerpoint/2010/main" val="35986829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E2136-F94A-5924-4888-40881DC03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7B650CCD-5425-FE14-691B-BC5625C7E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65125"/>
            <a:ext cx="10515600" cy="638175"/>
          </a:xfrm>
        </p:spPr>
        <p:txBody>
          <a:bodyPr>
            <a:normAutofit/>
          </a:bodyPr>
          <a:lstStyle/>
          <a:p>
            <a:r>
              <a:rPr lang="en-US" sz="3600" b="1" dirty="0"/>
              <a:t>ASX v TSX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7964AEE-61DA-5BD6-A852-BDF12977C9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0930623"/>
              </p:ext>
            </p:extLst>
          </p:nvPr>
        </p:nvGraphicFramePr>
        <p:xfrm>
          <a:off x="831272" y="1213658"/>
          <a:ext cx="10515600" cy="4198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117467687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172468137"/>
                    </a:ext>
                  </a:extLst>
                </a:gridCol>
              </a:tblGrid>
              <a:tr h="120105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3287631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7369552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0970238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3692476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2109965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8304476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941641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787498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225686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C272AF0-B243-234B-1BDE-058BF6CE3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800" y="1384405"/>
            <a:ext cx="968880" cy="8711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051739-4650-9477-5316-3CE094802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542" y="1384405"/>
            <a:ext cx="1493447" cy="87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3938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5183F-8ED5-6CEA-7B27-7C5B0EE00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7A29B326-DC48-F06A-9B16-A1EC526A8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65125"/>
            <a:ext cx="10515600" cy="638175"/>
          </a:xfrm>
        </p:spPr>
        <p:txBody>
          <a:bodyPr>
            <a:normAutofit/>
          </a:bodyPr>
          <a:lstStyle/>
          <a:p>
            <a:r>
              <a:rPr lang="en-US" sz="3600" b="1" dirty="0"/>
              <a:t>ASX v TSX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5BEDBFA-C031-4652-285F-38A5DA812C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8991125"/>
              </p:ext>
            </p:extLst>
          </p:nvPr>
        </p:nvGraphicFramePr>
        <p:xfrm>
          <a:off x="831272" y="1213658"/>
          <a:ext cx="10515600" cy="4198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117467687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172468137"/>
                    </a:ext>
                  </a:extLst>
                </a:gridCol>
              </a:tblGrid>
              <a:tr h="120105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3287631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r>
                        <a:rPr lang="en-US" b="1" dirty="0"/>
                        <a:t>Four-month hold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No four-month hold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7369552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0970238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3692476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2109965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8304476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941641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787498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225686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287233F-1873-DFC3-CFB6-D1987FF36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800" y="1384405"/>
            <a:ext cx="968880" cy="8711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0CE1C02-749F-96F5-CC5A-F2E7AA742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542" y="1384405"/>
            <a:ext cx="1493447" cy="87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91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5758B-3B0F-A074-61D1-6C036EBE8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36D9240C-E04D-6398-9071-78A5381D3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65125"/>
            <a:ext cx="10515600" cy="638175"/>
          </a:xfrm>
        </p:spPr>
        <p:txBody>
          <a:bodyPr>
            <a:normAutofit/>
          </a:bodyPr>
          <a:lstStyle/>
          <a:p>
            <a:r>
              <a:rPr lang="en-US" sz="3600" b="1" dirty="0"/>
              <a:t>ASX v TSX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E049934-219C-C13D-5B48-895FF67E95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366285"/>
              </p:ext>
            </p:extLst>
          </p:nvPr>
        </p:nvGraphicFramePr>
        <p:xfrm>
          <a:off x="831272" y="1213658"/>
          <a:ext cx="10515600" cy="4198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117467687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172468137"/>
                    </a:ext>
                  </a:extLst>
                </a:gridCol>
              </a:tblGrid>
              <a:tr h="120105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3287631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Four-month hold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No four-month hold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7369552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r>
                        <a:rPr lang="en-US" b="1" dirty="0"/>
                        <a:t>Flow-through shares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No flow-through shares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0970238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3692476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2109965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8304476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941641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787498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225686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286D12F8-3B00-0F47-B928-8A6611BC2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800" y="1384405"/>
            <a:ext cx="968880" cy="8711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EE3A74F-2304-2EA8-FBED-5019F52A0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542" y="1384405"/>
            <a:ext cx="1493447" cy="87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209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21E44-06CE-4DEE-EDFE-74F851D0A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5B2F1FE1-7516-68D0-6A8B-B8D74AEA8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65125"/>
            <a:ext cx="10515600" cy="638175"/>
          </a:xfrm>
        </p:spPr>
        <p:txBody>
          <a:bodyPr>
            <a:normAutofit/>
          </a:bodyPr>
          <a:lstStyle/>
          <a:p>
            <a:r>
              <a:rPr lang="en-US" sz="3600" b="1" dirty="0"/>
              <a:t>ASX v TSX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C8631E1-B883-DBF2-E65B-440119546B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255440"/>
              </p:ext>
            </p:extLst>
          </p:nvPr>
        </p:nvGraphicFramePr>
        <p:xfrm>
          <a:off x="831272" y="1213658"/>
          <a:ext cx="10515600" cy="4198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117467687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172468137"/>
                    </a:ext>
                  </a:extLst>
                </a:gridCol>
              </a:tblGrid>
              <a:tr h="120105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3287631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Four-month hold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No four-month hold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7369552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Flow-through shares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No flow-through shares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0970238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r>
                        <a:rPr lang="en-US" b="1" dirty="0"/>
                        <a:t>Warrants are common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Warrants (“options”) are less common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3692476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2109965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8304476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941641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787498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225686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9DAE6657-F1CF-A02B-A8B7-FA0BDA20D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800" y="1384405"/>
            <a:ext cx="968880" cy="8711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FF80DE2-678C-845D-FF45-F0379D527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542" y="1384405"/>
            <a:ext cx="1493447" cy="87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7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DE90A9-0EAB-C48D-A857-8C2705BE6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1EC3A0A5-22DF-4B23-6664-7CE60BA3B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65125"/>
            <a:ext cx="10515600" cy="638175"/>
          </a:xfrm>
        </p:spPr>
        <p:txBody>
          <a:bodyPr>
            <a:normAutofit/>
          </a:bodyPr>
          <a:lstStyle/>
          <a:p>
            <a:r>
              <a:rPr lang="en-US" sz="3600" b="1" dirty="0"/>
              <a:t>ASX v TSX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D2B4D06-8FAA-5817-7EBD-4A75C27DF5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1059203"/>
              </p:ext>
            </p:extLst>
          </p:nvPr>
        </p:nvGraphicFramePr>
        <p:xfrm>
          <a:off x="831272" y="1213658"/>
          <a:ext cx="10515600" cy="4198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117467687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172468137"/>
                    </a:ext>
                  </a:extLst>
                </a:gridCol>
              </a:tblGrid>
              <a:tr h="120105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3287631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Four-month hold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No four-month hold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7369552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Flow-through shares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No flow-through shares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0970238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Warrants are common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Warrants (“options”) are less common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3692476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r>
                        <a:rPr lang="en-US" b="1" dirty="0"/>
                        <a:t>Canadians gamble less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Australians have a deeper gambling culture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2109965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8304476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941641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787498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225686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D96F9A1-AC3C-C2B2-B84C-4DCBDBA41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800" y="1384405"/>
            <a:ext cx="968880" cy="8711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2195E1-CA64-A6DD-34C0-5C97B56E7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542" y="1384405"/>
            <a:ext cx="1493447" cy="87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259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9C2EC-466E-07DD-897C-6DE277093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34ED1697-7F3F-69AD-D7CA-07E501350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65125"/>
            <a:ext cx="10515600" cy="638175"/>
          </a:xfrm>
        </p:spPr>
        <p:txBody>
          <a:bodyPr>
            <a:normAutofit/>
          </a:bodyPr>
          <a:lstStyle/>
          <a:p>
            <a:r>
              <a:rPr lang="en-US" sz="3600" b="1" dirty="0"/>
              <a:t>ASX v TSX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28974D1-9815-911A-385C-B1D44E1FB3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9480253"/>
              </p:ext>
            </p:extLst>
          </p:nvPr>
        </p:nvGraphicFramePr>
        <p:xfrm>
          <a:off x="831272" y="1213658"/>
          <a:ext cx="10515600" cy="4198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117467687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172468137"/>
                    </a:ext>
                  </a:extLst>
                </a:gridCol>
              </a:tblGrid>
              <a:tr h="120105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3287631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Four-month hold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No four-month hold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7369552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Flow-through shares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No flow-through shares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0970238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Warrants are common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Warrants (“options”) are less common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3692476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Canadians gamble less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Australians have a deeper gambling culture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2109965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r>
                        <a:rPr lang="en-US" b="1" dirty="0"/>
                        <a:t>No Superannuation (RRSP is not the same)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Superannuation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8304476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941641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787498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225686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B28118B-B197-B744-A95D-073A14868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800" y="1384405"/>
            <a:ext cx="968880" cy="8711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2B015A5-270D-48B8-4BF7-FF64AB4B7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542" y="1384405"/>
            <a:ext cx="1493447" cy="87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381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718BD-6DCF-7407-5006-F3B4D10F1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F88DA6A4-F6BC-4008-E4DA-DEB64E526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65125"/>
            <a:ext cx="10515600" cy="638175"/>
          </a:xfrm>
        </p:spPr>
        <p:txBody>
          <a:bodyPr>
            <a:normAutofit/>
          </a:bodyPr>
          <a:lstStyle/>
          <a:p>
            <a:r>
              <a:rPr lang="en-US" sz="3600" b="1" dirty="0"/>
              <a:t>ASX v TSX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A82B45E-4904-4948-BC4E-C53DD30FB6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3218945"/>
              </p:ext>
            </p:extLst>
          </p:nvPr>
        </p:nvGraphicFramePr>
        <p:xfrm>
          <a:off x="622300" y="1213658"/>
          <a:ext cx="10960100" cy="4198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0050">
                  <a:extLst>
                    <a:ext uri="{9D8B030D-6E8A-4147-A177-3AD203B41FA5}">
                      <a16:colId xmlns:a16="http://schemas.microsoft.com/office/drawing/2014/main" val="1174676870"/>
                    </a:ext>
                  </a:extLst>
                </a:gridCol>
                <a:gridCol w="5480050">
                  <a:extLst>
                    <a:ext uri="{9D8B030D-6E8A-4147-A177-3AD203B41FA5}">
                      <a16:colId xmlns:a16="http://schemas.microsoft.com/office/drawing/2014/main" val="2172468137"/>
                    </a:ext>
                  </a:extLst>
                </a:gridCol>
              </a:tblGrid>
              <a:tr h="120105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3287631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Four-month hold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No four-month hold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7369552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Flow-through shares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No flow-through shares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0970238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Warrants are common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Warrants (“options”) are less common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3692476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Canadians gamble less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Australians have a deeper gambling culture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2109965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No Superannuation (RRSP is not the same)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Superannuation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8304476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r>
                        <a:rPr lang="en-US" b="1" dirty="0"/>
                        <a:t>SEC resale restrictions on new placement shares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Fewer resale restrictions on new placement shares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941641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787498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225686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69B89B2-E915-EBA3-1FD8-4427472A1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800" y="1384405"/>
            <a:ext cx="968880" cy="8711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AB614F-21D6-DB45-02AC-7E634527E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542" y="1384405"/>
            <a:ext cx="1493447" cy="87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8509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8BF0E-6AA1-20CB-DDCA-5BC4A1502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E4F9D8B4-AEAA-1688-7095-05FF22EEC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65125"/>
            <a:ext cx="10515600" cy="638175"/>
          </a:xfrm>
        </p:spPr>
        <p:txBody>
          <a:bodyPr>
            <a:normAutofit/>
          </a:bodyPr>
          <a:lstStyle/>
          <a:p>
            <a:r>
              <a:rPr lang="en-US" sz="3600" b="1" dirty="0"/>
              <a:t>ASX v TSX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E7FB8E6-DF4D-FFFE-725F-CEA1FDDCBA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1952382"/>
              </p:ext>
            </p:extLst>
          </p:nvPr>
        </p:nvGraphicFramePr>
        <p:xfrm>
          <a:off x="831272" y="1213658"/>
          <a:ext cx="10515600" cy="4198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117467687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172468137"/>
                    </a:ext>
                  </a:extLst>
                </a:gridCol>
              </a:tblGrid>
              <a:tr h="120105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3287631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Four-month hold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No four-month hold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7369552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Flow-through shares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No flow-through shares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0970238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Warrants are common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Warrants (“options”) are less common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3692476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Canadians gamble less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Australians have a deeper gambling culture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2109965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No Superannuation (RRSP is not the same)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Superannuation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8304476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SEC resale restrictions on new placement shares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Fewer resale restrictions on new placement shares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941641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787498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r>
                        <a:rPr lang="en-US" b="1" dirty="0"/>
                        <a:t>Larger Local Investor Pool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Smaller Local Investor Pool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225686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3FCE879-B13F-1145-C0CD-6CFE3BDA2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800" y="1384405"/>
            <a:ext cx="968880" cy="8711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7D983A-24D5-EBB1-7D2A-526B7FA1E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542" y="1384405"/>
            <a:ext cx="1493447" cy="87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633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CCF3D-216E-91FA-93E5-3AD8E382E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EA93EF-4B8E-FAF6-FED5-3B8A553EC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644" y="2553346"/>
            <a:ext cx="10964711" cy="17513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6350B7-D93F-3488-27CA-766598D7EDEC}"/>
              </a:ext>
            </a:extLst>
          </p:cNvPr>
          <p:cNvSpPr txBox="1">
            <a:spLocks/>
          </p:cNvSpPr>
          <p:nvPr/>
        </p:nvSpPr>
        <p:spPr>
          <a:xfrm>
            <a:off x="495300" y="365125"/>
            <a:ext cx="10515600" cy="6381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/>
              <a:t>My Experience as a Fund Manager in the Juniors: </a:t>
            </a:r>
          </a:p>
        </p:txBody>
      </p:sp>
    </p:spTree>
    <p:extLst>
      <p:ext uri="{BB962C8B-B14F-4D97-AF65-F5344CB8AC3E}">
        <p14:creationId xmlns:p14="http://schemas.microsoft.com/office/powerpoint/2010/main" val="215801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76B5B-E64E-5C47-A115-1D3859307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C525D3-C5A1-2A15-7A85-B33661C53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83" y="698500"/>
            <a:ext cx="5499100" cy="546100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279BDDF-8CE6-E36C-B3C3-57C93D172E57}"/>
                  </a:ext>
                </a:extLst>
              </p14:cNvPr>
              <p14:cNvContentPartPr/>
              <p14:nvPr/>
            </p14:nvContentPartPr>
            <p14:xfrm>
              <a:off x="945042" y="4072844"/>
              <a:ext cx="3870000" cy="1432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279BDDF-8CE6-E36C-B3C3-57C93D172E5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91042" y="3964844"/>
                <a:ext cx="3977640" cy="35892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itle 1">
            <a:extLst>
              <a:ext uri="{FF2B5EF4-FFF2-40B4-BE49-F238E27FC236}">
                <a16:creationId xmlns:a16="http://schemas.microsoft.com/office/drawing/2014/main" id="{4CCCEE9F-55FA-FD1A-F5FB-2350B9579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8162" y="2463800"/>
            <a:ext cx="4168796" cy="193039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/>
              <a:t>Define a </a:t>
            </a:r>
            <a:br>
              <a:rPr lang="en-US" sz="3600" b="1" dirty="0"/>
            </a:br>
            <a:r>
              <a:rPr lang="en-US" sz="3600" b="1" dirty="0"/>
              <a:t>‘Use of Proceeds’ </a:t>
            </a:r>
            <a:br>
              <a:rPr lang="en-US" sz="3600" b="1" dirty="0"/>
            </a:br>
            <a:r>
              <a:rPr lang="en-US" sz="3600" b="1" dirty="0"/>
              <a:t>to deliver </a:t>
            </a:r>
            <a:br>
              <a:rPr lang="en-US" sz="3600" b="1" dirty="0"/>
            </a:br>
            <a:r>
              <a:rPr lang="en-US" sz="3600" b="1" dirty="0"/>
              <a:t>‘Value-per-Share’</a:t>
            </a:r>
          </a:p>
        </p:txBody>
      </p:sp>
    </p:spTree>
    <p:extLst>
      <p:ext uri="{BB962C8B-B14F-4D97-AF65-F5344CB8AC3E}">
        <p14:creationId xmlns:p14="http://schemas.microsoft.com/office/powerpoint/2010/main" val="117969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487A3-32A9-2C34-7861-6954DCA2C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02794B-F1D8-A636-1E80-A88295584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440" y="643467"/>
            <a:ext cx="9731119" cy="5571066"/>
          </a:xfrm>
          <a:prstGeom prst="rect">
            <a:avLst/>
          </a:prstGeom>
        </p:spPr>
      </p:pic>
      <p:pic>
        <p:nvPicPr>
          <p:cNvPr id="3" name="Picture 6" descr="Neil Adshead - Independent | LinkedIn">
            <a:extLst>
              <a:ext uri="{FF2B5EF4-FFF2-40B4-BE49-F238E27FC236}">
                <a16:creationId xmlns:a16="http://schemas.microsoft.com/office/drawing/2014/main" id="{B7D40E7F-BC33-2095-6EDA-D12ACBC7A5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7" r="26005"/>
          <a:stretch/>
        </p:blipFill>
        <p:spPr bwMode="auto">
          <a:xfrm>
            <a:off x="344554" y="304796"/>
            <a:ext cx="2419254" cy="382988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87D184-B9A4-EB15-53EC-823DE125040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171" r="1907"/>
          <a:stretch/>
        </p:blipFill>
        <p:spPr>
          <a:xfrm rot="5400000">
            <a:off x="9058644" y="3752588"/>
            <a:ext cx="2858074" cy="264891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54284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7718A-4588-199A-F1FB-D60481CDA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65125"/>
            <a:ext cx="10515600" cy="638175"/>
          </a:xfrm>
        </p:spPr>
        <p:txBody>
          <a:bodyPr>
            <a:normAutofit/>
          </a:bodyPr>
          <a:lstStyle/>
          <a:p>
            <a:r>
              <a:rPr lang="en-US" sz="3600" b="1" dirty="0"/>
              <a:t>What is the Product?  Is it Attractive?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E5C9CA-EA47-4066-D500-78CFBA79C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256" y="1311505"/>
            <a:ext cx="9893544" cy="464711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CA64AA8-3B17-E71B-40E9-350A5B24C3A7}"/>
              </a:ext>
            </a:extLst>
          </p:cNvPr>
          <p:cNvSpPr/>
          <p:nvPr/>
        </p:nvSpPr>
        <p:spPr>
          <a:xfrm>
            <a:off x="4584700" y="2413000"/>
            <a:ext cx="1016000" cy="2812473"/>
          </a:xfrm>
          <a:prstGeom prst="ellipse">
            <a:avLst/>
          </a:prstGeom>
          <a:solidFill>
            <a:srgbClr val="FFC000">
              <a:alpha val="30000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</p:spTree>
    <p:extLst>
      <p:ext uri="{BB962C8B-B14F-4D97-AF65-F5344CB8AC3E}">
        <p14:creationId xmlns:p14="http://schemas.microsoft.com/office/powerpoint/2010/main" val="17341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C00343-CBF0-FF0F-B113-E8A5C592F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BB6E5-ACA2-CE6B-318B-19F4F8FCC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65125"/>
            <a:ext cx="10515600" cy="638175"/>
          </a:xfrm>
        </p:spPr>
        <p:txBody>
          <a:bodyPr>
            <a:normAutofit/>
          </a:bodyPr>
          <a:lstStyle/>
          <a:p>
            <a:r>
              <a:rPr lang="en-US" sz="3600" b="1" dirty="0"/>
              <a:t>What is the Product?  Is it Attractive?</a:t>
            </a:r>
          </a:p>
        </p:txBody>
      </p:sp>
      <p:pic>
        <p:nvPicPr>
          <p:cNvPr id="6" name="Content Placeholder 6" descr="A graph of a stock market&#10;&#10;Description automatically generated">
            <a:extLst>
              <a:ext uri="{FF2B5EF4-FFF2-40B4-BE49-F238E27FC236}">
                <a16:creationId xmlns:a16="http://schemas.microsoft.com/office/drawing/2014/main" id="{76043647-9BEB-1531-E92D-67A72E0F44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5600" y="1038013"/>
            <a:ext cx="7886700" cy="545453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24459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3253E-30DD-1B00-9533-8F0A09B1C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195" y="1181101"/>
            <a:ext cx="5640805" cy="5184774"/>
          </a:xfrm>
        </p:spPr>
        <p:txBody>
          <a:bodyPr>
            <a:normAutofit fontScale="92500" lnSpcReduction="10000"/>
          </a:bodyPr>
          <a:lstStyle/>
          <a:p>
            <a:r>
              <a:rPr lang="en-US" u="sng" dirty="0"/>
              <a:t>Owning junior exploration company shares is a form of gambling</a:t>
            </a:r>
          </a:p>
          <a:p>
            <a:r>
              <a:rPr lang="en-US" dirty="0"/>
              <a:t>The key emotions for gamblers:</a:t>
            </a:r>
          </a:p>
          <a:p>
            <a:pPr lvl="1"/>
            <a:r>
              <a:rPr lang="en-US" dirty="0"/>
              <a:t>The thrill of a possible win and the thrill of the hunt exceed ‘loss aversion’</a:t>
            </a:r>
          </a:p>
          <a:p>
            <a:pPr lvl="1"/>
            <a:r>
              <a:rPr lang="en-US" dirty="0"/>
              <a:t>Greed and sloth (‘get-rich-quick’ and ‘making easy money’)</a:t>
            </a:r>
          </a:p>
          <a:p>
            <a:pPr lvl="1"/>
            <a:r>
              <a:rPr lang="en-US" dirty="0"/>
              <a:t>An optimistic view of their ability</a:t>
            </a:r>
          </a:p>
          <a:p>
            <a:pPr lvl="1"/>
            <a:r>
              <a:rPr lang="en-US" dirty="0"/>
              <a:t>Fear of Missing Out (FOMO), which is based on envy</a:t>
            </a:r>
          </a:p>
          <a:p>
            <a:r>
              <a:rPr lang="en-US" dirty="0"/>
              <a:t>The global gambling industry is competitive, but it is also huge, popular and growing</a:t>
            </a:r>
          </a:p>
          <a:p>
            <a:r>
              <a:rPr lang="en-US" dirty="0"/>
              <a:t>Embrace it, and react accordingly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6A6374-020B-EBA7-D9C5-F712612AF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423" y="1690688"/>
            <a:ext cx="5374482" cy="35829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14844BD-1A9C-9645-1BF6-FFA82C521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65125"/>
            <a:ext cx="10515600" cy="638175"/>
          </a:xfrm>
        </p:spPr>
        <p:txBody>
          <a:bodyPr>
            <a:normAutofit/>
          </a:bodyPr>
          <a:lstStyle/>
          <a:p>
            <a:r>
              <a:rPr lang="en-US" sz="3600" b="1" dirty="0"/>
              <a:t>What is the Product?  Is it Attractive?</a:t>
            </a:r>
          </a:p>
        </p:txBody>
      </p:sp>
    </p:spTree>
    <p:extLst>
      <p:ext uri="{BB962C8B-B14F-4D97-AF65-F5344CB8AC3E}">
        <p14:creationId xmlns:p14="http://schemas.microsoft.com/office/powerpoint/2010/main" val="243889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4582FD2-CBFB-FC6B-C698-D3A178A377FE}"/>
              </a:ext>
            </a:extLst>
          </p:cNvPr>
          <p:cNvGrpSpPr/>
          <p:nvPr/>
        </p:nvGrpSpPr>
        <p:grpSpPr>
          <a:xfrm>
            <a:off x="517463" y="548048"/>
            <a:ext cx="10847224" cy="5751152"/>
            <a:chOff x="517463" y="548048"/>
            <a:chExt cx="10847224" cy="5751152"/>
          </a:xfrm>
        </p:grpSpPr>
        <p:pic>
          <p:nvPicPr>
            <p:cNvPr id="1026" name="Picture 2" descr="Unlock Thrill: A Comprehensive Roulette Killer and Roulette Guide">
              <a:extLst>
                <a:ext uri="{FF2B5EF4-FFF2-40B4-BE49-F238E27FC236}">
                  <a16:creationId xmlns:a16="http://schemas.microsoft.com/office/drawing/2014/main" id="{8C98A5F2-DE72-8F8A-949D-EAD7257DA1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463" y="1333500"/>
              <a:ext cx="6230068" cy="49657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1E7BA7-BBC3-0CCB-64B5-99770501C42D}"/>
                </a:ext>
              </a:extLst>
            </p:cNvPr>
            <p:cNvSpPr txBox="1"/>
            <p:nvPr/>
          </p:nvSpPr>
          <p:spPr>
            <a:xfrm>
              <a:off x="6997701" y="548048"/>
              <a:ext cx="4366986" cy="280076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u="sng" dirty="0"/>
                <a:t>Playing Roulette at a Canadian Casino:</a:t>
              </a:r>
            </a:p>
            <a:p>
              <a:r>
                <a:rPr lang="en-US" sz="1600" dirty="0"/>
                <a:t>Odds of success are known</a:t>
              </a:r>
            </a:p>
            <a:p>
              <a:r>
                <a:rPr lang="en-US" sz="1600" dirty="0"/>
                <a:t>Risks of loss are known</a:t>
              </a:r>
            </a:p>
            <a:p>
              <a:r>
                <a:rPr lang="en-US" sz="1600" dirty="0"/>
                <a:t>Taxation on winnings is nil</a:t>
              </a:r>
            </a:p>
            <a:p>
              <a:r>
                <a:rPr lang="en-US" sz="1600" dirty="0"/>
                <a:t>Liquidity is immediate</a:t>
              </a:r>
            </a:p>
            <a:p>
              <a:r>
                <a:rPr lang="en-US" sz="1600" dirty="0"/>
                <a:t>Zero cost to play</a:t>
              </a:r>
            </a:p>
            <a:p>
              <a:r>
                <a:rPr lang="en-US" sz="1600" dirty="0"/>
                <a:t>Zero dilution risk on your stake</a:t>
              </a:r>
            </a:p>
            <a:p>
              <a:r>
                <a:rPr lang="en-US" sz="1600" dirty="0"/>
                <a:t>Immediate result</a:t>
              </a:r>
            </a:p>
            <a:p>
              <a:r>
                <a:rPr lang="en-US" sz="1600" b="1" dirty="0"/>
                <a:t>No decisions to make on stock selection and market timing (simple: no research is required/zero skill)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F8AFDD0-4FB2-F1F5-1818-E0C35D5118A7}"/>
              </a:ext>
            </a:extLst>
          </p:cNvPr>
          <p:cNvSpPr txBox="1"/>
          <p:nvPr/>
        </p:nvSpPr>
        <p:spPr>
          <a:xfrm>
            <a:off x="6997702" y="3508729"/>
            <a:ext cx="4366986" cy="280076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u="sng" dirty="0"/>
              <a:t>Investing in Canadian Exploreco Juniors:</a:t>
            </a:r>
          </a:p>
          <a:p>
            <a:r>
              <a:rPr lang="en-US" sz="1600" dirty="0"/>
              <a:t>Odds of success are unknown (and not good)</a:t>
            </a:r>
          </a:p>
          <a:p>
            <a:r>
              <a:rPr lang="en-US" sz="1600" dirty="0"/>
              <a:t>Risks of loss are unknown (and numerous)</a:t>
            </a:r>
          </a:p>
          <a:p>
            <a:r>
              <a:rPr lang="en-US" sz="1600" dirty="0"/>
              <a:t>There is tax to pay on gains</a:t>
            </a:r>
          </a:p>
          <a:p>
            <a:r>
              <a:rPr lang="en-US" sz="1600" dirty="0"/>
              <a:t>Liquidity is often problematic</a:t>
            </a:r>
          </a:p>
          <a:p>
            <a:r>
              <a:rPr lang="en-US" sz="1600" dirty="0"/>
              <a:t>Fees are clipped on every trade</a:t>
            </a:r>
          </a:p>
          <a:p>
            <a:r>
              <a:rPr lang="en-US" sz="1600" dirty="0"/>
              <a:t>High dilution risk on your stake</a:t>
            </a:r>
          </a:p>
          <a:p>
            <a:r>
              <a:rPr lang="en-US" sz="1600" dirty="0"/>
              <a:t>It could take years for an outcome</a:t>
            </a:r>
          </a:p>
          <a:p>
            <a:pPr indent="-457200"/>
            <a:r>
              <a:rPr lang="en-US" sz="1600" b="1" dirty="0"/>
              <a:t>Decisions to make on stock selection and   market timing (</a:t>
            </a:r>
            <a:r>
              <a:rPr lang="en-US" sz="1600" b="1" u="sng" dirty="0"/>
              <a:t>complex</a:t>
            </a:r>
            <a:r>
              <a:rPr lang="en-US" sz="1600" b="1" dirty="0"/>
              <a:t>; specialist research/knowledge is required)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BBB7B11-BC26-DAFF-D2C8-F3A6A5670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65125"/>
            <a:ext cx="6226830" cy="638175"/>
          </a:xfrm>
        </p:spPr>
        <p:txBody>
          <a:bodyPr>
            <a:normAutofit/>
          </a:bodyPr>
          <a:lstStyle/>
          <a:p>
            <a:r>
              <a:rPr lang="en-US" sz="3600" b="1" dirty="0"/>
              <a:t>Juniors as a Gambling Product</a:t>
            </a:r>
          </a:p>
        </p:txBody>
      </p:sp>
    </p:spTree>
    <p:extLst>
      <p:ext uri="{BB962C8B-B14F-4D97-AF65-F5344CB8AC3E}">
        <p14:creationId xmlns:p14="http://schemas.microsoft.com/office/powerpoint/2010/main" val="291436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different types of vehicles&#10;&#10;Description automatically generated">
            <a:extLst>
              <a:ext uri="{FF2B5EF4-FFF2-40B4-BE49-F238E27FC236}">
                <a16:creationId xmlns:a16="http://schemas.microsoft.com/office/drawing/2014/main" id="{D767719C-EB48-4F75-DA06-3D7D9BAB7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67" y="1059265"/>
            <a:ext cx="10905066" cy="542526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C622C20-AED7-5A6E-2DA0-06C63945A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65125"/>
            <a:ext cx="9779000" cy="638175"/>
          </a:xfrm>
        </p:spPr>
        <p:txBody>
          <a:bodyPr>
            <a:normAutofit/>
          </a:bodyPr>
          <a:lstStyle/>
          <a:p>
            <a:r>
              <a:rPr lang="en-US" sz="3600" b="1" dirty="0"/>
              <a:t>So why do ‘we’ invest in Junior Mining Equities? </a:t>
            </a:r>
          </a:p>
        </p:txBody>
      </p:sp>
    </p:spTree>
    <p:extLst>
      <p:ext uri="{BB962C8B-B14F-4D97-AF65-F5344CB8AC3E}">
        <p14:creationId xmlns:p14="http://schemas.microsoft.com/office/powerpoint/2010/main" val="97372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6898D-15B6-FE4E-694C-A7054CFFA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E440D1F0-9AE7-0237-1789-E914E2707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65125"/>
            <a:ext cx="11798300" cy="638175"/>
          </a:xfrm>
        </p:spPr>
        <p:txBody>
          <a:bodyPr>
            <a:noAutofit/>
          </a:bodyPr>
          <a:lstStyle/>
          <a:p>
            <a:r>
              <a:rPr lang="en-US" sz="3200" b="1" dirty="0"/>
              <a:t>The Thrill of the Hunt/Desire to Discover/Back a Winner is Powerful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85245C1-2362-E2E9-0E47-FBBC600CE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23" y="1266289"/>
            <a:ext cx="3300683" cy="5052065"/>
          </a:xfrm>
          <a:prstGeom prst="rect">
            <a:avLst/>
          </a:prstGeom>
          <a:noFill/>
          <a:ln w="25400">
            <a:solidFill>
              <a:schemeClr val="accent1">
                <a:shade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173EAA9-19F5-D2E2-3986-538595121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373" y="1266290"/>
            <a:ext cx="3334362" cy="5052064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E7CFDFE-8ADE-EDE9-5942-EE9EA87FE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401" y="1266289"/>
            <a:ext cx="3369213" cy="505206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19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6763</TotalTime>
  <Words>2745</Words>
  <Application>Microsoft Macintosh PowerPoint</Application>
  <PresentationFormat>Widescreen</PresentationFormat>
  <Paragraphs>433</Paragraphs>
  <Slides>31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Aptos</vt:lpstr>
      <vt:lpstr>Aptos Display</vt:lpstr>
      <vt:lpstr>Arial</vt:lpstr>
      <vt:lpstr>Helvetica</vt:lpstr>
      <vt:lpstr>Office Theme</vt:lpstr>
      <vt:lpstr>PowerPoint Presentation</vt:lpstr>
      <vt:lpstr>PowerPoint Presentation</vt:lpstr>
      <vt:lpstr>PowerPoint Presentation</vt:lpstr>
      <vt:lpstr>What is the Product?  Is it Attractive?</vt:lpstr>
      <vt:lpstr>What is the Product?  Is it Attractive?</vt:lpstr>
      <vt:lpstr>What is the Product?  Is it Attractive?</vt:lpstr>
      <vt:lpstr>Juniors as a Gambling Product</vt:lpstr>
      <vt:lpstr>So why do ‘we’ invest in Junior Mining Equities? </vt:lpstr>
      <vt:lpstr>The Thrill of the Hunt/Desire to Discover/Back a Winner is Powerful</vt:lpstr>
      <vt:lpstr>Juniors should Match the Capitalization to the Business Plan</vt:lpstr>
      <vt:lpstr>Cyclicity (‘Market Timing’) with respect to raising money</vt:lpstr>
      <vt:lpstr>Sources of Equity ‘Risk Capital’ and how they have changed:</vt:lpstr>
      <vt:lpstr>Sources of Equity ‘Risk Capital’ and how they have changed:</vt:lpstr>
      <vt:lpstr>Sources of Equity ‘Risk Capital’ and how they have changed:</vt:lpstr>
      <vt:lpstr>Sources of Equity ‘Risk Capital’ and how they have changed:</vt:lpstr>
      <vt:lpstr>Sources of Equity ‘Risk Capital’ and how they have changed:</vt:lpstr>
      <vt:lpstr>Sources of Equity ‘Risk Capital’ and how they have changed:</vt:lpstr>
      <vt:lpstr>Sources of Equity ‘Risk Capital’ and how they have changed:</vt:lpstr>
      <vt:lpstr>Sources of Equity ‘Risk Capital’ and how they have changed:</vt:lpstr>
      <vt:lpstr>Sources of Equity ‘Risk Capital’ and how they have changed:</vt:lpstr>
      <vt:lpstr>Sources of Equity ‘Risk Capital’ and how they have changed:</vt:lpstr>
      <vt:lpstr>ASX v TSX</vt:lpstr>
      <vt:lpstr>ASX v TSX</vt:lpstr>
      <vt:lpstr>ASX v TSX</vt:lpstr>
      <vt:lpstr>ASX v TSX</vt:lpstr>
      <vt:lpstr>ASX v TSX</vt:lpstr>
      <vt:lpstr>ASX v TSX</vt:lpstr>
      <vt:lpstr>ASX v TSX</vt:lpstr>
      <vt:lpstr>ASX v TSX</vt:lpstr>
      <vt:lpstr>Define a  ‘Use of Proceeds’  to deliver  ‘Value-per-Share’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Nicole Adshead-Bell</dc:creator>
  <cp:lastModifiedBy>neil@cupeladvisory.com</cp:lastModifiedBy>
  <cp:revision>40</cp:revision>
  <dcterms:created xsi:type="dcterms:W3CDTF">2025-02-02T21:23:18Z</dcterms:created>
  <dcterms:modified xsi:type="dcterms:W3CDTF">2025-04-01T05:19:36Z</dcterms:modified>
</cp:coreProperties>
</file>