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4613" r:id="rId2"/>
    <p:sldId id="4614" r:id="rId3"/>
    <p:sldId id="4619" r:id="rId4"/>
    <p:sldId id="4618" r:id="rId5"/>
    <p:sldId id="4615" r:id="rId6"/>
    <p:sldId id="4621" r:id="rId7"/>
    <p:sldId id="4617" r:id="rId8"/>
    <p:sldId id="4623" r:id="rId9"/>
    <p:sldId id="4626" r:id="rId10"/>
    <p:sldId id="4624" r:id="rId11"/>
    <p:sldId id="4625" r:id="rId12"/>
    <p:sldId id="4627" r:id="rId13"/>
    <p:sldId id="4628" r:id="rId14"/>
    <p:sldId id="4629" r:id="rId15"/>
    <p:sldId id="462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94699"/>
  </p:normalViewPr>
  <p:slideViewPr>
    <p:cSldViewPr snapToGrid="0">
      <p:cViewPr varScale="1">
        <p:scale>
          <a:sx n="96" d="100"/>
          <a:sy n="96" d="100"/>
        </p:scale>
        <p:origin x="176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3957E7-3EF4-0140-870B-5AF25A0880D6}" type="datetimeFigureOut">
              <a:rPr lang="en-US" smtClean="0"/>
              <a:t>4/14/26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217916-CE7C-FC42-B4BA-EE35060E1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33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reasoning behind this topic: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9EB9E-92EE-3C4F-BFC1-A841F792F4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178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036E8-47DF-DD17-367C-9FB35BCA0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DC8FF1-FE0F-0280-8CCE-20CEB07980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A0F23C-79A7-E2C9-64AA-36F0B72E28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Cyclicity:</a:t>
            </a:r>
          </a:p>
          <a:p>
            <a:pPr marL="228600" indent="-228600">
              <a:buAutoNum type="arabicParenR"/>
            </a:pPr>
            <a:r>
              <a:rPr lang="en-US" dirty="0"/>
              <a:t>Why Commodity Prices rise and fall?</a:t>
            </a:r>
          </a:p>
          <a:p>
            <a:pPr marL="228600" indent="-228600">
              <a:buAutoNum type="arabicParenR"/>
            </a:pPr>
            <a:r>
              <a:rPr lang="en-US" dirty="0"/>
              <a:t>Why Fund Flows wax and wane?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C47B06-5855-EF66-E80B-36ED726A86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9EB9E-92EE-3C4F-BFC1-A841F792F4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060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14B06-FAA1-6D15-492F-9A19C94FB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2C0A45-9B02-18EB-AC37-A4028DBDA6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A7318F-DE1A-8C13-B31C-8D383A5E8F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B563A2-DC4D-74A0-AEE4-AD0E7FF19D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9EB9E-92EE-3C4F-BFC1-A841F792F46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404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74CD5-F206-26F5-3982-DA3E351A1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8031AA-1780-876B-4244-C1940A9748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E1054C-31A7-0234-124E-317B7A7CF3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Focus entirely on introducing myself in order to establish credibility with registrants.  Introduce me:</a:t>
            </a:r>
          </a:p>
          <a:p>
            <a:r>
              <a:rPr lang="en-US" dirty="0"/>
              <a:t>Geologist with a PhD in Economic Geology, graduated thirty years ago.</a:t>
            </a:r>
          </a:p>
          <a:p>
            <a:r>
              <a:rPr lang="en-US" dirty="0"/>
              <a:t>Geology career for a decade, zero formal financial qualifications – we took a punt on one another in 2004.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Ten years with a major Canadian mining company working in exploration, mining and corporate roles.</a:t>
            </a:r>
          </a:p>
          <a:p>
            <a:r>
              <a:rPr lang="en-US" dirty="0"/>
              <a:t>Twenty years of buy-side experience – I was a capital allocator to dozens of juniors for two decades.</a:t>
            </a:r>
          </a:p>
          <a:p>
            <a:r>
              <a:rPr lang="en-US" dirty="0"/>
              <a:t>Currently I am a part-time “Fund Manager” for a cash-rich and growth-poor Canadian gold producer looking to partner with exploration companies in favoured jurisdictions by providing financial and technical assistance.</a:t>
            </a:r>
          </a:p>
          <a:p>
            <a:r>
              <a:rPr lang="en-US" dirty="0"/>
              <a:t>I also work as a part-time analyst with two sizeable equity investment funds.</a:t>
            </a:r>
          </a:p>
          <a:p>
            <a:r>
              <a:rPr lang="en-US" dirty="0"/>
              <a:t>I am Chairman of a private junior focused on Idaho that has raised US$20 million over the last two years. </a:t>
            </a:r>
          </a:p>
          <a:p>
            <a:r>
              <a:rPr lang="en-US" dirty="0"/>
              <a:t>I will connect with every registrant on LinkedIn, if you’re on LinkedIn.  Alternatively, send me an email/give me a call.  I will repeat my business card as the final slide of this presentation.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8BFAEF-0E9F-8CF2-911A-4962ABD6F1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9EB9E-92EE-3C4F-BFC1-A841F792F46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34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BD385-CF24-17A1-F278-C5C5144A24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EEB21D-282C-BDDE-7E14-8CE09BFC97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A3CEF-65B0-79ED-F230-1474B6D34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B6980-89F8-8945-9FC2-F8936D1CB504}" type="datetimeFigureOut">
              <a:rPr lang="en-US" smtClean="0"/>
              <a:t>4/14/26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019963-D2F7-23C4-08FB-21BFB4793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13A55-C694-F447-ED1A-7C06FD2BB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7C919-0293-7E47-A95A-1FD873BB5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0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C86FB-0A59-9F78-C2F6-C140F8C04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2F0B0D-0953-3075-6985-FED6D8E564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DD09AA-9B74-EE0C-605F-17B35B030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B6980-89F8-8945-9FC2-F8936D1CB504}" type="datetimeFigureOut">
              <a:rPr lang="en-US" smtClean="0"/>
              <a:t>4/14/26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869CC4-BC7D-4770-27B6-BA8B377C8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AB3CAD-57B0-E449-99EB-BC9482C76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7C919-0293-7E47-A95A-1FD873BB5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425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88C505-C2F5-F62F-3DDC-01BAD2CD33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9DD976-8C94-C757-6F13-28CCA0EB05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2E3F2-2958-C5C3-763A-0E8514A3D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B6980-89F8-8945-9FC2-F8936D1CB504}" type="datetimeFigureOut">
              <a:rPr lang="en-US" smtClean="0"/>
              <a:t>4/14/26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574F2-C645-75B3-D569-7E282AB11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A3645-2C3A-317F-0266-8E2771D84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7C919-0293-7E47-A95A-1FD873BB5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4157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639CF-8A37-AB90-7169-C697C6C83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167" y="1541417"/>
            <a:ext cx="11281667" cy="489857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26AF003-63FE-6C72-5067-A999D4D49D12}"/>
              </a:ext>
            </a:extLst>
          </p:cNvPr>
          <p:cNvSpPr txBox="1">
            <a:spLocks/>
          </p:cNvSpPr>
          <p:nvPr userDrawn="1"/>
        </p:nvSpPr>
        <p:spPr>
          <a:xfrm>
            <a:off x="0" y="6583363"/>
            <a:ext cx="38894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031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14B9FE-21E6-4B09-A80A-6ECAFC8A0C0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10316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2979300-CFBE-50F8-EA41-21475851C6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166" y="158471"/>
            <a:ext cx="11281667" cy="679904"/>
          </a:xfrm>
          <a:prstGeom prst="rect">
            <a:avLst/>
          </a:prstGeom>
        </p:spPr>
        <p:txBody>
          <a:bodyPr anchor="ctr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67BA8FC1-BE83-09B7-0DBB-1FF36E1530D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55165" y="855644"/>
            <a:ext cx="11281667" cy="4572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i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79051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7288C-3768-E3A2-3586-AB1A5C49A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3B271-DFCF-3ED0-084A-6E41973698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23293-DA7D-89F4-FBCC-A15B46277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B6980-89F8-8945-9FC2-F8936D1CB504}" type="datetimeFigureOut">
              <a:rPr lang="en-US" smtClean="0"/>
              <a:t>4/14/26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64DA6-4476-191C-3339-CB69BD59D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76E46-162F-C749-03A2-242F1E8A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7C919-0293-7E47-A95A-1FD873BB5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07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3C380-59F8-79D1-5639-C75402E8F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046286-DBD3-19F7-7598-D417BDF078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C78B6-804C-E1E5-7C85-ADC861736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B6980-89F8-8945-9FC2-F8936D1CB504}" type="datetimeFigureOut">
              <a:rPr lang="en-US" smtClean="0"/>
              <a:t>4/14/26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A92D4-404E-BEFC-B63C-554CA911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F850F-F066-F536-8799-8E9EDE16F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7C919-0293-7E47-A95A-1FD873BB5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166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69E2B-7A86-F609-5275-3F5397A00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93E1D-FC77-0BB7-7874-C1D5ED2ED4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0E7FCE-DD03-FA47-CFFF-B61BD28BA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E40B95-D82F-7441-C88C-F60D546F8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B6980-89F8-8945-9FC2-F8936D1CB504}" type="datetimeFigureOut">
              <a:rPr lang="en-US" smtClean="0"/>
              <a:t>4/14/26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9342B9-E338-7AAA-0BB7-A1A278AAD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0ADC68-0222-85EE-8EAB-1165146B2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7C919-0293-7E47-A95A-1FD873BB5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840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692F9-B2F0-605D-E066-91158A282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EE69E9-736B-B7D8-2BEE-C2C96613C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53A75C-1333-78E0-4DDF-DA26AACC9F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EBDFE7-072F-8676-38DE-BA2C6E5A92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DAD5D0-EF1F-EF6C-C536-F1D56CCA7B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BB5382-B739-3F21-E24E-4CBD9DD38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B6980-89F8-8945-9FC2-F8936D1CB504}" type="datetimeFigureOut">
              <a:rPr lang="en-US" smtClean="0"/>
              <a:t>4/14/26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AA8943-5DCD-007D-BBBE-C812A157B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7D1973-3AE1-21F9-AD6D-12B1A2774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7C919-0293-7E47-A95A-1FD873BB5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145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6B645-8FF4-5E38-4EB5-4D335093D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D90F3F-9F4F-AB9C-E72B-F13360066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B6980-89F8-8945-9FC2-F8936D1CB504}" type="datetimeFigureOut">
              <a:rPr lang="en-US" smtClean="0"/>
              <a:t>4/14/26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8D6C5-8E64-99DB-9C51-F77655315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ED9C37-2EC3-B95D-A04B-F018B6508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7C919-0293-7E47-A95A-1FD873BB5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86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1F261A-FE3C-E344-3354-CCEA1EBCD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B6980-89F8-8945-9FC2-F8936D1CB504}" type="datetimeFigureOut">
              <a:rPr lang="en-US" smtClean="0"/>
              <a:t>4/14/26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3A34D-0438-5B91-5133-5319C585F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032717-C469-81AD-8D68-27F6C4748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7C919-0293-7E47-A95A-1FD873BB5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75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76C04-E9A0-BA38-9C6D-3B7D654F0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90091-1FC4-02C8-68F1-34F72364B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AFFBE7-C43E-1E75-A8E6-B2BEA0BCBD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83170B-BD56-BA76-533C-804D1FD69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B6980-89F8-8945-9FC2-F8936D1CB504}" type="datetimeFigureOut">
              <a:rPr lang="en-US" smtClean="0"/>
              <a:t>4/14/26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DFE313-0ECE-E526-03F9-CCA5AB325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D748BB-0846-BF9F-06BF-563A72A2B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7C919-0293-7E47-A95A-1FD873BB5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103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30695-8F43-BE8A-B50B-95967C52B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E4B294-1F6E-5242-A116-B2131655DA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DC6409-AA75-0E86-56BE-D1D3F6B394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35120-DE5D-9F50-FD9C-176020754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B6980-89F8-8945-9FC2-F8936D1CB504}" type="datetimeFigureOut">
              <a:rPr lang="en-US" smtClean="0"/>
              <a:t>4/14/26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F8BE5C-5CF2-4374-B128-AD2D9DAA6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28C205-F4C1-3B5C-141D-FEF77A279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7C919-0293-7E47-A95A-1FD873BB5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466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713D53-39FB-5B58-FA51-AD53832BC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019085-BBEC-54A4-41A6-17625C826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34295-3607-AE02-D952-6CBF2CF462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7B6980-89F8-8945-9FC2-F8936D1CB504}" type="datetimeFigureOut">
              <a:rPr lang="en-US" smtClean="0"/>
              <a:t>4/14/26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E5A35-8D8F-D188-BCEA-5CE996E9A9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CF1D0-0B89-EB71-2F1A-7F107FC64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B7C919-0293-7E47-A95A-1FD873BB5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853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and holding a glowing light&#10;&#10;Description automatically generated">
            <a:extLst>
              <a:ext uri="{FF2B5EF4-FFF2-40B4-BE49-F238E27FC236}">
                <a16:creationId xmlns:a16="http://schemas.microsoft.com/office/drawing/2014/main" id="{D170AF2E-F8FB-1289-A6B6-68EFD26EE4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5730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8B0440-6E6A-F56D-3A6A-DA9DF7B116A8}"/>
              </a:ext>
            </a:extLst>
          </p:cNvPr>
          <p:cNvSpPr txBox="1"/>
          <p:nvPr/>
        </p:nvSpPr>
        <p:spPr>
          <a:xfrm>
            <a:off x="1016577" y="639905"/>
            <a:ext cx="1048430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4000" b="1" i="0" u="sng" strike="noStrike" dirty="0">
                <a:solidFill>
                  <a:srgbClr val="000000"/>
                </a:solidFill>
                <a:effectLst/>
                <a:latin typeface="Helvetica" pitchFamily="2" charset="0"/>
                <a:ea typeface="Roboto" panose="02000000000000000000" pitchFamily="2" charset="0"/>
                <a:cs typeface="Roboto" panose="02000000000000000000" pitchFamily="2" charset="0"/>
              </a:rPr>
              <a:t>Gold Miners as Equity Portfolio Managers:</a:t>
            </a:r>
          </a:p>
          <a:p>
            <a:pPr algn="ctr"/>
            <a:r>
              <a:rPr lang="en-CA" sz="16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algn="ctr"/>
            <a:r>
              <a:rPr lang="en-CA" sz="4000" b="1" i="0" u="sng" strike="noStrike" dirty="0">
                <a:solidFill>
                  <a:srgbClr val="000000"/>
                </a:solidFill>
                <a:effectLst/>
                <a:latin typeface="Helvetica" pitchFamily="2" charset="0"/>
                <a:ea typeface="Roboto" panose="02000000000000000000" pitchFamily="2" charset="0"/>
                <a:cs typeface="Roboto" panose="02000000000000000000" pitchFamily="2" charset="0"/>
              </a:rPr>
              <a:t>Value-Add or Capital Misallocation?</a:t>
            </a:r>
          </a:p>
        </p:txBody>
      </p:sp>
      <p:pic>
        <p:nvPicPr>
          <p:cNvPr id="1028" name="Picture 4" descr="Centerra Gold's Öksüt mine comes to life with first pour - International  Mining">
            <a:extLst>
              <a:ext uri="{FF2B5EF4-FFF2-40B4-BE49-F238E27FC236}">
                <a16:creationId xmlns:a16="http://schemas.microsoft.com/office/drawing/2014/main" id="{2C8C5FAB-83B8-C912-E216-6570E7156B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" t="1687" b="7633"/>
          <a:stretch/>
        </p:blipFill>
        <p:spPr bwMode="auto">
          <a:xfrm>
            <a:off x="412080" y="2686439"/>
            <a:ext cx="6520040" cy="311088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86B548-405F-1560-4F47-2392DAF722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5177" y="2605641"/>
            <a:ext cx="4587797" cy="326835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ABAC86-197B-3C29-4AC3-9ED42E5E96B6}"/>
              </a:ext>
            </a:extLst>
          </p:cNvPr>
          <p:cNvSpPr txBox="1"/>
          <p:nvPr/>
        </p:nvSpPr>
        <p:spPr>
          <a:xfrm>
            <a:off x="398864" y="6259806"/>
            <a:ext cx="102426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/>
              <a:t>Neil Adshead, Cupel Advisory Corp., Mining Forum Americas, Zurich, 13-15 April 2026</a:t>
            </a:r>
          </a:p>
        </p:txBody>
      </p:sp>
    </p:spTree>
    <p:extLst>
      <p:ext uri="{BB962C8B-B14F-4D97-AF65-F5344CB8AC3E}">
        <p14:creationId xmlns:p14="http://schemas.microsoft.com/office/powerpoint/2010/main" val="2933292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EFE11-0B8C-7119-C42D-6A2B2F94F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0544DA-2A1E-B80C-4974-46B79D890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275" y="375186"/>
            <a:ext cx="8194888" cy="679904"/>
          </a:xfrm>
        </p:spPr>
        <p:txBody>
          <a:bodyPr>
            <a:noAutofit/>
          </a:bodyPr>
          <a:lstStyle/>
          <a:p>
            <a:r>
              <a:rPr lang="en-CA" sz="36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Centerra Gold ‘EIF’ Experience</a:t>
            </a:r>
            <a:endParaRPr lang="en-US" sz="3600" b="1" i="1" dirty="0"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E86A36-5569-0403-29A5-F1900B457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1408" y="203057"/>
            <a:ext cx="1847321" cy="10241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002DDA-10E9-49CF-37D4-7FA7110A0922}"/>
              </a:ext>
            </a:extLst>
          </p:cNvPr>
          <p:cNvSpPr txBox="1"/>
          <p:nvPr/>
        </p:nvSpPr>
        <p:spPr>
          <a:xfrm>
            <a:off x="389275" y="1262936"/>
            <a:ext cx="1115336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/>
              <a:t>Corporate Objective:</a:t>
            </a:r>
            <a:r>
              <a:rPr lang="en-US" sz="3200" dirty="0"/>
              <a:t> To expand exposure to high quality greenfields gold exploration risk in favoured jurisdictions</a:t>
            </a:r>
          </a:p>
          <a:p>
            <a:r>
              <a:rPr lang="en-US" sz="1600" dirty="0"/>
              <a:t> </a:t>
            </a:r>
          </a:p>
          <a:p>
            <a:r>
              <a:rPr lang="en-US" sz="3200" u="sng" dirty="0"/>
              <a:t>AUM:</a:t>
            </a:r>
            <a:r>
              <a:rPr lang="en-US" sz="3200" dirty="0"/>
              <a:t> US$25 million initially (fully deployed this month)</a:t>
            </a:r>
          </a:p>
          <a:p>
            <a:endParaRPr lang="en-US" sz="1600" dirty="0"/>
          </a:p>
          <a:p>
            <a:r>
              <a:rPr lang="en-US" sz="3200" u="sng" dirty="0"/>
              <a:t>Management:</a:t>
            </a:r>
            <a:r>
              <a:rPr lang="en-US" sz="3200" dirty="0"/>
              <a:t> Part-time fund manager with gold exploration, gold mining and equity investment management experience</a:t>
            </a:r>
            <a:endParaRPr lang="en-US" sz="3200" u="sng" dirty="0"/>
          </a:p>
          <a:p>
            <a:endParaRPr lang="en-US" sz="1600" dirty="0"/>
          </a:p>
          <a:p>
            <a:r>
              <a:rPr lang="en-US" sz="3200" u="sng" dirty="0"/>
              <a:t>Status:</a:t>
            </a:r>
            <a:r>
              <a:rPr lang="en-US" sz="3200" dirty="0"/>
              <a:t> Completed six 9.9% equity investments (plus top-ups) over 24 months, four gold projects optioned from investment companies, paper gain of 112% (&gt;US$17 million) to the end of 2025, and an improved reputation as a favoured partner</a:t>
            </a:r>
            <a:endParaRPr lang="en-US" sz="3200" u="sng" dirty="0"/>
          </a:p>
        </p:txBody>
      </p:sp>
    </p:spTree>
    <p:extLst>
      <p:ext uri="{BB962C8B-B14F-4D97-AF65-F5344CB8AC3E}">
        <p14:creationId xmlns:p14="http://schemas.microsoft.com/office/powerpoint/2010/main" val="343767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82011-5417-2904-ACB3-683CE4777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AFAEAC-1F6F-1E06-FF4A-8672B3260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274" y="375186"/>
            <a:ext cx="10490220" cy="679904"/>
          </a:xfrm>
        </p:spPr>
        <p:txBody>
          <a:bodyPr>
            <a:noAutofit/>
          </a:bodyPr>
          <a:lstStyle/>
          <a:p>
            <a:r>
              <a:rPr lang="en-CA" sz="36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Advantages for the Asset Manager (PM/Analysts) </a:t>
            </a:r>
            <a:endParaRPr lang="en-US" sz="3600" b="1" i="1" dirty="0"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9C5FCF-6DC4-6DFB-0464-5B739DB42535}"/>
              </a:ext>
            </a:extLst>
          </p:cNvPr>
          <p:cNvSpPr txBox="1"/>
          <p:nvPr/>
        </p:nvSpPr>
        <p:spPr>
          <a:xfrm>
            <a:off x="887896" y="1272209"/>
            <a:ext cx="10283687" cy="5023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2800" kern="0" dirty="0">
                <a:effectLst/>
                <a:ea typeface="Aptos" panose="020B0004020202020204" pitchFamily="34" charset="0"/>
                <a:cs typeface="AppleSystemUIFont"/>
              </a:rPr>
              <a:t>Single capital source so reduced marketing and reporting requirements.  It is analogous to a family office</a:t>
            </a:r>
            <a:endParaRPr lang="en-CA" sz="2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2800" kern="0" dirty="0">
                <a:effectLst/>
                <a:ea typeface="Aptos" panose="020B0004020202020204" pitchFamily="34" charset="0"/>
                <a:cs typeface="AppleSystemUIFont"/>
              </a:rPr>
              <a:t>Sticky money with close to zero redemption risk</a:t>
            </a:r>
            <a:endParaRPr lang="en-CA" sz="2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2800" kern="0" dirty="0">
                <a:effectLst/>
                <a:ea typeface="Aptos" panose="020B0004020202020204" pitchFamily="34" charset="0"/>
                <a:cs typeface="AppleSystemUIFont"/>
              </a:rPr>
              <a:t>Fewer securities regulations because there is no external (public/retail) money </a:t>
            </a:r>
            <a:endParaRPr lang="en-CA" sz="2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2800" kern="0" dirty="0">
                <a:effectLst/>
                <a:ea typeface="Aptos" panose="020B0004020202020204" pitchFamily="34" charset="0"/>
                <a:cs typeface="AppleSystemUIFont"/>
              </a:rPr>
              <a:t>Longer-term investment mandate focused on technical success, rather than share price performance</a:t>
            </a:r>
            <a:endParaRPr lang="en-CA" sz="2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2800" kern="0" dirty="0">
                <a:effectLst/>
                <a:ea typeface="Aptos" panose="020B0004020202020204" pitchFamily="34" charset="0"/>
                <a:cs typeface="AppleSystemUIFont"/>
              </a:rPr>
              <a:t>Less concern with mining sector cyclicity and quarterly or annual stock price performance</a:t>
            </a:r>
            <a:endParaRPr lang="en-CA" sz="2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2800" kern="0" dirty="0">
                <a:effectLst/>
                <a:ea typeface="Aptos" panose="020B0004020202020204" pitchFamily="34" charset="0"/>
                <a:cs typeface="AppleSystemUIFont"/>
              </a:rPr>
              <a:t>Access to broad internal technical and other relevant expertise. </a:t>
            </a:r>
            <a:endParaRPr lang="en-CA" sz="2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02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2D433-833E-A875-702F-4A418333B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14D505-002D-0B40-A5C2-F9CDF142B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274" y="375186"/>
            <a:ext cx="10490220" cy="679904"/>
          </a:xfrm>
        </p:spPr>
        <p:txBody>
          <a:bodyPr>
            <a:noAutofit/>
          </a:bodyPr>
          <a:lstStyle/>
          <a:p>
            <a:r>
              <a:rPr lang="en-CA" sz="36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Advantages for the Junior Exploration Company</a:t>
            </a:r>
            <a:endParaRPr lang="en-US" sz="3600" b="1" i="1" dirty="0"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E7F01C-941B-EFF8-5A0A-AC2B254C3FCF}"/>
              </a:ext>
            </a:extLst>
          </p:cNvPr>
          <p:cNvSpPr txBox="1"/>
          <p:nvPr/>
        </p:nvSpPr>
        <p:spPr>
          <a:xfrm>
            <a:off x="887896" y="1166193"/>
            <a:ext cx="10283687" cy="5134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2200" kern="0" dirty="0">
                <a:effectLst/>
                <a:ea typeface="Aptos" panose="020B0004020202020204" pitchFamily="34" charset="0"/>
                <a:cs typeface="AppleSystemUIFont"/>
              </a:rPr>
              <a:t>Mining company investor capital is sticky, supportive and typically recurring</a:t>
            </a:r>
            <a:endParaRPr lang="en-CA" sz="22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2200" kern="0" dirty="0">
                <a:effectLst/>
                <a:ea typeface="Aptos" panose="020B0004020202020204" pitchFamily="34" charset="0"/>
                <a:cs typeface="AppleSystemUIFont"/>
              </a:rPr>
              <a:t>Mining companies typically make money, so the capital pool is large and sustainable</a:t>
            </a:r>
            <a:endParaRPr lang="en-CA" sz="22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2200" kern="0" dirty="0">
                <a:effectLst/>
                <a:ea typeface="Aptos" panose="020B0004020202020204" pitchFamily="34" charset="0"/>
                <a:cs typeface="AppleSystemUIFont"/>
              </a:rPr>
              <a:t>Higher likelihood of the corporate being a price agnostic and no-fee lead order that often does not require a warrant</a:t>
            </a:r>
            <a:endParaRPr lang="en-CA" sz="22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2200" kern="0" dirty="0">
                <a:effectLst/>
                <a:ea typeface="Aptos" panose="020B0004020202020204" pitchFamily="34" charset="0"/>
                <a:cs typeface="AppleSystemUIFont"/>
              </a:rPr>
              <a:t>Mining companies want to replace/grow their production through cost effective exploration/acquisition.  Corporate investors focus on longer term technical success than short-term share price performance.  There is a strong strategic alignment for discovery/project advancement</a:t>
            </a:r>
            <a:endParaRPr lang="en-CA" sz="22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2200" kern="0" dirty="0">
                <a:effectLst/>
                <a:ea typeface="Aptos" panose="020B0004020202020204" pitchFamily="34" charset="0"/>
                <a:cs typeface="AppleSystemUIFont"/>
              </a:rPr>
              <a:t>Mining company investors have greater and more varied technical expertise, which can be tapped</a:t>
            </a:r>
            <a:endParaRPr lang="en-CA" sz="22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2200" kern="0" dirty="0">
                <a:effectLst/>
                <a:ea typeface="Aptos" panose="020B0004020202020204" pitchFamily="34" charset="0"/>
                <a:cs typeface="AppleSystemUIFont"/>
              </a:rPr>
              <a:t>Marketing aspect of advertising that you have a larger company corporate investor.  The relationship provides a public endorsement.</a:t>
            </a:r>
            <a:endParaRPr lang="en-CA" sz="22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28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29288-A511-FAF8-D091-EC41305F0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7429A6A-CAFE-C8A9-422A-FBBE37CE9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273" y="375186"/>
            <a:ext cx="11259387" cy="679904"/>
          </a:xfrm>
        </p:spPr>
        <p:txBody>
          <a:bodyPr>
            <a:noAutofit/>
          </a:bodyPr>
          <a:lstStyle/>
          <a:p>
            <a:r>
              <a:rPr lang="en-CA" sz="36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Advantages for the Cash-Generating Mining Company</a:t>
            </a:r>
            <a:endParaRPr lang="en-US" sz="3600" b="1" i="1" dirty="0"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730F16-AF56-EFD8-2B2B-BE259090A97C}"/>
              </a:ext>
            </a:extLst>
          </p:cNvPr>
          <p:cNvSpPr txBox="1"/>
          <p:nvPr/>
        </p:nvSpPr>
        <p:spPr>
          <a:xfrm>
            <a:off x="887896" y="1272209"/>
            <a:ext cx="10283687" cy="4527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2800" kern="0" dirty="0">
                <a:effectLst/>
                <a:ea typeface="Aptos" panose="020B0004020202020204" pitchFamily="34" charset="0"/>
                <a:cs typeface="AppleSystemUIFont"/>
              </a:rPr>
              <a:t>Relationship building with nimble, passionate and motivated exploration teams</a:t>
            </a:r>
            <a:endParaRPr lang="en-CA" sz="2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2800" kern="0" dirty="0">
                <a:effectLst/>
                <a:ea typeface="Aptos" panose="020B0004020202020204" pitchFamily="34" charset="0"/>
                <a:cs typeface="AppleSystemUIFont"/>
              </a:rPr>
              <a:t>Broadening the exploration risk exposure, including into frontier jurisdictions if you do not want to advertise your presence</a:t>
            </a:r>
            <a:endParaRPr lang="en-CA" sz="2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2800" kern="0" dirty="0">
                <a:effectLst/>
                <a:ea typeface="Aptos" panose="020B0004020202020204" pitchFamily="34" charset="0"/>
                <a:cs typeface="AppleSystemUIFont"/>
              </a:rPr>
              <a:t>Exposure to a lower unit cost of exploration</a:t>
            </a:r>
            <a:endParaRPr lang="en-CA" sz="2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2800" kern="0" dirty="0">
                <a:effectLst/>
                <a:ea typeface="Aptos" panose="020B0004020202020204" pitchFamily="34" charset="0"/>
                <a:cs typeface="AppleSystemUIFont"/>
              </a:rPr>
              <a:t>Competitive edge to acquire a discovery through personal relationships and greater project knowledge</a:t>
            </a:r>
            <a:endParaRPr lang="en-CA" sz="2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2800" kern="0" dirty="0">
                <a:effectLst/>
                <a:ea typeface="Aptos" panose="020B0004020202020204" pitchFamily="34" charset="0"/>
                <a:cs typeface="AppleSystemUIFont"/>
              </a:rPr>
              <a:t>Paper or realized capital gains, improving the balance sheet, through equity investments with positive performance.</a:t>
            </a:r>
            <a:endParaRPr lang="en-CA" sz="2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38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9FBD7-C24A-8F06-316D-ACD053E3C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and holding a glowing light&#10;&#10;Description automatically generated">
            <a:extLst>
              <a:ext uri="{FF2B5EF4-FFF2-40B4-BE49-F238E27FC236}">
                <a16:creationId xmlns:a16="http://schemas.microsoft.com/office/drawing/2014/main" id="{F1B3C112-07CD-27FF-28DE-96F31A786D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5730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ED94D0-2B10-40BC-3538-5A1F9D2A95D9}"/>
              </a:ext>
            </a:extLst>
          </p:cNvPr>
          <p:cNvSpPr txBox="1"/>
          <p:nvPr/>
        </p:nvSpPr>
        <p:spPr>
          <a:xfrm>
            <a:off x="853846" y="274964"/>
            <a:ext cx="10484306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6000" b="1" i="0" u="sng" strike="noStrike" dirty="0">
                <a:solidFill>
                  <a:srgbClr val="000000"/>
                </a:solidFill>
                <a:effectLst/>
                <a:latin typeface="Helvetica" pitchFamily="2" charset="0"/>
                <a:ea typeface="Roboto" panose="02000000000000000000" pitchFamily="2" charset="0"/>
                <a:cs typeface="Roboto" panose="02000000000000000000" pitchFamily="2" charset="0"/>
              </a:rPr>
              <a:t>Conclusion</a:t>
            </a:r>
          </a:p>
          <a:p>
            <a:pPr algn="ctr"/>
            <a:endParaRPr lang="en-CA" sz="1600" b="1" i="0" u="sng" strike="noStrike" dirty="0">
              <a:solidFill>
                <a:srgbClr val="000000"/>
              </a:solidFill>
              <a:effectLst/>
              <a:latin typeface="Helvetica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en-CA" sz="4000" b="1" i="0" u="sng" strike="noStrike" dirty="0">
                <a:solidFill>
                  <a:srgbClr val="000000"/>
                </a:solidFill>
                <a:effectLst/>
                <a:latin typeface="Helvetica" pitchFamily="2" charset="0"/>
                <a:ea typeface="Roboto" panose="02000000000000000000" pitchFamily="2" charset="0"/>
                <a:cs typeface="Roboto" panose="02000000000000000000" pitchFamily="2" charset="0"/>
              </a:rPr>
              <a:t>Gold Miners as Equity Portfolio Managers:</a:t>
            </a:r>
          </a:p>
          <a:p>
            <a:pPr algn="ctr"/>
            <a:r>
              <a:rPr lang="en-CA" sz="16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algn="ctr"/>
            <a:r>
              <a:rPr lang="en-CA" sz="4000" b="1" i="0" u="sng" strike="noStrike" dirty="0">
                <a:solidFill>
                  <a:srgbClr val="000000"/>
                </a:solidFill>
                <a:effectLst/>
                <a:latin typeface="Helvetica" pitchFamily="2" charset="0"/>
                <a:ea typeface="Roboto" panose="02000000000000000000" pitchFamily="2" charset="0"/>
                <a:cs typeface="Roboto" panose="02000000000000000000" pitchFamily="2" charset="0"/>
              </a:rPr>
              <a:t>Value-Add or Capital Misallocation?</a:t>
            </a:r>
            <a:endParaRPr lang="en-US" sz="4000" u="sng" dirty="0">
              <a:latin typeface="Helvetica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28" name="Picture 4" descr="Centerra Gold's Öksüt mine comes to life with first pour - International  Mining">
            <a:extLst>
              <a:ext uri="{FF2B5EF4-FFF2-40B4-BE49-F238E27FC236}">
                <a16:creationId xmlns:a16="http://schemas.microsoft.com/office/drawing/2014/main" id="{9C10DAE4-F792-484E-C6E2-B3AA28EF1E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" t="1687" b="7633"/>
          <a:stretch/>
        </p:blipFill>
        <p:spPr bwMode="auto">
          <a:xfrm>
            <a:off x="253056" y="3289414"/>
            <a:ext cx="6520040" cy="311088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87D1C2-522A-91D7-B4A4-8B9AAD0BD1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6153" y="3208616"/>
            <a:ext cx="4587797" cy="326835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01788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79756-A384-7BEC-0F14-C127D1CC0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33ADE6-4A92-1278-05AF-1C382EDAF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440" y="643467"/>
            <a:ext cx="9731119" cy="5571066"/>
          </a:xfrm>
          <a:prstGeom prst="rect">
            <a:avLst/>
          </a:prstGeom>
        </p:spPr>
      </p:pic>
      <p:pic>
        <p:nvPicPr>
          <p:cNvPr id="3" name="Picture 6" descr="Neil Adshead - Independent | LinkedIn">
            <a:extLst>
              <a:ext uri="{FF2B5EF4-FFF2-40B4-BE49-F238E27FC236}">
                <a16:creationId xmlns:a16="http://schemas.microsoft.com/office/drawing/2014/main" id="{CA6EE1DF-F576-59C0-C2BD-A421796634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7" r="26005"/>
          <a:stretch/>
        </p:blipFill>
        <p:spPr bwMode="auto">
          <a:xfrm>
            <a:off x="344554" y="304796"/>
            <a:ext cx="2419254" cy="382988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E9C7DB-C2A8-BFF3-A829-D7C229CB3C3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171" r="1907"/>
          <a:stretch/>
        </p:blipFill>
        <p:spPr>
          <a:xfrm rot="5400000">
            <a:off x="9058644" y="3752588"/>
            <a:ext cx="2858074" cy="264891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83741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BD97B2-E98D-D60F-8914-5F5DFB54D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508" y="1834157"/>
            <a:ext cx="11014984" cy="379928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534D0C-98CE-3B0F-F5E3-A3EF90F83819}"/>
              </a:ext>
            </a:extLst>
          </p:cNvPr>
          <p:cNvSpPr txBox="1"/>
          <p:nvPr/>
        </p:nvSpPr>
        <p:spPr>
          <a:xfrm>
            <a:off x="588508" y="469900"/>
            <a:ext cx="11014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/>
              <a:t>Producer Status Report</a:t>
            </a:r>
            <a:r>
              <a:rPr lang="en-US" sz="3600" b="1" dirty="0"/>
              <a:t>: Record operating margins</a:t>
            </a:r>
          </a:p>
        </p:txBody>
      </p:sp>
    </p:spTree>
    <p:extLst>
      <p:ext uri="{BB962C8B-B14F-4D97-AF65-F5344CB8AC3E}">
        <p14:creationId xmlns:p14="http://schemas.microsoft.com/office/powerpoint/2010/main" val="1917563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1C48B-DBFD-0ACD-A834-38D8D5E27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831C77-443C-493F-42CD-68CD5191A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643" y="1389908"/>
            <a:ext cx="11040150" cy="473149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4A80E4-0480-1027-4E9B-B424E8A21B40}"/>
              </a:ext>
            </a:extLst>
          </p:cNvPr>
          <p:cNvSpPr txBox="1"/>
          <p:nvPr/>
        </p:nvSpPr>
        <p:spPr>
          <a:xfrm>
            <a:off x="372608" y="469900"/>
            <a:ext cx="10422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FCF Generation and Balance Sheet Improvement</a:t>
            </a:r>
          </a:p>
        </p:txBody>
      </p:sp>
    </p:spTree>
    <p:extLst>
      <p:ext uri="{BB962C8B-B14F-4D97-AF65-F5344CB8AC3E}">
        <p14:creationId xmlns:p14="http://schemas.microsoft.com/office/powerpoint/2010/main" val="2632809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BBC4C-E374-DAC4-6054-8D66DFB1E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4B53CE73-4F78-8A41-E4AA-86F422C9594A}"/>
              </a:ext>
            </a:extLst>
          </p:cNvPr>
          <p:cNvGrpSpPr/>
          <p:nvPr/>
        </p:nvGrpSpPr>
        <p:grpSpPr>
          <a:xfrm>
            <a:off x="45071" y="1275008"/>
            <a:ext cx="10322426" cy="5226288"/>
            <a:chOff x="45071" y="1275008"/>
            <a:chExt cx="10322426" cy="5226288"/>
          </a:xfrm>
        </p:grpSpPr>
        <p:pic>
          <p:nvPicPr>
            <p:cNvPr id="8196" name="Picture 4" descr="Sinusoidal wave signals. Parts of a wave. Scientific resources for teachers and students. Four periods. Sine wave vector illustration.">
              <a:extLst>
                <a:ext uri="{FF2B5EF4-FFF2-40B4-BE49-F238E27FC236}">
                  <a16:creationId xmlns:a16="http://schemas.microsoft.com/office/drawing/2014/main" id="{46ABC02F-3B93-8BB9-4C5E-F62E396EA7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49" r="21620"/>
            <a:stretch/>
          </p:blipFill>
          <p:spPr bwMode="auto">
            <a:xfrm>
              <a:off x="1700896" y="1275008"/>
              <a:ext cx="8666601" cy="4627211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1A971F8-F9D1-473E-9580-0C4BE75452E5}"/>
                </a:ext>
              </a:extLst>
            </p:cNvPr>
            <p:cNvGrpSpPr/>
            <p:nvPr/>
          </p:nvGrpSpPr>
          <p:grpSpPr>
            <a:xfrm>
              <a:off x="45071" y="3171420"/>
              <a:ext cx="7089827" cy="3329876"/>
              <a:chOff x="45071" y="3171420"/>
              <a:chExt cx="7089827" cy="3329876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84C29AB-8FAA-886A-0CE2-2A440C811EF6}"/>
                  </a:ext>
                </a:extLst>
              </p:cNvPr>
              <p:cNvSpPr txBox="1"/>
              <p:nvPr/>
            </p:nvSpPr>
            <p:spPr>
              <a:xfrm>
                <a:off x="45071" y="3171420"/>
                <a:ext cx="168927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/>
                  <a:t>Sentiment (Beta)</a:t>
                </a: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1AADD8F7-740C-2EAC-C6C9-EC3168F9C24F}"/>
                  </a:ext>
                </a:extLst>
              </p:cNvPr>
              <p:cNvGrpSpPr/>
              <p:nvPr/>
            </p:nvGrpSpPr>
            <p:grpSpPr>
              <a:xfrm>
                <a:off x="4752305" y="6039631"/>
                <a:ext cx="2382593" cy="461665"/>
                <a:chOff x="4752305" y="6039631"/>
                <a:chExt cx="2382593" cy="461665"/>
              </a:xfrm>
            </p:grpSpPr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0361627-DFD1-DC43-9768-BCDED8142A3A}"/>
                    </a:ext>
                  </a:extLst>
                </p:cNvPr>
                <p:cNvSpPr txBox="1"/>
                <p:nvPr/>
              </p:nvSpPr>
              <p:spPr>
                <a:xfrm>
                  <a:off x="4752305" y="6039631"/>
                  <a:ext cx="88543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/>
                    <a:t>Time</a:t>
                  </a:r>
                </a:p>
              </p:txBody>
            </p:sp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id="{DAC46FE3-30E3-3504-F4B5-2EF1E23052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08374" y="6270463"/>
                  <a:ext cx="1326524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F037D52-F473-63B8-A3EF-5864EF0E7C2D}"/>
              </a:ext>
            </a:extLst>
          </p:cNvPr>
          <p:cNvGrpSpPr/>
          <p:nvPr/>
        </p:nvGrpSpPr>
        <p:grpSpPr>
          <a:xfrm>
            <a:off x="2398016" y="1274751"/>
            <a:ext cx="7351421" cy="4668343"/>
            <a:chOff x="2398016" y="1274751"/>
            <a:chExt cx="7351421" cy="4668343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16489E1-F403-9117-2382-1E82A9A4BD7F}"/>
                </a:ext>
              </a:extLst>
            </p:cNvPr>
            <p:cNvCxnSpPr>
              <a:cxnSpLocks/>
            </p:cNvCxnSpPr>
            <p:nvPr/>
          </p:nvCxnSpPr>
          <p:spPr>
            <a:xfrm>
              <a:off x="3436517" y="1274751"/>
              <a:ext cx="0" cy="4640347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1A8C114-B13F-CBE3-4C2E-E0D34EB8913E}"/>
                </a:ext>
              </a:extLst>
            </p:cNvPr>
            <p:cNvCxnSpPr>
              <a:cxnSpLocks/>
            </p:cNvCxnSpPr>
            <p:nvPr/>
          </p:nvCxnSpPr>
          <p:spPr>
            <a:xfrm>
              <a:off x="5173018" y="1274751"/>
              <a:ext cx="0" cy="4640347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C0C0247-7024-3302-CE0E-47469EB838A0}"/>
                </a:ext>
              </a:extLst>
            </p:cNvPr>
            <p:cNvCxnSpPr>
              <a:cxnSpLocks/>
            </p:cNvCxnSpPr>
            <p:nvPr/>
          </p:nvCxnSpPr>
          <p:spPr>
            <a:xfrm>
              <a:off x="6922398" y="1274751"/>
              <a:ext cx="0" cy="4640347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53CDADE-9E1C-E37B-27F2-BA85FAB9479C}"/>
                </a:ext>
              </a:extLst>
            </p:cNvPr>
            <p:cNvCxnSpPr>
              <a:cxnSpLocks/>
            </p:cNvCxnSpPr>
            <p:nvPr/>
          </p:nvCxnSpPr>
          <p:spPr>
            <a:xfrm>
              <a:off x="8671778" y="1274751"/>
              <a:ext cx="0" cy="4640347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AAD3F10-030B-29A0-EB3C-CB8E956B9575}"/>
                </a:ext>
              </a:extLst>
            </p:cNvPr>
            <p:cNvGrpSpPr/>
            <p:nvPr/>
          </p:nvGrpSpPr>
          <p:grpSpPr>
            <a:xfrm>
              <a:off x="2398016" y="5470508"/>
              <a:ext cx="7351421" cy="472586"/>
              <a:chOff x="2398016" y="5470508"/>
              <a:chExt cx="7351421" cy="472586"/>
            </a:xfrm>
          </p:grpSpPr>
          <p:pic>
            <p:nvPicPr>
              <p:cNvPr id="25" name="Graphic 24" descr="Bull with solid fill">
                <a:extLst>
                  <a:ext uri="{FF2B5EF4-FFF2-40B4-BE49-F238E27FC236}">
                    <a16:creationId xmlns:a16="http://schemas.microsoft.com/office/drawing/2014/main" id="{D4102EB3-FB04-8535-AFEF-0B68CD84EC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398016" y="5471377"/>
                <a:ext cx="458196" cy="458196"/>
              </a:xfrm>
              <a:prstGeom prst="rect">
                <a:avLst/>
              </a:prstGeom>
            </p:spPr>
          </p:pic>
          <p:pic>
            <p:nvPicPr>
              <p:cNvPr id="27" name="Graphic 26" descr="Bear with solid fill">
                <a:extLst>
                  <a:ext uri="{FF2B5EF4-FFF2-40B4-BE49-F238E27FC236}">
                    <a16:creationId xmlns:a16="http://schemas.microsoft.com/office/drawing/2014/main" id="{F2305F3E-29AB-C00E-FB17-59E02D22CC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093734" y="5484898"/>
                <a:ext cx="458196" cy="458196"/>
              </a:xfrm>
              <a:prstGeom prst="rect">
                <a:avLst/>
              </a:prstGeom>
            </p:spPr>
          </p:pic>
          <p:pic>
            <p:nvPicPr>
              <p:cNvPr id="35" name="Graphic 34" descr="Bull with solid fill">
                <a:extLst>
                  <a:ext uri="{FF2B5EF4-FFF2-40B4-BE49-F238E27FC236}">
                    <a16:creationId xmlns:a16="http://schemas.microsoft.com/office/drawing/2014/main" id="{B3BE7630-45BC-C480-E6A2-11E65F3FC3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291241" y="5470508"/>
                <a:ext cx="458196" cy="458196"/>
              </a:xfrm>
              <a:prstGeom prst="rect">
                <a:avLst/>
              </a:prstGeom>
            </p:spPr>
          </p:pic>
          <p:pic>
            <p:nvPicPr>
              <p:cNvPr id="36" name="Graphic 35" descr="Bull with solid fill">
                <a:extLst>
                  <a:ext uri="{FF2B5EF4-FFF2-40B4-BE49-F238E27FC236}">
                    <a16:creationId xmlns:a16="http://schemas.microsoft.com/office/drawing/2014/main" id="{55034B19-920D-7202-40E4-B923CCF78B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820816" y="5474295"/>
                <a:ext cx="458196" cy="458196"/>
              </a:xfrm>
              <a:prstGeom prst="rect">
                <a:avLst/>
              </a:prstGeom>
            </p:spPr>
          </p:pic>
          <p:pic>
            <p:nvPicPr>
              <p:cNvPr id="37" name="Graphic 36" descr="Bear with solid fill">
                <a:extLst>
                  <a:ext uri="{FF2B5EF4-FFF2-40B4-BE49-F238E27FC236}">
                    <a16:creationId xmlns:a16="http://schemas.microsoft.com/office/drawing/2014/main" id="{8C934DAA-66E4-B91B-427D-42FDB99E80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592494" y="5471376"/>
                <a:ext cx="458196" cy="458196"/>
              </a:xfrm>
              <a:prstGeom prst="rect">
                <a:avLst/>
              </a:prstGeom>
            </p:spPr>
          </p:pic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41D5661-0F98-087F-910E-09F868391DF0}"/>
              </a:ext>
            </a:extLst>
          </p:cNvPr>
          <p:cNvGrpSpPr/>
          <p:nvPr/>
        </p:nvGrpSpPr>
        <p:grpSpPr>
          <a:xfrm>
            <a:off x="1675138" y="2984025"/>
            <a:ext cx="10348183" cy="1200329"/>
            <a:chOff x="1675138" y="2984025"/>
            <a:chExt cx="10348183" cy="1200329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F98A983-72EF-C322-58A2-C2F6514DB6B8}"/>
                </a:ext>
              </a:extLst>
            </p:cNvPr>
            <p:cNvSpPr/>
            <p:nvPr/>
          </p:nvSpPr>
          <p:spPr>
            <a:xfrm>
              <a:off x="1675138" y="3256630"/>
              <a:ext cx="8725108" cy="626183"/>
            </a:xfrm>
            <a:prstGeom prst="rect">
              <a:avLst/>
            </a:prstGeom>
            <a:solidFill>
              <a:srgbClr val="92D050">
                <a:alpha val="30000"/>
              </a:srgbClr>
            </a:solidFill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8AF4070-19EA-87B2-688A-5BBE8E9059EA}"/>
                </a:ext>
              </a:extLst>
            </p:cNvPr>
            <p:cNvCxnSpPr>
              <a:stCxn id="8196" idx="1"/>
              <a:endCxn id="8196" idx="3"/>
            </p:cNvCxnSpPr>
            <p:nvPr/>
          </p:nvCxnSpPr>
          <p:spPr>
            <a:xfrm>
              <a:off x="1700896" y="3588614"/>
              <a:ext cx="866660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205448A-66BA-8884-5396-71D5129BF0A6}"/>
                </a:ext>
              </a:extLst>
            </p:cNvPr>
            <p:cNvSpPr txBox="1"/>
            <p:nvPr/>
          </p:nvSpPr>
          <p:spPr>
            <a:xfrm>
              <a:off x="10413124" y="2984025"/>
              <a:ext cx="1610197" cy="120032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Measured Capital</a:t>
              </a:r>
            </a:p>
            <a:p>
              <a:pPr algn="ctr"/>
              <a:r>
                <a:rPr lang="en-US" sz="2400" b="1" dirty="0"/>
                <a:t>Allocation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2E0A44E-FD37-543B-F6DD-2015E3CE0193}"/>
              </a:ext>
            </a:extLst>
          </p:cNvPr>
          <p:cNvGrpSpPr/>
          <p:nvPr/>
        </p:nvGrpSpPr>
        <p:grpSpPr>
          <a:xfrm>
            <a:off x="181379" y="1887595"/>
            <a:ext cx="10198997" cy="1450721"/>
            <a:chOff x="181379" y="1887595"/>
            <a:chExt cx="10198997" cy="1450721"/>
          </a:xfrm>
        </p:grpSpPr>
        <p:pic>
          <p:nvPicPr>
            <p:cNvPr id="44" name="Graphic 43" descr="Treasure chest with solid fill">
              <a:extLst>
                <a:ext uri="{FF2B5EF4-FFF2-40B4-BE49-F238E27FC236}">
                  <a16:creationId xmlns:a16="http://schemas.microsoft.com/office/drawing/2014/main" id="{658097E4-4C48-1126-B337-A39FAF08C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984085" y="2402076"/>
              <a:ext cx="914400" cy="914400"/>
            </a:xfrm>
            <a:prstGeom prst="rect">
              <a:avLst/>
            </a:prstGeom>
          </p:spPr>
        </p:pic>
        <p:pic>
          <p:nvPicPr>
            <p:cNvPr id="45" name="Graphic 44" descr="Treasure chest with solid fill">
              <a:extLst>
                <a:ext uri="{FF2B5EF4-FFF2-40B4-BE49-F238E27FC236}">
                  <a16:creationId xmlns:a16="http://schemas.microsoft.com/office/drawing/2014/main" id="{E22CF784-6C4A-6DFD-0E8E-26149062F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449732" y="2423916"/>
              <a:ext cx="914400" cy="914400"/>
            </a:xfrm>
            <a:prstGeom prst="rect">
              <a:avLst/>
            </a:prstGeom>
          </p:spPr>
        </p:pic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466765A-DA90-7838-C0A8-84DE6006F0AD}"/>
                </a:ext>
              </a:extLst>
            </p:cNvPr>
            <p:cNvCxnSpPr>
              <a:cxnSpLocks/>
            </p:cNvCxnSpPr>
            <p:nvPr/>
          </p:nvCxnSpPr>
          <p:spPr>
            <a:xfrm>
              <a:off x="1695713" y="2301779"/>
              <a:ext cx="8684663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32CF00B-0123-A553-7C3E-7AC221F3A748}"/>
                </a:ext>
              </a:extLst>
            </p:cNvPr>
            <p:cNvSpPr txBox="1"/>
            <p:nvPr/>
          </p:nvSpPr>
          <p:spPr>
            <a:xfrm>
              <a:off x="181379" y="1892968"/>
              <a:ext cx="14287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/>
                <a:t>Zenith</a:t>
              </a:r>
            </a:p>
            <a:p>
              <a:pPr algn="ctr"/>
              <a:r>
                <a:rPr lang="en-US" sz="2400" i="1" u="sng" dirty="0"/>
                <a:t>‘Risk On’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907E4E5-FF28-74B7-F3F1-639A110208D1}"/>
                </a:ext>
              </a:extLst>
            </p:cNvPr>
            <p:cNvSpPr txBox="1"/>
            <p:nvPr/>
          </p:nvSpPr>
          <p:spPr>
            <a:xfrm>
              <a:off x="4079904" y="1889743"/>
              <a:ext cx="2199107" cy="83099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Peak Capital</a:t>
              </a:r>
            </a:p>
            <a:p>
              <a:pPr algn="ctr"/>
              <a:r>
                <a:rPr lang="en-US" sz="2400" b="1" dirty="0"/>
                <a:t>Misallocation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D867B1F-E0E7-ED04-E8F2-1F62725A5D24}"/>
                </a:ext>
              </a:extLst>
            </p:cNvPr>
            <p:cNvSpPr txBox="1"/>
            <p:nvPr/>
          </p:nvSpPr>
          <p:spPr>
            <a:xfrm>
              <a:off x="7579795" y="1887595"/>
              <a:ext cx="2156936" cy="83099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Peak Capital</a:t>
              </a:r>
            </a:p>
            <a:p>
              <a:pPr algn="ctr"/>
              <a:r>
                <a:rPr lang="en-US" sz="2400" b="1" dirty="0"/>
                <a:t>Misallocation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6D89C04-8A91-0916-C827-61A10D543D21}"/>
              </a:ext>
            </a:extLst>
          </p:cNvPr>
          <p:cNvGrpSpPr/>
          <p:nvPr/>
        </p:nvGrpSpPr>
        <p:grpSpPr>
          <a:xfrm>
            <a:off x="177741" y="3857055"/>
            <a:ext cx="10207818" cy="1580141"/>
            <a:chOff x="177741" y="3857055"/>
            <a:chExt cx="10207818" cy="158014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D5B5FEB-0AA9-278A-D358-8C35531D2EC4}"/>
                </a:ext>
              </a:extLst>
            </p:cNvPr>
            <p:cNvSpPr txBox="1"/>
            <p:nvPr/>
          </p:nvSpPr>
          <p:spPr>
            <a:xfrm>
              <a:off x="177741" y="4463240"/>
              <a:ext cx="14287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/>
                <a:t>Zenith</a:t>
              </a:r>
            </a:p>
            <a:p>
              <a:pPr algn="ctr"/>
              <a:r>
                <a:rPr lang="en-US" sz="2400" i="1" u="sng" dirty="0"/>
                <a:t>‘Risk Off’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936A9DD-4FA7-114A-DE25-A7CC944F2C70}"/>
                </a:ext>
              </a:extLst>
            </p:cNvPr>
            <p:cNvGrpSpPr/>
            <p:nvPr/>
          </p:nvGrpSpPr>
          <p:grpSpPr>
            <a:xfrm>
              <a:off x="1700896" y="3857055"/>
              <a:ext cx="8684663" cy="1580141"/>
              <a:chOff x="1700896" y="3857055"/>
              <a:chExt cx="8684663" cy="1580141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48D61E0C-0D90-26EC-5E75-BF8BF25063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00896" y="4875407"/>
                <a:ext cx="8684663" cy="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8FE2775F-3095-9CCC-0528-8A1032DA6812}"/>
                  </a:ext>
                </a:extLst>
              </p:cNvPr>
              <p:cNvSpPr txBox="1"/>
              <p:nvPr/>
            </p:nvSpPr>
            <p:spPr>
              <a:xfrm>
                <a:off x="5872162" y="4236867"/>
                <a:ext cx="2052635" cy="1200329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/>
                  <a:t>Peak Capital</a:t>
                </a:r>
              </a:p>
              <a:p>
                <a:pPr algn="ctr"/>
                <a:r>
                  <a:rPr lang="en-US" sz="2400" b="1" dirty="0"/>
                  <a:t>Under Allocation</a:t>
                </a:r>
              </a:p>
            </p:txBody>
          </p:sp>
          <p:pic>
            <p:nvPicPr>
              <p:cNvPr id="47" name="Graphic 46" descr="Coffin with solid fill">
                <a:extLst>
                  <a:ext uri="{FF2B5EF4-FFF2-40B4-BE49-F238E27FC236}">
                    <a16:creationId xmlns:a16="http://schemas.microsoft.com/office/drawing/2014/main" id="{8B18E366-5CCD-042D-4B9C-A97C8055E1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4723347" y="3882813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48" name="Graphic 47" descr="Coffin with solid fill">
                <a:extLst>
                  <a:ext uri="{FF2B5EF4-FFF2-40B4-BE49-F238E27FC236}">
                    <a16:creationId xmlns:a16="http://schemas.microsoft.com/office/drawing/2014/main" id="{ACA4D84D-E701-032C-67C3-4124AC2C30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8225071" y="3857055"/>
                <a:ext cx="914400" cy="914400"/>
              </a:xfrm>
              <a:prstGeom prst="rect">
                <a:avLst/>
              </a:prstGeom>
            </p:spPr>
          </p:pic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B9B8B48-1C14-2CB7-1AF1-9BAD36F2885A}"/>
                  </a:ext>
                </a:extLst>
              </p:cNvPr>
              <p:cNvSpPr txBox="1"/>
              <p:nvPr/>
            </p:nvSpPr>
            <p:spPr>
              <a:xfrm>
                <a:off x="2398016" y="4234719"/>
                <a:ext cx="2050458" cy="1200329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/>
                  <a:t>Peak Capital</a:t>
                </a:r>
              </a:p>
              <a:p>
                <a:pPr algn="ctr"/>
                <a:r>
                  <a:rPr lang="en-US" sz="2400" b="1" dirty="0"/>
                  <a:t>Under Allocation</a:t>
                </a:r>
              </a:p>
            </p:txBody>
          </p:sp>
        </p:grpSp>
      </p:grpSp>
      <p:sp>
        <p:nvSpPr>
          <p:cNvPr id="7" name="Title 2">
            <a:extLst>
              <a:ext uri="{FF2B5EF4-FFF2-40B4-BE49-F238E27FC236}">
                <a16:creationId xmlns:a16="http://schemas.microsoft.com/office/drawing/2014/main" id="{72EC6926-0694-C9F5-3FDD-0DC2F6C60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838" y="343825"/>
            <a:ext cx="11281667" cy="679904"/>
          </a:xfrm>
        </p:spPr>
        <p:txBody>
          <a:bodyPr>
            <a:normAutofit/>
          </a:bodyPr>
          <a:lstStyle/>
          <a:p>
            <a:r>
              <a:rPr lang="en-US" b="1" dirty="0"/>
              <a:t>Capital Allocation Cyclicity</a:t>
            </a:r>
          </a:p>
        </p:txBody>
      </p:sp>
    </p:spTree>
    <p:extLst>
      <p:ext uri="{BB962C8B-B14F-4D97-AF65-F5344CB8AC3E}">
        <p14:creationId xmlns:p14="http://schemas.microsoft.com/office/powerpoint/2010/main" val="45035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7DD56-C98D-2C89-982B-A55BD0768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814C5D-93A0-7DA1-E0C4-A554A3567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647" y="356525"/>
            <a:ext cx="11674705" cy="679904"/>
          </a:xfrm>
        </p:spPr>
        <p:txBody>
          <a:bodyPr>
            <a:noAutofit/>
          </a:bodyPr>
          <a:lstStyle/>
          <a:p>
            <a:r>
              <a:rPr lang="en-CA" sz="3200" b="1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Excess Cash Allocation Options for Profitable Gold Producers</a:t>
            </a:r>
            <a:r>
              <a:rPr lang="en-CA" sz="3200" dirty="0">
                <a:effectLst/>
                <a:latin typeface="+mn-lt"/>
              </a:rPr>
              <a:t> </a:t>
            </a:r>
            <a:endParaRPr lang="en-US" sz="3200" b="1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2D4CB2-952E-04D0-5CFC-AEBEDB9ADDC9}"/>
              </a:ext>
            </a:extLst>
          </p:cNvPr>
          <p:cNvSpPr txBox="1"/>
          <p:nvPr/>
        </p:nvSpPr>
        <p:spPr>
          <a:xfrm>
            <a:off x="711200" y="1308100"/>
            <a:ext cx="9525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200" u="sng" dirty="0"/>
              <a:t>Save</a:t>
            </a:r>
            <a:r>
              <a:rPr lang="en-US" sz="3200" dirty="0"/>
              <a:t> for Future Uses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u="sng" dirty="0"/>
              <a:t>Repay</a:t>
            </a:r>
            <a:r>
              <a:rPr lang="en-US" sz="3200" dirty="0"/>
              <a:t> Debt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u="sng" dirty="0"/>
              <a:t>Distribute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/>
              <a:t>Dividends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/>
              <a:t>Share Repurchases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u="sng" dirty="0"/>
              <a:t>Acquire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u="sng" dirty="0"/>
              <a:t>Invest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Mine Development/Expansion/Improvement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Exploration Programs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Junior Company Equity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CA2576-9970-8723-5C54-98B113EFF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902" y="1289439"/>
            <a:ext cx="5904198" cy="339382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2016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AAC16-1C99-141D-0A34-B51D15815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D250A1-DFBA-CCBF-1D9D-45B914CA236B}"/>
              </a:ext>
            </a:extLst>
          </p:cNvPr>
          <p:cNvSpPr txBox="1"/>
          <p:nvPr/>
        </p:nvSpPr>
        <p:spPr>
          <a:xfrm>
            <a:off x="398865" y="6259806"/>
            <a:ext cx="618791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/>
              <a:t>https://</a:t>
            </a:r>
            <a:r>
              <a:rPr lang="en-US" sz="1000" i="1" dirty="0" err="1"/>
              <a:t>www.capitaliq.spglobal.com</a:t>
            </a:r>
            <a:r>
              <a:rPr lang="en-US" sz="1000" i="1" dirty="0"/>
              <a:t>/apisv3/</a:t>
            </a:r>
            <a:r>
              <a:rPr lang="en-US" sz="1000" i="1" dirty="0" err="1"/>
              <a:t>spg</a:t>
            </a:r>
            <a:r>
              <a:rPr lang="en-US" sz="1000" i="1" dirty="0"/>
              <a:t>-</a:t>
            </a:r>
            <a:r>
              <a:rPr lang="en-US" sz="1000" i="1" dirty="0" err="1"/>
              <a:t>webplatform</a:t>
            </a:r>
            <a:r>
              <a:rPr lang="en-US" sz="1000" i="1" dirty="0"/>
              <a:t>-core/news/</a:t>
            </a:r>
            <a:r>
              <a:rPr lang="en-US" sz="1000" i="1" dirty="0" err="1"/>
              <a:t>article?id</a:t>
            </a:r>
            <a:r>
              <a:rPr lang="en-US" sz="1000" i="1" dirty="0"/>
              <a:t>=91705513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54F16E-DE9C-5B43-4B6A-FF754C296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754" y="1267561"/>
            <a:ext cx="9310492" cy="472631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22FC8EA-44BA-BE93-941B-BA65EDD1F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647" y="381925"/>
            <a:ext cx="11674705" cy="679904"/>
          </a:xfrm>
        </p:spPr>
        <p:txBody>
          <a:bodyPr>
            <a:noAutofit/>
          </a:bodyPr>
          <a:lstStyle/>
          <a:p>
            <a:r>
              <a:rPr lang="en-CA" sz="3200" b="1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Go</a:t>
            </a:r>
            <a:r>
              <a:rPr lang="en-CA" sz="3200" b="1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ld Exploration Trends</a:t>
            </a:r>
            <a:endParaRPr lang="en-US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5347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D6AC0-E267-5C75-6E02-8E8DA8352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/Social_Investing - Zero gold discoveries in two years, what does this mean for global mineral supply?">
            <a:extLst>
              <a:ext uri="{FF2B5EF4-FFF2-40B4-BE49-F238E27FC236}">
                <a16:creationId xmlns:a16="http://schemas.microsoft.com/office/drawing/2014/main" id="{AE8C85CC-9B49-18FF-977F-1C1FF930C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4" y="1091548"/>
            <a:ext cx="7791449" cy="5113138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1C1C66-F5DA-C3DE-B8DC-4EE31592D31F}"/>
              </a:ext>
            </a:extLst>
          </p:cNvPr>
          <p:cNvSpPr txBox="1"/>
          <p:nvPr/>
        </p:nvSpPr>
        <p:spPr>
          <a:xfrm>
            <a:off x="398865" y="6259806"/>
            <a:ext cx="618791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/>
              <a:t>https://</a:t>
            </a:r>
            <a:r>
              <a:rPr lang="en-US" sz="1000" i="1" dirty="0" err="1"/>
              <a:t>www.capitaliq.spglobal.com</a:t>
            </a:r>
            <a:r>
              <a:rPr lang="en-US" sz="1000" i="1" dirty="0"/>
              <a:t>/apisv3/</a:t>
            </a:r>
            <a:r>
              <a:rPr lang="en-US" sz="1000" i="1" dirty="0" err="1"/>
              <a:t>spg</a:t>
            </a:r>
            <a:r>
              <a:rPr lang="en-US" sz="1000" i="1" dirty="0"/>
              <a:t>-</a:t>
            </a:r>
            <a:r>
              <a:rPr lang="en-US" sz="1000" i="1" dirty="0" err="1"/>
              <a:t>webplatform</a:t>
            </a:r>
            <a:r>
              <a:rPr lang="en-US" sz="1000" i="1" dirty="0"/>
              <a:t>-core/news/</a:t>
            </a:r>
            <a:r>
              <a:rPr lang="en-US" sz="1000" i="1" dirty="0" err="1"/>
              <a:t>article?id</a:t>
            </a:r>
            <a:r>
              <a:rPr lang="en-US" sz="1000" i="1" dirty="0"/>
              <a:t>=91705513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D9494679-8E22-28E0-2867-C5E8CFFCD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647" y="356525"/>
            <a:ext cx="11674705" cy="679904"/>
          </a:xfrm>
        </p:spPr>
        <p:txBody>
          <a:bodyPr>
            <a:noAutofit/>
          </a:bodyPr>
          <a:lstStyle/>
          <a:p>
            <a:r>
              <a:rPr lang="en-CA" sz="3200" b="1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Go</a:t>
            </a:r>
            <a:r>
              <a:rPr lang="en-CA" sz="3200" b="1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ld Exploration Trends</a:t>
            </a:r>
            <a:endParaRPr lang="en-US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84773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07402-094A-80C6-C0CD-646BD250C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68EBFF-3F96-8848-D7A9-693964F3D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647" y="356525"/>
            <a:ext cx="11674705" cy="679904"/>
          </a:xfrm>
        </p:spPr>
        <p:txBody>
          <a:bodyPr>
            <a:noAutofit/>
          </a:bodyPr>
          <a:lstStyle/>
          <a:p>
            <a:r>
              <a:rPr lang="en-CA" sz="32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Newsworthy Greenfields </a:t>
            </a:r>
            <a:r>
              <a:rPr lang="en-CA" sz="3200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</a:t>
            </a:r>
            <a:r>
              <a:rPr lang="en-CA" sz="32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old </a:t>
            </a:r>
            <a:r>
              <a:rPr lang="en-CA" sz="3200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</a:t>
            </a:r>
            <a:r>
              <a:rPr lang="en-CA" sz="32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iscoveries in the Last </a:t>
            </a:r>
            <a:r>
              <a:rPr lang="en-CA" sz="3200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</a:t>
            </a:r>
            <a:r>
              <a:rPr lang="en-CA" sz="32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ecade </a:t>
            </a:r>
            <a:br>
              <a:rPr lang="en-CA" sz="24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CA" sz="24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                                                           </a:t>
            </a:r>
            <a:r>
              <a:rPr lang="en-CA" sz="24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(ex-China and Russia</a:t>
            </a:r>
            <a:r>
              <a:rPr lang="en-CA" sz="2400" b="1" i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endParaRPr lang="en-US" sz="2400" b="1" i="1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3EBD22-23E7-B8E2-129A-551E48A9EDA1}"/>
              </a:ext>
            </a:extLst>
          </p:cNvPr>
          <p:cNvSpPr txBox="1"/>
          <p:nvPr/>
        </p:nvSpPr>
        <p:spPr>
          <a:xfrm>
            <a:off x="1181100" y="1157486"/>
            <a:ext cx="9525000" cy="545828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CA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Saddle, BC: </a:t>
            </a:r>
            <a:r>
              <a:rPr lang="en-CA" sz="1600" kern="100" dirty="0">
                <a:effectLst/>
                <a:highlight>
                  <a:srgbClr val="00FFFF"/>
                </a:highlight>
                <a:ea typeface="Aptos" panose="020B0004020202020204" pitchFamily="34" charset="0"/>
                <a:cs typeface="Times New Roman" panose="02020603050405020304" pitchFamily="18" charset="0"/>
              </a:rPr>
              <a:t>GT Gold</a:t>
            </a:r>
            <a:r>
              <a:rPr lang="en-CA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2017 (now owned by Newmont)</a:t>
            </a:r>
          </a:p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CA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Silicon, Nevada: </a:t>
            </a:r>
            <a:r>
              <a:rPr lang="en-CA" sz="1600" kern="100" dirty="0">
                <a:effectLst/>
                <a:highlight>
                  <a:srgbClr val="FFFF00"/>
                </a:highlight>
                <a:ea typeface="Aptos" panose="020B0004020202020204" pitchFamily="34" charset="0"/>
                <a:cs typeface="Times New Roman" panose="02020603050405020304" pitchFamily="18" charset="0"/>
              </a:rPr>
              <a:t>AngloGold Ashanti</a:t>
            </a:r>
            <a:r>
              <a:rPr lang="en-CA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Q1-2018 discovery drill hole </a:t>
            </a:r>
          </a:p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CA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Great Bear (‘Dixie’), Ontario: </a:t>
            </a:r>
            <a:r>
              <a:rPr lang="en-CA" sz="1600" kern="100" dirty="0">
                <a:effectLst/>
                <a:highlight>
                  <a:srgbClr val="00FFFF"/>
                </a:highlight>
                <a:ea typeface="Aptos" panose="020B0004020202020204" pitchFamily="34" charset="0"/>
                <a:cs typeface="Times New Roman" panose="02020603050405020304" pitchFamily="18" charset="0"/>
              </a:rPr>
              <a:t>Great Bear Resources</a:t>
            </a:r>
            <a:r>
              <a:rPr lang="en-CA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2018 (now owned by Kinross)</a:t>
            </a:r>
          </a:p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CA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Havieron, WA: </a:t>
            </a:r>
            <a:r>
              <a:rPr lang="en-CA" sz="1600" kern="100" dirty="0">
                <a:effectLst/>
                <a:highlight>
                  <a:srgbClr val="00FFFF"/>
                </a:highlight>
                <a:ea typeface="Aptos" panose="020B0004020202020204" pitchFamily="34" charset="0"/>
                <a:cs typeface="Times New Roman" panose="02020603050405020304" pitchFamily="18" charset="0"/>
              </a:rPr>
              <a:t>Greatland Gold</a:t>
            </a:r>
            <a:r>
              <a:rPr lang="en-CA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2018 (acquired 70% of Havieron and the nearby Telfer mine from Newmont in 2024)</a:t>
            </a:r>
          </a:p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CA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Fourmile, Nevada: </a:t>
            </a:r>
            <a:r>
              <a:rPr lang="en-CA" sz="1600" kern="100" dirty="0">
                <a:effectLst/>
                <a:highlight>
                  <a:srgbClr val="FFFF00"/>
                </a:highlight>
                <a:ea typeface="Aptos" panose="020B0004020202020204" pitchFamily="34" charset="0"/>
                <a:cs typeface="Times New Roman" panose="02020603050405020304" pitchFamily="18" charset="0"/>
              </a:rPr>
              <a:t>Barrick</a:t>
            </a:r>
            <a:r>
              <a:rPr lang="en-CA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first hole in late-2015 (but first Indicated &amp; Inferred MRE not until 2025)</a:t>
            </a:r>
          </a:p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CA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Hemi, WA: </a:t>
            </a:r>
            <a:r>
              <a:rPr lang="en-CA" sz="1600" kern="100" dirty="0">
                <a:effectLst/>
                <a:highlight>
                  <a:srgbClr val="00FFFF"/>
                </a:highlight>
                <a:ea typeface="Aptos" panose="020B0004020202020204" pitchFamily="34" charset="0"/>
                <a:cs typeface="Times New Roman" panose="02020603050405020304" pitchFamily="18" charset="0"/>
              </a:rPr>
              <a:t>De Grey Mining</a:t>
            </a:r>
            <a:r>
              <a:rPr lang="en-CA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late-2019 (now owned by Northern Star)</a:t>
            </a:r>
          </a:p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CA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Frotet, Quebec: </a:t>
            </a:r>
            <a:r>
              <a:rPr lang="en-CA" sz="1600" kern="100" dirty="0">
                <a:effectLst/>
                <a:highlight>
                  <a:srgbClr val="00FFFF"/>
                </a:highlight>
                <a:ea typeface="Aptos" panose="020B0004020202020204" pitchFamily="34" charset="0"/>
                <a:cs typeface="Times New Roman" panose="02020603050405020304" pitchFamily="18" charset="0"/>
              </a:rPr>
              <a:t>Kenorland</a:t>
            </a:r>
            <a:r>
              <a:rPr lang="en-CA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-</a:t>
            </a:r>
            <a:r>
              <a:rPr lang="en-CA" sz="1600" kern="100" dirty="0">
                <a:effectLst/>
                <a:highlight>
                  <a:srgbClr val="FFFF00"/>
                </a:highlight>
                <a:ea typeface="Aptos" panose="020B0004020202020204" pitchFamily="34" charset="0"/>
                <a:cs typeface="Times New Roman" panose="02020603050405020304" pitchFamily="18" charset="0"/>
              </a:rPr>
              <a:t>Sumitomo</a:t>
            </a:r>
            <a:r>
              <a:rPr lang="en-CA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2020 (now owned by Sumitomo Metals &amp; Mining Canada)</a:t>
            </a:r>
          </a:p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CA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Bankan, Guinea: </a:t>
            </a:r>
            <a:r>
              <a:rPr lang="en-CA" sz="1600" kern="100" dirty="0">
                <a:effectLst/>
                <a:highlight>
                  <a:srgbClr val="00FFFF"/>
                </a:highlight>
                <a:ea typeface="Aptos" panose="020B0004020202020204" pitchFamily="34" charset="0"/>
                <a:cs typeface="Times New Roman" panose="02020603050405020304" pitchFamily="18" charset="0"/>
              </a:rPr>
              <a:t>Predictive Discovery</a:t>
            </a:r>
            <a:r>
              <a:rPr lang="en-CA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2020 (currently merging with Robex)</a:t>
            </a:r>
          </a:p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CA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Ikkari, Finland: </a:t>
            </a:r>
            <a:r>
              <a:rPr lang="en-CA" sz="1600" kern="100" dirty="0">
                <a:effectLst/>
                <a:highlight>
                  <a:srgbClr val="00FFFF"/>
                </a:highlight>
                <a:ea typeface="Aptos" panose="020B0004020202020204" pitchFamily="34" charset="0"/>
                <a:cs typeface="Times New Roman" panose="02020603050405020304" pitchFamily="18" charset="0"/>
              </a:rPr>
              <a:t>Rupert Resources</a:t>
            </a:r>
            <a:r>
              <a:rPr lang="en-CA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2020</a:t>
            </a:r>
          </a:p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CA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Valley, Yukon: </a:t>
            </a:r>
            <a:r>
              <a:rPr lang="en-CA" sz="1600" kern="100" dirty="0">
                <a:effectLst/>
                <a:highlight>
                  <a:srgbClr val="00FFFF"/>
                </a:highlight>
                <a:ea typeface="Aptos" panose="020B0004020202020204" pitchFamily="34" charset="0"/>
                <a:cs typeface="Times New Roman" panose="02020603050405020304" pitchFamily="18" charset="0"/>
              </a:rPr>
              <a:t>Snowline Resources</a:t>
            </a:r>
            <a:r>
              <a:rPr lang="en-CA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2021</a:t>
            </a:r>
          </a:p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CA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Rogozna, Serbia: </a:t>
            </a:r>
            <a:r>
              <a:rPr lang="en-CA" sz="1600" kern="100" dirty="0">
                <a:effectLst/>
                <a:highlight>
                  <a:srgbClr val="00FFFF"/>
                </a:highlight>
                <a:ea typeface="Aptos" panose="020B0004020202020204" pitchFamily="34" charset="0"/>
                <a:cs typeface="Times New Roman" panose="02020603050405020304" pitchFamily="18" charset="0"/>
              </a:rPr>
              <a:t>Zlatna Reka Resources</a:t>
            </a:r>
            <a:r>
              <a:rPr lang="en-CA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2021 (RTO into Strickland Metals in 2024)</a:t>
            </a:r>
          </a:p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CA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Greater Oko, Guyana: </a:t>
            </a:r>
            <a:r>
              <a:rPr lang="en-CA" sz="1600" kern="100" dirty="0">
                <a:effectLst/>
                <a:highlight>
                  <a:srgbClr val="00FFFF"/>
                </a:highlight>
                <a:ea typeface="Aptos" panose="020B0004020202020204" pitchFamily="34" charset="0"/>
                <a:cs typeface="Times New Roman" panose="02020603050405020304" pitchFamily="18" charset="0"/>
              </a:rPr>
              <a:t>Reunion Gold/G2 Goldfields</a:t>
            </a:r>
            <a:r>
              <a:rPr lang="en-CA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2022 (both now owned by G Mining Ventures)</a:t>
            </a:r>
          </a:p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CA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Assafou, Cote d’Ivoire: </a:t>
            </a:r>
            <a:r>
              <a:rPr lang="en-CA" sz="1600" kern="100" dirty="0">
                <a:effectLst/>
                <a:highlight>
                  <a:srgbClr val="FFFF00"/>
                </a:highlight>
                <a:ea typeface="Aptos" panose="020B0004020202020204" pitchFamily="34" charset="0"/>
                <a:cs typeface="Times New Roman" panose="02020603050405020304" pitchFamily="18" charset="0"/>
              </a:rPr>
              <a:t>Endeavour Mining</a:t>
            </a:r>
            <a:r>
              <a:rPr lang="en-CA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2022</a:t>
            </a:r>
          </a:p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CA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Never Never (Dalgaranga), WA: </a:t>
            </a:r>
            <a:r>
              <a:rPr lang="en-CA" sz="1600" kern="100" dirty="0">
                <a:effectLst/>
                <a:highlight>
                  <a:srgbClr val="00FFFF"/>
                </a:highlight>
                <a:ea typeface="Aptos" panose="020B0004020202020204" pitchFamily="34" charset="0"/>
                <a:cs typeface="Times New Roman" panose="02020603050405020304" pitchFamily="18" charset="0"/>
              </a:rPr>
              <a:t>Spartan Resources</a:t>
            </a:r>
            <a:r>
              <a:rPr lang="en-CA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2022 (now owned by Ramelius)</a:t>
            </a:r>
          </a:p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CA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Merlin, Nevada: </a:t>
            </a:r>
            <a:r>
              <a:rPr lang="en-CA" sz="1600" kern="100" dirty="0">
                <a:effectLst/>
                <a:highlight>
                  <a:srgbClr val="FFFF00"/>
                </a:highlight>
                <a:ea typeface="Aptos" panose="020B0004020202020204" pitchFamily="34" charset="0"/>
                <a:cs typeface="Times New Roman" panose="02020603050405020304" pitchFamily="18" charset="0"/>
              </a:rPr>
              <a:t>Coeur Mining</a:t>
            </a:r>
            <a:r>
              <a:rPr lang="en-CA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2020 (AngloGold made much larger in 2022-23, post-consolidation of pieces of the deposit owned by Corvus Gold and Coeur Mining)</a:t>
            </a:r>
          </a:p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CA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Çoka Rakita, Serbia: </a:t>
            </a:r>
            <a:r>
              <a:rPr lang="en-CA" sz="1600" kern="100" dirty="0">
                <a:effectLst/>
                <a:highlight>
                  <a:srgbClr val="FFFF00"/>
                </a:highlight>
                <a:ea typeface="Aptos" panose="020B0004020202020204" pitchFamily="34" charset="0"/>
                <a:cs typeface="Times New Roman" panose="02020603050405020304" pitchFamily="18" charset="0"/>
              </a:rPr>
              <a:t>DPM Metals</a:t>
            </a:r>
            <a:r>
              <a:rPr lang="en-CA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January 2023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CA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AuRORA, Toodoggone District: </a:t>
            </a:r>
            <a:r>
              <a:rPr lang="en-CA" sz="1600" kern="100" dirty="0">
                <a:effectLst/>
                <a:highlight>
                  <a:srgbClr val="FFFF00"/>
                </a:highlight>
                <a:ea typeface="Aptos" panose="020B0004020202020204" pitchFamily="34" charset="0"/>
                <a:cs typeface="Times New Roman" panose="02020603050405020304" pitchFamily="18" charset="0"/>
              </a:rPr>
              <a:t>Freeport</a:t>
            </a:r>
            <a:r>
              <a:rPr lang="en-CA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-</a:t>
            </a:r>
            <a:r>
              <a:rPr lang="en-CA" sz="1600" kern="100" dirty="0">
                <a:effectLst/>
                <a:highlight>
                  <a:srgbClr val="00FFFF"/>
                </a:highlight>
                <a:ea typeface="Aptos" panose="020B0004020202020204" pitchFamily="34" charset="0"/>
                <a:cs typeface="Times New Roman" panose="02020603050405020304" pitchFamily="18" charset="0"/>
              </a:rPr>
              <a:t>Amarc</a:t>
            </a:r>
            <a:r>
              <a:rPr lang="en-CA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JV, January 2025</a:t>
            </a:r>
          </a:p>
        </p:txBody>
      </p:sp>
    </p:spTree>
    <p:extLst>
      <p:ext uri="{BB962C8B-B14F-4D97-AF65-F5344CB8AC3E}">
        <p14:creationId xmlns:p14="http://schemas.microsoft.com/office/powerpoint/2010/main" val="3536851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4C15E-95F5-2813-2D92-1B7C129AE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0F4229-79D7-0C13-9326-1E2A56231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2077" y="253657"/>
            <a:ext cx="3585239" cy="5049633"/>
          </a:xfrm>
          <a:prstGeom prst="rect">
            <a:avLst/>
          </a:prstGeom>
        </p:spPr>
      </p:pic>
      <p:pic>
        <p:nvPicPr>
          <p:cNvPr id="9" name="Picture 8" descr="A green background with black text&#10;&#10;Description automatically generated">
            <a:extLst>
              <a:ext uri="{FF2B5EF4-FFF2-40B4-BE49-F238E27FC236}">
                <a16:creationId xmlns:a16="http://schemas.microsoft.com/office/drawing/2014/main" id="{3D7B44BB-948D-AF10-E673-59D9A696C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684" y="253657"/>
            <a:ext cx="4340613" cy="32248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ECC78E-0D7E-FA8A-851D-B7402CED5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022" y="3639724"/>
            <a:ext cx="5343939" cy="301452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459530-E82F-E329-1A37-FBC964498021}"/>
              </a:ext>
            </a:extLst>
          </p:cNvPr>
          <p:cNvSpPr txBox="1"/>
          <p:nvPr/>
        </p:nvSpPr>
        <p:spPr>
          <a:xfrm>
            <a:off x="7052077" y="5751444"/>
            <a:ext cx="396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Xstrata Ventures</a:t>
            </a:r>
          </a:p>
        </p:txBody>
      </p:sp>
    </p:spTree>
    <p:extLst>
      <p:ext uri="{BB962C8B-B14F-4D97-AF65-F5344CB8AC3E}">
        <p14:creationId xmlns:p14="http://schemas.microsoft.com/office/powerpoint/2010/main" val="9477423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14140</TotalTime>
  <Words>1062</Words>
  <Application>Microsoft Macintosh PowerPoint</Application>
  <PresentationFormat>Widescreen</PresentationFormat>
  <Paragraphs>107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Aptos</vt:lpstr>
      <vt:lpstr>Aptos Display</vt:lpstr>
      <vt:lpstr>Arial</vt:lpstr>
      <vt:lpstr>Helvetica</vt:lpstr>
      <vt:lpstr>Symbol</vt:lpstr>
      <vt:lpstr>Office Theme</vt:lpstr>
      <vt:lpstr>PowerPoint Presentation</vt:lpstr>
      <vt:lpstr>PowerPoint Presentation</vt:lpstr>
      <vt:lpstr>PowerPoint Presentation</vt:lpstr>
      <vt:lpstr>Capital Allocation Cyclicity</vt:lpstr>
      <vt:lpstr>Excess Cash Allocation Options for Profitable Gold Producers </vt:lpstr>
      <vt:lpstr>Gold Exploration Trends</vt:lpstr>
      <vt:lpstr>Gold Exploration Trends</vt:lpstr>
      <vt:lpstr>Newsworthy Greenfields Gold Discoveries in the Last Decade                                                                    (ex-China and Russia)</vt:lpstr>
      <vt:lpstr>PowerPoint Presentation</vt:lpstr>
      <vt:lpstr>The Centerra Gold ‘EIF’ Experience</vt:lpstr>
      <vt:lpstr>Advantages for the Asset Manager (PM/Analysts) </vt:lpstr>
      <vt:lpstr>Advantages for the Junior Exploration Company</vt:lpstr>
      <vt:lpstr>Advantages for the Cash-Generating Mining Company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Nicole Adshead-Bell</dc:creator>
  <cp:lastModifiedBy>Neil Adshead</cp:lastModifiedBy>
  <cp:revision>61</cp:revision>
  <dcterms:created xsi:type="dcterms:W3CDTF">2025-02-02T21:23:18Z</dcterms:created>
  <dcterms:modified xsi:type="dcterms:W3CDTF">2026-04-15T04:39:49Z</dcterms:modified>
</cp:coreProperties>
</file>