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59"/>
  </p:notesMasterIdLst>
  <p:handoutMasterIdLst>
    <p:handoutMasterId r:id="rId60"/>
  </p:handoutMasterIdLst>
  <p:sldIdLst>
    <p:sldId id="2134807165" r:id="rId5"/>
    <p:sldId id="2180" r:id="rId6"/>
    <p:sldId id="2134806753" r:id="rId7"/>
    <p:sldId id="2134807158" r:id="rId8"/>
    <p:sldId id="2134806772" r:id="rId9"/>
    <p:sldId id="2992" r:id="rId10"/>
    <p:sldId id="2134806773" r:id="rId11"/>
    <p:sldId id="2134806774" r:id="rId12"/>
    <p:sldId id="2134806720" r:id="rId13"/>
    <p:sldId id="2134806477" r:id="rId14"/>
    <p:sldId id="2134806727" r:id="rId15"/>
    <p:sldId id="2134807164" r:id="rId16"/>
    <p:sldId id="2134806468" r:id="rId17"/>
    <p:sldId id="2134807147" r:id="rId18"/>
    <p:sldId id="2134807148" r:id="rId19"/>
    <p:sldId id="2134806752" r:id="rId20"/>
    <p:sldId id="2134806768" r:id="rId21"/>
    <p:sldId id="2134806765" r:id="rId22"/>
    <p:sldId id="2134806749" r:id="rId23"/>
    <p:sldId id="2134807171" r:id="rId24"/>
    <p:sldId id="2134807173" r:id="rId25"/>
    <p:sldId id="2134806722" r:id="rId26"/>
    <p:sldId id="2134806780" r:id="rId27"/>
    <p:sldId id="2134806490" r:id="rId28"/>
    <p:sldId id="2134806750" r:id="rId29"/>
    <p:sldId id="2134806779" r:id="rId30"/>
    <p:sldId id="2134806466" r:id="rId31"/>
    <p:sldId id="2134806782" r:id="rId32"/>
    <p:sldId id="2134806508" r:id="rId33"/>
    <p:sldId id="2134806760" r:id="rId34"/>
    <p:sldId id="2134806747" r:id="rId35"/>
    <p:sldId id="2134806362" r:id="rId36"/>
    <p:sldId id="2134806776" r:id="rId37"/>
    <p:sldId id="2134807159" r:id="rId38"/>
    <p:sldId id="2134806433" r:id="rId39"/>
    <p:sldId id="2134806464" r:id="rId40"/>
    <p:sldId id="2134807167" r:id="rId41"/>
    <p:sldId id="2134807168" r:id="rId42"/>
    <p:sldId id="2134806731" r:id="rId43"/>
    <p:sldId id="2134807169" r:id="rId44"/>
    <p:sldId id="2134807090" r:id="rId45"/>
    <p:sldId id="2134807085" r:id="rId46"/>
    <p:sldId id="2134807160" r:id="rId47"/>
    <p:sldId id="2134807092" r:id="rId48"/>
    <p:sldId id="2134806754" r:id="rId49"/>
    <p:sldId id="2134806766" r:id="rId50"/>
    <p:sldId id="2134806489" r:id="rId51"/>
    <p:sldId id="2134806370" r:id="rId52"/>
    <p:sldId id="2134806771" r:id="rId53"/>
    <p:sldId id="2134806723" r:id="rId54"/>
    <p:sldId id="2134806763" r:id="rId55"/>
    <p:sldId id="292" r:id="rId56"/>
    <p:sldId id="2134807170" r:id="rId57"/>
    <p:sldId id="2134806484"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30190E-FDA9-9518-9615-A7C5ACF83481}" name="Stephen McGibbon" initials="SM" userId="S::smcgibbon@mcewenmining.com::2e24152d-ab31-4e84-9c04-6998f5d44f26" providerId="AD"/>
  <p188:author id="{DEA33411-E16D-78DE-FBDD-D2C6F683B529}" name="Stefan Spears" initials="SS" userId="S::stefan@mcewenmining.com::f2c65af4-1676-4103-8ef7-39b03fff2d61" providerId="AD"/>
  <p188:author id="{8A7D5214-F1C9-60B7-AA0E-49B638A21079}" name="Luke Willis" initials="LW" userId="S::lwillis@mcewenmining.com::a147c74b-0777-4e63-90c9-5aa590edc429" providerId="AD"/>
  <p188:author id="{DA778E1A-61EC-FCB0-85B3-787AE34058A5}" name="Rob McEwen" initials="RM" userId="S::rob@mcewenmining.com::0d7f84b2-704d-44bb-8c11-7a7ac496fbf3" providerId="AD"/>
  <p188:author id="{0BAFC83D-DC3F-94EC-2060-571C5320286A}" name="Michael Meding" initials="MM" userId="S::mmeding@mcewenmining.com::2349ae1e-4be2-4a6c-8968-5cf91143d1fd" providerId="AD"/>
  <p188:author id="{B7756543-EC8E-2540-ED3B-A17B2A01ED38}" name="Bob Kastelic" initials="" userId="S::bkastelic@mcewenmining.com::45d05bba-3cbc-48cb-8a28-cc6f8d178abf" providerId="AD"/>
  <p188:author id="{DDD3C344-8FB5-32D2-F95A-CEBB7F77639E}" name="Jeff Chan" initials="JC" userId="S::jchan@mcewenmining.com::bc0304b4-5e04-4987-8597-8a609042377c" providerId="AD"/>
  <p188:author id="{81705D4F-4658-8B87-A5DE-5FA9DADC479F}" name="Caspar Chow" initials="CC" userId="S::caspar@mcewenmining.com::855fe68f-b23f-4a25-9f99-2c0b683a03f8" providerId="AD"/>
  <p188:author id="{80727C82-831E-2395-59D1-7C9627266E9A}" name="Mihaela Iancu" initials="MI" userId="S::mihaela@mcewenmining.com::5c7b1152-654a-449a-a735-99b4ce432329" providerId="AD"/>
  <p188:author id="{B01602A3-DC1A-63AE-3F88-CA96B924E29E}" name="Dave Tyler" initials="DT" userId="Dave Tyler" providerId="None"/>
  <p188:author id="{3EB29DC4-BA4B-F921-5282-2F02FCBF1C56}" name="Fatima Olavarria" initials="FO" userId="S::folavarria@mcewencopper.com::c1200207-6e89-4c8b-9895-9b53aaaff764" providerId="AD"/>
  <p188:author id="{3E93F5CB-BD0B-D4EB-1068-1160C72990AC}" name="Emilio Miranda" initials="EM" userId="S::emiranda@mcewencopper.com::b84aae3a-5911-4b18-9015-e0c0d6d07175" providerId="AD"/>
  <p188:author id="{344A9DD0-EE01-97C4-DB35-EB7AAB8A3797}" name="McEwen Mining" initials="MM" userId="S::office@mcewenmining.com::35dc9241-570f-48ad-974f-90b29c16ef2b" providerId="AD"/>
  <p188:author id="{499D4ED4-F703-4F9E-7D06-0A6CCCF58495}" name="Brian Mok" initials="BM" userId="S::bmok@mcewenmining.com::e3ee06d0-4453-45df-8e3c-68a924e5f9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9061"/>
    <a:srgbClr val="003C58"/>
    <a:srgbClr val="51AAD9"/>
    <a:srgbClr val="F71F35"/>
    <a:srgbClr val="ED7D31"/>
    <a:srgbClr val="29486C"/>
    <a:srgbClr val="C94A15"/>
    <a:srgbClr val="565656"/>
    <a:srgbClr val="282828"/>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EC77FB-55E1-0E4C-B369-36CD1D5476CE}" v="15" dt="2025-09-14T14:23:41.6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6"/>
    <p:restoredTop sz="94619"/>
  </p:normalViewPr>
  <p:slideViewPr>
    <p:cSldViewPr snapToGrid="0">
      <p:cViewPr varScale="1">
        <p:scale>
          <a:sx n="148" d="100"/>
          <a:sy n="148" d="100"/>
        </p:scale>
        <p:origin x="536" y="2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par Chow" userId="855fe68f-b23f-4a25-9f99-2c0b683a03f8" providerId="ADAL" clId="{E10886DF-0D7C-5A2E-979B-73297CB6AB56}"/>
    <pc:docChg chg="undo custSel modSld">
      <pc:chgData name="Caspar Chow" userId="855fe68f-b23f-4a25-9f99-2c0b683a03f8" providerId="ADAL" clId="{E10886DF-0D7C-5A2E-979B-73297CB6AB56}" dt="2025-09-14T14:25:34.747" v="211" actId="20577"/>
      <pc:docMkLst>
        <pc:docMk/>
      </pc:docMkLst>
      <pc:sldChg chg="modSp mod">
        <pc:chgData name="Caspar Chow" userId="855fe68f-b23f-4a25-9f99-2c0b683a03f8" providerId="ADAL" clId="{E10886DF-0D7C-5A2E-979B-73297CB6AB56}" dt="2025-09-12T13:51:40.688" v="23" actId="20577"/>
        <pc:sldMkLst>
          <pc:docMk/>
          <pc:sldMk cId="484299184" sldId="2992"/>
        </pc:sldMkLst>
        <pc:spChg chg="mod">
          <ac:chgData name="Caspar Chow" userId="855fe68f-b23f-4a25-9f99-2c0b683a03f8" providerId="ADAL" clId="{E10886DF-0D7C-5A2E-979B-73297CB6AB56}" dt="2025-09-12T13:51:09.779" v="20" actId="20577"/>
          <ac:spMkLst>
            <pc:docMk/>
            <pc:sldMk cId="484299184" sldId="2992"/>
            <ac:spMk id="13" creationId="{D373363A-19FE-004C-9157-E810D1B304D6}"/>
          </ac:spMkLst>
        </pc:spChg>
        <pc:spChg chg="mod">
          <ac:chgData name="Caspar Chow" userId="855fe68f-b23f-4a25-9f99-2c0b683a03f8" providerId="ADAL" clId="{E10886DF-0D7C-5A2E-979B-73297CB6AB56}" dt="2025-09-12T13:51:07.148" v="17" actId="20577"/>
          <ac:spMkLst>
            <pc:docMk/>
            <pc:sldMk cId="484299184" sldId="2992"/>
            <ac:spMk id="15" creationId="{58C3176B-D18D-D341-B8A8-B4C6BF3D2B02}"/>
          </ac:spMkLst>
        </pc:spChg>
        <pc:spChg chg="mod">
          <ac:chgData name="Caspar Chow" userId="855fe68f-b23f-4a25-9f99-2c0b683a03f8" providerId="ADAL" clId="{E10886DF-0D7C-5A2E-979B-73297CB6AB56}" dt="2025-09-12T13:51:40.688" v="23" actId="20577"/>
          <ac:spMkLst>
            <pc:docMk/>
            <pc:sldMk cId="484299184" sldId="2992"/>
            <ac:spMk id="18" creationId="{AE6CED34-83D3-A647-B792-F6D991F6BB42}"/>
          </ac:spMkLst>
        </pc:spChg>
      </pc:sldChg>
      <pc:sldChg chg="modSp mod">
        <pc:chgData name="Caspar Chow" userId="855fe68f-b23f-4a25-9f99-2c0b683a03f8" providerId="ADAL" clId="{E10886DF-0D7C-5A2E-979B-73297CB6AB56}" dt="2025-09-14T14:16:27.479" v="82" actId="20577"/>
        <pc:sldMkLst>
          <pc:docMk/>
          <pc:sldMk cId="276578270" sldId="2134806477"/>
        </pc:sldMkLst>
        <pc:spChg chg="mod">
          <ac:chgData name="Caspar Chow" userId="855fe68f-b23f-4a25-9f99-2c0b683a03f8" providerId="ADAL" clId="{E10886DF-0D7C-5A2E-979B-73297CB6AB56}" dt="2025-09-12T14:04:56.886" v="34" actId="20577"/>
          <ac:spMkLst>
            <pc:docMk/>
            <pc:sldMk cId="276578270" sldId="2134806477"/>
            <ac:spMk id="2315" creationId="{00000000-0000-0000-0000-000000000000}"/>
          </ac:spMkLst>
        </pc:spChg>
        <pc:graphicFrameChg chg="modGraphic">
          <ac:chgData name="Caspar Chow" userId="855fe68f-b23f-4a25-9f99-2c0b683a03f8" providerId="ADAL" clId="{E10886DF-0D7C-5A2E-979B-73297CB6AB56}" dt="2025-09-14T14:16:27.479" v="82" actId="20577"/>
          <ac:graphicFrameMkLst>
            <pc:docMk/>
            <pc:sldMk cId="276578270" sldId="2134806477"/>
            <ac:graphicFrameMk id="17" creationId="{B515A43C-F3E1-419B-AE3B-E61D77ADDD04}"/>
          </ac:graphicFrameMkLst>
        </pc:graphicFrameChg>
      </pc:sldChg>
      <pc:sldChg chg="modSp mod">
        <pc:chgData name="Caspar Chow" userId="855fe68f-b23f-4a25-9f99-2c0b683a03f8" providerId="ADAL" clId="{E10886DF-0D7C-5A2E-979B-73297CB6AB56}" dt="2025-09-14T14:20:54.768" v="140" actId="20577"/>
        <pc:sldMkLst>
          <pc:docMk/>
          <pc:sldMk cId="2742737432" sldId="2134806727"/>
        </pc:sldMkLst>
        <pc:spChg chg="mod">
          <ac:chgData name="Caspar Chow" userId="855fe68f-b23f-4a25-9f99-2c0b683a03f8" providerId="ADAL" clId="{E10886DF-0D7C-5A2E-979B-73297CB6AB56}" dt="2025-09-14T14:20:54.768" v="140" actId="20577"/>
          <ac:spMkLst>
            <pc:docMk/>
            <pc:sldMk cId="2742737432" sldId="2134806727"/>
            <ac:spMk id="2" creationId="{D5D399A3-682C-EDDF-8ED5-9964383601CA}"/>
          </ac:spMkLst>
        </pc:spChg>
        <pc:spChg chg="mod">
          <ac:chgData name="Caspar Chow" userId="855fe68f-b23f-4a25-9f99-2c0b683a03f8" providerId="ADAL" clId="{E10886DF-0D7C-5A2E-979B-73297CB6AB56}" dt="2025-09-14T14:20:37.605" v="124" actId="20577"/>
          <ac:spMkLst>
            <pc:docMk/>
            <pc:sldMk cId="2742737432" sldId="2134806727"/>
            <ac:spMk id="5" creationId="{1C84AB62-6610-1D61-EA8F-F5805E81608B}"/>
          </ac:spMkLst>
        </pc:spChg>
        <pc:graphicFrameChg chg="modGraphic">
          <ac:chgData name="Caspar Chow" userId="855fe68f-b23f-4a25-9f99-2c0b683a03f8" providerId="ADAL" clId="{E10886DF-0D7C-5A2E-979B-73297CB6AB56}" dt="2025-09-14T14:20:35.019" v="121" actId="20577"/>
          <ac:graphicFrameMkLst>
            <pc:docMk/>
            <pc:sldMk cId="2742737432" sldId="2134806727"/>
            <ac:graphicFrameMk id="7" creationId="{27D111AC-D21B-409A-774A-B6E45AB5FFCE}"/>
          </ac:graphicFrameMkLst>
        </pc:graphicFrameChg>
      </pc:sldChg>
      <pc:sldChg chg="addSp delSp modSp mod">
        <pc:chgData name="Caspar Chow" userId="855fe68f-b23f-4a25-9f99-2c0b683a03f8" providerId="ADAL" clId="{E10886DF-0D7C-5A2E-979B-73297CB6AB56}" dt="2025-09-14T14:25:34.747" v="211" actId="20577"/>
        <pc:sldMkLst>
          <pc:docMk/>
          <pc:sldMk cId="3795889075" sldId="2134806768"/>
        </pc:sldMkLst>
        <pc:spChg chg="mod">
          <ac:chgData name="Caspar Chow" userId="855fe68f-b23f-4a25-9f99-2c0b683a03f8" providerId="ADAL" clId="{E10886DF-0D7C-5A2E-979B-73297CB6AB56}" dt="2025-09-14T14:24:40.556" v="178" actId="1076"/>
          <ac:spMkLst>
            <pc:docMk/>
            <pc:sldMk cId="3795889075" sldId="2134806768"/>
            <ac:spMk id="6" creationId="{81EAAAC7-96CA-B416-46A4-9685AC99A133}"/>
          </ac:spMkLst>
        </pc:spChg>
        <pc:spChg chg="mod">
          <ac:chgData name="Caspar Chow" userId="855fe68f-b23f-4a25-9f99-2c0b683a03f8" providerId="ADAL" clId="{E10886DF-0D7C-5A2E-979B-73297CB6AB56}" dt="2025-09-14T14:21:50.487" v="150" actId="20577"/>
          <ac:spMkLst>
            <pc:docMk/>
            <pc:sldMk cId="3795889075" sldId="2134806768"/>
            <ac:spMk id="13" creationId="{2A6A7F8B-D295-AFC5-3713-01EA2A95F527}"/>
          </ac:spMkLst>
        </pc:spChg>
        <pc:spChg chg="mod">
          <ac:chgData name="Caspar Chow" userId="855fe68f-b23f-4a25-9f99-2c0b683a03f8" providerId="ADAL" clId="{E10886DF-0D7C-5A2E-979B-73297CB6AB56}" dt="2025-09-14T14:24:02.343" v="165" actId="20577"/>
          <ac:spMkLst>
            <pc:docMk/>
            <pc:sldMk cId="3795889075" sldId="2134806768"/>
            <ac:spMk id="16" creationId="{F5D952B9-7C08-E090-F2C5-4AB6D5FC0664}"/>
          </ac:spMkLst>
        </pc:spChg>
        <pc:spChg chg="mod">
          <ac:chgData name="Caspar Chow" userId="855fe68f-b23f-4a25-9f99-2c0b683a03f8" providerId="ADAL" clId="{E10886DF-0D7C-5A2E-979B-73297CB6AB56}" dt="2025-09-14T14:23:31.930" v="154" actId="1076"/>
          <ac:spMkLst>
            <pc:docMk/>
            <pc:sldMk cId="3795889075" sldId="2134806768"/>
            <ac:spMk id="21" creationId="{B086F2AA-60D9-7548-8FAF-A0D0A2C3CEF0}"/>
          </ac:spMkLst>
        </pc:spChg>
        <pc:graphicFrameChg chg="add mod">
          <ac:chgData name="Caspar Chow" userId="855fe68f-b23f-4a25-9f99-2c0b683a03f8" providerId="ADAL" clId="{E10886DF-0D7C-5A2E-979B-73297CB6AB56}" dt="2025-09-14T14:23:50.416" v="159" actId="14100"/>
          <ac:graphicFrameMkLst>
            <pc:docMk/>
            <pc:sldMk cId="3795889075" sldId="2134806768"/>
            <ac:graphicFrameMk id="2" creationId="{26A114E4-51AC-0D49-974A-9F9F8811E1EE}"/>
          </ac:graphicFrameMkLst>
        </pc:graphicFrameChg>
        <pc:graphicFrameChg chg="del mod">
          <ac:chgData name="Caspar Chow" userId="855fe68f-b23f-4a25-9f99-2c0b683a03f8" providerId="ADAL" clId="{E10886DF-0D7C-5A2E-979B-73297CB6AB56}" dt="2025-09-14T14:23:46.629" v="158" actId="478"/>
          <ac:graphicFrameMkLst>
            <pc:docMk/>
            <pc:sldMk cId="3795889075" sldId="2134806768"/>
            <ac:graphicFrameMk id="9" creationId="{26A114E4-51AC-0D49-974A-9F9F8811E1EE}"/>
          </ac:graphicFrameMkLst>
        </pc:graphicFrameChg>
        <pc:graphicFrameChg chg="modGraphic">
          <ac:chgData name="Caspar Chow" userId="855fe68f-b23f-4a25-9f99-2c0b683a03f8" providerId="ADAL" clId="{E10886DF-0D7C-5A2E-979B-73297CB6AB56}" dt="2025-09-14T14:25:34.747" v="211" actId="20577"/>
          <ac:graphicFrameMkLst>
            <pc:docMk/>
            <pc:sldMk cId="3795889075" sldId="2134806768"/>
            <ac:graphicFrameMk id="49" creationId="{2EAFE7D1-669F-0775-F17C-F2E851EDCBA8}"/>
          </ac:graphicFrameMkLst>
        </pc:graphicFrameChg>
        <pc:cxnChg chg="mod">
          <ac:chgData name="Caspar Chow" userId="855fe68f-b23f-4a25-9f99-2c0b683a03f8" providerId="ADAL" clId="{E10886DF-0D7C-5A2E-979B-73297CB6AB56}" dt="2025-09-14T14:24:12.093" v="166" actId="1037"/>
          <ac:cxnSpMkLst>
            <pc:docMk/>
            <pc:sldMk cId="3795889075" sldId="2134806768"/>
            <ac:cxnSpMk id="5" creationId="{81BF137D-1D4C-3F11-48BB-74DAD98BAF2D}"/>
          </ac:cxnSpMkLst>
        </pc:cxnChg>
        <pc:cxnChg chg="mod">
          <ac:chgData name="Caspar Chow" userId="855fe68f-b23f-4a25-9f99-2c0b683a03f8" providerId="ADAL" clId="{E10886DF-0D7C-5A2E-979B-73297CB6AB56}" dt="2025-09-14T14:24:35.779" v="176" actId="1076"/>
          <ac:cxnSpMkLst>
            <pc:docMk/>
            <pc:sldMk cId="3795889075" sldId="2134806768"/>
            <ac:cxnSpMk id="12" creationId="{945829D1-BA16-455B-B734-468D7B9CA481}"/>
          </ac:cxnSpMkLst>
        </pc:cxnChg>
        <pc:cxnChg chg="mod">
          <ac:chgData name="Caspar Chow" userId="855fe68f-b23f-4a25-9f99-2c0b683a03f8" providerId="ADAL" clId="{E10886DF-0D7C-5A2E-979B-73297CB6AB56}" dt="2025-09-14T14:24:46.146" v="179" actId="1076"/>
          <ac:cxnSpMkLst>
            <pc:docMk/>
            <pc:sldMk cId="3795889075" sldId="2134806768"/>
            <ac:cxnSpMk id="23" creationId="{A8580B78-05DB-D489-9455-DAE2178470DB}"/>
          </ac:cxnSpMkLst>
        </pc:cxnChg>
        <pc:cxnChg chg="mod">
          <ac:chgData name="Caspar Chow" userId="855fe68f-b23f-4a25-9f99-2c0b683a03f8" providerId="ADAL" clId="{E10886DF-0D7C-5A2E-979B-73297CB6AB56}" dt="2025-09-14T14:24:14.750" v="172" actId="1037"/>
          <ac:cxnSpMkLst>
            <pc:docMk/>
            <pc:sldMk cId="3795889075" sldId="2134806768"/>
            <ac:cxnSpMk id="24" creationId="{CC853D58-DEBE-8DEB-CB10-32C04EAA96D4}"/>
          </ac:cxnSpMkLst>
        </pc:cxnChg>
        <pc:cxnChg chg="mod">
          <ac:chgData name="Caspar Chow" userId="855fe68f-b23f-4a25-9f99-2c0b683a03f8" providerId="ADAL" clId="{E10886DF-0D7C-5A2E-979B-73297CB6AB56}" dt="2025-09-14T14:24:16.372" v="175" actId="1037"/>
          <ac:cxnSpMkLst>
            <pc:docMk/>
            <pc:sldMk cId="3795889075" sldId="2134806768"/>
            <ac:cxnSpMk id="27" creationId="{3B895DEB-BE5C-A885-0B60-A284A7EB8C89}"/>
          </ac:cxnSpMkLst>
        </pc:cxnChg>
        <pc:cxnChg chg="mod">
          <ac:chgData name="Caspar Chow" userId="855fe68f-b23f-4a25-9f99-2c0b683a03f8" providerId="ADAL" clId="{E10886DF-0D7C-5A2E-979B-73297CB6AB56}" dt="2025-09-14T14:24:37.611" v="177" actId="1076"/>
          <ac:cxnSpMkLst>
            <pc:docMk/>
            <pc:sldMk cId="3795889075" sldId="2134806768"/>
            <ac:cxnSpMk id="36" creationId="{2FA4F84E-0203-D0C3-585D-9B4F5CBB7770}"/>
          </ac:cxnSpMkLst>
        </pc:cxnChg>
      </pc:sldChg>
      <pc:sldChg chg="modSp mod">
        <pc:chgData name="Caspar Chow" userId="855fe68f-b23f-4a25-9f99-2c0b683a03f8" providerId="ADAL" clId="{E10886DF-0D7C-5A2E-979B-73297CB6AB56}" dt="2025-09-12T13:46:20.616" v="5" actId="20577"/>
        <pc:sldMkLst>
          <pc:docMk/>
          <pc:sldMk cId="3005324511" sldId="2134806772"/>
        </pc:sldMkLst>
        <pc:spChg chg="mod">
          <ac:chgData name="Caspar Chow" userId="855fe68f-b23f-4a25-9f99-2c0b683a03f8" providerId="ADAL" clId="{E10886DF-0D7C-5A2E-979B-73297CB6AB56}" dt="2025-09-12T13:46:20.616" v="5" actId="20577"/>
          <ac:spMkLst>
            <pc:docMk/>
            <pc:sldMk cId="3005324511" sldId="2134806772"/>
            <ac:spMk id="4" creationId="{FEDACE0A-8552-07A3-3D16-6549C96317CE}"/>
          </ac:spMkLst>
        </pc:spChg>
      </pc:sldChg>
      <pc:sldChg chg="addSp delSp modSp mod">
        <pc:chgData name="Caspar Chow" userId="855fe68f-b23f-4a25-9f99-2c0b683a03f8" providerId="ADAL" clId="{E10886DF-0D7C-5A2E-979B-73297CB6AB56}" dt="2025-09-14T14:15:47.265" v="74" actId="208"/>
        <pc:sldMkLst>
          <pc:docMk/>
          <pc:sldMk cId="2160632536" sldId="2134806774"/>
        </pc:sldMkLst>
        <pc:spChg chg="mod">
          <ac:chgData name="Caspar Chow" userId="855fe68f-b23f-4a25-9f99-2c0b683a03f8" providerId="ADAL" clId="{E10886DF-0D7C-5A2E-979B-73297CB6AB56}" dt="2025-09-14T14:13:03.455" v="37" actId="20577"/>
          <ac:spMkLst>
            <pc:docMk/>
            <pc:sldMk cId="2160632536" sldId="2134806774"/>
            <ac:spMk id="8" creationId="{9BAFA082-DFA6-C3DE-0073-1F8B0AC36928}"/>
          </ac:spMkLst>
        </pc:spChg>
        <pc:spChg chg="mod">
          <ac:chgData name="Caspar Chow" userId="855fe68f-b23f-4a25-9f99-2c0b683a03f8" providerId="ADAL" clId="{E10886DF-0D7C-5A2E-979B-73297CB6AB56}" dt="2025-09-14T14:13:41.624" v="41" actId="20577"/>
          <ac:spMkLst>
            <pc:docMk/>
            <pc:sldMk cId="2160632536" sldId="2134806774"/>
            <ac:spMk id="9" creationId="{81B1506C-FBFF-030D-6AE5-8EE9D7A2C283}"/>
          </ac:spMkLst>
        </pc:spChg>
        <pc:spChg chg="mod">
          <ac:chgData name="Caspar Chow" userId="855fe68f-b23f-4a25-9f99-2c0b683a03f8" providerId="ADAL" clId="{E10886DF-0D7C-5A2E-979B-73297CB6AB56}" dt="2025-09-14T14:15:29.735" v="67" actId="20577"/>
          <ac:spMkLst>
            <pc:docMk/>
            <pc:sldMk cId="2160632536" sldId="2134806774"/>
            <ac:spMk id="10" creationId="{1C0786E3-FC34-1012-716D-06E724AF7B9D}"/>
          </ac:spMkLst>
        </pc:spChg>
        <pc:spChg chg="mod">
          <ac:chgData name="Caspar Chow" userId="855fe68f-b23f-4a25-9f99-2c0b683a03f8" providerId="ADAL" clId="{E10886DF-0D7C-5A2E-979B-73297CB6AB56}" dt="2025-09-14T14:15:34.837" v="71" actId="20577"/>
          <ac:spMkLst>
            <pc:docMk/>
            <pc:sldMk cId="2160632536" sldId="2134806774"/>
            <ac:spMk id="11" creationId="{5F05FE3A-1A36-198B-CC26-82C25790F2DC}"/>
          </ac:spMkLst>
        </pc:spChg>
        <pc:graphicFrameChg chg="add mod">
          <ac:chgData name="Caspar Chow" userId="855fe68f-b23f-4a25-9f99-2c0b683a03f8" providerId="ADAL" clId="{E10886DF-0D7C-5A2E-979B-73297CB6AB56}" dt="2025-09-14T14:15:47.265" v="74" actId="208"/>
          <ac:graphicFrameMkLst>
            <pc:docMk/>
            <pc:sldMk cId="2160632536" sldId="2134806774"/>
            <ac:graphicFrameMk id="5" creationId="{774A6E7E-A8F5-1D4F-9788-F2D375B051D8}"/>
          </ac:graphicFrameMkLst>
        </pc:graphicFrameChg>
        <pc:graphicFrameChg chg="del mod">
          <ac:chgData name="Caspar Chow" userId="855fe68f-b23f-4a25-9f99-2c0b683a03f8" providerId="ADAL" clId="{E10886DF-0D7C-5A2E-979B-73297CB6AB56}" dt="2025-09-14T14:15:25.761" v="63" actId="478"/>
          <ac:graphicFrameMkLst>
            <pc:docMk/>
            <pc:sldMk cId="2160632536" sldId="2134806774"/>
            <ac:graphicFrameMk id="7" creationId="{774A6E7E-A8F5-1D4F-9788-F2D375B051D8}"/>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cewenminingincorporated.sharepoint.com/sites/Marketing/Shared%20Documents/Presentations/data/gsci%20total%20return%20index%20vs%20SP500.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2" Type="http://schemas.openxmlformats.org/officeDocument/2006/relationships/oleObject" Target="file:////oak\data\toronto\transit\90030\Home\Accounts\M\Clients\McEwen%20Mining\2023\1)%20March%20-%20McCu%20IPO%20Pitch\Analysis\Copper%20Cost%20Curve.xlsx" TargetMode="External"/><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oleObject" Target="https://mcewenminingincorporated.sharepoint.com/sites/Marketing/Shared%20Documents/Presentations/data/mining_industry_as_global_equiti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casparchow\Desktop\coppe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mcewenminingincorporated.sharepoint.com/sites/Marketing/Shared%20Documents/Presentations/data/DJIA-vs-Au-Px_Ratio_2.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Users\casparchow\Desktop\gold%20vs%20dow.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Users/casparchow/Desktop/goldvsgdxvsgdxj.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8.xml.rels><?xml version="1.0" encoding="UTF-8" standalone="yes"?>
<Relationships xmlns="http://schemas.openxmlformats.org/package/2006/relationships"><Relationship Id="rId3" Type="http://schemas.openxmlformats.org/officeDocument/2006/relationships/oleObject" Target="https://mcewenminingincorporated.sharepoint.com/sites/Marketing/Shared%20Documents/Presentations/data/production_2012-2028.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https://mcewenminingincorporated.sharepoint.com/sites/Marketing/Shared%20Documents/Presentations/data/mux_vs_market_sept%202022.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12023634640928E-2"/>
          <c:y val="3.350082304526749E-2"/>
          <c:w val="0.93047906744510445"/>
          <c:h val="0.88656234567901238"/>
        </c:manualLayout>
      </c:layout>
      <c:lineChart>
        <c:grouping val="standard"/>
        <c:varyColors val="0"/>
        <c:ser>
          <c:idx val="0"/>
          <c:order val="0"/>
          <c:tx>
            <c:strRef>
              <c:f>Sheet1!$B$1</c:f>
              <c:strCache>
                <c:ptCount val="1"/>
                <c:pt idx="0">
                  <c:v>SPGSCITR Index (USD) / SPX Index (USD)</c:v>
                </c:pt>
              </c:strCache>
            </c:strRef>
          </c:tx>
          <c:spPr>
            <a:ln w="28575" cap="rnd">
              <a:solidFill>
                <a:srgbClr val="003C58"/>
              </a:solidFill>
              <a:round/>
            </a:ln>
            <a:effectLst/>
          </c:spPr>
          <c:marker>
            <c:symbol val="none"/>
          </c:marker>
          <c:cat>
            <c:numRef>
              <c:f>Sheet1!$A$2:$A$3039</c:f>
              <c:numCache>
                <c:formatCode>m/d/yy</c:formatCode>
                <c:ptCount val="3038"/>
                <c:pt idx="0">
                  <c:v>45889</c:v>
                </c:pt>
                <c:pt idx="1">
                  <c:v>45888</c:v>
                </c:pt>
                <c:pt idx="2">
                  <c:v>45887</c:v>
                </c:pt>
                <c:pt idx="3">
                  <c:v>45884</c:v>
                </c:pt>
                <c:pt idx="4">
                  <c:v>45883</c:v>
                </c:pt>
                <c:pt idx="5">
                  <c:v>45882</c:v>
                </c:pt>
                <c:pt idx="6">
                  <c:v>45881</c:v>
                </c:pt>
                <c:pt idx="7">
                  <c:v>45880</c:v>
                </c:pt>
                <c:pt idx="8">
                  <c:v>45877</c:v>
                </c:pt>
                <c:pt idx="9">
                  <c:v>45876</c:v>
                </c:pt>
                <c:pt idx="10">
                  <c:v>45875</c:v>
                </c:pt>
                <c:pt idx="11">
                  <c:v>45874</c:v>
                </c:pt>
                <c:pt idx="12">
                  <c:v>45873</c:v>
                </c:pt>
                <c:pt idx="13">
                  <c:v>45870</c:v>
                </c:pt>
                <c:pt idx="14">
                  <c:v>45869</c:v>
                </c:pt>
                <c:pt idx="15">
                  <c:v>45868</c:v>
                </c:pt>
                <c:pt idx="16">
                  <c:v>45867</c:v>
                </c:pt>
                <c:pt idx="17">
                  <c:v>45866</c:v>
                </c:pt>
                <c:pt idx="18">
                  <c:v>45863</c:v>
                </c:pt>
                <c:pt idx="19">
                  <c:v>45862</c:v>
                </c:pt>
                <c:pt idx="20">
                  <c:v>45861</c:v>
                </c:pt>
                <c:pt idx="21">
                  <c:v>45860</c:v>
                </c:pt>
                <c:pt idx="22">
                  <c:v>45859</c:v>
                </c:pt>
                <c:pt idx="23">
                  <c:v>45856</c:v>
                </c:pt>
                <c:pt idx="24">
                  <c:v>45855</c:v>
                </c:pt>
                <c:pt idx="25">
                  <c:v>45854</c:v>
                </c:pt>
                <c:pt idx="26">
                  <c:v>45853</c:v>
                </c:pt>
                <c:pt idx="27">
                  <c:v>45852</c:v>
                </c:pt>
                <c:pt idx="28">
                  <c:v>45849</c:v>
                </c:pt>
                <c:pt idx="29">
                  <c:v>45848</c:v>
                </c:pt>
                <c:pt idx="30">
                  <c:v>45847</c:v>
                </c:pt>
                <c:pt idx="31">
                  <c:v>45846</c:v>
                </c:pt>
                <c:pt idx="32">
                  <c:v>45845</c:v>
                </c:pt>
                <c:pt idx="33">
                  <c:v>45841</c:v>
                </c:pt>
                <c:pt idx="34">
                  <c:v>45840</c:v>
                </c:pt>
                <c:pt idx="35">
                  <c:v>45839</c:v>
                </c:pt>
                <c:pt idx="36">
                  <c:v>45838</c:v>
                </c:pt>
                <c:pt idx="37">
                  <c:v>45835</c:v>
                </c:pt>
                <c:pt idx="38">
                  <c:v>45834</c:v>
                </c:pt>
                <c:pt idx="39">
                  <c:v>45833</c:v>
                </c:pt>
                <c:pt idx="40">
                  <c:v>45832</c:v>
                </c:pt>
                <c:pt idx="41">
                  <c:v>45831</c:v>
                </c:pt>
                <c:pt idx="42">
                  <c:v>45828</c:v>
                </c:pt>
                <c:pt idx="43">
                  <c:v>45826</c:v>
                </c:pt>
                <c:pt idx="44">
                  <c:v>45825</c:v>
                </c:pt>
                <c:pt idx="45">
                  <c:v>45824</c:v>
                </c:pt>
                <c:pt idx="46">
                  <c:v>45821</c:v>
                </c:pt>
                <c:pt idx="47">
                  <c:v>45820</c:v>
                </c:pt>
                <c:pt idx="48">
                  <c:v>45819</c:v>
                </c:pt>
                <c:pt idx="49">
                  <c:v>45818</c:v>
                </c:pt>
                <c:pt idx="50">
                  <c:v>45817</c:v>
                </c:pt>
                <c:pt idx="51">
                  <c:v>45814</c:v>
                </c:pt>
                <c:pt idx="52">
                  <c:v>45813</c:v>
                </c:pt>
                <c:pt idx="53">
                  <c:v>45812</c:v>
                </c:pt>
                <c:pt idx="54">
                  <c:v>45811</c:v>
                </c:pt>
                <c:pt idx="55">
                  <c:v>45810</c:v>
                </c:pt>
                <c:pt idx="56">
                  <c:v>45807</c:v>
                </c:pt>
                <c:pt idx="57">
                  <c:v>45806</c:v>
                </c:pt>
                <c:pt idx="58">
                  <c:v>45805</c:v>
                </c:pt>
                <c:pt idx="59">
                  <c:v>45804</c:v>
                </c:pt>
                <c:pt idx="60">
                  <c:v>45800</c:v>
                </c:pt>
                <c:pt idx="61">
                  <c:v>45799</c:v>
                </c:pt>
                <c:pt idx="62">
                  <c:v>45798</c:v>
                </c:pt>
                <c:pt idx="63">
                  <c:v>45797</c:v>
                </c:pt>
                <c:pt idx="64">
                  <c:v>45796</c:v>
                </c:pt>
                <c:pt idx="65">
                  <c:v>45793</c:v>
                </c:pt>
                <c:pt idx="66">
                  <c:v>45792</c:v>
                </c:pt>
                <c:pt idx="67">
                  <c:v>45791</c:v>
                </c:pt>
                <c:pt idx="68">
                  <c:v>45790</c:v>
                </c:pt>
                <c:pt idx="69">
                  <c:v>45789</c:v>
                </c:pt>
                <c:pt idx="70">
                  <c:v>45786</c:v>
                </c:pt>
                <c:pt idx="71">
                  <c:v>45785</c:v>
                </c:pt>
                <c:pt idx="72">
                  <c:v>45784</c:v>
                </c:pt>
                <c:pt idx="73">
                  <c:v>45783</c:v>
                </c:pt>
                <c:pt idx="74">
                  <c:v>45782</c:v>
                </c:pt>
                <c:pt idx="75">
                  <c:v>45779</c:v>
                </c:pt>
                <c:pt idx="76">
                  <c:v>45778</c:v>
                </c:pt>
                <c:pt idx="77">
                  <c:v>45777</c:v>
                </c:pt>
                <c:pt idx="78">
                  <c:v>45776</c:v>
                </c:pt>
                <c:pt idx="79">
                  <c:v>45775</c:v>
                </c:pt>
                <c:pt idx="80">
                  <c:v>45772</c:v>
                </c:pt>
                <c:pt idx="81">
                  <c:v>45771</c:v>
                </c:pt>
                <c:pt idx="82">
                  <c:v>45770</c:v>
                </c:pt>
                <c:pt idx="83">
                  <c:v>45769</c:v>
                </c:pt>
                <c:pt idx="84">
                  <c:v>45768</c:v>
                </c:pt>
                <c:pt idx="85">
                  <c:v>45764</c:v>
                </c:pt>
                <c:pt idx="86">
                  <c:v>45763</c:v>
                </c:pt>
                <c:pt idx="87">
                  <c:v>45762</c:v>
                </c:pt>
                <c:pt idx="88">
                  <c:v>45761</c:v>
                </c:pt>
                <c:pt idx="89">
                  <c:v>45758</c:v>
                </c:pt>
                <c:pt idx="90">
                  <c:v>45757</c:v>
                </c:pt>
                <c:pt idx="91">
                  <c:v>45756</c:v>
                </c:pt>
                <c:pt idx="92">
                  <c:v>45755</c:v>
                </c:pt>
                <c:pt idx="93">
                  <c:v>45754</c:v>
                </c:pt>
                <c:pt idx="94">
                  <c:v>45751</c:v>
                </c:pt>
                <c:pt idx="95">
                  <c:v>45750</c:v>
                </c:pt>
                <c:pt idx="96">
                  <c:v>45749</c:v>
                </c:pt>
                <c:pt idx="97">
                  <c:v>45748</c:v>
                </c:pt>
                <c:pt idx="98">
                  <c:v>45747</c:v>
                </c:pt>
                <c:pt idx="99">
                  <c:v>45744</c:v>
                </c:pt>
                <c:pt idx="100">
                  <c:v>45743</c:v>
                </c:pt>
                <c:pt idx="101">
                  <c:v>45742</c:v>
                </c:pt>
                <c:pt idx="102">
                  <c:v>45741</c:v>
                </c:pt>
                <c:pt idx="103">
                  <c:v>45740</c:v>
                </c:pt>
                <c:pt idx="104">
                  <c:v>45737</c:v>
                </c:pt>
                <c:pt idx="105">
                  <c:v>45736</c:v>
                </c:pt>
                <c:pt idx="106">
                  <c:v>45735</c:v>
                </c:pt>
                <c:pt idx="107">
                  <c:v>45734</c:v>
                </c:pt>
                <c:pt idx="108">
                  <c:v>45733</c:v>
                </c:pt>
                <c:pt idx="109">
                  <c:v>45730</c:v>
                </c:pt>
                <c:pt idx="110">
                  <c:v>45729</c:v>
                </c:pt>
                <c:pt idx="111">
                  <c:v>45728</c:v>
                </c:pt>
                <c:pt idx="112">
                  <c:v>45727</c:v>
                </c:pt>
                <c:pt idx="113">
                  <c:v>45726</c:v>
                </c:pt>
                <c:pt idx="114">
                  <c:v>45723</c:v>
                </c:pt>
                <c:pt idx="115">
                  <c:v>45722</c:v>
                </c:pt>
                <c:pt idx="116">
                  <c:v>45721</c:v>
                </c:pt>
                <c:pt idx="117">
                  <c:v>45720</c:v>
                </c:pt>
                <c:pt idx="118">
                  <c:v>45719</c:v>
                </c:pt>
                <c:pt idx="119">
                  <c:v>45716</c:v>
                </c:pt>
                <c:pt idx="120">
                  <c:v>45715</c:v>
                </c:pt>
                <c:pt idx="121">
                  <c:v>45714</c:v>
                </c:pt>
                <c:pt idx="122">
                  <c:v>45713</c:v>
                </c:pt>
                <c:pt idx="123">
                  <c:v>45712</c:v>
                </c:pt>
                <c:pt idx="124">
                  <c:v>45709</c:v>
                </c:pt>
                <c:pt idx="125">
                  <c:v>45708</c:v>
                </c:pt>
                <c:pt idx="126">
                  <c:v>45707</c:v>
                </c:pt>
                <c:pt idx="127">
                  <c:v>45706</c:v>
                </c:pt>
                <c:pt idx="128">
                  <c:v>45702</c:v>
                </c:pt>
                <c:pt idx="129">
                  <c:v>45701</c:v>
                </c:pt>
                <c:pt idx="130">
                  <c:v>45700</c:v>
                </c:pt>
                <c:pt idx="131">
                  <c:v>45699</c:v>
                </c:pt>
                <c:pt idx="132">
                  <c:v>45698</c:v>
                </c:pt>
                <c:pt idx="133">
                  <c:v>45695</c:v>
                </c:pt>
                <c:pt idx="134">
                  <c:v>45694</c:v>
                </c:pt>
                <c:pt idx="135">
                  <c:v>45693</c:v>
                </c:pt>
                <c:pt idx="136">
                  <c:v>45692</c:v>
                </c:pt>
                <c:pt idx="137">
                  <c:v>45691</c:v>
                </c:pt>
                <c:pt idx="138">
                  <c:v>45688</c:v>
                </c:pt>
                <c:pt idx="139">
                  <c:v>45687</c:v>
                </c:pt>
                <c:pt idx="140">
                  <c:v>45686</c:v>
                </c:pt>
                <c:pt idx="141">
                  <c:v>45685</c:v>
                </c:pt>
                <c:pt idx="142">
                  <c:v>45684</c:v>
                </c:pt>
                <c:pt idx="143">
                  <c:v>45681</c:v>
                </c:pt>
                <c:pt idx="144">
                  <c:v>45680</c:v>
                </c:pt>
                <c:pt idx="145">
                  <c:v>45679</c:v>
                </c:pt>
                <c:pt idx="146">
                  <c:v>45678</c:v>
                </c:pt>
                <c:pt idx="147">
                  <c:v>45674</c:v>
                </c:pt>
                <c:pt idx="148">
                  <c:v>45673</c:v>
                </c:pt>
                <c:pt idx="149">
                  <c:v>45672</c:v>
                </c:pt>
                <c:pt idx="150">
                  <c:v>45671</c:v>
                </c:pt>
                <c:pt idx="151">
                  <c:v>45670</c:v>
                </c:pt>
                <c:pt idx="152">
                  <c:v>45667</c:v>
                </c:pt>
                <c:pt idx="153">
                  <c:v>45666</c:v>
                </c:pt>
                <c:pt idx="154">
                  <c:v>45665</c:v>
                </c:pt>
                <c:pt idx="155">
                  <c:v>45664</c:v>
                </c:pt>
                <c:pt idx="156">
                  <c:v>45663</c:v>
                </c:pt>
                <c:pt idx="157">
                  <c:v>45660</c:v>
                </c:pt>
                <c:pt idx="158">
                  <c:v>45659</c:v>
                </c:pt>
                <c:pt idx="159">
                  <c:v>45657</c:v>
                </c:pt>
                <c:pt idx="160">
                  <c:v>45656</c:v>
                </c:pt>
                <c:pt idx="161">
                  <c:v>45653</c:v>
                </c:pt>
                <c:pt idx="162">
                  <c:v>45652</c:v>
                </c:pt>
                <c:pt idx="163">
                  <c:v>45650</c:v>
                </c:pt>
                <c:pt idx="164">
                  <c:v>45649</c:v>
                </c:pt>
                <c:pt idx="165">
                  <c:v>45646</c:v>
                </c:pt>
                <c:pt idx="166">
                  <c:v>45645</c:v>
                </c:pt>
                <c:pt idx="167">
                  <c:v>45644</c:v>
                </c:pt>
                <c:pt idx="168">
                  <c:v>45643</c:v>
                </c:pt>
                <c:pt idx="169">
                  <c:v>45642</c:v>
                </c:pt>
                <c:pt idx="170">
                  <c:v>45639</c:v>
                </c:pt>
                <c:pt idx="171">
                  <c:v>45632</c:v>
                </c:pt>
                <c:pt idx="172">
                  <c:v>45625</c:v>
                </c:pt>
                <c:pt idx="173">
                  <c:v>45618</c:v>
                </c:pt>
                <c:pt idx="174">
                  <c:v>45611</c:v>
                </c:pt>
                <c:pt idx="175">
                  <c:v>45604</c:v>
                </c:pt>
                <c:pt idx="176">
                  <c:v>45597</c:v>
                </c:pt>
                <c:pt idx="177">
                  <c:v>45590</c:v>
                </c:pt>
                <c:pt idx="178">
                  <c:v>45583</c:v>
                </c:pt>
                <c:pt idx="179">
                  <c:v>45576</c:v>
                </c:pt>
                <c:pt idx="180">
                  <c:v>45569</c:v>
                </c:pt>
                <c:pt idx="181">
                  <c:v>45562</c:v>
                </c:pt>
                <c:pt idx="182">
                  <c:v>45555</c:v>
                </c:pt>
                <c:pt idx="183">
                  <c:v>45548</c:v>
                </c:pt>
                <c:pt idx="184">
                  <c:v>45541</c:v>
                </c:pt>
                <c:pt idx="185">
                  <c:v>45534</c:v>
                </c:pt>
                <c:pt idx="186">
                  <c:v>45527</c:v>
                </c:pt>
                <c:pt idx="187">
                  <c:v>45520</c:v>
                </c:pt>
                <c:pt idx="188">
                  <c:v>45513</c:v>
                </c:pt>
                <c:pt idx="189">
                  <c:v>45506</c:v>
                </c:pt>
                <c:pt idx="190">
                  <c:v>45499</c:v>
                </c:pt>
                <c:pt idx="191">
                  <c:v>45492</c:v>
                </c:pt>
                <c:pt idx="192">
                  <c:v>45485</c:v>
                </c:pt>
                <c:pt idx="193">
                  <c:v>45478</c:v>
                </c:pt>
                <c:pt idx="194">
                  <c:v>45471</c:v>
                </c:pt>
                <c:pt idx="195">
                  <c:v>45464</c:v>
                </c:pt>
                <c:pt idx="196">
                  <c:v>45457</c:v>
                </c:pt>
                <c:pt idx="197">
                  <c:v>45450</c:v>
                </c:pt>
                <c:pt idx="198">
                  <c:v>45443</c:v>
                </c:pt>
                <c:pt idx="199">
                  <c:v>45436</c:v>
                </c:pt>
                <c:pt idx="200">
                  <c:v>45429</c:v>
                </c:pt>
                <c:pt idx="201">
                  <c:v>45422</c:v>
                </c:pt>
                <c:pt idx="202">
                  <c:v>45415</c:v>
                </c:pt>
                <c:pt idx="203">
                  <c:v>45408</c:v>
                </c:pt>
                <c:pt idx="204">
                  <c:v>45401</c:v>
                </c:pt>
                <c:pt idx="205">
                  <c:v>45394</c:v>
                </c:pt>
                <c:pt idx="206">
                  <c:v>45387</c:v>
                </c:pt>
                <c:pt idx="207">
                  <c:v>45380</c:v>
                </c:pt>
                <c:pt idx="208">
                  <c:v>45373</c:v>
                </c:pt>
                <c:pt idx="209">
                  <c:v>45366</c:v>
                </c:pt>
                <c:pt idx="210">
                  <c:v>45359</c:v>
                </c:pt>
                <c:pt idx="211">
                  <c:v>45352</c:v>
                </c:pt>
                <c:pt idx="212">
                  <c:v>45345</c:v>
                </c:pt>
                <c:pt idx="213">
                  <c:v>45338</c:v>
                </c:pt>
                <c:pt idx="214">
                  <c:v>45331</c:v>
                </c:pt>
                <c:pt idx="215">
                  <c:v>45324</c:v>
                </c:pt>
                <c:pt idx="216">
                  <c:v>45317</c:v>
                </c:pt>
                <c:pt idx="217">
                  <c:v>45310</c:v>
                </c:pt>
                <c:pt idx="218">
                  <c:v>45303</c:v>
                </c:pt>
                <c:pt idx="219">
                  <c:v>45296</c:v>
                </c:pt>
                <c:pt idx="220">
                  <c:v>45289</c:v>
                </c:pt>
                <c:pt idx="221">
                  <c:v>45282</c:v>
                </c:pt>
                <c:pt idx="222">
                  <c:v>45275</c:v>
                </c:pt>
                <c:pt idx="223">
                  <c:v>45268</c:v>
                </c:pt>
                <c:pt idx="224">
                  <c:v>45261</c:v>
                </c:pt>
                <c:pt idx="225">
                  <c:v>45254</c:v>
                </c:pt>
                <c:pt idx="226">
                  <c:v>45247</c:v>
                </c:pt>
                <c:pt idx="227">
                  <c:v>45240</c:v>
                </c:pt>
                <c:pt idx="228">
                  <c:v>45233</c:v>
                </c:pt>
                <c:pt idx="229">
                  <c:v>45226</c:v>
                </c:pt>
                <c:pt idx="230">
                  <c:v>45219</c:v>
                </c:pt>
                <c:pt idx="231">
                  <c:v>45212</c:v>
                </c:pt>
                <c:pt idx="232">
                  <c:v>45205</c:v>
                </c:pt>
                <c:pt idx="233">
                  <c:v>45198</c:v>
                </c:pt>
                <c:pt idx="234">
                  <c:v>45191</c:v>
                </c:pt>
                <c:pt idx="235">
                  <c:v>45184</c:v>
                </c:pt>
                <c:pt idx="236">
                  <c:v>45177</c:v>
                </c:pt>
                <c:pt idx="237">
                  <c:v>45170</c:v>
                </c:pt>
                <c:pt idx="238">
                  <c:v>45163</c:v>
                </c:pt>
                <c:pt idx="239">
                  <c:v>45156</c:v>
                </c:pt>
                <c:pt idx="240">
                  <c:v>45149</c:v>
                </c:pt>
                <c:pt idx="241">
                  <c:v>45142</c:v>
                </c:pt>
                <c:pt idx="242">
                  <c:v>45135</c:v>
                </c:pt>
                <c:pt idx="243">
                  <c:v>45128</c:v>
                </c:pt>
                <c:pt idx="244">
                  <c:v>45121</c:v>
                </c:pt>
                <c:pt idx="245">
                  <c:v>45114</c:v>
                </c:pt>
                <c:pt idx="246">
                  <c:v>45107</c:v>
                </c:pt>
                <c:pt idx="247">
                  <c:v>45100</c:v>
                </c:pt>
                <c:pt idx="248">
                  <c:v>45093</c:v>
                </c:pt>
                <c:pt idx="249">
                  <c:v>45086</c:v>
                </c:pt>
                <c:pt idx="250">
                  <c:v>45079</c:v>
                </c:pt>
                <c:pt idx="251">
                  <c:v>45072</c:v>
                </c:pt>
                <c:pt idx="252">
                  <c:v>45065</c:v>
                </c:pt>
                <c:pt idx="253">
                  <c:v>45058</c:v>
                </c:pt>
                <c:pt idx="254">
                  <c:v>45051</c:v>
                </c:pt>
                <c:pt idx="255">
                  <c:v>45044</c:v>
                </c:pt>
                <c:pt idx="256">
                  <c:v>45037</c:v>
                </c:pt>
                <c:pt idx="257">
                  <c:v>45030</c:v>
                </c:pt>
                <c:pt idx="258">
                  <c:v>45023</c:v>
                </c:pt>
                <c:pt idx="259">
                  <c:v>45016</c:v>
                </c:pt>
                <c:pt idx="260">
                  <c:v>45009</c:v>
                </c:pt>
                <c:pt idx="261">
                  <c:v>45002</c:v>
                </c:pt>
                <c:pt idx="262">
                  <c:v>44995</c:v>
                </c:pt>
                <c:pt idx="263">
                  <c:v>44988</c:v>
                </c:pt>
                <c:pt idx="264">
                  <c:v>44981</c:v>
                </c:pt>
                <c:pt idx="265">
                  <c:v>44974</c:v>
                </c:pt>
                <c:pt idx="266">
                  <c:v>44967</c:v>
                </c:pt>
                <c:pt idx="267">
                  <c:v>44960</c:v>
                </c:pt>
                <c:pt idx="268">
                  <c:v>44953</c:v>
                </c:pt>
                <c:pt idx="269">
                  <c:v>44946</c:v>
                </c:pt>
                <c:pt idx="270">
                  <c:v>44939</c:v>
                </c:pt>
                <c:pt idx="271">
                  <c:v>44932</c:v>
                </c:pt>
                <c:pt idx="272">
                  <c:v>44925</c:v>
                </c:pt>
                <c:pt idx="273">
                  <c:v>44918</c:v>
                </c:pt>
                <c:pt idx="274">
                  <c:v>44911</c:v>
                </c:pt>
                <c:pt idx="275">
                  <c:v>44904</c:v>
                </c:pt>
                <c:pt idx="276">
                  <c:v>44897</c:v>
                </c:pt>
                <c:pt idx="277">
                  <c:v>44890</c:v>
                </c:pt>
                <c:pt idx="278">
                  <c:v>44883</c:v>
                </c:pt>
                <c:pt idx="279">
                  <c:v>44876</c:v>
                </c:pt>
                <c:pt idx="280">
                  <c:v>44869</c:v>
                </c:pt>
                <c:pt idx="281">
                  <c:v>44862</c:v>
                </c:pt>
                <c:pt idx="282">
                  <c:v>44855</c:v>
                </c:pt>
                <c:pt idx="283">
                  <c:v>44848</c:v>
                </c:pt>
                <c:pt idx="284">
                  <c:v>44841</c:v>
                </c:pt>
                <c:pt idx="285">
                  <c:v>44834</c:v>
                </c:pt>
                <c:pt idx="286">
                  <c:v>44827</c:v>
                </c:pt>
                <c:pt idx="287">
                  <c:v>44820</c:v>
                </c:pt>
                <c:pt idx="288">
                  <c:v>44813</c:v>
                </c:pt>
                <c:pt idx="289">
                  <c:v>44806</c:v>
                </c:pt>
                <c:pt idx="290">
                  <c:v>44799</c:v>
                </c:pt>
                <c:pt idx="291">
                  <c:v>44792</c:v>
                </c:pt>
                <c:pt idx="292">
                  <c:v>44785</c:v>
                </c:pt>
                <c:pt idx="293">
                  <c:v>44778</c:v>
                </c:pt>
                <c:pt idx="294">
                  <c:v>44771</c:v>
                </c:pt>
                <c:pt idx="295">
                  <c:v>44764</c:v>
                </c:pt>
                <c:pt idx="296">
                  <c:v>44757</c:v>
                </c:pt>
                <c:pt idx="297">
                  <c:v>44750</c:v>
                </c:pt>
                <c:pt idx="298">
                  <c:v>44743</c:v>
                </c:pt>
                <c:pt idx="299">
                  <c:v>44736</c:v>
                </c:pt>
                <c:pt idx="300">
                  <c:v>44729</c:v>
                </c:pt>
                <c:pt idx="301">
                  <c:v>44722</c:v>
                </c:pt>
                <c:pt idx="302">
                  <c:v>44715</c:v>
                </c:pt>
                <c:pt idx="303">
                  <c:v>44708</c:v>
                </c:pt>
                <c:pt idx="304">
                  <c:v>44701</c:v>
                </c:pt>
                <c:pt idx="305">
                  <c:v>44694</c:v>
                </c:pt>
                <c:pt idx="306">
                  <c:v>44687</c:v>
                </c:pt>
                <c:pt idx="307">
                  <c:v>44680</c:v>
                </c:pt>
                <c:pt idx="308">
                  <c:v>44673</c:v>
                </c:pt>
                <c:pt idx="309">
                  <c:v>44666</c:v>
                </c:pt>
                <c:pt idx="310">
                  <c:v>44659</c:v>
                </c:pt>
                <c:pt idx="311">
                  <c:v>44652</c:v>
                </c:pt>
                <c:pt idx="312">
                  <c:v>44645</c:v>
                </c:pt>
                <c:pt idx="313">
                  <c:v>44638</c:v>
                </c:pt>
                <c:pt idx="314">
                  <c:v>44631</c:v>
                </c:pt>
                <c:pt idx="315">
                  <c:v>44624</c:v>
                </c:pt>
                <c:pt idx="316">
                  <c:v>44617</c:v>
                </c:pt>
                <c:pt idx="317">
                  <c:v>44610</c:v>
                </c:pt>
                <c:pt idx="318">
                  <c:v>44603</c:v>
                </c:pt>
                <c:pt idx="319">
                  <c:v>44596</c:v>
                </c:pt>
                <c:pt idx="320">
                  <c:v>44589</c:v>
                </c:pt>
                <c:pt idx="321">
                  <c:v>44582</c:v>
                </c:pt>
                <c:pt idx="322">
                  <c:v>44575</c:v>
                </c:pt>
                <c:pt idx="323">
                  <c:v>44568</c:v>
                </c:pt>
                <c:pt idx="324">
                  <c:v>44561</c:v>
                </c:pt>
                <c:pt idx="325">
                  <c:v>44554</c:v>
                </c:pt>
                <c:pt idx="326">
                  <c:v>44547</c:v>
                </c:pt>
                <c:pt idx="327">
                  <c:v>44540</c:v>
                </c:pt>
                <c:pt idx="328">
                  <c:v>44533</c:v>
                </c:pt>
                <c:pt idx="329">
                  <c:v>44526</c:v>
                </c:pt>
                <c:pt idx="330">
                  <c:v>44519</c:v>
                </c:pt>
                <c:pt idx="331">
                  <c:v>44512</c:v>
                </c:pt>
                <c:pt idx="332">
                  <c:v>44505</c:v>
                </c:pt>
                <c:pt idx="333">
                  <c:v>44498</c:v>
                </c:pt>
                <c:pt idx="334">
                  <c:v>44491</c:v>
                </c:pt>
                <c:pt idx="335">
                  <c:v>44484</c:v>
                </c:pt>
                <c:pt idx="336">
                  <c:v>44477</c:v>
                </c:pt>
                <c:pt idx="337">
                  <c:v>44470</c:v>
                </c:pt>
                <c:pt idx="338">
                  <c:v>44463</c:v>
                </c:pt>
                <c:pt idx="339">
                  <c:v>44456</c:v>
                </c:pt>
                <c:pt idx="340">
                  <c:v>44449</c:v>
                </c:pt>
                <c:pt idx="341">
                  <c:v>44442</c:v>
                </c:pt>
                <c:pt idx="342">
                  <c:v>44435</c:v>
                </c:pt>
                <c:pt idx="343">
                  <c:v>44428</c:v>
                </c:pt>
                <c:pt idx="344">
                  <c:v>44421</c:v>
                </c:pt>
                <c:pt idx="345">
                  <c:v>44414</c:v>
                </c:pt>
                <c:pt idx="346">
                  <c:v>44407</c:v>
                </c:pt>
                <c:pt idx="347">
                  <c:v>44400</c:v>
                </c:pt>
                <c:pt idx="348">
                  <c:v>44393</c:v>
                </c:pt>
                <c:pt idx="349">
                  <c:v>44386</c:v>
                </c:pt>
                <c:pt idx="350">
                  <c:v>44379</c:v>
                </c:pt>
                <c:pt idx="351">
                  <c:v>44372</c:v>
                </c:pt>
                <c:pt idx="352">
                  <c:v>44365</c:v>
                </c:pt>
                <c:pt idx="353">
                  <c:v>44358</c:v>
                </c:pt>
                <c:pt idx="354">
                  <c:v>44351</c:v>
                </c:pt>
                <c:pt idx="355">
                  <c:v>44344</c:v>
                </c:pt>
                <c:pt idx="356">
                  <c:v>44337</c:v>
                </c:pt>
                <c:pt idx="357">
                  <c:v>44330</c:v>
                </c:pt>
                <c:pt idx="358">
                  <c:v>44323</c:v>
                </c:pt>
                <c:pt idx="359">
                  <c:v>44316</c:v>
                </c:pt>
                <c:pt idx="360">
                  <c:v>44309</c:v>
                </c:pt>
                <c:pt idx="361">
                  <c:v>44302</c:v>
                </c:pt>
                <c:pt idx="362">
                  <c:v>44295</c:v>
                </c:pt>
                <c:pt idx="363">
                  <c:v>44288</c:v>
                </c:pt>
                <c:pt idx="364">
                  <c:v>44281</c:v>
                </c:pt>
                <c:pt idx="365">
                  <c:v>44274</c:v>
                </c:pt>
                <c:pt idx="366">
                  <c:v>44267</c:v>
                </c:pt>
                <c:pt idx="367">
                  <c:v>44260</c:v>
                </c:pt>
                <c:pt idx="368">
                  <c:v>44253</c:v>
                </c:pt>
                <c:pt idx="369">
                  <c:v>44246</c:v>
                </c:pt>
                <c:pt idx="370">
                  <c:v>44239</c:v>
                </c:pt>
                <c:pt idx="371">
                  <c:v>44232</c:v>
                </c:pt>
                <c:pt idx="372">
                  <c:v>44225</c:v>
                </c:pt>
                <c:pt idx="373">
                  <c:v>44218</c:v>
                </c:pt>
                <c:pt idx="374">
                  <c:v>44211</c:v>
                </c:pt>
                <c:pt idx="375">
                  <c:v>44204</c:v>
                </c:pt>
                <c:pt idx="376">
                  <c:v>44197</c:v>
                </c:pt>
                <c:pt idx="377">
                  <c:v>44190</c:v>
                </c:pt>
                <c:pt idx="378">
                  <c:v>44183</c:v>
                </c:pt>
                <c:pt idx="379">
                  <c:v>44176</c:v>
                </c:pt>
                <c:pt idx="380">
                  <c:v>44169</c:v>
                </c:pt>
                <c:pt idx="381">
                  <c:v>44162</c:v>
                </c:pt>
                <c:pt idx="382">
                  <c:v>44155</c:v>
                </c:pt>
                <c:pt idx="383">
                  <c:v>44148</c:v>
                </c:pt>
                <c:pt idx="384">
                  <c:v>44141</c:v>
                </c:pt>
                <c:pt idx="385">
                  <c:v>44134</c:v>
                </c:pt>
                <c:pt idx="386">
                  <c:v>44127</c:v>
                </c:pt>
                <c:pt idx="387">
                  <c:v>44120</c:v>
                </c:pt>
                <c:pt idx="388">
                  <c:v>44113</c:v>
                </c:pt>
                <c:pt idx="389">
                  <c:v>44106</c:v>
                </c:pt>
                <c:pt idx="390">
                  <c:v>44099</c:v>
                </c:pt>
                <c:pt idx="391">
                  <c:v>44092</c:v>
                </c:pt>
                <c:pt idx="392">
                  <c:v>44085</c:v>
                </c:pt>
                <c:pt idx="393">
                  <c:v>44078</c:v>
                </c:pt>
                <c:pt idx="394">
                  <c:v>44071</c:v>
                </c:pt>
                <c:pt idx="395">
                  <c:v>44064</c:v>
                </c:pt>
                <c:pt idx="396">
                  <c:v>44057</c:v>
                </c:pt>
                <c:pt idx="397">
                  <c:v>44050</c:v>
                </c:pt>
                <c:pt idx="398">
                  <c:v>44043</c:v>
                </c:pt>
                <c:pt idx="399">
                  <c:v>44036</c:v>
                </c:pt>
                <c:pt idx="400">
                  <c:v>44029</c:v>
                </c:pt>
                <c:pt idx="401">
                  <c:v>44022</c:v>
                </c:pt>
                <c:pt idx="402">
                  <c:v>44015</c:v>
                </c:pt>
                <c:pt idx="403">
                  <c:v>44008</c:v>
                </c:pt>
                <c:pt idx="404">
                  <c:v>44001</c:v>
                </c:pt>
                <c:pt idx="405">
                  <c:v>43994</c:v>
                </c:pt>
                <c:pt idx="406">
                  <c:v>43987</c:v>
                </c:pt>
                <c:pt idx="407">
                  <c:v>43980</c:v>
                </c:pt>
                <c:pt idx="408">
                  <c:v>43973</c:v>
                </c:pt>
                <c:pt idx="409">
                  <c:v>43966</c:v>
                </c:pt>
                <c:pt idx="410">
                  <c:v>43959</c:v>
                </c:pt>
                <c:pt idx="411">
                  <c:v>43952</c:v>
                </c:pt>
                <c:pt idx="412">
                  <c:v>43945</c:v>
                </c:pt>
                <c:pt idx="413">
                  <c:v>43938</c:v>
                </c:pt>
                <c:pt idx="414">
                  <c:v>43931</c:v>
                </c:pt>
                <c:pt idx="415">
                  <c:v>43924</c:v>
                </c:pt>
                <c:pt idx="416">
                  <c:v>43917</c:v>
                </c:pt>
                <c:pt idx="417">
                  <c:v>43910</c:v>
                </c:pt>
                <c:pt idx="418">
                  <c:v>43903</c:v>
                </c:pt>
                <c:pt idx="419">
                  <c:v>43896</c:v>
                </c:pt>
                <c:pt idx="420">
                  <c:v>43889</c:v>
                </c:pt>
                <c:pt idx="421">
                  <c:v>43882</c:v>
                </c:pt>
                <c:pt idx="422">
                  <c:v>43875</c:v>
                </c:pt>
                <c:pt idx="423">
                  <c:v>43868</c:v>
                </c:pt>
                <c:pt idx="424">
                  <c:v>43861</c:v>
                </c:pt>
                <c:pt idx="425">
                  <c:v>43854</c:v>
                </c:pt>
                <c:pt idx="426">
                  <c:v>43847</c:v>
                </c:pt>
                <c:pt idx="427">
                  <c:v>43840</c:v>
                </c:pt>
                <c:pt idx="428">
                  <c:v>43833</c:v>
                </c:pt>
                <c:pt idx="429">
                  <c:v>43826</c:v>
                </c:pt>
                <c:pt idx="430">
                  <c:v>43819</c:v>
                </c:pt>
                <c:pt idx="431">
                  <c:v>43812</c:v>
                </c:pt>
                <c:pt idx="432">
                  <c:v>43805</c:v>
                </c:pt>
                <c:pt idx="433">
                  <c:v>43798</c:v>
                </c:pt>
                <c:pt idx="434">
                  <c:v>43791</c:v>
                </c:pt>
                <c:pt idx="435">
                  <c:v>43784</c:v>
                </c:pt>
                <c:pt idx="436">
                  <c:v>43777</c:v>
                </c:pt>
                <c:pt idx="437">
                  <c:v>43770</c:v>
                </c:pt>
                <c:pt idx="438">
                  <c:v>43763</c:v>
                </c:pt>
                <c:pt idx="439">
                  <c:v>43756</c:v>
                </c:pt>
                <c:pt idx="440">
                  <c:v>43749</c:v>
                </c:pt>
                <c:pt idx="441">
                  <c:v>43742</c:v>
                </c:pt>
                <c:pt idx="442">
                  <c:v>43735</c:v>
                </c:pt>
                <c:pt idx="443">
                  <c:v>43728</c:v>
                </c:pt>
                <c:pt idx="444">
                  <c:v>43721</c:v>
                </c:pt>
                <c:pt idx="445">
                  <c:v>43714</c:v>
                </c:pt>
                <c:pt idx="446">
                  <c:v>43707</c:v>
                </c:pt>
                <c:pt idx="447">
                  <c:v>43700</c:v>
                </c:pt>
                <c:pt idx="448">
                  <c:v>43693</c:v>
                </c:pt>
                <c:pt idx="449">
                  <c:v>43686</c:v>
                </c:pt>
                <c:pt idx="450">
                  <c:v>43679</c:v>
                </c:pt>
                <c:pt idx="451">
                  <c:v>43672</c:v>
                </c:pt>
                <c:pt idx="452">
                  <c:v>43665</c:v>
                </c:pt>
                <c:pt idx="453">
                  <c:v>43658</c:v>
                </c:pt>
                <c:pt idx="454">
                  <c:v>43651</c:v>
                </c:pt>
                <c:pt idx="455">
                  <c:v>43644</c:v>
                </c:pt>
                <c:pt idx="456">
                  <c:v>43637</c:v>
                </c:pt>
                <c:pt idx="457">
                  <c:v>43630</c:v>
                </c:pt>
                <c:pt idx="458">
                  <c:v>43623</c:v>
                </c:pt>
                <c:pt idx="459">
                  <c:v>43616</c:v>
                </c:pt>
                <c:pt idx="460">
                  <c:v>43609</c:v>
                </c:pt>
                <c:pt idx="461">
                  <c:v>43602</c:v>
                </c:pt>
                <c:pt idx="462">
                  <c:v>43595</c:v>
                </c:pt>
                <c:pt idx="463">
                  <c:v>43588</c:v>
                </c:pt>
                <c:pt idx="464">
                  <c:v>43581</c:v>
                </c:pt>
                <c:pt idx="465">
                  <c:v>43574</c:v>
                </c:pt>
                <c:pt idx="466">
                  <c:v>43567</c:v>
                </c:pt>
                <c:pt idx="467">
                  <c:v>43560</c:v>
                </c:pt>
                <c:pt idx="468">
                  <c:v>43553</c:v>
                </c:pt>
                <c:pt idx="469">
                  <c:v>43546</c:v>
                </c:pt>
                <c:pt idx="470">
                  <c:v>43539</c:v>
                </c:pt>
                <c:pt idx="471">
                  <c:v>43532</c:v>
                </c:pt>
                <c:pt idx="472">
                  <c:v>43525</c:v>
                </c:pt>
                <c:pt idx="473">
                  <c:v>43518</c:v>
                </c:pt>
                <c:pt idx="474">
                  <c:v>43511</c:v>
                </c:pt>
                <c:pt idx="475">
                  <c:v>43504</c:v>
                </c:pt>
                <c:pt idx="476">
                  <c:v>43497</c:v>
                </c:pt>
                <c:pt idx="477">
                  <c:v>43490</c:v>
                </c:pt>
                <c:pt idx="478">
                  <c:v>43483</c:v>
                </c:pt>
                <c:pt idx="479">
                  <c:v>43476</c:v>
                </c:pt>
                <c:pt idx="480">
                  <c:v>43469</c:v>
                </c:pt>
                <c:pt idx="481">
                  <c:v>43462</c:v>
                </c:pt>
                <c:pt idx="482">
                  <c:v>43455</c:v>
                </c:pt>
                <c:pt idx="483">
                  <c:v>43448</c:v>
                </c:pt>
                <c:pt idx="484">
                  <c:v>43441</c:v>
                </c:pt>
                <c:pt idx="485">
                  <c:v>43434</c:v>
                </c:pt>
                <c:pt idx="486">
                  <c:v>43427</c:v>
                </c:pt>
                <c:pt idx="487">
                  <c:v>43420</c:v>
                </c:pt>
                <c:pt idx="488">
                  <c:v>43413</c:v>
                </c:pt>
                <c:pt idx="489">
                  <c:v>43406</c:v>
                </c:pt>
                <c:pt idx="490">
                  <c:v>43399</c:v>
                </c:pt>
                <c:pt idx="491">
                  <c:v>43392</c:v>
                </c:pt>
                <c:pt idx="492">
                  <c:v>43385</c:v>
                </c:pt>
                <c:pt idx="493">
                  <c:v>43378</c:v>
                </c:pt>
                <c:pt idx="494">
                  <c:v>43371</c:v>
                </c:pt>
                <c:pt idx="495">
                  <c:v>43364</c:v>
                </c:pt>
                <c:pt idx="496">
                  <c:v>43357</c:v>
                </c:pt>
                <c:pt idx="497">
                  <c:v>43350</c:v>
                </c:pt>
                <c:pt idx="498">
                  <c:v>43343</c:v>
                </c:pt>
                <c:pt idx="499">
                  <c:v>43336</c:v>
                </c:pt>
                <c:pt idx="500">
                  <c:v>43329</c:v>
                </c:pt>
                <c:pt idx="501">
                  <c:v>43322</c:v>
                </c:pt>
                <c:pt idx="502">
                  <c:v>43315</c:v>
                </c:pt>
                <c:pt idx="503">
                  <c:v>43308</c:v>
                </c:pt>
                <c:pt idx="504">
                  <c:v>43301</c:v>
                </c:pt>
                <c:pt idx="505">
                  <c:v>43294</c:v>
                </c:pt>
                <c:pt idx="506">
                  <c:v>43287</c:v>
                </c:pt>
                <c:pt idx="507">
                  <c:v>43280</c:v>
                </c:pt>
                <c:pt idx="508">
                  <c:v>43273</c:v>
                </c:pt>
                <c:pt idx="509">
                  <c:v>43266</c:v>
                </c:pt>
                <c:pt idx="510">
                  <c:v>43259</c:v>
                </c:pt>
                <c:pt idx="511">
                  <c:v>43252</c:v>
                </c:pt>
                <c:pt idx="512">
                  <c:v>43245</c:v>
                </c:pt>
                <c:pt idx="513">
                  <c:v>43238</c:v>
                </c:pt>
                <c:pt idx="514">
                  <c:v>43231</c:v>
                </c:pt>
                <c:pt idx="515">
                  <c:v>43224</c:v>
                </c:pt>
                <c:pt idx="516">
                  <c:v>43217</c:v>
                </c:pt>
                <c:pt idx="517">
                  <c:v>43210</c:v>
                </c:pt>
                <c:pt idx="518">
                  <c:v>43203</c:v>
                </c:pt>
                <c:pt idx="519">
                  <c:v>43196</c:v>
                </c:pt>
                <c:pt idx="520">
                  <c:v>43189</c:v>
                </c:pt>
                <c:pt idx="521">
                  <c:v>43182</c:v>
                </c:pt>
                <c:pt idx="522">
                  <c:v>43175</c:v>
                </c:pt>
                <c:pt idx="523">
                  <c:v>43168</c:v>
                </c:pt>
                <c:pt idx="524">
                  <c:v>43161</c:v>
                </c:pt>
                <c:pt idx="525">
                  <c:v>43154</c:v>
                </c:pt>
                <c:pt idx="526">
                  <c:v>43147</c:v>
                </c:pt>
                <c:pt idx="527">
                  <c:v>43140</c:v>
                </c:pt>
                <c:pt idx="528">
                  <c:v>43133</c:v>
                </c:pt>
                <c:pt idx="529">
                  <c:v>43126</c:v>
                </c:pt>
                <c:pt idx="530">
                  <c:v>43119</c:v>
                </c:pt>
                <c:pt idx="531">
                  <c:v>43112</c:v>
                </c:pt>
                <c:pt idx="532">
                  <c:v>43105</c:v>
                </c:pt>
                <c:pt idx="533">
                  <c:v>43098</c:v>
                </c:pt>
                <c:pt idx="534">
                  <c:v>43091</c:v>
                </c:pt>
                <c:pt idx="535">
                  <c:v>43084</c:v>
                </c:pt>
                <c:pt idx="536">
                  <c:v>43077</c:v>
                </c:pt>
                <c:pt idx="537">
                  <c:v>43070</c:v>
                </c:pt>
                <c:pt idx="538">
                  <c:v>43063</c:v>
                </c:pt>
                <c:pt idx="539">
                  <c:v>43056</c:v>
                </c:pt>
                <c:pt idx="540">
                  <c:v>43049</c:v>
                </c:pt>
                <c:pt idx="541">
                  <c:v>43042</c:v>
                </c:pt>
                <c:pt idx="542">
                  <c:v>43035</c:v>
                </c:pt>
                <c:pt idx="543">
                  <c:v>43028</c:v>
                </c:pt>
                <c:pt idx="544">
                  <c:v>43021</c:v>
                </c:pt>
                <c:pt idx="545">
                  <c:v>43014</c:v>
                </c:pt>
                <c:pt idx="546">
                  <c:v>43007</c:v>
                </c:pt>
                <c:pt idx="547">
                  <c:v>43000</c:v>
                </c:pt>
                <c:pt idx="548">
                  <c:v>42993</c:v>
                </c:pt>
                <c:pt idx="549">
                  <c:v>42986</c:v>
                </c:pt>
                <c:pt idx="550">
                  <c:v>42979</c:v>
                </c:pt>
                <c:pt idx="551">
                  <c:v>42972</c:v>
                </c:pt>
                <c:pt idx="552">
                  <c:v>42965</c:v>
                </c:pt>
                <c:pt idx="553">
                  <c:v>42958</c:v>
                </c:pt>
                <c:pt idx="554">
                  <c:v>42951</c:v>
                </c:pt>
                <c:pt idx="555">
                  <c:v>42944</c:v>
                </c:pt>
                <c:pt idx="556">
                  <c:v>42937</c:v>
                </c:pt>
                <c:pt idx="557">
                  <c:v>42930</c:v>
                </c:pt>
                <c:pt idx="558">
                  <c:v>42923</c:v>
                </c:pt>
                <c:pt idx="559">
                  <c:v>42916</c:v>
                </c:pt>
                <c:pt idx="560">
                  <c:v>42909</c:v>
                </c:pt>
                <c:pt idx="561">
                  <c:v>42902</c:v>
                </c:pt>
                <c:pt idx="562">
                  <c:v>42895</c:v>
                </c:pt>
                <c:pt idx="563">
                  <c:v>42888</c:v>
                </c:pt>
                <c:pt idx="564">
                  <c:v>42881</c:v>
                </c:pt>
                <c:pt idx="565">
                  <c:v>42874</c:v>
                </c:pt>
                <c:pt idx="566">
                  <c:v>42867</c:v>
                </c:pt>
                <c:pt idx="567">
                  <c:v>42860</c:v>
                </c:pt>
                <c:pt idx="568">
                  <c:v>42853</c:v>
                </c:pt>
                <c:pt idx="569">
                  <c:v>42846</c:v>
                </c:pt>
                <c:pt idx="570">
                  <c:v>42839</c:v>
                </c:pt>
                <c:pt idx="571">
                  <c:v>42832</c:v>
                </c:pt>
                <c:pt idx="572">
                  <c:v>42825</c:v>
                </c:pt>
                <c:pt idx="573">
                  <c:v>42818</c:v>
                </c:pt>
                <c:pt idx="574">
                  <c:v>42811</c:v>
                </c:pt>
                <c:pt idx="575">
                  <c:v>42804</c:v>
                </c:pt>
                <c:pt idx="576">
                  <c:v>42797</c:v>
                </c:pt>
                <c:pt idx="577">
                  <c:v>42790</c:v>
                </c:pt>
                <c:pt idx="578">
                  <c:v>42783</c:v>
                </c:pt>
                <c:pt idx="579">
                  <c:v>42776</c:v>
                </c:pt>
                <c:pt idx="580">
                  <c:v>42769</c:v>
                </c:pt>
                <c:pt idx="581">
                  <c:v>42762</c:v>
                </c:pt>
                <c:pt idx="582">
                  <c:v>42755</c:v>
                </c:pt>
                <c:pt idx="583">
                  <c:v>42748</c:v>
                </c:pt>
                <c:pt idx="584">
                  <c:v>42741</c:v>
                </c:pt>
                <c:pt idx="585">
                  <c:v>42734</c:v>
                </c:pt>
                <c:pt idx="586">
                  <c:v>42727</c:v>
                </c:pt>
                <c:pt idx="587">
                  <c:v>42720</c:v>
                </c:pt>
                <c:pt idx="588">
                  <c:v>42713</c:v>
                </c:pt>
                <c:pt idx="589">
                  <c:v>42706</c:v>
                </c:pt>
                <c:pt idx="590">
                  <c:v>42699</c:v>
                </c:pt>
                <c:pt idx="591">
                  <c:v>42692</c:v>
                </c:pt>
                <c:pt idx="592">
                  <c:v>42685</c:v>
                </c:pt>
                <c:pt idx="593">
                  <c:v>42678</c:v>
                </c:pt>
                <c:pt idx="594">
                  <c:v>42671</c:v>
                </c:pt>
                <c:pt idx="595">
                  <c:v>42664</c:v>
                </c:pt>
                <c:pt idx="596">
                  <c:v>42657</c:v>
                </c:pt>
                <c:pt idx="597">
                  <c:v>42650</c:v>
                </c:pt>
                <c:pt idx="598">
                  <c:v>42643</c:v>
                </c:pt>
                <c:pt idx="599">
                  <c:v>42636</c:v>
                </c:pt>
                <c:pt idx="600">
                  <c:v>42629</c:v>
                </c:pt>
                <c:pt idx="601">
                  <c:v>42622</c:v>
                </c:pt>
                <c:pt idx="602">
                  <c:v>42615</c:v>
                </c:pt>
                <c:pt idx="603">
                  <c:v>42608</c:v>
                </c:pt>
                <c:pt idx="604">
                  <c:v>42601</c:v>
                </c:pt>
                <c:pt idx="605">
                  <c:v>42594</c:v>
                </c:pt>
                <c:pt idx="606">
                  <c:v>42587</c:v>
                </c:pt>
                <c:pt idx="607">
                  <c:v>42580</c:v>
                </c:pt>
                <c:pt idx="608">
                  <c:v>42573</c:v>
                </c:pt>
                <c:pt idx="609">
                  <c:v>42566</c:v>
                </c:pt>
                <c:pt idx="610">
                  <c:v>42559</c:v>
                </c:pt>
                <c:pt idx="611">
                  <c:v>42552</c:v>
                </c:pt>
                <c:pt idx="612">
                  <c:v>42545</c:v>
                </c:pt>
                <c:pt idx="613">
                  <c:v>42538</c:v>
                </c:pt>
                <c:pt idx="614">
                  <c:v>42531</c:v>
                </c:pt>
                <c:pt idx="615">
                  <c:v>42524</c:v>
                </c:pt>
                <c:pt idx="616">
                  <c:v>42517</c:v>
                </c:pt>
                <c:pt idx="617">
                  <c:v>42510</c:v>
                </c:pt>
                <c:pt idx="618">
                  <c:v>42503</c:v>
                </c:pt>
                <c:pt idx="619">
                  <c:v>42496</c:v>
                </c:pt>
                <c:pt idx="620">
                  <c:v>42489</c:v>
                </c:pt>
                <c:pt idx="621">
                  <c:v>42482</c:v>
                </c:pt>
                <c:pt idx="622">
                  <c:v>42475</c:v>
                </c:pt>
                <c:pt idx="623">
                  <c:v>42468</c:v>
                </c:pt>
                <c:pt idx="624">
                  <c:v>42461</c:v>
                </c:pt>
                <c:pt idx="625">
                  <c:v>42454</c:v>
                </c:pt>
                <c:pt idx="626">
                  <c:v>42447</c:v>
                </c:pt>
                <c:pt idx="627">
                  <c:v>42440</c:v>
                </c:pt>
                <c:pt idx="628">
                  <c:v>42433</c:v>
                </c:pt>
                <c:pt idx="629">
                  <c:v>42426</c:v>
                </c:pt>
                <c:pt idx="630">
                  <c:v>42419</c:v>
                </c:pt>
                <c:pt idx="631">
                  <c:v>42412</c:v>
                </c:pt>
                <c:pt idx="632">
                  <c:v>42405</c:v>
                </c:pt>
                <c:pt idx="633">
                  <c:v>42398</c:v>
                </c:pt>
                <c:pt idx="634">
                  <c:v>42391</c:v>
                </c:pt>
                <c:pt idx="635">
                  <c:v>42384</c:v>
                </c:pt>
                <c:pt idx="636">
                  <c:v>42377</c:v>
                </c:pt>
                <c:pt idx="637">
                  <c:v>42370</c:v>
                </c:pt>
                <c:pt idx="638">
                  <c:v>42363</c:v>
                </c:pt>
                <c:pt idx="639">
                  <c:v>42356</c:v>
                </c:pt>
                <c:pt idx="640">
                  <c:v>42349</c:v>
                </c:pt>
                <c:pt idx="641">
                  <c:v>42342</c:v>
                </c:pt>
                <c:pt idx="642">
                  <c:v>42335</c:v>
                </c:pt>
                <c:pt idx="643">
                  <c:v>42328</c:v>
                </c:pt>
                <c:pt idx="644">
                  <c:v>42321</c:v>
                </c:pt>
                <c:pt idx="645">
                  <c:v>42314</c:v>
                </c:pt>
                <c:pt idx="646">
                  <c:v>42307</c:v>
                </c:pt>
                <c:pt idx="647">
                  <c:v>42300</c:v>
                </c:pt>
                <c:pt idx="648">
                  <c:v>42293</c:v>
                </c:pt>
                <c:pt idx="649">
                  <c:v>42286</c:v>
                </c:pt>
                <c:pt idx="650">
                  <c:v>42279</c:v>
                </c:pt>
                <c:pt idx="651">
                  <c:v>42272</c:v>
                </c:pt>
                <c:pt idx="652">
                  <c:v>42265</c:v>
                </c:pt>
                <c:pt idx="653">
                  <c:v>42258</c:v>
                </c:pt>
                <c:pt idx="654">
                  <c:v>42251</c:v>
                </c:pt>
                <c:pt idx="655">
                  <c:v>42244</c:v>
                </c:pt>
                <c:pt idx="656">
                  <c:v>42237</c:v>
                </c:pt>
                <c:pt idx="657">
                  <c:v>42230</c:v>
                </c:pt>
                <c:pt idx="658">
                  <c:v>42223</c:v>
                </c:pt>
                <c:pt idx="659">
                  <c:v>42216</c:v>
                </c:pt>
                <c:pt idx="660">
                  <c:v>42209</c:v>
                </c:pt>
                <c:pt idx="661">
                  <c:v>42202</c:v>
                </c:pt>
                <c:pt idx="662">
                  <c:v>42195</c:v>
                </c:pt>
                <c:pt idx="663">
                  <c:v>42188</c:v>
                </c:pt>
                <c:pt idx="664">
                  <c:v>42181</c:v>
                </c:pt>
                <c:pt idx="665">
                  <c:v>42174</c:v>
                </c:pt>
                <c:pt idx="666">
                  <c:v>42167</c:v>
                </c:pt>
                <c:pt idx="667">
                  <c:v>42160</c:v>
                </c:pt>
                <c:pt idx="668">
                  <c:v>42153</c:v>
                </c:pt>
                <c:pt idx="669">
                  <c:v>42146</c:v>
                </c:pt>
                <c:pt idx="670">
                  <c:v>42139</c:v>
                </c:pt>
                <c:pt idx="671">
                  <c:v>42132</c:v>
                </c:pt>
                <c:pt idx="672">
                  <c:v>42125</c:v>
                </c:pt>
                <c:pt idx="673">
                  <c:v>42118</c:v>
                </c:pt>
                <c:pt idx="674">
                  <c:v>42111</c:v>
                </c:pt>
                <c:pt idx="675">
                  <c:v>42104</c:v>
                </c:pt>
                <c:pt idx="676">
                  <c:v>42097</c:v>
                </c:pt>
                <c:pt idx="677">
                  <c:v>42090</c:v>
                </c:pt>
                <c:pt idx="678">
                  <c:v>42083</c:v>
                </c:pt>
                <c:pt idx="679">
                  <c:v>42076</c:v>
                </c:pt>
                <c:pt idx="680">
                  <c:v>42069</c:v>
                </c:pt>
                <c:pt idx="681">
                  <c:v>42062</c:v>
                </c:pt>
                <c:pt idx="682">
                  <c:v>42055</c:v>
                </c:pt>
                <c:pt idx="683">
                  <c:v>42048</c:v>
                </c:pt>
                <c:pt idx="684">
                  <c:v>42041</c:v>
                </c:pt>
                <c:pt idx="685">
                  <c:v>42034</c:v>
                </c:pt>
                <c:pt idx="686">
                  <c:v>42027</c:v>
                </c:pt>
                <c:pt idx="687">
                  <c:v>42020</c:v>
                </c:pt>
                <c:pt idx="688">
                  <c:v>42013</c:v>
                </c:pt>
                <c:pt idx="689">
                  <c:v>42006</c:v>
                </c:pt>
                <c:pt idx="690">
                  <c:v>41999</c:v>
                </c:pt>
                <c:pt idx="691">
                  <c:v>41992</c:v>
                </c:pt>
                <c:pt idx="692">
                  <c:v>41985</c:v>
                </c:pt>
                <c:pt idx="693">
                  <c:v>41978</c:v>
                </c:pt>
                <c:pt idx="694">
                  <c:v>41971</c:v>
                </c:pt>
                <c:pt idx="695">
                  <c:v>41964</c:v>
                </c:pt>
                <c:pt idx="696">
                  <c:v>41957</c:v>
                </c:pt>
                <c:pt idx="697">
                  <c:v>41950</c:v>
                </c:pt>
                <c:pt idx="698">
                  <c:v>41943</c:v>
                </c:pt>
                <c:pt idx="699">
                  <c:v>41936</c:v>
                </c:pt>
                <c:pt idx="700">
                  <c:v>41929</c:v>
                </c:pt>
                <c:pt idx="701">
                  <c:v>41922</c:v>
                </c:pt>
                <c:pt idx="702">
                  <c:v>41915</c:v>
                </c:pt>
                <c:pt idx="703">
                  <c:v>41908</c:v>
                </c:pt>
                <c:pt idx="704">
                  <c:v>41901</c:v>
                </c:pt>
                <c:pt idx="705">
                  <c:v>41894</c:v>
                </c:pt>
                <c:pt idx="706">
                  <c:v>41887</c:v>
                </c:pt>
                <c:pt idx="707">
                  <c:v>41880</c:v>
                </c:pt>
                <c:pt idx="708">
                  <c:v>41873</c:v>
                </c:pt>
                <c:pt idx="709">
                  <c:v>41866</c:v>
                </c:pt>
                <c:pt idx="710">
                  <c:v>41859</c:v>
                </c:pt>
                <c:pt idx="711">
                  <c:v>41852</c:v>
                </c:pt>
                <c:pt idx="712">
                  <c:v>41845</c:v>
                </c:pt>
                <c:pt idx="713">
                  <c:v>41838</c:v>
                </c:pt>
                <c:pt idx="714">
                  <c:v>41831</c:v>
                </c:pt>
                <c:pt idx="715">
                  <c:v>41824</c:v>
                </c:pt>
                <c:pt idx="716">
                  <c:v>41817</c:v>
                </c:pt>
                <c:pt idx="717">
                  <c:v>41810</c:v>
                </c:pt>
                <c:pt idx="718">
                  <c:v>41803</c:v>
                </c:pt>
                <c:pt idx="719">
                  <c:v>41796</c:v>
                </c:pt>
                <c:pt idx="720">
                  <c:v>41789</c:v>
                </c:pt>
                <c:pt idx="721">
                  <c:v>41782</c:v>
                </c:pt>
                <c:pt idx="722">
                  <c:v>41775</c:v>
                </c:pt>
                <c:pt idx="723">
                  <c:v>41768</c:v>
                </c:pt>
                <c:pt idx="724">
                  <c:v>41761</c:v>
                </c:pt>
                <c:pt idx="725">
                  <c:v>41754</c:v>
                </c:pt>
                <c:pt idx="726">
                  <c:v>41747</c:v>
                </c:pt>
                <c:pt idx="727">
                  <c:v>41740</c:v>
                </c:pt>
                <c:pt idx="728">
                  <c:v>41733</c:v>
                </c:pt>
                <c:pt idx="729">
                  <c:v>41726</c:v>
                </c:pt>
                <c:pt idx="730">
                  <c:v>41719</c:v>
                </c:pt>
                <c:pt idx="731">
                  <c:v>41712</c:v>
                </c:pt>
                <c:pt idx="732">
                  <c:v>41705</c:v>
                </c:pt>
                <c:pt idx="733">
                  <c:v>41698</c:v>
                </c:pt>
                <c:pt idx="734">
                  <c:v>41691</c:v>
                </c:pt>
                <c:pt idx="735">
                  <c:v>41684</c:v>
                </c:pt>
                <c:pt idx="736">
                  <c:v>41677</c:v>
                </c:pt>
                <c:pt idx="737">
                  <c:v>41670</c:v>
                </c:pt>
                <c:pt idx="738">
                  <c:v>41663</c:v>
                </c:pt>
                <c:pt idx="739">
                  <c:v>41656</c:v>
                </c:pt>
                <c:pt idx="740">
                  <c:v>41649</c:v>
                </c:pt>
                <c:pt idx="741">
                  <c:v>41642</c:v>
                </c:pt>
                <c:pt idx="742">
                  <c:v>41635</c:v>
                </c:pt>
                <c:pt idx="743">
                  <c:v>41628</c:v>
                </c:pt>
                <c:pt idx="744">
                  <c:v>41621</c:v>
                </c:pt>
                <c:pt idx="745">
                  <c:v>41614</c:v>
                </c:pt>
                <c:pt idx="746">
                  <c:v>41607</c:v>
                </c:pt>
                <c:pt idx="747">
                  <c:v>41600</c:v>
                </c:pt>
                <c:pt idx="748">
                  <c:v>41593</c:v>
                </c:pt>
                <c:pt idx="749">
                  <c:v>41586</c:v>
                </c:pt>
                <c:pt idx="750">
                  <c:v>41579</c:v>
                </c:pt>
                <c:pt idx="751">
                  <c:v>41572</c:v>
                </c:pt>
                <c:pt idx="752">
                  <c:v>41565</c:v>
                </c:pt>
                <c:pt idx="753">
                  <c:v>41558</c:v>
                </c:pt>
                <c:pt idx="754">
                  <c:v>41551</c:v>
                </c:pt>
                <c:pt idx="755">
                  <c:v>41544</c:v>
                </c:pt>
                <c:pt idx="756">
                  <c:v>41537</c:v>
                </c:pt>
                <c:pt idx="757">
                  <c:v>41530</c:v>
                </c:pt>
                <c:pt idx="758">
                  <c:v>41523</c:v>
                </c:pt>
                <c:pt idx="759">
                  <c:v>41516</c:v>
                </c:pt>
                <c:pt idx="760">
                  <c:v>41509</c:v>
                </c:pt>
                <c:pt idx="761">
                  <c:v>41502</c:v>
                </c:pt>
                <c:pt idx="762">
                  <c:v>41495</c:v>
                </c:pt>
                <c:pt idx="763">
                  <c:v>41488</c:v>
                </c:pt>
                <c:pt idx="764">
                  <c:v>41481</c:v>
                </c:pt>
                <c:pt idx="765">
                  <c:v>41474</c:v>
                </c:pt>
                <c:pt idx="766">
                  <c:v>41467</c:v>
                </c:pt>
                <c:pt idx="767">
                  <c:v>41460</c:v>
                </c:pt>
                <c:pt idx="768">
                  <c:v>41453</c:v>
                </c:pt>
                <c:pt idx="769">
                  <c:v>41446</c:v>
                </c:pt>
                <c:pt idx="770">
                  <c:v>41439</c:v>
                </c:pt>
                <c:pt idx="771">
                  <c:v>41432</c:v>
                </c:pt>
                <c:pt idx="772">
                  <c:v>41425</c:v>
                </c:pt>
                <c:pt idx="773">
                  <c:v>41418</c:v>
                </c:pt>
                <c:pt idx="774">
                  <c:v>41411</c:v>
                </c:pt>
                <c:pt idx="775">
                  <c:v>41404</c:v>
                </c:pt>
                <c:pt idx="776">
                  <c:v>41397</c:v>
                </c:pt>
                <c:pt idx="777">
                  <c:v>41390</c:v>
                </c:pt>
                <c:pt idx="778">
                  <c:v>41383</c:v>
                </c:pt>
                <c:pt idx="779">
                  <c:v>41376</c:v>
                </c:pt>
                <c:pt idx="780">
                  <c:v>41369</c:v>
                </c:pt>
                <c:pt idx="781">
                  <c:v>41362</c:v>
                </c:pt>
                <c:pt idx="782">
                  <c:v>41355</c:v>
                </c:pt>
                <c:pt idx="783">
                  <c:v>41348</c:v>
                </c:pt>
                <c:pt idx="784">
                  <c:v>41341</c:v>
                </c:pt>
                <c:pt idx="785">
                  <c:v>41334</c:v>
                </c:pt>
                <c:pt idx="786">
                  <c:v>41327</c:v>
                </c:pt>
                <c:pt idx="787">
                  <c:v>41320</c:v>
                </c:pt>
                <c:pt idx="788">
                  <c:v>41313</c:v>
                </c:pt>
                <c:pt idx="789">
                  <c:v>41306</c:v>
                </c:pt>
                <c:pt idx="790">
                  <c:v>41299</c:v>
                </c:pt>
                <c:pt idx="791">
                  <c:v>41292</c:v>
                </c:pt>
                <c:pt idx="792">
                  <c:v>41285</c:v>
                </c:pt>
                <c:pt idx="793">
                  <c:v>41278</c:v>
                </c:pt>
                <c:pt idx="794">
                  <c:v>41271</c:v>
                </c:pt>
                <c:pt idx="795">
                  <c:v>41264</c:v>
                </c:pt>
                <c:pt idx="796">
                  <c:v>41257</c:v>
                </c:pt>
                <c:pt idx="797">
                  <c:v>41250</c:v>
                </c:pt>
                <c:pt idx="798">
                  <c:v>41243</c:v>
                </c:pt>
                <c:pt idx="799">
                  <c:v>41236</c:v>
                </c:pt>
                <c:pt idx="800">
                  <c:v>41229</c:v>
                </c:pt>
                <c:pt idx="801">
                  <c:v>41222</c:v>
                </c:pt>
                <c:pt idx="802">
                  <c:v>41215</c:v>
                </c:pt>
                <c:pt idx="803">
                  <c:v>41208</c:v>
                </c:pt>
                <c:pt idx="804">
                  <c:v>41201</c:v>
                </c:pt>
                <c:pt idx="805">
                  <c:v>41194</c:v>
                </c:pt>
                <c:pt idx="806">
                  <c:v>41187</c:v>
                </c:pt>
                <c:pt idx="807">
                  <c:v>41180</c:v>
                </c:pt>
                <c:pt idx="808">
                  <c:v>41173</c:v>
                </c:pt>
                <c:pt idx="809">
                  <c:v>41166</c:v>
                </c:pt>
                <c:pt idx="810">
                  <c:v>41159</c:v>
                </c:pt>
                <c:pt idx="811">
                  <c:v>41152</c:v>
                </c:pt>
                <c:pt idx="812">
                  <c:v>41145</c:v>
                </c:pt>
                <c:pt idx="813">
                  <c:v>41138</c:v>
                </c:pt>
                <c:pt idx="814">
                  <c:v>41131</c:v>
                </c:pt>
                <c:pt idx="815">
                  <c:v>41124</c:v>
                </c:pt>
                <c:pt idx="816">
                  <c:v>41117</c:v>
                </c:pt>
                <c:pt idx="817">
                  <c:v>41110</c:v>
                </c:pt>
                <c:pt idx="818">
                  <c:v>41103</c:v>
                </c:pt>
                <c:pt idx="819">
                  <c:v>41096</c:v>
                </c:pt>
                <c:pt idx="820">
                  <c:v>41089</c:v>
                </c:pt>
                <c:pt idx="821">
                  <c:v>41082</c:v>
                </c:pt>
                <c:pt idx="822">
                  <c:v>41075</c:v>
                </c:pt>
                <c:pt idx="823">
                  <c:v>41068</c:v>
                </c:pt>
                <c:pt idx="824">
                  <c:v>41061</c:v>
                </c:pt>
                <c:pt idx="825">
                  <c:v>41054</c:v>
                </c:pt>
                <c:pt idx="826">
                  <c:v>41047</c:v>
                </c:pt>
                <c:pt idx="827">
                  <c:v>41040</c:v>
                </c:pt>
                <c:pt idx="828">
                  <c:v>41033</c:v>
                </c:pt>
                <c:pt idx="829">
                  <c:v>41026</c:v>
                </c:pt>
                <c:pt idx="830">
                  <c:v>41019</c:v>
                </c:pt>
                <c:pt idx="831">
                  <c:v>41012</c:v>
                </c:pt>
                <c:pt idx="832">
                  <c:v>41005</c:v>
                </c:pt>
                <c:pt idx="833">
                  <c:v>40998</c:v>
                </c:pt>
                <c:pt idx="834">
                  <c:v>40991</c:v>
                </c:pt>
                <c:pt idx="835">
                  <c:v>40984</c:v>
                </c:pt>
                <c:pt idx="836">
                  <c:v>40977</c:v>
                </c:pt>
                <c:pt idx="837">
                  <c:v>40970</c:v>
                </c:pt>
                <c:pt idx="838">
                  <c:v>40963</c:v>
                </c:pt>
                <c:pt idx="839">
                  <c:v>40956</c:v>
                </c:pt>
                <c:pt idx="840">
                  <c:v>40949</c:v>
                </c:pt>
                <c:pt idx="841">
                  <c:v>40942</c:v>
                </c:pt>
                <c:pt idx="842">
                  <c:v>40935</c:v>
                </c:pt>
                <c:pt idx="843">
                  <c:v>40928</c:v>
                </c:pt>
                <c:pt idx="844">
                  <c:v>40921</c:v>
                </c:pt>
                <c:pt idx="845">
                  <c:v>40914</c:v>
                </c:pt>
                <c:pt idx="846">
                  <c:v>40907</c:v>
                </c:pt>
                <c:pt idx="847">
                  <c:v>40900</c:v>
                </c:pt>
                <c:pt idx="848">
                  <c:v>40893</c:v>
                </c:pt>
                <c:pt idx="849">
                  <c:v>40886</c:v>
                </c:pt>
                <c:pt idx="850">
                  <c:v>40879</c:v>
                </c:pt>
                <c:pt idx="851">
                  <c:v>40872</c:v>
                </c:pt>
                <c:pt idx="852">
                  <c:v>40865</c:v>
                </c:pt>
                <c:pt idx="853">
                  <c:v>40858</c:v>
                </c:pt>
                <c:pt idx="854">
                  <c:v>40851</c:v>
                </c:pt>
                <c:pt idx="855">
                  <c:v>40844</c:v>
                </c:pt>
                <c:pt idx="856">
                  <c:v>40837</c:v>
                </c:pt>
                <c:pt idx="857">
                  <c:v>40830</c:v>
                </c:pt>
                <c:pt idx="858">
                  <c:v>40823</c:v>
                </c:pt>
                <c:pt idx="859">
                  <c:v>40816</c:v>
                </c:pt>
                <c:pt idx="860">
                  <c:v>40809</c:v>
                </c:pt>
                <c:pt idx="861">
                  <c:v>40802</c:v>
                </c:pt>
                <c:pt idx="862">
                  <c:v>40795</c:v>
                </c:pt>
                <c:pt idx="863">
                  <c:v>40788</c:v>
                </c:pt>
                <c:pt idx="864">
                  <c:v>40781</c:v>
                </c:pt>
                <c:pt idx="865">
                  <c:v>40774</c:v>
                </c:pt>
                <c:pt idx="866">
                  <c:v>40767</c:v>
                </c:pt>
                <c:pt idx="867">
                  <c:v>40760</c:v>
                </c:pt>
                <c:pt idx="868">
                  <c:v>40753</c:v>
                </c:pt>
                <c:pt idx="869">
                  <c:v>40746</c:v>
                </c:pt>
                <c:pt idx="870">
                  <c:v>40739</c:v>
                </c:pt>
                <c:pt idx="871">
                  <c:v>40732</c:v>
                </c:pt>
                <c:pt idx="872">
                  <c:v>40725</c:v>
                </c:pt>
                <c:pt idx="873">
                  <c:v>40718</c:v>
                </c:pt>
                <c:pt idx="874">
                  <c:v>40711</c:v>
                </c:pt>
                <c:pt idx="875">
                  <c:v>40704</c:v>
                </c:pt>
                <c:pt idx="876">
                  <c:v>40697</c:v>
                </c:pt>
                <c:pt idx="877">
                  <c:v>40690</c:v>
                </c:pt>
                <c:pt idx="878">
                  <c:v>40683</c:v>
                </c:pt>
                <c:pt idx="879">
                  <c:v>40676</c:v>
                </c:pt>
                <c:pt idx="880">
                  <c:v>40669</c:v>
                </c:pt>
                <c:pt idx="881">
                  <c:v>40662</c:v>
                </c:pt>
                <c:pt idx="882">
                  <c:v>40655</c:v>
                </c:pt>
                <c:pt idx="883">
                  <c:v>40648</c:v>
                </c:pt>
                <c:pt idx="884">
                  <c:v>40641</c:v>
                </c:pt>
                <c:pt idx="885">
                  <c:v>40634</c:v>
                </c:pt>
                <c:pt idx="886">
                  <c:v>40627</c:v>
                </c:pt>
                <c:pt idx="887">
                  <c:v>40620</c:v>
                </c:pt>
                <c:pt idx="888">
                  <c:v>40613</c:v>
                </c:pt>
                <c:pt idx="889">
                  <c:v>40606</c:v>
                </c:pt>
                <c:pt idx="890">
                  <c:v>40599</c:v>
                </c:pt>
                <c:pt idx="891">
                  <c:v>40592</c:v>
                </c:pt>
                <c:pt idx="892">
                  <c:v>40585</c:v>
                </c:pt>
                <c:pt idx="893">
                  <c:v>40578</c:v>
                </c:pt>
                <c:pt idx="894">
                  <c:v>40571</c:v>
                </c:pt>
                <c:pt idx="895">
                  <c:v>40564</c:v>
                </c:pt>
                <c:pt idx="896">
                  <c:v>40557</c:v>
                </c:pt>
                <c:pt idx="897">
                  <c:v>40550</c:v>
                </c:pt>
                <c:pt idx="898">
                  <c:v>40543</c:v>
                </c:pt>
                <c:pt idx="899">
                  <c:v>40536</c:v>
                </c:pt>
                <c:pt idx="900">
                  <c:v>40529</c:v>
                </c:pt>
                <c:pt idx="901">
                  <c:v>40522</c:v>
                </c:pt>
                <c:pt idx="902">
                  <c:v>40515</c:v>
                </c:pt>
                <c:pt idx="903">
                  <c:v>40508</c:v>
                </c:pt>
                <c:pt idx="904">
                  <c:v>40501</c:v>
                </c:pt>
                <c:pt idx="905">
                  <c:v>40494</c:v>
                </c:pt>
                <c:pt idx="906">
                  <c:v>40487</c:v>
                </c:pt>
                <c:pt idx="907">
                  <c:v>40480</c:v>
                </c:pt>
                <c:pt idx="908">
                  <c:v>40473</c:v>
                </c:pt>
                <c:pt idx="909">
                  <c:v>40466</c:v>
                </c:pt>
                <c:pt idx="910">
                  <c:v>40459</c:v>
                </c:pt>
                <c:pt idx="911">
                  <c:v>40452</c:v>
                </c:pt>
                <c:pt idx="912">
                  <c:v>40445</c:v>
                </c:pt>
                <c:pt idx="913">
                  <c:v>40438</c:v>
                </c:pt>
                <c:pt idx="914">
                  <c:v>40431</c:v>
                </c:pt>
                <c:pt idx="915">
                  <c:v>40424</c:v>
                </c:pt>
                <c:pt idx="916">
                  <c:v>40417</c:v>
                </c:pt>
                <c:pt idx="917">
                  <c:v>40410</c:v>
                </c:pt>
                <c:pt idx="918">
                  <c:v>40403</c:v>
                </c:pt>
                <c:pt idx="919">
                  <c:v>40396</c:v>
                </c:pt>
                <c:pt idx="920">
                  <c:v>40389</c:v>
                </c:pt>
                <c:pt idx="921">
                  <c:v>40382</c:v>
                </c:pt>
                <c:pt idx="922">
                  <c:v>40375</c:v>
                </c:pt>
                <c:pt idx="923">
                  <c:v>40368</c:v>
                </c:pt>
                <c:pt idx="924">
                  <c:v>40361</c:v>
                </c:pt>
                <c:pt idx="925">
                  <c:v>40354</c:v>
                </c:pt>
                <c:pt idx="926">
                  <c:v>40347</c:v>
                </c:pt>
                <c:pt idx="927">
                  <c:v>40340</c:v>
                </c:pt>
                <c:pt idx="928">
                  <c:v>40333</c:v>
                </c:pt>
                <c:pt idx="929">
                  <c:v>40326</c:v>
                </c:pt>
                <c:pt idx="930">
                  <c:v>40319</c:v>
                </c:pt>
                <c:pt idx="931">
                  <c:v>40312</c:v>
                </c:pt>
                <c:pt idx="932">
                  <c:v>40305</c:v>
                </c:pt>
                <c:pt idx="933">
                  <c:v>40298</c:v>
                </c:pt>
                <c:pt idx="934">
                  <c:v>40291</c:v>
                </c:pt>
                <c:pt idx="935">
                  <c:v>40284</c:v>
                </c:pt>
                <c:pt idx="936">
                  <c:v>40277</c:v>
                </c:pt>
                <c:pt idx="937">
                  <c:v>40270</c:v>
                </c:pt>
                <c:pt idx="938">
                  <c:v>40263</c:v>
                </c:pt>
                <c:pt idx="939">
                  <c:v>40256</c:v>
                </c:pt>
                <c:pt idx="940">
                  <c:v>40249</c:v>
                </c:pt>
                <c:pt idx="941">
                  <c:v>40242</c:v>
                </c:pt>
                <c:pt idx="942">
                  <c:v>40235</c:v>
                </c:pt>
                <c:pt idx="943">
                  <c:v>40228</c:v>
                </c:pt>
                <c:pt idx="944">
                  <c:v>40221</c:v>
                </c:pt>
                <c:pt idx="945">
                  <c:v>40214</c:v>
                </c:pt>
                <c:pt idx="946">
                  <c:v>40207</c:v>
                </c:pt>
                <c:pt idx="947">
                  <c:v>40200</c:v>
                </c:pt>
                <c:pt idx="948">
                  <c:v>40193</c:v>
                </c:pt>
                <c:pt idx="949">
                  <c:v>40186</c:v>
                </c:pt>
                <c:pt idx="950">
                  <c:v>40179</c:v>
                </c:pt>
                <c:pt idx="951">
                  <c:v>40172</c:v>
                </c:pt>
                <c:pt idx="952">
                  <c:v>40165</c:v>
                </c:pt>
                <c:pt idx="953">
                  <c:v>40158</c:v>
                </c:pt>
                <c:pt idx="954">
                  <c:v>40151</c:v>
                </c:pt>
                <c:pt idx="955">
                  <c:v>40144</c:v>
                </c:pt>
                <c:pt idx="956">
                  <c:v>40137</c:v>
                </c:pt>
                <c:pt idx="957">
                  <c:v>40130</c:v>
                </c:pt>
                <c:pt idx="958">
                  <c:v>40123</c:v>
                </c:pt>
                <c:pt idx="959">
                  <c:v>40116</c:v>
                </c:pt>
                <c:pt idx="960">
                  <c:v>40109</c:v>
                </c:pt>
                <c:pt idx="961">
                  <c:v>40102</c:v>
                </c:pt>
                <c:pt idx="962">
                  <c:v>40095</c:v>
                </c:pt>
                <c:pt idx="963">
                  <c:v>40088</c:v>
                </c:pt>
                <c:pt idx="964">
                  <c:v>40081</c:v>
                </c:pt>
                <c:pt idx="965">
                  <c:v>40074</c:v>
                </c:pt>
                <c:pt idx="966">
                  <c:v>40067</c:v>
                </c:pt>
                <c:pt idx="967">
                  <c:v>40060</c:v>
                </c:pt>
                <c:pt idx="968">
                  <c:v>40053</c:v>
                </c:pt>
                <c:pt idx="969">
                  <c:v>40046</c:v>
                </c:pt>
                <c:pt idx="970">
                  <c:v>40039</c:v>
                </c:pt>
                <c:pt idx="971">
                  <c:v>40032</c:v>
                </c:pt>
                <c:pt idx="972">
                  <c:v>40025</c:v>
                </c:pt>
                <c:pt idx="973">
                  <c:v>40018</c:v>
                </c:pt>
                <c:pt idx="974">
                  <c:v>40011</c:v>
                </c:pt>
                <c:pt idx="975">
                  <c:v>40004</c:v>
                </c:pt>
                <c:pt idx="976">
                  <c:v>39997</c:v>
                </c:pt>
                <c:pt idx="977">
                  <c:v>39990</c:v>
                </c:pt>
                <c:pt idx="978">
                  <c:v>39983</c:v>
                </c:pt>
                <c:pt idx="979">
                  <c:v>39976</c:v>
                </c:pt>
                <c:pt idx="980">
                  <c:v>39969</c:v>
                </c:pt>
                <c:pt idx="981">
                  <c:v>39962</c:v>
                </c:pt>
                <c:pt idx="982">
                  <c:v>39955</c:v>
                </c:pt>
                <c:pt idx="983">
                  <c:v>39948</c:v>
                </c:pt>
                <c:pt idx="984">
                  <c:v>39941</c:v>
                </c:pt>
                <c:pt idx="985">
                  <c:v>39934</c:v>
                </c:pt>
                <c:pt idx="986">
                  <c:v>39927</c:v>
                </c:pt>
                <c:pt idx="987">
                  <c:v>39920</c:v>
                </c:pt>
                <c:pt idx="988">
                  <c:v>39913</c:v>
                </c:pt>
                <c:pt idx="989">
                  <c:v>39906</c:v>
                </c:pt>
                <c:pt idx="990">
                  <c:v>39899</c:v>
                </c:pt>
                <c:pt idx="991">
                  <c:v>39892</c:v>
                </c:pt>
                <c:pt idx="992">
                  <c:v>39885</c:v>
                </c:pt>
                <c:pt idx="993">
                  <c:v>39878</c:v>
                </c:pt>
                <c:pt idx="994">
                  <c:v>39871</c:v>
                </c:pt>
                <c:pt idx="995">
                  <c:v>39864</c:v>
                </c:pt>
                <c:pt idx="996">
                  <c:v>39857</c:v>
                </c:pt>
                <c:pt idx="997">
                  <c:v>39850</c:v>
                </c:pt>
                <c:pt idx="998">
                  <c:v>39843</c:v>
                </c:pt>
                <c:pt idx="999">
                  <c:v>39836</c:v>
                </c:pt>
                <c:pt idx="1000">
                  <c:v>39829</c:v>
                </c:pt>
                <c:pt idx="1001">
                  <c:v>39822</c:v>
                </c:pt>
                <c:pt idx="1002">
                  <c:v>39815</c:v>
                </c:pt>
                <c:pt idx="1003">
                  <c:v>39808</c:v>
                </c:pt>
                <c:pt idx="1004">
                  <c:v>39801</c:v>
                </c:pt>
                <c:pt idx="1005">
                  <c:v>39794</c:v>
                </c:pt>
                <c:pt idx="1006">
                  <c:v>39787</c:v>
                </c:pt>
                <c:pt idx="1007">
                  <c:v>39780</c:v>
                </c:pt>
                <c:pt idx="1008">
                  <c:v>39773</c:v>
                </c:pt>
                <c:pt idx="1009">
                  <c:v>39766</c:v>
                </c:pt>
                <c:pt idx="1010">
                  <c:v>39759</c:v>
                </c:pt>
                <c:pt idx="1011">
                  <c:v>39752</c:v>
                </c:pt>
                <c:pt idx="1012">
                  <c:v>39745</c:v>
                </c:pt>
                <c:pt idx="1013">
                  <c:v>39738</c:v>
                </c:pt>
                <c:pt idx="1014">
                  <c:v>39731</c:v>
                </c:pt>
                <c:pt idx="1015">
                  <c:v>39724</c:v>
                </c:pt>
                <c:pt idx="1016">
                  <c:v>39717</c:v>
                </c:pt>
                <c:pt idx="1017">
                  <c:v>39710</c:v>
                </c:pt>
                <c:pt idx="1018">
                  <c:v>39703</c:v>
                </c:pt>
                <c:pt idx="1019">
                  <c:v>39696</c:v>
                </c:pt>
                <c:pt idx="1020">
                  <c:v>39689</c:v>
                </c:pt>
                <c:pt idx="1021">
                  <c:v>39682</c:v>
                </c:pt>
                <c:pt idx="1022">
                  <c:v>39675</c:v>
                </c:pt>
                <c:pt idx="1023">
                  <c:v>39668</c:v>
                </c:pt>
                <c:pt idx="1024">
                  <c:v>39661</c:v>
                </c:pt>
                <c:pt idx="1025">
                  <c:v>39654</c:v>
                </c:pt>
                <c:pt idx="1026">
                  <c:v>39647</c:v>
                </c:pt>
                <c:pt idx="1027">
                  <c:v>39640</c:v>
                </c:pt>
                <c:pt idx="1028">
                  <c:v>39633</c:v>
                </c:pt>
                <c:pt idx="1029">
                  <c:v>39626</c:v>
                </c:pt>
                <c:pt idx="1030">
                  <c:v>39619</c:v>
                </c:pt>
                <c:pt idx="1031">
                  <c:v>39612</c:v>
                </c:pt>
                <c:pt idx="1032">
                  <c:v>39605</c:v>
                </c:pt>
                <c:pt idx="1033">
                  <c:v>39598</c:v>
                </c:pt>
                <c:pt idx="1034">
                  <c:v>39591</c:v>
                </c:pt>
                <c:pt idx="1035">
                  <c:v>39584</c:v>
                </c:pt>
                <c:pt idx="1036">
                  <c:v>39577</c:v>
                </c:pt>
                <c:pt idx="1037">
                  <c:v>39570</c:v>
                </c:pt>
                <c:pt idx="1038">
                  <c:v>39563</c:v>
                </c:pt>
                <c:pt idx="1039">
                  <c:v>39556</c:v>
                </c:pt>
                <c:pt idx="1040">
                  <c:v>39549</c:v>
                </c:pt>
                <c:pt idx="1041">
                  <c:v>39542</c:v>
                </c:pt>
                <c:pt idx="1042">
                  <c:v>39535</c:v>
                </c:pt>
                <c:pt idx="1043">
                  <c:v>39528</c:v>
                </c:pt>
                <c:pt idx="1044">
                  <c:v>39521</c:v>
                </c:pt>
                <c:pt idx="1045">
                  <c:v>39514</c:v>
                </c:pt>
                <c:pt idx="1046">
                  <c:v>39507</c:v>
                </c:pt>
                <c:pt idx="1047">
                  <c:v>39500</c:v>
                </c:pt>
                <c:pt idx="1048">
                  <c:v>39493</c:v>
                </c:pt>
                <c:pt idx="1049">
                  <c:v>39486</c:v>
                </c:pt>
                <c:pt idx="1050">
                  <c:v>39479</c:v>
                </c:pt>
                <c:pt idx="1051">
                  <c:v>39472</c:v>
                </c:pt>
                <c:pt idx="1052">
                  <c:v>39465</c:v>
                </c:pt>
                <c:pt idx="1053">
                  <c:v>39458</c:v>
                </c:pt>
                <c:pt idx="1054">
                  <c:v>39451</c:v>
                </c:pt>
                <c:pt idx="1055">
                  <c:v>39444</c:v>
                </c:pt>
                <c:pt idx="1056">
                  <c:v>39437</c:v>
                </c:pt>
                <c:pt idx="1057">
                  <c:v>39430</c:v>
                </c:pt>
                <c:pt idx="1058">
                  <c:v>39423</c:v>
                </c:pt>
                <c:pt idx="1059">
                  <c:v>39416</c:v>
                </c:pt>
                <c:pt idx="1060">
                  <c:v>39409</c:v>
                </c:pt>
                <c:pt idx="1061">
                  <c:v>39402</c:v>
                </c:pt>
                <c:pt idx="1062">
                  <c:v>39395</c:v>
                </c:pt>
                <c:pt idx="1063">
                  <c:v>39388</c:v>
                </c:pt>
                <c:pt idx="1064">
                  <c:v>39381</c:v>
                </c:pt>
                <c:pt idx="1065">
                  <c:v>39374</c:v>
                </c:pt>
                <c:pt idx="1066">
                  <c:v>39367</c:v>
                </c:pt>
                <c:pt idx="1067">
                  <c:v>39360</c:v>
                </c:pt>
                <c:pt idx="1068">
                  <c:v>39353</c:v>
                </c:pt>
                <c:pt idx="1069">
                  <c:v>39346</c:v>
                </c:pt>
                <c:pt idx="1070">
                  <c:v>39339</c:v>
                </c:pt>
                <c:pt idx="1071">
                  <c:v>39332</c:v>
                </c:pt>
                <c:pt idx="1072">
                  <c:v>39325</c:v>
                </c:pt>
                <c:pt idx="1073">
                  <c:v>39318</c:v>
                </c:pt>
                <c:pt idx="1074">
                  <c:v>39311</c:v>
                </c:pt>
                <c:pt idx="1075">
                  <c:v>39304</c:v>
                </c:pt>
                <c:pt idx="1076">
                  <c:v>39297</c:v>
                </c:pt>
                <c:pt idx="1077">
                  <c:v>39290</c:v>
                </c:pt>
                <c:pt idx="1078">
                  <c:v>39283</c:v>
                </c:pt>
                <c:pt idx="1079">
                  <c:v>39276</c:v>
                </c:pt>
                <c:pt idx="1080">
                  <c:v>39269</c:v>
                </c:pt>
                <c:pt idx="1081">
                  <c:v>39262</c:v>
                </c:pt>
                <c:pt idx="1082">
                  <c:v>39255</c:v>
                </c:pt>
                <c:pt idx="1083">
                  <c:v>39248</c:v>
                </c:pt>
                <c:pt idx="1084">
                  <c:v>39241</c:v>
                </c:pt>
                <c:pt idx="1085">
                  <c:v>39234</c:v>
                </c:pt>
                <c:pt idx="1086">
                  <c:v>39227</c:v>
                </c:pt>
                <c:pt idx="1087">
                  <c:v>39220</c:v>
                </c:pt>
                <c:pt idx="1088">
                  <c:v>39213</c:v>
                </c:pt>
                <c:pt idx="1089">
                  <c:v>39206</c:v>
                </c:pt>
                <c:pt idx="1090">
                  <c:v>39199</c:v>
                </c:pt>
                <c:pt idx="1091">
                  <c:v>39192</c:v>
                </c:pt>
                <c:pt idx="1092">
                  <c:v>39185</c:v>
                </c:pt>
                <c:pt idx="1093">
                  <c:v>39178</c:v>
                </c:pt>
                <c:pt idx="1094">
                  <c:v>39171</c:v>
                </c:pt>
                <c:pt idx="1095">
                  <c:v>39164</c:v>
                </c:pt>
                <c:pt idx="1096">
                  <c:v>39157</c:v>
                </c:pt>
                <c:pt idx="1097">
                  <c:v>39150</c:v>
                </c:pt>
                <c:pt idx="1098">
                  <c:v>39143</c:v>
                </c:pt>
                <c:pt idx="1099">
                  <c:v>39136</c:v>
                </c:pt>
                <c:pt idx="1100">
                  <c:v>39129</c:v>
                </c:pt>
                <c:pt idx="1101">
                  <c:v>39122</c:v>
                </c:pt>
                <c:pt idx="1102">
                  <c:v>39115</c:v>
                </c:pt>
                <c:pt idx="1103">
                  <c:v>39108</c:v>
                </c:pt>
                <c:pt idx="1104">
                  <c:v>39101</c:v>
                </c:pt>
                <c:pt idx="1105">
                  <c:v>39094</c:v>
                </c:pt>
                <c:pt idx="1106">
                  <c:v>39087</c:v>
                </c:pt>
                <c:pt idx="1107">
                  <c:v>39080</c:v>
                </c:pt>
                <c:pt idx="1108">
                  <c:v>39073</c:v>
                </c:pt>
                <c:pt idx="1109">
                  <c:v>39066</c:v>
                </c:pt>
                <c:pt idx="1110">
                  <c:v>39059</c:v>
                </c:pt>
                <c:pt idx="1111">
                  <c:v>39052</c:v>
                </c:pt>
                <c:pt idx="1112">
                  <c:v>39045</c:v>
                </c:pt>
                <c:pt idx="1113">
                  <c:v>39038</c:v>
                </c:pt>
                <c:pt idx="1114">
                  <c:v>39031</c:v>
                </c:pt>
                <c:pt idx="1115">
                  <c:v>39024</c:v>
                </c:pt>
                <c:pt idx="1116">
                  <c:v>39017</c:v>
                </c:pt>
                <c:pt idx="1117">
                  <c:v>39010</c:v>
                </c:pt>
                <c:pt idx="1118">
                  <c:v>39003</c:v>
                </c:pt>
                <c:pt idx="1119">
                  <c:v>38996</c:v>
                </c:pt>
                <c:pt idx="1120">
                  <c:v>38989</c:v>
                </c:pt>
                <c:pt idx="1121">
                  <c:v>38982</c:v>
                </c:pt>
                <c:pt idx="1122">
                  <c:v>38975</c:v>
                </c:pt>
                <c:pt idx="1123">
                  <c:v>38968</c:v>
                </c:pt>
                <c:pt idx="1124">
                  <c:v>38961</c:v>
                </c:pt>
                <c:pt idx="1125">
                  <c:v>38954</c:v>
                </c:pt>
                <c:pt idx="1126">
                  <c:v>38947</c:v>
                </c:pt>
                <c:pt idx="1127">
                  <c:v>38940</c:v>
                </c:pt>
                <c:pt idx="1128">
                  <c:v>38933</c:v>
                </c:pt>
                <c:pt idx="1129">
                  <c:v>38926</c:v>
                </c:pt>
                <c:pt idx="1130">
                  <c:v>38919</c:v>
                </c:pt>
                <c:pt idx="1131">
                  <c:v>38912</c:v>
                </c:pt>
                <c:pt idx="1132">
                  <c:v>38905</c:v>
                </c:pt>
                <c:pt idx="1133">
                  <c:v>38898</c:v>
                </c:pt>
                <c:pt idx="1134">
                  <c:v>38891</c:v>
                </c:pt>
                <c:pt idx="1135">
                  <c:v>38884</c:v>
                </c:pt>
                <c:pt idx="1136">
                  <c:v>38877</c:v>
                </c:pt>
                <c:pt idx="1137">
                  <c:v>38870</c:v>
                </c:pt>
                <c:pt idx="1138">
                  <c:v>38863</c:v>
                </c:pt>
                <c:pt idx="1139">
                  <c:v>38856</c:v>
                </c:pt>
                <c:pt idx="1140">
                  <c:v>38849</c:v>
                </c:pt>
                <c:pt idx="1141">
                  <c:v>38842</c:v>
                </c:pt>
                <c:pt idx="1142">
                  <c:v>38835</c:v>
                </c:pt>
                <c:pt idx="1143">
                  <c:v>38828</c:v>
                </c:pt>
                <c:pt idx="1144">
                  <c:v>38821</c:v>
                </c:pt>
                <c:pt idx="1145">
                  <c:v>38814</c:v>
                </c:pt>
                <c:pt idx="1146">
                  <c:v>38807</c:v>
                </c:pt>
                <c:pt idx="1147">
                  <c:v>38800</c:v>
                </c:pt>
                <c:pt idx="1148">
                  <c:v>38793</c:v>
                </c:pt>
                <c:pt idx="1149">
                  <c:v>38786</c:v>
                </c:pt>
                <c:pt idx="1150">
                  <c:v>38779</c:v>
                </c:pt>
                <c:pt idx="1151">
                  <c:v>38772</c:v>
                </c:pt>
                <c:pt idx="1152">
                  <c:v>38765</c:v>
                </c:pt>
                <c:pt idx="1153">
                  <c:v>38758</c:v>
                </c:pt>
                <c:pt idx="1154">
                  <c:v>38751</c:v>
                </c:pt>
                <c:pt idx="1155">
                  <c:v>38744</c:v>
                </c:pt>
                <c:pt idx="1156">
                  <c:v>38737</c:v>
                </c:pt>
                <c:pt idx="1157">
                  <c:v>38730</c:v>
                </c:pt>
                <c:pt idx="1158">
                  <c:v>38723</c:v>
                </c:pt>
                <c:pt idx="1159">
                  <c:v>38716</c:v>
                </c:pt>
                <c:pt idx="1160">
                  <c:v>38709</c:v>
                </c:pt>
                <c:pt idx="1161">
                  <c:v>38702</c:v>
                </c:pt>
                <c:pt idx="1162">
                  <c:v>38695</c:v>
                </c:pt>
                <c:pt idx="1163">
                  <c:v>38688</c:v>
                </c:pt>
                <c:pt idx="1164">
                  <c:v>38681</c:v>
                </c:pt>
                <c:pt idx="1165">
                  <c:v>38674</c:v>
                </c:pt>
                <c:pt idx="1166">
                  <c:v>38667</c:v>
                </c:pt>
                <c:pt idx="1167">
                  <c:v>38660</c:v>
                </c:pt>
                <c:pt idx="1168">
                  <c:v>38653</c:v>
                </c:pt>
                <c:pt idx="1169">
                  <c:v>38646</c:v>
                </c:pt>
                <c:pt idx="1170">
                  <c:v>38639</c:v>
                </c:pt>
                <c:pt idx="1171">
                  <c:v>38632</c:v>
                </c:pt>
                <c:pt idx="1172">
                  <c:v>38625</c:v>
                </c:pt>
                <c:pt idx="1173">
                  <c:v>38618</c:v>
                </c:pt>
                <c:pt idx="1174">
                  <c:v>38611</c:v>
                </c:pt>
                <c:pt idx="1175">
                  <c:v>38604</c:v>
                </c:pt>
                <c:pt idx="1176">
                  <c:v>38597</c:v>
                </c:pt>
                <c:pt idx="1177">
                  <c:v>38590</c:v>
                </c:pt>
                <c:pt idx="1178">
                  <c:v>38583</c:v>
                </c:pt>
                <c:pt idx="1179">
                  <c:v>38576</c:v>
                </c:pt>
                <c:pt idx="1180">
                  <c:v>38569</c:v>
                </c:pt>
                <c:pt idx="1181">
                  <c:v>38562</c:v>
                </c:pt>
                <c:pt idx="1182">
                  <c:v>38555</c:v>
                </c:pt>
                <c:pt idx="1183">
                  <c:v>38548</c:v>
                </c:pt>
                <c:pt idx="1184">
                  <c:v>38541</c:v>
                </c:pt>
                <c:pt idx="1185">
                  <c:v>38534</c:v>
                </c:pt>
                <c:pt idx="1186">
                  <c:v>38527</c:v>
                </c:pt>
                <c:pt idx="1187">
                  <c:v>38520</c:v>
                </c:pt>
                <c:pt idx="1188">
                  <c:v>38513</c:v>
                </c:pt>
                <c:pt idx="1189">
                  <c:v>38506</c:v>
                </c:pt>
                <c:pt idx="1190">
                  <c:v>38499</c:v>
                </c:pt>
                <c:pt idx="1191">
                  <c:v>38492</c:v>
                </c:pt>
                <c:pt idx="1192">
                  <c:v>38485</c:v>
                </c:pt>
                <c:pt idx="1193">
                  <c:v>38478</c:v>
                </c:pt>
                <c:pt idx="1194">
                  <c:v>38471</c:v>
                </c:pt>
                <c:pt idx="1195">
                  <c:v>38464</c:v>
                </c:pt>
                <c:pt idx="1196">
                  <c:v>38457</c:v>
                </c:pt>
                <c:pt idx="1197">
                  <c:v>38450</c:v>
                </c:pt>
                <c:pt idx="1198">
                  <c:v>38443</c:v>
                </c:pt>
                <c:pt idx="1199">
                  <c:v>38436</c:v>
                </c:pt>
                <c:pt idx="1200">
                  <c:v>38429</c:v>
                </c:pt>
                <c:pt idx="1201">
                  <c:v>38422</c:v>
                </c:pt>
                <c:pt idx="1202">
                  <c:v>38415</c:v>
                </c:pt>
                <c:pt idx="1203">
                  <c:v>38408</c:v>
                </c:pt>
                <c:pt idx="1204">
                  <c:v>38401</c:v>
                </c:pt>
                <c:pt idx="1205">
                  <c:v>38394</c:v>
                </c:pt>
                <c:pt idx="1206">
                  <c:v>38387</c:v>
                </c:pt>
                <c:pt idx="1207">
                  <c:v>38380</c:v>
                </c:pt>
                <c:pt idx="1208">
                  <c:v>38373</c:v>
                </c:pt>
                <c:pt idx="1209">
                  <c:v>38366</c:v>
                </c:pt>
                <c:pt idx="1210">
                  <c:v>38359</c:v>
                </c:pt>
                <c:pt idx="1211">
                  <c:v>38352</c:v>
                </c:pt>
                <c:pt idx="1212">
                  <c:v>38345</c:v>
                </c:pt>
                <c:pt idx="1213">
                  <c:v>38338</c:v>
                </c:pt>
                <c:pt idx="1214">
                  <c:v>38331</c:v>
                </c:pt>
                <c:pt idx="1215">
                  <c:v>38324</c:v>
                </c:pt>
                <c:pt idx="1216">
                  <c:v>38317</c:v>
                </c:pt>
                <c:pt idx="1217">
                  <c:v>38310</c:v>
                </c:pt>
                <c:pt idx="1218">
                  <c:v>38303</c:v>
                </c:pt>
                <c:pt idx="1219">
                  <c:v>38296</c:v>
                </c:pt>
                <c:pt idx="1220">
                  <c:v>38289</c:v>
                </c:pt>
                <c:pt idx="1221">
                  <c:v>38282</c:v>
                </c:pt>
                <c:pt idx="1222">
                  <c:v>38275</c:v>
                </c:pt>
                <c:pt idx="1223">
                  <c:v>38268</c:v>
                </c:pt>
                <c:pt idx="1224">
                  <c:v>38261</c:v>
                </c:pt>
                <c:pt idx="1225">
                  <c:v>38254</c:v>
                </c:pt>
                <c:pt idx="1226">
                  <c:v>38247</c:v>
                </c:pt>
                <c:pt idx="1227">
                  <c:v>38240</c:v>
                </c:pt>
                <c:pt idx="1228">
                  <c:v>38233</c:v>
                </c:pt>
                <c:pt idx="1229">
                  <c:v>38226</c:v>
                </c:pt>
                <c:pt idx="1230">
                  <c:v>38219</c:v>
                </c:pt>
                <c:pt idx="1231">
                  <c:v>38212</c:v>
                </c:pt>
                <c:pt idx="1232">
                  <c:v>38205</c:v>
                </c:pt>
                <c:pt idx="1233">
                  <c:v>38198</c:v>
                </c:pt>
                <c:pt idx="1234">
                  <c:v>38191</c:v>
                </c:pt>
                <c:pt idx="1235">
                  <c:v>38184</c:v>
                </c:pt>
                <c:pt idx="1236">
                  <c:v>38177</c:v>
                </c:pt>
                <c:pt idx="1237">
                  <c:v>38170</c:v>
                </c:pt>
                <c:pt idx="1238">
                  <c:v>38163</c:v>
                </c:pt>
                <c:pt idx="1239">
                  <c:v>38156</c:v>
                </c:pt>
                <c:pt idx="1240">
                  <c:v>38149</c:v>
                </c:pt>
                <c:pt idx="1241">
                  <c:v>38142</c:v>
                </c:pt>
                <c:pt idx="1242">
                  <c:v>38135</c:v>
                </c:pt>
                <c:pt idx="1243">
                  <c:v>38128</c:v>
                </c:pt>
                <c:pt idx="1244">
                  <c:v>38121</c:v>
                </c:pt>
                <c:pt idx="1245">
                  <c:v>38114</c:v>
                </c:pt>
                <c:pt idx="1246">
                  <c:v>38107</c:v>
                </c:pt>
                <c:pt idx="1247">
                  <c:v>38100</c:v>
                </c:pt>
                <c:pt idx="1248">
                  <c:v>38093</c:v>
                </c:pt>
                <c:pt idx="1249">
                  <c:v>38086</c:v>
                </c:pt>
                <c:pt idx="1250">
                  <c:v>38079</c:v>
                </c:pt>
                <c:pt idx="1251">
                  <c:v>38072</c:v>
                </c:pt>
                <c:pt idx="1252">
                  <c:v>38065</c:v>
                </c:pt>
                <c:pt idx="1253">
                  <c:v>38058</c:v>
                </c:pt>
                <c:pt idx="1254">
                  <c:v>38051</c:v>
                </c:pt>
                <c:pt idx="1255">
                  <c:v>38044</c:v>
                </c:pt>
                <c:pt idx="1256">
                  <c:v>38037</c:v>
                </c:pt>
                <c:pt idx="1257">
                  <c:v>38030</c:v>
                </c:pt>
                <c:pt idx="1258">
                  <c:v>38023</c:v>
                </c:pt>
                <c:pt idx="1259">
                  <c:v>38016</c:v>
                </c:pt>
                <c:pt idx="1260">
                  <c:v>38009</c:v>
                </c:pt>
                <c:pt idx="1261">
                  <c:v>38002</c:v>
                </c:pt>
                <c:pt idx="1262">
                  <c:v>37995</c:v>
                </c:pt>
                <c:pt idx="1263">
                  <c:v>37988</c:v>
                </c:pt>
                <c:pt idx="1264">
                  <c:v>37981</c:v>
                </c:pt>
                <c:pt idx="1265">
                  <c:v>37974</c:v>
                </c:pt>
                <c:pt idx="1266">
                  <c:v>37967</c:v>
                </c:pt>
                <c:pt idx="1267">
                  <c:v>37960</c:v>
                </c:pt>
                <c:pt idx="1268">
                  <c:v>37953</c:v>
                </c:pt>
                <c:pt idx="1269">
                  <c:v>37946</c:v>
                </c:pt>
                <c:pt idx="1270">
                  <c:v>37939</c:v>
                </c:pt>
                <c:pt idx="1271">
                  <c:v>37932</c:v>
                </c:pt>
                <c:pt idx="1272">
                  <c:v>37925</c:v>
                </c:pt>
                <c:pt idx="1273">
                  <c:v>37918</c:v>
                </c:pt>
                <c:pt idx="1274">
                  <c:v>37911</c:v>
                </c:pt>
                <c:pt idx="1275">
                  <c:v>37904</c:v>
                </c:pt>
                <c:pt idx="1276">
                  <c:v>37897</c:v>
                </c:pt>
                <c:pt idx="1277">
                  <c:v>37890</c:v>
                </c:pt>
                <c:pt idx="1278">
                  <c:v>37883</c:v>
                </c:pt>
                <c:pt idx="1279">
                  <c:v>37876</c:v>
                </c:pt>
                <c:pt idx="1280">
                  <c:v>37869</c:v>
                </c:pt>
                <c:pt idx="1281">
                  <c:v>37862</c:v>
                </c:pt>
                <c:pt idx="1282">
                  <c:v>37855</c:v>
                </c:pt>
                <c:pt idx="1283">
                  <c:v>37848</c:v>
                </c:pt>
                <c:pt idx="1284">
                  <c:v>37841</c:v>
                </c:pt>
                <c:pt idx="1285">
                  <c:v>37834</c:v>
                </c:pt>
                <c:pt idx="1286">
                  <c:v>37827</c:v>
                </c:pt>
                <c:pt idx="1287">
                  <c:v>37820</c:v>
                </c:pt>
                <c:pt idx="1288">
                  <c:v>37813</c:v>
                </c:pt>
                <c:pt idx="1289">
                  <c:v>37806</c:v>
                </c:pt>
                <c:pt idx="1290">
                  <c:v>37799</c:v>
                </c:pt>
                <c:pt idx="1291">
                  <c:v>37792</c:v>
                </c:pt>
                <c:pt idx="1292">
                  <c:v>37785</c:v>
                </c:pt>
                <c:pt idx="1293">
                  <c:v>37778</c:v>
                </c:pt>
                <c:pt idx="1294">
                  <c:v>37771</c:v>
                </c:pt>
                <c:pt idx="1295">
                  <c:v>37764</c:v>
                </c:pt>
                <c:pt idx="1296">
                  <c:v>37757</c:v>
                </c:pt>
                <c:pt idx="1297">
                  <c:v>37750</c:v>
                </c:pt>
                <c:pt idx="1298">
                  <c:v>37743</c:v>
                </c:pt>
                <c:pt idx="1299">
                  <c:v>37736</c:v>
                </c:pt>
                <c:pt idx="1300">
                  <c:v>37729</c:v>
                </c:pt>
                <c:pt idx="1301">
                  <c:v>37722</c:v>
                </c:pt>
                <c:pt idx="1302">
                  <c:v>37715</c:v>
                </c:pt>
                <c:pt idx="1303">
                  <c:v>37708</c:v>
                </c:pt>
                <c:pt idx="1304">
                  <c:v>37701</c:v>
                </c:pt>
                <c:pt idx="1305">
                  <c:v>37694</c:v>
                </c:pt>
                <c:pt idx="1306">
                  <c:v>37687</c:v>
                </c:pt>
                <c:pt idx="1307">
                  <c:v>37680</c:v>
                </c:pt>
                <c:pt idx="1308">
                  <c:v>37673</c:v>
                </c:pt>
                <c:pt idx="1309">
                  <c:v>37666</c:v>
                </c:pt>
                <c:pt idx="1310">
                  <c:v>37659</c:v>
                </c:pt>
                <c:pt idx="1311">
                  <c:v>37652</c:v>
                </c:pt>
                <c:pt idx="1312">
                  <c:v>37645</c:v>
                </c:pt>
                <c:pt idx="1313">
                  <c:v>37638</c:v>
                </c:pt>
                <c:pt idx="1314">
                  <c:v>37631</c:v>
                </c:pt>
                <c:pt idx="1315">
                  <c:v>37624</c:v>
                </c:pt>
                <c:pt idx="1316">
                  <c:v>37617</c:v>
                </c:pt>
                <c:pt idx="1317">
                  <c:v>37610</c:v>
                </c:pt>
                <c:pt idx="1318">
                  <c:v>37603</c:v>
                </c:pt>
                <c:pt idx="1319">
                  <c:v>37596</c:v>
                </c:pt>
                <c:pt idx="1320">
                  <c:v>37589</c:v>
                </c:pt>
                <c:pt idx="1321">
                  <c:v>37582</c:v>
                </c:pt>
                <c:pt idx="1322">
                  <c:v>37575</c:v>
                </c:pt>
                <c:pt idx="1323">
                  <c:v>37568</c:v>
                </c:pt>
                <c:pt idx="1324">
                  <c:v>37561</c:v>
                </c:pt>
                <c:pt idx="1325">
                  <c:v>37554</c:v>
                </c:pt>
                <c:pt idx="1326">
                  <c:v>37547</c:v>
                </c:pt>
                <c:pt idx="1327">
                  <c:v>37540</c:v>
                </c:pt>
                <c:pt idx="1328">
                  <c:v>37533</c:v>
                </c:pt>
                <c:pt idx="1329">
                  <c:v>37526</c:v>
                </c:pt>
                <c:pt idx="1330">
                  <c:v>37519</c:v>
                </c:pt>
                <c:pt idx="1331">
                  <c:v>37512</c:v>
                </c:pt>
                <c:pt idx="1332">
                  <c:v>37505</c:v>
                </c:pt>
                <c:pt idx="1333">
                  <c:v>37498</c:v>
                </c:pt>
                <c:pt idx="1334">
                  <c:v>37491</c:v>
                </c:pt>
                <c:pt idx="1335">
                  <c:v>37484</c:v>
                </c:pt>
                <c:pt idx="1336">
                  <c:v>37477</c:v>
                </c:pt>
                <c:pt idx="1337">
                  <c:v>37470</c:v>
                </c:pt>
                <c:pt idx="1338">
                  <c:v>37463</c:v>
                </c:pt>
                <c:pt idx="1339">
                  <c:v>37456</c:v>
                </c:pt>
                <c:pt idx="1340">
                  <c:v>37449</c:v>
                </c:pt>
                <c:pt idx="1341">
                  <c:v>37442</c:v>
                </c:pt>
                <c:pt idx="1342">
                  <c:v>37435</c:v>
                </c:pt>
                <c:pt idx="1343">
                  <c:v>37428</c:v>
                </c:pt>
                <c:pt idx="1344">
                  <c:v>37421</c:v>
                </c:pt>
                <c:pt idx="1345">
                  <c:v>37414</c:v>
                </c:pt>
                <c:pt idx="1346">
                  <c:v>37407</c:v>
                </c:pt>
                <c:pt idx="1347">
                  <c:v>37400</c:v>
                </c:pt>
                <c:pt idx="1348">
                  <c:v>37393</c:v>
                </c:pt>
                <c:pt idx="1349">
                  <c:v>37386</c:v>
                </c:pt>
                <c:pt idx="1350">
                  <c:v>37379</c:v>
                </c:pt>
                <c:pt idx="1351">
                  <c:v>37372</c:v>
                </c:pt>
                <c:pt idx="1352">
                  <c:v>37365</c:v>
                </c:pt>
                <c:pt idx="1353">
                  <c:v>37358</c:v>
                </c:pt>
                <c:pt idx="1354">
                  <c:v>37351</c:v>
                </c:pt>
                <c:pt idx="1355">
                  <c:v>37344</c:v>
                </c:pt>
                <c:pt idx="1356">
                  <c:v>37337</c:v>
                </c:pt>
                <c:pt idx="1357">
                  <c:v>37330</c:v>
                </c:pt>
                <c:pt idx="1358">
                  <c:v>37323</c:v>
                </c:pt>
                <c:pt idx="1359">
                  <c:v>37316</c:v>
                </c:pt>
                <c:pt idx="1360">
                  <c:v>37309</c:v>
                </c:pt>
                <c:pt idx="1361">
                  <c:v>37302</c:v>
                </c:pt>
                <c:pt idx="1362">
                  <c:v>37295</c:v>
                </c:pt>
                <c:pt idx="1363">
                  <c:v>37288</c:v>
                </c:pt>
                <c:pt idx="1364">
                  <c:v>37281</c:v>
                </c:pt>
                <c:pt idx="1365">
                  <c:v>37274</c:v>
                </c:pt>
                <c:pt idx="1366">
                  <c:v>37267</c:v>
                </c:pt>
                <c:pt idx="1367">
                  <c:v>37260</c:v>
                </c:pt>
                <c:pt idx="1368">
                  <c:v>37253</c:v>
                </c:pt>
                <c:pt idx="1369">
                  <c:v>37246</c:v>
                </c:pt>
                <c:pt idx="1370">
                  <c:v>37239</c:v>
                </c:pt>
                <c:pt idx="1371">
                  <c:v>37232</c:v>
                </c:pt>
                <c:pt idx="1372">
                  <c:v>37225</c:v>
                </c:pt>
                <c:pt idx="1373">
                  <c:v>37218</c:v>
                </c:pt>
                <c:pt idx="1374">
                  <c:v>37211</c:v>
                </c:pt>
                <c:pt idx="1375">
                  <c:v>37204</c:v>
                </c:pt>
                <c:pt idx="1376">
                  <c:v>37197</c:v>
                </c:pt>
                <c:pt idx="1377">
                  <c:v>37190</c:v>
                </c:pt>
                <c:pt idx="1378">
                  <c:v>37183</c:v>
                </c:pt>
                <c:pt idx="1379">
                  <c:v>37176</c:v>
                </c:pt>
                <c:pt idx="1380">
                  <c:v>37169</c:v>
                </c:pt>
                <c:pt idx="1381">
                  <c:v>37162</c:v>
                </c:pt>
                <c:pt idx="1382">
                  <c:v>37155</c:v>
                </c:pt>
                <c:pt idx="1383">
                  <c:v>37148</c:v>
                </c:pt>
                <c:pt idx="1384">
                  <c:v>37141</c:v>
                </c:pt>
                <c:pt idx="1385">
                  <c:v>37134</c:v>
                </c:pt>
                <c:pt idx="1386">
                  <c:v>37127</c:v>
                </c:pt>
                <c:pt idx="1387">
                  <c:v>37120</c:v>
                </c:pt>
                <c:pt idx="1388">
                  <c:v>37113</c:v>
                </c:pt>
                <c:pt idx="1389">
                  <c:v>37106</c:v>
                </c:pt>
                <c:pt idx="1390">
                  <c:v>37099</c:v>
                </c:pt>
                <c:pt idx="1391">
                  <c:v>37092</c:v>
                </c:pt>
                <c:pt idx="1392">
                  <c:v>37085</c:v>
                </c:pt>
                <c:pt idx="1393">
                  <c:v>37078</c:v>
                </c:pt>
                <c:pt idx="1394">
                  <c:v>37071</c:v>
                </c:pt>
                <c:pt idx="1395">
                  <c:v>37064</c:v>
                </c:pt>
                <c:pt idx="1396">
                  <c:v>37057</c:v>
                </c:pt>
                <c:pt idx="1397">
                  <c:v>37050</c:v>
                </c:pt>
                <c:pt idx="1398">
                  <c:v>37043</c:v>
                </c:pt>
                <c:pt idx="1399">
                  <c:v>37036</c:v>
                </c:pt>
                <c:pt idx="1400">
                  <c:v>37029</c:v>
                </c:pt>
                <c:pt idx="1401">
                  <c:v>37022</c:v>
                </c:pt>
                <c:pt idx="1402">
                  <c:v>37015</c:v>
                </c:pt>
                <c:pt idx="1403">
                  <c:v>37008</c:v>
                </c:pt>
                <c:pt idx="1404">
                  <c:v>37001</c:v>
                </c:pt>
                <c:pt idx="1405">
                  <c:v>36994</c:v>
                </c:pt>
                <c:pt idx="1406">
                  <c:v>36987</c:v>
                </c:pt>
                <c:pt idx="1407">
                  <c:v>36980</c:v>
                </c:pt>
                <c:pt idx="1408">
                  <c:v>36973</c:v>
                </c:pt>
                <c:pt idx="1409">
                  <c:v>36966</c:v>
                </c:pt>
                <c:pt idx="1410">
                  <c:v>36959</c:v>
                </c:pt>
                <c:pt idx="1411">
                  <c:v>36952</c:v>
                </c:pt>
                <c:pt idx="1412">
                  <c:v>36945</c:v>
                </c:pt>
                <c:pt idx="1413">
                  <c:v>36938</c:v>
                </c:pt>
                <c:pt idx="1414">
                  <c:v>36931</c:v>
                </c:pt>
                <c:pt idx="1415">
                  <c:v>36924</c:v>
                </c:pt>
                <c:pt idx="1416">
                  <c:v>36917</c:v>
                </c:pt>
                <c:pt idx="1417">
                  <c:v>36910</c:v>
                </c:pt>
                <c:pt idx="1418">
                  <c:v>36903</c:v>
                </c:pt>
                <c:pt idx="1419">
                  <c:v>36896</c:v>
                </c:pt>
                <c:pt idx="1420">
                  <c:v>36889</c:v>
                </c:pt>
                <c:pt idx="1421">
                  <c:v>36882</c:v>
                </c:pt>
                <c:pt idx="1422">
                  <c:v>36875</c:v>
                </c:pt>
                <c:pt idx="1423">
                  <c:v>36868</c:v>
                </c:pt>
                <c:pt idx="1424">
                  <c:v>36861</c:v>
                </c:pt>
                <c:pt idx="1425">
                  <c:v>36854</c:v>
                </c:pt>
                <c:pt idx="1426">
                  <c:v>36847</c:v>
                </c:pt>
                <c:pt idx="1427">
                  <c:v>36840</c:v>
                </c:pt>
                <c:pt idx="1428">
                  <c:v>36833</c:v>
                </c:pt>
                <c:pt idx="1429">
                  <c:v>36826</c:v>
                </c:pt>
                <c:pt idx="1430">
                  <c:v>36819</c:v>
                </c:pt>
                <c:pt idx="1431">
                  <c:v>36812</c:v>
                </c:pt>
                <c:pt idx="1432">
                  <c:v>36805</c:v>
                </c:pt>
                <c:pt idx="1433">
                  <c:v>36798</c:v>
                </c:pt>
                <c:pt idx="1434">
                  <c:v>36791</c:v>
                </c:pt>
                <c:pt idx="1435">
                  <c:v>36784</c:v>
                </c:pt>
                <c:pt idx="1436">
                  <c:v>36777</c:v>
                </c:pt>
                <c:pt idx="1437">
                  <c:v>36770</c:v>
                </c:pt>
                <c:pt idx="1438">
                  <c:v>36763</c:v>
                </c:pt>
                <c:pt idx="1439">
                  <c:v>36756</c:v>
                </c:pt>
                <c:pt idx="1440">
                  <c:v>36749</c:v>
                </c:pt>
                <c:pt idx="1441">
                  <c:v>36742</c:v>
                </c:pt>
                <c:pt idx="1442">
                  <c:v>36735</c:v>
                </c:pt>
                <c:pt idx="1443">
                  <c:v>36728</c:v>
                </c:pt>
                <c:pt idx="1444">
                  <c:v>36721</c:v>
                </c:pt>
                <c:pt idx="1445">
                  <c:v>36714</c:v>
                </c:pt>
                <c:pt idx="1446">
                  <c:v>36707</c:v>
                </c:pt>
                <c:pt idx="1447">
                  <c:v>36700</c:v>
                </c:pt>
                <c:pt idx="1448">
                  <c:v>36693</c:v>
                </c:pt>
                <c:pt idx="1449">
                  <c:v>36686</c:v>
                </c:pt>
                <c:pt idx="1450">
                  <c:v>36679</c:v>
                </c:pt>
                <c:pt idx="1451">
                  <c:v>36672</c:v>
                </c:pt>
                <c:pt idx="1452">
                  <c:v>36665</c:v>
                </c:pt>
                <c:pt idx="1453">
                  <c:v>36658</c:v>
                </c:pt>
                <c:pt idx="1454">
                  <c:v>36651</c:v>
                </c:pt>
                <c:pt idx="1455">
                  <c:v>36644</c:v>
                </c:pt>
                <c:pt idx="1456">
                  <c:v>36637</c:v>
                </c:pt>
                <c:pt idx="1457">
                  <c:v>36630</c:v>
                </c:pt>
                <c:pt idx="1458">
                  <c:v>36623</c:v>
                </c:pt>
                <c:pt idx="1459">
                  <c:v>36616</c:v>
                </c:pt>
                <c:pt idx="1460">
                  <c:v>36609</c:v>
                </c:pt>
                <c:pt idx="1461">
                  <c:v>36602</c:v>
                </c:pt>
                <c:pt idx="1462">
                  <c:v>36595</c:v>
                </c:pt>
                <c:pt idx="1463">
                  <c:v>36588</c:v>
                </c:pt>
                <c:pt idx="1464">
                  <c:v>36581</c:v>
                </c:pt>
                <c:pt idx="1465">
                  <c:v>36574</c:v>
                </c:pt>
                <c:pt idx="1466">
                  <c:v>36567</c:v>
                </c:pt>
                <c:pt idx="1467">
                  <c:v>36560</c:v>
                </c:pt>
                <c:pt idx="1468">
                  <c:v>36553</c:v>
                </c:pt>
                <c:pt idx="1469">
                  <c:v>36546</c:v>
                </c:pt>
                <c:pt idx="1470">
                  <c:v>36539</c:v>
                </c:pt>
                <c:pt idx="1471">
                  <c:v>36532</c:v>
                </c:pt>
                <c:pt idx="1472">
                  <c:v>36525</c:v>
                </c:pt>
                <c:pt idx="1473">
                  <c:v>36518</c:v>
                </c:pt>
                <c:pt idx="1474">
                  <c:v>36511</c:v>
                </c:pt>
                <c:pt idx="1475">
                  <c:v>36504</c:v>
                </c:pt>
                <c:pt idx="1476">
                  <c:v>36497</c:v>
                </c:pt>
                <c:pt idx="1477">
                  <c:v>36490</c:v>
                </c:pt>
                <c:pt idx="1478">
                  <c:v>36483</c:v>
                </c:pt>
                <c:pt idx="1479">
                  <c:v>36476</c:v>
                </c:pt>
                <c:pt idx="1480">
                  <c:v>36469</c:v>
                </c:pt>
                <c:pt idx="1481">
                  <c:v>36462</c:v>
                </c:pt>
                <c:pt idx="1482">
                  <c:v>36455</c:v>
                </c:pt>
                <c:pt idx="1483">
                  <c:v>36448</c:v>
                </c:pt>
                <c:pt idx="1484">
                  <c:v>36441</c:v>
                </c:pt>
                <c:pt idx="1485">
                  <c:v>36434</c:v>
                </c:pt>
                <c:pt idx="1486">
                  <c:v>36427</c:v>
                </c:pt>
                <c:pt idx="1487">
                  <c:v>36420</c:v>
                </c:pt>
                <c:pt idx="1488">
                  <c:v>36413</c:v>
                </c:pt>
                <c:pt idx="1489">
                  <c:v>36406</c:v>
                </c:pt>
                <c:pt idx="1490">
                  <c:v>36399</c:v>
                </c:pt>
                <c:pt idx="1491">
                  <c:v>36392</c:v>
                </c:pt>
                <c:pt idx="1492">
                  <c:v>36385</c:v>
                </c:pt>
                <c:pt idx="1493">
                  <c:v>36378</c:v>
                </c:pt>
                <c:pt idx="1494">
                  <c:v>36371</c:v>
                </c:pt>
                <c:pt idx="1495">
                  <c:v>36364</c:v>
                </c:pt>
                <c:pt idx="1496">
                  <c:v>36357</c:v>
                </c:pt>
                <c:pt idx="1497">
                  <c:v>36350</c:v>
                </c:pt>
                <c:pt idx="1498">
                  <c:v>36343</c:v>
                </c:pt>
                <c:pt idx="1499">
                  <c:v>36336</c:v>
                </c:pt>
                <c:pt idx="1500">
                  <c:v>36329</c:v>
                </c:pt>
                <c:pt idx="1501">
                  <c:v>36322</c:v>
                </c:pt>
                <c:pt idx="1502">
                  <c:v>36315</c:v>
                </c:pt>
                <c:pt idx="1503">
                  <c:v>36308</c:v>
                </c:pt>
                <c:pt idx="1504">
                  <c:v>36301</c:v>
                </c:pt>
                <c:pt idx="1505">
                  <c:v>36294</c:v>
                </c:pt>
                <c:pt idx="1506">
                  <c:v>36287</c:v>
                </c:pt>
                <c:pt idx="1507">
                  <c:v>36280</c:v>
                </c:pt>
                <c:pt idx="1508">
                  <c:v>36273</c:v>
                </c:pt>
                <c:pt idx="1509">
                  <c:v>36266</c:v>
                </c:pt>
                <c:pt idx="1510">
                  <c:v>36259</c:v>
                </c:pt>
                <c:pt idx="1511">
                  <c:v>36252</c:v>
                </c:pt>
                <c:pt idx="1512">
                  <c:v>36245</c:v>
                </c:pt>
                <c:pt idx="1513">
                  <c:v>36238</c:v>
                </c:pt>
                <c:pt idx="1514">
                  <c:v>36231</c:v>
                </c:pt>
                <c:pt idx="1515">
                  <c:v>36224</c:v>
                </c:pt>
                <c:pt idx="1516">
                  <c:v>36217</c:v>
                </c:pt>
                <c:pt idx="1517">
                  <c:v>36210</c:v>
                </c:pt>
                <c:pt idx="1518">
                  <c:v>36203</c:v>
                </c:pt>
                <c:pt idx="1519">
                  <c:v>36196</c:v>
                </c:pt>
                <c:pt idx="1520">
                  <c:v>36189</c:v>
                </c:pt>
                <c:pt idx="1521">
                  <c:v>36182</c:v>
                </c:pt>
                <c:pt idx="1522">
                  <c:v>36175</c:v>
                </c:pt>
                <c:pt idx="1523">
                  <c:v>36168</c:v>
                </c:pt>
                <c:pt idx="1524">
                  <c:v>36161</c:v>
                </c:pt>
                <c:pt idx="1525">
                  <c:v>36154</c:v>
                </c:pt>
                <c:pt idx="1526">
                  <c:v>36147</c:v>
                </c:pt>
                <c:pt idx="1527">
                  <c:v>36140</c:v>
                </c:pt>
                <c:pt idx="1528">
                  <c:v>36133</c:v>
                </c:pt>
                <c:pt idx="1529">
                  <c:v>36126</c:v>
                </c:pt>
                <c:pt idx="1530">
                  <c:v>36119</c:v>
                </c:pt>
                <c:pt idx="1531">
                  <c:v>36112</c:v>
                </c:pt>
                <c:pt idx="1532">
                  <c:v>36105</c:v>
                </c:pt>
                <c:pt idx="1533">
                  <c:v>36098</c:v>
                </c:pt>
                <c:pt idx="1534">
                  <c:v>36091</c:v>
                </c:pt>
                <c:pt idx="1535">
                  <c:v>36084</c:v>
                </c:pt>
                <c:pt idx="1536">
                  <c:v>36077</c:v>
                </c:pt>
                <c:pt idx="1537">
                  <c:v>36070</c:v>
                </c:pt>
                <c:pt idx="1538">
                  <c:v>36063</c:v>
                </c:pt>
                <c:pt idx="1539">
                  <c:v>36056</c:v>
                </c:pt>
                <c:pt idx="1540">
                  <c:v>36049</c:v>
                </c:pt>
                <c:pt idx="1541">
                  <c:v>36042</c:v>
                </c:pt>
                <c:pt idx="1542">
                  <c:v>36035</c:v>
                </c:pt>
                <c:pt idx="1543">
                  <c:v>36028</c:v>
                </c:pt>
                <c:pt idx="1544">
                  <c:v>36021</c:v>
                </c:pt>
                <c:pt idx="1545">
                  <c:v>36014</c:v>
                </c:pt>
                <c:pt idx="1546">
                  <c:v>36007</c:v>
                </c:pt>
                <c:pt idx="1547">
                  <c:v>36000</c:v>
                </c:pt>
                <c:pt idx="1548">
                  <c:v>35993</c:v>
                </c:pt>
                <c:pt idx="1549">
                  <c:v>35986</c:v>
                </c:pt>
                <c:pt idx="1550">
                  <c:v>35979</c:v>
                </c:pt>
                <c:pt idx="1551">
                  <c:v>35972</c:v>
                </c:pt>
                <c:pt idx="1552">
                  <c:v>35965</c:v>
                </c:pt>
                <c:pt idx="1553">
                  <c:v>35958</c:v>
                </c:pt>
                <c:pt idx="1554">
                  <c:v>35951</c:v>
                </c:pt>
                <c:pt idx="1555">
                  <c:v>35944</c:v>
                </c:pt>
                <c:pt idx="1556">
                  <c:v>35937</c:v>
                </c:pt>
                <c:pt idx="1557">
                  <c:v>35930</c:v>
                </c:pt>
                <c:pt idx="1558">
                  <c:v>35923</c:v>
                </c:pt>
                <c:pt idx="1559">
                  <c:v>35916</c:v>
                </c:pt>
                <c:pt idx="1560">
                  <c:v>35909</c:v>
                </c:pt>
                <c:pt idx="1561">
                  <c:v>35902</c:v>
                </c:pt>
                <c:pt idx="1562">
                  <c:v>35895</c:v>
                </c:pt>
                <c:pt idx="1563">
                  <c:v>35888</c:v>
                </c:pt>
                <c:pt idx="1564">
                  <c:v>35881</c:v>
                </c:pt>
                <c:pt idx="1565">
                  <c:v>35874</c:v>
                </c:pt>
                <c:pt idx="1566">
                  <c:v>35867</c:v>
                </c:pt>
                <c:pt idx="1567">
                  <c:v>35860</c:v>
                </c:pt>
                <c:pt idx="1568">
                  <c:v>35853</c:v>
                </c:pt>
                <c:pt idx="1569">
                  <c:v>35846</c:v>
                </c:pt>
                <c:pt idx="1570">
                  <c:v>35839</c:v>
                </c:pt>
                <c:pt idx="1571">
                  <c:v>35832</c:v>
                </c:pt>
                <c:pt idx="1572">
                  <c:v>35825</c:v>
                </c:pt>
                <c:pt idx="1573">
                  <c:v>35818</c:v>
                </c:pt>
                <c:pt idx="1574">
                  <c:v>35811</c:v>
                </c:pt>
                <c:pt idx="1575">
                  <c:v>35804</c:v>
                </c:pt>
                <c:pt idx="1576">
                  <c:v>35797</c:v>
                </c:pt>
                <c:pt idx="1577">
                  <c:v>35790</c:v>
                </c:pt>
                <c:pt idx="1578">
                  <c:v>35783</c:v>
                </c:pt>
                <c:pt idx="1579">
                  <c:v>35776</c:v>
                </c:pt>
                <c:pt idx="1580">
                  <c:v>35769</c:v>
                </c:pt>
                <c:pt idx="1581">
                  <c:v>35762</c:v>
                </c:pt>
                <c:pt idx="1582">
                  <c:v>35755</c:v>
                </c:pt>
                <c:pt idx="1583">
                  <c:v>35748</c:v>
                </c:pt>
                <c:pt idx="1584">
                  <c:v>35741</c:v>
                </c:pt>
                <c:pt idx="1585">
                  <c:v>35734</c:v>
                </c:pt>
                <c:pt idx="1586">
                  <c:v>35727</c:v>
                </c:pt>
                <c:pt idx="1587">
                  <c:v>35720</c:v>
                </c:pt>
                <c:pt idx="1588">
                  <c:v>35713</c:v>
                </c:pt>
                <c:pt idx="1589">
                  <c:v>35706</c:v>
                </c:pt>
                <c:pt idx="1590">
                  <c:v>35699</c:v>
                </c:pt>
                <c:pt idx="1591">
                  <c:v>35692</c:v>
                </c:pt>
                <c:pt idx="1592">
                  <c:v>35685</c:v>
                </c:pt>
                <c:pt idx="1593">
                  <c:v>35678</c:v>
                </c:pt>
                <c:pt idx="1594">
                  <c:v>35671</c:v>
                </c:pt>
                <c:pt idx="1595">
                  <c:v>35664</c:v>
                </c:pt>
                <c:pt idx="1596">
                  <c:v>35657</c:v>
                </c:pt>
                <c:pt idx="1597">
                  <c:v>35650</c:v>
                </c:pt>
                <c:pt idx="1598">
                  <c:v>35643</c:v>
                </c:pt>
                <c:pt idx="1599">
                  <c:v>35636</c:v>
                </c:pt>
                <c:pt idx="1600">
                  <c:v>35629</c:v>
                </c:pt>
                <c:pt idx="1601">
                  <c:v>35622</c:v>
                </c:pt>
                <c:pt idx="1602">
                  <c:v>35615</c:v>
                </c:pt>
                <c:pt idx="1603">
                  <c:v>35608</c:v>
                </c:pt>
                <c:pt idx="1604">
                  <c:v>35601</c:v>
                </c:pt>
                <c:pt idx="1605">
                  <c:v>35594</c:v>
                </c:pt>
                <c:pt idx="1606">
                  <c:v>35587</c:v>
                </c:pt>
                <c:pt idx="1607">
                  <c:v>35580</c:v>
                </c:pt>
                <c:pt idx="1608">
                  <c:v>35573</c:v>
                </c:pt>
                <c:pt idx="1609">
                  <c:v>35566</c:v>
                </c:pt>
                <c:pt idx="1610">
                  <c:v>35559</c:v>
                </c:pt>
                <c:pt idx="1611">
                  <c:v>35552</c:v>
                </c:pt>
                <c:pt idx="1612">
                  <c:v>35545</c:v>
                </c:pt>
                <c:pt idx="1613">
                  <c:v>35538</c:v>
                </c:pt>
                <c:pt idx="1614">
                  <c:v>35531</c:v>
                </c:pt>
                <c:pt idx="1615">
                  <c:v>35524</c:v>
                </c:pt>
                <c:pt idx="1616">
                  <c:v>35517</c:v>
                </c:pt>
                <c:pt idx="1617">
                  <c:v>35510</c:v>
                </c:pt>
                <c:pt idx="1618">
                  <c:v>35503</c:v>
                </c:pt>
                <c:pt idx="1619">
                  <c:v>35496</c:v>
                </c:pt>
                <c:pt idx="1620">
                  <c:v>35489</c:v>
                </c:pt>
                <c:pt idx="1621">
                  <c:v>35482</c:v>
                </c:pt>
                <c:pt idx="1622">
                  <c:v>35475</c:v>
                </c:pt>
                <c:pt idx="1623">
                  <c:v>35468</c:v>
                </c:pt>
                <c:pt idx="1624">
                  <c:v>35461</c:v>
                </c:pt>
                <c:pt idx="1625">
                  <c:v>35454</c:v>
                </c:pt>
                <c:pt idx="1626">
                  <c:v>35447</c:v>
                </c:pt>
                <c:pt idx="1627">
                  <c:v>35440</c:v>
                </c:pt>
                <c:pt idx="1628">
                  <c:v>35433</c:v>
                </c:pt>
                <c:pt idx="1629">
                  <c:v>35426</c:v>
                </c:pt>
                <c:pt idx="1630">
                  <c:v>35419</c:v>
                </c:pt>
                <c:pt idx="1631">
                  <c:v>35412</c:v>
                </c:pt>
                <c:pt idx="1632">
                  <c:v>35405</c:v>
                </c:pt>
                <c:pt idx="1633">
                  <c:v>35398</c:v>
                </c:pt>
                <c:pt idx="1634">
                  <c:v>35391</c:v>
                </c:pt>
                <c:pt idx="1635">
                  <c:v>35384</c:v>
                </c:pt>
                <c:pt idx="1636">
                  <c:v>35377</c:v>
                </c:pt>
                <c:pt idx="1637">
                  <c:v>35370</c:v>
                </c:pt>
                <c:pt idx="1638">
                  <c:v>35363</c:v>
                </c:pt>
                <c:pt idx="1639">
                  <c:v>35356</c:v>
                </c:pt>
                <c:pt idx="1640">
                  <c:v>35349</c:v>
                </c:pt>
                <c:pt idx="1641">
                  <c:v>35342</c:v>
                </c:pt>
                <c:pt idx="1642">
                  <c:v>35335</c:v>
                </c:pt>
                <c:pt idx="1643">
                  <c:v>35328</c:v>
                </c:pt>
                <c:pt idx="1644">
                  <c:v>35321</c:v>
                </c:pt>
                <c:pt idx="1645">
                  <c:v>35314</c:v>
                </c:pt>
                <c:pt idx="1646">
                  <c:v>35307</c:v>
                </c:pt>
                <c:pt idx="1647">
                  <c:v>35300</c:v>
                </c:pt>
                <c:pt idx="1648">
                  <c:v>35293</c:v>
                </c:pt>
                <c:pt idx="1649">
                  <c:v>35286</c:v>
                </c:pt>
                <c:pt idx="1650">
                  <c:v>35279</c:v>
                </c:pt>
                <c:pt idx="1651">
                  <c:v>35272</c:v>
                </c:pt>
                <c:pt idx="1652">
                  <c:v>35265</c:v>
                </c:pt>
                <c:pt idx="1653">
                  <c:v>35258</c:v>
                </c:pt>
                <c:pt idx="1654">
                  <c:v>35251</c:v>
                </c:pt>
                <c:pt idx="1655">
                  <c:v>35244</c:v>
                </c:pt>
                <c:pt idx="1656">
                  <c:v>35237</c:v>
                </c:pt>
                <c:pt idx="1657">
                  <c:v>35230</c:v>
                </c:pt>
                <c:pt idx="1658">
                  <c:v>35223</c:v>
                </c:pt>
                <c:pt idx="1659">
                  <c:v>35216</c:v>
                </c:pt>
                <c:pt idx="1660">
                  <c:v>35209</c:v>
                </c:pt>
                <c:pt idx="1661">
                  <c:v>35202</c:v>
                </c:pt>
                <c:pt idx="1662">
                  <c:v>35195</c:v>
                </c:pt>
                <c:pt idx="1663">
                  <c:v>35188</c:v>
                </c:pt>
                <c:pt idx="1664">
                  <c:v>35181</c:v>
                </c:pt>
                <c:pt idx="1665">
                  <c:v>35174</c:v>
                </c:pt>
                <c:pt idx="1666">
                  <c:v>35167</c:v>
                </c:pt>
                <c:pt idx="1667">
                  <c:v>35160</c:v>
                </c:pt>
                <c:pt idx="1668">
                  <c:v>35153</c:v>
                </c:pt>
                <c:pt idx="1669">
                  <c:v>35146</c:v>
                </c:pt>
                <c:pt idx="1670">
                  <c:v>35139</c:v>
                </c:pt>
                <c:pt idx="1671">
                  <c:v>35132</c:v>
                </c:pt>
                <c:pt idx="1672">
                  <c:v>35125</c:v>
                </c:pt>
                <c:pt idx="1673">
                  <c:v>35118</c:v>
                </c:pt>
                <c:pt idx="1674">
                  <c:v>35111</c:v>
                </c:pt>
                <c:pt idx="1675">
                  <c:v>35104</c:v>
                </c:pt>
                <c:pt idx="1676">
                  <c:v>35097</c:v>
                </c:pt>
                <c:pt idx="1677">
                  <c:v>35090</c:v>
                </c:pt>
                <c:pt idx="1678">
                  <c:v>35083</c:v>
                </c:pt>
                <c:pt idx="1679">
                  <c:v>35076</c:v>
                </c:pt>
                <c:pt idx="1680">
                  <c:v>35069</c:v>
                </c:pt>
                <c:pt idx="1681">
                  <c:v>35062</c:v>
                </c:pt>
                <c:pt idx="1682">
                  <c:v>35055</c:v>
                </c:pt>
                <c:pt idx="1683">
                  <c:v>35048</c:v>
                </c:pt>
                <c:pt idx="1684">
                  <c:v>35041</c:v>
                </c:pt>
                <c:pt idx="1685">
                  <c:v>35034</c:v>
                </c:pt>
                <c:pt idx="1686">
                  <c:v>35027</c:v>
                </c:pt>
                <c:pt idx="1687">
                  <c:v>35020</c:v>
                </c:pt>
                <c:pt idx="1688">
                  <c:v>35013</c:v>
                </c:pt>
                <c:pt idx="1689">
                  <c:v>35006</c:v>
                </c:pt>
                <c:pt idx="1690">
                  <c:v>34999</c:v>
                </c:pt>
                <c:pt idx="1691">
                  <c:v>34992</c:v>
                </c:pt>
                <c:pt idx="1692">
                  <c:v>34985</c:v>
                </c:pt>
                <c:pt idx="1693">
                  <c:v>34978</c:v>
                </c:pt>
                <c:pt idx="1694">
                  <c:v>34971</c:v>
                </c:pt>
                <c:pt idx="1695">
                  <c:v>34964</c:v>
                </c:pt>
                <c:pt idx="1696">
                  <c:v>34957</c:v>
                </c:pt>
                <c:pt idx="1697">
                  <c:v>34950</c:v>
                </c:pt>
                <c:pt idx="1698">
                  <c:v>34943</c:v>
                </c:pt>
                <c:pt idx="1699">
                  <c:v>34936</c:v>
                </c:pt>
                <c:pt idx="1700">
                  <c:v>34929</c:v>
                </c:pt>
                <c:pt idx="1701">
                  <c:v>34922</c:v>
                </c:pt>
                <c:pt idx="1702">
                  <c:v>34915</c:v>
                </c:pt>
                <c:pt idx="1703">
                  <c:v>34908</c:v>
                </c:pt>
                <c:pt idx="1704">
                  <c:v>34901</c:v>
                </c:pt>
                <c:pt idx="1705">
                  <c:v>34894</c:v>
                </c:pt>
                <c:pt idx="1706">
                  <c:v>34887</c:v>
                </c:pt>
                <c:pt idx="1707">
                  <c:v>34880</c:v>
                </c:pt>
                <c:pt idx="1708">
                  <c:v>34873</c:v>
                </c:pt>
                <c:pt idx="1709">
                  <c:v>34866</c:v>
                </c:pt>
                <c:pt idx="1710">
                  <c:v>34859</c:v>
                </c:pt>
                <c:pt idx="1711">
                  <c:v>34852</c:v>
                </c:pt>
                <c:pt idx="1712">
                  <c:v>34845</c:v>
                </c:pt>
                <c:pt idx="1713">
                  <c:v>34838</c:v>
                </c:pt>
                <c:pt idx="1714">
                  <c:v>34831</c:v>
                </c:pt>
                <c:pt idx="1715">
                  <c:v>34824</c:v>
                </c:pt>
                <c:pt idx="1716">
                  <c:v>34817</c:v>
                </c:pt>
                <c:pt idx="1717">
                  <c:v>34810</c:v>
                </c:pt>
                <c:pt idx="1718">
                  <c:v>34803</c:v>
                </c:pt>
                <c:pt idx="1719">
                  <c:v>34796</c:v>
                </c:pt>
                <c:pt idx="1720">
                  <c:v>34789</c:v>
                </c:pt>
                <c:pt idx="1721">
                  <c:v>34782</c:v>
                </c:pt>
                <c:pt idx="1722">
                  <c:v>34775</c:v>
                </c:pt>
                <c:pt idx="1723">
                  <c:v>34768</c:v>
                </c:pt>
                <c:pt idx="1724">
                  <c:v>34761</c:v>
                </c:pt>
                <c:pt idx="1725">
                  <c:v>34754</c:v>
                </c:pt>
                <c:pt idx="1726">
                  <c:v>34747</c:v>
                </c:pt>
                <c:pt idx="1727">
                  <c:v>34740</c:v>
                </c:pt>
                <c:pt idx="1728">
                  <c:v>34733</c:v>
                </c:pt>
                <c:pt idx="1729">
                  <c:v>34726</c:v>
                </c:pt>
                <c:pt idx="1730">
                  <c:v>34719</c:v>
                </c:pt>
                <c:pt idx="1731">
                  <c:v>34712</c:v>
                </c:pt>
                <c:pt idx="1732">
                  <c:v>34705</c:v>
                </c:pt>
                <c:pt idx="1733">
                  <c:v>34698</c:v>
                </c:pt>
                <c:pt idx="1734">
                  <c:v>34691</c:v>
                </c:pt>
                <c:pt idx="1735">
                  <c:v>34684</c:v>
                </c:pt>
                <c:pt idx="1736">
                  <c:v>34677</c:v>
                </c:pt>
                <c:pt idx="1737">
                  <c:v>34670</c:v>
                </c:pt>
                <c:pt idx="1738">
                  <c:v>34663</c:v>
                </c:pt>
                <c:pt idx="1739">
                  <c:v>34656</c:v>
                </c:pt>
                <c:pt idx="1740">
                  <c:v>34649</c:v>
                </c:pt>
                <c:pt idx="1741">
                  <c:v>34642</c:v>
                </c:pt>
                <c:pt idx="1742">
                  <c:v>34635</c:v>
                </c:pt>
                <c:pt idx="1743">
                  <c:v>34628</c:v>
                </c:pt>
                <c:pt idx="1744">
                  <c:v>34621</c:v>
                </c:pt>
                <c:pt idx="1745">
                  <c:v>34614</c:v>
                </c:pt>
                <c:pt idx="1746">
                  <c:v>34607</c:v>
                </c:pt>
                <c:pt idx="1747">
                  <c:v>34600</c:v>
                </c:pt>
                <c:pt idx="1748">
                  <c:v>34593</c:v>
                </c:pt>
                <c:pt idx="1749">
                  <c:v>34586</c:v>
                </c:pt>
                <c:pt idx="1750">
                  <c:v>34579</c:v>
                </c:pt>
                <c:pt idx="1751">
                  <c:v>34572</c:v>
                </c:pt>
                <c:pt idx="1752">
                  <c:v>34565</c:v>
                </c:pt>
                <c:pt idx="1753">
                  <c:v>34558</c:v>
                </c:pt>
                <c:pt idx="1754">
                  <c:v>34551</c:v>
                </c:pt>
                <c:pt idx="1755">
                  <c:v>34544</c:v>
                </c:pt>
                <c:pt idx="1756">
                  <c:v>34537</c:v>
                </c:pt>
                <c:pt idx="1757">
                  <c:v>34530</c:v>
                </c:pt>
                <c:pt idx="1758">
                  <c:v>34523</c:v>
                </c:pt>
                <c:pt idx="1759">
                  <c:v>34516</c:v>
                </c:pt>
                <c:pt idx="1760">
                  <c:v>34509</c:v>
                </c:pt>
                <c:pt idx="1761">
                  <c:v>34502</c:v>
                </c:pt>
                <c:pt idx="1762">
                  <c:v>34495</c:v>
                </c:pt>
                <c:pt idx="1763">
                  <c:v>34488</c:v>
                </c:pt>
                <c:pt idx="1764">
                  <c:v>34481</c:v>
                </c:pt>
                <c:pt idx="1765">
                  <c:v>34474</c:v>
                </c:pt>
                <c:pt idx="1766">
                  <c:v>34467</c:v>
                </c:pt>
                <c:pt idx="1767">
                  <c:v>34460</c:v>
                </c:pt>
                <c:pt idx="1768">
                  <c:v>34453</c:v>
                </c:pt>
                <c:pt idx="1769">
                  <c:v>34446</c:v>
                </c:pt>
                <c:pt idx="1770">
                  <c:v>34439</c:v>
                </c:pt>
                <c:pt idx="1771">
                  <c:v>34432</c:v>
                </c:pt>
                <c:pt idx="1772">
                  <c:v>34425</c:v>
                </c:pt>
                <c:pt idx="1773">
                  <c:v>34418</c:v>
                </c:pt>
                <c:pt idx="1774">
                  <c:v>34411</c:v>
                </c:pt>
                <c:pt idx="1775">
                  <c:v>34404</c:v>
                </c:pt>
                <c:pt idx="1776">
                  <c:v>34397</c:v>
                </c:pt>
                <c:pt idx="1777">
                  <c:v>34390</c:v>
                </c:pt>
                <c:pt idx="1778">
                  <c:v>34383</c:v>
                </c:pt>
                <c:pt idx="1779">
                  <c:v>34376</c:v>
                </c:pt>
                <c:pt idx="1780">
                  <c:v>34369</c:v>
                </c:pt>
                <c:pt idx="1781">
                  <c:v>34362</c:v>
                </c:pt>
                <c:pt idx="1782">
                  <c:v>34355</c:v>
                </c:pt>
                <c:pt idx="1783">
                  <c:v>34348</c:v>
                </c:pt>
                <c:pt idx="1784">
                  <c:v>34341</c:v>
                </c:pt>
                <c:pt idx="1785">
                  <c:v>34334</c:v>
                </c:pt>
                <c:pt idx="1786">
                  <c:v>34327</c:v>
                </c:pt>
                <c:pt idx="1787">
                  <c:v>34320</c:v>
                </c:pt>
                <c:pt idx="1788">
                  <c:v>34313</c:v>
                </c:pt>
                <c:pt idx="1789">
                  <c:v>34306</c:v>
                </c:pt>
                <c:pt idx="1790">
                  <c:v>34299</c:v>
                </c:pt>
                <c:pt idx="1791">
                  <c:v>34292</c:v>
                </c:pt>
                <c:pt idx="1792">
                  <c:v>34285</c:v>
                </c:pt>
                <c:pt idx="1793">
                  <c:v>34278</c:v>
                </c:pt>
                <c:pt idx="1794">
                  <c:v>34271</c:v>
                </c:pt>
                <c:pt idx="1795">
                  <c:v>34264</c:v>
                </c:pt>
                <c:pt idx="1796">
                  <c:v>34257</c:v>
                </c:pt>
                <c:pt idx="1797">
                  <c:v>34250</c:v>
                </c:pt>
                <c:pt idx="1798">
                  <c:v>34243</c:v>
                </c:pt>
                <c:pt idx="1799">
                  <c:v>34236</c:v>
                </c:pt>
                <c:pt idx="1800">
                  <c:v>34229</c:v>
                </c:pt>
                <c:pt idx="1801">
                  <c:v>34222</c:v>
                </c:pt>
                <c:pt idx="1802">
                  <c:v>34215</c:v>
                </c:pt>
                <c:pt idx="1803">
                  <c:v>34208</c:v>
                </c:pt>
                <c:pt idx="1804">
                  <c:v>34201</c:v>
                </c:pt>
                <c:pt idx="1805">
                  <c:v>34194</c:v>
                </c:pt>
                <c:pt idx="1806">
                  <c:v>34187</c:v>
                </c:pt>
                <c:pt idx="1807">
                  <c:v>34180</c:v>
                </c:pt>
                <c:pt idx="1808">
                  <c:v>34173</c:v>
                </c:pt>
                <c:pt idx="1809">
                  <c:v>34166</c:v>
                </c:pt>
                <c:pt idx="1810">
                  <c:v>34159</c:v>
                </c:pt>
                <c:pt idx="1811">
                  <c:v>34152</c:v>
                </c:pt>
                <c:pt idx="1812">
                  <c:v>34145</c:v>
                </c:pt>
                <c:pt idx="1813">
                  <c:v>34138</c:v>
                </c:pt>
                <c:pt idx="1814">
                  <c:v>34131</c:v>
                </c:pt>
                <c:pt idx="1815">
                  <c:v>34124</c:v>
                </c:pt>
                <c:pt idx="1816">
                  <c:v>34117</c:v>
                </c:pt>
                <c:pt idx="1817">
                  <c:v>34110</c:v>
                </c:pt>
                <c:pt idx="1818">
                  <c:v>34103</c:v>
                </c:pt>
                <c:pt idx="1819">
                  <c:v>34096</c:v>
                </c:pt>
                <c:pt idx="1820">
                  <c:v>34089</c:v>
                </c:pt>
                <c:pt idx="1821">
                  <c:v>34082</c:v>
                </c:pt>
                <c:pt idx="1822">
                  <c:v>34075</c:v>
                </c:pt>
                <c:pt idx="1823">
                  <c:v>34068</c:v>
                </c:pt>
                <c:pt idx="1824">
                  <c:v>34061</c:v>
                </c:pt>
                <c:pt idx="1825">
                  <c:v>34054</c:v>
                </c:pt>
                <c:pt idx="1826">
                  <c:v>34047</c:v>
                </c:pt>
                <c:pt idx="1827">
                  <c:v>34040</c:v>
                </c:pt>
                <c:pt idx="1828">
                  <c:v>34033</c:v>
                </c:pt>
                <c:pt idx="1829">
                  <c:v>34026</c:v>
                </c:pt>
                <c:pt idx="1830">
                  <c:v>34019</c:v>
                </c:pt>
                <c:pt idx="1831">
                  <c:v>34012</c:v>
                </c:pt>
                <c:pt idx="1832">
                  <c:v>34005</c:v>
                </c:pt>
                <c:pt idx="1833">
                  <c:v>33998</c:v>
                </c:pt>
                <c:pt idx="1834">
                  <c:v>33991</c:v>
                </c:pt>
                <c:pt idx="1835">
                  <c:v>33984</c:v>
                </c:pt>
                <c:pt idx="1836">
                  <c:v>33977</c:v>
                </c:pt>
                <c:pt idx="1837">
                  <c:v>33970</c:v>
                </c:pt>
                <c:pt idx="1838">
                  <c:v>33963</c:v>
                </c:pt>
                <c:pt idx="1839">
                  <c:v>33956</c:v>
                </c:pt>
                <c:pt idx="1840">
                  <c:v>33949</c:v>
                </c:pt>
                <c:pt idx="1841">
                  <c:v>33942</c:v>
                </c:pt>
                <c:pt idx="1842">
                  <c:v>33935</c:v>
                </c:pt>
                <c:pt idx="1843">
                  <c:v>33928</c:v>
                </c:pt>
                <c:pt idx="1844">
                  <c:v>33921</c:v>
                </c:pt>
                <c:pt idx="1845">
                  <c:v>33914</c:v>
                </c:pt>
                <c:pt idx="1846">
                  <c:v>33907</c:v>
                </c:pt>
                <c:pt idx="1847">
                  <c:v>33900</c:v>
                </c:pt>
                <c:pt idx="1848">
                  <c:v>33893</c:v>
                </c:pt>
                <c:pt idx="1849">
                  <c:v>33886</c:v>
                </c:pt>
                <c:pt idx="1850">
                  <c:v>33879</c:v>
                </c:pt>
                <c:pt idx="1851">
                  <c:v>33872</c:v>
                </c:pt>
                <c:pt idx="1852">
                  <c:v>33865</c:v>
                </c:pt>
                <c:pt idx="1853">
                  <c:v>33858</c:v>
                </c:pt>
                <c:pt idx="1854">
                  <c:v>33851</c:v>
                </c:pt>
                <c:pt idx="1855">
                  <c:v>33844</c:v>
                </c:pt>
                <c:pt idx="1856">
                  <c:v>33837</c:v>
                </c:pt>
                <c:pt idx="1857">
                  <c:v>33830</c:v>
                </c:pt>
                <c:pt idx="1858">
                  <c:v>33823</c:v>
                </c:pt>
                <c:pt idx="1859">
                  <c:v>33816</c:v>
                </c:pt>
                <c:pt idx="1860">
                  <c:v>33809</c:v>
                </c:pt>
                <c:pt idx="1861">
                  <c:v>33802</c:v>
                </c:pt>
                <c:pt idx="1862">
                  <c:v>33795</c:v>
                </c:pt>
                <c:pt idx="1863">
                  <c:v>33788</c:v>
                </c:pt>
                <c:pt idx="1864">
                  <c:v>33781</c:v>
                </c:pt>
                <c:pt idx="1865">
                  <c:v>33774</c:v>
                </c:pt>
                <c:pt idx="1866">
                  <c:v>33767</c:v>
                </c:pt>
                <c:pt idx="1867">
                  <c:v>33760</c:v>
                </c:pt>
                <c:pt idx="1868">
                  <c:v>33753</c:v>
                </c:pt>
                <c:pt idx="1869">
                  <c:v>33746</c:v>
                </c:pt>
                <c:pt idx="1870">
                  <c:v>33739</c:v>
                </c:pt>
                <c:pt idx="1871">
                  <c:v>33732</c:v>
                </c:pt>
                <c:pt idx="1872">
                  <c:v>33725</c:v>
                </c:pt>
                <c:pt idx="1873">
                  <c:v>33718</c:v>
                </c:pt>
                <c:pt idx="1874">
                  <c:v>33711</c:v>
                </c:pt>
                <c:pt idx="1875">
                  <c:v>33704</c:v>
                </c:pt>
                <c:pt idx="1876">
                  <c:v>33697</c:v>
                </c:pt>
                <c:pt idx="1877">
                  <c:v>33690</c:v>
                </c:pt>
                <c:pt idx="1878">
                  <c:v>33683</c:v>
                </c:pt>
                <c:pt idx="1879">
                  <c:v>33676</c:v>
                </c:pt>
                <c:pt idx="1880">
                  <c:v>33669</c:v>
                </c:pt>
                <c:pt idx="1881">
                  <c:v>33662</c:v>
                </c:pt>
                <c:pt idx="1882">
                  <c:v>33655</c:v>
                </c:pt>
                <c:pt idx="1883">
                  <c:v>33648</c:v>
                </c:pt>
                <c:pt idx="1884">
                  <c:v>33641</c:v>
                </c:pt>
                <c:pt idx="1885">
                  <c:v>33634</c:v>
                </c:pt>
                <c:pt idx="1886">
                  <c:v>33627</c:v>
                </c:pt>
                <c:pt idx="1887">
                  <c:v>33620</c:v>
                </c:pt>
                <c:pt idx="1888">
                  <c:v>33613</c:v>
                </c:pt>
                <c:pt idx="1889">
                  <c:v>33606</c:v>
                </c:pt>
                <c:pt idx="1890">
                  <c:v>33599</c:v>
                </c:pt>
                <c:pt idx="1891">
                  <c:v>33592</c:v>
                </c:pt>
                <c:pt idx="1892">
                  <c:v>33585</c:v>
                </c:pt>
                <c:pt idx="1893">
                  <c:v>33578</c:v>
                </c:pt>
                <c:pt idx="1894">
                  <c:v>33571</c:v>
                </c:pt>
                <c:pt idx="1895">
                  <c:v>33564</c:v>
                </c:pt>
                <c:pt idx="1896">
                  <c:v>33557</c:v>
                </c:pt>
                <c:pt idx="1897">
                  <c:v>33550</c:v>
                </c:pt>
                <c:pt idx="1898">
                  <c:v>33543</c:v>
                </c:pt>
                <c:pt idx="1899">
                  <c:v>33536</c:v>
                </c:pt>
                <c:pt idx="1900">
                  <c:v>33529</c:v>
                </c:pt>
                <c:pt idx="1901">
                  <c:v>33522</c:v>
                </c:pt>
                <c:pt idx="1902">
                  <c:v>33515</c:v>
                </c:pt>
                <c:pt idx="1903">
                  <c:v>33508</c:v>
                </c:pt>
                <c:pt idx="1904">
                  <c:v>33501</c:v>
                </c:pt>
                <c:pt idx="1905">
                  <c:v>33494</c:v>
                </c:pt>
                <c:pt idx="1906">
                  <c:v>33487</c:v>
                </c:pt>
                <c:pt idx="1907">
                  <c:v>33480</c:v>
                </c:pt>
                <c:pt idx="1908">
                  <c:v>33473</c:v>
                </c:pt>
                <c:pt idx="1909">
                  <c:v>33466</c:v>
                </c:pt>
                <c:pt idx="1910">
                  <c:v>33459</c:v>
                </c:pt>
                <c:pt idx="1911">
                  <c:v>33452</c:v>
                </c:pt>
                <c:pt idx="1912">
                  <c:v>33445</c:v>
                </c:pt>
                <c:pt idx="1913">
                  <c:v>33438</c:v>
                </c:pt>
                <c:pt idx="1914">
                  <c:v>33431</c:v>
                </c:pt>
                <c:pt idx="1915">
                  <c:v>33424</c:v>
                </c:pt>
                <c:pt idx="1916">
                  <c:v>33417</c:v>
                </c:pt>
                <c:pt idx="1917">
                  <c:v>33410</c:v>
                </c:pt>
                <c:pt idx="1918">
                  <c:v>33403</c:v>
                </c:pt>
                <c:pt idx="1919">
                  <c:v>33396</c:v>
                </c:pt>
                <c:pt idx="1920">
                  <c:v>33389</c:v>
                </c:pt>
                <c:pt idx="1921">
                  <c:v>33382</c:v>
                </c:pt>
                <c:pt idx="1922">
                  <c:v>33375</c:v>
                </c:pt>
                <c:pt idx="1923">
                  <c:v>33368</c:v>
                </c:pt>
                <c:pt idx="1924">
                  <c:v>33361</c:v>
                </c:pt>
                <c:pt idx="1925">
                  <c:v>33354</c:v>
                </c:pt>
                <c:pt idx="1926">
                  <c:v>33347</c:v>
                </c:pt>
                <c:pt idx="1927">
                  <c:v>33340</c:v>
                </c:pt>
                <c:pt idx="1928">
                  <c:v>33333</c:v>
                </c:pt>
                <c:pt idx="1929">
                  <c:v>33326</c:v>
                </c:pt>
                <c:pt idx="1930">
                  <c:v>33319</c:v>
                </c:pt>
                <c:pt idx="1931">
                  <c:v>33312</c:v>
                </c:pt>
                <c:pt idx="1932">
                  <c:v>33305</c:v>
                </c:pt>
                <c:pt idx="1933">
                  <c:v>33298</c:v>
                </c:pt>
                <c:pt idx="1934">
                  <c:v>33291</c:v>
                </c:pt>
                <c:pt idx="1935">
                  <c:v>33284</c:v>
                </c:pt>
                <c:pt idx="1936">
                  <c:v>33277</c:v>
                </c:pt>
                <c:pt idx="1937">
                  <c:v>33270</c:v>
                </c:pt>
                <c:pt idx="1938">
                  <c:v>33263</c:v>
                </c:pt>
                <c:pt idx="1939">
                  <c:v>33256</c:v>
                </c:pt>
                <c:pt idx="1940">
                  <c:v>33249</c:v>
                </c:pt>
                <c:pt idx="1941">
                  <c:v>33242</c:v>
                </c:pt>
                <c:pt idx="1942">
                  <c:v>33235</c:v>
                </c:pt>
                <c:pt idx="1943">
                  <c:v>33228</c:v>
                </c:pt>
                <c:pt idx="1944">
                  <c:v>33221</c:v>
                </c:pt>
                <c:pt idx="1945">
                  <c:v>33214</c:v>
                </c:pt>
                <c:pt idx="1946">
                  <c:v>33207</c:v>
                </c:pt>
                <c:pt idx="1947">
                  <c:v>33200</c:v>
                </c:pt>
                <c:pt idx="1948">
                  <c:v>33193</c:v>
                </c:pt>
                <c:pt idx="1949">
                  <c:v>33186</c:v>
                </c:pt>
                <c:pt idx="1950">
                  <c:v>33179</c:v>
                </c:pt>
                <c:pt idx="1951">
                  <c:v>33172</c:v>
                </c:pt>
                <c:pt idx="1952">
                  <c:v>33165</c:v>
                </c:pt>
                <c:pt idx="1953">
                  <c:v>33158</c:v>
                </c:pt>
                <c:pt idx="1954">
                  <c:v>33151</c:v>
                </c:pt>
                <c:pt idx="1955">
                  <c:v>33144</c:v>
                </c:pt>
                <c:pt idx="1956">
                  <c:v>33137</c:v>
                </c:pt>
                <c:pt idx="1957">
                  <c:v>33130</c:v>
                </c:pt>
                <c:pt idx="1958">
                  <c:v>33123</c:v>
                </c:pt>
                <c:pt idx="1959">
                  <c:v>33116</c:v>
                </c:pt>
                <c:pt idx="1960">
                  <c:v>33109</c:v>
                </c:pt>
                <c:pt idx="1961">
                  <c:v>33102</c:v>
                </c:pt>
                <c:pt idx="1962">
                  <c:v>33095</c:v>
                </c:pt>
                <c:pt idx="1963">
                  <c:v>33088</c:v>
                </c:pt>
                <c:pt idx="1964">
                  <c:v>33081</c:v>
                </c:pt>
                <c:pt idx="1965">
                  <c:v>33074</c:v>
                </c:pt>
                <c:pt idx="1966">
                  <c:v>33067</c:v>
                </c:pt>
                <c:pt idx="1967">
                  <c:v>33060</c:v>
                </c:pt>
                <c:pt idx="1968">
                  <c:v>33053</c:v>
                </c:pt>
                <c:pt idx="1969">
                  <c:v>33046</c:v>
                </c:pt>
                <c:pt idx="1970">
                  <c:v>33039</c:v>
                </c:pt>
                <c:pt idx="1971">
                  <c:v>33032</c:v>
                </c:pt>
                <c:pt idx="1972">
                  <c:v>33025</c:v>
                </c:pt>
                <c:pt idx="1973">
                  <c:v>33018</c:v>
                </c:pt>
                <c:pt idx="1974">
                  <c:v>33011</c:v>
                </c:pt>
                <c:pt idx="1975">
                  <c:v>33004</c:v>
                </c:pt>
                <c:pt idx="1976">
                  <c:v>32997</c:v>
                </c:pt>
                <c:pt idx="1977">
                  <c:v>32990</c:v>
                </c:pt>
                <c:pt idx="1978">
                  <c:v>32983</c:v>
                </c:pt>
                <c:pt idx="1979">
                  <c:v>32976</c:v>
                </c:pt>
                <c:pt idx="1980">
                  <c:v>32969</c:v>
                </c:pt>
                <c:pt idx="1981">
                  <c:v>32962</c:v>
                </c:pt>
                <c:pt idx="1982">
                  <c:v>32955</c:v>
                </c:pt>
                <c:pt idx="1983">
                  <c:v>32948</c:v>
                </c:pt>
                <c:pt idx="1984">
                  <c:v>32941</c:v>
                </c:pt>
                <c:pt idx="1985">
                  <c:v>32934</c:v>
                </c:pt>
                <c:pt idx="1986">
                  <c:v>32927</c:v>
                </c:pt>
                <c:pt idx="1987">
                  <c:v>32920</c:v>
                </c:pt>
                <c:pt idx="1988">
                  <c:v>32913</c:v>
                </c:pt>
                <c:pt idx="1989">
                  <c:v>32906</c:v>
                </c:pt>
                <c:pt idx="1990">
                  <c:v>32899</c:v>
                </c:pt>
                <c:pt idx="1991">
                  <c:v>32892</c:v>
                </c:pt>
                <c:pt idx="1992">
                  <c:v>32885</c:v>
                </c:pt>
                <c:pt idx="1993">
                  <c:v>32878</c:v>
                </c:pt>
                <c:pt idx="1994">
                  <c:v>32871</c:v>
                </c:pt>
                <c:pt idx="1995">
                  <c:v>32864</c:v>
                </c:pt>
                <c:pt idx="1996">
                  <c:v>32857</c:v>
                </c:pt>
                <c:pt idx="1997">
                  <c:v>32850</c:v>
                </c:pt>
                <c:pt idx="1998">
                  <c:v>32843</c:v>
                </c:pt>
                <c:pt idx="1999">
                  <c:v>32836</c:v>
                </c:pt>
                <c:pt idx="2000">
                  <c:v>32829</c:v>
                </c:pt>
                <c:pt idx="2001">
                  <c:v>32822</c:v>
                </c:pt>
                <c:pt idx="2002">
                  <c:v>32815</c:v>
                </c:pt>
                <c:pt idx="2003">
                  <c:v>32808</c:v>
                </c:pt>
                <c:pt idx="2004">
                  <c:v>32801</c:v>
                </c:pt>
                <c:pt idx="2005">
                  <c:v>32794</c:v>
                </c:pt>
                <c:pt idx="2006">
                  <c:v>32787</c:v>
                </c:pt>
                <c:pt idx="2007">
                  <c:v>32780</c:v>
                </c:pt>
                <c:pt idx="2008">
                  <c:v>32773</c:v>
                </c:pt>
                <c:pt idx="2009">
                  <c:v>32766</c:v>
                </c:pt>
                <c:pt idx="2010">
                  <c:v>32759</c:v>
                </c:pt>
                <c:pt idx="2011">
                  <c:v>32752</c:v>
                </c:pt>
                <c:pt idx="2012">
                  <c:v>32745</c:v>
                </c:pt>
                <c:pt idx="2013">
                  <c:v>32738</c:v>
                </c:pt>
                <c:pt idx="2014">
                  <c:v>32731</c:v>
                </c:pt>
                <c:pt idx="2015">
                  <c:v>32724</c:v>
                </c:pt>
                <c:pt idx="2016">
                  <c:v>32717</c:v>
                </c:pt>
                <c:pt idx="2017">
                  <c:v>32710</c:v>
                </c:pt>
                <c:pt idx="2018">
                  <c:v>32703</c:v>
                </c:pt>
                <c:pt idx="2019">
                  <c:v>32696</c:v>
                </c:pt>
                <c:pt idx="2020">
                  <c:v>32689</c:v>
                </c:pt>
                <c:pt idx="2021">
                  <c:v>32682</c:v>
                </c:pt>
                <c:pt idx="2022">
                  <c:v>32675</c:v>
                </c:pt>
                <c:pt idx="2023">
                  <c:v>32668</c:v>
                </c:pt>
                <c:pt idx="2024">
                  <c:v>32661</c:v>
                </c:pt>
                <c:pt idx="2025">
                  <c:v>32654</c:v>
                </c:pt>
                <c:pt idx="2026">
                  <c:v>32647</c:v>
                </c:pt>
                <c:pt idx="2027">
                  <c:v>32640</c:v>
                </c:pt>
                <c:pt idx="2028">
                  <c:v>32633</c:v>
                </c:pt>
                <c:pt idx="2029">
                  <c:v>32626</c:v>
                </c:pt>
                <c:pt idx="2030">
                  <c:v>32619</c:v>
                </c:pt>
                <c:pt idx="2031">
                  <c:v>32612</c:v>
                </c:pt>
                <c:pt idx="2032">
                  <c:v>32605</c:v>
                </c:pt>
                <c:pt idx="2033">
                  <c:v>32598</c:v>
                </c:pt>
                <c:pt idx="2034">
                  <c:v>32591</c:v>
                </c:pt>
                <c:pt idx="2035">
                  <c:v>32584</c:v>
                </c:pt>
                <c:pt idx="2036">
                  <c:v>32577</c:v>
                </c:pt>
                <c:pt idx="2037">
                  <c:v>32570</c:v>
                </c:pt>
                <c:pt idx="2038">
                  <c:v>32563</c:v>
                </c:pt>
                <c:pt idx="2039">
                  <c:v>32556</c:v>
                </c:pt>
                <c:pt idx="2040">
                  <c:v>32549</c:v>
                </c:pt>
                <c:pt idx="2041">
                  <c:v>32542</c:v>
                </c:pt>
                <c:pt idx="2042">
                  <c:v>32535</c:v>
                </c:pt>
                <c:pt idx="2043">
                  <c:v>32528</c:v>
                </c:pt>
                <c:pt idx="2044">
                  <c:v>32521</c:v>
                </c:pt>
                <c:pt idx="2045">
                  <c:v>32514</c:v>
                </c:pt>
                <c:pt idx="2046">
                  <c:v>32507</c:v>
                </c:pt>
                <c:pt idx="2047">
                  <c:v>32500</c:v>
                </c:pt>
                <c:pt idx="2048">
                  <c:v>32493</c:v>
                </c:pt>
                <c:pt idx="2049">
                  <c:v>32486</c:v>
                </c:pt>
                <c:pt idx="2050">
                  <c:v>32479</c:v>
                </c:pt>
                <c:pt idx="2051">
                  <c:v>32472</c:v>
                </c:pt>
                <c:pt idx="2052">
                  <c:v>32465</c:v>
                </c:pt>
                <c:pt idx="2053">
                  <c:v>32458</c:v>
                </c:pt>
                <c:pt idx="2054">
                  <c:v>32451</c:v>
                </c:pt>
                <c:pt idx="2055">
                  <c:v>32444</c:v>
                </c:pt>
                <c:pt idx="2056">
                  <c:v>32437</c:v>
                </c:pt>
                <c:pt idx="2057">
                  <c:v>32430</c:v>
                </c:pt>
                <c:pt idx="2058">
                  <c:v>32423</c:v>
                </c:pt>
                <c:pt idx="2059">
                  <c:v>32416</c:v>
                </c:pt>
                <c:pt idx="2060">
                  <c:v>32409</c:v>
                </c:pt>
                <c:pt idx="2061">
                  <c:v>32402</c:v>
                </c:pt>
                <c:pt idx="2062">
                  <c:v>32395</c:v>
                </c:pt>
                <c:pt idx="2063">
                  <c:v>32388</c:v>
                </c:pt>
                <c:pt idx="2064">
                  <c:v>32381</c:v>
                </c:pt>
                <c:pt idx="2065">
                  <c:v>32374</c:v>
                </c:pt>
                <c:pt idx="2066">
                  <c:v>32367</c:v>
                </c:pt>
                <c:pt idx="2067">
                  <c:v>32360</c:v>
                </c:pt>
                <c:pt idx="2068">
                  <c:v>32353</c:v>
                </c:pt>
                <c:pt idx="2069">
                  <c:v>32346</c:v>
                </c:pt>
                <c:pt idx="2070">
                  <c:v>32339</c:v>
                </c:pt>
                <c:pt idx="2071">
                  <c:v>32332</c:v>
                </c:pt>
                <c:pt idx="2072">
                  <c:v>32325</c:v>
                </c:pt>
                <c:pt idx="2073">
                  <c:v>32318</c:v>
                </c:pt>
                <c:pt idx="2074">
                  <c:v>32311</c:v>
                </c:pt>
                <c:pt idx="2075">
                  <c:v>32304</c:v>
                </c:pt>
                <c:pt idx="2076">
                  <c:v>32297</c:v>
                </c:pt>
                <c:pt idx="2077">
                  <c:v>32290</c:v>
                </c:pt>
                <c:pt idx="2078">
                  <c:v>32283</c:v>
                </c:pt>
                <c:pt idx="2079">
                  <c:v>32276</c:v>
                </c:pt>
                <c:pt idx="2080">
                  <c:v>32269</c:v>
                </c:pt>
                <c:pt idx="2081">
                  <c:v>32262</c:v>
                </c:pt>
                <c:pt idx="2082">
                  <c:v>32255</c:v>
                </c:pt>
                <c:pt idx="2083">
                  <c:v>32248</c:v>
                </c:pt>
                <c:pt idx="2084">
                  <c:v>32241</c:v>
                </c:pt>
                <c:pt idx="2085">
                  <c:v>32234</c:v>
                </c:pt>
                <c:pt idx="2086">
                  <c:v>32227</c:v>
                </c:pt>
                <c:pt idx="2087">
                  <c:v>32220</c:v>
                </c:pt>
                <c:pt idx="2088">
                  <c:v>32213</c:v>
                </c:pt>
                <c:pt idx="2089">
                  <c:v>32206</c:v>
                </c:pt>
                <c:pt idx="2090">
                  <c:v>32199</c:v>
                </c:pt>
                <c:pt idx="2091">
                  <c:v>32192</c:v>
                </c:pt>
                <c:pt idx="2092">
                  <c:v>32185</c:v>
                </c:pt>
                <c:pt idx="2093">
                  <c:v>32178</c:v>
                </c:pt>
                <c:pt idx="2094">
                  <c:v>32171</c:v>
                </c:pt>
                <c:pt idx="2095">
                  <c:v>32164</c:v>
                </c:pt>
                <c:pt idx="2096">
                  <c:v>32157</c:v>
                </c:pt>
                <c:pt idx="2097">
                  <c:v>32150</c:v>
                </c:pt>
                <c:pt idx="2098">
                  <c:v>32143</c:v>
                </c:pt>
                <c:pt idx="2099">
                  <c:v>32136</c:v>
                </c:pt>
                <c:pt idx="2100">
                  <c:v>32129</c:v>
                </c:pt>
                <c:pt idx="2101">
                  <c:v>32122</c:v>
                </c:pt>
                <c:pt idx="2102">
                  <c:v>32115</c:v>
                </c:pt>
                <c:pt idx="2103">
                  <c:v>32108</c:v>
                </c:pt>
                <c:pt idx="2104">
                  <c:v>32101</c:v>
                </c:pt>
                <c:pt idx="2105">
                  <c:v>32094</c:v>
                </c:pt>
                <c:pt idx="2106">
                  <c:v>32087</c:v>
                </c:pt>
                <c:pt idx="2107">
                  <c:v>32080</c:v>
                </c:pt>
                <c:pt idx="2108">
                  <c:v>32073</c:v>
                </c:pt>
                <c:pt idx="2109">
                  <c:v>32066</c:v>
                </c:pt>
                <c:pt idx="2110">
                  <c:v>32059</c:v>
                </c:pt>
                <c:pt idx="2111">
                  <c:v>32052</c:v>
                </c:pt>
                <c:pt idx="2112">
                  <c:v>32045</c:v>
                </c:pt>
                <c:pt idx="2113">
                  <c:v>32038</c:v>
                </c:pt>
                <c:pt idx="2114">
                  <c:v>32031</c:v>
                </c:pt>
                <c:pt idx="2115">
                  <c:v>32024</c:v>
                </c:pt>
                <c:pt idx="2116">
                  <c:v>32017</c:v>
                </c:pt>
                <c:pt idx="2117">
                  <c:v>32010</c:v>
                </c:pt>
                <c:pt idx="2118">
                  <c:v>32003</c:v>
                </c:pt>
                <c:pt idx="2119">
                  <c:v>31996</c:v>
                </c:pt>
                <c:pt idx="2120">
                  <c:v>31989</c:v>
                </c:pt>
                <c:pt idx="2121">
                  <c:v>31982</c:v>
                </c:pt>
                <c:pt idx="2122">
                  <c:v>31975</c:v>
                </c:pt>
                <c:pt idx="2123">
                  <c:v>31968</c:v>
                </c:pt>
                <c:pt idx="2124">
                  <c:v>31961</c:v>
                </c:pt>
                <c:pt idx="2125">
                  <c:v>31954</c:v>
                </c:pt>
                <c:pt idx="2126">
                  <c:v>31947</c:v>
                </c:pt>
                <c:pt idx="2127">
                  <c:v>31940</c:v>
                </c:pt>
                <c:pt idx="2128">
                  <c:v>31933</c:v>
                </c:pt>
                <c:pt idx="2129">
                  <c:v>31926</c:v>
                </c:pt>
                <c:pt idx="2130">
                  <c:v>31919</c:v>
                </c:pt>
                <c:pt idx="2131">
                  <c:v>31912</c:v>
                </c:pt>
                <c:pt idx="2132">
                  <c:v>31905</c:v>
                </c:pt>
                <c:pt idx="2133">
                  <c:v>31898</c:v>
                </c:pt>
                <c:pt idx="2134">
                  <c:v>31891</c:v>
                </c:pt>
                <c:pt idx="2135">
                  <c:v>31884</c:v>
                </c:pt>
                <c:pt idx="2136">
                  <c:v>31877</c:v>
                </c:pt>
                <c:pt idx="2137">
                  <c:v>31870</c:v>
                </c:pt>
                <c:pt idx="2138">
                  <c:v>31863</c:v>
                </c:pt>
                <c:pt idx="2139">
                  <c:v>31856</c:v>
                </c:pt>
                <c:pt idx="2140">
                  <c:v>31849</c:v>
                </c:pt>
                <c:pt idx="2141">
                  <c:v>31842</c:v>
                </c:pt>
                <c:pt idx="2142">
                  <c:v>31835</c:v>
                </c:pt>
                <c:pt idx="2143">
                  <c:v>31828</c:v>
                </c:pt>
                <c:pt idx="2144">
                  <c:v>31821</c:v>
                </c:pt>
                <c:pt idx="2145">
                  <c:v>31814</c:v>
                </c:pt>
                <c:pt idx="2146">
                  <c:v>31807</c:v>
                </c:pt>
                <c:pt idx="2147">
                  <c:v>31800</c:v>
                </c:pt>
                <c:pt idx="2148">
                  <c:v>31793</c:v>
                </c:pt>
                <c:pt idx="2149">
                  <c:v>31786</c:v>
                </c:pt>
                <c:pt idx="2150">
                  <c:v>31779</c:v>
                </c:pt>
                <c:pt idx="2151">
                  <c:v>31772</c:v>
                </c:pt>
                <c:pt idx="2152">
                  <c:v>31765</c:v>
                </c:pt>
                <c:pt idx="2153">
                  <c:v>31758</c:v>
                </c:pt>
                <c:pt idx="2154">
                  <c:v>31751</c:v>
                </c:pt>
                <c:pt idx="2155">
                  <c:v>31744</c:v>
                </c:pt>
                <c:pt idx="2156">
                  <c:v>31737</c:v>
                </c:pt>
                <c:pt idx="2157">
                  <c:v>31730</c:v>
                </c:pt>
                <c:pt idx="2158">
                  <c:v>31723</c:v>
                </c:pt>
                <c:pt idx="2159">
                  <c:v>31716</c:v>
                </c:pt>
                <c:pt idx="2160">
                  <c:v>31709</c:v>
                </c:pt>
                <c:pt idx="2161">
                  <c:v>31702</c:v>
                </c:pt>
                <c:pt idx="2162">
                  <c:v>31695</c:v>
                </c:pt>
                <c:pt idx="2163">
                  <c:v>31688</c:v>
                </c:pt>
                <c:pt idx="2164">
                  <c:v>31681</c:v>
                </c:pt>
                <c:pt idx="2165">
                  <c:v>31674</c:v>
                </c:pt>
                <c:pt idx="2166">
                  <c:v>31667</c:v>
                </c:pt>
                <c:pt idx="2167">
                  <c:v>31660</c:v>
                </c:pt>
                <c:pt idx="2168">
                  <c:v>31653</c:v>
                </c:pt>
                <c:pt idx="2169">
                  <c:v>31646</c:v>
                </c:pt>
                <c:pt idx="2170">
                  <c:v>31639</c:v>
                </c:pt>
                <c:pt idx="2171">
                  <c:v>31632</c:v>
                </c:pt>
                <c:pt idx="2172">
                  <c:v>31625</c:v>
                </c:pt>
                <c:pt idx="2173">
                  <c:v>31618</c:v>
                </c:pt>
                <c:pt idx="2174">
                  <c:v>31611</c:v>
                </c:pt>
                <c:pt idx="2175">
                  <c:v>31604</c:v>
                </c:pt>
                <c:pt idx="2176">
                  <c:v>31597</c:v>
                </c:pt>
                <c:pt idx="2177">
                  <c:v>31590</c:v>
                </c:pt>
                <c:pt idx="2178">
                  <c:v>31583</c:v>
                </c:pt>
                <c:pt idx="2179">
                  <c:v>31576</c:v>
                </c:pt>
                <c:pt idx="2180">
                  <c:v>31569</c:v>
                </c:pt>
                <c:pt idx="2181">
                  <c:v>31562</c:v>
                </c:pt>
                <c:pt idx="2182">
                  <c:v>31555</c:v>
                </c:pt>
                <c:pt idx="2183">
                  <c:v>31548</c:v>
                </c:pt>
                <c:pt idx="2184">
                  <c:v>31541</c:v>
                </c:pt>
                <c:pt idx="2185">
                  <c:v>31534</c:v>
                </c:pt>
                <c:pt idx="2186">
                  <c:v>31527</c:v>
                </c:pt>
                <c:pt idx="2187">
                  <c:v>31520</c:v>
                </c:pt>
                <c:pt idx="2188">
                  <c:v>31513</c:v>
                </c:pt>
                <c:pt idx="2189">
                  <c:v>31506</c:v>
                </c:pt>
                <c:pt idx="2190">
                  <c:v>31499</c:v>
                </c:pt>
                <c:pt idx="2191">
                  <c:v>31492</c:v>
                </c:pt>
                <c:pt idx="2192">
                  <c:v>31485</c:v>
                </c:pt>
                <c:pt idx="2193">
                  <c:v>31478</c:v>
                </c:pt>
                <c:pt idx="2194">
                  <c:v>31471</c:v>
                </c:pt>
                <c:pt idx="2195">
                  <c:v>31464</c:v>
                </c:pt>
                <c:pt idx="2196">
                  <c:v>31457</c:v>
                </c:pt>
                <c:pt idx="2197">
                  <c:v>31450</c:v>
                </c:pt>
                <c:pt idx="2198">
                  <c:v>31443</c:v>
                </c:pt>
                <c:pt idx="2199">
                  <c:v>31436</c:v>
                </c:pt>
                <c:pt idx="2200">
                  <c:v>31429</c:v>
                </c:pt>
                <c:pt idx="2201">
                  <c:v>31422</c:v>
                </c:pt>
                <c:pt idx="2202">
                  <c:v>31415</c:v>
                </c:pt>
                <c:pt idx="2203">
                  <c:v>31408</c:v>
                </c:pt>
                <c:pt idx="2204">
                  <c:v>31401</c:v>
                </c:pt>
                <c:pt idx="2205">
                  <c:v>31394</c:v>
                </c:pt>
                <c:pt idx="2206">
                  <c:v>31387</c:v>
                </c:pt>
                <c:pt idx="2207">
                  <c:v>31380</c:v>
                </c:pt>
                <c:pt idx="2208">
                  <c:v>31373</c:v>
                </c:pt>
                <c:pt idx="2209">
                  <c:v>31366</c:v>
                </c:pt>
                <c:pt idx="2210">
                  <c:v>31359</c:v>
                </c:pt>
                <c:pt idx="2211">
                  <c:v>31352</c:v>
                </c:pt>
                <c:pt idx="2212">
                  <c:v>31345</c:v>
                </c:pt>
                <c:pt idx="2213">
                  <c:v>31338</c:v>
                </c:pt>
                <c:pt idx="2214">
                  <c:v>31331</c:v>
                </c:pt>
                <c:pt idx="2215">
                  <c:v>31324</c:v>
                </c:pt>
                <c:pt idx="2216">
                  <c:v>31317</c:v>
                </c:pt>
                <c:pt idx="2217">
                  <c:v>31310</c:v>
                </c:pt>
                <c:pt idx="2218">
                  <c:v>31303</c:v>
                </c:pt>
                <c:pt idx="2219">
                  <c:v>31296</c:v>
                </c:pt>
                <c:pt idx="2220">
                  <c:v>31289</c:v>
                </c:pt>
                <c:pt idx="2221">
                  <c:v>31282</c:v>
                </c:pt>
                <c:pt idx="2222">
                  <c:v>31275</c:v>
                </c:pt>
                <c:pt idx="2223">
                  <c:v>31268</c:v>
                </c:pt>
                <c:pt idx="2224">
                  <c:v>31261</c:v>
                </c:pt>
                <c:pt idx="2225">
                  <c:v>31254</c:v>
                </c:pt>
                <c:pt idx="2226">
                  <c:v>31247</c:v>
                </c:pt>
                <c:pt idx="2227">
                  <c:v>31240</c:v>
                </c:pt>
                <c:pt idx="2228">
                  <c:v>31233</c:v>
                </c:pt>
                <c:pt idx="2229">
                  <c:v>31226</c:v>
                </c:pt>
                <c:pt idx="2230">
                  <c:v>31219</c:v>
                </c:pt>
                <c:pt idx="2231">
                  <c:v>31212</c:v>
                </c:pt>
                <c:pt idx="2232">
                  <c:v>31205</c:v>
                </c:pt>
                <c:pt idx="2233">
                  <c:v>31198</c:v>
                </c:pt>
                <c:pt idx="2234">
                  <c:v>31191</c:v>
                </c:pt>
                <c:pt idx="2235">
                  <c:v>31184</c:v>
                </c:pt>
                <c:pt idx="2236">
                  <c:v>31177</c:v>
                </c:pt>
                <c:pt idx="2237">
                  <c:v>31170</c:v>
                </c:pt>
                <c:pt idx="2238">
                  <c:v>31163</c:v>
                </c:pt>
                <c:pt idx="2239">
                  <c:v>31156</c:v>
                </c:pt>
                <c:pt idx="2240">
                  <c:v>31149</c:v>
                </c:pt>
                <c:pt idx="2241">
                  <c:v>31142</c:v>
                </c:pt>
                <c:pt idx="2242">
                  <c:v>31135</c:v>
                </c:pt>
                <c:pt idx="2243">
                  <c:v>31128</c:v>
                </c:pt>
                <c:pt idx="2244">
                  <c:v>31121</c:v>
                </c:pt>
                <c:pt idx="2245">
                  <c:v>31114</c:v>
                </c:pt>
                <c:pt idx="2246">
                  <c:v>31107</c:v>
                </c:pt>
                <c:pt idx="2247">
                  <c:v>31100</c:v>
                </c:pt>
                <c:pt idx="2248">
                  <c:v>31093</c:v>
                </c:pt>
                <c:pt idx="2249">
                  <c:v>31086</c:v>
                </c:pt>
                <c:pt idx="2250">
                  <c:v>31079</c:v>
                </c:pt>
                <c:pt idx="2251">
                  <c:v>31072</c:v>
                </c:pt>
                <c:pt idx="2252">
                  <c:v>31065</c:v>
                </c:pt>
                <c:pt idx="2253">
                  <c:v>31058</c:v>
                </c:pt>
                <c:pt idx="2254">
                  <c:v>31051</c:v>
                </c:pt>
                <c:pt idx="2255">
                  <c:v>31044</c:v>
                </c:pt>
                <c:pt idx="2256">
                  <c:v>31037</c:v>
                </c:pt>
                <c:pt idx="2257">
                  <c:v>31030</c:v>
                </c:pt>
                <c:pt idx="2258">
                  <c:v>31023</c:v>
                </c:pt>
                <c:pt idx="2259">
                  <c:v>31016</c:v>
                </c:pt>
                <c:pt idx="2260">
                  <c:v>31009</c:v>
                </c:pt>
                <c:pt idx="2261">
                  <c:v>31002</c:v>
                </c:pt>
                <c:pt idx="2262">
                  <c:v>30995</c:v>
                </c:pt>
                <c:pt idx="2263">
                  <c:v>30988</c:v>
                </c:pt>
                <c:pt idx="2264">
                  <c:v>30981</c:v>
                </c:pt>
                <c:pt idx="2265">
                  <c:v>30974</c:v>
                </c:pt>
                <c:pt idx="2266">
                  <c:v>30967</c:v>
                </c:pt>
                <c:pt idx="2267">
                  <c:v>30960</c:v>
                </c:pt>
                <c:pt idx="2268">
                  <c:v>30953</c:v>
                </c:pt>
                <c:pt idx="2269">
                  <c:v>30946</c:v>
                </c:pt>
                <c:pt idx="2270">
                  <c:v>30939</c:v>
                </c:pt>
                <c:pt idx="2271">
                  <c:v>30932</c:v>
                </c:pt>
                <c:pt idx="2272">
                  <c:v>30925</c:v>
                </c:pt>
                <c:pt idx="2273">
                  <c:v>30918</c:v>
                </c:pt>
                <c:pt idx="2274">
                  <c:v>30911</c:v>
                </c:pt>
                <c:pt idx="2275">
                  <c:v>30904</c:v>
                </c:pt>
                <c:pt idx="2276">
                  <c:v>30897</c:v>
                </c:pt>
                <c:pt idx="2277">
                  <c:v>30890</c:v>
                </c:pt>
                <c:pt idx="2278">
                  <c:v>30883</c:v>
                </c:pt>
                <c:pt idx="2279">
                  <c:v>30876</c:v>
                </c:pt>
                <c:pt idx="2280">
                  <c:v>30869</c:v>
                </c:pt>
                <c:pt idx="2281">
                  <c:v>30862</c:v>
                </c:pt>
                <c:pt idx="2282">
                  <c:v>30855</c:v>
                </c:pt>
                <c:pt idx="2283">
                  <c:v>30848</c:v>
                </c:pt>
                <c:pt idx="2284">
                  <c:v>30841</c:v>
                </c:pt>
                <c:pt idx="2285">
                  <c:v>30834</c:v>
                </c:pt>
                <c:pt idx="2286">
                  <c:v>30827</c:v>
                </c:pt>
                <c:pt idx="2287">
                  <c:v>30820</c:v>
                </c:pt>
                <c:pt idx="2288">
                  <c:v>30813</c:v>
                </c:pt>
                <c:pt idx="2289">
                  <c:v>30806</c:v>
                </c:pt>
                <c:pt idx="2290">
                  <c:v>30799</c:v>
                </c:pt>
                <c:pt idx="2291">
                  <c:v>30792</c:v>
                </c:pt>
                <c:pt idx="2292">
                  <c:v>30785</c:v>
                </c:pt>
                <c:pt idx="2293">
                  <c:v>30778</c:v>
                </c:pt>
                <c:pt idx="2294">
                  <c:v>30771</c:v>
                </c:pt>
                <c:pt idx="2295">
                  <c:v>30764</c:v>
                </c:pt>
                <c:pt idx="2296">
                  <c:v>30757</c:v>
                </c:pt>
                <c:pt idx="2297">
                  <c:v>30750</c:v>
                </c:pt>
                <c:pt idx="2298">
                  <c:v>30743</c:v>
                </c:pt>
                <c:pt idx="2299">
                  <c:v>30736</c:v>
                </c:pt>
                <c:pt idx="2300">
                  <c:v>30729</c:v>
                </c:pt>
                <c:pt idx="2301">
                  <c:v>30722</c:v>
                </c:pt>
                <c:pt idx="2302">
                  <c:v>30715</c:v>
                </c:pt>
                <c:pt idx="2303">
                  <c:v>30708</c:v>
                </c:pt>
                <c:pt idx="2304">
                  <c:v>30701</c:v>
                </c:pt>
                <c:pt idx="2305">
                  <c:v>30694</c:v>
                </c:pt>
                <c:pt idx="2306">
                  <c:v>30687</c:v>
                </c:pt>
                <c:pt idx="2307">
                  <c:v>30680</c:v>
                </c:pt>
                <c:pt idx="2308">
                  <c:v>30673</c:v>
                </c:pt>
                <c:pt idx="2309">
                  <c:v>30666</c:v>
                </c:pt>
                <c:pt idx="2310">
                  <c:v>30659</c:v>
                </c:pt>
                <c:pt idx="2311">
                  <c:v>30652</c:v>
                </c:pt>
                <c:pt idx="2312">
                  <c:v>30645</c:v>
                </c:pt>
                <c:pt idx="2313">
                  <c:v>30638</c:v>
                </c:pt>
                <c:pt idx="2314">
                  <c:v>30631</c:v>
                </c:pt>
                <c:pt idx="2315">
                  <c:v>30624</c:v>
                </c:pt>
                <c:pt idx="2316">
                  <c:v>30617</c:v>
                </c:pt>
                <c:pt idx="2317">
                  <c:v>30610</c:v>
                </c:pt>
                <c:pt idx="2318">
                  <c:v>30603</c:v>
                </c:pt>
                <c:pt idx="2319">
                  <c:v>30596</c:v>
                </c:pt>
                <c:pt idx="2320">
                  <c:v>30589</c:v>
                </c:pt>
                <c:pt idx="2321">
                  <c:v>30582</c:v>
                </c:pt>
                <c:pt idx="2322">
                  <c:v>30575</c:v>
                </c:pt>
                <c:pt idx="2323">
                  <c:v>30568</c:v>
                </c:pt>
                <c:pt idx="2324">
                  <c:v>30561</c:v>
                </c:pt>
                <c:pt idx="2325">
                  <c:v>30554</c:v>
                </c:pt>
                <c:pt idx="2326">
                  <c:v>30547</c:v>
                </c:pt>
                <c:pt idx="2327">
                  <c:v>30540</c:v>
                </c:pt>
                <c:pt idx="2328">
                  <c:v>30533</c:v>
                </c:pt>
                <c:pt idx="2329">
                  <c:v>30526</c:v>
                </c:pt>
                <c:pt idx="2330">
                  <c:v>30519</c:v>
                </c:pt>
                <c:pt idx="2331">
                  <c:v>30512</c:v>
                </c:pt>
                <c:pt idx="2332">
                  <c:v>30505</c:v>
                </c:pt>
                <c:pt idx="2333">
                  <c:v>30498</c:v>
                </c:pt>
                <c:pt idx="2334">
                  <c:v>30491</c:v>
                </c:pt>
                <c:pt idx="2335">
                  <c:v>30484</c:v>
                </c:pt>
                <c:pt idx="2336">
                  <c:v>30477</c:v>
                </c:pt>
                <c:pt idx="2337">
                  <c:v>30470</c:v>
                </c:pt>
                <c:pt idx="2338">
                  <c:v>30463</c:v>
                </c:pt>
                <c:pt idx="2339">
                  <c:v>30456</c:v>
                </c:pt>
                <c:pt idx="2340">
                  <c:v>30449</c:v>
                </c:pt>
                <c:pt idx="2341">
                  <c:v>30442</c:v>
                </c:pt>
                <c:pt idx="2342">
                  <c:v>30435</c:v>
                </c:pt>
                <c:pt idx="2343">
                  <c:v>30428</c:v>
                </c:pt>
                <c:pt idx="2344">
                  <c:v>30421</c:v>
                </c:pt>
                <c:pt idx="2345">
                  <c:v>30414</c:v>
                </c:pt>
                <c:pt idx="2346">
                  <c:v>30407</c:v>
                </c:pt>
                <c:pt idx="2347">
                  <c:v>30400</c:v>
                </c:pt>
                <c:pt idx="2348">
                  <c:v>30393</c:v>
                </c:pt>
                <c:pt idx="2349">
                  <c:v>30386</c:v>
                </c:pt>
                <c:pt idx="2350">
                  <c:v>30379</c:v>
                </c:pt>
                <c:pt idx="2351">
                  <c:v>30372</c:v>
                </c:pt>
                <c:pt idx="2352">
                  <c:v>30365</c:v>
                </c:pt>
                <c:pt idx="2353">
                  <c:v>30358</c:v>
                </c:pt>
                <c:pt idx="2354">
                  <c:v>30351</c:v>
                </c:pt>
                <c:pt idx="2355">
                  <c:v>30344</c:v>
                </c:pt>
                <c:pt idx="2356">
                  <c:v>30337</c:v>
                </c:pt>
                <c:pt idx="2357">
                  <c:v>30330</c:v>
                </c:pt>
                <c:pt idx="2358">
                  <c:v>30323</c:v>
                </c:pt>
                <c:pt idx="2359">
                  <c:v>30316</c:v>
                </c:pt>
                <c:pt idx="2360">
                  <c:v>30309</c:v>
                </c:pt>
                <c:pt idx="2361">
                  <c:v>30302</c:v>
                </c:pt>
                <c:pt idx="2362">
                  <c:v>30295</c:v>
                </c:pt>
                <c:pt idx="2363">
                  <c:v>30288</c:v>
                </c:pt>
                <c:pt idx="2364">
                  <c:v>30281</c:v>
                </c:pt>
                <c:pt idx="2365">
                  <c:v>30274</c:v>
                </c:pt>
                <c:pt idx="2366">
                  <c:v>30267</c:v>
                </c:pt>
                <c:pt idx="2367">
                  <c:v>30260</c:v>
                </c:pt>
                <c:pt idx="2368">
                  <c:v>30253</c:v>
                </c:pt>
                <c:pt idx="2369">
                  <c:v>30246</c:v>
                </c:pt>
                <c:pt idx="2370">
                  <c:v>30239</c:v>
                </c:pt>
                <c:pt idx="2371">
                  <c:v>30232</c:v>
                </c:pt>
                <c:pt idx="2372">
                  <c:v>30225</c:v>
                </c:pt>
                <c:pt idx="2373">
                  <c:v>30218</c:v>
                </c:pt>
                <c:pt idx="2374">
                  <c:v>30211</c:v>
                </c:pt>
                <c:pt idx="2375">
                  <c:v>30204</c:v>
                </c:pt>
                <c:pt idx="2376">
                  <c:v>30197</c:v>
                </c:pt>
                <c:pt idx="2377">
                  <c:v>30190</c:v>
                </c:pt>
                <c:pt idx="2378">
                  <c:v>30183</c:v>
                </c:pt>
                <c:pt idx="2379">
                  <c:v>30176</c:v>
                </c:pt>
                <c:pt idx="2380">
                  <c:v>30169</c:v>
                </c:pt>
                <c:pt idx="2381">
                  <c:v>30162</c:v>
                </c:pt>
                <c:pt idx="2382">
                  <c:v>30155</c:v>
                </c:pt>
                <c:pt idx="2383">
                  <c:v>30148</c:v>
                </c:pt>
                <c:pt idx="2384">
                  <c:v>30141</c:v>
                </c:pt>
                <c:pt idx="2385">
                  <c:v>30134</c:v>
                </c:pt>
                <c:pt idx="2386">
                  <c:v>30127</c:v>
                </c:pt>
                <c:pt idx="2387">
                  <c:v>30120</c:v>
                </c:pt>
                <c:pt idx="2388">
                  <c:v>30113</c:v>
                </c:pt>
                <c:pt idx="2389">
                  <c:v>30106</c:v>
                </c:pt>
                <c:pt idx="2390">
                  <c:v>30099</c:v>
                </c:pt>
                <c:pt idx="2391">
                  <c:v>30092</c:v>
                </c:pt>
                <c:pt idx="2392">
                  <c:v>30085</c:v>
                </c:pt>
                <c:pt idx="2393">
                  <c:v>30078</c:v>
                </c:pt>
                <c:pt idx="2394">
                  <c:v>30071</c:v>
                </c:pt>
                <c:pt idx="2395">
                  <c:v>30064</c:v>
                </c:pt>
                <c:pt idx="2396">
                  <c:v>30057</c:v>
                </c:pt>
                <c:pt idx="2397">
                  <c:v>30050</c:v>
                </c:pt>
                <c:pt idx="2398">
                  <c:v>30043</c:v>
                </c:pt>
                <c:pt idx="2399">
                  <c:v>30036</c:v>
                </c:pt>
                <c:pt idx="2400">
                  <c:v>30029</c:v>
                </c:pt>
                <c:pt idx="2401">
                  <c:v>30022</c:v>
                </c:pt>
                <c:pt idx="2402">
                  <c:v>30015</c:v>
                </c:pt>
                <c:pt idx="2403">
                  <c:v>30008</c:v>
                </c:pt>
                <c:pt idx="2404">
                  <c:v>30001</c:v>
                </c:pt>
                <c:pt idx="2405">
                  <c:v>29994</c:v>
                </c:pt>
                <c:pt idx="2406">
                  <c:v>29987</c:v>
                </c:pt>
                <c:pt idx="2407">
                  <c:v>29980</c:v>
                </c:pt>
                <c:pt idx="2408">
                  <c:v>29973</c:v>
                </c:pt>
                <c:pt idx="2409">
                  <c:v>29966</c:v>
                </c:pt>
                <c:pt idx="2410">
                  <c:v>29959</c:v>
                </c:pt>
                <c:pt idx="2411">
                  <c:v>29952</c:v>
                </c:pt>
                <c:pt idx="2412">
                  <c:v>29945</c:v>
                </c:pt>
                <c:pt idx="2413">
                  <c:v>29938</c:v>
                </c:pt>
                <c:pt idx="2414">
                  <c:v>29931</c:v>
                </c:pt>
                <c:pt idx="2415">
                  <c:v>29924</c:v>
                </c:pt>
                <c:pt idx="2416">
                  <c:v>29917</c:v>
                </c:pt>
                <c:pt idx="2417">
                  <c:v>29910</c:v>
                </c:pt>
                <c:pt idx="2418">
                  <c:v>29903</c:v>
                </c:pt>
                <c:pt idx="2419">
                  <c:v>29896</c:v>
                </c:pt>
                <c:pt idx="2420">
                  <c:v>29889</c:v>
                </c:pt>
                <c:pt idx="2421">
                  <c:v>29882</c:v>
                </c:pt>
                <c:pt idx="2422">
                  <c:v>29875</c:v>
                </c:pt>
                <c:pt idx="2423">
                  <c:v>29868</c:v>
                </c:pt>
                <c:pt idx="2424">
                  <c:v>29861</c:v>
                </c:pt>
                <c:pt idx="2425">
                  <c:v>29854</c:v>
                </c:pt>
                <c:pt idx="2426">
                  <c:v>29847</c:v>
                </c:pt>
                <c:pt idx="2427">
                  <c:v>29840</c:v>
                </c:pt>
                <c:pt idx="2428">
                  <c:v>29833</c:v>
                </c:pt>
                <c:pt idx="2429">
                  <c:v>29826</c:v>
                </c:pt>
                <c:pt idx="2430">
                  <c:v>29819</c:v>
                </c:pt>
                <c:pt idx="2431">
                  <c:v>29812</c:v>
                </c:pt>
                <c:pt idx="2432">
                  <c:v>29805</c:v>
                </c:pt>
                <c:pt idx="2433">
                  <c:v>29798</c:v>
                </c:pt>
                <c:pt idx="2434">
                  <c:v>29791</c:v>
                </c:pt>
                <c:pt idx="2435">
                  <c:v>29784</c:v>
                </c:pt>
                <c:pt idx="2436">
                  <c:v>29777</c:v>
                </c:pt>
                <c:pt idx="2437">
                  <c:v>29770</c:v>
                </c:pt>
                <c:pt idx="2438">
                  <c:v>29763</c:v>
                </c:pt>
                <c:pt idx="2439">
                  <c:v>29756</c:v>
                </c:pt>
                <c:pt idx="2440">
                  <c:v>29749</c:v>
                </c:pt>
                <c:pt idx="2441">
                  <c:v>29742</c:v>
                </c:pt>
                <c:pt idx="2442">
                  <c:v>29735</c:v>
                </c:pt>
                <c:pt idx="2443">
                  <c:v>29728</c:v>
                </c:pt>
                <c:pt idx="2444">
                  <c:v>29721</c:v>
                </c:pt>
                <c:pt idx="2445">
                  <c:v>29714</c:v>
                </c:pt>
                <c:pt idx="2446">
                  <c:v>29707</c:v>
                </c:pt>
                <c:pt idx="2447">
                  <c:v>29700</c:v>
                </c:pt>
                <c:pt idx="2448">
                  <c:v>29693</c:v>
                </c:pt>
                <c:pt idx="2449">
                  <c:v>29686</c:v>
                </c:pt>
                <c:pt idx="2450">
                  <c:v>29679</c:v>
                </c:pt>
                <c:pt idx="2451">
                  <c:v>29672</c:v>
                </c:pt>
                <c:pt idx="2452">
                  <c:v>29665</c:v>
                </c:pt>
                <c:pt idx="2453">
                  <c:v>29658</c:v>
                </c:pt>
                <c:pt idx="2454">
                  <c:v>29651</c:v>
                </c:pt>
                <c:pt idx="2455">
                  <c:v>29644</c:v>
                </c:pt>
                <c:pt idx="2456">
                  <c:v>29637</c:v>
                </c:pt>
                <c:pt idx="2457">
                  <c:v>29630</c:v>
                </c:pt>
                <c:pt idx="2458">
                  <c:v>29623</c:v>
                </c:pt>
                <c:pt idx="2459">
                  <c:v>29616</c:v>
                </c:pt>
                <c:pt idx="2460">
                  <c:v>29609</c:v>
                </c:pt>
                <c:pt idx="2461">
                  <c:v>29602</c:v>
                </c:pt>
                <c:pt idx="2462">
                  <c:v>29595</c:v>
                </c:pt>
                <c:pt idx="2463">
                  <c:v>29588</c:v>
                </c:pt>
                <c:pt idx="2464">
                  <c:v>29581</c:v>
                </c:pt>
                <c:pt idx="2465">
                  <c:v>29574</c:v>
                </c:pt>
                <c:pt idx="2466">
                  <c:v>29567</c:v>
                </c:pt>
                <c:pt idx="2467">
                  <c:v>29560</c:v>
                </c:pt>
                <c:pt idx="2468">
                  <c:v>29553</c:v>
                </c:pt>
                <c:pt idx="2469">
                  <c:v>29546</c:v>
                </c:pt>
                <c:pt idx="2470">
                  <c:v>29539</c:v>
                </c:pt>
                <c:pt idx="2471">
                  <c:v>29532</c:v>
                </c:pt>
                <c:pt idx="2472">
                  <c:v>29525</c:v>
                </c:pt>
                <c:pt idx="2473">
                  <c:v>29518</c:v>
                </c:pt>
                <c:pt idx="2474">
                  <c:v>29511</c:v>
                </c:pt>
                <c:pt idx="2475">
                  <c:v>29504</c:v>
                </c:pt>
                <c:pt idx="2476">
                  <c:v>29497</c:v>
                </c:pt>
                <c:pt idx="2477">
                  <c:v>29490</c:v>
                </c:pt>
                <c:pt idx="2478">
                  <c:v>29483</c:v>
                </c:pt>
                <c:pt idx="2479">
                  <c:v>29476</c:v>
                </c:pt>
                <c:pt idx="2480">
                  <c:v>29469</c:v>
                </c:pt>
                <c:pt idx="2481">
                  <c:v>29462</c:v>
                </c:pt>
                <c:pt idx="2482">
                  <c:v>29455</c:v>
                </c:pt>
                <c:pt idx="2483">
                  <c:v>29448</c:v>
                </c:pt>
                <c:pt idx="2484">
                  <c:v>29441</c:v>
                </c:pt>
                <c:pt idx="2485">
                  <c:v>29434</c:v>
                </c:pt>
                <c:pt idx="2486">
                  <c:v>29427</c:v>
                </c:pt>
                <c:pt idx="2487">
                  <c:v>29420</c:v>
                </c:pt>
                <c:pt idx="2488">
                  <c:v>29413</c:v>
                </c:pt>
                <c:pt idx="2489">
                  <c:v>29406</c:v>
                </c:pt>
                <c:pt idx="2490">
                  <c:v>29399</c:v>
                </c:pt>
                <c:pt idx="2491">
                  <c:v>29392</c:v>
                </c:pt>
                <c:pt idx="2492">
                  <c:v>29385</c:v>
                </c:pt>
                <c:pt idx="2493">
                  <c:v>29378</c:v>
                </c:pt>
                <c:pt idx="2494">
                  <c:v>29371</c:v>
                </c:pt>
                <c:pt idx="2495">
                  <c:v>29364</c:v>
                </c:pt>
                <c:pt idx="2496">
                  <c:v>29357</c:v>
                </c:pt>
                <c:pt idx="2497">
                  <c:v>29350</c:v>
                </c:pt>
                <c:pt idx="2498">
                  <c:v>29343</c:v>
                </c:pt>
                <c:pt idx="2499">
                  <c:v>29336</c:v>
                </c:pt>
                <c:pt idx="2500">
                  <c:v>29329</c:v>
                </c:pt>
                <c:pt idx="2501">
                  <c:v>29322</c:v>
                </c:pt>
                <c:pt idx="2502">
                  <c:v>29315</c:v>
                </c:pt>
                <c:pt idx="2503">
                  <c:v>29308</c:v>
                </c:pt>
                <c:pt idx="2504">
                  <c:v>29301</c:v>
                </c:pt>
                <c:pt idx="2505">
                  <c:v>29294</c:v>
                </c:pt>
                <c:pt idx="2506">
                  <c:v>29287</c:v>
                </c:pt>
                <c:pt idx="2507">
                  <c:v>29280</c:v>
                </c:pt>
                <c:pt idx="2508">
                  <c:v>29273</c:v>
                </c:pt>
                <c:pt idx="2509">
                  <c:v>29266</c:v>
                </c:pt>
                <c:pt idx="2510">
                  <c:v>29259</c:v>
                </c:pt>
                <c:pt idx="2511">
                  <c:v>29252</c:v>
                </c:pt>
                <c:pt idx="2512">
                  <c:v>29245</c:v>
                </c:pt>
                <c:pt idx="2513">
                  <c:v>29238</c:v>
                </c:pt>
                <c:pt idx="2514">
                  <c:v>29231</c:v>
                </c:pt>
                <c:pt idx="2515">
                  <c:v>29224</c:v>
                </c:pt>
                <c:pt idx="2516">
                  <c:v>29217</c:v>
                </c:pt>
                <c:pt idx="2517">
                  <c:v>29210</c:v>
                </c:pt>
                <c:pt idx="2518">
                  <c:v>29203</c:v>
                </c:pt>
                <c:pt idx="2519">
                  <c:v>29196</c:v>
                </c:pt>
                <c:pt idx="2520">
                  <c:v>29189</c:v>
                </c:pt>
                <c:pt idx="2521">
                  <c:v>29182</c:v>
                </c:pt>
                <c:pt idx="2522">
                  <c:v>29175</c:v>
                </c:pt>
                <c:pt idx="2523">
                  <c:v>29168</c:v>
                </c:pt>
                <c:pt idx="2524">
                  <c:v>29161</c:v>
                </c:pt>
                <c:pt idx="2525">
                  <c:v>29154</c:v>
                </c:pt>
                <c:pt idx="2526">
                  <c:v>29147</c:v>
                </c:pt>
                <c:pt idx="2527">
                  <c:v>29140</c:v>
                </c:pt>
                <c:pt idx="2528">
                  <c:v>29133</c:v>
                </c:pt>
                <c:pt idx="2529">
                  <c:v>29126</c:v>
                </c:pt>
                <c:pt idx="2530">
                  <c:v>29119</c:v>
                </c:pt>
                <c:pt idx="2531">
                  <c:v>29112</c:v>
                </c:pt>
                <c:pt idx="2532">
                  <c:v>29105</c:v>
                </c:pt>
                <c:pt idx="2533">
                  <c:v>29098</c:v>
                </c:pt>
                <c:pt idx="2534">
                  <c:v>29091</c:v>
                </c:pt>
                <c:pt idx="2535">
                  <c:v>29084</c:v>
                </c:pt>
                <c:pt idx="2536">
                  <c:v>29077</c:v>
                </c:pt>
                <c:pt idx="2537">
                  <c:v>29070</c:v>
                </c:pt>
                <c:pt idx="2538">
                  <c:v>29063</c:v>
                </c:pt>
                <c:pt idx="2539">
                  <c:v>29056</c:v>
                </c:pt>
                <c:pt idx="2540">
                  <c:v>29049</c:v>
                </c:pt>
                <c:pt idx="2541">
                  <c:v>29042</c:v>
                </c:pt>
                <c:pt idx="2542">
                  <c:v>29035</c:v>
                </c:pt>
                <c:pt idx="2543">
                  <c:v>29028</c:v>
                </c:pt>
                <c:pt idx="2544">
                  <c:v>29021</c:v>
                </c:pt>
                <c:pt idx="2545">
                  <c:v>29014</c:v>
                </c:pt>
                <c:pt idx="2546">
                  <c:v>29007</c:v>
                </c:pt>
                <c:pt idx="2547">
                  <c:v>29000</c:v>
                </c:pt>
                <c:pt idx="2548">
                  <c:v>28993</c:v>
                </c:pt>
                <c:pt idx="2549">
                  <c:v>28986</c:v>
                </c:pt>
                <c:pt idx="2550">
                  <c:v>28979</c:v>
                </c:pt>
                <c:pt idx="2551">
                  <c:v>28972</c:v>
                </c:pt>
                <c:pt idx="2552">
                  <c:v>28965</c:v>
                </c:pt>
                <c:pt idx="2553">
                  <c:v>28958</c:v>
                </c:pt>
                <c:pt idx="2554">
                  <c:v>28951</c:v>
                </c:pt>
                <c:pt idx="2555">
                  <c:v>28944</c:v>
                </c:pt>
                <c:pt idx="2556">
                  <c:v>28937</c:v>
                </c:pt>
                <c:pt idx="2557">
                  <c:v>28930</c:v>
                </c:pt>
                <c:pt idx="2558">
                  <c:v>28923</c:v>
                </c:pt>
                <c:pt idx="2559">
                  <c:v>28916</c:v>
                </c:pt>
                <c:pt idx="2560">
                  <c:v>28909</c:v>
                </c:pt>
                <c:pt idx="2561">
                  <c:v>28902</c:v>
                </c:pt>
                <c:pt idx="2562">
                  <c:v>28895</c:v>
                </c:pt>
                <c:pt idx="2563">
                  <c:v>28888</c:v>
                </c:pt>
                <c:pt idx="2564">
                  <c:v>28881</c:v>
                </c:pt>
                <c:pt idx="2565">
                  <c:v>28874</c:v>
                </c:pt>
                <c:pt idx="2566">
                  <c:v>28867</c:v>
                </c:pt>
                <c:pt idx="2567">
                  <c:v>28860</c:v>
                </c:pt>
                <c:pt idx="2568">
                  <c:v>28853</c:v>
                </c:pt>
                <c:pt idx="2569">
                  <c:v>28846</c:v>
                </c:pt>
                <c:pt idx="2570">
                  <c:v>28839</c:v>
                </c:pt>
                <c:pt idx="2571">
                  <c:v>28832</c:v>
                </c:pt>
                <c:pt idx="2572">
                  <c:v>28825</c:v>
                </c:pt>
                <c:pt idx="2573">
                  <c:v>28818</c:v>
                </c:pt>
                <c:pt idx="2574">
                  <c:v>28811</c:v>
                </c:pt>
                <c:pt idx="2575">
                  <c:v>28804</c:v>
                </c:pt>
                <c:pt idx="2576">
                  <c:v>28797</c:v>
                </c:pt>
                <c:pt idx="2577">
                  <c:v>28790</c:v>
                </c:pt>
                <c:pt idx="2578">
                  <c:v>28783</c:v>
                </c:pt>
                <c:pt idx="2579">
                  <c:v>28776</c:v>
                </c:pt>
                <c:pt idx="2580">
                  <c:v>28769</c:v>
                </c:pt>
                <c:pt idx="2581">
                  <c:v>28762</c:v>
                </c:pt>
                <c:pt idx="2582">
                  <c:v>28755</c:v>
                </c:pt>
                <c:pt idx="2583">
                  <c:v>28748</c:v>
                </c:pt>
                <c:pt idx="2584">
                  <c:v>28741</c:v>
                </c:pt>
                <c:pt idx="2585">
                  <c:v>28734</c:v>
                </c:pt>
                <c:pt idx="2586">
                  <c:v>28727</c:v>
                </c:pt>
                <c:pt idx="2587">
                  <c:v>28720</c:v>
                </c:pt>
                <c:pt idx="2588">
                  <c:v>28713</c:v>
                </c:pt>
                <c:pt idx="2589">
                  <c:v>28706</c:v>
                </c:pt>
                <c:pt idx="2590">
                  <c:v>28699</c:v>
                </c:pt>
                <c:pt idx="2591">
                  <c:v>28692</c:v>
                </c:pt>
                <c:pt idx="2592">
                  <c:v>28685</c:v>
                </c:pt>
                <c:pt idx="2593">
                  <c:v>28678</c:v>
                </c:pt>
                <c:pt idx="2594">
                  <c:v>28671</c:v>
                </c:pt>
                <c:pt idx="2595">
                  <c:v>28664</c:v>
                </c:pt>
                <c:pt idx="2596">
                  <c:v>28657</c:v>
                </c:pt>
                <c:pt idx="2597">
                  <c:v>28650</c:v>
                </c:pt>
                <c:pt idx="2598">
                  <c:v>28643</c:v>
                </c:pt>
                <c:pt idx="2599">
                  <c:v>28636</c:v>
                </c:pt>
                <c:pt idx="2600">
                  <c:v>28629</c:v>
                </c:pt>
                <c:pt idx="2601">
                  <c:v>28622</c:v>
                </c:pt>
                <c:pt idx="2602">
                  <c:v>28615</c:v>
                </c:pt>
                <c:pt idx="2603">
                  <c:v>28608</c:v>
                </c:pt>
                <c:pt idx="2604">
                  <c:v>28601</c:v>
                </c:pt>
                <c:pt idx="2605">
                  <c:v>28594</c:v>
                </c:pt>
                <c:pt idx="2606">
                  <c:v>28587</c:v>
                </c:pt>
                <c:pt idx="2607">
                  <c:v>28580</c:v>
                </c:pt>
                <c:pt idx="2608">
                  <c:v>28573</c:v>
                </c:pt>
                <c:pt idx="2609">
                  <c:v>28566</c:v>
                </c:pt>
                <c:pt idx="2610">
                  <c:v>28559</c:v>
                </c:pt>
                <c:pt idx="2611">
                  <c:v>28552</c:v>
                </c:pt>
                <c:pt idx="2612">
                  <c:v>28545</c:v>
                </c:pt>
                <c:pt idx="2613">
                  <c:v>28538</c:v>
                </c:pt>
                <c:pt idx="2614">
                  <c:v>28531</c:v>
                </c:pt>
                <c:pt idx="2615">
                  <c:v>28524</c:v>
                </c:pt>
                <c:pt idx="2616">
                  <c:v>28517</c:v>
                </c:pt>
                <c:pt idx="2617">
                  <c:v>28510</c:v>
                </c:pt>
                <c:pt idx="2618">
                  <c:v>28503</c:v>
                </c:pt>
                <c:pt idx="2619">
                  <c:v>28496</c:v>
                </c:pt>
                <c:pt idx="2620">
                  <c:v>28489</c:v>
                </c:pt>
                <c:pt idx="2621">
                  <c:v>28482</c:v>
                </c:pt>
                <c:pt idx="2622">
                  <c:v>28475</c:v>
                </c:pt>
                <c:pt idx="2623">
                  <c:v>28468</c:v>
                </c:pt>
                <c:pt idx="2624">
                  <c:v>28461</c:v>
                </c:pt>
                <c:pt idx="2625">
                  <c:v>28454</c:v>
                </c:pt>
                <c:pt idx="2626">
                  <c:v>28447</c:v>
                </c:pt>
                <c:pt idx="2627">
                  <c:v>28440</c:v>
                </c:pt>
                <c:pt idx="2628">
                  <c:v>28433</c:v>
                </c:pt>
                <c:pt idx="2629">
                  <c:v>28426</c:v>
                </c:pt>
                <c:pt idx="2630">
                  <c:v>28419</c:v>
                </c:pt>
                <c:pt idx="2631">
                  <c:v>28412</c:v>
                </c:pt>
                <c:pt idx="2632">
                  <c:v>28405</c:v>
                </c:pt>
                <c:pt idx="2633">
                  <c:v>28398</c:v>
                </c:pt>
                <c:pt idx="2634">
                  <c:v>28391</c:v>
                </c:pt>
                <c:pt idx="2635">
                  <c:v>28384</c:v>
                </c:pt>
                <c:pt idx="2636">
                  <c:v>28377</c:v>
                </c:pt>
                <c:pt idx="2637">
                  <c:v>28370</c:v>
                </c:pt>
                <c:pt idx="2638">
                  <c:v>28363</c:v>
                </c:pt>
                <c:pt idx="2639">
                  <c:v>28356</c:v>
                </c:pt>
                <c:pt idx="2640">
                  <c:v>28349</c:v>
                </c:pt>
                <c:pt idx="2641">
                  <c:v>28342</c:v>
                </c:pt>
                <c:pt idx="2642">
                  <c:v>28335</c:v>
                </c:pt>
                <c:pt idx="2643">
                  <c:v>28328</c:v>
                </c:pt>
                <c:pt idx="2644">
                  <c:v>28321</c:v>
                </c:pt>
                <c:pt idx="2645">
                  <c:v>28314</c:v>
                </c:pt>
                <c:pt idx="2646">
                  <c:v>28307</c:v>
                </c:pt>
                <c:pt idx="2647">
                  <c:v>28300</c:v>
                </c:pt>
                <c:pt idx="2648">
                  <c:v>28293</c:v>
                </c:pt>
                <c:pt idx="2649">
                  <c:v>28286</c:v>
                </c:pt>
                <c:pt idx="2650">
                  <c:v>28279</c:v>
                </c:pt>
                <c:pt idx="2651">
                  <c:v>28272</c:v>
                </c:pt>
                <c:pt idx="2652">
                  <c:v>28265</c:v>
                </c:pt>
                <c:pt idx="2653">
                  <c:v>28258</c:v>
                </c:pt>
                <c:pt idx="2654">
                  <c:v>28251</c:v>
                </c:pt>
                <c:pt idx="2655">
                  <c:v>28244</c:v>
                </c:pt>
                <c:pt idx="2656">
                  <c:v>28237</c:v>
                </c:pt>
                <c:pt idx="2657">
                  <c:v>28230</c:v>
                </c:pt>
                <c:pt idx="2658">
                  <c:v>28223</c:v>
                </c:pt>
                <c:pt idx="2659">
                  <c:v>28216</c:v>
                </c:pt>
                <c:pt idx="2660">
                  <c:v>28209</c:v>
                </c:pt>
                <c:pt idx="2661">
                  <c:v>28202</c:v>
                </c:pt>
                <c:pt idx="2662">
                  <c:v>28195</c:v>
                </c:pt>
                <c:pt idx="2663">
                  <c:v>28188</c:v>
                </c:pt>
                <c:pt idx="2664">
                  <c:v>28181</c:v>
                </c:pt>
                <c:pt idx="2665">
                  <c:v>28174</c:v>
                </c:pt>
                <c:pt idx="2666">
                  <c:v>28167</c:v>
                </c:pt>
                <c:pt idx="2667">
                  <c:v>28160</c:v>
                </c:pt>
                <c:pt idx="2668">
                  <c:v>28153</c:v>
                </c:pt>
                <c:pt idx="2669">
                  <c:v>28146</c:v>
                </c:pt>
                <c:pt idx="2670">
                  <c:v>28139</c:v>
                </c:pt>
                <c:pt idx="2671">
                  <c:v>28132</c:v>
                </c:pt>
                <c:pt idx="2672">
                  <c:v>28125</c:v>
                </c:pt>
                <c:pt idx="2673">
                  <c:v>28118</c:v>
                </c:pt>
                <c:pt idx="2674">
                  <c:v>28111</c:v>
                </c:pt>
                <c:pt idx="2675">
                  <c:v>28104</c:v>
                </c:pt>
                <c:pt idx="2676">
                  <c:v>28097</c:v>
                </c:pt>
                <c:pt idx="2677">
                  <c:v>28090</c:v>
                </c:pt>
                <c:pt idx="2678">
                  <c:v>28083</c:v>
                </c:pt>
                <c:pt idx="2679">
                  <c:v>28076</c:v>
                </c:pt>
                <c:pt idx="2680">
                  <c:v>28069</c:v>
                </c:pt>
                <c:pt idx="2681">
                  <c:v>28062</c:v>
                </c:pt>
                <c:pt idx="2682">
                  <c:v>28055</c:v>
                </c:pt>
                <c:pt idx="2683">
                  <c:v>28048</c:v>
                </c:pt>
                <c:pt idx="2684">
                  <c:v>28041</c:v>
                </c:pt>
                <c:pt idx="2685">
                  <c:v>28034</c:v>
                </c:pt>
                <c:pt idx="2686">
                  <c:v>28027</c:v>
                </c:pt>
                <c:pt idx="2687">
                  <c:v>28020</c:v>
                </c:pt>
                <c:pt idx="2688">
                  <c:v>28013</c:v>
                </c:pt>
                <c:pt idx="2689">
                  <c:v>28006</c:v>
                </c:pt>
                <c:pt idx="2690">
                  <c:v>27999</c:v>
                </c:pt>
                <c:pt idx="2691">
                  <c:v>27992</c:v>
                </c:pt>
                <c:pt idx="2692">
                  <c:v>27985</c:v>
                </c:pt>
                <c:pt idx="2693">
                  <c:v>27978</c:v>
                </c:pt>
                <c:pt idx="2694">
                  <c:v>27971</c:v>
                </c:pt>
                <c:pt idx="2695">
                  <c:v>27964</c:v>
                </c:pt>
                <c:pt idx="2696">
                  <c:v>27957</c:v>
                </c:pt>
                <c:pt idx="2697">
                  <c:v>27950</c:v>
                </c:pt>
                <c:pt idx="2698">
                  <c:v>27943</c:v>
                </c:pt>
                <c:pt idx="2699">
                  <c:v>27936</c:v>
                </c:pt>
                <c:pt idx="2700">
                  <c:v>27929</c:v>
                </c:pt>
                <c:pt idx="2701">
                  <c:v>27922</c:v>
                </c:pt>
                <c:pt idx="2702">
                  <c:v>27915</c:v>
                </c:pt>
                <c:pt idx="2703">
                  <c:v>27908</c:v>
                </c:pt>
                <c:pt idx="2704">
                  <c:v>27901</c:v>
                </c:pt>
                <c:pt idx="2705">
                  <c:v>27894</c:v>
                </c:pt>
                <c:pt idx="2706">
                  <c:v>27887</c:v>
                </c:pt>
                <c:pt idx="2707">
                  <c:v>27880</c:v>
                </c:pt>
                <c:pt idx="2708">
                  <c:v>27873</c:v>
                </c:pt>
                <c:pt idx="2709">
                  <c:v>27866</c:v>
                </c:pt>
                <c:pt idx="2710">
                  <c:v>27859</c:v>
                </c:pt>
                <c:pt idx="2711">
                  <c:v>27852</c:v>
                </c:pt>
                <c:pt idx="2712">
                  <c:v>27845</c:v>
                </c:pt>
                <c:pt idx="2713">
                  <c:v>27838</c:v>
                </c:pt>
                <c:pt idx="2714">
                  <c:v>27831</c:v>
                </c:pt>
                <c:pt idx="2715">
                  <c:v>27824</c:v>
                </c:pt>
                <c:pt idx="2716">
                  <c:v>27817</c:v>
                </c:pt>
                <c:pt idx="2717">
                  <c:v>27810</c:v>
                </c:pt>
                <c:pt idx="2718">
                  <c:v>27803</c:v>
                </c:pt>
                <c:pt idx="2719">
                  <c:v>27796</c:v>
                </c:pt>
                <c:pt idx="2720">
                  <c:v>27789</c:v>
                </c:pt>
                <c:pt idx="2721">
                  <c:v>27782</c:v>
                </c:pt>
                <c:pt idx="2722">
                  <c:v>27775</c:v>
                </c:pt>
                <c:pt idx="2723">
                  <c:v>27768</c:v>
                </c:pt>
                <c:pt idx="2724">
                  <c:v>27761</c:v>
                </c:pt>
                <c:pt idx="2725">
                  <c:v>27754</c:v>
                </c:pt>
                <c:pt idx="2726">
                  <c:v>27747</c:v>
                </c:pt>
                <c:pt idx="2727">
                  <c:v>27740</c:v>
                </c:pt>
                <c:pt idx="2728">
                  <c:v>27733</c:v>
                </c:pt>
                <c:pt idx="2729">
                  <c:v>27726</c:v>
                </c:pt>
                <c:pt idx="2730">
                  <c:v>27719</c:v>
                </c:pt>
                <c:pt idx="2731">
                  <c:v>27712</c:v>
                </c:pt>
                <c:pt idx="2732">
                  <c:v>27705</c:v>
                </c:pt>
                <c:pt idx="2733">
                  <c:v>27698</c:v>
                </c:pt>
                <c:pt idx="2734">
                  <c:v>27691</c:v>
                </c:pt>
                <c:pt idx="2735">
                  <c:v>27684</c:v>
                </c:pt>
                <c:pt idx="2736">
                  <c:v>27677</c:v>
                </c:pt>
                <c:pt idx="2737">
                  <c:v>27670</c:v>
                </c:pt>
                <c:pt idx="2738">
                  <c:v>27663</c:v>
                </c:pt>
                <c:pt idx="2739">
                  <c:v>27656</c:v>
                </c:pt>
                <c:pt idx="2740">
                  <c:v>27649</c:v>
                </c:pt>
                <c:pt idx="2741">
                  <c:v>27642</c:v>
                </c:pt>
                <c:pt idx="2742">
                  <c:v>27635</c:v>
                </c:pt>
                <c:pt idx="2743">
                  <c:v>27628</c:v>
                </c:pt>
                <c:pt idx="2744">
                  <c:v>27621</c:v>
                </c:pt>
                <c:pt idx="2745">
                  <c:v>27614</c:v>
                </c:pt>
                <c:pt idx="2746">
                  <c:v>27607</c:v>
                </c:pt>
                <c:pt idx="2747">
                  <c:v>27600</c:v>
                </c:pt>
                <c:pt idx="2748">
                  <c:v>27593</c:v>
                </c:pt>
                <c:pt idx="2749">
                  <c:v>27586</c:v>
                </c:pt>
                <c:pt idx="2750">
                  <c:v>27579</c:v>
                </c:pt>
                <c:pt idx="2751">
                  <c:v>27572</c:v>
                </c:pt>
                <c:pt idx="2752">
                  <c:v>27565</c:v>
                </c:pt>
                <c:pt idx="2753">
                  <c:v>27558</c:v>
                </c:pt>
                <c:pt idx="2754">
                  <c:v>27551</c:v>
                </c:pt>
                <c:pt idx="2755">
                  <c:v>27544</c:v>
                </c:pt>
                <c:pt idx="2756">
                  <c:v>27537</c:v>
                </c:pt>
                <c:pt idx="2757">
                  <c:v>27530</c:v>
                </c:pt>
                <c:pt idx="2758">
                  <c:v>27523</c:v>
                </c:pt>
                <c:pt idx="2759">
                  <c:v>27516</c:v>
                </c:pt>
                <c:pt idx="2760">
                  <c:v>27509</c:v>
                </c:pt>
                <c:pt idx="2761">
                  <c:v>27502</c:v>
                </c:pt>
                <c:pt idx="2762">
                  <c:v>27495</c:v>
                </c:pt>
                <c:pt idx="2763">
                  <c:v>27488</c:v>
                </c:pt>
                <c:pt idx="2764">
                  <c:v>27481</c:v>
                </c:pt>
                <c:pt idx="2765">
                  <c:v>27474</c:v>
                </c:pt>
                <c:pt idx="2766">
                  <c:v>27467</c:v>
                </c:pt>
                <c:pt idx="2767">
                  <c:v>27460</c:v>
                </c:pt>
                <c:pt idx="2768">
                  <c:v>27453</c:v>
                </c:pt>
                <c:pt idx="2769">
                  <c:v>27446</c:v>
                </c:pt>
                <c:pt idx="2770">
                  <c:v>27439</c:v>
                </c:pt>
                <c:pt idx="2771">
                  <c:v>27432</c:v>
                </c:pt>
                <c:pt idx="2772">
                  <c:v>27425</c:v>
                </c:pt>
                <c:pt idx="2773">
                  <c:v>27418</c:v>
                </c:pt>
                <c:pt idx="2774">
                  <c:v>27411</c:v>
                </c:pt>
                <c:pt idx="2775">
                  <c:v>27404</c:v>
                </c:pt>
                <c:pt idx="2776">
                  <c:v>27397</c:v>
                </c:pt>
                <c:pt idx="2777">
                  <c:v>27390</c:v>
                </c:pt>
                <c:pt idx="2778">
                  <c:v>27383</c:v>
                </c:pt>
                <c:pt idx="2779">
                  <c:v>27376</c:v>
                </c:pt>
                <c:pt idx="2780">
                  <c:v>27369</c:v>
                </c:pt>
                <c:pt idx="2781">
                  <c:v>27362</c:v>
                </c:pt>
                <c:pt idx="2782">
                  <c:v>27355</c:v>
                </c:pt>
                <c:pt idx="2783">
                  <c:v>27348</c:v>
                </c:pt>
                <c:pt idx="2784">
                  <c:v>27341</c:v>
                </c:pt>
                <c:pt idx="2785">
                  <c:v>27334</c:v>
                </c:pt>
                <c:pt idx="2786">
                  <c:v>27327</c:v>
                </c:pt>
                <c:pt idx="2787">
                  <c:v>27320</c:v>
                </c:pt>
                <c:pt idx="2788">
                  <c:v>27313</c:v>
                </c:pt>
                <c:pt idx="2789">
                  <c:v>27306</c:v>
                </c:pt>
                <c:pt idx="2790">
                  <c:v>27299</c:v>
                </c:pt>
                <c:pt idx="2791">
                  <c:v>27292</c:v>
                </c:pt>
                <c:pt idx="2792">
                  <c:v>27285</c:v>
                </c:pt>
                <c:pt idx="2793">
                  <c:v>27278</c:v>
                </c:pt>
                <c:pt idx="2794">
                  <c:v>27271</c:v>
                </c:pt>
                <c:pt idx="2795">
                  <c:v>27264</c:v>
                </c:pt>
                <c:pt idx="2796">
                  <c:v>27257</c:v>
                </c:pt>
                <c:pt idx="2797">
                  <c:v>27250</c:v>
                </c:pt>
                <c:pt idx="2798">
                  <c:v>27243</c:v>
                </c:pt>
                <c:pt idx="2799">
                  <c:v>27236</c:v>
                </c:pt>
                <c:pt idx="2800">
                  <c:v>27229</c:v>
                </c:pt>
                <c:pt idx="2801">
                  <c:v>27222</c:v>
                </c:pt>
                <c:pt idx="2802">
                  <c:v>27215</c:v>
                </c:pt>
                <c:pt idx="2803">
                  <c:v>27208</c:v>
                </c:pt>
                <c:pt idx="2804">
                  <c:v>27201</c:v>
                </c:pt>
                <c:pt idx="2805">
                  <c:v>27194</c:v>
                </c:pt>
                <c:pt idx="2806">
                  <c:v>27187</c:v>
                </c:pt>
                <c:pt idx="2807">
                  <c:v>27180</c:v>
                </c:pt>
                <c:pt idx="2808">
                  <c:v>27173</c:v>
                </c:pt>
                <c:pt idx="2809">
                  <c:v>27166</c:v>
                </c:pt>
                <c:pt idx="2810">
                  <c:v>27159</c:v>
                </c:pt>
                <c:pt idx="2811">
                  <c:v>27152</c:v>
                </c:pt>
                <c:pt idx="2812">
                  <c:v>27145</c:v>
                </c:pt>
                <c:pt idx="2813">
                  <c:v>27138</c:v>
                </c:pt>
                <c:pt idx="2814">
                  <c:v>27131</c:v>
                </c:pt>
                <c:pt idx="2815">
                  <c:v>27124</c:v>
                </c:pt>
                <c:pt idx="2816">
                  <c:v>27117</c:v>
                </c:pt>
                <c:pt idx="2817">
                  <c:v>27110</c:v>
                </c:pt>
                <c:pt idx="2818">
                  <c:v>27103</c:v>
                </c:pt>
                <c:pt idx="2819">
                  <c:v>27096</c:v>
                </c:pt>
                <c:pt idx="2820">
                  <c:v>27089</c:v>
                </c:pt>
                <c:pt idx="2821">
                  <c:v>27082</c:v>
                </c:pt>
                <c:pt idx="2822">
                  <c:v>27075</c:v>
                </c:pt>
                <c:pt idx="2823">
                  <c:v>27068</c:v>
                </c:pt>
                <c:pt idx="2824">
                  <c:v>27061</c:v>
                </c:pt>
                <c:pt idx="2825">
                  <c:v>27054</c:v>
                </c:pt>
                <c:pt idx="2826">
                  <c:v>27047</c:v>
                </c:pt>
                <c:pt idx="2827">
                  <c:v>27040</c:v>
                </c:pt>
                <c:pt idx="2828">
                  <c:v>27033</c:v>
                </c:pt>
                <c:pt idx="2829">
                  <c:v>27026</c:v>
                </c:pt>
                <c:pt idx="2830">
                  <c:v>27019</c:v>
                </c:pt>
                <c:pt idx="2831">
                  <c:v>27012</c:v>
                </c:pt>
                <c:pt idx="2832">
                  <c:v>27005</c:v>
                </c:pt>
                <c:pt idx="2833">
                  <c:v>26998</c:v>
                </c:pt>
                <c:pt idx="2834">
                  <c:v>26991</c:v>
                </c:pt>
                <c:pt idx="2835">
                  <c:v>26984</c:v>
                </c:pt>
                <c:pt idx="2836">
                  <c:v>26977</c:v>
                </c:pt>
                <c:pt idx="2837">
                  <c:v>26970</c:v>
                </c:pt>
                <c:pt idx="2838">
                  <c:v>26963</c:v>
                </c:pt>
                <c:pt idx="2839">
                  <c:v>26956</c:v>
                </c:pt>
                <c:pt idx="2840">
                  <c:v>26949</c:v>
                </c:pt>
                <c:pt idx="2841">
                  <c:v>26942</c:v>
                </c:pt>
                <c:pt idx="2842">
                  <c:v>26935</c:v>
                </c:pt>
                <c:pt idx="2843">
                  <c:v>26928</c:v>
                </c:pt>
                <c:pt idx="2844">
                  <c:v>26921</c:v>
                </c:pt>
                <c:pt idx="2845">
                  <c:v>26914</c:v>
                </c:pt>
                <c:pt idx="2846">
                  <c:v>26907</c:v>
                </c:pt>
                <c:pt idx="2847">
                  <c:v>26900</c:v>
                </c:pt>
                <c:pt idx="2848">
                  <c:v>26893</c:v>
                </c:pt>
                <c:pt idx="2849">
                  <c:v>26886</c:v>
                </c:pt>
                <c:pt idx="2850">
                  <c:v>26879</c:v>
                </c:pt>
                <c:pt idx="2851">
                  <c:v>26872</c:v>
                </c:pt>
                <c:pt idx="2852">
                  <c:v>26865</c:v>
                </c:pt>
                <c:pt idx="2853">
                  <c:v>26858</c:v>
                </c:pt>
                <c:pt idx="2854">
                  <c:v>26851</c:v>
                </c:pt>
                <c:pt idx="2855">
                  <c:v>26844</c:v>
                </c:pt>
                <c:pt idx="2856">
                  <c:v>26837</c:v>
                </c:pt>
                <c:pt idx="2857">
                  <c:v>26830</c:v>
                </c:pt>
                <c:pt idx="2858">
                  <c:v>26823</c:v>
                </c:pt>
                <c:pt idx="2859">
                  <c:v>26816</c:v>
                </c:pt>
                <c:pt idx="2860">
                  <c:v>26809</c:v>
                </c:pt>
                <c:pt idx="2861">
                  <c:v>26802</c:v>
                </c:pt>
                <c:pt idx="2862">
                  <c:v>26795</c:v>
                </c:pt>
                <c:pt idx="2863">
                  <c:v>26788</c:v>
                </c:pt>
                <c:pt idx="2864">
                  <c:v>26781</c:v>
                </c:pt>
                <c:pt idx="2865">
                  <c:v>26774</c:v>
                </c:pt>
                <c:pt idx="2866">
                  <c:v>26767</c:v>
                </c:pt>
                <c:pt idx="2867">
                  <c:v>26760</c:v>
                </c:pt>
                <c:pt idx="2868">
                  <c:v>26753</c:v>
                </c:pt>
                <c:pt idx="2869">
                  <c:v>26746</c:v>
                </c:pt>
                <c:pt idx="2870">
                  <c:v>26739</c:v>
                </c:pt>
                <c:pt idx="2871">
                  <c:v>26732</c:v>
                </c:pt>
                <c:pt idx="2872">
                  <c:v>26725</c:v>
                </c:pt>
                <c:pt idx="2873">
                  <c:v>26718</c:v>
                </c:pt>
                <c:pt idx="2874">
                  <c:v>26711</c:v>
                </c:pt>
                <c:pt idx="2875">
                  <c:v>26704</c:v>
                </c:pt>
                <c:pt idx="2876">
                  <c:v>26697</c:v>
                </c:pt>
                <c:pt idx="2877">
                  <c:v>26690</c:v>
                </c:pt>
                <c:pt idx="2878">
                  <c:v>26683</c:v>
                </c:pt>
                <c:pt idx="2879">
                  <c:v>26676</c:v>
                </c:pt>
                <c:pt idx="2880">
                  <c:v>26669</c:v>
                </c:pt>
                <c:pt idx="2881">
                  <c:v>26662</c:v>
                </c:pt>
                <c:pt idx="2882">
                  <c:v>26655</c:v>
                </c:pt>
                <c:pt idx="2883">
                  <c:v>26648</c:v>
                </c:pt>
                <c:pt idx="2884">
                  <c:v>26641</c:v>
                </c:pt>
                <c:pt idx="2885">
                  <c:v>26634</c:v>
                </c:pt>
                <c:pt idx="2886">
                  <c:v>26627</c:v>
                </c:pt>
                <c:pt idx="2887">
                  <c:v>26620</c:v>
                </c:pt>
                <c:pt idx="2888">
                  <c:v>26613</c:v>
                </c:pt>
                <c:pt idx="2889">
                  <c:v>26606</c:v>
                </c:pt>
                <c:pt idx="2890">
                  <c:v>26599</c:v>
                </c:pt>
                <c:pt idx="2891">
                  <c:v>26592</c:v>
                </c:pt>
                <c:pt idx="2892">
                  <c:v>26585</c:v>
                </c:pt>
                <c:pt idx="2893">
                  <c:v>26578</c:v>
                </c:pt>
                <c:pt idx="2894">
                  <c:v>26571</c:v>
                </c:pt>
                <c:pt idx="2895">
                  <c:v>26564</c:v>
                </c:pt>
                <c:pt idx="2896">
                  <c:v>26557</c:v>
                </c:pt>
                <c:pt idx="2897">
                  <c:v>26550</c:v>
                </c:pt>
                <c:pt idx="2898">
                  <c:v>26543</c:v>
                </c:pt>
                <c:pt idx="2899">
                  <c:v>26536</c:v>
                </c:pt>
                <c:pt idx="2900">
                  <c:v>26529</c:v>
                </c:pt>
                <c:pt idx="2901">
                  <c:v>26522</c:v>
                </c:pt>
                <c:pt idx="2902">
                  <c:v>26515</c:v>
                </c:pt>
                <c:pt idx="2903">
                  <c:v>26508</c:v>
                </c:pt>
                <c:pt idx="2904">
                  <c:v>26501</c:v>
                </c:pt>
                <c:pt idx="2905">
                  <c:v>26494</c:v>
                </c:pt>
                <c:pt idx="2906">
                  <c:v>26487</c:v>
                </c:pt>
                <c:pt idx="2907">
                  <c:v>26480</c:v>
                </c:pt>
                <c:pt idx="2908">
                  <c:v>26473</c:v>
                </c:pt>
                <c:pt idx="2909">
                  <c:v>26466</c:v>
                </c:pt>
                <c:pt idx="2910">
                  <c:v>26459</c:v>
                </c:pt>
                <c:pt idx="2911">
                  <c:v>26452</c:v>
                </c:pt>
                <c:pt idx="2912">
                  <c:v>26445</c:v>
                </c:pt>
                <c:pt idx="2913">
                  <c:v>26438</c:v>
                </c:pt>
                <c:pt idx="2914">
                  <c:v>26431</c:v>
                </c:pt>
                <c:pt idx="2915">
                  <c:v>26424</c:v>
                </c:pt>
                <c:pt idx="2916">
                  <c:v>26417</c:v>
                </c:pt>
                <c:pt idx="2917">
                  <c:v>26410</c:v>
                </c:pt>
                <c:pt idx="2918">
                  <c:v>26403</c:v>
                </c:pt>
                <c:pt idx="2919">
                  <c:v>26396</c:v>
                </c:pt>
                <c:pt idx="2920">
                  <c:v>26389</c:v>
                </c:pt>
                <c:pt idx="2921">
                  <c:v>26382</c:v>
                </c:pt>
                <c:pt idx="2922">
                  <c:v>26375</c:v>
                </c:pt>
                <c:pt idx="2923">
                  <c:v>26368</c:v>
                </c:pt>
                <c:pt idx="2924">
                  <c:v>26361</c:v>
                </c:pt>
                <c:pt idx="2925">
                  <c:v>26354</c:v>
                </c:pt>
                <c:pt idx="2926">
                  <c:v>26347</c:v>
                </c:pt>
                <c:pt idx="2927">
                  <c:v>26340</c:v>
                </c:pt>
                <c:pt idx="2928">
                  <c:v>26333</c:v>
                </c:pt>
                <c:pt idx="2929">
                  <c:v>26326</c:v>
                </c:pt>
                <c:pt idx="2930">
                  <c:v>26319</c:v>
                </c:pt>
                <c:pt idx="2931">
                  <c:v>26312</c:v>
                </c:pt>
                <c:pt idx="2932">
                  <c:v>26305</c:v>
                </c:pt>
                <c:pt idx="2933">
                  <c:v>26298</c:v>
                </c:pt>
                <c:pt idx="2934">
                  <c:v>26291</c:v>
                </c:pt>
                <c:pt idx="2935">
                  <c:v>26284</c:v>
                </c:pt>
                <c:pt idx="2936">
                  <c:v>26277</c:v>
                </c:pt>
                <c:pt idx="2937">
                  <c:v>26270</c:v>
                </c:pt>
                <c:pt idx="2938">
                  <c:v>26263</c:v>
                </c:pt>
                <c:pt idx="2939">
                  <c:v>26256</c:v>
                </c:pt>
                <c:pt idx="2940">
                  <c:v>26249</c:v>
                </c:pt>
                <c:pt idx="2941">
                  <c:v>26242</c:v>
                </c:pt>
                <c:pt idx="2942">
                  <c:v>26235</c:v>
                </c:pt>
                <c:pt idx="2943">
                  <c:v>26228</c:v>
                </c:pt>
                <c:pt idx="2944">
                  <c:v>26221</c:v>
                </c:pt>
                <c:pt idx="2945">
                  <c:v>26214</c:v>
                </c:pt>
                <c:pt idx="2946">
                  <c:v>26207</c:v>
                </c:pt>
                <c:pt idx="2947">
                  <c:v>26200</c:v>
                </c:pt>
                <c:pt idx="2948">
                  <c:v>26193</c:v>
                </c:pt>
                <c:pt idx="2949">
                  <c:v>26186</c:v>
                </c:pt>
                <c:pt idx="2950">
                  <c:v>26179</c:v>
                </c:pt>
                <c:pt idx="2951">
                  <c:v>26172</c:v>
                </c:pt>
                <c:pt idx="2952">
                  <c:v>26165</c:v>
                </c:pt>
                <c:pt idx="2953">
                  <c:v>26158</c:v>
                </c:pt>
                <c:pt idx="2954">
                  <c:v>26151</c:v>
                </c:pt>
                <c:pt idx="2955">
                  <c:v>26144</c:v>
                </c:pt>
                <c:pt idx="2956">
                  <c:v>26137</c:v>
                </c:pt>
                <c:pt idx="2957">
                  <c:v>26130</c:v>
                </c:pt>
                <c:pt idx="2958">
                  <c:v>26123</c:v>
                </c:pt>
                <c:pt idx="2959">
                  <c:v>26116</c:v>
                </c:pt>
                <c:pt idx="2960">
                  <c:v>26109</c:v>
                </c:pt>
                <c:pt idx="2961">
                  <c:v>26102</c:v>
                </c:pt>
                <c:pt idx="2962">
                  <c:v>26095</c:v>
                </c:pt>
                <c:pt idx="2963">
                  <c:v>26088</c:v>
                </c:pt>
                <c:pt idx="2964">
                  <c:v>26081</c:v>
                </c:pt>
                <c:pt idx="2965">
                  <c:v>26074</c:v>
                </c:pt>
                <c:pt idx="2966">
                  <c:v>26067</c:v>
                </c:pt>
                <c:pt idx="2967">
                  <c:v>26060</c:v>
                </c:pt>
                <c:pt idx="2968">
                  <c:v>26053</c:v>
                </c:pt>
                <c:pt idx="2969">
                  <c:v>26046</c:v>
                </c:pt>
                <c:pt idx="2970">
                  <c:v>26039</c:v>
                </c:pt>
                <c:pt idx="2971">
                  <c:v>26032</c:v>
                </c:pt>
                <c:pt idx="2972">
                  <c:v>26025</c:v>
                </c:pt>
                <c:pt idx="2973">
                  <c:v>26018</c:v>
                </c:pt>
                <c:pt idx="2974">
                  <c:v>26011</c:v>
                </c:pt>
                <c:pt idx="2975">
                  <c:v>26004</c:v>
                </c:pt>
                <c:pt idx="2976">
                  <c:v>25997</c:v>
                </c:pt>
                <c:pt idx="2977">
                  <c:v>25990</c:v>
                </c:pt>
                <c:pt idx="2978">
                  <c:v>25983</c:v>
                </c:pt>
                <c:pt idx="2979">
                  <c:v>25976</c:v>
                </c:pt>
                <c:pt idx="2980">
                  <c:v>25969</c:v>
                </c:pt>
                <c:pt idx="2981">
                  <c:v>25962</c:v>
                </c:pt>
                <c:pt idx="2982">
                  <c:v>25955</c:v>
                </c:pt>
                <c:pt idx="2983">
                  <c:v>25948</c:v>
                </c:pt>
                <c:pt idx="2984">
                  <c:v>25941</c:v>
                </c:pt>
                <c:pt idx="2985">
                  <c:v>25934</c:v>
                </c:pt>
                <c:pt idx="2986">
                  <c:v>25927</c:v>
                </c:pt>
                <c:pt idx="2987">
                  <c:v>25920</c:v>
                </c:pt>
                <c:pt idx="2988">
                  <c:v>25913</c:v>
                </c:pt>
                <c:pt idx="2989">
                  <c:v>25906</c:v>
                </c:pt>
                <c:pt idx="2990">
                  <c:v>25899</c:v>
                </c:pt>
                <c:pt idx="2991">
                  <c:v>25892</c:v>
                </c:pt>
                <c:pt idx="2992">
                  <c:v>25885</c:v>
                </c:pt>
                <c:pt idx="2993">
                  <c:v>25878</c:v>
                </c:pt>
                <c:pt idx="2994">
                  <c:v>25871</c:v>
                </c:pt>
                <c:pt idx="2995">
                  <c:v>25864</c:v>
                </c:pt>
                <c:pt idx="2996">
                  <c:v>25857</c:v>
                </c:pt>
                <c:pt idx="2997">
                  <c:v>25850</c:v>
                </c:pt>
                <c:pt idx="2998">
                  <c:v>25843</c:v>
                </c:pt>
                <c:pt idx="2999">
                  <c:v>25836</c:v>
                </c:pt>
                <c:pt idx="3000">
                  <c:v>25829</c:v>
                </c:pt>
                <c:pt idx="3001">
                  <c:v>25822</c:v>
                </c:pt>
                <c:pt idx="3002">
                  <c:v>25815</c:v>
                </c:pt>
                <c:pt idx="3003">
                  <c:v>25808</c:v>
                </c:pt>
                <c:pt idx="3004">
                  <c:v>25801</c:v>
                </c:pt>
                <c:pt idx="3005">
                  <c:v>25794</c:v>
                </c:pt>
                <c:pt idx="3006">
                  <c:v>25787</c:v>
                </c:pt>
                <c:pt idx="3007">
                  <c:v>25780</c:v>
                </c:pt>
                <c:pt idx="3008">
                  <c:v>25773</c:v>
                </c:pt>
                <c:pt idx="3009">
                  <c:v>25766</c:v>
                </c:pt>
                <c:pt idx="3010">
                  <c:v>25759</c:v>
                </c:pt>
                <c:pt idx="3011">
                  <c:v>25752</c:v>
                </c:pt>
                <c:pt idx="3012">
                  <c:v>25745</c:v>
                </c:pt>
                <c:pt idx="3013">
                  <c:v>25738</c:v>
                </c:pt>
                <c:pt idx="3014">
                  <c:v>25731</c:v>
                </c:pt>
                <c:pt idx="3015">
                  <c:v>25724</c:v>
                </c:pt>
                <c:pt idx="3016">
                  <c:v>25717</c:v>
                </c:pt>
                <c:pt idx="3017">
                  <c:v>25710</c:v>
                </c:pt>
                <c:pt idx="3018">
                  <c:v>25703</c:v>
                </c:pt>
                <c:pt idx="3019">
                  <c:v>25696</c:v>
                </c:pt>
                <c:pt idx="3020">
                  <c:v>25689</c:v>
                </c:pt>
                <c:pt idx="3021">
                  <c:v>25682</c:v>
                </c:pt>
                <c:pt idx="3022">
                  <c:v>25675</c:v>
                </c:pt>
                <c:pt idx="3023">
                  <c:v>25668</c:v>
                </c:pt>
                <c:pt idx="3024">
                  <c:v>25661</c:v>
                </c:pt>
                <c:pt idx="3025">
                  <c:v>25654</c:v>
                </c:pt>
                <c:pt idx="3026">
                  <c:v>25647</c:v>
                </c:pt>
                <c:pt idx="3027">
                  <c:v>25640</c:v>
                </c:pt>
                <c:pt idx="3028">
                  <c:v>25633</c:v>
                </c:pt>
                <c:pt idx="3029">
                  <c:v>25626</c:v>
                </c:pt>
                <c:pt idx="3030">
                  <c:v>25619</c:v>
                </c:pt>
                <c:pt idx="3031">
                  <c:v>25612</c:v>
                </c:pt>
                <c:pt idx="3032">
                  <c:v>25605</c:v>
                </c:pt>
                <c:pt idx="3033">
                  <c:v>25598</c:v>
                </c:pt>
                <c:pt idx="3034">
                  <c:v>25591</c:v>
                </c:pt>
                <c:pt idx="3035">
                  <c:v>25584</c:v>
                </c:pt>
                <c:pt idx="3036">
                  <c:v>25577</c:v>
                </c:pt>
                <c:pt idx="3037">
                  <c:v>25570</c:v>
                </c:pt>
              </c:numCache>
            </c:numRef>
          </c:cat>
          <c:val>
            <c:numRef>
              <c:f>Sheet1!$B$2:$B$3039</c:f>
              <c:numCache>
                <c:formatCode>General</c:formatCode>
                <c:ptCount val="3038"/>
                <c:pt idx="0">
                  <c:v>0.58899999999999997</c:v>
                </c:pt>
                <c:pt idx="1">
                  <c:v>0.58199999999999996</c:v>
                </c:pt>
                <c:pt idx="2">
                  <c:v>0.58199999999999996</c:v>
                </c:pt>
                <c:pt idx="3">
                  <c:v>0.57999999999999996</c:v>
                </c:pt>
                <c:pt idx="4">
                  <c:v>0.57899999999999996</c:v>
                </c:pt>
                <c:pt idx="5">
                  <c:v>0.57699999999999996</c:v>
                </c:pt>
                <c:pt idx="6">
                  <c:v>0.58099999999999996</c:v>
                </c:pt>
                <c:pt idx="7">
                  <c:v>0.59</c:v>
                </c:pt>
                <c:pt idx="8">
                  <c:v>0.58799999999999997</c:v>
                </c:pt>
                <c:pt idx="9">
                  <c:v>0.59299999999999997</c:v>
                </c:pt>
                <c:pt idx="10">
                  <c:v>0.59299999999999997</c:v>
                </c:pt>
                <c:pt idx="11">
                  <c:v>0.59699999999999998</c:v>
                </c:pt>
                <c:pt idx="12">
                  <c:v>0.59799999999999998</c:v>
                </c:pt>
                <c:pt idx="13">
                  <c:v>0.61</c:v>
                </c:pt>
                <c:pt idx="14">
                  <c:v>0.60899999999999999</c:v>
                </c:pt>
                <c:pt idx="15">
                  <c:v>0.61099999999999999</c:v>
                </c:pt>
                <c:pt idx="16">
                  <c:v>0.60899999999999999</c:v>
                </c:pt>
                <c:pt idx="17">
                  <c:v>0.59899999999999998</c:v>
                </c:pt>
                <c:pt idx="18">
                  <c:v>0.59399999999999997</c:v>
                </c:pt>
                <c:pt idx="19">
                  <c:v>0.60099999999999998</c:v>
                </c:pt>
                <c:pt idx="20">
                  <c:v>0.6</c:v>
                </c:pt>
                <c:pt idx="21">
                  <c:v>0.60499999999999998</c:v>
                </c:pt>
                <c:pt idx="22">
                  <c:v>0.60899999999999999</c:v>
                </c:pt>
                <c:pt idx="23">
                  <c:v>0.61</c:v>
                </c:pt>
                <c:pt idx="24">
                  <c:v>0.60699999999999998</c:v>
                </c:pt>
                <c:pt idx="25">
                  <c:v>0.60499999999999998</c:v>
                </c:pt>
                <c:pt idx="26">
                  <c:v>0.60699999999999998</c:v>
                </c:pt>
                <c:pt idx="27">
                  <c:v>0.60599999999999998</c:v>
                </c:pt>
                <c:pt idx="28">
                  <c:v>0.61099999999999999</c:v>
                </c:pt>
                <c:pt idx="29">
                  <c:v>0.60199999999999998</c:v>
                </c:pt>
                <c:pt idx="30">
                  <c:v>0.60799999999999998</c:v>
                </c:pt>
                <c:pt idx="31">
                  <c:v>0.61299999999999999</c:v>
                </c:pt>
                <c:pt idx="32">
                  <c:v>0.61</c:v>
                </c:pt>
                <c:pt idx="33">
                  <c:v>0.60399999999999998</c:v>
                </c:pt>
                <c:pt idx="34">
                  <c:v>0.61099999999999999</c:v>
                </c:pt>
                <c:pt idx="35">
                  <c:v>0.60299999999999998</c:v>
                </c:pt>
                <c:pt idx="36">
                  <c:v>0.60099999999999998</c:v>
                </c:pt>
                <c:pt idx="37">
                  <c:v>0.60599999999999998</c:v>
                </c:pt>
                <c:pt idx="38">
                  <c:v>0.60799999999999998</c:v>
                </c:pt>
                <c:pt idx="39">
                  <c:v>0.61</c:v>
                </c:pt>
                <c:pt idx="40">
                  <c:v>0.61</c:v>
                </c:pt>
                <c:pt idx="41">
                  <c:v>0.64</c:v>
                </c:pt>
                <c:pt idx="42">
                  <c:v>0.66700000000000004</c:v>
                </c:pt>
                <c:pt idx="43">
                  <c:v>0.66600000000000004</c:v>
                </c:pt>
                <c:pt idx="44">
                  <c:v>0.66300000000000003</c:v>
                </c:pt>
                <c:pt idx="45">
                  <c:v>0.64400000000000002</c:v>
                </c:pt>
                <c:pt idx="46">
                  <c:v>0.65100000000000002</c:v>
                </c:pt>
                <c:pt idx="47">
                  <c:v>0.624</c:v>
                </c:pt>
                <c:pt idx="48">
                  <c:v>0.627</c:v>
                </c:pt>
                <c:pt idx="49">
                  <c:v>0.61499999999999999</c:v>
                </c:pt>
                <c:pt idx="50">
                  <c:v>0.62</c:v>
                </c:pt>
                <c:pt idx="51">
                  <c:v>0.61899999999999999</c:v>
                </c:pt>
                <c:pt idx="52">
                  <c:v>0.61899999999999999</c:v>
                </c:pt>
                <c:pt idx="53">
                  <c:v>0.61099999999999999</c:v>
                </c:pt>
                <c:pt idx="54">
                  <c:v>0.61299999999999999</c:v>
                </c:pt>
                <c:pt idx="55">
                  <c:v>0.61199999999999999</c:v>
                </c:pt>
                <c:pt idx="56">
                  <c:v>0.60299999999999998</c:v>
                </c:pt>
                <c:pt idx="57">
                  <c:v>0.60699999999999998</c:v>
                </c:pt>
                <c:pt idx="58">
                  <c:v>0.61299999999999999</c:v>
                </c:pt>
                <c:pt idx="59">
                  <c:v>0.60899999999999999</c:v>
                </c:pt>
                <c:pt idx="60">
                  <c:v>0.626</c:v>
                </c:pt>
                <c:pt idx="61">
                  <c:v>0.62</c:v>
                </c:pt>
                <c:pt idx="62">
                  <c:v>0.623</c:v>
                </c:pt>
                <c:pt idx="63">
                  <c:v>0.61299999999999999</c:v>
                </c:pt>
                <c:pt idx="64">
                  <c:v>0.60699999999999998</c:v>
                </c:pt>
                <c:pt idx="65">
                  <c:v>0.60699999999999998</c:v>
                </c:pt>
                <c:pt idx="66">
                  <c:v>0.61099999999999999</c:v>
                </c:pt>
                <c:pt idx="67">
                  <c:v>0.621</c:v>
                </c:pt>
                <c:pt idx="68">
                  <c:v>0.625</c:v>
                </c:pt>
                <c:pt idx="69">
                  <c:v>0.62</c:v>
                </c:pt>
                <c:pt idx="70">
                  <c:v>0.63700000000000001</c:v>
                </c:pt>
                <c:pt idx="71">
                  <c:v>0.629</c:v>
                </c:pt>
                <c:pt idx="72">
                  <c:v>0.626</c:v>
                </c:pt>
                <c:pt idx="73">
                  <c:v>0.63500000000000001</c:v>
                </c:pt>
                <c:pt idx="74">
                  <c:v>0.61899999999999999</c:v>
                </c:pt>
                <c:pt idx="75">
                  <c:v>0.62</c:v>
                </c:pt>
                <c:pt idx="76">
                  <c:v>0.629</c:v>
                </c:pt>
                <c:pt idx="77">
                  <c:v>0.63</c:v>
                </c:pt>
                <c:pt idx="78">
                  <c:v>0.64400000000000002</c:v>
                </c:pt>
                <c:pt idx="79">
                  <c:v>0.65600000000000003</c:v>
                </c:pt>
                <c:pt idx="80">
                  <c:v>0.65800000000000003</c:v>
                </c:pt>
                <c:pt idx="81">
                  <c:v>0.66200000000000003</c:v>
                </c:pt>
                <c:pt idx="82">
                  <c:v>0.67100000000000004</c:v>
                </c:pt>
                <c:pt idx="83">
                  <c:v>0.68899999999999995</c:v>
                </c:pt>
                <c:pt idx="84">
                  <c:v>0.69799999999999995</c:v>
                </c:pt>
                <c:pt idx="85">
                  <c:v>0.69</c:v>
                </c:pt>
                <c:pt idx="86">
                  <c:v>0.68100000000000005</c:v>
                </c:pt>
                <c:pt idx="87">
                  <c:v>0.65700000000000003</c:v>
                </c:pt>
                <c:pt idx="88">
                  <c:v>0.65700000000000003</c:v>
                </c:pt>
                <c:pt idx="89">
                  <c:v>0.66200000000000003</c:v>
                </c:pt>
                <c:pt idx="90">
                  <c:v>0.66300000000000003</c:v>
                </c:pt>
                <c:pt idx="91">
                  <c:v>0.64600000000000002</c:v>
                </c:pt>
                <c:pt idx="92">
                  <c:v>0.69</c:v>
                </c:pt>
                <c:pt idx="93">
                  <c:v>0.68700000000000006</c:v>
                </c:pt>
                <c:pt idx="94">
                  <c:v>0.69599999999999995</c:v>
                </c:pt>
                <c:pt idx="95">
                  <c:v>0.68799999999999994</c:v>
                </c:pt>
                <c:pt idx="96">
                  <c:v>0.68</c:v>
                </c:pt>
                <c:pt idx="97">
                  <c:v>0.68100000000000005</c:v>
                </c:pt>
                <c:pt idx="98">
                  <c:v>0.68300000000000005</c:v>
                </c:pt>
                <c:pt idx="99">
                  <c:v>0.67800000000000005</c:v>
                </c:pt>
                <c:pt idx="100">
                  <c:v>0.66600000000000004</c:v>
                </c:pt>
                <c:pt idx="101">
                  <c:v>0.66300000000000003</c:v>
                </c:pt>
                <c:pt idx="102">
                  <c:v>0.65400000000000003</c:v>
                </c:pt>
                <c:pt idx="103">
                  <c:v>0.65500000000000003</c:v>
                </c:pt>
                <c:pt idx="104">
                  <c:v>0.66400000000000003</c:v>
                </c:pt>
                <c:pt idx="105">
                  <c:v>0.66600000000000004</c:v>
                </c:pt>
                <c:pt idx="106">
                  <c:v>0.66100000000000003</c:v>
                </c:pt>
                <c:pt idx="107">
                  <c:v>0.66500000000000004</c:v>
                </c:pt>
                <c:pt idx="108">
                  <c:v>0.66</c:v>
                </c:pt>
                <c:pt idx="109">
                  <c:v>0.65900000000000003</c:v>
                </c:pt>
                <c:pt idx="110">
                  <c:v>0.67200000000000004</c:v>
                </c:pt>
                <c:pt idx="111">
                  <c:v>0.66500000000000004</c:v>
                </c:pt>
                <c:pt idx="112">
                  <c:v>0.66500000000000004</c:v>
                </c:pt>
                <c:pt idx="113">
                  <c:v>0.65800000000000003</c:v>
                </c:pt>
                <c:pt idx="114">
                  <c:v>0.64400000000000002</c:v>
                </c:pt>
                <c:pt idx="115">
                  <c:v>0.64300000000000002</c:v>
                </c:pt>
                <c:pt idx="116">
                  <c:v>0.63</c:v>
                </c:pt>
                <c:pt idx="117">
                  <c:v>0.64100000000000001</c:v>
                </c:pt>
                <c:pt idx="118">
                  <c:v>0.63300000000000001</c:v>
                </c:pt>
                <c:pt idx="119">
                  <c:v>0.626</c:v>
                </c:pt>
                <c:pt idx="120">
                  <c:v>0.64300000000000002</c:v>
                </c:pt>
                <c:pt idx="121">
                  <c:v>0.629</c:v>
                </c:pt>
                <c:pt idx="122">
                  <c:v>0.63300000000000001</c:v>
                </c:pt>
                <c:pt idx="123">
                  <c:v>0.63800000000000001</c:v>
                </c:pt>
                <c:pt idx="124">
                  <c:v>0.63700000000000001</c:v>
                </c:pt>
                <c:pt idx="125">
                  <c:v>0.63600000000000001</c:v>
                </c:pt>
                <c:pt idx="126">
                  <c:v>0.63200000000000001</c:v>
                </c:pt>
                <c:pt idx="127">
                  <c:v>0.63200000000000001</c:v>
                </c:pt>
                <c:pt idx="128">
                  <c:v>0.626</c:v>
                </c:pt>
                <c:pt idx="129">
                  <c:v>0.626</c:v>
                </c:pt>
                <c:pt idx="130">
                  <c:v>0.63200000000000001</c:v>
                </c:pt>
                <c:pt idx="131">
                  <c:v>0.63600000000000001</c:v>
                </c:pt>
                <c:pt idx="132">
                  <c:v>0.63200000000000001</c:v>
                </c:pt>
                <c:pt idx="133">
                  <c:v>0.629</c:v>
                </c:pt>
                <c:pt idx="134">
                  <c:v>0.621</c:v>
                </c:pt>
                <c:pt idx="135">
                  <c:v>0.625</c:v>
                </c:pt>
                <c:pt idx="136">
                  <c:v>0.63200000000000001</c:v>
                </c:pt>
                <c:pt idx="137">
                  <c:v>0.63600000000000001</c:v>
                </c:pt>
                <c:pt idx="138">
                  <c:v>0.625</c:v>
                </c:pt>
                <c:pt idx="139">
                  <c:v>0.625</c:v>
                </c:pt>
                <c:pt idx="140">
                  <c:v>0.628</c:v>
                </c:pt>
                <c:pt idx="141">
                  <c:v>0.625</c:v>
                </c:pt>
                <c:pt idx="142">
                  <c:v>0.629</c:v>
                </c:pt>
                <c:pt idx="143">
                  <c:v>0.629</c:v>
                </c:pt>
                <c:pt idx="144">
                  <c:v>0.626</c:v>
                </c:pt>
                <c:pt idx="145">
                  <c:v>0.63100000000000001</c:v>
                </c:pt>
                <c:pt idx="146">
                  <c:v>0.63600000000000001</c:v>
                </c:pt>
                <c:pt idx="147">
                  <c:v>0.64700000000000002</c:v>
                </c:pt>
                <c:pt idx="148">
                  <c:v>0.65500000000000003</c:v>
                </c:pt>
                <c:pt idx="149">
                  <c:v>0.65600000000000003</c:v>
                </c:pt>
                <c:pt idx="150">
                  <c:v>0.65700000000000003</c:v>
                </c:pt>
                <c:pt idx="151">
                  <c:v>0.66100000000000003</c:v>
                </c:pt>
                <c:pt idx="152">
                  <c:v>0.65500000000000003</c:v>
                </c:pt>
                <c:pt idx="153">
                  <c:v>0.629</c:v>
                </c:pt>
                <c:pt idx="154">
                  <c:v>0.623</c:v>
                </c:pt>
                <c:pt idx="155">
                  <c:v>0.628</c:v>
                </c:pt>
                <c:pt idx="156">
                  <c:v>0.61899999999999999</c:v>
                </c:pt>
                <c:pt idx="157">
                  <c:v>0.62</c:v>
                </c:pt>
                <c:pt idx="158">
                  <c:v>0.63</c:v>
                </c:pt>
                <c:pt idx="159">
                  <c:v>0.622</c:v>
                </c:pt>
                <c:pt idx="160">
                  <c:v>0.61699999999999999</c:v>
                </c:pt>
                <c:pt idx="161">
                  <c:v>0.60499999999999998</c:v>
                </c:pt>
                <c:pt idx="162">
                  <c:v>0.59499999999999997</c:v>
                </c:pt>
                <c:pt idx="163">
                  <c:v>0.59599999999999997</c:v>
                </c:pt>
                <c:pt idx="164">
                  <c:v>0.59799999999999998</c:v>
                </c:pt>
                <c:pt idx="165">
                  <c:v>0.60399999999999998</c:v>
                </c:pt>
                <c:pt idx="166">
                  <c:v>0.60699999999999998</c:v>
                </c:pt>
                <c:pt idx="167">
                  <c:v>0.61099999999999999</c:v>
                </c:pt>
                <c:pt idx="168">
                  <c:v>0.59099999999999997</c:v>
                </c:pt>
                <c:pt idx="169">
                  <c:v>0.59670000000000001</c:v>
                </c:pt>
                <c:pt idx="170">
                  <c:v>0.59919999999999995</c:v>
                </c:pt>
                <c:pt idx="171">
                  <c:v>0.57740000000000002</c:v>
                </c:pt>
                <c:pt idx="172">
                  <c:v>0.58679999999999999</c:v>
                </c:pt>
                <c:pt idx="173">
                  <c:v>0.60519999999999996</c:v>
                </c:pt>
                <c:pt idx="174">
                  <c:v>0.59240000000000004</c:v>
                </c:pt>
                <c:pt idx="175">
                  <c:v>0.59399999999999997</c:v>
                </c:pt>
                <c:pt idx="176">
                  <c:v>0.61829999999999996</c:v>
                </c:pt>
                <c:pt idx="177">
                  <c:v>0.62250000000000005</c:v>
                </c:pt>
                <c:pt idx="178">
                  <c:v>0.5998</c:v>
                </c:pt>
                <c:pt idx="179">
                  <c:v>0.63580000000000003</c:v>
                </c:pt>
                <c:pt idx="180">
                  <c:v>0.64080000000000004</c:v>
                </c:pt>
                <c:pt idx="181">
                  <c:v>0.61360000000000003</c:v>
                </c:pt>
                <c:pt idx="182">
                  <c:v>0.61739999999999995</c:v>
                </c:pt>
                <c:pt idx="183">
                  <c:v>0.60840000000000005</c:v>
                </c:pt>
                <c:pt idx="184">
                  <c:v>0.62109999999999999</c:v>
                </c:pt>
                <c:pt idx="185">
                  <c:v>0.624</c:v>
                </c:pt>
                <c:pt idx="186">
                  <c:v>0.62919999999999998</c:v>
                </c:pt>
                <c:pt idx="187">
                  <c:v>0.63729999999999998</c:v>
                </c:pt>
                <c:pt idx="188">
                  <c:v>0.66249999999999998</c:v>
                </c:pt>
                <c:pt idx="189">
                  <c:v>0.64859999999999995</c:v>
                </c:pt>
                <c:pt idx="190">
                  <c:v>0.65390000000000004</c:v>
                </c:pt>
                <c:pt idx="191">
                  <c:v>0.65559999999999996</c:v>
                </c:pt>
                <c:pt idx="192">
                  <c:v>0.66110000000000002</c:v>
                </c:pt>
                <c:pt idx="193">
                  <c:v>0.67849999999999999</c:v>
                </c:pt>
                <c:pt idx="194">
                  <c:v>0.68079999999999996</c:v>
                </c:pt>
                <c:pt idx="195">
                  <c:v>0.6804</c:v>
                </c:pt>
                <c:pt idx="196">
                  <c:v>0.67910000000000004</c:v>
                </c:pt>
                <c:pt idx="197">
                  <c:v>0.67559999999999998</c:v>
                </c:pt>
                <c:pt idx="198">
                  <c:v>0.69450000000000001</c:v>
                </c:pt>
                <c:pt idx="199">
                  <c:v>0.70030000000000003</c:v>
                </c:pt>
                <c:pt idx="200">
                  <c:v>0.70679999999999998</c:v>
                </c:pt>
                <c:pt idx="201">
                  <c:v>0.70450000000000002</c:v>
                </c:pt>
                <c:pt idx="202">
                  <c:v>0.71279999999999999</c:v>
                </c:pt>
                <c:pt idx="203">
                  <c:v>0.74439999999999995</c:v>
                </c:pt>
                <c:pt idx="204">
                  <c:v>0.75619999999999998</c:v>
                </c:pt>
                <c:pt idx="205">
                  <c:v>0.74239999999999995</c:v>
                </c:pt>
                <c:pt idx="206">
                  <c:v>0.73429999999999995</c:v>
                </c:pt>
                <c:pt idx="207">
                  <c:v>0.70289999999999997</c:v>
                </c:pt>
                <c:pt idx="208">
                  <c:v>0.69530000000000003</c:v>
                </c:pt>
                <c:pt idx="209">
                  <c:v>0.71160000000000001</c:v>
                </c:pt>
                <c:pt idx="210">
                  <c:v>0.69089999999999996</c:v>
                </c:pt>
                <c:pt idx="211">
                  <c:v>0.69489999999999996</c:v>
                </c:pt>
                <c:pt idx="212">
                  <c:v>0.68369999999999997</c:v>
                </c:pt>
                <c:pt idx="213">
                  <c:v>0.70450000000000002</c:v>
                </c:pt>
                <c:pt idx="214">
                  <c:v>0.70089999999999997</c:v>
                </c:pt>
                <c:pt idx="215">
                  <c:v>0.68610000000000004</c:v>
                </c:pt>
                <c:pt idx="216">
                  <c:v>0.72250000000000003</c:v>
                </c:pt>
                <c:pt idx="217">
                  <c:v>0.7</c:v>
                </c:pt>
                <c:pt idx="218">
                  <c:v>0.70679999999999998</c:v>
                </c:pt>
                <c:pt idx="219">
                  <c:v>0.72130000000000005</c:v>
                </c:pt>
                <c:pt idx="220">
                  <c:v>0.7016</c:v>
                </c:pt>
                <c:pt idx="221">
                  <c:v>0.7137</c:v>
                </c:pt>
                <c:pt idx="222">
                  <c:v>0.71020000000000005</c:v>
                </c:pt>
                <c:pt idx="223">
                  <c:v>0.72009999999999996</c:v>
                </c:pt>
                <c:pt idx="224">
                  <c:v>0.74380000000000002</c:v>
                </c:pt>
                <c:pt idx="225">
                  <c:v>0.75680000000000003</c:v>
                </c:pt>
                <c:pt idx="226">
                  <c:v>0.76659999999999995</c:v>
                </c:pt>
                <c:pt idx="227">
                  <c:v>0.78520000000000001</c:v>
                </c:pt>
                <c:pt idx="228">
                  <c:v>0.82589999999999997</c:v>
                </c:pt>
                <c:pt idx="229">
                  <c:v>0.89370000000000005</c:v>
                </c:pt>
                <c:pt idx="230">
                  <c:v>0.88400000000000001</c:v>
                </c:pt>
                <c:pt idx="231">
                  <c:v>0.8548</c:v>
                </c:pt>
                <c:pt idx="232">
                  <c:v>0.82369999999999999</c:v>
                </c:pt>
                <c:pt idx="233">
                  <c:v>0.87429999999999997</c:v>
                </c:pt>
                <c:pt idx="234">
                  <c:v>0.86909999999999998</c:v>
                </c:pt>
                <c:pt idx="235">
                  <c:v>0.85219999999999996</c:v>
                </c:pt>
                <c:pt idx="236">
                  <c:v>0.83089999999999997</c:v>
                </c:pt>
                <c:pt idx="237">
                  <c:v>0.80769999999999997</c:v>
                </c:pt>
                <c:pt idx="238">
                  <c:v>0.80769999999999997</c:v>
                </c:pt>
                <c:pt idx="239">
                  <c:v>0.80940000000000001</c:v>
                </c:pt>
                <c:pt idx="240">
                  <c:v>0.80330000000000001</c:v>
                </c:pt>
                <c:pt idx="241">
                  <c:v>0.79749999999999999</c:v>
                </c:pt>
                <c:pt idx="242">
                  <c:v>0.77759999999999996</c:v>
                </c:pt>
                <c:pt idx="243">
                  <c:v>0.7631</c:v>
                </c:pt>
                <c:pt idx="244">
                  <c:v>0.75119999999999998</c:v>
                </c:pt>
                <c:pt idx="245">
                  <c:v>0.751</c:v>
                </c:pt>
                <c:pt idx="246">
                  <c:v>0.72629999999999995</c:v>
                </c:pt>
                <c:pt idx="247">
                  <c:v>0.74409999999999998</c:v>
                </c:pt>
                <c:pt idx="248">
                  <c:v>0.75419999999999998</c:v>
                </c:pt>
                <c:pt idx="249">
                  <c:v>0.74429999999999996</c:v>
                </c:pt>
                <c:pt idx="250">
                  <c:v>0.747</c:v>
                </c:pt>
                <c:pt idx="251">
                  <c:v>0.76170000000000004</c:v>
                </c:pt>
                <c:pt idx="252">
                  <c:v>0.75860000000000005</c:v>
                </c:pt>
                <c:pt idx="253">
                  <c:v>0.76390000000000002</c:v>
                </c:pt>
                <c:pt idx="254">
                  <c:v>0.77059999999999995</c:v>
                </c:pt>
                <c:pt idx="255">
                  <c:v>0.79090000000000005</c:v>
                </c:pt>
                <c:pt idx="256">
                  <c:v>0.80959999999999999</c:v>
                </c:pt>
                <c:pt idx="257">
                  <c:v>0.83760000000000001</c:v>
                </c:pt>
                <c:pt idx="258">
                  <c:v>0.83079999999999998</c:v>
                </c:pt>
                <c:pt idx="259">
                  <c:v>0.80869999999999997</c:v>
                </c:pt>
                <c:pt idx="260">
                  <c:v>0.80020000000000002</c:v>
                </c:pt>
                <c:pt idx="261">
                  <c:v>0.79910000000000003</c:v>
                </c:pt>
                <c:pt idx="262">
                  <c:v>0.86109999999999998</c:v>
                </c:pt>
                <c:pt idx="263">
                  <c:v>0.85060000000000002</c:v>
                </c:pt>
                <c:pt idx="264">
                  <c:v>0.83940000000000003</c:v>
                </c:pt>
                <c:pt idx="265">
                  <c:v>0.82179999999999997</c:v>
                </c:pt>
                <c:pt idx="266">
                  <c:v>0.8417</c:v>
                </c:pt>
                <c:pt idx="267">
                  <c:v>0.80069999999999997</c:v>
                </c:pt>
                <c:pt idx="268">
                  <c:v>0.86160000000000003</c:v>
                </c:pt>
                <c:pt idx="269">
                  <c:v>0.89259999999999995</c:v>
                </c:pt>
                <c:pt idx="270">
                  <c:v>0.871</c:v>
                </c:pt>
                <c:pt idx="271">
                  <c:v>0.84409999999999996</c:v>
                </c:pt>
                <c:pt idx="272">
                  <c:v>0.91049999999999998</c:v>
                </c:pt>
                <c:pt idx="273">
                  <c:v>0.90210000000000001</c:v>
                </c:pt>
                <c:pt idx="274">
                  <c:v>0.87350000000000005</c:v>
                </c:pt>
                <c:pt idx="275">
                  <c:v>0.83120000000000005</c:v>
                </c:pt>
                <c:pt idx="276">
                  <c:v>0.85729999999999995</c:v>
                </c:pt>
                <c:pt idx="277">
                  <c:v>0.8569</c:v>
                </c:pt>
                <c:pt idx="278">
                  <c:v>0.88939999999999997</c:v>
                </c:pt>
                <c:pt idx="279">
                  <c:v>0.92230000000000001</c:v>
                </c:pt>
                <c:pt idx="280">
                  <c:v>1.0005999999999999</c:v>
                </c:pt>
                <c:pt idx="281">
                  <c:v>0.92359999999999998</c:v>
                </c:pt>
                <c:pt idx="282">
                  <c:v>0.94289999999999996</c:v>
                </c:pt>
                <c:pt idx="283">
                  <c:v>0.99680000000000002</c:v>
                </c:pt>
                <c:pt idx="284">
                  <c:v>1.0223</c:v>
                </c:pt>
                <c:pt idx="285">
                  <c:v>0.9425</c:v>
                </c:pt>
                <c:pt idx="286">
                  <c:v>0.9123</c:v>
                </c:pt>
                <c:pt idx="287">
                  <c:v>0.90559999999999996</c:v>
                </c:pt>
                <c:pt idx="288">
                  <c:v>0.88300000000000001</c:v>
                </c:pt>
                <c:pt idx="289">
                  <c:v>0.91390000000000005</c:v>
                </c:pt>
                <c:pt idx="290">
                  <c:v>0.93420000000000003</c:v>
                </c:pt>
                <c:pt idx="291">
                  <c:v>0.87150000000000005</c:v>
                </c:pt>
                <c:pt idx="292">
                  <c:v>0.8639</c:v>
                </c:pt>
                <c:pt idx="293">
                  <c:v>0.85399999999999998</c:v>
                </c:pt>
                <c:pt idx="294">
                  <c:v>0.91190000000000004</c:v>
                </c:pt>
                <c:pt idx="295">
                  <c:v>0.91020000000000001</c:v>
                </c:pt>
                <c:pt idx="296">
                  <c:v>0.92600000000000005</c:v>
                </c:pt>
                <c:pt idx="297">
                  <c:v>0.95499999999999996</c:v>
                </c:pt>
                <c:pt idx="298">
                  <c:v>0.99960000000000004</c:v>
                </c:pt>
                <c:pt idx="299">
                  <c:v>0.998</c:v>
                </c:pt>
                <c:pt idx="300">
                  <c:v>1.0889</c:v>
                </c:pt>
                <c:pt idx="301">
                  <c:v>1.0899000000000001</c:v>
                </c:pt>
                <c:pt idx="302">
                  <c:v>1.0206999999999999</c:v>
                </c:pt>
                <c:pt idx="303">
                  <c:v>0.9889</c:v>
                </c:pt>
                <c:pt idx="304">
                  <c:v>1.0179</c:v>
                </c:pt>
                <c:pt idx="305">
                  <c:v>0.97889999999999999</c:v>
                </c:pt>
                <c:pt idx="306">
                  <c:v>0.95920000000000005</c:v>
                </c:pt>
                <c:pt idx="307">
                  <c:v>0.93979999999999997</c:v>
                </c:pt>
                <c:pt idx="308">
                  <c:v>0.89470000000000005</c:v>
                </c:pt>
                <c:pt idx="309">
                  <c:v>0.89319999999999999</c:v>
                </c:pt>
                <c:pt idx="310">
                  <c:v>0.82069999999999999</c:v>
                </c:pt>
                <c:pt idx="311">
                  <c:v>0.80930000000000002</c:v>
                </c:pt>
                <c:pt idx="312">
                  <c:v>0.87749999999999995</c:v>
                </c:pt>
                <c:pt idx="313">
                  <c:v>0.82909999999999995</c:v>
                </c:pt>
                <c:pt idx="314">
                  <c:v>0.89859999999999995</c:v>
                </c:pt>
                <c:pt idx="315">
                  <c:v>0.90590000000000004</c:v>
                </c:pt>
                <c:pt idx="316">
                  <c:v>0.74509999999999998</c:v>
                </c:pt>
                <c:pt idx="317">
                  <c:v>0.74080000000000001</c:v>
                </c:pt>
                <c:pt idx="318">
                  <c:v>0.72840000000000005</c:v>
                </c:pt>
                <c:pt idx="319">
                  <c:v>0.70950000000000002</c:v>
                </c:pt>
                <c:pt idx="320">
                  <c:v>0.69510000000000005</c:v>
                </c:pt>
                <c:pt idx="321">
                  <c:v>0.6875</c:v>
                </c:pt>
                <c:pt idx="322">
                  <c:v>0.63549999999999995</c:v>
                </c:pt>
                <c:pt idx="323">
                  <c:v>0.61150000000000004</c:v>
                </c:pt>
                <c:pt idx="324">
                  <c:v>0.58220000000000005</c:v>
                </c:pt>
                <c:pt idx="325">
                  <c:v>0.58420000000000005</c:v>
                </c:pt>
                <c:pt idx="326">
                  <c:v>0.57809999999999995</c:v>
                </c:pt>
                <c:pt idx="327">
                  <c:v>0.57099999999999995</c:v>
                </c:pt>
                <c:pt idx="328">
                  <c:v>0.57120000000000004</c:v>
                </c:pt>
                <c:pt idx="329">
                  <c:v>0.58009999999999995</c:v>
                </c:pt>
                <c:pt idx="330">
                  <c:v>0.59589999999999999</c:v>
                </c:pt>
                <c:pt idx="331">
                  <c:v>0.61099999999999999</c:v>
                </c:pt>
                <c:pt idx="332">
                  <c:v>0.60770000000000002</c:v>
                </c:pt>
                <c:pt idx="333">
                  <c:v>0.628</c:v>
                </c:pt>
                <c:pt idx="334">
                  <c:v>0.63829999999999998</c:v>
                </c:pt>
                <c:pt idx="335">
                  <c:v>0.65059999999999996</c:v>
                </c:pt>
                <c:pt idx="336">
                  <c:v>0.64459999999999995</c:v>
                </c:pt>
                <c:pt idx="337">
                  <c:v>0.6321</c:v>
                </c:pt>
                <c:pt idx="338">
                  <c:v>0.60470000000000002</c:v>
                </c:pt>
                <c:pt idx="339">
                  <c:v>0.5958</c:v>
                </c:pt>
                <c:pt idx="340">
                  <c:v>0.58360000000000001</c:v>
                </c:pt>
                <c:pt idx="341">
                  <c:v>0.57330000000000003</c:v>
                </c:pt>
                <c:pt idx="342">
                  <c:v>0.5736</c:v>
                </c:pt>
                <c:pt idx="343">
                  <c:v>0.54410000000000003</c:v>
                </c:pt>
                <c:pt idx="344">
                  <c:v>0.57410000000000005</c:v>
                </c:pt>
                <c:pt idx="345">
                  <c:v>0.57440000000000002</c:v>
                </c:pt>
                <c:pt idx="346">
                  <c:v>0.60029999999999994</c:v>
                </c:pt>
                <c:pt idx="347">
                  <c:v>0.58850000000000002</c:v>
                </c:pt>
                <c:pt idx="348">
                  <c:v>0.59519999999999995</c:v>
                </c:pt>
                <c:pt idx="349">
                  <c:v>0.59140000000000004</c:v>
                </c:pt>
                <c:pt idx="350">
                  <c:v>0.60299999999999998</c:v>
                </c:pt>
                <c:pt idx="351">
                  <c:v>0.60009999999999997</c:v>
                </c:pt>
                <c:pt idx="352">
                  <c:v>0.60489999999999999</c:v>
                </c:pt>
                <c:pt idx="353">
                  <c:v>0.60709999999999997</c:v>
                </c:pt>
                <c:pt idx="354">
                  <c:v>0.60529999999999995</c:v>
                </c:pt>
                <c:pt idx="355">
                  <c:v>0.59250000000000003</c:v>
                </c:pt>
                <c:pt idx="356">
                  <c:v>0.58460000000000001</c:v>
                </c:pt>
                <c:pt idx="357">
                  <c:v>0.59189999999999998</c:v>
                </c:pt>
                <c:pt idx="358">
                  <c:v>0.59340000000000004</c:v>
                </c:pt>
                <c:pt idx="359">
                  <c:v>0.58109999999999995</c:v>
                </c:pt>
                <c:pt idx="360">
                  <c:v>0.56769999999999998</c:v>
                </c:pt>
                <c:pt idx="361">
                  <c:v>0.56079999999999997</c:v>
                </c:pt>
                <c:pt idx="362">
                  <c:v>0.54820000000000002</c:v>
                </c:pt>
                <c:pt idx="363">
                  <c:v>0.56630000000000003</c:v>
                </c:pt>
                <c:pt idx="364">
                  <c:v>0.57279999999999998</c:v>
                </c:pt>
                <c:pt idx="365">
                  <c:v>0.58309999999999995</c:v>
                </c:pt>
                <c:pt idx="366">
                  <c:v>0.59950000000000003</c:v>
                </c:pt>
                <c:pt idx="367">
                  <c:v>0.61519999999999997</c:v>
                </c:pt>
                <c:pt idx="368">
                  <c:v>0.60199999999999998</c:v>
                </c:pt>
                <c:pt idx="369">
                  <c:v>0.57879999999999998</c:v>
                </c:pt>
                <c:pt idx="370">
                  <c:v>0.56710000000000005</c:v>
                </c:pt>
                <c:pt idx="371">
                  <c:v>0.55800000000000005</c:v>
                </c:pt>
                <c:pt idx="372">
                  <c:v>0.55859999999999999</c:v>
                </c:pt>
                <c:pt idx="373">
                  <c:v>0.53559999999999997</c:v>
                </c:pt>
                <c:pt idx="374">
                  <c:v>0.55149999999999999</c:v>
                </c:pt>
                <c:pt idx="375">
                  <c:v>0.53949999999999998</c:v>
                </c:pt>
                <c:pt idx="376">
                  <c:v>0.52629999999999999</c:v>
                </c:pt>
                <c:pt idx="377">
                  <c:v>0.52759999999999996</c:v>
                </c:pt>
                <c:pt idx="378">
                  <c:v>0.53110000000000002</c:v>
                </c:pt>
                <c:pt idx="379">
                  <c:v>0.51890000000000003</c:v>
                </c:pt>
                <c:pt idx="380">
                  <c:v>0.50819999999999999</c:v>
                </c:pt>
                <c:pt idx="381">
                  <c:v>0.51600000000000001</c:v>
                </c:pt>
                <c:pt idx="382">
                  <c:v>0.50839999999999996</c:v>
                </c:pt>
                <c:pt idx="383">
                  <c:v>0.4919</c:v>
                </c:pt>
                <c:pt idx="384">
                  <c:v>0.48570000000000002</c:v>
                </c:pt>
                <c:pt idx="385">
                  <c:v>0.50919999999999999</c:v>
                </c:pt>
                <c:pt idx="386">
                  <c:v>0.50580000000000003</c:v>
                </c:pt>
                <c:pt idx="387">
                  <c:v>0.50849999999999995</c:v>
                </c:pt>
                <c:pt idx="388">
                  <c:v>0.50839999999999996</c:v>
                </c:pt>
                <c:pt idx="389">
                  <c:v>0.497</c:v>
                </c:pt>
                <c:pt idx="390">
                  <c:v>0.52059999999999995</c:v>
                </c:pt>
                <c:pt idx="391">
                  <c:v>0.53190000000000004</c:v>
                </c:pt>
                <c:pt idx="392">
                  <c:v>0.50480000000000003</c:v>
                </c:pt>
                <c:pt idx="393">
                  <c:v>0.50670000000000004</c:v>
                </c:pt>
                <c:pt idx="394">
                  <c:v>0.51329999999999998</c:v>
                </c:pt>
                <c:pt idx="395">
                  <c:v>0.52039999999999997</c:v>
                </c:pt>
                <c:pt idx="396">
                  <c:v>0.52229999999999999</c:v>
                </c:pt>
                <c:pt idx="397">
                  <c:v>0.51849999999999996</c:v>
                </c:pt>
                <c:pt idx="398">
                  <c:v>0.52380000000000004</c:v>
                </c:pt>
                <c:pt idx="399">
                  <c:v>0.5363</c:v>
                </c:pt>
                <c:pt idx="400">
                  <c:v>0.52759999999999996</c:v>
                </c:pt>
                <c:pt idx="401">
                  <c:v>0.53620000000000001</c:v>
                </c:pt>
                <c:pt idx="402">
                  <c:v>0.53939999999999999</c:v>
                </c:pt>
                <c:pt idx="403">
                  <c:v>0.53610000000000002</c:v>
                </c:pt>
                <c:pt idx="404">
                  <c:v>0.53639999999999999</c:v>
                </c:pt>
                <c:pt idx="405">
                  <c:v>0.52410000000000001</c:v>
                </c:pt>
                <c:pt idx="406">
                  <c:v>0.52059999999999995</c:v>
                </c:pt>
                <c:pt idx="407">
                  <c:v>0.51600000000000001</c:v>
                </c:pt>
                <c:pt idx="408">
                  <c:v>0.51559999999999995</c:v>
                </c:pt>
                <c:pt idx="409">
                  <c:v>0.50929999999999997</c:v>
                </c:pt>
                <c:pt idx="410">
                  <c:v>0.4929</c:v>
                </c:pt>
                <c:pt idx="411">
                  <c:v>0.4758</c:v>
                </c:pt>
                <c:pt idx="412">
                  <c:v>0.46589999999999998</c:v>
                </c:pt>
                <c:pt idx="413">
                  <c:v>0.51519999999999999</c:v>
                </c:pt>
                <c:pt idx="414">
                  <c:v>0.55910000000000004</c:v>
                </c:pt>
                <c:pt idx="415">
                  <c:v>0.6472</c:v>
                </c:pt>
                <c:pt idx="416">
                  <c:v>0.6018</c:v>
                </c:pt>
                <c:pt idx="417">
                  <c:v>0.66359999999999997</c:v>
                </c:pt>
                <c:pt idx="418">
                  <c:v>0.64370000000000005</c:v>
                </c:pt>
                <c:pt idx="419">
                  <c:v>0.68530000000000002</c:v>
                </c:pt>
                <c:pt idx="420">
                  <c:v>0.7167</c:v>
                </c:pt>
                <c:pt idx="421">
                  <c:v>0.7087</c:v>
                </c:pt>
                <c:pt idx="422">
                  <c:v>0.69199999999999995</c:v>
                </c:pt>
                <c:pt idx="423">
                  <c:v>0.68899999999999995</c:v>
                </c:pt>
                <c:pt idx="424">
                  <c:v>0.71660000000000001</c:v>
                </c:pt>
                <c:pt idx="425">
                  <c:v>0.73260000000000003</c:v>
                </c:pt>
                <c:pt idx="426">
                  <c:v>0.76170000000000004</c:v>
                </c:pt>
                <c:pt idx="427">
                  <c:v>0.78269999999999995</c:v>
                </c:pt>
                <c:pt idx="428">
                  <c:v>0.81440000000000001</c:v>
                </c:pt>
                <c:pt idx="429">
                  <c:v>0.80720000000000003</c:v>
                </c:pt>
                <c:pt idx="430">
                  <c:v>0.79879999999999995</c:v>
                </c:pt>
                <c:pt idx="431">
                  <c:v>0.80200000000000005</c:v>
                </c:pt>
                <c:pt idx="432">
                  <c:v>0.79620000000000002</c:v>
                </c:pt>
                <c:pt idx="433">
                  <c:v>0.77129999999999999</c:v>
                </c:pt>
                <c:pt idx="434">
                  <c:v>0.79720000000000002</c:v>
                </c:pt>
                <c:pt idx="435">
                  <c:v>0.79730000000000001</c:v>
                </c:pt>
                <c:pt idx="436">
                  <c:v>0.8044</c:v>
                </c:pt>
                <c:pt idx="437">
                  <c:v>0.80820000000000003</c:v>
                </c:pt>
                <c:pt idx="438">
                  <c:v>0.81850000000000001</c:v>
                </c:pt>
                <c:pt idx="439">
                  <c:v>0.80930000000000002</c:v>
                </c:pt>
                <c:pt idx="440">
                  <c:v>0.81879999999999997</c:v>
                </c:pt>
                <c:pt idx="441">
                  <c:v>0.80249999999999999</c:v>
                </c:pt>
                <c:pt idx="442">
                  <c:v>0.81979999999999997</c:v>
                </c:pt>
                <c:pt idx="443">
                  <c:v>0.82669999999999999</c:v>
                </c:pt>
                <c:pt idx="444">
                  <c:v>0.79610000000000003</c:v>
                </c:pt>
                <c:pt idx="445">
                  <c:v>0.80459999999999998</c:v>
                </c:pt>
                <c:pt idx="446">
                  <c:v>0.80369999999999997</c:v>
                </c:pt>
                <c:pt idx="447">
                  <c:v>0.81810000000000005</c:v>
                </c:pt>
                <c:pt idx="448">
                  <c:v>0.81120000000000003</c:v>
                </c:pt>
                <c:pt idx="449">
                  <c:v>0.80979999999999996</c:v>
                </c:pt>
                <c:pt idx="450">
                  <c:v>0.82030000000000003</c:v>
                </c:pt>
                <c:pt idx="451">
                  <c:v>0.81220000000000003</c:v>
                </c:pt>
                <c:pt idx="452">
                  <c:v>0.82369999999999999</c:v>
                </c:pt>
                <c:pt idx="453">
                  <c:v>0.8498</c:v>
                </c:pt>
                <c:pt idx="454">
                  <c:v>0.82950000000000002</c:v>
                </c:pt>
                <c:pt idx="455">
                  <c:v>0.84889999999999999</c:v>
                </c:pt>
                <c:pt idx="456">
                  <c:v>0.8377</c:v>
                </c:pt>
                <c:pt idx="457">
                  <c:v>0.82689999999999997</c:v>
                </c:pt>
                <c:pt idx="458">
                  <c:v>0.83140000000000003</c:v>
                </c:pt>
                <c:pt idx="459">
                  <c:v>0.86899999999999999</c:v>
                </c:pt>
                <c:pt idx="460">
                  <c:v>0.88600000000000001</c:v>
                </c:pt>
                <c:pt idx="461">
                  <c:v>0.90769999999999995</c:v>
                </c:pt>
                <c:pt idx="462">
                  <c:v>0.88229999999999997</c:v>
                </c:pt>
                <c:pt idx="463">
                  <c:v>0.87350000000000005</c:v>
                </c:pt>
                <c:pt idx="464">
                  <c:v>0.88380000000000003</c:v>
                </c:pt>
                <c:pt idx="465">
                  <c:v>0.90500000000000003</c:v>
                </c:pt>
                <c:pt idx="466">
                  <c:v>0.90710000000000002</c:v>
                </c:pt>
                <c:pt idx="467">
                  <c:v>0.9022</c:v>
                </c:pt>
                <c:pt idx="468">
                  <c:v>0.89370000000000005</c:v>
                </c:pt>
                <c:pt idx="469">
                  <c:v>0.9042</c:v>
                </c:pt>
                <c:pt idx="470">
                  <c:v>0.89329999999999998</c:v>
                </c:pt>
                <c:pt idx="471">
                  <c:v>0.89829999999999999</c:v>
                </c:pt>
                <c:pt idx="472">
                  <c:v>0.87890000000000001</c:v>
                </c:pt>
                <c:pt idx="473">
                  <c:v>0.89890000000000003</c:v>
                </c:pt>
                <c:pt idx="474">
                  <c:v>0.89119999999999999</c:v>
                </c:pt>
                <c:pt idx="475">
                  <c:v>0.88429999999999997</c:v>
                </c:pt>
                <c:pt idx="476">
                  <c:v>0.89910000000000001</c:v>
                </c:pt>
                <c:pt idx="477">
                  <c:v>0.90480000000000005</c:v>
                </c:pt>
                <c:pt idx="478">
                  <c:v>0.91010000000000002</c:v>
                </c:pt>
                <c:pt idx="479">
                  <c:v>0.91269999999999996</c:v>
                </c:pt>
                <c:pt idx="480">
                  <c:v>0.89949999999999997</c:v>
                </c:pt>
                <c:pt idx="481">
                  <c:v>0.88780000000000003</c:v>
                </c:pt>
                <c:pt idx="482">
                  <c:v>0.92579999999999996</c:v>
                </c:pt>
                <c:pt idx="483">
                  <c:v>0.91839999999999999</c:v>
                </c:pt>
                <c:pt idx="484">
                  <c:v>0.92920000000000003</c:v>
                </c:pt>
                <c:pt idx="485">
                  <c:v>0.86539999999999995</c:v>
                </c:pt>
                <c:pt idx="486">
                  <c:v>0.90029999999999999</c:v>
                </c:pt>
                <c:pt idx="487">
                  <c:v>0.92759999999999998</c:v>
                </c:pt>
                <c:pt idx="488">
                  <c:v>0.93189999999999995</c:v>
                </c:pt>
                <c:pt idx="489">
                  <c:v>0.97629999999999995</c:v>
                </c:pt>
                <c:pt idx="490">
                  <c:v>1.0384</c:v>
                </c:pt>
                <c:pt idx="491">
                  <c:v>1.0112000000000001</c:v>
                </c:pt>
                <c:pt idx="492">
                  <c:v>1.0237000000000001</c:v>
                </c:pt>
                <c:pt idx="493">
                  <c:v>1.0079</c:v>
                </c:pt>
                <c:pt idx="494">
                  <c:v>0.98129999999999995</c:v>
                </c:pt>
                <c:pt idx="495">
                  <c:v>0.95069999999999999</c:v>
                </c:pt>
                <c:pt idx="496">
                  <c:v>0.9395</c:v>
                </c:pt>
                <c:pt idx="497">
                  <c:v>0.94279999999999997</c:v>
                </c:pt>
                <c:pt idx="498">
                  <c:v>0.94820000000000004</c:v>
                </c:pt>
                <c:pt idx="499">
                  <c:v>0.94669999999999999</c:v>
                </c:pt>
                <c:pt idx="500">
                  <c:v>0.92949999999999999</c:v>
                </c:pt>
                <c:pt idx="501">
                  <c:v>0.94810000000000005</c:v>
                </c:pt>
                <c:pt idx="502">
                  <c:v>0.95299999999999996</c:v>
                </c:pt>
                <c:pt idx="503">
                  <c:v>0.96509999999999996</c:v>
                </c:pt>
                <c:pt idx="504">
                  <c:v>0.95579999999999998</c:v>
                </c:pt>
                <c:pt idx="505">
                  <c:v>0.9677</c:v>
                </c:pt>
                <c:pt idx="506">
                  <c:v>1.0086999999999999</c:v>
                </c:pt>
                <c:pt idx="507">
                  <c:v>1.038</c:v>
                </c:pt>
                <c:pt idx="508">
                  <c:v>0.99029999999999996</c:v>
                </c:pt>
                <c:pt idx="509">
                  <c:v>0.96479999999999999</c:v>
                </c:pt>
                <c:pt idx="510">
                  <c:v>0.9909</c:v>
                </c:pt>
                <c:pt idx="511">
                  <c:v>1.0089999999999999</c:v>
                </c:pt>
                <c:pt idx="512">
                  <c:v>1.024</c:v>
                </c:pt>
                <c:pt idx="513">
                  <c:v>1.0419</c:v>
                </c:pt>
                <c:pt idx="514">
                  <c:v>1.0259</c:v>
                </c:pt>
                <c:pt idx="515">
                  <c:v>1.0385</c:v>
                </c:pt>
                <c:pt idx="516">
                  <c:v>1.022</c:v>
                </c:pt>
                <c:pt idx="517">
                  <c:v>1.0228999999999999</c:v>
                </c:pt>
                <c:pt idx="518">
                  <c:v>1.016</c:v>
                </c:pt>
                <c:pt idx="519">
                  <c:v>0.98260000000000003</c:v>
                </c:pt>
                <c:pt idx="520">
                  <c:v>0.98929999999999996</c:v>
                </c:pt>
                <c:pt idx="521">
                  <c:v>1.0141</c:v>
                </c:pt>
                <c:pt idx="522">
                  <c:v>0.93130000000000002</c:v>
                </c:pt>
                <c:pt idx="523">
                  <c:v>0.9194</c:v>
                </c:pt>
                <c:pt idx="524">
                  <c:v>0.94589999999999996</c:v>
                </c:pt>
                <c:pt idx="525">
                  <c:v>0.94720000000000004</c:v>
                </c:pt>
                <c:pt idx="526">
                  <c:v>0.93540000000000001</c:v>
                </c:pt>
                <c:pt idx="527">
                  <c:v>0.94469999999999998</c:v>
                </c:pt>
                <c:pt idx="528">
                  <c:v>0.95740000000000003</c:v>
                </c:pt>
                <c:pt idx="529">
                  <c:v>0.93410000000000004</c:v>
                </c:pt>
                <c:pt idx="530">
                  <c:v>0.92769999999999997</c:v>
                </c:pt>
                <c:pt idx="531">
                  <c:v>0.94140000000000001</c:v>
                </c:pt>
                <c:pt idx="532">
                  <c:v>0.93510000000000004</c:v>
                </c:pt>
                <c:pt idx="533">
                  <c:v>0.95630000000000004</c:v>
                </c:pt>
                <c:pt idx="534">
                  <c:v>0.92430000000000001</c:v>
                </c:pt>
                <c:pt idx="535">
                  <c:v>0.90590000000000004</c:v>
                </c:pt>
                <c:pt idx="536">
                  <c:v>0.91500000000000004</c:v>
                </c:pt>
                <c:pt idx="537">
                  <c:v>0.93820000000000003</c:v>
                </c:pt>
                <c:pt idx="538">
                  <c:v>0.95620000000000005</c:v>
                </c:pt>
                <c:pt idx="539">
                  <c:v>0.95150000000000001</c:v>
                </c:pt>
                <c:pt idx="540">
                  <c:v>0.95909999999999995</c:v>
                </c:pt>
                <c:pt idx="541">
                  <c:v>0.94569999999999999</c:v>
                </c:pt>
                <c:pt idx="542">
                  <c:v>0.92869999999999997</c:v>
                </c:pt>
                <c:pt idx="543">
                  <c:v>0.90880000000000005</c:v>
                </c:pt>
                <c:pt idx="544">
                  <c:v>0.91739999999999999</c:v>
                </c:pt>
                <c:pt idx="545">
                  <c:v>0.8952</c:v>
                </c:pt>
                <c:pt idx="546">
                  <c:v>0.9234</c:v>
                </c:pt>
                <c:pt idx="547">
                  <c:v>0.92659999999999998</c:v>
                </c:pt>
                <c:pt idx="548">
                  <c:v>0.92220000000000002</c:v>
                </c:pt>
                <c:pt idx="549">
                  <c:v>0.91749999999999998</c:v>
                </c:pt>
                <c:pt idx="550">
                  <c:v>0.91010000000000002</c:v>
                </c:pt>
                <c:pt idx="551">
                  <c:v>0.90490000000000004</c:v>
                </c:pt>
                <c:pt idx="552">
                  <c:v>0.91520000000000001</c:v>
                </c:pt>
                <c:pt idx="553">
                  <c:v>0.91459999999999997</c:v>
                </c:pt>
                <c:pt idx="554">
                  <c:v>0.90790000000000004</c:v>
                </c:pt>
                <c:pt idx="555">
                  <c:v>0.91449999999999998</c:v>
                </c:pt>
                <c:pt idx="556">
                  <c:v>0.87760000000000005</c:v>
                </c:pt>
                <c:pt idx="557">
                  <c:v>0.88759999999999994</c:v>
                </c:pt>
                <c:pt idx="558">
                  <c:v>0.87839999999999996</c:v>
                </c:pt>
                <c:pt idx="559">
                  <c:v>0.89539999999999997</c:v>
                </c:pt>
                <c:pt idx="560">
                  <c:v>0.84530000000000005</c:v>
                </c:pt>
                <c:pt idx="561">
                  <c:v>0.87180000000000002</c:v>
                </c:pt>
                <c:pt idx="562">
                  <c:v>0.88749999999999996</c:v>
                </c:pt>
                <c:pt idx="563">
                  <c:v>0.89870000000000005</c:v>
                </c:pt>
                <c:pt idx="564">
                  <c:v>0.93420000000000003</c:v>
                </c:pt>
                <c:pt idx="565">
                  <c:v>0.96099999999999997</c:v>
                </c:pt>
                <c:pt idx="566">
                  <c:v>0.92889999999999995</c:v>
                </c:pt>
                <c:pt idx="567">
                  <c:v>0.90780000000000005</c:v>
                </c:pt>
                <c:pt idx="568">
                  <c:v>0.94240000000000002</c:v>
                </c:pt>
                <c:pt idx="569">
                  <c:v>0.95709999999999995</c:v>
                </c:pt>
                <c:pt idx="570">
                  <c:v>1.0118</c:v>
                </c:pt>
                <c:pt idx="571">
                  <c:v>0.99060000000000004</c:v>
                </c:pt>
                <c:pt idx="572">
                  <c:v>0.97140000000000004</c:v>
                </c:pt>
                <c:pt idx="573">
                  <c:v>0.9536</c:v>
                </c:pt>
                <c:pt idx="574">
                  <c:v>0.95209999999999995</c:v>
                </c:pt>
                <c:pt idx="575">
                  <c:v>0.94750000000000001</c:v>
                </c:pt>
                <c:pt idx="576">
                  <c:v>0.99329999999999996</c:v>
                </c:pt>
                <c:pt idx="577">
                  <c:v>1.008</c:v>
                </c:pt>
                <c:pt idx="578">
                  <c:v>1.0178</c:v>
                </c:pt>
                <c:pt idx="579">
                  <c:v>1.0485</c:v>
                </c:pt>
                <c:pt idx="580">
                  <c:v>1.0492999999999999</c:v>
                </c:pt>
                <c:pt idx="581">
                  <c:v>1.0427999999999999</c:v>
                </c:pt>
                <c:pt idx="582">
                  <c:v>1.0586</c:v>
                </c:pt>
                <c:pt idx="583">
                  <c:v>1.0581</c:v>
                </c:pt>
                <c:pt idx="584">
                  <c:v>1.0617000000000001</c:v>
                </c:pt>
                <c:pt idx="585">
                  <c:v>1.0797000000000001</c:v>
                </c:pt>
                <c:pt idx="586">
                  <c:v>1.0508</c:v>
                </c:pt>
                <c:pt idx="587">
                  <c:v>1.0576000000000001</c:v>
                </c:pt>
                <c:pt idx="588">
                  <c:v>1.0530999999999999</c:v>
                </c:pt>
                <c:pt idx="589">
                  <c:v>1.0788</c:v>
                </c:pt>
                <c:pt idx="590">
                  <c:v>1.0095000000000001</c:v>
                </c:pt>
                <c:pt idx="591">
                  <c:v>1.0086999999999999</c:v>
                </c:pt>
                <c:pt idx="592">
                  <c:v>0.99270000000000003</c:v>
                </c:pt>
                <c:pt idx="593">
                  <c:v>1.0424</c:v>
                </c:pt>
                <c:pt idx="594">
                  <c:v>1.0832999999999999</c:v>
                </c:pt>
                <c:pt idx="595">
                  <c:v>1.0925</c:v>
                </c:pt>
                <c:pt idx="596">
                  <c:v>1.0962000000000001</c:v>
                </c:pt>
                <c:pt idx="597">
                  <c:v>1.081</c:v>
                </c:pt>
                <c:pt idx="598">
                  <c:v>1.0541</c:v>
                </c:pt>
                <c:pt idx="599">
                  <c:v>1.0183</c:v>
                </c:pt>
                <c:pt idx="600">
                  <c:v>1.0203</c:v>
                </c:pt>
                <c:pt idx="601">
                  <c:v>1.0484</c:v>
                </c:pt>
                <c:pt idx="602">
                  <c:v>1.0038</c:v>
                </c:pt>
                <c:pt idx="603">
                  <c:v>1.0549999999999999</c:v>
                </c:pt>
                <c:pt idx="604">
                  <c:v>1.069</c:v>
                </c:pt>
                <c:pt idx="605">
                  <c:v>1.0188999999999999</c:v>
                </c:pt>
                <c:pt idx="606">
                  <c:v>0.99399999999999999</c:v>
                </c:pt>
                <c:pt idx="607">
                  <c:v>0.99209999999999998</c:v>
                </c:pt>
                <c:pt idx="608">
                  <c:v>1.0196000000000001</c:v>
                </c:pt>
                <c:pt idx="609">
                  <c:v>1.0612999999999999</c:v>
                </c:pt>
                <c:pt idx="610">
                  <c:v>1.0709</c:v>
                </c:pt>
                <c:pt idx="611">
                  <c:v>1.1413</c:v>
                </c:pt>
                <c:pt idx="612">
                  <c:v>1.1553</c:v>
                </c:pt>
                <c:pt idx="613">
                  <c:v>1.1598999999999999</c:v>
                </c:pt>
                <c:pt idx="614">
                  <c:v>1.1616</c:v>
                </c:pt>
                <c:pt idx="615">
                  <c:v>1.1446000000000001</c:v>
                </c:pt>
                <c:pt idx="616">
                  <c:v>1.1379999999999999</c:v>
                </c:pt>
                <c:pt idx="617">
                  <c:v>1.1495</c:v>
                </c:pt>
                <c:pt idx="618">
                  <c:v>1.1351</c:v>
                </c:pt>
                <c:pt idx="619">
                  <c:v>1.1008</c:v>
                </c:pt>
                <c:pt idx="620">
                  <c:v>1.1287</c:v>
                </c:pt>
                <c:pt idx="621">
                  <c:v>1.0760000000000001</c:v>
                </c:pt>
                <c:pt idx="622">
                  <c:v>1.0450999999999999</c:v>
                </c:pt>
                <c:pt idx="623">
                  <c:v>1.0465</c:v>
                </c:pt>
                <c:pt idx="624">
                  <c:v>0.99890000000000001</c:v>
                </c:pt>
                <c:pt idx="625">
                  <c:v>1.0539000000000001</c:v>
                </c:pt>
                <c:pt idx="626">
                  <c:v>1.0704</c:v>
                </c:pt>
                <c:pt idx="627">
                  <c:v>1.0723</c:v>
                </c:pt>
                <c:pt idx="628">
                  <c:v>1.0452999999999999</c:v>
                </c:pt>
                <c:pt idx="629">
                  <c:v>1.0229999999999999</c:v>
                </c:pt>
                <c:pt idx="630">
                  <c:v>1.0174000000000001</c:v>
                </c:pt>
                <c:pt idx="631">
                  <c:v>1.0506</c:v>
                </c:pt>
                <c:pt idx="632">
                  <c:v>1.056</c:v>
                </c:pt>
                <c:pt idx="633">
                  <c:v>1.0609</c:v>
                </c:pt>
                <c:pt idx="634">
                  <c:v>1.0418000000000001</c:v>
                </c:pt>
                <c:pt idx="635">
                  <c:v>1.0163</c:v>
                </c:pt>
                <c:pt idx="636">
                  <c:v>1.0672999999999999</c:v>
                </c:pt>
                <c:pt idx="637">
                  <c:v>1.0620000000000001</c:v>
                </c:pt>
                <c:pt idx="638">
                  <c:v>1.0610999999999999</c:v>
                </c:pt>
                <c:pt idx="639">
                  <c:v>1.0673999999999999</c:v>
                </c:pt>
                <c:pt idx="640">
                  <c:v>1.0863</c:v>
                </c:pt>
                <c:pt idx="641">
                  <c:v>1.1195999999999999</c:v>
                </c:pt>
                <c:pt idx="642">
                  <c:v>1.1405000000000001</c:v>
                </c:pt>
                <c:pt idx="643">
                  <c:v>1.1424000000000001</c:v>
                </c:pt>
                <c:pt idx="644">
                  <c:v>1.1858</c:v>
                </c:pt>
                <c:pt idx="645">
                  <c:v>1.2059</c:v>
                </c:pt>
                <c:pt idx="646">
                  <c:v>1.2549999999999999</c:v>
                </c:pt>
                <c:pt idx="647">
                  <c:v>1.2356</c:v>
                </c:pt>
                <c:pt idx="648">
                  <c:v>1.3039000000000001</c:v>
                </c:pt>
                <c:pt idx="649">
                  <c:v>1.3577999999999999</c:v>
                </c:pt>
                <c:pt idx="650">
                  <c:v>1.3302</c:v>
                </c:pt>
                <c:pt idx="651">
                  <c:v>1.3581000000000001</c:v>
                </c:pt>
                <c:pt idx="652">
                  <c:v>1.3232999999999999</c:v>
                </c:pt>
                <c:pt idx="653">
                  <c:v>1.3449</c:v>
                </c:pt>
                <c:pt idx="654">
                  <c:v>1.3861000000000001</c:v>
                </c:pt>
                <c:pt idx="655">
                  <c:v>1.3416999999999999</c:v>
                </c:pt>
                <c:pt idx="656">
                  <c:v>1.2889999999999999</c:v>
                </c:pt>
                <c:pt idx="657">
                  <c:v>1.2736000000000001</c:v>
                </c:pt>
                <c:pt idx="658">
                  <c:v>1.2871999999999999</c:v>
                </c:pt>
                <c:pt idx="659">
                  <c:v>1.3171999999999999</c:v>
                </c:pt>
                <c:pt idx="660">
                  <c:v>1.3615999999999999</c:v>
                </c:pt>
                <c:pt idx="661">
                  <c:v>1.3937999999999999</c:v>
                </c:pt>
                <c:pt idx="662">
                  <c:v>1.4654</c:v>
                </c:pt>
                <c:pt idx="663">
                  <c:v>1.5291999999999999</c:v>
                </c:pt>
                <c:pt idx="664">
                  <c:v>1.5179</c:v>
                </c:pt>
                <c:pt idx="665">
                  <c:v>1.4973000000000001</c:v>
                </c:pt>
                <c:pt idx="666">
                  <c:v>1.5308999999999999</c:v>
                </c:pt>
                <c:pt idx="667">
                  <c:v>1.5199</c:v>
                </c:pt>
                <c:pt idx="668">
                  <c:v>1.5326</c:v>
                </c:pt>
                <c:pt idx="669">
                  <c:v>1.5288999999999999</c:v>
                </c:pt>
                <c:pt idx="670">
                  <c:v>1.5619000000000001</c:v>
                </c:pt>
                <c:pt idx="671">
                  <c:v>1.5494000000000001</c:v>
                </c:pt>
                <c:pt idx="672">
                  <c:v>1.5568</c:v>
                </c:pt>
                <c:pt idx="673">
                  <c:v>1.5205</c:v>
                </c:pt>
                <c:pt idx="674">
                  <c:v>1.534</c:v>
                </c:pt>
                <c:pt idx="675">
                  <c:v>1.4573</c:v>
                </c:pt>
                <c:pt idx="676">
                  <c:v>1.4511000000000001</c:v>
                </c:pt>
                <c:pt idx="677">
                  <c:v>1.4616</c:v>
                </c:pt>
                <c:pt idx="678">
                  <c:v>1.4129</c:v>
                </c:pt>
                <c:pt idx="679">
                  <c:v>1.4329000000000001</c:v>
                </c:pt>
                <c:pt idx="680">
                  <c:v>1.4994000000000001</c:v>
                </c:pt>
                <c:pt idx="681">
                  <c:v>1.5127999999999999</c:v>
                </c:pt>
                <c:pt idx="682">
                  <c:v>1.4904999999999999</c:v>
                </c:pt>
                <c:pt idx="683">
                  <c:v>1.5354000000000001</c:v>
                </c:pt>
                <c:pt idx="684">
                  <c:v>1.5276000000000001</c:v>
                </c:pt>
                <c:pt idx="685">
                  <c:v>1.4990000000000001</c:v>
                </c:pt>
                <c:pt idx="686">
                  <c:v>1.4202999999999999</c:v>
                </c:pt>
                <c:pt idx="687">
                  <c:v>1.4875</c:v>
                </c:pt>
                <c:pt idx="688">
                  <c:v>1.4894000000000001</c:v>
                </c:pt>
                <c:pt idx="689">
                  <c:v>1.5588</c:v>
                </c:pt>
                <c:pt idx="690">
                  <c:v>1.5886</c:v>
                </c:pt>
                <c:pt idx="691">
                  <c:v>1.6455</c:v>
                </c:pt>
                <c:pt idx="692">
                  <c:v>1.7285999999999999</c:v>
                </c:pt>
                <c:pt idx="693">
                  <c:v>1.7785</c:v>
                </c:pt>
                <c:pt idx="694">
                  <c:v>1.8103</c:v>
                </c:pt>
                <c:pt idx="695">
                  <c:v>1.976</c:v>
                </c:pt>
                <c:pt idx="696">
                  <c:v>1.9827999999999999</c:v>
                </c:pt>
                <c:pt idx="697">
                  <c:v>2.0455000000000001</c:v>
                </c:pt>
                <c:pt idx="698">
                  <c:v>2.0821000000000001</c:v>
                </c:pt>
                <c:pt idx="699">
                  <c:v>2.1288999999999998</c:v>
                </c:pt>
                <c:pt idx="700">
                  <c:v>2.2296</c:v>
                </c:pt>
                <c:pt idx="701">
                  <c:v>2.2642000000000002</c:v>
                </c:pt>
                <c:pt idx="702">
                  <c:v>2.2374999999999998</c:v>
                </c:pt>
                <c:pt idx="703">
                  <c:v>2.2862</c:v>
                </c:pt>
                <c:pt idx="704">
                  <c:v>2.2568000000000001</c:v>
                </c:pt>
                <c:pt idx="705">
                  <c:v>2.2955000000000001</c:v>
                </c:pt>
                <c:pt idx="706">
                  <c:v>2.3277999999999999</c:v>
                </c:pt>
                <c:pt idx="707">
                  <c:v>2.3738999999999999</c:v>
                </c:pt>
                <c:pt idx="708">
                  <c:v>2.3605999999999998</c:v>
                </c:pt>
                <c:pt idx="709">
                  <c:v>2.4186999999999999</c:v>
                </c:pt>
                <c:pt idx="710">
                  <c:v>2.4853999999999998</c:v>
                </c:pt>
                <c:pt idx="711">
                  <c:v>2.4944999999999999</c:v>
                </c:pt>
                <c:pt idx="712">
                  <c:v>2.4929999999999999</c:v>
                </c:pt>
                <c:pt idx="713">
                  <c:v>2.4803000000000002</c:v>
                </c:pt>
                <c:pt idx="714">
                  <c:v>2.4918999999999998</c:v>
                </c:pt>
                <c:pt idx="715">
                  <c:v>2.5508999999999999</c:v>
                </c:pt>
                <c:pt idx="716">
                  <c:v>2.6227999999999998</c:v>
                </c:pt>
                <c:pt idx="717">
                  <c:v>2.6415999999999999</c:v>
                </c:pt>
                <c:pt idx="718">
                  <c:v>2.6444000000000001</c:v>
                </c:pt>
                <c:pt idx="719">
                  <c:v>2.5565000000000002</c:v>
                </c:pt>
                <c:pt idx="720">
                  <c:v>2.5991</c:v>
                </c:pt>
                <c:pt idx="721">
                  <c:v>2.6661999999999999</c:v>
                </c:pt>
                <c:pt idx="722">
                  <c:v>2.6756000000000002</c:v>
                </c:pt>
                <c:pt idx="723">
                  <c:v>2.6496</c:v>
                </c:pt>
                <c:pt idx="724">
                  <c:v>2.6560000000000001</c:v>
                </c:pt>
                <c:pt idx="725">
                  <c:v>2.7092000000000001</c:v>
                </c:pt>
                <c:pt idx="726">
                  <c:v>2.7218</c:v>
                </c:pt>
                <c:pt idx="727">
                  <c:v>2.7572999999999999</c:v>
                </c:pt>
                <c:pt idx="728">
                  <c:v>2.6505000000000001</c:v>
                </c:pt>
                <c:pt idx="729">
                  <c:v>2.6838000000000002</c:v>
                </c:pt>
                <c:pt idx="730">
                  <c:v>2.6316000000000002</c:v>
                </c:pt>
                <c:pt idx="731">
                  <c:v>2.6802000000000001</c:v>
                </c:pt>
                <c:pt idx="732">
                  <c:v>2.6600999999999999</c:v>
                </c:pt>
                <c:pt idx="733">
                  <c:v>2.6699000000000002</c:v>
                </c:pt>
                <c:pt idx="734">
                  <c:v>2.7088000000000001</c:v>
                </c:pt>
                <c:pt idx="735">
                  <c:v>2.6602999999999999</c:v>
                </c:pt>
                <c:pt idx="736">
                  <c:v>2.6987999999999999</c:v>
                </c:pt>
                <c:pt idx="737">
                  <c:v>2.6648999999999998</c:v>
                </c:pt>
                <c:pt idx="738">
                  <c:v>2.6644999999999999</c:v>
                </c:pt>
                <c:pt idx="739">
                  <c:v>2.5556999999999999</c:v>
                </c:pt>
                <c:pt idx="740">
                  <c:v>2.5289999999999999</c:v>
                </c:pt>
                <c:pt idx="741">
                  <c:v>2.5626000000000002</c:v>
                </c:pt>
                <c:pt idx="742">
                  <c:v>2.6574</c:v>
                </c:pt>
                <c:pt idx="743">
                  <c:v>2.6762000000000001</c:v>
                </c:pt>
                <c:pt idx="744">
                  <c:v>2.6827999999999999</c:v>
                </c:pt>
                <c:pt idx="745">
                  <c:v>2.6747999999999998</c:v>
                </c:pt>
                <c:pt idx="746">
                  <c:v>2.6238000000000001</c:v>
                </c:pt>
                <c:pt idx="747">
                  <c:v>2.6433</c:v>
                </c:pt>
                <c:pt idx="748">
                  <c:v>2.6213000000000002</c:v>
                </c:pt>
                <c:pt idx="749">
                  <c:v>2.6381000000000001</c:v>
                </c:pt>
                <c:pt idx="750">
                  <c:v>2.6659999999999999</c:v>
                </c:pt>
                <c:pt idx="751">
                  <c:v>2.7216</c:v>
                </c:pt>
                <c:pt idx="752">
                  <c:v>2.8081</c:v>
                </c:pt>
                <c:pt idx="753">
                  <c:v>2.8754</c:v>
                </c:pt>
                <c:pt idx="754">
                  <c:v>2.8881000000000001</c:v>
                </c:pt>
                <c:pt idx="755">
                  <c:v>2.8820999999999999</c:v>
                </c:pt>
                <c:pt idx="756">
                  <c:v>2.8616000000000001</c:v>
                </c:pt>
                <c:pt idx="757">
                  <c:v>2.9504000000000001</c:v>
                </c:pt>
                <c:pt idx="758">
                  <c:v>3.0636999999999999</c:v>
                </c:pt>
                <c:pt idx="759">
                  <c:v>3.0712999999999999</c:v>
                </c:pt>
                <c:pt idx="760">
                  <c:v>2.9798</c:v>
                </c:pt>
                <c:pt idx="761">
                  <c:v>2.996</c:v>
                </c:pt>
                <c:pt idx="762">
                  <c:v>2.8593000000000002</c:v>
                </c:pt>
                <c:pt idx="763">
                  <c:v>2.8559999999999999</c:v>
                </c:pt>
                <c:pt idx="764">
                  <c:v>2.8597999999999999</c:v>
                </c:pt>
                <c:pt idx="765">
                  <c:v>2.9211</c:v>
                </c:pt>
                <c:pt idx="766">
                  <c:v>2.9146000000000001</c:v>
                </c:pt>
                <c:pt idx="767">
                  <c:v>2.9390999999999998</c:v>
                </c:pt>
                <c:pt idx="768">
                  <c:v>2.879</c:v>
                </c:pt>
                <c:pt idx="769">
                  <c:v>2.8980000000000001</c:v>
                </c:pt>
                <c:pt idx="770">
                  <c:v>2.9354</c:v>
                </c:pt>
                <c:pt idx="771">
                  <c:v>2.8835999999999999</c:v>
                </c:pt>
                <c:pt idx="772">
                  <c:v>2.8290999999999999</c:v>
                </c:pt>
                <c:pt idx="773">
                  <c:v>2.8374000000000001</c:v>
                </c:pt>
                <c:pt idx="774">
                  <c:v>2.8414000000000001</c:v>
                </c:pt>
                <c:pt idx="775">
                  <c:v>2.8881000000000001</c:v>
                </c:pt>
                <c:pt idx="776">
                  <c:v>2.9318</c:v>
                </c:pt>
                <c:pt idx="777">
                  <c:v>2.9497</c:v>
                </c:pt>
                <c:pt idx="778">
                  <c:v>2.9296000000000002</c:v>
                </c:pt>
                <c:pt idx="779">
                  <c:v>2.9416000000000002</c:v>
                </c:pt>
                <c:pt idx="780">
                  <c:v>3.0348000000000002</c:v>
                </c:pt>
                <c:pt idx="781">
                  <c:v>3.1328</c:v>
                </c:pt>
                <c:pt idx="782">
                  <c:v>3.1162000000000001</c:v>
                </c:pt>
                <c:pt idx="783">
                  <c:v>3.1374</c:v>
                </c:pt>
                <c:pt idx="784">
                  <c:v>3.1446000000000001</c:v>
                </c:pt>
                <c:pt idx="785">
                  <c:v>3.1857000000000002</c:v>
                </c:pt>
                <c:pt idx="786">
                  <c:v>3.2679</c:v>
                </c:pt>
                <c:pt idx="787">
                  <c:v>3.3471000000000002</c:v>
                </c:pt>
                <c:pt idx="788">
                  <c:v>3.3704999999999998</c:v>
                </c:pt>
                <c:pt idx="789">
                  <c:v>3.3902000000000001</c:v>
                </c:pt>
                <c:pt idx="790">
                  <c:v>3.3311999999999999</c:v>
                </c:pt>
                <c:pt idx="791">
                  <c:v>3.3595000000000002</c:v>
                </c:pt>
                <c:pt idx="792">
                  <c:v>3.3338000000000001</c:v>
                </c:pt>
                <c:pt idx="793">
                  <c:v>3.3344999999999998</c:v>
                </c:pt>
                <c:pt idx="794">
                  <c:v>3.4744999999999999</c:v>
                </c:pt>
                <c:pt idx="795">
                  <c:v>3.3788999999999998</c:v>
                </c:pt>
                <c:pt idx="796">
                  <c:v>3.4079999999999999</c:v>
                </c:pt>
                <c:pt idx="797">
                  <c:v>3.3774999999999999</c:v>
                </c:pt>
                <c:pt idx="798">
                  <c:v>3.4748000000000001</c:v>
                </c:pt>
                <c:pt idx="799">
                  <c:v>3.4906999999999999</c:v>
                </c:pt>
                <c:pt idx="800">
                  <c:v>3.5459000000000001</c:v>
                </c:pt>
                <c:pt idx="801">
                  <c:v>3.4975999999999998</c:v>
                </c:pt>
                <c:pt idx="802">
                  <c:v>3.3662999999999998</c:v>
                </c:pt>
                <c:pt idx="803">
                  <c:v>3.4411</c:v>
                </c:pt>
                <c:pt idx="804">
                  <c:v>3.4805999999999999</c:v>
                </c:pt>
                <c:pt idx="805">
                  <c:v>3.5409999999999999</c:v>
                </c:pt>
                <c:pt idx="806">
                  <c:v>3.4295</c:v>
                </c:pt>
                <c:pt idx="807">
                  <c:v>3.5087000000000002</c:v>
                </c:pt>
                <c:pt idx="808">
                  <c:v>3.4525999999999999</c:v>
                </c:pt>
                <c:pt idx="809">
                  <c:v>3.5958999999999999</c:v>
                </c:pt>
                <c:pt idx="810">
                  <c:v>3.5747</c:v>
                </c:pt>
                <c:pt idx="811">
                  <c:v>3.6455000000000002</c:v>
                </c:pt>
                <c:pt idx="812">
                  <c:v>3.6093999999999999</c:v>
                </c:pt>
                <c:pt idx="813">
                  <c:v>3.5754999999999999</c:v>
                </c:pt>
                <c:pt idx="814">
                  <c:v>3.5449000000000002</c:v>
                </c:pt>
                <c:pt idx="815">
                  <c:v>3.5303</c:v>
                </c:pt>
                <c:pt idx="816">
                  <c:v>3.5108000000000001</c:v>
                </c:pt>
                <c:pt idx="817">
                  <c:v>3.6269999999999998</c:v>
                </c:pt>
                <c:pt idx="818">
                  <c:v>3.4712000000000001</c:v>
                </c:pt>
                <c:pt idx="819">
                  <c:v>3.3774000000000002</c:v>
                </c:pt>
                <c:pt idx="820">
                  <c:v>3.3271000000000002</c:v>
                </c:pt>
                <c:pt idx="821">
                  <c:v>3.1922999999999999</c:v>
                </c:pt>
                <c:pt idx="822">
                  <c:v>3.2801</c:v>
                </c:pt>
                <c:pt idx="823">
                  <c:v>3.3397999999999999</c:v>
                </c:pt>
                <c:pt idx="824">
                  <c:v>3.4146000000000001</c:v>
                </c:pt>
                <c:pt idx="825">
                  <c:v>3.5367000000000002</c:v>
                </c:pt>
                <c:pt idx="826">
                  <c:v>3.6505000000000001</c:v>
                </c:pt>
                <c:pt idx="827">
                  <c:v>3.5661999999999998</c:v>
                </c:pt>
                <c:pt idx="828">
                  <c:v>3.5871</c:v>
                </c:pt>
                <c:pt idx="829">
                  <c:v>3.6646000000000001</c:v>
                </c:pt>
                <c:pt idx="830">
                  <c:v>3.6865999999999999</c:v>
                </c:pt>
                <c:pt idx="831">
                  <c:v>3.7406000000000001</c:v>
                </c:pt>
                <c:pt idx="832">
                  <c:v>3.7021000000000002</c:v>
                </c:pt>
                <c:pt idx="833">
                  <c:v>3.6724999999999999</c:v>
                </c:pt>
                <c:pt idx="834">
                  <c:v>3.7808999999999999</c:v>
                </c:pt>
                <c:pt idx="835">
                  <c:v>3.7995000000000001</c:v>
                </c:pt>
                <c:pt idx="836">
                  <c:v>3.8786</c:v>
                </c:pt>
                <c:pt idx="837">
                  <c:v>3.8723999999999998</c:v>
                </c:pt>
                <c:pt idx="838">
                  <c:v>3.9447999999999999</c:v>
                </c:pt>
                <c:pt idx="839">
                  <c:v>3.8079999999999998</c:v>
                </c:pt>
                <c:pt idx="840">
                  <c:v>3.7791000000000001</c:v>
                </c:pt>
                <c:pt idx="841">
                  <c:v>3.7458999999999998</c:v>
                </c:pt>
                <c:pt idx="842">
                  <c:v>3.8283</c:v>
                </c:pt>
                <c:pt idx="843">
                  <c:v>3.7469999999999999</c:v>
                </c:pt>
                <c:pt idx="844">
                  <c:v>3.8206000000000002</c:v>
                </c:pt>
                <c:pt idx="845">
                  <c:v>3.9239000000000002</c:v>
                </c:pt>
                <c:pt idx="846">
                  <c:v>3.8845999999999998</c:v>
                </c:pt>
                <c:pt idx="847">
                  <c:v>3.8666</c:v>
                </c:pt>
                <c:pt idx="848">
                  <c:v>3.8376000000000001</c:v>
                </c:pt>
                <c:pt idx="849">
                  <c:v>3.9072</c:v>
                </c:pt>
                <c:pt idx="850">
                  <c:v>4.0125000000000002</c:v>
                </c:pt>
                <c:pt idx="851">
                  <c:v>4.1637000000000004</c:v>
                </c:pt>
                <c:pt idx="852">
                  <c:v>4.0457999999999998</c:v>
                </c:pt>
                <c:pt idx="853">
                  <c:v>3.9958999999999998</c:v>
                </c:pt>
                <c:pt idx="854">
                  <c:v>3.9613999999999998</c:v>
                </c:pt>
                <c:pt idx="855">
                  <c:v>3.8561999999999999</c:v>
                </c:pt>
                <c:pt idx="856">
                  <c:v>3.8675999999999999</c:v>
                </c:pt>
                <c:pt idx="857">
                  <c:v>3.9559000000000002</c:v>
                </c:pt>
                <c:pt idx="858">
                  <c:v>3.9832000000000001</c:v>
                </c:pt>
                <c:pt idx="859">
                  <c:v>3.9628999999999999</c:v>
                </c:pt>
                <c:pt idx="860">
                  <c:v>4.0004999999999997</c:v>
                </c:pt>
                <c:pt idx="861">
                  <c:v>4.0746000000000002</c:v>
                </c:pt>
                <c:pt idx="862">
                  <c:v>4.3113999999999999</c:v>
                </c:pt>
                <c:pt idx="863">
                  <c:v>4.2641999999999998</c:v>
                </c:pt>
                <c:pt idx="864">
                  <c:v>4.2297000000000002</c:v>
                </c:pt>
                <c:pt idx="865">
                  <c:v>4.3198999999999996</c:v>
                </c:pt>
                <c:pt idx="866">
                  <c:v>4.1276000000000002</c:v>
                </c:pt>
                <c:pt idx="867">
                  <c:v>4.0789999999999997</c:v>
                </c:pt>
                <c:pt idx="868">
                  <c:v>4.0246000000000004</c:v>
                </c:pt>
                <c:pt idx="869">
                  <c:v>3.9540999999999999</c:v>
                </c:pt>
                <c:pt idx="870">
                  <c:v>3.9967999999999999</c:v>
                </c:pt>
                <c:pt idx="871">
                  <c:v>3.8717000000000001</c:v>
                </c:pt>
                <c:pt idx="872">
                  <c:v>3.7642000000000002</c:v>
                </c:pt>
                <c:pt idx="873">
                  <c:v>3.8593999999999999</c:v>
                </c:pt>
                <c:pt idx="874">
                  <c:v>3.9946999999999999</c:v>
                </c:pt>
                <c:pt idx="875">
                  <c:v>4.1894</c:v>
                </c:pt>
                <c:pt idx="876">
                  <c:v>4.0803000000000003</c:v>
                </c:pt>
                <c:pt idx="877">
                  <c:v>3.9794</c:v>
                </c:pt>
                <c:pt idx="878">
                  <c:v>3.9148999999999998</c:v>
                </c:pt>
                <c:pt idx="879">
                  <c:v>3.8738999999999999</c:v>
                </c:pt>
                <c:pt idx="880">
                  <c:v>3.8163</c:v>
                </c:pt>
                <c:pt idx="881">
                  <c:v>4.2229000000000001</c:v>
                </c:pt>
                <c:pt idx="882">
                  <c:v>4.2674000000000003</c:v>
                </c:pt>
                <c:pt idx="883">
                  <c:v>4.2710999999999997</c:v>
                </c:pt>
                <c:pt idx="884">
                  <c:v>4.3483000000000001</c:v>
                </c:pt>
                <c:pt idx="885">
                  <c:v>4.1723999999999997</c:v>
                </c:pt>
                <c:pt idx="886">
                  <c:v>4.1578999999999997</c:v>
                </c:pt>
                <c:pt idx="887">
                  <c:v>4.1718000000000002</c:v>
                </c:pt>
                <c:pt idx="888">
                  <c:v>4.0850999999999997</c:v>
                </c:pt>
                <c:pt idx="889">
                  <c:v>4.1670999999999996</c:v>
                </c:pt>
                <c:pt idx="890">
                  <c:v>4.0025000000000004</c:v>
                </c:pt>
                <c:pt idx="891">
                  <c:v>3.7458</c:v>
                </c:pt>
                <c:pt idx="892">
                  <c:v>3.7578</c:v>
                </c:pt>
                <c:pt idx="893">
                  <c:v>3.8439000000000001</c:v>
                </c:pt>
                <c:pt idx="894">
                  <c:v>3.9110999999999998</c:v>
                </c:pt>
                <c:pt idx="895">
                  <c:v>3.8647999999999998</c:v>
                </c:pt>
                <c:pt idx="896">
                  <c:v>3.8656000000000001</c:v>
                </c:pt>
                <c:pt idx="897">
                  <c:v>3.7959000000000001</c:v>
                </c:pt>
                <c:pt idx="898">
                  <c:v>3.9306999999999999</c:v>
                </c:pt>
                <c:pt idx="899">
                  <c:v>3.9114</c:v>
                </c:pt>
                <c:pt idx="900">
                  <c:v>3.8428</c:v>
                </c:pt>
                <c:pt idx="901">
                  <c:v>3.8195999999999999</c:v>
                </c:pt>
                <c:pt idx="902">
                  <c:v>3.9003999999999999</c:v>
                </c:pt>
                <c:pt idx="903">
                  <c:v>3.7909999999999999</c:v>
                </c:pt>
                <c:pt idx="904">
                  <c:v>3.7014</c:v>
                </c:pt>
                <c:pt idx="905">
                  <c:v>3.8081</c:v>
                </c:pt>
                <c:pt idx="906">
                  <c:v>3.8334999999999999</c:v>
                </c:pt>
                <c:pt idx="907">
                  <c:v>3.7778999999999998</c:v>
                </c:pt>
                <c:pt idx="908">
                  <c:v>3.7547000000000001</c:v>
                </c:pt>
                <c:pt idx="909">
                  <c:v>3.7867000000000002</c:v>
                </c:pt>
                <c:pt idx="910">
                  <c:v>3.8532000000000002</c:v>
                </c:pt>
                <c:pt idx="911">
                  <c:v>3.8267000000000002</c:v>
                </c:pt>
                <c:pt idx="912">
                  <c:v>3.7122999999999999</c:v>
                </c:pt>
                <c:pt idx="913">
                  <c:v>3.7372000000000001</c:v>
                </c:pt>
                <c:pt idx="914">
                  <c:v>3.7959000000000001</c:v>
                </c:pt>
                <c:pt idx="915">
                  <c:v>3.7578999999999998</c:v>
                </c:pt>
                <c:pt idx="916">
                  <c:v>3.8595000000000002</c:v>
                </c:pt>
                <c:pt idx="917">
                  <c:v>3.7936999999999999</c:v>
                </c:pt>
                <c:pt idx="918">
                  <c:v>3.8208000000000002</c:v>
                </c:pt>
                <c:pt idx="919">
                  <c:v>3.8553000000000002</c:v>
                </c:pt>
                <c:pt idx="920">
                  <c:v>3.8603999999999998</c:v>
                </c:pt>
                <c:pt idx="921">
                  <c:v>3.7894999999999999</c:v>
                </c:pt>
                <c:pt idx="922">
                  <c:v>3.8241999999999998</c:v>
                </c:pt>
                <c:pt idx="923">
                  <c:v>3.7709999999999999</c:v>
                </c:pt>
                <c:pt idx="924">
                  <c:v>3.819</c:v>
                </c:pt>
                <c:pt idx="925">
                  <c:v>3.8647999999999998</c:v>
                </c:pt>
                <c:pt idx="926">
                  <c:v>3.7143999999999999</c:v>
                </c:pt>
                <c:pt idx="927">
                  <c:v>3.6724999999999999</c:v>
                </c:pt>
                <c:pt idx="928">
                  <c:v>3.6617000000000002</c:v>
                </c:pt>
                <c:pt idx="929">
                  <c:v>3.6802000000000001</c:v>
                </c:pt>
                <c:pt idx="930">
                  <c:v>3.5768</c:v>
                </c:pt>
                <c:pt idx="931">
                  <c:v>3.6267</c:v>
                </c:pt>
                <c:pt idx="932">
                  <c:v>3.7907999999999999</c:v>
                </c:pt>
                <c:pt idx="933">
                  <c:v>3.8917999999999999</c:v>
                </c:pt>
                <c:pt idx="934">
                  <c:v>3.7864</c:v>
                </c:pt>
                <c:pt idx="935">
                  <c:v>3.8332000000000002</c:v>
                </c:pt>
                <c:pt idx="936">
                  <c:v>3.8340000000000001</c:v>
                </c:pt>
                <c:pt idx="937">
                  <c:v>3.8687</c:v>
                </c:pt>
                <c:pt idx="938">
                  <c:v>3.7271000000000001</c:v>
                </c:pt>
                <c:pt idx="939">
                  <c:v>3.8107000000000002</c:v>
                </c:pt>
                <c:pt idx="940">
                  <c:v>3.8603999999999998</c:v>
                </c:pt>
                <c:pt idx="941">
                  <c:v>3.9333</c:v>
                </c:pt>
                <c:pt idx="942">
                  <c:v>3.9912999999999998</c:v>
                </c:pt>
                <c:pt idx="943">
                  <c:v>4.0088999999999997</c:v>
                </c:pt>
                <c:pt idx="944">
                  <c:v>3.9253</c:v>
                </c:pt>
                <c:pt idx="945">
                  <c:v>3.8262</c:v>
                </c:pt>
                <c:pt idx="946">
                  <c:v>3.8889</c:v>
                </c:pt>
                <c:pt idx="947">
                  <c:v>3.9462000000000002</c:v>
                </c:pt>
                <c:pt idx="948">
                  <c:v>3.9348000000000001</c:v>
                </c:pt>
                <c:pt idx="949">
                  <c:v>4.0953999999999997</c:v>
                </c:pt>
                <c:pt idx="950">
                  <c:v>4.0662000000000003</c:v>
                </c:pt>
                <c:pt idx="951">
                  <c:v>3.9575999999999998</c:v>
                </c:pt>
                <c:pt idx="952">
                  <c:v>3.9304999999999999</c:v>
                </c:pt>
                <c:pt idx="953">
                  <c:v>3.8222999999999998</c:v>
                </c:pt>
                <c:pt idx="954">
                  <c:v>3.9912000000000001</c:v>
                </c:pt>
                <c:pt idx="955">
                  <c:v>4.0709999999999997</c:v>
                </c:pt>
                <c:pt idx="956">
                  <c:v>4.0873999999999997</c:v>
                </c:pt>
                <c:pt idx="957">
                  <c:v>4.0248999999999997</c:v>
                </c:pt>
                <c:pt idx="958">
                  <c:v>4.1292</c:v>
                </c:pt>
                <c:pt idx="959">
                  <c:v>4.2731000000000003</c:v>
                </c:pt>
                <c:pt idx="960">
                  <c:v>4.2869000000000002</c:v>
                </c:pt>
                <c:pt idx="961">
                  <c:v>4.1641000000000004</c:v>
                </c:pt>
                <c:pt idx="962">
                  <c:v>3.9506000000000001</c:v>
                </c:pt>
                <c:pt idx="963">
                  <c:v>4.0046999999999997</c:v>
                </c:pt>
                <c:pt idx="964">
                  <c:v>3.8155999999999999</c:v>
                </c:pt>
                <c:pt idx="965">
                  <c:v>3.9670000000000001</c:v>
                </c:pt>
                <c:pt idx="966">
                  <c:v>3.9268999999999998</c:v>
                </c:pt>
                <c:pt idx="967">
                  <c:v>3.9739</c:v>
                </c:pt>
                <c:pt idx="968">
                  <c:v>4.1730999999999998</c:v>
                </c:pt>
                <c:pt idx="969">
                  <c:v>4.2164999999999999</c:v>
                </c:pt>
                <c:pt idx="970">
                  <c:v>4.1994999999999996</c:v>
                </c:pt>
                <c:pt idx="971">
                  <c:v>4.3174999999999999</c:v>
                </c:pt>
                <c:pt idx="972">
                  <c:v>4.3303000000000003</c:v>
                </c:pt>
                <c:pt idx="973">
                  <c:v>4.2767999999999997</c:v>
                </c:pt>
                <c:pt idx="974">
                  <c:v>4.2762000000000002</c:v>
                </c:pt>
                <c:pt idx="975">
                  <c:v>4.3196000000000003</c:v>
                </c:pt>
                <c:pt idx="976">
                  <c:v>4.5968</c:v>
                </c:pt>
                <c:pt idx="977">
                  <c:v>4.6405000000000003</c:v>
                </c:pt>
                <c:pt idx="978">
                  <c:v>4.6927000000000003</c:v>
                </c:pt>
                <c:pt idx="979">
                  <c:v>4.7184999999999997</c:v>
                </c:pt>
                <c:pt idx="980">
                  <c:v>4.6178999999999997</c:v>
                </c:pt>
                <c:pt idx="981">
                  <c:v>4.6055000000000001</c:v>
                </c:pt>
                <c:pt idx="982">
                  <c:v>4.5247000000000002</c:v>
                </c:pt>
                <c:pt idx="983">
                  <c:v>4.3266999999999998</c:v>
                </c:pt>
                <c:pt idx="984">
                  <c:v>4.2583000000000002</c:v>
                </c:pt>
                <c:pt idx="985">
                  <c:v>4.1761999999999997</c:v>
                </c:pt>
                <c:pt idx="986">
                  <c:v>4.1142000000000003</c:v>
                </c:pt>
                <c:pt idx="987">
                  <c:v>4.1978999999999997</c:v>
                </c:pt>
                <c:pt idx="988">
                  <c:v>4.3330000000000002</c:v>
                </c:pt>
                <c:pt idx="989">
                  <c:v>4.4389000000000003</c:v>
                </c:pt>
                <c:pt idx="990">
                  <c:v>4.4981999999999998</c:v>
                </c:pt>
                <c:pt idx="991">
                  <c:v>4.8219000000000003</c:v>
                </c:pt>
                <c:pt idx="992">
                  <c:v>4.5121000000000002</c:v>
                </c:pt>
                <c:pt idx="993">
                  <c:v>4.9675000000000002</c:v>
                </c:pt>
                <c:pt idx="994">
                  <c:v>4.6475</c:v>
                </c:pt>
                <c:pt idx="995">
                  <c:v>4.1559999999999997</c:v>
                </c:pt>
                <c:pt idx="996">
                  <c:v>4.1021000000000001</c:v>
                </c:pt>
                <c:pt idx="997">
                  <c:v>4.1612</c:v>
                </c:pt>
                <c:pt idx="998">
                  <c:v>4.4051999999999998</c:v>
                </c:pt>
                <c:pt idx="999">
                  <c:v>4.5591999999999997</c:v>
                </c:pt>
                <c:pt idx="1000">
                  <c:v>4.3673000000000002</c:v>
                </c:pt>
                <c:pt idx="1001">
                  <c:v>4.4073000000000002</c:v>
                </c:pt>
                <c:pt idx="1002">
                  <c:v>4.4104999999999999</c:v>
                </c:pt>
                <c:pt idx="1003">
                  <c:v>4.1707000000000001</c:v>
                </c:pt>
                <c:pt idx="1004">
                  <c:v>4.3022</c:v>
                </c:pt>
                <c:pt idx="1005">
                  <c:v>4.6394000000000002</c:v>
                </c:pt>
                <c:pt idx="1006">
                  <c:v>4.2590000000000003</c:v>
                </c:pt>
                <c:pt idx="1007">
                  <c:v>5.1429</c:v>
                </c:pt>
                <c:pt idx="1008">
                  <c:v>5.4329999999999998</c:v>
                </c:pt>
                <c:pt idx="1009">
                  <c:v>5.4747000000000003</c:v>
                </c:pt>
                <c:pt idx="1010">
                  <c:v>5.4157000000000002</c:v>
                </c:pt>
                <c:pt idx="1011">
                  <c:v>5.5872000000000002</c:v>
                </c:pt>
                <c:pt idx="1012">
                  <c:v>5.8769</c:v>
                </c:pt>
                <c:pt idx="1013">
                  <c:v>6.0759999999999996</c:v>
                </c:pt>
                <c:pt idx="1014">
                  <c:v>6.7077999999999998</c:v>
                </c:pt>
                <c:pt idx="1015">
                  <c:v>6.4307999999999996</c:v>
                </c:pt>
                <c:pt idx="1016">
                  <c:v>6.5609999999999999</c:v>
                </c:pt>
                <c:pt idx="1017">
                  <c:v>6.1795999999999998</c:v>
                </c:pt>
                <c:pt idx="1018">
                  <c:v>6.1933999999999996</c:v>
                </c:pt>
                <c:pt idx="1019">
                  <c:v>6.4381000000000004</c:v>
                </c:pt>
                <c:pt idx="1020">
                  <c:v>6.7112999999999996</c:v>
                </c:pt>
                <c:pt idx="1021">
                  <c:v>6.6908000000000003</c:v>
                </c:pt>
                <c:pt idx="1022">
                  <c:v>6.5448000000000004</c:v>
                </c:pt>
                <c:pt idx="1023">
                  <c:v>6.6151</c:v>
                </c:pt>
                <c:pt idx="1024">
                  <c:v>7.3762999999999996</c:v>
                </c:pt>
                <c:pt idx="1025">
                  <c:v>7.3555999999999999</c:v>
                </c:pt>
                <c:pt idx="1026">
                  <c:v>7.6928999999999998</c:v>
                </c:pt>
                <c:pt idx="1027">
                  <c:v>8.6530000000000005</c:v>
                </c:pt>
                <c:pt idx="1028">
                  <c:v>8.6294000000000004</c:v>
                </c:pt>
                <c:pt idx="1029">
                  <c:v>8.2987000000000002</c:v>
                </c:pt>
                <c:pt idx="1030">
                  <c:v>7.8255999999999997</c:v>
                </c:pt>
                <c:pt idx="1031">
                  <c:v>7.5514999999999999</c:v>
                </c:pt>
                <c:pt idx="1032">
                  <c:v>7.6036000000000001</c:v>
                </c:pt>
                <c:pt idx="1033">
                  <c:v>6.9036</c:v>
                </c:pt>
                <c:pt idx="1034">
                  <c:v>7.2523999999999997</c:v>
                </c:pt>
                <c:pt idx="1035">
                  <c:v>6.7480000000000002</c:v>
                </c:pt>
                <c:pt idx="1036">
                  <c:v>6.9259000000000004</c:v>
                </c:pt>
                <c:pt idx="1037">
                  <c:v>6.3567999999999998</c:v>
                </c:pt>
                <c:pt idx="1038">
                  <c:v>6.5475000000000003</c:v>
                </c:pt>
                <c:pt idx="1039">
                  <c:v>6.5216000000000003</c:v>
                </c:pt>
                <c:pt idx="1040">
                  <c:v>6.5301</c:v>
                </c:pt>
                <c:pt idx="1041">
                  <c:v>6.1651999999999996</c:v>
                </c:pt>
                <c:pt idx="1042">
                  <c:v>6.4023000000000003</c:v>
                </c:pt>
                <c:pt idx="1043">
                  <c:v>6.1032999999999999</c:v>
                </c:pt>
                <c:pt idx="1044">
                  <c:v>6.7846000000000002</c:v>
                </c:pt>
                <c:pt idx="1045">
                  <c:v>6.5505000000000004</c:v>
                </c:pt>
                <c:pt idx="1046">
                  <c:v>6.2412000000000001</c:v>
                </c:pt>
                <c:pt idx="1047">
                  <c:v>5.9603000000000002</c:v>
                </c:pt>
                <c:pt idx="1048">
                  <c:v>5.7686999999999999</c:v>
                </c:pt>
                <c:pt idx="1049">
                  <c:v>5.7061000000000002</c:v>
                </c:pt>
                <c:pt idx="1050">
                  <c:v>5.2369000000000003</c:v>
                </c:pt>
                <c:pt idx="1051">
                  <c:v>5.5259</c:v>
                </c:pt>
                <c:pt idx="1052">
                  <c:v>5.5236999999999998</c:v>
                </c:pt>
                <c:pt idx="1053">
                  <c:v>5.2939999999999996</c:v>
                </c:pt>
                <c:pt idx="1054">
                  <c:v>5.4192</c:v>
                </c:pt>
                <c:pt idx="1055">
                  <c:v>5.0491000000000001</c:v>
                </c:pt>
                <c:pt idx="1056">
                  <c:v>4.9511000000000003</c:v>
                </c:pt>
                <c:pt idx="1057">
                  <c:v>4.9481000000000002</c:v>
                </c:pt>
                <c:pt idx="1058">
                  <c:v>4.6973000000000003</c:v>
                </c:pt>
                <c:pt idx="1059">
                  <c:v>4.7660999999999998</c:v>
                </c:pt>
                <c:pt idx="1060">
                  <c:v>5.2336</c:v>
                </c:pt>
                <c:pt idx="1061">
                  <c:v>5.0121000000000002</c:v>
                </c:pt>
                <c:pt idx="1062">
                  <c:v>5.0994000000000002</c:v>
                </c:pt>
                <c:pt idx="1063">
                  <c:v>4.9004000000000003</c:v>
                </c:pt>
                <c:pt idx="1064">
                  <c:v>4.6634000000000002</c:v>
                </c:pt>
                <c:pt idx="1065">
                  <c:v>4.6223000000000001</c:v>
                </c:pt>
                <c:pt idx="1066">
                  <c:v>4.3037000000000001</c:v>
                </c:pt>
                <c:pt idx="1067">
                  <c:v>4.2568000000000001</c:v>
                </c:pt>
                <c:pt idx="1068">
                  <c:v>4.3803999999999998</c:v>
                </c:pt>
                <c:pt idx="1069">
                  <c:v>4.3673999999999999</c:v>
                </c:pt>
                <c:pt idx="1070">
                  <c:v>4.3353000000000002</c:v>
                </c:pt>
                <c:pt idx="1071">
                  <c:v>4.2803000000000004</c:v>
                </c:pt>
                <c:pt idx="1072">
                  <c:v>4.1162999999999998</c:v>
                </c:pt>
                <c:pt idx="1073">
                  <c:v>4.0149999999999997</c:v>
                </c:pt>
                <c:pt idx="1074">
                  <c:v>4.1372999999999998</c:v>
                </c:pt>
                <c:pt idx="1075">
                  <c:v>4.1223000000000001</c:v>
                </c:pt>
                <c:pt idx="1076">
                  <c:v>4.3117000000000001</c:v>
                </c:pt>
                <c:pt idx="1077">
                  <c:v>4.2851999999999997</c:v>
                </c:pt>
                <c:pt idx="1078">
                  <c:v>4.0991999999999997</c:v>
                </c:pt>
                <c:pt idx="1079">
                  <c:v>4.0189000000000004</c:v>
                </c:pt>
                <c:pt idx="1080">
                  <c:v>4.0162000000000004</c:v>
                </c:pt>
                <c:pt idx="1081">
                  <c:v>3.9908999999999999</c:v>
                </c:pt>
                <c:pt idx="1082">
                  <c:v>3.9866999999999999</c:v>
                </c:pt>
                <c:pt idx="1083">
                  <c:v>3.9584999999999999</c:v>
                </c:pt>
                <c:pt idx="1084">
                  <c:v>3.8473000000000002</c:v>
                </c:pt>
                <c:pt idx="1085">
                  <c:v>3.8249</c:v>
                </c:pt>
                <c:pt idx="1086">
                  <c:v>3.8723999999999998</c:v>
                </c:pt>
                <c:pt idx="1087">
                  <c:v>3.8649</c:v>
                </c:pt>
                <c:pt idx="1088">
                  <c:v>3.8622000000000001</c:v>
                </c:pt>
                <c:pt idx="1089">
                  <c:v>3.8512</c:v>
                </c:pt>
                <c:pt idx="1090">
                  <c:v>3.9769999999999999</c:v>
                </c:pt>
                <c:pt idx="1091">
                  <c:v>3.9112</c:v>
                </c:pt>
                <c:pt idx="1092">
                  <c:v>4.0834000000000001</c:v>
                </c:pt>
                <c:pt idx="1093">
                  <c:v>4.0925000000000002</c:v>
                </c:pt>
                <c:pt idx="1094">
                  <c:v>4.1669</c:v>
                </c:pt>
                <c:pt idx="1095">
                  <c:v>3.9542999999999999</c:v>
                </c:pt>
                <c:pt idx="1096">
                  <c:v>3.9870000000000001</c:v>
                </c:pt>
                <c:pt idx="1097">
                  <c:v>4.0105000000000004</c:v>
                </c:pt>
                <c:pt idx="1098">
                  <c:v>4.1089000000000002</c:v>
                </c:pt>
                <c:pt idx="1099">
                  <c:v>3.9628000000000001</c:v>
                </c:pt>
                <c:pt idx="1100">
                  <c:v>3.8281999999999998</c:v>
                </c:pt>
                <c:pt idx="1101">
                  <c:v>3.8906000000000001</c:v>
                </c:pt>
                <c:pt idx="1102">
                  <c:v>3.8018999999999998</c:v>
                </c:pt>
                <c:pt idx="1103">
                  <c:v>3.7469999999999999</c:v>
                </c:pt>
                <c:pt idx="1104">
                  <c:v>3.6162999999999998</c:v>
                </c:pt>
                <c:pt idx="1105">
                  <c:v>3.6101000000000001</c:v>
                </c:pt>
                <c:pt idx="1106">
                  <c:v>3.7444000000000002</c:v>
                </c:pt>
                <c:pt idx="1107">
                  <c:v>3.9679000000000002</c:v>
                </c:pt>
                <c:pt idx="1108">
                  <c:v>4.0647000000000002</c:v>
                </c:pt>
                <c:pt idx="1109">
                  <c:v>4.1120000000000001</c:v>
                </c:pt>
                <c:pt idx="1110">
                  <c:v>4.1406000000000001</c:v>
                </c:pt>
                <c:pt idx="1111">
                  <c:v>4.327</c:v>
                </c:pt>
                <c:pt idx="1112">
                  <c:v>4.1185999999999998</c:v>
                </c:pt>
                <c:pt idx="1113">
                  <c:v>4.0678000000000001</c:v>
                </c:pt>
                <c:pt idx="1114">
                  <c:v>4.2153999999999998</c:v>
                </c:pt>
                <c:pt idx="1115">
                  <c:v>4.2573999999999996</c:v>
                </c:pt>
                <c:pt idx="1116">
                  <c:v>4.2888000000000002</c:v>
                </c:pt>
                <c:pt idx="1117">
                  <c:v>4.2477999999999998</c:v>
                </c:pt>
                <c:pt idx="1118">
                  <c:v>4.2480000000000002</c:v>
                </c:pt>
                <c:pt idx="1119">
                  <c:v>4.2900999999999998</c:v>
                </c:pt>
                <c:pt idx="1120">
                  <c:v>4.4112999999999998</c:v>
                </c:pt>
                <c:pt idx="1121">
                  <c:v>4.3727999999999998</c:v>
                </c:pt>
                <c:pt idx="1122">
                  <c:v>4.4931000000000001</c:v>
                </c:pt>
                <c:pt idx="1123">
                  <c:v>4.8395999999999999</c:v>
                </c:pt>
                <c:pt idx="1124">
                  <c:v>4.9603999999999999</c:v>
                </c:pt>
                <c:pt idx="1125">
                  <c:v>5.2579000000000002</c:v>
                </c:pt>
                <c:pt idx="1126">
                  <c:v>5.1588000000000003</c:v>
                </c:pt>
                <c:pt idx="1127">
                  <c:v>5.5267999999999997</c:v>
                </c:pt>
                <c:pt idx="1128">
                  <c:v>5.5511999999999997</c:v>
                </c:pt>
                <c:pt idx="1129">
                  <c:v>5.4333999999999998</c:v>
                </c:pt>
                <c:pt idx="1130">
                  <c:v>5.5662000000000003</c:v>
                </c:pt>
                <c:pt idx="1131">
                  <c:v>5.8738999999999999</c:v>
                </c:pt>
                <c:pt idx="1132">
                  <c:v>5.5183</c:v>
                </c:pt>
                <c:pt idx="1133">
                  <c:v>5.492</c:v>
                </c:pt>
                <c:pt idx="1134">
                  <c:v>5.4084000000000003</c:v>
                </c:pt>
                <c:pt idx="1135">
                  <c:v>5.3903999999999996</c:v>
                </c:pt>
                <c:pt idx="1136">
                  <c:v>5.4808000000000003</c:v>
                </c:pt>
                <c:pt idx="1137">
                  <c:v>5.44</c:v>
                </c:pt>
                <c:pt idx="1138">
                  <c:v>5.4179000000000004</c:v>
                </c:pt>
                <c:pt idx="1139">
                  <c:v>5.3243999999999998</c:v>
                </c:pt>
                <c:pt idx="1140">
                  <c:v>5.5235000000000003</c:v>
                </c:pt>
                <c:pt idx="1141">
                  <c:v>5.2225999999999999</c:v>
                </c:pt>
                <c:pt idx="1142">
                  <c:v>5.3022999999999998</c:v>
                </c:pt>
                <c:pt idx="1143">
                  <c:v>5.5334000000000003</c:v>
                </c:pt>
                <c:pt idx="1144">
                  <c:v>5.3170999999999999</c:v>
                </c:pt>
                <c:pt idx="1145">
                  <c:v>5.1051000000000002</c:v>
                </c:pt>
                <c:pt idx="1146">
                  <c:v>5.0472999999999999</c:v>
                </c:pt>
                <c:pt idx="1147">
                  <c:v>4.8924000000000003</c:v>
                </c:pt>
                <c:pt idx="1148">
                  <c:v>4.8541999999999996</c:v>
                </c:pt>
                <c:pt idx="1149">
                  <c:v>4.7862999999999998</c:v>
                </c:pt>
                <c:pt idx="1150">
                  <c:v>4.9916999999999998</c:v>
                </c:pt>
                <c:pt idx="1151">
                  <c:v>4.9123000000000001</c:v>
                </c:pt>
                <c:pt idx="1152">
                  <c:v>4.8262999999999998</c:v>
                </c:pt>
                <c:pt idx="1153">
                  <c:v>4.9760999999999997</c:v>
                </c:pt>
                <c:pt idx="1154">
                  <c:v>5.3137999999999996</c:v>
                </c:pt>
                <c:pt idx="1155">
                  <c:v>5.3265000000000002</c:v>
                </c:pt>
                <c:pt idx="1156">
                  <c:v>5.4833999999999996</c:v>
                </c:pt>
                <c:pt idx="1157">
                  <c:v>5.1288999999999998</c:v>
                </c:pt>
                <c:pt idx="1158">
                  <c:v>5.2340999999999998</c:v>
                </c:pt>
                <c:pt idx="1159">
                  <c:v>5.3095999999999997</c:v>
                </c:pt>
                <c:pt idx="1160">
                  <c:v>5.1445999999999996</c:v>
                </c:pt>
                <c:pt idx="1161">
                  <c:v>5.2518000000000002</c:v>
                </c:pt>
                <c:pt idx="1162">
                  <c:v>5.3773</c:v>
                </c:pt>
                <c:pt idx="1163">
                  <c:v>5.3186</c:v>
                </c:pt>
                <c:pt idx="1164">
                  <c:v>5.0861000000000001</c:v>
                </c:pt>
                <c:pt idx="1165">
                  <c:v>5.1292999999999997</c:v>
                </c:pt>
                <c:pt idx="1166">
                  <c:v>5.2633999999999999</c:v>
                </c:pt>
                <c:pt idx="1167">
                  <c:v>5.4808000000000003</c:v>
                </c:pt>
                <c:pt idx="1168">
                  <c:v>5.7496</c:v>
                </c:pt>
                <c:pt idx="1169">
                  <c:v>5.8190999999999997</c:v>
                </c:pt>
                <c:pt idx="1170">
                  <c:v>5.9410999999999996</c:v>
                </c:pt>
                <c:pt idx="1171">
                  <c:v>5.9076000000000004</c:v>
                </c:pt>
                <c:pt idx="1172">
                  <c:v>6.0811000000000002</c:v>
                </c:pt>
                <c:pt idx="1173">
                  <c:v>5.8971</c:v>
                </c:pt>
                <c:pt idx="1174">
                  <c:v>5.5887000000000002</c:v>
                </c:pt>
                <c:pt idx="1175">
                  <c:v>5.7055999999999996</c:v>
                </c:pt>
                <c:pt idx="1176">
                  <c:v>6.0949999999999998</c:v>
                </c:pt>
                <c:pt idx="1177">
                  <c:v>5.8083999999999998</c:v>
                </c:pt>
                <c:pt idx="1178">
                  <c:v>5.6558000000000002</c:v>
                </c:pt>
                <c:pt idx="1179">
                  <c:v>5.7465000000000002</c:v>
                </c:pt>
                <c:pt idx="1180">
                  <c:v>5.4532999999999996</c:v>
                </c:pt>
                <c:pt idx="1181">
                  <c:v>5.2573999999999996</c:v>
                </c:pt>
                <c:pt idx="1182">
                  <c:v>5.1047000000000002</c:v>
                </c:pt>
                <c:pt idx="1183">
                  <c:v>5.2085999999999997</c:v>
                </c:pt>
                <c:pt idx="1184">
                  <c:v>5.3403</c:v>
                </c:pt>
                <c:pt idx="1185">
                  <c:v>5.2980999999999998</c:v>
                </c:pt>
                <c:pt idx="1186">
                  <c:v>5.3882000000000003</c:v>
                </c:pt>
                <c:pt idx="1187">
                  <c:v>5.2582000000000004</c:v>
                </c:pt>
                <c:pt idx="1188">
                  <c:v>5.0393999999999997</c:v>
                </c:pt>
                <c:pt idx="1189">
                  <c:v>5.1186999999999996</c:v>
                </c:pt>
                <c:pt idx="1190">
                  <c:v>4.8475000000000001</c:v>
                </c:pt>
                <c:pt idx="1191">
                  <c:v>4.6933999999999996</c:v>
                </c:pt>
                <c:pt idx="1192">
                  <c:v>4.9108000000000001</c:v>
                </c:pt>
                <c:pt idx="1193">
                  <c:v>5.0023</c:v>
                </c:pt>
                <c:pt idx="1194">
                  <c:v>5.0625</c:v>
                </c:pt>
                <c:pt idx="1195">
                  <c:v>5.4417</c:v>
                </c:pt>
                <c:pt idx="1196">
                  <c:v>5.2237</c:v>
                </c:pt>
                <c:pt idx="1197">
                  <c:v>5.2320000000000002</c:v>
                </c:pt>
                <c:pt idx="1198">
                  <c:v>5.6045999999999996</c:v>
                </c:pt>
                <c:pt idx="1199">
                  <c:v>5.3691000000000004</c:v>
                </c:pt>
                <c:pt idx="1200">
                  <c:v>5.4303999999999997</c:v>
                </c:pt>
                <c:pt idx="1201">
                  <c:v>5.2230999999999996</c:v>
                </c:pt>
                <c:pt idx="1202">
                  <c:v>5.0270000000000001</c:v>
                </c:pt>
                <c:pt idx="1203">
                  <c:v>4.9002999999999997</c:v>
                </c:pt>
                <c:pt idx="1204">
                  <c:v>4.6814999999999998</c:v>
                </c:pt>
                <c:pt idx="1205">
                  <c:v>4.5911999999999997</c:v>
                </c:pt>
                <c:pt idx="1206">
                  <c:v>4.5286999999999997</c:v>
                </c:pt>
                <c:pt idx="1207">
                  <c:v>4.7453000000000003</c:v>
                </c:pt>
                <c:pt idx="1208">
                  <c:v>4.8292000000000002</c:v>
                </c:pt>
                <c:pt idx="1209">
                  <c:v>4.7378999999999998</c:v>
                </c:pt>
                <c:pt idx="1210">
                  <c:v>4.5412999999999997</c:v>
                </c:pt>
                <c:pt idx="1211">
                  <c:v>4.3559000000000001</c:v>
                </c:pt>
                <c:pt idx="1212">
                  <c:v>4.4688999999999997</c:v>
                </c:pt>
                <c:pt idx="1213">
                  <c:v>4.7301000000000002</c:v>
                </c:pt>
                <c:pt idx="1214">
                  <c:v>4.3474000000000004</c:v>
                </c:pt>
                <c:pt idx="1215">
                  <c:v>4.4433999999999996</c:v>
                </c:pt>
                <c:pt idx="1216">
                  <c:v>5.0578000000000003</c:v>
                </c:pt>
                <c:pt idx="1217">
                  <c:v>5.0345000000000004</c:v>
                </c:pt>
                <c:pt idx="1218">
                  <c:v>4.8461999999999996</c:v>
                </c:pt>
                <c:pt idx="1219">
                  <c:v>5.0777999999999999</c:v>
                </c:pt>
                <c:pt idx="1220">
                  <c:v>5.4528999999999996</c:v>
                </c:pt>
                <c:pt idx="1221">
                  <c:v>5.8727999999999998</c:v>
                </c:pt>
                <c:pt idx="1222">
                  <c:v>5.6494</c:v>
                </c:pt>
                <c:pt idx="1223">
                  <c:v>5.5445000000000002</c:v>
                </c:pt>
                <c:pt idx="1224">
                  <c:v>5.2542999999999997</c:v>
                </c:pt>
                <c:pt idx="1225">
                  <c:v>5.2020999999999997</c:v>
                </c:pt>
                <c:pt idx="1226">
                  <c:v>4.8720999999999997</c:v>
                </c:pt>
                <c:pt idx="1227">
                  <c:v>4.6836000000000002</c:v>
                </c:pt>
                <c:pt idx="1228">
                  <c:v>4.7907000000000002</c:v>
                </c:pt>
                <c:pt idx="1229">
                  <c:v>4.7911999999999999</c:v>
                </c:pt>
                <c:pt idx="1230">
                  <c:v>5.1509999999999998</c:v>
                </c:pt>
                <c:pt idx="1231">
                  <c:v>5.2591999999999999</c:v>
                </c:pt>
                <c:pt idx="1232">
                  <c:v>5.0926</c:v>
                </c:pt>
                <c:pt idx="1233">
                  <c:v>4.9621000000000004</c:v>
                </c:pt>
                <c:pt idx="1234">
                  <c:v>4.9294000000000002</c:v>
                </c:pt>
                <c:pt idx="1235">
                  <c:v>4.8365999999999998</c:v>
                </c:pt>
                <c:pt idx="1236">
                  <c:v>4.7632000000000003</c:v>
                </c:pt>
                <c:pt idx="1237">
                  <c:v>4.6166</c:v>
                </c:pt>
                <c:pt idx="1238">
                  <c:v>4.5552999999999999</c:v>
                </c:pt>
                <c:pt idx="1239">
                  <c:v>4.6197999999999997</c:v>
                </c:pt>
                <c:pt idx="1240">
                  <c:v>4.5510000000000002</c:v>
                </c:pt>
                <c:pt idx="1241">
                  <c:v>4.6361999999999997</c:v>
                </c:pt>
                <c:pt idx="1242">
                  <c:v>4.7504999999999997</c:v>
                </c:pt>
                <c:pt idx="1243">
                  <c:v>4.8475000000000001</c:v>
                </c:pt>
                <c:pt idx="1244">
                  <c:v>4.9245000000000001</c:v>
                </c:pt>
                <c:pt idx="1245">
                  <c:v>4.8666999999999998</c:v>
                </c:pt>
                <c:pt idx="1246">
                  <c:v>4.5952000000000002</c:v>
                </c:pt>
                <c:pt idx="1247">
                  <c:v>4.3323999999999998</c:v>
                </c:pt>
                <c:pt idx="1248">
                  <c:v>4.4364999999999997</c:v>
                </c:pt>
                <c:pt idx="1249">
                  <c:v>4.4428999999999998</c:v>
                </c:pt>
                <c:pt idx="1250">
                  <c:v>4.2427999999999999</c:v>
                </c:pt>
                <c:pt idx="1251">
                  <c:v>4.4039999999999999</c:v>
                </c:pt>
                <c:pt idx="1252">
                  <c:v>4.5263999999999998</c:v>
                </c:pt>
                <c:pt idx="1253">
                  <c:v>4.2954999999999997</c:v>
                </c:pt>
                <c:pt idx="1254">
                  <c:v>4.2215999999999996</c:v>
                </c:pt>
                <c:pt idx="1255">
                  <c:v>4.2397</c:v>
                </c:pt>
                <c:pt idx="1256">
                  <c:v>4.0526</c:v>
                </c:pt>
                <c:pt idx="1257">
                  <c:v>4.0651000000000002</c:v>
                </c:pt>
                <c:pt idx="1258">
                  <c:v>3.9039000000000001</c:v>
                </c:pt>
                <c:pt idx="1259">
                  <c:v>3.9950000000000001</c:v>
                </c:pt>
                <c:pt idx="1260">
                  <c:v>4.1475999999999997</c:v>
                </c:pt>
                <c:pt idx="1261">
                  <c:v>4.0915999999999997</c:v>
                </c:pt>
                <c:pt idx="1262">
                  <c:v>4.2664999999999997</c:v>
                </c:pt>
                <c:pt idx="1263">
                  <c:v>4.0782999999999996</c:v>
                </c:pt>
                <c:pt idx="1264">
                  <c:v>4.1210000000000004</c:v>
                </c:pt>
                <c:pt idx="1265">
                  <c:v>4.2561</c:v>
                </c:pt>
                <c:pt idx="1266">
                  <c:v>4.3055000000000003</c:v>
                </c:pt>
                <c:pt idx="1267">
                  <c:v>4.1337000000000002</c:v>
                </c:pt>
                <c:pt idx="1268">
                  <c:v>4.0037000000000003</c:v>
                </c:pt>
                <c:pt idx="1269">
                  <c:v>4.1505000000000001</c:v>
                </c:pt>
                <c:pt idx="1270">
                  <c:v>4.1817000000000002</c:v>
                </c:pt>
                <c:pt idx="1271">
                  <c:v>4.0218999999999996</c:v>
                </c:pt>
                <c:pt idx="1272">
                  <c:v>3.9316</c:v>
                </c:pt>
                <c:pt idx="1273">
                  <c:v>4.0822000000000003</c:v>
                </c:pt>
                <c:pt idx="1274">
                  <c:v>4.0552000000000001</c:v>
                </c:pt>
                <c:pt idx="1275">
                  <c:v>4.2129000000000003</c:v>
                </c:pt>
                <c:pt idx="1276">
                  <c:v>4.0111999999999997</c:v>
                </c:pt>
                <c:pt idx="1277">
                  <c:v>3.9533999999999998</c:v>
                </c:pt>
                <c:pt idx="1278">
                  <c:v>3.7097000000000002</c:v>
                </c:pt>
                <c:pt idx="1279">
                  <c:v>3.911</c:v>
                </c:pt>
                <c:pt idx="1280">
                  <c:v>3.9420000000000002</c:v>
                </c:pt>
                <c:pt idx="1281">
                  <c:v>4.181</c:v>
                </c:pt>
                <c:pt idx="1282">
                  <c:v>4.3036000000000003</c:v>
                </c:pt>
                <c:pt idx="1283">
                  <c:v>4.1763000000000003</c:v>
                </c:pt>
                <c:pt idx="1284">
                  <c:v>4.3091999999999997</c:v>
                </c:pt>
                <c:pt idx="1285">
                  <c:v>4.2846000000000002</c:v>
                </c:pt>
                <c:pt idx="1286">
                  <c:v>4.0148000000000001</c:v>
                </c:pt>
                <c:pt idx="1287">
                  <c:v>4.1070000000000002</c:v>
                </c:pt>
                <c:pt idx="1288">
                  <c:v>4.1093000000000002</c:v>
                </c:pt>
                <c:pt idx="1289">
                  <c:v>4.0837000000000003</c:v>
                </c:pt>
                <c:pt idx="1290">
                  <c:v>4.0479000000000003</c:v>
                </c:pt>
                <c:pt idx="1291">
                  <c:v>4.0324999999999998</c:v>
                </c:pt>
                <c:pt idx="1292">
                  <c:v>4.0223000000000004</c:v>
                </c:pt>
                <c:pt idx="1293">
                  <c:v>4.1936</c:v>
                </c:pt>
                <c:pt idx="1294">
                  <c:v>4.1631999999999998</c:v>
                </c:pt>
                <c:pt idx="1295">
                  <c:v>4.2778999999999998</c:v>
                </c:pt>
                <c:pt idx="1296">
                  <c:v>4.2290999999999999</c:v>
                </c:pt>
                <c:pt idx="1297">
                  <c:v>4.1351000000000004</c:v>
                </c:pt>
                <c:pt idx="1298">
                  <c:v>3.9051</c:v>
                </c:pt>
                <c:pt idx="1299">
                  <c:v>4.1372</c:v>
                </c:pt>
                <c:pt idx="1300">
                  <c:v>4.3448000000000002</c:v>
                </c:pt>
                <c:pt idx="1301">
                  <c:v>4.3164999999999996</c:v>
                </c:pt>
                <c:pt idx="1302">
                  <c:v>4.2317999999999998</c:v>
                </c:pt>
                <c:pt idx="1303">
                  <c:v>4.4522000000000004</c:v>
                </c:pt>
                <c:pt idx="1304">
                  <c:v>4.0956999999999999</c:v>
                </c:pt>
                <c:pt idx="1305">
                  <c:v>4.9985999999999997</c:v>
                </c:pt>
                <c:pt idx="1306">
                  <c:v>5.4922000000000004</c:v>
                </c:pt>
                <c:pt idx="1307">
                  <c:v>5.4172000000000002</c:v>
                </c:pt>
                <c:pt idx="1308">
                  <c:v>5.1222000000000003</c:v>
                </c:pt>
                <c:pt idx="1309">
                  <c:v>5.1157000000000004</c:v>
                </c:pt>
                <c:pt idx="1310">
                  <c:v>5.1437999999999997</c:v>
                </c:pt>
                <c:pt idx="1311">
                  <c:v>4.7492999999999999</c:v>
                </c:pt>
                <c:pt idx="1312">
                  <c:v>4.6285999999999996</c:v>
                </c:pt>
                <c:pt idx="1313">
                  <c:v>4.3762999999999996</c:v>
                </c:pt>
                <c:pt idx="1314">
                  <c:v>4.0937999999999999</c:v>
                </c:pt>
                <c:pt idx="1315">
                  <c:v>4.3090000000000002</c:v>
                </c:pt>
                <c:pt idx="1316">
                  <c:v>4.4146999999999998</c:v>
                </c:pt>
                <c:pt idx="1317">
                  <c:v>4.1772999999999998</c:v>
                </c:pt>
                <c:pt idx="1318">
                  <c:v>4.0784000000000002</c:v>
                </c:pt>
                <c:pt idx="1319">
                  <c:v>3.7625999999999999</c:v>
                </c:pt>
                <c:pt idx="1320">
                  <c:v>3.6694</c:v>
                </c:pt>
                <c:pt idx="1321">
                  <c:v>3.7065000000000001</c:v>
                </c:pt>
                <c:pt idx="1322">
                  <c:v>3.5962000000000001</c:v>
                </c:pt>
                <c:pt idx="1323">
                  <c:v>3.6745999999999999</c:v>
                </c:pt>
                <c:pt idx="1324">
                  <c:v>3.8163</c:v>
                </c:pt>
                <c:pt idx="1325">
                  <c:v>3.8199000000000001</c:v>
                </c:pt>
                <c:pt idx="1326">
                  <c:v>4.0754000000000001</c:v>
                </c:pt>
                <c:pt idx="1327">
                  <c:v>4.2434000000000003</c:v>
                </c:pt>
                <c:pt idx="1328">
                  <c:v>4.4032</c:v>
                </c:pt>
                <c:pt idx="1329">
                  <c:v>4.375</c:v>
                </c:pt>
                <c:pt idx="1330">
                  <c:v>4.2347999999999999</c:v>
                </c:pt>
                <c:pt idx="1331">
                  <c:v>4.0277000000000003</c:v>
                </c:pt>
                <c:pt idx="1332">
                  <c:v>3.9708000000000001</c:v>
                </c:pt>
                <c:pt idx="1333">
                  <c:v>3.7725</c:v>
                </c:pt>
                <c:pt idx="1334">
                  <c:v>3.6558999999999999</c:v>
                </c:pt>
                <c:pt idx="1335">
                  <c:v>3.6760999999999999</c:v>
                </c:pt>
                <c:pt idx="1336">
                  <c:v>3.5512999999999999</c:v>
                </c:pt>
                <c:pt idx="1337">
                  <c:v>3.7385000000000002</c:v>
                </c:pt>
                <c:pt idx="1338">
                  <c:v>3.7722000000000002</c:v>
                </c:pt>
                <c:pt idx="1339">
                  <c:v>3.9157999999999999</c:v>
                </c:pt>
                <c:pt idx="1340">
                  <c:v>3.5529999999999999</c:v>
                </c:pt>
                <c:pt idx="1341">
                  <c:v>3.2934999999999999</c:v>
                </c:pt>
                <c:pt idx="1342">
                  <c:v>3.2734000000000001</c:v>
                </c:pt>
                <c:pt idx="1343">
                  <c:v>3.1859999999999999</c:v>
                </c:pt>
                <c:pt idx="1344">
                  <c:v>3.1665000000000001</c:v>
                </c:pt>
                <c:pt idx="1345">
                  <c:v>3.0143</c:v>
                </c:pt>
                <c:pt idx="1346">
                  <c:v>2.9358</c:v>
                </c:pt>
                <c:pt idx="1347">
                  <c:v>2.9356</c:v>
                </c:pt>
                <c:pt idx="1348">
                  <c:v>2.9664000000000001</c:v>
                </c:pt>
                <c:pt idx="1349">
                  <c:v>3.1236999999999999</c:v>
                </c:pt>
                <c:pt idx="1350">
                  <c:v>2.9897</c:v>
                </c:pt>
                <c:pt idx="1351">
                  <c:v>2.9950999999999999</c:v>
                </c:pt>
                <c:pt idx="1352">
                  <c:v>2.8521999999999998</c:v>
                </c:pt>
                <c:pt idx="1353">
                  <c:v>2.6909000000000001</c:v>
                </c:pt>
                <c:pt idx="1354">
                  <c:v>2.8607999999999998</c:v>
                </c:pt>
                <c:pt idx="1355">
                  <c:v>2.8235000000000001</c:v>
                </c:pt>
                <c:pt idx="1356">
                  <c:v>2.7749999999999999</c:v>
                </c:pt>
                <c:pt idx="1357">
                  <c:v>2.6997</c:v>
                </c:pt>
                <c:pt idx="1358">
                  <c:v>2.6379999999999999</c:v>
                </c:pt>
                <c:pt idx="1359">
                  <c:v>2.5764</c:v>
                </c:pt>
                <c:pt idx="1360">
                  <c:v>2.5831</c:v>
                </c:pt>
                <c:pt idx="1361">
                  <c:v>2.5775000000000001</c:v>
                </c:pt>
                <c:pt idx="1362">
                  <c:v>2.5468000000000002</c:v>
                </c:pt>
                <c:pt idx="1363">
                  <c:v>2.4994000000000001</c:v>
                </c:pt>
                <c:pt idx="1364">
                  <c:v>2.4472999999999998</c:v>
                </c:pt>
                <c:pt idx="1365">
                  <c:v>2.4026999999999998</c:v>
                </c:pt>
                <c:pt idx="1366">
                  <c:v>2.4636</c:v>
                </c:pt>
                <c:pt idx="1367">
                  <c:v>2.4988000000000001</c:v>
                </c:pt>
                <c:pt idx="1368">
                  <c:v>2.4788000000000001</c:v>
                </c:pt>
                <c:pt idx="1369">
                  <c:v>2.4683000000000002</c:v>
                </c:pt>
                <c:pt idx="1370">
                  <c:v>2.5066000000000002</c:v>
                </c:pt>
                <c:pt idx="1371">
                  <c:v>2.4049</c:v>
                </c:pt>
                <c:pt idx="1372">
                  <c:v>2.5110999999999999</c:v>
                </c:pt>
                <c:pt idx="1373">
                  <c:v>2.4796999999999998</c:v>
                </c:pt>
                <c:pt idx="1374">
                  <c:v>2.4434</c:v>
                </c:pt>
                <c:pt idx="1375">
                  <c:v>2.7309999999999999</c:v>
                </c:pt>
                <c:pt idx="1376">
                  <c:v>2.7065999999999999</c:v>
                </c:pt>
                <c:pt idx="1377">
                  <c:v>2.7742</c:v>
                </c:pt>
                <c:pt idx="1378">
                  <c:v>2.8538999999999999</c:v>
                </c:pt>
                <c:pt idx="1379">
                  <c:v>2.8262999999999998</c:v>
                </c:pt>
                <c:pt idx="1380">
                  <c:v>2.8994</c:v>
                </c:pt>
                <c:pt idx="1381">
                  <c:v>3.0590000000000002</c:v>
                </c:pt>
                <c:pt idx="1382">
                  <c:v>3.5171000000000001</c:v>
                </c:pt>
                <c:pt idx="1383">
                  <c:v>3.448</c:v>
                </c:pt>
                <c:pt idx="1384">
                  <c:v>3.3532999999999999</c:v>
                </c:pt>
                <c:pt idx="1385">
                  <c:v>3.1545999999999998</c:v>
                </c:pt>
                <c:pt idx="1386">
                  <c:v>3.0236000000000001</c:v>
                </c:pt>
                <c:pt idx="1387">
                  <c:v>3.0476000000000001</c:v>
                </c:pt>
                <c:pt idx="1388">
                  <c:v>3.0489999999999999</c:v>
                </c:pt>
                <c:pt idx="1389">
                  <c:v>2.9470999999999998</c:v>
                </c:pt>
                <c:pt idx="1390">
                  <c:v>2.9740000000000002</c:v>
                </c:pt>
                <c:pt idx="1391">
                  <c:v>2.8872</c:v>
                </c:pt>
                <c:pt idx="1392">
                  <c:v>2.9371999999999998</c:v>
                </c:pt>
                <c:pt idx="1393">
                  <c:v>3.0621</c:v>
                </c:pt>
                <c:pt idx="1394">
                  <c:v>2.8860000000000001</c:v>
                </c:pt>
                <c:pt idx="1395">
                  <c:v>2.9662999999999999</c:v>
                </c:pt>
                <c:pt idx="1396">
                  <c:v>3.1368</c:v>
                </c:pt>
                <c:pt idx="1397">
                  <c:v>3.0082</c:v>
                </c:pt>
                <c:pt idx="1398">
                  <c:v>3.0110999999999999</c:v>
                </c:pt>
                <c:pt idx="1399">
                  <c:v>2.9895999999999998</c:v>
                </c:pt>
                <c:pt idx="1400">
                  <c:v>3.0794999999999999</c:v>
                </c:pt>
                <c:pt idx="1401">
                  <c:v>3.1124999999999998</c:v>
                </c:pt>
                <c:pt idx="1402">
                  <c:v>3.0958000000000001</c:v>
                </c:pt>
                <c:pt idx="1403">
                  <c:v>3.1263000000000001</c:v>
                </c:pt>
                <c:pt idx="1404">
                  <c:v>3.1347</c:v>
                </c:pt>
                <c:pt idx="1405">
                  <c:v>3.3515999999999999</c:v>
                </c:pt>
                <c:pt idx="1406">
                  <c:v>3.4051999999999998</c:v>
                </c:pt>
                <c:pt idx="1407">
                  <c:v>3.2069999999999999</c:v>
                </c:pt>
                <c:pt idx="1408">
                  <c:v>3.3570000000000002</c:v>
                </c:pt>
                <c:pt idx="1409">
                  <c:v>3.2797000000000001</c:v>
                </c:pt>
                <c:pt idx="1410">
                  <c:v>3.1696</c:v>
                </c:pt>
                <c:pt idx="1411">
                  <c:v>3.1709000000000001</c:v>
                </c:pt>
                <c:pt idx="1412">
                  <c:v>3.1638000000000002</c:v>
                </c:pt>
                <c:pt idx="1413">
                  <c:v>3.0638000000000001</c:v>
                </c:pt>
                <c:pt idx="1414">
                  <c:v>3.1576</c:v>
                </c:pt>
                <c:pt idx="1415">
                  <c:v>3.1162000000000001</c:v>
                </c:pt>
                <c:pt idx="1416">
                  <c:v>3.0387</c:v>
                </c:pt>
                <c:pt idx="1417">
                  <c:v>3.1084000000000001</c:v>
                </c:pt>
                <c:pt idx="1418">
                  <c:v>3.1703999999999999</c:v>
                </c:pt>
                <c:pt idx="1419">
                  <c:v>3.1890999999999998</c:v>
                </c:pt>
                <c:pt idx="1420">
                  <c:v>3.1417000000000002</c:v>
                </c:pt>
                <c:pt idx="1421">
                  <c:v>3.0682999999999998</c:v>
                </c:pt>
                <c:pt idx="1422">
                  <c:v>3.0886</c:v>
                </c:pt>
                <c:pt idx="1423">
                  <c:v>2.9956</c:v>
                </c:pt>
                <c:pt idx="1424">
                  <c:v>3.1396999999999999</c:v>
                </c:pt>
                <c:pt idx="1425">
                  <c:v>3.2334000000000001</c:v>
                </c:pt>
                <c:pt idx="1426">
                  <c:v>3.109</c:v>
                </c:pt>
                <c:pt idx="1427">
                  <c:v>2.9773000000000001</c:v>
                </c:pt>
                <c:pt idx="1428">
                  <c:v>2.7519999999999998</c:v>
                </c:pt>
                <c:pt idx="1429">
                  <c:v>2.8205</c:v>
                </c:pt>
                <c:pt idx="1430">
                  <c:v>2.8506999999999998</c:v>
                </c:pt>
                <c:pt idx="1431">
                  <c:v>3.0087000000000002</c:v>
                </c:pt>
                <c:pt idx="1432">
                  <c:v>2.7406999999999999</c:v>
                </c:pt>
                <c:pt idx="1433">
                  <c:v>2.6934</c:v>
                </c:pt>
                <c:pt idx="1434">
                  <c:v>2.7412000000000001</c:v>
                </c:pt>
                <c:pt idx="1435">
                  <c:v>2.802</c:v>
                </c:pt>
                <c:pt idx="1436">
                  <c:v>2.6673</c:v>
                </c:pt>
                <c:pt idx="1437">
                  <c:v>2.5895999999999999</c:v>
                </c:pt>
                <c:pt idx="1438">
                  <c:v>2.5312000000000001</c:v>
                </c:pt>
                <c:pt idx="1439">
                  <c:v>2.5059</c:v>
                </c:pt>
                <c:pt idx="1440">
                  <c:v>2.4876</c:v>
                </c:pt>
                <c:pt idx="1441">
                  <c:v>2.4434</c:v>
                </c:pt>
                <c:pt idx="1442">
                  <c:v>2.4287999999999998</c:v>
                </c:pt>
                <c:pt idx="1443">
                  <c:v>2.3471000000000002</c:v>
                </c:pt>
                <c:pt idx="1444">
                  <c:v>2.3733</c:v>
                </c:pt>
                <c:pt idx="1445">
                  <c:v>2.3864999999999998</c:v>
                </c:pt>
                <c:pt idx="1446">
                  <c:v>2.5312000000000001</c:v>
                </c:pt>
                <c:pt idx="1447">
                  <c:v>2.5499999999999998</c:v>
                </c:pt>
                <c:pt idx="1448">
                  <c:v>2.4199000000000002</c:v>
                </c:pt>
                <c:pt idx="1449">
                  <c:v>2.3995000000000002</c:v>
                </c:pt>
                <c:pt idx="1450">
                  <c:v>2.3694999999999999</c:v>
                </c:pt>
                <c:pt idx="1451">
                  <c:v>2.5425</c:v>
                </c:pt>
                <c:pt idx="1452">
                  <c:v>2.4552999999999998</c:v>
                </c:pt>
                <c:pt idx="1453">
                  <c:v>2.3835999999999999</c:v>
                </c:pt>
                <c:pt idx="1454">
                  <c:v>2.2309000000000001</c:v>
                </c:pt>
                <c:pt idx="1455">
                  <c:v>2.1280000000000001</c:v>
                </c:pt>
                <c:pt idx="1456">
                  <c:v>2.1631</c:v>
                </c:pt>
                <c:pt idx="1457">
                  <c:v>2.2081</c:v>
                </c:pt>
                <c:pt idx="1458">
                  <c:v>1.9726999999999999</c:v>
                </c:pt>
                <c:pt idx="1459">
                  <c:v>2.0815000000000001</c:v>
                </c:pt>
                <c:pt idx="1460">
                  <c:v>2.0638999999999998</c:v>
                </c:pt>
                <c:pt idx="1461">
                  <c:v>2.1949000000000001</c:v>
                </c:pt>
                <c:pt idx="1462">
                  <c:v>2.3218999999999999</c:v>
                </c:pt>
                <c:pt idx="1463">
                  <c:v>2.3020999999999998</c:v>
                </c:pt>
                <c:pt idx="1464">
                  <c:v>2.3502000000000001</c:v>
                </c:pt>
                <c:pt idx="1465">
                  <c:v>2.2726999999999999</c:v>
                </c:pt>
                <c:pt idx="1466">
                  <c:v>2.2124000000000001</c:v>
                </c:pt>
                <c:pt idx="1467">
                  <c:v>2.1457000000000002</c:v>
                </c:pt>
                <c:pt idx="1468">
                  <c:v>2.1623999999999999</c:v>
                </c:pt>
                <c:pt idx="1469">
                  <c:v>2.0785999999999998</c:v>
                </c:pt>
                <c:pt idx="1470">
                  <c:v>1.9802</c:v>
                </c:pt>
                <c:pt idx="1471">
                  <c:v>1.8661000000000001</c:v>
                </c:pt>
                <c:pt idx="1472">
                  <c:v>1.8853</c:v>
                </c:pt>
                <c:pt idx="1473">
                  <c:v>1.9039999999999999</c:v>
                </c:pt>
                <c:pt idx="1474">
                  <c:v>1.9776</c:v>
                </c:pt>
                <c:pt idx="1475">
                  <c:v>1.8945000000000001</c:v>
                </c:pt>
                <c:pt idx="1476">
                  <c:v>1.8976999999999999</c:v>
                </c:pt>
                <c:pt idx="1477">
                  <c:v>1.9572000000000001</c:v>
                </c:pt>
                <c:pt idx="1478">
                  <c:v>1.9338</c:v>
                </c:pt>
                <c:pt idx="1479">
                  <c:v>1.9407000000000001</c:v>
                </c:pt>
                <c:pt idx="1480">
                  <c:v>1.9071</c:v>
                </c:pt>
                <c:pt idx="1481">
                  <c:v>1.8742000000000001</c:v>
                </c:pt>
                <c:pt idx="1482">
                  <c:v>2.0426000000000002</c:v>
                </c:pt>
                <c:pt idx="1483">
                  <c:v>2.1017999999999999</c:v>
                </c:pt>
                <c:pt idx="1484">
                  <c:v>1.8531</c:v>
                </c:pt>
                <c:pt idx="1485">
                  <c:v>2.0998999999999999</c:v>
                </c:pt>
                <c:pt idx="1486">
                  <c:v>2.1154000000000002</c:v>
                </c:pt>
                <c:pt idx="1487">
                  <c:v>1.9892000000000001</c:v>
                </c:pt>
                <c:pt idx="1488">
                  <c:v>1.9693000000000001</c:v>
                </c:pt>
                <c:pt idx="1489">
                  <c:v>1.8734999999999999</c:v>
                </c:pt>
                <c:pt idx="1490">
                  <c:v>1.8593</c:v>
                </c:pt>
                <c:pt idx="1491">
                  <c:v>1.9034</c:v>
                </c:pt>
                <c:pt idx="1492">
                  <c:v>1.8932</c:v>
                </c:pt>
                <c:pt idx="1493">
                  <c:v>1.9077</c:v>
                </c:pt>
                <c:pt idx="1494">
                  <c:v>1.7983</c:v>
                </c:pt>
                <c:pt idx="1495">
                  <c:v>1.7723</c:v>
                </c:pt>
                <c:pt idx="1496">
                  <c:v>1.6484000000000001</c:v>
                </c:pt>
                <c:pt idx="1497">
                  <c:v>1.6373</c:v>
                </c:pt>
                <c:pt idx="1498">
                  <c:v>1.6509</c:v>
                </c:pt>
                <c:pt idx="1499">
                  <c:v>1.7124999999999999</c:v>
                </c:pt>
                <c:pt idx="1500">
                  <c:v>1.6783999999999999</c:v>
                </c:pt>
                <c:pt idx="1501">
                  <c:v>1.7584</c:v>
                </c:pt>
                <c:pt idx="1502">
                  <c:v>1.6649</c:v>
                </c:pt>
                <c:pt idx="1503">
                  <c:v>1.6648000000000001</c:v>
                </c:pt>
                <c:pt idx="1504">
                  <c:v>1.6549</c:v>
                </c:pt>
                <c:pt idx="1505">
                  <c:v>1.6839999999999999</c:v>
                </c:pt>
                <c:pt idx="1506">
                  <c:v>1.6822999999999999</c:v>
                </c:pt>
                <c:pt idx="1507">
                  <c:v>1.7169000000000001</c:v>
                </c:pt>
                <c:pt idx="1508">
                  <c:v>1.6540999999999999</c:v>
                </c:pt>
                <c:pt idx="1509">
                  <c:v>1.6785000000000001</c:v>
                </c:pt>
                <c:pt idx="1510">
                  <c:v>1.6167</c:v>
                </c:pt>
                <c:pt idx="1511">
                  <c:v>1.6899</c:v>
                </c:pt>
                <c:pt idx="1512">
                  <c:v>1.6958</c:v>
                </c:pt>
                <c:pt idx="1513">
                  <c:v>1.6092</c:v>
                </c:pt>
                <c:pt idx="1514">
                  <c:v>1.5747</c:v>
                </c:pt>
                <c:pt idx="1515">
                  <c:v>1.5464</c:v>
                </c:pt>
                <c:pt idx="1516">
                  <c:v>1.5207999999999999</c:v>
                </c:pt>
                <c:pt idx="1517">
                  <c:v>1.5253000000000001</c:v>
                </c:pt>
                <c:pt idx="1518">
                  <c:v>1.5523</c:v>
                </c:pt>
                <c:pt idx="1519">
                  <c:v>1.5628</c:v>
                </c:pt>
                <c:pt idx="1520">
                  <c:v>1.5427999999999999</c:v>
                </c:pt>
                <c:pt idx="1521">
                  <c:v>1.6097999999999999</c:v>
                </c:pt>
                <c:pt idx="1522">
                  <c:v>1.583</c:v>
                </c:pt>
                <c:pt idx="1523">
                  <c:v>1.6045</c:v>
                </c:pt>
                <c:pt idx="1524">
                  <c:v>1.5991</c:v>
                </c:pt>
                <c:pt idx="1525">
                  <c:v>1.5645</c:v>
                </c:pt>
                <c:pt idx="1526">
                  <c:v>1.6268</c:v>
                </c:pt>
                <c:pt idx="1527">
                  <c:v>1.6479999999999999</c:v>
                </c:pt>
                <c:pt idx="1528">
                  <c:v>1.6859</c:v>
                </c:pt>
                <c:pt idx="1529">
                  <c:v>1.7291000000000001</c:v>
                </c:pt>
                <c:pt idx="1530">
                  <c:v>1.8340000000000001</c:v>
                </c:pt>
                <c:pt idx="1531">
                  <c:v>1.9811000000000001</c:v>
                </c:pt>
                <c:pt idx="1532">
                  <c:v>1.9835</c:v>
                </c:pt>
                <c:pt idx="1533">
                  <c:v>2.0726</c:v>
                </c:pt>
                <c:pt idx="1534">
                  <c:v>2.1284999999999998</c:v>
                </c:pt>
                <c:pt idx="1535">
                  <c:v>2.1764999999999999</c:v>
                </c:pt>
                <c:pt idx="1536">
                  <c:v>2.3595000000000002</c:v>
                </c:pt>
                <c:pt idx="1537">
                  <c:v>2.3601999999999999</c:v>
                </c:pt>
                <c:pt idx="1538">
                  <c:v>2.2694000000000001</c:v>
                </c:pt>
                <c:pt idx="1539">
                  <c:v>2.3189000000000002</c:v>
                </c:pt>
                <c:pt idx="1540">
                  <c:v>2.2601</c:v>
                </c:pt>
                <c:pt idx="1541">
                  <c:v>2.3250000000000002</c:v>
                </c:pt>
                <c:pt idx="1542">
                  <c:v>2.1244000000000001</c:v>
                </c:pt>
                <c:pt idx="1543">
                  <c:v>2.0556000000000001</c:v>
                </c:pt>
                <c:pt idx="1544">
                  <c:v>2.1229</c:v>
                </c:pt>
                <c:pt idx="1545">
                  <c:v>2.1173999999999999</c:v>
                </c:pt>
                <c:pt idx="1546">
                  <c:v>2.0556000000000001</c:v>
                </c:pt>
                <c:pt idx="1547">
                  <c:v>2.0470999999999999</c:v>
                </c:pt>
                <c:pt idx="1548">
                  <c:v>2.0310999999999999</c:v>
                </c:pt>
                <c:pt idx="1549">
                  <c:v>2.0790000000000002</c:v>
                </c:pt>
                <c:pt idx="1550">
                  <c:v>2.1766000000000001</c:v>
                </c:pt>
                <c:pt idx="1551">
                  <c:v>2.2099000000000002</c:v>
                </c:pt>
                <c:pt idx="1552">
                  <c:v>2.2414999999999998</c:v>
                </c:pt>
                <c:pt idx="1553">
                  <c:v>2.2317</c:v>
                </c:pt>
                <c:pt idx="1554">
                  <c:v>2.2942</c:v>
                </c:pt>
                <c:pt idx="1555">
                  <c:v>2.3761999999999999</c:v>
                </c:pt>
                <c:pt idx="1556">
                  <c:v>2.3386999999999998</c:v>
                </c:pt>
                <c:pt idx="1557">
                  <c:v>2.3896000000000002</c:v>
                </c:pt>
                <c:pt idx="1558">
                  <c:v>2.4392999999999998</c:v>
                </c:pt>
                <c:pt idx="1559">
                  <c:v>2.4659</c:v>
                </c:pt>
                <c:pt idx="1560">
                  <c:v>2.4548000000000001</c:v>
                </c:pt>
                <c:pt idx="1561">
                  <c:v>2.4773999999999998</c:v>
                </c:pt>
                <c:pt idx="1562">
                  <c:v>2.4990000000000001</c:v>
                </c:pt>
                <c:pt idx="1563">
                  <c:v>2.4942000000000002</c:v>
                </c:pt>
                <c:pt idx="1564">
                  <c:v>2.61</c:v>
                </c:pt>
                <c:pt idx="1565">
                  <c:v>2.4782000000000002</c:v>
                </c:pt>
                <c:pt idx="1566">
                  <c:v>2.5318000000000001</c:v>
                </c:pt>
                <c:pt idx="1567">
                  <c:v>2.6012</c:v>
                </c:pt>
                <c:pt idx="1568">
                  <c:v>2.6791</c:v>
                </c:pt>
                <c:pt idx="1569">
                  <c:v>2.7711999999999999</c:v>
                </c:pt>
                <c:pt idx="1570">
                  <c:v>2.8460000000000001</c:v>
                </c:pt>
                <c:pt idx="1571">
                  <c:v>2.9213</c:v>
                </c:pt>
                <c:pt idx="1572">
                  <c:v>3.0703999999999998</c:v>
                </c:pt>
                <c:pt idx="1573">
                  <c:v>3.0387</c:v>
                </c:pt>
                <c:pt idx="1574">
                  <c:v>3.0659999999999998</c:v>
                </c:pt>
                <c:pt idx="1575">
                  <c:v>3.1520999999999999</c:v>
                </c:pt>
                <c:pt idx="1576">
                  <c:v>3.0966999999999998</c:v>
                </c:pt>
                <c:pt idx="1577">
                  <c:v>3.3159999999999998</c:v>
                </c:pt>
                <c:pt idx="1578">
                  <c:v>3.3386999999999998</c:v>
                </c:pt>
                <c:pt idx="1579">
                  <c:v>3.2999000000000001</c:v>
                </c:pt>
                <c:pt idx="1580">
                  <c:v>3.2852000000000001</c:v>
                </c:pt>
                <c:pt idx="1581">
                  <c:v>3.4340000000000002</c:v>
                </c:pt>
                <c:pt idx="1582">
                  <c:v>3.4943</c:v>
                </c:pt>
                <c:pt idx="1583">
                  <c:v>3.7867000000000002</c:v>
                </c:pt>
                <c:pt idx="1584">
                  <c:v>3.8325</c:v>
                </c:pt>
                <c:pt idx="1585">
                  <c:v>3.9794999999999998</c:v>
                </c:pt>
                <c:pt idx="1586">
                  <c:v>3.8753000000000002</c:v>
                </c:pt>
                <c:pt idx="1587">
                  <c:v>3.7728999999999999</c:v>
                </c:pt>
                <c:pt idx="1588">
                  <c:v>3.7452000000000001</c:v>
                </c:pt>
                <c:pt idx="1589">
                  <c:v>3.7778999999999998</c:v>
                </c:pt>
                <c:pt idx="1590">
                  <c:v>3.7839</c:v>
                </c:pt>
                <c:pt idx="1591">
                  <c:v>3.6013000000000002</c:v>
                </c:pt>
                <c:pt idx="1592">
                  <c:v>3.7151000000000001</c:v>
                </c:pt>
                <c:pt idx="1593">
                  <c:v>3.7122999999999999</c:v>
                </c:pt>
                <c:pt idx="1594">
                  <c:v>3.8410000000000002</c:v>
                </c:pt>
                <c:pt idx="1595">
                  <c:v>3.6842000000000001</c:v>
                </c:pt>
                <c:pt idx="1596">
                  <c:v>3.7902</c:v>
                </c:pt>
                <c:pt idx="1597">
                  <c:v>3.6541999999999999</c:v>
                </c:pt>
                <c:pt idx="1598">
                  <c:v>3.5996000000000001</c:v>
                </c:pt>
                <c:pt idx="1599">
                  <c:v>3.5101</c:v>
                </c:pt>
                <c:pt idx="1600">
                  <c:v>3.5217000000000001</c:v>
                </c:pt>
                <c:pt idx="1601">
                  <c:v>3.4823</c:v>
                </c:pt>
                <c:pt idx="1602">
                  <c:v>3.4872000000000001</c:v>
                </c:pt>
                <c:pt idx="1603">
                  <c:v>3.6269999999999998</c:v>
                </c:pt>
                <c:pt idx="1604">
                  <c:v>3.5670000000000002</c:v>
                </c:pt>
                <c:pt idx="1605">
                  <c:v>3.6202000000000001</c:v>
                </c:pt>
                <c:pt idx="1606">
                  <c:v>3.8022999999999998</c:v>
                </c:pt>
                <c:pt idx="1607">
                  <c:v>4.0343</c:v>
                </c:pt>
                <c:pt idx="1608">
                  <c:v>4.1054000000000004</c:v>
                </c:pt>
                <c:pt idx="1609">
                  <c:v>4.2323000000000004</c:v>
                </c:pt>
                <c:pt idx="1610">
                  <c:v>4.1445999999999996</c:v>
                </c:pt>
                <c:pt idx="1611">
                  <c:v>4.1382000000000003</c:v>
                </c:pt>
                <c:pt idx="1612">
                  <c:v>4.3817000000000004</c:v>
                </c:pt>
                <c:pt idx="1613">
                  <c:v>4.3570000000000002</c:v>
                </c:pt>
                <c:pt idx="1614">
                  <c:v>4.4269999999999996</c:v>
                </c:pt>
                <c:pt idx="1615">
                  <c:v>4.2506000000000004</c:v>
                </c:pt>
                <c:pt idx="1616">
                  <c:v>4.3114999999999997</c:v>
                </c:pt>
                <c:pt idx="1617">
                  <c:v>4.2679999999999998</c:v>
                </c:pt>
                <c:pt idx="1618">
                  <c:v>4.2411000000000003</c:v>
                </c:pt>
                <c:pt idx="1619">
                  <c:v>4.1700999999999997</c:v>
                </c:pt>
                <c:pt idx="1620">
                  <c:v>4.1299000000000001</c:v>
                </c:pt>
                <c:pt idx="1621">
                  <c:v>4.1477000000000004</c:v>
                </c:pt>
                <c:pt idx="1622">
                  <c:v>4.1166</c:v>
                </c:pt>
                <c:pt idx="1623">
                  <c:v>4.2320000000000002</c:v>
                </c:pt>
                <c:pt idx="1624">
                  <c:v>4.4619</c:v>
                </c:pt>
                <c:pt idx="1625">
                  <c:v>4.6045999999999996</c:v>
                </c:pt>
                <c:pt idx="1626">
                  <c:v>4.6779999999999999</c:v>
                </c:pt>
                <c:pt idx="1627">
                  <c:v>4.8667999999999996</c:v>
                </c:pt>
                <c:pt idx="1628">
                  <c:v>4.843</c:v>
                </c:pt>
                <c:pt idx="1629">
                  <c:v>4.7202999999999999</c:v>
                </c:pt>
                <c:pt idx="1630">
                  <c:v>5.0343</c:v>
                </c:pt>
                <c:pt idx="1631">
                  <c:v>4.9307999999999996</c:v>
                </c:pt>
                <c:pt idx="1632">
                  <c:v>4.875</c:v>
                </c:pt>
                <c:pt idx="1633">
                  <c:v>4.6578999999999997</c:v>
                </c:pt>
                <c:pt idx="1634">
                  <c:v>4.6947999999999999</c:v>
                </c:pt>
                <c:pt idx="1635">
                  <c:v>4.6044</c:v>
                </c:pt>
                <c:pt idx="1636">
                  <c:v>4.5016999999999996</c:v>
                </c:pt>
                <c:pt idx="1637">
                  <c:v>4.5995999999999997</c:v>
                </c:pt>
                <c:pt idx="1638">
                  <c:v>4.7820999999999998</c:v>
                </c:pt>
                <c:pt idx="1639">
                  <c:v>4.7035999999999998</c:v>
                </c:pt>
                <c:pt idx="1640">
                  <c:v>4.7134999999999998</c:v>
                </c:pt>
                <c:pt idx="1641">
                  <c:v>4.7350000000000003</c:v>
                </c:pt>
                <c:pt idx="1642">
                  <c:v>4.7759999999999998</c:v>
                </c:pt>
                <c:pt idx="1643">
                  <c:v>4.6513</c:v>
                </c:pt>
                <c:pt idx="1644">
                  <c:v>4.7469000000000001</c:v>
                </c:pt>
                <c:pt idx="1645">
                  <c:v>4.9134000000000002</c:v>
                </c:pt>
                <c:pt idx="1646">
                  <c:v>4.8337000000000003</c:v>
                </c:pt>
                <c:pt idx="1647">
                  <c:v>4.7431999999999999</c:v>
                </c:pt>
                <c:pt idx="1648">
                  <c:v>4.7965999999999998</c:v>
                </c:pt>
                <c:pt idx="1649">
                  <c:v>4.7290000000000001</c:v>
                </c:pt>
                <c:pt idx="1650">
                  <c:v>4.7480000000000002</c:v>
                </c:pt>
                <c:pt idx="1651">
                  <c:v>4.7575000000000003</c:v>
                </c:pt>
                <c:pt idx="1652">
                  <c:v>4.8672000000000004</c:v>
                </c:pt>
                <c:pt idx="1653">
                  <c:v>5.0941000000000001</c:v>
                </c:pt>
                <c:pt idx="1654">
                  <c:v>4.9118000000000004</c:v>
                </c:pt>
                <c:pt idx="1655">
                  <c:v>4.7789000000000001</c:v>
                </c:pt>
                <c:pt idx="1656">
                  <c:v>4.6722000000000001</c:v>
                </c:pt>
                <c:pt idx="1657">
                  <c:v>4.6388999999999996</c:v>
                </c:pt>
                <c:pt idx="1658">
                  <c:v>4.5861000000000001</c:v>
                </c:pt>
                <c:pt idx="1659">
                  <c:v>4.6108000000000002</c:v>
                </c:pt>
                <c:pt idx="1660">
                  <c:v>4.6981000000000002</c:v>
                </c:pt>
                <c:pt idx="1661">
                  <c:v>4.6875</c:v>
                </c:pt>
                <c:pt idx="1662">
                  <c:v>4.8278999999999996</c:v>
                </c:pt>
                <c:pt idx="1663">
                  <c:v>4.8525999999999998</c:v>
                </c:pt>
                <c:pt idx="1664">
                  <c:v>4.8781999999999996</c:v>
                </c:pt>
                <c:pt idx="1665">
                  <c:v>4.8095999999999997</c:v>
                </c:pt>
                <c:pt idx="1666">
                  <c:v>4.9602000000000004</c:v>
                </c:pt>
                <c:pt idx="1667">
                  <c:v>4.6323999999999996</c:v>
                </c:pt>
                <c:pt idx="1668">
                  <c:v>4.5545999999999998</c:v>
                </c:pt>
                <c:pt idx="1669">
                  <c:v>4.5425000000000004</c:v>
                </c:pt>
                <c:pt idx="1670">
                  <c:v>4.3939000000000004</c:v>
                </c:pt>
                <c:pt idx="1671">
                  <c:v>4.2967000000000004</c:v>
                </c:pt>
                <c:pt idx="1672">
                  <c:v>4.2370999999999999</c:v>
                </c:pt>
                <c:pt idx="1673">
                  <c:v>4.1421000000000001</c:v>
                </c:pt>
                <c:pt idx="1674">
                  <c:v>4.1516999999999999</c:v>
                </c:pt>
                <c:pt idx="1675">
                  <c:v>4.0358999999999998</c:v>
                </c:pt>
                <c:pt idx="1676">
                  <c:v>4.1463000000000001</c:v>
                </c:pt>
                <c:pt idx="1677">
                  <c:v>4.0639000000000003</c:v>
                </c:pt>
                <c:pt idx="1678">
                  <c:v>4.1102999999999996</c:v>
                </c:pt>
                <c:pt idx="1679">
                  <c:v>4.2355999999999998</c:v>
                </c:pt>
                <c:pt idx="1680">
                  <c:v>4.4292999999999996</c:v>
                </c:pt>
                <c:pt idx="1681">
                  <c:v>4.3162000000000003</c:v>
                </c:pt>
                <c:pt idx="1682">
                  <c:v>4.2398999999999996</c:v>
                </c:pt>
                <c:pt idx="1683">
                  <c:v>4.1399999999999997</c:v>
                </c:pt>
                <c:pt idx="1684">
                  <c:v>4.0679999999999996</c:v>
                </c:pt>
                <c:pt idx="1685">
                  <c:v>4.0114999999999998</c:v>
                </c:pt>
                <c:pt idx="1686">
                  <c:v>4.0327999999999999</c:v>
                </c:pt>
                <c:pt idx="1687">
                  <c:v>4.0121000000000002</c:v>
                </c:pt>
                <c:pt idx="1688">
                  <c:v>4.0027999999999997</c:v>
                </c:pt>
                <c:pt idx="1689">
                  <c:v>3.9965999999999999</c:v>
                </c:pt>
                <c:pt idx="1690">
                  <c:v>4.0260999999999996</c:v>
                </c:pt>
                <c:pt idx="1691">
                  <c:v>3.9367999999999999</c:v>
                </c:pt>
                <c:pt idx="1692">
                  <c:v>3.9611000000000001</c:v>
                </c:pt>
                <c:pt idx="1693">
                  <c:v>3.9323000000000001</c:v>
                </c:pt>
                <c:pt idx="1694">
                  <c:v>3.9784000000000002</c:v>
                </c:pt>
                <c:pt idx="1695">
                  <c:v>3.972</c:v>
                </c:pt>
                <c:pt idx="1696">
                  <c:v>4.0382999999999996</c:v>
                </c:pt>
                <c:pt idx="1697">
                  <c:v>4.0719000000000003</c:v>
                </c:pt>
                <c:pt idx="1698">
                  <c:v>4.1306000000000003</c:v>
                </c:pt>
                <c:pt idx="1699">
                  <c:v>4.1108000000000002</c:v>
                </c:pt>
                <c:pt idx="1700">
                  <c:v>4.0597000000000003</c:v>
                </c:pt>
                <c:pt idx="1701">
                  <c:v>4.0595999999999997</c:v>
                </c:pt>
                <c:pt idx="1702">
                  <c:v>4.0029000000000003</c:v>
                </c:pt>
                <c:pt idx="1703">
                  <c:v>3.9944000000000002</c:v>
                </c:pt>
                <c:pt idx="1704">
                  <c:v>3.9912000000000001</c:v>
                </c:pt>
                <c:pt idx="1705">
                  <c:v>3.9506999999999999</c:v>
                </c:pt>
                <c:pt idx="1706">
                  <c:v>3.9152999999999998</c:v>
                </c:pt>
                <c:pt idx="1707">
                  <c:v>4.0559000000000003</c:v>
                </c:pt>
                <c:pt idx="1708">
                  <c:v>4.0376000000000003</c:v>
                </c:pt>
                <c:pt idx="1709">
                  <c:v>4.1619999999999999</c:v>
                </c:pt>
                <c:pt idx="1710">
                  <c:v>4.2813999999999997</c:v>
                </c:pt>
                <c:pt idx="1711">
                  <c:v>4.2641999999999998</c:v>
                </c:pt>
                <c:pt idx="1712">
                  <c:v>4.3197999999999999</c:v>
                </c:pt>
                <c:pt idx="1713">
                  <c:v>4.4073000000000002</c:v>
                </c:pt>
                <c:pt idx="1714">
                  <c:v>4.2587999999999999</c:v>
                </c:pt>
                <c:pt idx="1715">
                  <c:v>4.3414999999999999</c:v>
                </c:pt>
                <c:pt idx="1716">
                  <c:v>4.4077999999999999</c:v>
                </c:pt>
                <c:pt idx="1717">
                  <c:v>4.4729999999999999</c:v>
                </c:pt>
                <c:pt idx="1718">
                  <c:v>4.3540000000000001</c:v>
                </c:pt>
                <c:pt idx="1719">
                  <c:v>4.4284999999999997</c:v>
                </c:pt>
                <c:pt idx="1720">
                  <c:v>4.3964999999999996</c:v>
                </c:pt>
                <c:pt idx="1721">
                  <c:v>4.3617999999999997</c:v>
                </c:pt>
                <c:pt idx="1722">
                  <c:v>4.3659999999999997</c:v>
                </c:pt>
                <c:pt idx="1723">
                  <c:v>4.3663999999999996</c:v>
                </c:pt>
                <c:pt idx="1724">
                  <c:v>4.4631999999999996</c:v>
                </c:pt>
                <c:pt idx="1725">
                  <c:v>4.4695</c:v>
                </c:pt>
                <c:pt idx="1726">
                  <c:v>4.5061999999999998</c:v>
                </c:pt>
                <c:pt idx="1727">
                  <c:v>4.4919000000000002</c:v>
                </c:pt>
                <c:pt idx="1728">
                  <c:v>4.5662000000000003</c:v>
                </c:pt>
                <c:pt idx="1729">
                  <c:v>4.5674000000000001</c:v>
                </c:pt>
                <c:pt idx="1730">
                  <c:v>4.7122000000000002</c:v>
                </c:pt>
                <c:pt idx="1731">
                  <c:v>4.5553999999999997</c:v>
                </c:pt>
                <c:pt idx="1732">
                  <c:v>4.7001999999999997</c:v>
                </c:pt>
                <c:pt idx="1733">
                  <c:v>4.8103999999999996</c:v>
                </c:pt>
                <c:pt idx="1734">
                  <c:v>4.6544999999999996</c:v>
                </c:pt>
                <c:pt idx="1735">
                  <c:v>4.6323999999999996</c:v>
                </c:pt>
                <c:pt idx="1736">
                  <c:v>4.8063000000000002</c:v>
                </c:pt>
                <c:pt idx="1737">
                  <c:v>4.6006999999999998</c:v>
                </c:pt>
                <c:pt idx="1738">
                  <c:v>4.7851999999999997</c:v>
                </c:pt>
                <c:pt idx="1739">
                  <c:v>4.6493000000000002</c:v>
                </c:pt>
                <c:pt idx="1740">
                  <c:v>4.7176999999999998</c:v>
                </c:pt>
                <c:pt idx="1741">
                  <c:v>4.7968999999999999</c:v>
                </c:pt>
                <c:pt idx="1742">
                  <c:v>4.6925999999999997</c:v>
                </c:pt>
                <c:pt idx="1743">
                  <c:v>4.6467000000000001</c:v>
                </c:pt>
                <c:pt idx="1744">
                  <c:v>4.5681000000000003</c:v>
                </c:pt>
                <c:pt idx="1745">
                  <c:v>4.8117000000000001</c:v>
                </c:pt>
                <c:pt idx="1746">
                  <c:v>4.7534000000000001</c:v>
                </c:pt>
                <c:pt idx="1747">
                  <c:v>4.7851999999999997</c:v>
                </c:pt>
                <c:pt idx="1748">
                  <c:v>4.6308999999999996</c:v>
                </c:pt>
                <c:pt idx="1749">
                  <c:v>4.7693000000000003</c:v>
                </c:pt>
                <c:pt idx="1750">
                  <c:v>4.7060000000000004</c:v>
                </c:pt>
                <c:pt idx="1751">
                  <c:v>4.6445999999999996</c:v>
                </c:pt>
                <c:pt idx="1752">
                  <c:v>4.8231000000000002</c:v>
                </c:pt>
                <c:pt idx="1753">
                  <c:v>4.915</c:v>
                </c:pt>
                <c:pt idx="1754">
                  <c:v>5.0716999999999999</c:v>
                </c:pt>
                <c:pt idx="1755">
                  <c:v>5.1951000000000001</c:v>
                </c:pt>
                <c:pt idx="1756">
                  <c:v>5.1719999999999997</c:v>
                </c:pt>
                <c:pt idx="1757">
                  <c:v>5.1792999999999996</c:v>
                </c:pt>
                <c:pt idx="1758">
                  <c:v>5.1228999999999996</c:v>
                </c:pt>
                <c:pt idx="1759">
                  <c:v>5.2601000000000004</c:v>
                </c:pt>
                <c:pt idx="1760">
                  <c:v>5.2557</c:v>
                </c:pt>
                <c:pt idx="1761">
                  <c:v>5.2186000000000003</c:v>
                </c:pt>
                <c:pt idx="1762">
                  <c:v>5.0007999999999999</c:v>
                </c:pt>
                <c:pt idx="1763">
                  <c:v>4.9077000000000002</c:v>
                </c:pt>
                <c:pt idx="1764">
                  <c:v>4.9090999999999996</c:v>
                </c:pt>
                <c:pt idx="1765">
                  <c:v>5.0119999999999996</c:v>
                </c:pt>
                <c:pt idx="1766">
                  <c:v>5.0822000000000003</c:v>
                </c:pt>
                <c:pt idx="1767">
                  <c:v>5.0171999999999999</c:v>
                </c:pt>
                <c:pt idx="1768">
                  <c:v>4.9915000000000003</c:v>
                </c:pt>
                <c:pt idx="1769">
                  <c:v>5.0698999999999996</c:v>
                </c:pt>
                <c:pt idx="1770">
                  <c:v>5.0587</c:v>
                </c:pt>
                <c:pt idx="1771">
                  <c:v>4.9488000000000003</c:v>
                </c:pt>
                <c:pt idx="1772">
                  <c:v>4.9202000000000004</c:v>
                </c:pt>
                <c:pt idx="1773">
                  <c:v>4.8033999999999999</c:v>
                </c:pt>
                <c:pt idx="1774">
                  <c:v>4.6843000000000004</c:v>
                </c:pt>
                <c:pt idx="1775">
                  <c:v>4.6795999999999998</c:v>
                </c:pt>
                <c:pt idx="1776">
                  <c:v>4.7584999999999997</c:v>
                </c:pt>
                <c:pt idx="1777">
                  <c:v>4.8041999999999998</c:v>
                </c:pt>
                <c:pt idx="1778">
                  <c:v>4.7233000000000001</c:v>
                </c:pt>
                <c:pt idx="1779">
                  <c:v>4.7545999999999999</c:v>
                </c:pt>
                <c:pt idx="1780">
                  <c:v>4.8281000000000001</c:v>
                </c:pt>
                <c:pt idx="1781">
                  <c:v>4.7253999999999996</c:v>
                </c:pt>
                <c:pt idx="1782">
                  <c:v>4.6025999999999998</c:v>
                </c:pt>
                <c:pt idx="1783">
                  <c:v>4.6303999999999998</c:v>
                </c:pt>
                <c:pt idx="1784">
                  <c:v>4.6441999999999997</c:v>
                </c:pt>
                <c:pt idx="1785">
                  <c:v>4.4983000000000004</c:v>
                </c:pt>
                <c:pt idx="1786">
                  <c:v>4.4859</c:v>
                </c:pt>
                <c:pt idx="1787">
                  <c:v>4.5255000000000001</c:v>
                </c:pt>
                <c:pt idx="1788">
                  <c:v>4.6178999999999997</c:v>
                </c:pt>
                <c:pt idx="1789">
                  <c:v>4.5796000000000001</c:v>
                </c:pt>
                <c:pt idx="1790">
                  <c:v>4.7694999999999999</c:v>
                </c:pt>
                <c:pt idx="1791">
                  <c:v>4.8617999999999997</c:v>
                </c:pt>
                <c:pt idx="1792">
                  <c:v>4.8101000000000003</c:v>
                </c:pt>
                <c:pt idx="1793">
                  <c:v>4.8832000000000004</c:v>
                </c:pt>
                <c:pt idx="1794">
                  <c:v>4.8122999999999996</c:v>
                </c:pt>
                <c:pt idx="1795">
                  <c:v>4.9748000000000001</c:v>
                </c:pt>
                <c:pt idx="1796">
                  <c:v>4.9657999999999998</c:v>
                </c:pt>
                <c:pt idx="1797">
                  <c:v>5.0800999999999998</c:v>
                </c:pt>
                <c:pt idx="1798">
                  <c:v>5.0621999999999998</c:v>
                </c:pt>
                <c:pt idx="1799">
                  <c:v>4.9836999999999998</c:v>
                </c:pt>
                <c:pt idx="1800">
                  <c:v>4.9461000000000004</c:v>
                </c:pt>
                <c:pt idx="1801">
                  <c:v>4.8791000000000002</c:v>
                </c:pt>
                <c:pt idx="1802">
                  <c:v>5.0006000000000004</c:v>
                </c:pt>
                <c:pt idx="1803">
                  <c:v>5.1157000000000004</c:v>
                </c:pt>
                <c:pt idx="1804">
                  <c:v>5.0926</c:v>
                </c:pt>
                <c:pt idx="1805">
                  <c:v>5.1872999999999996</c:v>
                </c:pt>
                <c:pt idx="1806">
                  <c:v>5.1222000000000003</c:v>
                </c:pt>
                <c:pt idx="1807">
                  <c:v>5.1555</c:v>
                </c:pt>
                <c:pt idx="1808">
                  <c:v>5.1544999999999996</c:v>
                </c:pt>
                <c:pt idx="1809">
                  <c:v>5.0769000000000002</c:v>
                </c:pt>
                <c:pt idx="1810">
                  <c:v>5.1715999999999998</c:v>
                </c:pt>
                <c:pt idx="1811">
                  <c:v>5.2060000000000004</c:v>
                </c:pt>
                <c:pt idx="1812">
                  <c:v>5.2027000000000001</c:v>
                </c:pt>
                <c:pt idx="1813">
                  <c:v>5.2424999999999997</c:v>
                </c:pt>
                <c:pt idx="1814">
                  <c:v>5.2441000000000004</c:v>
                </c:pt>
                <c:pt idx="1815">
                  <c:v>5.3135000000000003</c:v>
                </c:pt>
                <c:pt idx="1816">
                  <c:v>5.3438999999999997</c:v>
                </c:pt>
                <c:pt idx="1817">
                  <c:v>5.4622000000000002</c:v>
                </c:pt>
                <c:pt idx="1818">
                  <c:v>5.5152000000000001</c:v>
                </c:pt>
                <c:pt idx="1819">
                  <c:v>5.5784000000000002</c:v>
                </c:pt>
                <c:pt idx="1820">
                  <c:v>5.6216999999999997</c:v>
                </c:pt>
                <c:pt idx="1821">
                  <c:v>5.6059000000000001</c:v>
                </c:pt>
                <c:pt idx="1822">
                  <c:v>5.4574999999999996</c:v>
                </c:pt>
                <c:pt idx="1823">
                  <c:v>5.5854999999999997</c:v>
                </c:pt>
                <c:pt idx="1824">
                  <c:v>5.6856</c:v>
                </c:pt>
                <c:pt idx="1825">
                  <c:v>5.5747999999999998</c:v>
                </c:pt>
                <c:pt idx="1826">
                  <c:v>5.5370999999999997</c:v>
                </c:pt>
                <c:pt idx="1827">
                  <c:v>5.4710000000000001</c:v>
                </c:pt>
                <c:pt idx="1828">
                  <c:v>5.5769000000000002</c:v>
                </c:pt>
                <c:pt idx="1829">
                  <c:v>5.5266999999999999</c:v>
                </c:pt>
                <c:pt idx="1830">
                  <c:v>5.5384000000000002</c:v>
                </c:pt>
                <c:pt idx="1831">
                  <c:v>5.4119000000000002</c:v>
                </c:pt>
                <c:pt idx="1832">
                  <c:v>5.3692000000000002</c:v>
                </c:pt>
                <c:pt idx="1833">
                  <c:v>5.5205000000000002</c:v>
                </c:pt>
                <c:pt idx="1834">
                  <c:v>5.4074999999999998</c:v>
                </c:pt>
                <c:pt idx="1835">
                  <c:v>5.4340000000000002</c:v>
                </c:pt>
                <c:pt idx="1836">
                  <c:v>5.5186000000000002</c:v>
                </c:pt>
                <c:pt idx="1837">
                  <c:v>5.4927999999999999</c:v>
                </c:pt>
                <c:pt idx="1838">
                  <c:v>5.5018000000000002</c:v>
                </c:pt>
                <c:pt idx="1839">
                  <c:v>5.4356</c:v>
                </c:pt>
                <c:pt idx="1840">
                  <c:v>5.4301000000000004</c:v>
                </c:pt>
                <c:pt idx="1841">
                  <c:v>5.3852000000000002</c:v>
                </c:pt>
                <c:pt idx="1842">
                  <c:v>5.5995999999999997</c:v>
                </c:pt>
                <c:pt idx="1843">
                  <c:v>5.6680999999999999</c:v>
                </c:pt>
                <c:pt idx="1844">
                  <c:v>5.6589999999999998</c:v>
                </c:pt>
                <c:pt idx="1845">
                  <c:v>5.7327000000000004</c:v>
                </c:pt>
                <c:pt idx="1846">
                  <c:v>5.7771999999999997</c:v>
                </c:pt>
                <c:pt idx="1847">
                  <c:v>5.9164000000000003</c:v>
                </c:pt>
                <c:pt idx="1848">
                  <c:v>6.0998999999999999</c:v>
                </c:pt>
                <c:pt idx="1849">
                  <c:v>6.2477999999999998</c:v>
                </c:pt>
                <c:pt idx="1850">
                  <c:v>6.0637999999999996</c:v>
                </c:pt>
                <c:pt idx="1851">
                  <c:v>5.9619999999999997</c:v>
                </c:pt>
                <c:pt idx="1852">
                  <c:v>5.8400999999999996</c:v>
                </c:pt>
                <c:pt idx="1853">
                  <c:v>5.8978999999999999</c:v>
                </c:pt>
                <c:pt idx="1854">
                  <c:v>5.9287999999999998</c:v>
                </c:pt>
                <c:pt idx="1855">
                  <c:v>5.8555999999999999</c:v>
                </c:pt>
                <c:pt idx="1856">
                  <c:v>5.8061999999999996</c:v>
                </c:pt>
                <c:pt idx="1857">
                  <c:v>5.7628000000000004</c:v>
                </c:pt>
                <c:pt idx="1858">
                  <c:v>5.7582000000000004</c:v>
                </c:pt>
                <c:pt idx="1859">
                  <c:v>5.758</c:v>
                </c:pt>
                <c:pt idx="1860">
                  <c:v>6.0171999999999999</c:v>
                </c:pt>
                <c:pt idx="1861">
                  <c:v>5.9207000000000001</c:v>
                </c:pt>
                <c:pt idx="1862">
                  <c:v>5.859</c:v>
                </c:pt>
                <c:pt idx="1863">
                  <c:v>6.0528000000000004</c:v>
                </c:pt>
                <c:pt idx="1864">
                  <c:v>6.2439999999999998</c:v>
                </c:pt>
                <c:pt idx="1865">
                  <c:v>6.2507999999999999</c:v>
                </c:pt>
                <c:pt idx="1866">
                  <c:v>6.1468999999999996</c:v>
                </c:pt>
                <c:pt idx="1867">
                  <c:v>6.1222000000000003</c:v>
                </c:pt>
                <c:pt idx="1868">
                  <c:v>5.9969999999999999</c:v>
                </c:pt>
                <c:pt idx="1869">
                  <c:v>5.8369999999999997</c:v>
                </c:pt>
                <c:pt idx="1870">
                  <c:v>5.9352999999999998</c:v>
                </c:pt>
                <c:pt idx="1871">
                  <c:v>5.9104999999999999</c:v>
                </c:pt>
                <c:pt idx="1872">
                  <c:v>5.8975</c:v>
                </c:pt>
                <c:pt idx="1873">
                  <c:v>5.8808999999999996</c:v>
                </c:pt>
                <c:pt idx="1874">
                  <c:v>5.7507000000000001</c:v>
                </c:pt>
                <c:pt idx="1875">
                  <c:v>5.9482999999999997</c:v>
                </c:pt>
                <c:pt idx="1876">
                  <c:v>6.0053999999999998</c:v>
                </c:pt>
                <c:pt idx="1877">
                  <c:v>5.7854000000000001</c:v>
                </c:pt>
                <c:pt idx="1878">
                  <c:v>5.6780999999999997</c:v>
                </c:pt>
                <c:pt idx="1879">
                  <c:v>5.7900999999999998</c:v>
                </c:pt>
                <c:pt idx="1880">
                  <c:v>5.7398999999999996</c:v>
                </c:pt>
                <c:pt idx="1881">
                  <c:v>5.6435000000000004</c:v>
                </c:pt>
                <c:pt idx="1882">
                  <c:v>5.6772999999999998</c:v>
                </c:pt>
                <c:pt idx="1883">
                  <c:v>5.8060999999999998</c:v>
                </c:pt>
                <c:pt idx="1884">
                  <c:v>5.9164000000000003</c:v>
                </c:pt>
                <c:pt idx="1885">
                  <c:v>5.7606999999999999</c:v>
                </c:pt>
                <c:pt idx="1886">
                  <c:v>5.6576000000000004</c:v>
                </c:pt>
                <c:pt idx="1887">
                  <c:v>5.5971000000000002</c:v>
                </c:pt>
                <c:pt idx="1888">
                  <c:v>5.4718999999999998</c:v>
                </c:pt>
                <c:pt idx="1889">
                  <c:v>5.4718</c:v>
                </c:pt>
                <c:pt idx="1890">
                  <c:v>5.5936000000000003</c:v>
                </c:pt>
                <c:pt idx="1891">
                  <c:v>5.8437000000000001</c:v>
                </c:pt>
                <c:pt idx="1892">
                  <c:v>6.1326000000000001</c:v>
                </c:pt>
                <c:pt idx="1893">
                  <c:v>6.2401</c:v>
                </c:pt>
                <c:pt idx="1894">
                  <c:v>6.5735000000000001</c:v>
                </c:pt>
                <c:pt idx="1895">
                  <c:v>6.5529000000000002</c:v>
                </c:pt>
                <c:pt idx="1896">
                  <c:v>6.6322000000000001</c:v>
                </c:pt>
                <c:pt idx="1897">
                  <c:v>6.5046999999999997</c:v>
                </c:pt>
                <c:pt idx="1898">
                  <c:v>6.6245000000000003</c:v>
                </c:pt>
                <c:pt idx="1899">
                  <c:v>6.6708999999999996</c:v>
                </c:pt>
                <c:pt idx="1900">
                  <c:v>6.6406000000000001</c:v>
                </c:pt>
                <c:pt idx="1901">
                  <c:v>6.6646000000000001</c:v>
                </c:pt>
                <c:pt idx="1902">
                  <c:v>6.6215000000000002</c:v>
                </c:pt>
                <c:pt idx="1903">
                  <c:v>6.5042999999999997</c:v>
                </c:pt>
                <c:pt idx="1904">
                  <c:v>6.3971</c:v>
                </c:pt>
                <c:pt idx="1905">
                  <c:v>6.4122000000000003</c:v>
                </c:pt>
                <c:pt idx="1906">
                  <c:v>6.3083</c:v>
                </c:pt>
                <c:pt idx="1907">
                  <c:v>6.2693000000000003</c:v>
                </c:pt>
                <c:pt idx="1908">
                  <c:v>6.2541000000000002</c:v>
                </c:pt>
                <c:pt idx="1909">
                  <c:v>6.2774999999999999</c:v>
                </c:pt>
                <c:pt idx="1910">
                  <c:v>6.2633000000000001</c:v>
                </c:pt>
                <c:pt idx="1911">
                  <c:v>6.2849000000000004</c:v>
                </c:pt>
                <c:pt idx="1912">
                  <c:v>6.3299000000000003</c:v>
                </c:pt>
                <c:pt idx="1913">
                  <c:v>6.2907999999999999</c:v>
                </c:pt>
                <c:pt idx="1914">
                  <c:v>6.2927999999999997</c:v>
                </c:pt>
                <c:pt idx="1915">
                  <c:v>6.2439999999999998</c:v>
                </c:pt>
                <c:pt idx="1916">
                  <c:v>6.2583000000000002</c:v>
                </c:pt>
                <c:pt idx="1917">
                  <c:v>6.1196999999999999</c:v>
                </c:pt>
                <c:pt idx="1918">
                  <c:v>6.0540000000000003</c:v>
                </c:pt>
                <c:pt idx="1919">
                  <c:v>6.1746999999999996</c:v>
                </c:pt>
                <c:pt idx="1920">
                  <c:v>6.1031000000000004</c:v>
                </c:pt>
                <c:pt idx="1921">
                  <c:v>6.3304999999999998</c:v>
                </c:pt>
                <c:pt idx="1922">
                  <c:v>6.4234999999999998</c:v>
                </c:pt>
                <c:pt idx="1923">
                  <c:v>6.3796999999999997</c:v>
                </c:pt>
                <c:pt idx="1924">
                  <c:v>6.3226000000000004</c:v>
                </c:pt>
                <c:pt idx="1925">
                  <c:v>6.3472999999999997</c:v>
                </c:pt>
                <c:pt idx="1926">
                  <c:v>6.2466999999999997</c:v>
                </c:pt>
                <c:pt idx="1927">
                  <c:v>6.3056000000000001</c:v>
                </c:pt>
                <c:pt idx="1928">
                  <c:v>6.2305999999999999</c:v>
                </c:pt>
                <c:pt idx="1929">
                  <c:v>6.2035</c:v>
                </c:pt>
                <c:pt idx="1930">
                  <c:v>6.3884999999999996</c:v>
                </c:pt>
                <c:pt idx="1931">
                  <c:v>6.1778000000000004</c:v>
                </c:pt>
                <c:pt idx="1932">
                  <c:v>6.1578999999999997</c:v>
                </c:pt>
                <c:pt idx="1933">
                  <c:v>6.0909000000000004</c:v>
                </c:pt>
                <c:pt idx="1934">
                  <c:v>5.8752000000000004</c:v>
                </c:pt>
                <c:pt idx="1935">
                  <c:v>5.9165999999999999</c:v>
                </c:pt>
                <c:pt idx="1936">
                  <c:v>6.2138999999999998</c:v>
                </c:pt>
                <c:pt idx="1937">
                  <c:v>6.4085000000000001</c:v>
                </c:pt>
                <c:pt idx="1938">
                  <c:v>6.5705</c:v>
                </c:pt>
                <c:pt idx="1939">
                  <c:v>6.3098999999999998</c:v>
                </c:pt>
                <c:pt idx="1940">
                  <c:v>7.6382000000000003</c:v>
                </c:pt>
                <c:pt idx="1941">
                  <c:v>7.0803000000000003</c:v>
                </c:pt>
                <c:pt idx="1942">
                  <c:v>7.3312999999999997</c:v>
                </c:pt>
                <c:pt idx="1943">
                  <c:v>7.0571999999999999</c:v>
                </c:pt>
                <c:pt idx="1944">
                  <c:v>7.0987</c:v>
                </c:pt>
                <c:pt idx="1945">
                  <c:v>7.1219999999999999</c:v>
                </c:pt>
                <c:pt idx="1946">
                  <c:v>7.7294999999999998</c:v>
                </c:pt>
                <c:pt idx="1947">
                  <c:v>8.2011000000000003</c:v>
                </c:pt>
                <c:pt idx="1948">
                  <c:v>7.8573000000000004</c:v>
                </c:pt>
                <c:pt idx="1949">
                  <c:v>8.4002999999999997</c:v>
                </c:pt>
                <c:pt idx="1950">
                  <c:v>8.4080999999999992</c:v>
                </c:pt>
                <c:pt idx="1951">
                  <c:v>8.5039999999999996</c:v>
                </c:pt>
                <c:pt idx="1952">
                  <c:v>8.3468999999999998</c:v>
                </c:pt>
                <c:pt idx="1953">
                  <c:v>9.4086999999999996</c:v>
                </c:pt>
                <c:pt idx="1954">
                  <c:v>8.9041999999999994</c:v>
                </c:pt>
                <c:pt idx="1955">
                  <c:v>9.2706</c:v>
                </c:pt>
                <c:pt idx="1956">
                  <c:v>8.5640999999999998</c:v>
                </c:pt>
                <c:pt idx="1957">
                  <c:v>7.8506999999999998</c:v>
                </c:pt>
                <c:pt idx="1958">
                  <c:v>7.5919999999999996</c:v>
                </c:pt>
                <c:pt idx="1959">
                  <c:v>7.1547999999999998</c:v>
                </c:pt>
                <c:pt idx="1960">
                  <c:v>8.1051000000000002</c:v>
                </c:pt>
                <c:pt idx="1961">
                  <c:v>7.1246999999999998</c:v>
                </c:pt>
                <c:pt idx="1962">
                  <c:v>6.6048999999999998</c:v>
                </c:pt>
                <c:pt idx="1963">
                  <c:v>6.1256000000000004</c:v>
                </c:pt>
                <c:pt idx="1964">
                  <c:v>5.5284000000000004</c:v>
                </c:pt>
                <c:pt idx="1965">
                  <c:v>5.3395000000000001</c:v>
                </c:pt>
                <c:pt idx="1966">
                  <c:v>5.2074999999999996</c:v>
                </c:pt>
                <c:pt idx="1967">
                  <c:v>5.0407999999999999</c:v>
                </c:pt>
                <c:pt idx="1968">
                  <c:v>5.1074000000000002</c:v>
                </c:pt>
                <c:pt idx="1969">
                  <c:v>5.1557000000000004</c:v>
                </c:pt>
                <c:pt idx="1970">
                  <c:v>5.0324</c:v>
                </c:pt>
                <c:pt idx="1971">
                  <c:v>5.0681000000000003</c:v>
                </c:pt>
                <c:pt idx="1972">
                  <c:v>5.1013999999999999</c:v>
                </c:pt>
                <c:pt idx="1973">
                  <c:v>5.2920999999999996</c:v>
                </c:pt>
                <c:pt idx="1974">
                  <c:v>5.4249000000000001</c:v>
                </c:pt>
                <c:pt idx="1975">
                  <c:v>5.3823999999999996</c:v>
                </c:pt>
                <c:pt idx="1976">
                  <c:v>5.5172999999999996</c:v>
                </c:pt>
                <c:pt idx="1977">
                  <c:v>5.6779000000000002</c:v>
                </c:pt>
                <c:pt idx="1978">
                  <c:v>5.5602999999999998</c:v>
                </c:pt>
                <c:pt idx="1979">
                  <c:v>5.3255999999999997</c:v>
                </c:pt>
                <c:pt idx="1980">
                  <c:v>5.5011999999999999</c:v>
                </c:pt>
                <c:pt idx="1981">
                  <c:v>5.5625999999999998</c:v>
                </c:pt>
                <c:pt idx="1982">
                  <c:v>5.5705999999999998</c:v>
                </c:pt>
                <c:pt idx="1983">
                  <c:v>5.4446000000000003</c:v>
                </c:pt>
                <c:pt idx="1984">
                  <c:v>5.4802999999999997</c:v>
                </c:pt>
                <c:pt idx="1985">
                  <c:v>5.5609999999999999</c:v>
                </c:pt>
                <c:pt idx="1986">
                  <c:v>5.8249000000000004</c:v>
                </c:pt>
                <c:pt idx="1987">
                  <c:v>5.6997999999999998</c:v>
                </c:pt>
                <c:pt idx="1988">
                  <c:v>5.5768000000000004</c:v>
                </c:pt>
                <c:pt idx="1989">
                  <c:v>5.7542999999999997</c:v>
                </c:pt>
                <c:pt idx="1990">
                  <c:v>5.7907000000000002</c:v>
                </c:pt>
                <c:pt idx="1991">
                  <c:v>5.5796999999999999</c:v>
                </c:pt>
                <c:pt idx="1992">
                  <c:v>5.6311999999999998</c:v>
                </c:pt>
                <c:pt idx="1993">
                  <c:v>5.3890000000000002</c:v>
                </c:pt>
                <c:pt idx="1994">
                  <c:v>5.3526999999999996</c:v>
                </c:pt>
                <c:pt idx="1995">
                  <c:v>5.2610000000000001</c:v>
                </c:pt>
                <c:pt idx="1996">
                  <c:v>5.1113</c:v>
                </c:pt>
                <c:pt idx="1997">
                  <c:v>5.0468999999999999</c:v>
                </c:pt>
                <c:pt idx="1998">
                  <c:v>4.9825999999999997</c:v>
                </c:pt>
                <c:pt idx="1999">
                  <c:v>5.0800999999999998</c:v>
                </c:pt>
                <c:pt idx="2000">
                  <c:v>5.0740999999999996</c:v>
                </c:pt>
                <c:pt idx="2001">
                  <c:v>5.0674000000000001</c:v>
                </c:pt>
                <c:pt idx="2002">
                  <c:v>5.0948000000000002</c:v>
                </c:pt>
                <c:pt idx="2003">
                  <c:v>5.0780000000000003</c:v>
                </c:pt>
                <c:pt idx="2004">
                  <c:v>4.9760999999999997</c:v>
                </c:pt>
                <c:pt idx="2005">
                  <c:v>5.2161</c:v>
                </c:pt>
                <c:pt idx="2006">
                  <c:v>4.7264999999999997</c:v>
                </c:pt>
                <c:pt idx="2007">
                  <c:v>4.9203000000000001</c:v>
                </c:pt>
                <c:pt idx="2008">
                  <c:v>4.8367000000000004</c:v>
                </c:pt>
                <c:pt idx="2009">
                  <c:v>4.8311000000000002</c:v>
                </c:pt>
                <c:pt idx="2010">
                  <c:v>4.7491000000000003</c:v>
                </c:pt>
                <c:pt idx="2011">
                  <c:v>4.5663999999999998</c:v>
                </c:pt>
                <c:pt idx="2012">
                  <c:v>4.5815999999999999</c:v>
                </c:pt>
                <c:pt idx="2013">
                  <c:v>4.6108000000000002</c:v>
                </c:pt>
                <c:pt idx="2014">
                  <c:v>4.5895000000000001</c:v>
                </c:pt>
                <c:pt idx="2015">
                  <c:v>4.5331999999999999</c:v>
                </c:pt>
                <c:pt idx="2016">
                  <c:v>4.5416999999999996</c:v>
                </c:pt>
                <c:pt idx="2017">
                  <c:v>4.7827999999999999</c:v>
                </c:pt>
                <c:pt idx="2018">
                  <c:v>4.8365</c:v>
                </c:pt>
                <c:pt idx="2019">
                  <c:v>4.9329999999999998</c:v>
                </c:pt>
                <c:pt idx="2020">
                  <c:v>5.0701999999999998</c:v>
                </c:pt>
                <c:pt idx="2021">
                  <c:v>4.9040999999999997</c:v>
                </c:pt>
                <c:pt idx="2022">
                  <c:v>4.8120000000000003</c:v>
                </c:pt>
                <c:pt idx="2023">
                  <c:v>4.7629999999999999</c:v>
                </c:pt>
                <c:pt idx="2024">
                  <c:v>4.8426999999999998</c:v>
                </c:pt>
                <c:pt idx="2025">
                  <c:v>4.8155000000000001</c:v>
                </c:pt>
                <c:pt idx="2026">
                  <c:v>4.8010999999999999</c:v>
                </c:pt>
                <c:pt idx="2027">
                  <c:v>4.9880000000000004</c:v>
                </c:pt>
                <c:pt idx="2028">
                  <c:v>5.0853999999999999</c:v>
                </c:pt>
                <c:pt idx="2029">
                  <c:v>5.0960000000000001</c:v>
                </c:pt>
                <c:pt idx="2030">
                  <c:v>5.1904000000000003</c:v>
                </c:pt>
                <c:pt idx="2031">
                  <c:v>5.1509</c:v>
                </c:pt>
                <c:pt idx="2032">
                  <c:v>5.0610999999999997</c:v>
                </c:pt>
                <c:pt idx="2033">
                  <c:v>5.1864999999999997</c:v>
                </c:pt>
                <c:pt idx="2034">
                  <c:v>5.2390999999999996</c:v>
                </c:pt>
                <c:pt idx="2035">
                  <c:v>5.1182999999999996</c:v>
                </c:pt>
                <c:pt idx="2036">
                  <c:v>4.9625000000000004</c:v>
                </c:pt>
                <c:pt idx="2037">
                  <c:v>4.9702999999999999</c:v>
                </c:pt>
                <c:pt idx="2038">
                  <c:v>4.9554999999999998</c:v>
                </c:pt>
                <c:pt idx="2039">
                  <c:v>4.6830999999999996</c:v>
                </c:pt>
                <c:pt idx="2040">
                  <c:v>4.6127000000000002</c:v>
                </c:pt>
                <c:pt idx="2041">
                  <c:v>4.6493000000000002</c:v>
                </c:pt>
                <c:pt idx="2042">
                  <c:v>4.6978</c:v>
                </c:pt>
                <c:pt idx="2043">
                  <c:v>4.8891999999999998</c:v>
                </c:pt>
                <c:pt idx="2044">
                  <c:v>4.9181999999999997</c:v>
                </c:pt>
                <c:pt idx="2045">
                  <c:v>4.9282000000000004</c:v>
                </c:pt>
                <c:pt idx="2046">
                  <c:v>4.9257</c:v>
                </c:pt>
                <c:pt idx="2047">
                  <c:v>4.8771000000000004</c:v>
                </c:pt>
                <c:pt idx="2048">
                  <c:v>4.7847999999999997</c:v>
                </c:pt>
                <c:pt idx="2049">
                  <c:v>4.6689999999999996</c:v>
                </c:pt>
                <c:pt idx="2050">
                  <c:v>4.7110000000000003</c:v>
                </c:pt>
                <c:pt idx="2051">
                  <c:v>4.6125999999999996</c:v>
                </c:pt>
                <c:pt idx="2052">
                  <c:v>4.4402999999999997</c:v>
                </c:pt>
                <c:pt idx="2053">
                  <c:v>4.5533000000000001</c:v>
                </c:pt>
                <c:pt idx="2054">
                  <c:v>4.4367999999999999</c:v>
                </c:pt>
                <c:pt idx="2055">
                  <c:v>4.3353999999999999</c:v>
                </c:pt>
                <c:pt idx="2056">
                  <c:v>4.3090000000000002</c:v>
                </c:pt>
                <c:pt idx="2057">
                  <c:v>4.4073000000000002</c:v>
                </c:pt>
                <c:pt idx="2058">
                  <c:v>4.1054000000000004</c:v>
                </c:pt>
                <c:pt idx="2059">
                  <c:v>4.2286999999999999</c:v>
                </c:pt>
                <c:pt idx="2060">
                  <c:v>4.2904</c:v>
                </c:pt>
                <c:pt idx="2061">
                  <c:v>4.2812000000000001</c:v>
                </c:pt>
                <c:pt idx="2062">
                  <c:v>4.3018999999999998</c:v>
                </c:pt>
                <c:pt idx="2063">
                  <c:v>4.4524999999999997</c:v>
                </c:pt>
                <c:pt idx="2064">
                  <c:v>4.5697000000000001</c:v>
                </c:pt>
                <c:pt idx="2065">
                  <c:v>4.6158999999999999</c:v>
                </c:pt>
                <c:pt idx="2066">
                  <c:v>4.4927000000000001</c:v>
                </c:pt>
                <c:pt idx="2067">
                  <c:v>4.3461999999999996</c:v>
                </c:pt>
                <c:pt idx="2068">
                  <c:v>4.3752000000000004</c:v>
                </c:pt>
                <c:pt idx="2069">
                  <c:v>4.6597</c:v>
                </c:pt>
                <c:pt idx="2070">
                  <c:v>4.3845000000000001</c:v>
                </c:pt>
                <c:pt idx="2071">
                  <c:v>4.468</c:v>
                </c:pt>
                <c:pt idx="2072">
                  <c:v>4.3616999999999999</c:v>
                </c:pt>
                <c:pt idx="2073">
                  <c:v>4.3647999999999998</c:v>
                </c:pt>
                <c:pt idx="2074">
                  <c:v>4.4542999999999999</c:v>
                </c:pt>
                <c:pt idx="2075">
                  <c:v>4.4245000000000001</c:v>
                </c:pt>
                <c:pt idx="2076">
                  <c:v>4.5968</c:v>
                </c:pt>
                <c:pt idx="2077">
                  <c:v>4.7385000000000002</c:v>
                </c:pt>
                <c:pt idx="2078">
                  <c:v>4.7938000000000001</c:v>
                </c:pt>
                <c:pt idx="2079">
                  <c:v>4.6608999999999998</c:v>
                </c:pt>
                <c:pt idx="2080">
                  <c:v>4.5833000000000004</c:v>
                </c:pt>
                <c:pt idx="2081">
                  <c:v>4.4985999999999997</c:v>
                </c:pt>
                <c:pt idx="2082">
                  <c:v>4.5449000000000002</c:v>
                </c:pt>
                <c:pt idx="2083">
                  <c:v>4.5438999999999998</c:v>
                </c:pt>
                <c:pt idx="2084">
                  <c:v>4.2466999999999997</c:v>
                </c:pt>
                <c:pt idx="2085">
                  <c:v>4.4044999999999996</c:v>
                </c:pt>
                <c:pt idx="2086">
                  <c:v>4.4226999999999999</c:v>
                </c:pt>
                <c:pt idx="2087">
                  <c:v>4.0803000000000003</c:v>
                </c:pt>
                <c:pt idx="2088">
                  <c:v>4.1212999999999997</c:v>
                </c:pt>
                <c:pt idx="2089">
                  <c:v>3.9910999999999999</c:v>
                </c:pt>
                <c:pt idx="2090">
                  <c:v>4.1176000000000004</c:v>
                </c:pt>
                <c:pt idx="2091">
                  <c:v>4.2390999999999996</c:v>
                </c:pt>
                <c:pt idx="2092">
                  <c:v>4.3117000000000001</c:v>
                </c:pt>
                <c:pt idx="2093">
                  <c:v>4.4873000000000003</c:v>
                </c:pt>
                <c:pt idx="2094">
                  <c:v>4.2699999999999996</c:v>
                </c:pt>
                <c:pt idx="2095">
                  <c:v>4.5297000000000001</c:v>
                </c:pt>
                <c:pt idx="2096">
                  <c:v>4.399</c:v>
                </c:pt>
                <c:pt idx="2097">
                  <c:v>4.5852000000000004</c:v>
                </c:pt>
                <c:pt idx="2098">
                  <c:v>4.3276000000000003</c:v>
                </c:pt>
                <c:pt idx="2099">
                  <c:v>4.2119</c:v>
                </c:pt>
                <c:pt idx="2100">
                  <c:v>4.1256000000000004</c:v>
                </c:pt>
                <c:pt idx="2101">
                  <c:v>4.6364999999999998</c:v>
                </c:pt>
                <c:pt idx="2102">
                  <c:v>4.8780999999999999</c:v>
                </c:pt>
                <c:pt idx="2103">
                  <c:v>4.6245000000000003</c:v>
                </c:pt>
                <c:pt idx="2104">
                  <c:v>4.5309999999999997</c:v>
                </c:pt>
                <c:pt idx="2105">
                  <c:v>4.4233000000000002</c:v>
                </c:pt>
                <c:pt idx="2106">
                  <c:v>4.2994000000000003</c:v>
                </c:pt>
                <c:pt idx="2107">
                  <c:v>4.3689</c:v>
                </c:pt>
                <c:pt idx="2108">
                  <c:v>4.5016999999999996</c:v>
                </c:pt>
                <c:pt idx="2109">
                  <c:v>4.0121000000000002</c:v>
                </c:pt>
                <c:pt idx="2110">
                  <c:v>3.5773999999999999</c:v>
                </c:pt>
                <c:pt idx="2111">
                  <c:v>3.3696999999999999</c:v>
                </c:pt>
                <c:pt idx="2112">
                  <c:v>3.4243000000000001</c:v>
                </c:pt>
                <c:pt idx="2113">
                  <c:v>3.4466000000000001</c:v>
                </c:pt>
                <c:pt idx="2114">
                  <c:v>3.3647</c:v>
                </c:pt>
                <c:pt idx="2115">
                  <c:v>3.4045999999999998</c:v>
                </c:pt>
                <c:pt idx="2116">
                  <c:v>3.2728999999999999</c:v>
                </c:pt>
                <c:pt idx="2117">
                  <c:v>3.1353</c:v>
                </c:pt>
                <c:pt idx="2118">
                  <c:v>3.2542</c:v>
                </c:pt>
                <c:pt idx="2119">
                  <c:v>3.3795999999999999</c:v>
                </c:pt>
                <c:pt idx="2120">
                  <c:v>3.4613</c:v>
                </c:pt>
                <c:pt idx="2121">
                  <c:v>3.4443000000000001</c:v>
                </c:pt>
                <c:pt idx="2122">
                  <c:v>3.4782000000000002</c:v>
                </c:pt>
                <c:pt idx="2123">
                  <c:v>3.5142000000000002</c:v>
                </c:pt>
                <c:pt idx="2124">
                  <c:v>3.5005999999999999</c:v>
                </c:pt>
                <c:pt idx="2125">
                  <c:v>3.4340000000000002</c:v>
                </c:pt>
                <c:pt idx="2126">
                  <c:v>3.4340000000000002</c:v>
                </c:pt>
                <c:pt idx="2127">
                  <c:v>3.4590000000000001</c:v>
                </c:pt>
                <c:pt idx="2128">
                  <c:v>3.5381999999999998</c:v>
                </c:pt>
                <c:pt idx="2129">
                  <c:v>3.5139999999999998</c:v>
                </c:pt>
                <c:pt idx="2130">
                  <c:v>3.6301000000000001</c:v>
                </c:pt>
                <c:pt idx="2131">
                  <c:v>3.5627</c:v>
                </c:pt>
                <c:pt idx="2132">
                  <c:v>3.4333</c:v>
                </c:pt>
                <c:pt idx="2133">
                  <c:v>3.3931</c:v>
                </c:pt>
                <c:pt idx="2134">
                  <c:v>3.4464999999999999</c:v>
                </c:pt>
                <c:pt idx="2135">
                  <c:v>3.2835999999999999</c:v>
                </c:pt>
                <c:pt idx="2136">
                  <c:v>3.1575000000000002</c:v>
                </c:pt>
                <c:pt idx="2137">
                  <c:v>3.0922000000000001</c:v>
                </c:pt>
                <c:pt idx="2138">
                  <c:v>3.1271</c:v>
                </c:pt>
                <c:pt idx="2139">
                  <c:v>3.081</c:v>
                </c:pt>
                <c:pt idx="2140">
                  <c:v>3.1297000000000001</c:v>
                </c:pt>
                <c:pt idx="2141">
                  <c:v>3.0914000000000001</c:v>
                </c:pt>
                <c:pt idx="2142">
                  <c:v>3.0207000000000002</c:v>
                </c:pt>
                <c:pt idx="2143">
                  <c:v>3.0975999999999999</c:v>
                </c:pt>
                <c:pt idx="2144">
                  <c:v>3.1343000000000001</c:v>
                </c:pt>
                <c:pt idx="2145">
                  <c:v>3.2145000000000001</c:v>
                </c:pt>
                <c:pt idx="2146">
                  <c:v>3.3323</c:v>
                </c:pt>
                <c:pt idx="2147">
                  <c:v>3.3544999999999998</c:v>
                </c:pt>
                <c:pt idx="2148">
                  <c:v>3.3881000000000001</c:v>
                </c:pt>
                <c:pt idx="2149">
                  <c:v>3.4432</c:v>
                </c:pt>
                <c:pt idx="2150">
                  <c:v>3.5253999999999999</c:v>
                </c:pt>
                <c:pt idx="2151">
                  <c:v>3.5022000000000002</c:v>
                </c:pt>
                <c:pt idx="2152">
                  <c:v>3.4186999999999999</c:v>
                </c:pt>
                <c:pt idx="2153">
                  <c:v>3.5068999999999999</c:v>
                </c:pt>
                <c:pt idx="2154">
                  <c:v>3.4537</c:v>
                </c:pt>
                <c:pt idx="2155">
                  <c:v>3.4916999999999998</c:v>
                </c:pt>
                <c:pt idx="2156">
                  <c:v>3.5055000000000001</c:v>
                </c:pt>
                <c:pt idx="2157">
                  <c:v>3.5390000000000001</c:v>
                </c:pt>
                <c:pt idx="2158">
                  <c:v>3.4885999999999999</c:v>
                </c:pt>
                <c:pt idx="2159">
                  <c:v>3.4619</c:v>
                </c:pt>
                <c:pt idx="2160">
                  <c:v>3.5179</c:v>
                </c:pt>
                <c:pt idx="2161">
                  <c:v>3.5280999999999998</c:v>
                </c:pt>
                <c:pt idx="2162">
                  <c:v>3.5308000000000002</c:v>
                </c:pt>
                <c:pt idx="2163">
                  <c:v>3.5255999999999998</c:v>
                </c:pt>
                <c:pt idx="2164">
                  <c:v>3.5884</c:v>
                </c:pt>
                <c:pt idx="2165">
                  <c:v>3.6745999999999999</c:v>
                </c:pt>
                <c:pt idx="2166">
                  <c:v>3.6461999999999999</c:v>
                </c:pt>
                <c:pt idx="2167">
                  <c:v>3.4681000000000002</c:v>
                </c:pt>
                <c:pt idx="2168">
                  <c:v>3.3902999999999999</c:v>
                </c:pt>
                <c:pt idx="2169">
                  <c:v>3.3489</c:v>
                </c:pt>
                <c:pt idx="2170">
                  <c:v>3.3832</c:v>
                </c:pt>
                <c:pt idx="2171">
                  <c:v>3.4739</c:v>
                </c:pt>
                <c:pt idx="2172">
                  <c:v>3.3944000000000001</c:v>
                </c:pt>
                <c:pt idx="2173">
                  <c:v>3.2963</c:v>
                </c:pt>
                <c:pt idx="2174">
                  <c:v>3.3464999999999998</c:v>
                </c:pt>
                <c:pt idx="2175">
                  <c:v>3.1198000000000001</c:v>
                </c:pt>
                <c:pt idx="2176">
                  <c:v>3.1006</c:v>
                </c:pt>
                <c:pt idx="2177">
                  <c:v>3.1783000000000001</c:v>
                </c:pt>
                <c:pt idx="2178">
                  <c:v>3.1120000000000001</c:v>
                </c:pt>
                <c:pt idx="2179">
                  <c:v>3.0952000000000002</c:v>
                </c:pt>
                <c:pt idx="2180">
                  <c:v>3.0792999999999999</c:v>
                </c:pt>
                <c:pt idx="2181">
                  <c:v>3.0468999999999999</c:v>
                </c:pt>
                <c:pt idx="2182">
                  <c:v>3.2145999999999999</c:v>
                </c:pt>
                <c:pt idx="2183">
                  <c:v>3.3742000000000001</c:v>
                </c:pt>
                <c:pt idx="2184">
                  <c:v>3.3898999999999999</c:v>
                </c:pt>
                <c:pt idx="2185">
                  <c:v>3.3090000000000002</c:v>
                </c:pt>
                <c:pt idx="2186">
                  <c:v>3.1183999999999998</c:v>
                </c:pt>
                <c:pt idx="2187">
                  <c:v>3.0204</c:v>
                </c:pt>
                <c:pt idx="2188">
                  <c:v>3.1593</c:v>
                </c:pt>
                <c:pt idx="2189">
                  <c:v>3.2033</c:v>
                </c:pt>
                <c:pt idx="2190">
                  <c:v>3.1690999999999998</c:v>
                </c:pt>
                <c:pt idx="2191">
                  <c:v>3.3464</c:v>
                </c:pt>
                <c:pt idx="2192">
                  <c:v>3.2126999999999999</c:v>
                </c:pt>
                <c:pt idx="2193">
                  <c:v>3.3050999999999999</c:v>
                </c:pt>
                <c:pt idx="2194">
                  <c:v>3.2740999999999998</c:v>
                </c:pt>
                <c:pt idx="2195">
                  <c:v>3.2753999999999999</c:v>
                </c:pt>
                <c:pt idx="2196">
                  <c:v>3.3940000000000001</c:v>
                </c:pt>
                <c:pt idx="2197">
                  <c:v>3.5718000000000001</c:v>
                </c:pt>
                <c:pt idx="2198">
                  <c:v>3.6347999999999998</c:v>
                </c:pt>
                <c:pt idx="2199">
                  <c:v>3.7808999999999999</c:v>
                </c:pt>
                <c:pt idx="2200">
                  <c:v>3.7894999999999999</c:v>
                </c:pt>
                <c:pt idx="2201">
                  <c:v>4.0087000000000002</c:v>
                </c:pt>
                <c:pt idx="2202">
                  <c:v>3.9152999999999998</c:v>
                </c:pt>
                <c:pt idx="2203">
                  <c:v>4.0781999999999998</c:v>
                </c:pt>
                <c:pt idx="2204">
                  <c:v>3.9904000000000002</c:v>
                </c:pt>
                <c:pt idx="2205">
                  <c:v>4.0217999999999998</c:v>
                </c:pt>
                <c:pt idx="2206">
                  <c:v>4.1879999999999997</c:v>
                </c:pt>
                <c:pt idx="2207">
                  <c:v>4.2645999999999997</c:v>
                </c:pt>
                <c:pt idx="2208">
                  <c:v>4.2617000000000003</c:v>
                </c:pt>
                <c:pt idx="2209">
                  <c:v>4.2325999999999997</c:v>
                </c:pt>
                <c:pt idx="2210">
                  <c:v>4.3780999999999999</c:v>
                </c:pt>
                <c:pt idx="2211">
                  <c:v>4.4501999999999997</c:v>
                </c:pt>
                <c:pt idx="2212">
                  <c:v>4.4314</c:v>
                </c:pt>
                <c:pt idx="2213">
                  <c:v>4.3585000000000003</c:v>
                </c:pt>
                <c:pt idx="2214">
                  <c:v>4.3639000000000001</c:v>
                </c:pt>
                <c:pt idx="2215">
                  <c:v>4.3639999999999999</c:v>
                </c:pt>
                <c:pt idx="2216">
                  <c:v>4.3346</c:v>
                </c:pt>
                <c:pt idx="2217">
                  <c:v>4.2233999999999998</c:v>
                </c:pt>
                <c:pt idx="2218">
                  <c:v>4.0975000000000001</c:v>
                </c:pt>
                <c:pt idx="2219">
                  <c:v>3.9729999999999999</c:v>
                </c:pt>
                <c:pt idx="2220">
                  <c:v>3.9638</c:v>
                </c:pt>
                <c:pt idx="2221">
                  <c:v>3.97</c:v>
                </c:pt>
                <c:pt idx="2222">
                  <c:v>4.0118</c:v>
                </c:pt>
                <c:pt idx="2223">
                  <c:v>3.9426000000000001</c:v>
                </c:pt>
                <c:pt idx="2224">
                  <c:v>3.8565999999999998</c:v>
                </c:pt>
                <c:pt idx="2225">
                  <c:v>3.8338000000000001</c:v>
                </c:pt>
                <c:pt idx="2226">
                  <c:v>3.7743000000000002</c:v>
                </c:pt>
                <c:pt idx="2227">
                  <c:v>3.8875000000000002</c:v>
                </c:pt>
                <c:pt idx="2228">
                  <c:v>3.9293999999999998</c:v>
                </c:pt>
                <c:pt idx="2229">
                  <c:v>3.9281000000000001</c:v>
                </c:pt>
                <c:pt idx="2230">
                  <c:v>4.0065999999999997</c:v>
                </c:pt>
                <c:pt idx="2231">
                  <c:v>4.1097999999999999</c:v>
                </c:pt>
                <c:pt idx="2232">
                  <c:v>4.0647000000000002</c:v>
                </c:pt>
                <c:pt idx="2233">
                  <c:v>4.0951000000000004</c:v>
                </c:pt>
                <c:pt idx="2234">
                  <c:v>4.1676000000000002</c:v>
                </c:pt>
                <c:pt idx="2235">
                  <c:v>4.1173999999999999</c:v>
                </c:pt>
                <c:pt idx="2236">
                  <c:v>4.1939000000000002</c:v>
                </c:pt>
                <c:pt idx="2237">
                  <c:v>4.2182000000000004</c:v>
                </c:pt>
                <c:pt idx="2238">
                  <c:v>4.2815000000000003</c:v>
                </c:pt>
                <c:pt idx="2239">
                  <c:v>4.3452000000000002</c:v>
                </c:pt>
                <c:pt idx="2240">
                  <c:v>4.3708</c:v>
                </c:pt>
                <c:pt idx="2241">
                  <c:v>4.4947999999999997</c:v>
                </c:pt>
                <c:pt idx="2242">
                  <c:v>4.4406999999999996</c:v>
                </c:pt>
                <c:pt idx="2243">
                  <c:v>4.4752000000000001</c:v>
                </c:pt>
                <c:pt idx="2244">
                  <c:v>4.4093999999999998</c:v>
                </c:pt>
                <c:pt idx="2245">
                  <c:v>4.3567999999999998</c:v>
                </c:pt>
                <c:pt idx="2246">
                  <c:v>4.2241999999999997</c:v>
                </c:pt>
                <c:pt idx="2247">
                  <c:v>4.2784000000000004</c:v>
                </c:pt>
                <c:pt idx="2248">
                  <c:v>4.3117999999999999</c:v>
                </c:pt>
                <c:pt idx="2249">
                  <c:v>4.2972999999999999</c:v>
                </c:pt>
                <c:pt idx="2250">
                  <c:v>4.3998999999999997</c:v>
                </c:pt>
                <c:pt idx="2251">
                  <c:v>4.3376000000000001</c:v>
                </c:pt>
                <c:pt idx="2252">
                  <c:v>4.5446999999999997</c:v>
                </c:pt>
                <c:pt idx="2253">
                  <c:v>4.5930999999999997</c:v>
                </c:pt>
                <c:pt idx="2254">
                  <c:v>4.6154000000000002</c:v>
                </c:pt>
                <c:pt idx="2255">
                  <c:v>4.6246999999999998</c:v>
                </c:pt>
                <c:pt idx="2256">
                  <c:v>4.6608000000000001</c:v>
                </c:pt>
                <c:pt idx="2257">
                  <c:v>4.7328999999999999</c:v>
                </c:pt>
                <c:pt idx="2258">
                  <c:v>4.8042999999999996</c:v>
                </c:pt>
                <c:pt idx="2259">
                  <c:v>4.7999000000000001</c:v>
                </c:pt>
                <c:pt idx="2260">
                  <c:v>4.7488000000000001</c:v>
                </c:pt>
                <c:pt idx="2261">
                  <c:v>4.8410000000000002</c:v>
                </c:pt>
                <c:pt idx="2262">
                  <c:v>4.7251000000000003</c:v>
                </c:pt>
                <c:pt idx="2263">
                  <c:v>4.6881000000000004</c:v>
                </c:pt>
                <c:pt idx="2264">
                  <c:v>4.7163000000000004</c:v>
                </c:pt>
                <c:pt idx="2265">
                  <c:v>4.5311000000000003</c:v>
                </c:pt>
                <c:pt idx="2266">
                  <c:v>4.7382</c:v>
                </c:pt>
                <c:pt idx="2267">
                  <c:v>4.7916999999999996</c:v>
                </c:pt>
                <c:pt idx="2268">
                  <c:v>4.6878000000000002</c:v>
                </c:pt>
                <c:pt idx="2269">
                  <c:v>4.7194000000000003</c:v>
                </c:pt>
                <c:pt idx="2270">
                  <c:v>4.6295000000000002</c:v>
                </c:pt>
                <c:pt idx="2271">
                  <c:v>4.7492000000000001</c:v>
                </c:pt>
                <c:pt idx="2272">
                  <c:v>4.7084000000000001</c:v>
                </c:pt>
                <c:pt idx="2273">
                  <c:v>4.7065000000000001</c:v>
                </c:pt>
                <c:pt idx="2274">
                  <c:v>4.7422000000000004</c:v>
                </c:pt>
                <c:pt idx="2275">
                  <c:v>4.7108999999999996</c:v>
                </c:pt>
                <c:pt idx="2276">
                  <c:v>4.7868000000000004</c:v>
                </c:pt>
                <c:pt idx="2277">
                  <c:v>4.9610000000000003</c:v>
                </c:pt>
                <c:pt idx="2278">
                  <c:v>5.1976000000000004</c:v>
                </c:pt>
                <c:pt idx="2279">
                  <c:v>5.2092000000000001</c:v>
                </c:pt>
                <c:pt idx="2280">
                  <c:v>5.1952999999999996</c:v>
                </c:pt>
                <c:pt idx="2281">
                  <c:v>5.2662000000000004</c:v>
                </c:pt>
                <c:pt idx="2282">
                  <c:v>5.1866000000000003</c:v>
                </c:pt>
                <c:pt idx="2283">
                  <c:v>5.4151999999999996</c:v>
                </c:pt>
                <c:pt idx="2284">
                  <c:v>5.2355</c:v>
                </c:pt>
                <c:pt idx="2285">
                  <c:v>5.3723000000000001</c:v>
                </c:pt>
                <c:pt idx="2286">
                  <c:v>5.492</c:v>
                </c:pt>
                <c:pt idx="2287">
                  <c:v>5.3677999999999999</c:v>
                </c:pt>
                <c:pt idx="2288">
                  <c:v>5.1528</c:v>
                </c:pt>
                <c:pt idx="2289">
                  <c:v>5.1128</c:v>
                </c:pt>
                <c:pt idx="2290">
                  <c:v>5.0224000000000002</c:v>
                </c:pt>
                <c:pt idx="2291">
                  <c:v>5.1452999999999998</c:v>
                </c:pt>
                <c:pt idx="2292">
                  <c:v>5.133</c:v>
                </c:pt>
                <c:pt idx="2293">
                  <c:v>5.2140000000000004</c:v>
                </c:pt>
                <c:pt idx="2294">
                  <c:v>5.0959000000000003</c:v>
                </c:pt>
                <c:pt idx="2295">
                  <c:v>5.1307</c:v>
                </c:pt>
                <c:pt idx="2296">
                  <c:v>4.9459999999999997</c:v>
                </c:pt>
                <c:pt idx="2297">
                  <c:v>5.1608999999999998</c:v>
                </c:pt>
                <c:pt idx="2298">
                  <c:v>4.9116999999999997</c:v>
                </c:pt>
                <c:pt idx="2299">
                  <c:v>4.8571999999999997</c:v>
                </c:pt>
                <c:pt idx="2300">
                  <c:v>4.8460000000000001</c:v>
                </c:pt>
                <c:pt idx="2301">
                  <c:v>4.8174000000000001</c:v>
                </c:pt>
                <c:pt idx="2302">
                  <c:v>4.7812000000000001</c:v>
                </c:pt>
                <c:pt idx="2303">
                  <c:v>4.7667000000000002</c:v>
                </c:pt>
                <c:pt idx="2304">
                  <c:v>4.6334999999999997</c:v>
                </c:pt>
                <c:pt idx="2305">
                  <c:v>4.6178999999999997</c:v>
                </c:pt>
                <c:pt idx="2306">
                  <c:v>4.4428999999999998</c:v>
                </c:pt>
                <c:pt idx="2307">
                  <c:v>4.6173000000000002</c:v>
                </c:pt>
                <c:pt idx="2308">
                  <c:v>4.6353999999999997</c:v>
                </c:pt>
                <c:pt idx="2309">
                  <c:v>4.4638</c:v>
                </c:pt>
                <c:pt idx="2310">
                  <c:v>4.4448999999999996</c:v>
                </c:pt>
                <c:pt idx="2311">
                  <c:v>4.3948999999999998</c:v>
                </c:pt>
                <c:pt idx="2312">
                  <c:v>4.3262</c:v>
                </c:pt>
                <c:pt idx="2313">
                  <c:v>4.3693</c:v>
                </c:pt>
                <c:pt idx="2314">
                  <c:v>4.3998999999999997</c:v>
                </c:pt>
                <c:pt idx="2315">
                  <c:v>4.5401999999999996</c:v>
                </c:pt>
                <c:pt idx="2316">
                  <c:v>4.4512</c:v>
                </c:pt>
                <c:pt idx="2317">
                  <c:v>4.4032999999999998</c:v>
                </c:pt>
                <c:pt idx="2318">
                  <c:v>4.3371000000000004</c:v>
                </c:pt>
                <c:pt idx="2319">
                  <c:v>4.2942999999999998</c:v>
                </c:pt>
                <c:pt idx="2320">
                  <c:v>4.4156000000000004</c:v>
                </c:pt>
                <c:pt idx="2321">
                  <c:v>4.4301000000000004</c:v>
                </c:pt>
                <c:pt idx="2322">
                  <c:v>4.5069999999999997</c:v>
                </c:pt>
                <c:pt idx="2323">
                  <c:v>4.5387000000000004</c:v>
                </c:pt>
                <c:pt idx="2324">
                  <c:v>4.5355999999999996</c:v>
                </c:pt>
                <c:pt idx="2325">
                  <c:v>4.7004999999999999</c:v>
                </c:pt>
                <c:pt idx="2326">
                  <c:v>4.6439000000000004</c:v>
                </c:pt>
                <c:pt idx="2327">
                  <c:v>4.6980000000000004</c:v>
                </c:pt>
                <c:pt idx="2328">
                  <c:v>4.7000999999999999</c:v>
                </c:pt>
                <c:pt idx="2329">
                  <c:v>4.5570000000000004</c:v>
                </c:pt>
                <c:pt idx="2330">
                  <c:v>4.3426999999999998</c:v>
                </c:pt>
                <c:pt idx="2331">
                  <c:v>4.3559999999999999</c:v>
                </c:pt>
                <c:pt idx="2332">
                  <c:v>4.2767999999999997</c:v>
                </c:pt>
                <c:pt idx="2333">
                  <c:v>4.2243000000000004</c:v>
                </c:pt>
                <c:pt idx="2334">
                  <c:v>4.2499000000000002</c:v>
                </c:pt>
                <c:pt idx="2335">
                  <c:v>4.2030000000000003</c:v>
                </c:pt>
                <c:pt idx="2336">
                  <c:v>4.3689999999999998</c:v>
                </c:pt>
                <c:pt idx="2337">
                  <c:v>4.2995999999999999</c:v>
                </c:pt>
                <c:pt idx="2338">
                  <c:v>4.2964000000000002</c:v>
                </c:pt>
                <c:pt idx="2339">
                  <c:v>4.3794000000000004</c:v>
                </c:pt>
                <c:pt idx="2340">
                  <c:v>4.2095000000000002</c:v>
                </c:pt>
                <c:pt idx="2341">
                  <c:v>4.2323000000000004</c:v>
                </c:pt>
                <c:pt idx="2342">
                  <c:v>4.2747000000000002</c:v>
                </c:pt>
                <c:pt idx="2343">
                  <c:v>4.4188000000000001</c:v>
                </c:pt>
                <c:pt idx="2344">
                  <c:v>4.4191000000000003</c:v>
                </c:pt>
                <c:pt idx="2345">
                  <c:v>4.6700999999999997</c:v>
                </c:pt>
                <c:pt idx="2346">
                  <c:v>4.5503</c:v>
                </c:pt>
                <c:pt idx="2347">
                  <c:v>4.5092999999999996</c:v>
                </c:pt>
                <c:pt idx="2348">
                  <c:v>4.5111999999999997</c:v>
                </c:pt>
                <c:pt idx="2349">
                  <c:v>4.3615000000000004</c:v>
                </c:pt>
                <c:pt idx="2350">
                  <c:v>4.2831000000000001</c:v>
                </c:pt>
                <c:pt idx="2351">
                  <c:v>4.4391999999999996</c:v>
                </c:pt>
                <c:pt idx="2352">
                  <c:v>4.5431999999999997</c:v>
                </c:pt>
                <c:pt idx="2353">
                  <c:v>4.5739000000000001</c:v>
                </c:pt>
                <c:pt idx="2354">
                  <c:v>4.5827</c:v>
                </c:pt>
                <c:pt idx="2355">
                  <c:v>4.5692000000000004</c:v>
                </c:pt>
                <c:pt idx="2356">
                  <c:v>4.7191999999999998</c:v>
                </c:pt>
                <c:pt idx="2357">
                  <c:v>4.6441999999999997</c:v>
                </c:pt>
                <c:pt idx="2358">
                  <c:v>4.6192000000000002</c:v>
                </c:pt>
                <c:pt idx="2359">
                  <c:v>4.6576000000000004</c:v>
                </c:pt>
                <c:pt idx="2360">
                  <c:v>4.7211999999999996</c:v>
                </c:pt>
                <c:pt idx="2361">
                  <c:v>4.7605000000000004</c:v>
                </c:pt>
                <c:pt idx="2362">
                  <c:v>4.6260000000000003</c:v>
                </c:pt>
                <c:pt idx="2363">
                  <c:v>4.6745000000000001</c:v>
                </c:pt>
                <c:pt idx="2364">
                  <c:v>4.8273000000000001</c:v>
                </c:pt>
                <c:pt idx="2365">
                  <c:v>4.7550999999999997</c:v>
                </c:pt>
                <c:pt idx="2366">
                  <c:v>4.7374000000000001</c:v>
                </c:pt>
                <c:pt idx="2367">
                  <c:v>4.5864000000000003</c:v>
                </c:pt>
                <c:pt idx="2368">
                  <c:v>4.7652000000000001</c:v>
                </c:pt>
                <c:pt idx="2369">
                  <c:v>4.6637000000000004</c:v>
                </c:pt>
                <c:pt idx="2370">
                  <c:v>4.8959999999999999</c:v>
                </c:pt>
                <c:pt idx="2371">
                  <c:v>4.9225000000000003</c:v>
                </c:pt>
                <c:pt idx="2372">
                  <c:v>5.1803999999999997</c:v>
                </c:pt>
                <c:pt idx="2373">
                  <c:v>5.3891999999999998</c:v>
                </c:pt>
                <c:pt idx="2374">
                  <c:v>5.2648999999999999</c:v>
                </c:pt>
                <c:pt idx="2375">
                  <c:v>5.4070999999999998</c:v>
                </c:pt>
                <c:pt idx="2376">
                  <c:v>5.4945000000000004</c:v>
                </c:pt>
                <c:pt idx="2377">
                  <c:v>5.6840999999999999</c:v>
                </c:pt>
                <c:pt idx="2378">
                  <c:v>5.9092000000000002</c:v>
                </c:pt>
                <c:pt idx="2379">
                  <c:v>6.4249999999999998</c:v>
                </c:pt>
                <c:pt idx="2380">
                  <c:v>6.4488000000000003</c:v>
                </c:pt>
                <c:pt idx="2381">
                  <c:v>6.1784999999999997</c:v>
                </c:pt>
                <c:pt idx="2382">
                  <c:v>5.9862000000000002</c:v>
                </c:pt>
                <c:pt idx="2383">
                  <c:v>6.0395000000000003</c:v>
                </c:pt>
                <c:pt idx="2384">
                  <c:v>6.0088999999999997</c:v>
                </c:pt>
                <c:pt idx="2385">
                  <c:v>6.0476000000000001</c:v>
                </c:pt>
                <c:pt idx="2386">
                  <c:v>5.9537000000000004</c:v>
                </c:pt>
                <c:pt idx="2387">
                  <c:v>5.8628</c:v>
                </c:pt>
                <c:pt idx="2388">
                  <c:v>5.8109999999999999</c:v>
                </c:pt>
                <c:pt idx="2389">
                  <c:v>5.8616999999999999</c:v>
                </c:pt>
                <c:pt idx="2390">
                  <c:v>5.9678000000000004</c:v>
                </c:pt>
                <c:pt idx="2391">
                  <c:v>5.8254999999999999</c:v>
                </c:pt>
                <c:pt idx="2392">
                  <c:v>5.6734999999999998</c:v>
                </c:pt>
                <c:pt idx="2393">
                  <c:v>5.5937000000000001</c:v>
                </c:pt>
                <c:pt idx="2394">
                  <c:v>5.7210999999999999</c:v>
                </c:pt>
                <c:pt idx="2395">
                  <c:v>5.6277999999999997</c:v>
                </c:pt>
                <c:pt idx="2396">
                  <c:v>5.6268000000000002</c:v>
                </c:pt>
                <c:pt idx="2397">
                  <c:v>5.6082000000000001</c:v>
                </c:pt>
                <c:pt idx="2398">
                  <c:v>5.6471999999999998</c:v>
                </c:pt>
                <c:pt idx="2399">
                  <c:v>5.7074999999999996</c:v>
                </c:pt>
                <c:pt idx="2400">
                  <c:v>5.6848000000000001</c:v>
                </c:pt>
                <c:pt idx="2401">
                  <c:v>5.7626999999999997</c:v>
                </c:pt>
                <c:pt idx="2402">
                  <c:v>5.7584999999999997</c:v>
                </c:pt>
                <c:pt idx="2403">
                  <c:v>5.4802</c:v>
                </c:pt>
                <c:pt idx="2404">
                  <c:v>5.5427999999999997</c:v>
                </c:pt>
                <c:pt idx="2405">
                  <c:v>5.4809000000000001</c:v>
                </c:pt>
                <c:pt idx="2406">
                  <c:v>5.4470999999999998</c:v>
                </c:pt>
                <c:pt idx="2407">
                  <c:v>5.2667999999999999</c:v>
                </c:pt>
                <c:pt idx="2408">
                  <c:v>5.3731</c:v>
                </c:pt>
                <c:pt idx="2409">
                  <c:v>5.3407999999999998</c:v>
                </c:pt>
                <c:pt idx="2410">
                  <c:v>5.1081000000000003</c:v>
                </c:pt>
                <c:pt idx="2411">
                  <c:v>4.7914000000000003</c:v>
                </c:pt>
                <c:pt idx="2412">
                  <c:v>4.8537999999999997</c:v>
                </c:pt>
                <c:pt idx="2413">
                  <c:v>4.7203999999999997</c:v>
                </c:pt>
                <c:pt idx="2414">
                  <c:v>4.7005999999999997</c:v>
                </c:pt>
                <c:pt idx="2415">
                  <c:v>4.8875000000000002</c:v>
                </c:pt>
                <c:pt idx="2416">
                  <c:v>4.9391999999999996</c:v>
                </c:pt>
                <c:pt idx="2417">
                  <c:v>5.1172000000000004</c:v>
                </c:pt>
                <c:pt idx="2418">
                  <c:v>5.3304999999999998</c:v>
                </c:pt>
                <c:pt idx="2419">
                  <c:v>5.2790999999999997</c:v>
                </c:pt>
                <c:pt idx="2420">
                  <c:v>5.3426999999999998</c:v>
                </c:pt>
                <c:pt idx="2421">
                  <c:v>5.4476000000000004</c:v>
                </c:pt>
                <c:pt idx="2422">
                  <c:v>5.4814999999999996</c:v>
                </c:pt>
                <c:pt idx="2423">
                  <c:v>5.3483999999999998</c:v>
                </c:pt>
                <c:pt idx="2424">
                  <c:v>5.4965000000000002</c:v>
                </c:pt>
                <c:pt idx="2425">
                  <c:v>5.7655000000000003</c:v>
                </c:pt>
                <c:pt idx="2426">
                  <c:v>5.6928000000000001</c:v>
                </c:pt>
                <c:pt idx="2427">
                  <c:v>5.4743000000000004</c:v>
                </c:pt>
                <c:pt idx="2428">
                  <c:v>5.4554999999999998</c:v>
                </c:pt>
                <c:pt idx="2429">
                  <c:v>5.2804000000000002</c:v>
                </c:pt>
                <c:pt idx="2430">
                  <c:v>5.1062000000000003</c:v>
                </c:pt>
                <c:pt idx="2431">
                  <c:v>5.0319000000000003</c:v>
                </c:pt>
                <c:pt idx="2432">
                  <c:v>5.0366</c:v>
                </c:pt>
                <c:pt idx="2433">
                  <c:v>5.1341000000000001</c:v>
                </c:pt>
                <c:pt idx="2434">
                  <c:v>5.1540999999999997</c:v>
                </c:pt>
                <c:pt idx="2435">
                  <c:v>5.0675999999999997</c:v>
                </c:pt>
                <c:pt idx="2436">
                  <c:v>5.1467999999999998</c:v>
                </c:pt>
                <c:pt idx="2437">
                  <c:v>5.0476999999999999</c:v>
                </c:pt>
                <c:pt idx="2438">
                  <c:v>4.9379999999999997</c:v>
                </c:pt>
                <c:pt idx="2439">
                  <c:v>5.1216999999999997</c:v>
                </c:pt>
                <c:pt idx="2440">
                  <c:v>5.0956000000000001</c:v>
                </c:pt>
                <c:pt idx="2441">
                  <c:v>5.1250999999999998</c:v>
                </c:pt>
                <c:pt idx="2442">
                  <c:v>5.1779999999999999</c:v>
                </c:pt>
                <c:pt idx="2443">
                  <c:v>5.0644999999999998</c:v>
                </c:pt>
                <c:pt idx="2444">
                  <c:v>4.9358000000000004</c:v>
                </c:pt>
                <c:pt idx="2445">
                  <c:v>5.1421999999999999</c:v>
                </c:pt>
                <c:pt idx="2446">
                  <c:v>5.1517999999999997</c:v>
                </c:pt>
                <c:pt idx="2447">
                  <c:v>5.1178999999999997</c:v>
                </c:pt>
                <c:pt idx="2448">
                  <c:v>5.0853000000000002</c:v>
                </c:pt>
                <c:pt idx="2449">
                  <c:v>5.1322000000000001</c:v>
                </c:pt>
                <c:pt idx="2450">
                  <c:v>5.0509000000000004</c:v>
                </c:pt>
                <c:pt idx="2451">
                  <c:v>5.0979000000000001</c:v>
                </c:pt>
                <c:pt idx="2452">
                  <c:v>4.9650999999999996</c:v>
                </c:pt>
                <c:pt idx="2453">
                  <c:v>5.008</c:v>
                </c:pt>
                <c:pt idx="2454">
                  <c:v>5.2215999999999996</c:v>
                </c:pt>
                <c:pt idx="2455">
                  <c:v>5.2827999999999999</c:v>
                </c:pt>
                <c:pt idx="2456">
                  <c:v>5.6582999999999997</c:v>
                </c:pt>
                <c:pt idx="2457">
                  <c:v>5.6475999999999997</c:v>
                </c:pt>
                <c:pt idx="2458">
                  <c:v>5.6043000000000003</c:v>
                </c:pt>
                <c:pt idx="2459">
                  <c:v>5.5129000000000001</c:v>
                </c:pt>
                <c:pt idx="2460">
                  <c:v>5.5948000000000002</c:v>
                </c:pt>
                <c:pt idx="2461">
                  <c:v>5.5362999999999998</c:v>
                </c:pt>
                <c:pt idx="2462">
                  <c:v>5.665</c:v>
                </c:pt>
                <c:pt idx="2463">
                  <c:v>5.6085000000000003</c:v>
                </c:pt>
                <c:pt idx="2464">
                  <c:v>5.5994999999999999</c:v>
                </c:pt>
                <c:pt idx="2465">
                  <c:v>5.7662000000000004</c:v>
                </c:pt>
                <c:pt idx="2466">
                  <c:v>5.6905000000000001</c:v>
                </c:pt>
                <c:pt idx="2467">
                  <c:v>5.8532000000000002</c:v>
                </c:pt>
                <c:pt idx="2468">
                  <c:v>5.8639000000000001</c:v>
                </c:pt>
                <c:pt idx="2469">
                  <c:v>6.0213000000000001</c:v>
                </c:pt>
                <c:pt idx="2470">
                  <c:v>5.9706999999999999</c:v>
                </c:pt>
                <c:pt idx="2471">
                  <c:v>6.4518000000000004</c:v>
                </c:pt>
                <c:pt idx="2472">
                  <c:v>6.5552999999999999</c:v>
                </c:pt>
                <c:pt idx="2473">
                  <c:v>6.5213999999999999</c:v>
                </c:pt>
                <c:pt idx="2474">
                  <c:v>6.3951000000000002</c:v>
                </c:pt>
                <c:pt idx="2475">
                  <c:v>6.4321999999999999</c:v>
                </c:pt>
                <c:pt idx="2476">
                  <c:v>6.2514000000000003</c:v>
                </c:pt>
                <c:pt idx="2477">
                  <c:v>6.3468</c:v>
                </c:pt>
                <c:pt idx="2478">
                  <c:v>6.3627000000000002</c:v>
                </c:pt>
                <c:pt idx="2479">
                  <c:v>6.3236999999999997</c:v>
                </c:pt>
                <c:pt idx="2480">
                  <c:v>6.2183999999999999</c:v>
                </c:pt>
                <c:pt idx="2481">
                  <c:v>6.2698</c:v>
                </c:pt>
                <c:pt idx="2482">
                  <c:v>6.0145</c:v>
                </c:pt>
                <c:pt idx="2483">
                  <c:v>6.0641999999999996</c:v>
                </c:pt>
                <c:pt idx="2484">
                  <c:v>6.2618999999999998</c:v>
                </c:pt>
                <c:pt idx="2485">
                  <c:v>6.2614000000000001</c:v>
                </c:pt>
                <c:pt idx="2486">
                  <c:v>6.2038000000000002</c:v>
                </c:pt>
                <c:pt idx="2487">
                  <c:v>5.9287999999999998</c:v>
                </c:pt>
                <c:pt idx="2488">
                  <c:v>6.0776000000000003</c:v>
                </c:pt>
                <c:pt idx="2489">
                  <c:v>6.2683</c:v>
                </c:pt>
                <c:pt idx="2490">
                  <c:v>6.1783999999999999</c:v>
                </c:pt>
                <c:pt idx="2491">
                  <c:v>6.1475</c:v>
                </c:pt>
                <c:pt idx="2492">
                  <c:v>6.0224000000000002</c:v>
                </c:pt>
                <c:pt idx="2493">
                  <c:v>5.9189999999999996</c:v>
                </c:pt>
                <c:pt idx="2494">
                  <c:v>6.1353999999999997</c:v>
                </c:pt>
                <c:pt idx="2495">
                  <c:v>6.2263999999999999</c:v>
                </c:pt>
                <c:pt idx="2496">
                  <c:v>6.3257000000000003</c:v>
                </c:pt>
                <c:pt idx="2497">
                  <c:v>6.5740999999999996</c:v>
                </c:pt>
                <c:pt idx="2498">
                  <c:v>6.1475999999999997</c:v>
                </c:pt>
                <c:pt idx="2499">
                  <c:v>6.2732999999999999</c:v>
                </c:pt>
                <c:pt idx="2500">
                  <c:v>6.2694000000000001</c:v>
                </c:pt>
                <c:pt idx="2501">
                  <c:v>6.2550999999999997</c:v>
                </c:pt>
                <c:pt idx="2502">
                  <c:v>6.0995999999999997</c:v>
                </c:pt>
                <c:pt idx="2503">
                  <c:v>6.2111000000000001</c:v>
                </c:pt>
                <c:pt idx="2504">
                  <c:v>6.5655000000000001</c:v>
                </c:pt>
                <c:pt idx="2505">
                  <c:v>6.4116</c:v>
                </c:pt>
                <c:pt idx="2506">
                  <c:v>6.6635999999999997</c:v>
                </c:pt>
                <c:pt idx="2507">
                  <c:v>6.3452000000000002</c:v>
                </c:pt>
                <c:pt idx="2508">
                  <c:v>6.3049999999999997</c:v>
                </c:pt>
                <c:pt idx="2509">
                  <c:v>6.4580000000000002</c:v>
                </c:pt>
                <c:pt idx="2510">
                  <c:v>6.3620999999999999</c:v>
                </c:pt>
                <c:pt idx="2511">
                  <c:v>6.3383000000000003</c:v>
                </c:pt>
                <c:pt idx="2512">
                  <c:v>6.2366000000000001</c:v>
                </c:pt>
                <c:pt idx="2513">
                  <c:v>6.4128999999999996</c:v>
                </c:pt>
                <c:pt idx="2514">
                  <c:v>6.1738999999999997</c:v>
                </c:pt>
                <c:pt idx="2515">
                  <c:v>6.51</c:v>
                </c:pt>
                <c:pt idx="2516">
                  <c:v>6.3968999999999996</c:v>
                </c:pt>
                <c:pt idx="2517">
                  <c:v>6.3644999999999996</c:v>
                </c:pt>
                <c:pt idx="2518">
                  <c:v>6.2443</c:v>
                </c:pt>
                <c:pt idx="2519">
                  <c:v>6.1032000000000002</c:v>
                </c:pt>
                <c:pt idx="2520">
                  <c:v>6.3632999999999997</c:v>
                </c:pt>
                <c:pt idx="2521">
                  <c:v>6.5038</c:v>
                </c:pt>
                <c:pt idx="2522">
                  <c:v>6.4668999999999999</c:v>
                </c:pt>
                <c:pt idx="2523">
                  <c:v>6.4706999999999999</c:v>
                </c:pt>
                <c:pt idx="2524">
                  <c:v>6.2118000000000002</c:v>
                </c:pt>
                <c:pt idx="2525">
                  <c:v>6.1665999999999999</c:v>
                </c:pt>
                <c:pt idx="2526">
                  <c:v>6.3131000000000004</c:v>
                </c:pt>
                <c:pt idx="2527">
                  <c:v>6.0033000000000003</c:v>
                </c:pt>
                <c:pt idx="2528">
                  <c:v>5.7857000000000003</c:v>
                </c:pt>
                <c:pt idx="2529">
                  <c:v>5.9676999999999998</c:v>
                </c:pt>
                <c:pt idx="2530">
                  <c:v>5.7602000000000002</c:v>
                </c:pt>
                <c:pt idx="2531">
                  <c:v>5.8631000000000002</c:v>
                </c:pt>
                <c:pt idx="2532">
                  <c:v>5.8338000000000001</c:v>
                </c:pt>
                <c:pt idx="2533">
                  <c:v>5.7218</c:v>
                </c:pt>
                <c:pt idx="2534">
                  <c:v>5.6726999999999999</c:v>
                </c:pt>
                <c:pt idx="2535">
                  <c:v>5.5557999999999996</c:v>
                </c:pt>
                <c:pt idx="2536">
                  <c:v>5.4103000000000003</c:v>
                </c:pt>
                <c:pt idx="2537">
                  <c:v>5.3677000000000001</c:v>
                </c:pt>
                <c:pt idx="2538">
                  <c:v>5.5122</c:v>
                </c:pt>
                <c:pt idx="2539">
                  <c:v>5.8048999999999999</c:v>
                </c:pt>
                <c:pt idx="2540">
                  <c:v>5.8556999999999997</c:v>
                </c:pt>
                <c:pt idx="2541">
                  <c:v>5.8992000000000004</c:v>
                </c:pt>
                <c:pt idx="2542">
                  <c:v>5.6879</c:v>
                </c:pt>
                <c:pt idx="2543">
                  <c:v>5.9690000000000003</c:v>
                </c:pt>
                <c:pt idx="2544">
                  <c:v>5.8929</c:v>
                </c:pt>
                <c:pt idx="2545">
                  <c:v>5.7942999999999998</c:v>
                </c:pt>
                <c:pt idx="2546">
                  <c:v>5.7619999999999996</c:v>
                </c:pt>
                <c:pt idx="2547">
                  <c:v>5.7755000000000001</c:v>
                </c:pt>
                <c:pt idx="2548">
                  <c:v>5.7830000000000004</c:v>
                </c:pt>
                <c:pt idx="2549">
                  <c:v>5.9726999999999997</c:v>
                </c:pt>
                <c:pt idx="2550">
                  <c:v>5.9687999999999999</c:v>
                </c:pt>
                <c:pt idx="2551">
                  <c:v>5.8967000000000001</c:v>
                </c:pt>
                <c:pt idx="2552">
                  <c:v>5.8772000000000002</c:v>
                </c:pt>
                <c:pt idx="2553">
                  <c:v>5.7809999999999997</c:v>
                </c:pt>
                <c:pt idx="2554">
                  <c:v>5.6388999999999996</c:v>
                </c:pt>
                <c:pt idx="2555">
                  <c:v>5.63</c:v>
                </c:pt>
                <c:pt idx="2556">
                  <c:v>5.7717000000000001</c:v>
                </c:pt>
                <c:pt idx="2557">
                  <c:v>5.7427000000000001</c:v>
                </c:pt>
                <c:pt idx="2558">
                  <c:v>5.8375000000000004</c:v>
                </c:pt>
                <c:pt idx="2559">
                  <c:v>6.0224000000000002</c:v>
                </c:pt>
                <c:pt idx="2560">
                  <c:v>5.9356999999999998</c:v>
                </c:pt>
                <c:pt idx="2561">
                  <c:v>5.7897999999999996</c:v>
                </c:pt>
                <c:pt idx="2562">
                  <c:v>5.7428999999999997</c:v>
                </c:pt>
                <c:pt idx="2563">
                  <c:v>5.5372000000000003</c:v>
                </c:pt>
                <c:pt idx="2564">
                  <c:v>5.3422000000000001</c:v>
                </c:pt>
                <c:pt idx="2565">
                  <c:v>5.4053000000000004</c:v>
                </c:pt>
                <c:pt idx="2566">
                  <c:v>5.3320999999999996</c:v>
                </c:pt>
                <c:pt idx="2567">
                  <c:v>5.2664</c:v>
                </c:pt>
                <c:pt idx="2568">
                  <c:v>5.3384999999999998</c:v>
                </c:pt>
                <c:pt idx="2569">
                  <c:v>5.3127000000000004</c:v>
                </c:pt>
                <c:pt idx="2570">
                  <c:v>5.4493</c:v>
                </c:pt>
                <c:pt idx="2571">
                  <c:v>5.4423000000000004</c:v>
                </c:pt>
                <c:pt idx="2572">
                  <c:v>5.4389000000000003</c:v>
                </c:pt>
                <c:pt idx="2573">
                  <c:v>5.47</c:v>
                </c:pt>
                <c:pt idx="2574">
                  <c:v>5.4617000000000004</c:v>
                </c:pt>
                <c:pt idx="2575">
                  <c:v>5.2811000000000003</c:v>
                </c:pt>
                <c:pt idx="2576">
                  <c:v>5.2674000000000003</c:v>
                </c:pt>
                <c:pt idx="2577">
                  <c:v>5.4123999999999999</c:v>
                </c:pt>
                <c:pt idx="2578">
                  <c:v>5.0128000000000004</c:v>
                </c:pt>
                <c:pt idx="2579">
                  <c:v>4.8727999999999998</c:v>
                </c:pt>
                <c:pt idx="2580">
                  <c:v>4.9917999999999996</c:v>
                </c:pt>
                <c:pt idx="2581">
                  <c:v>4.8860999999999999</c:v>
                </c:pt>
                <c:pt idx="2582">
                  <c:v>4.8445</c:v>
                </c:pt>
                <c:pt idx="2583">
                  <c:v>4.6687000000000003</c:v>
                </c:pt>
                <c:pt idx="2584">
                  <c:v>4.5834999999999999</c:v>
                </c:pt>
                <c:pt idx="2585">
                  <c:v>4.6272000000000002</c:v>
                </c:pt>
                <c:pt idx="2586">
                  <c:v>4.5632999999999999</c:v>
                </c:pt>
                <c:pt idx="2587">
                  <c:v>4.4462999999999999</c:v>
                </c:pt>
                <c:pt idx="2588">
                  <c:v>4.3661000000000003</c:v>
                </c:pt>
                <c:pt idx="2589">
                  <c:v>4.4138000000000002</c:v>
                </c:pt>
                <c:pt idx="2590">
                  <c:v>4.6184000000000003</c:v>
                </c:pt>
                <c:pt idx="2591">
                  <c:v>4.6492000000000004</c:v>
                </c:pt>
                <c:pt idx="2592">
                  <c:v>4.5561999999999996</c:v>
                </c:pt>
                <c:pt idx="2593">
                  <c:v>4.8181000000000003</c:v>
                </c:pt>
                <c:pt idx="2594">
                  <c:v>4.7051999999999996</c:v>
                </c:pt>
                <c:pt idx="2595">
                  <c:v>4.6826999999999996</c:v>
                </c:pt>
                <c:pt idx="2596">
                  <c:v>4.6944999999999997</c:v>
                </c:pt>
                <c:pt idx="2597">
                  <c:v>4.7279</c:v>
                </c:pt>
                <c:pt idx="2598">
                  <c:v>4.8676000000000004</c:v>
                </c:pt>
                <c:pt idx="2599">
                  <c:v>5.2328999999999999</c:v>
                </c:pt>
                <c:pt idx="2600">
                  <c:v>5.0183</c:v>
                </c:pt>
                <c:pt idx="2601">
                  <c:v>4.8677000000000001</c:v>
                </c:pt>
                <c:pt idx="2602">
                  <c:v>4.8169000000000004</c:v>
                </c:pt>
                <c:pt idx="2603">
                  <c:v>4.7573999999999996</c:v>
                </c:pt>
                <c:pt idx="2604">
                  <c:v>4.8792</c:v>
                </c:pt>
                <c:pt idx="2605">
                  <c:v>4.9878</c:v>
                </c:pt>
                <c:pt idx="2606">
                  <c:v>5.1436000000000002</c:v>
                </c:pt>
                <c:pt idx="2607">
                  <c:v>5.0552000000000001</c:v>
                </c:pt>
                <c:pt idx="2608">
                  <c:v>5.0400999999999998</c:v>
                </c:pt>
                <c:pt idx="2609">
                  <c:v>4.8701999999999996</c:v>
                </c:pt>
                <c:pt idx="2610">
                  <c:v>4.8414000000000001</c:v>
                </c:pt>
                <c:pt idx="2611">
                  <c:v>4.7636000000000003</c:v>
                </c:pt>
                <c:pt idx="2612">
                  <c:v>4.6296999999999997</c:v>
                </c:pt>
                <c:pt idx="2613">
                  <c:v>4.6363000000000003</c:v>
                </c:pt>
                <c:pt idx="2614">
                  <c:v>4.6006</c:v>
                </c:pt>
                <c:pt idx="2615">
                  <c:v>4.5045999999999999</c:v>
                </c:pt>
                <c:pt idx="2616">
                  <c:v>4.5011999999999999</c:v>
                </c:pt>
                <c:pt idx="2617">
                  <c:v>4.3391999999999999</c:v>
                </c:pt>
                <c:pt idx="2618">
                  <c:v>4.3521999999999998</c:v>
                </c:pt>
                <c:pt idx="2619">
                  <c:v>4.2484000000000002</c:v>
                </c:pt>
                <c:pt idx="2620">
                  <c:v>4.0994999999999999</c:v>
                </c:pt>
                <c:pt idx="2621">
                  <c:v>4.0968</c:v>
                </c:pt>
                <c:pt idx="2622">
                  <c:v>4.0392999999999999</c:v>
                </c:pt>
                <c:pt idx="2623">
                  <c:v>3.9965999999999999</c:v>
                </c:pt>
                <c:pt idx="2624">
                  <c:v>3.9418000000000002</c:v>
                </c:pt>
                <c:pt idx="2625">
                  <c:v>3.8504</c:v>
                </c:pt>
                <c:pt idx="2626">
                  <c:v>3.8959999999999999</c:v>
                </c:pt>
                <c:pt idx="2627">
                  <c:v>3.7336</c:v>
                </c:pt>
                <c:pt idx="2628">
                  <c:v>3.9066999999999998</c:v>
                </c:pt>
                <c:pt idx="2629">
                  <c:v>3.8332000000000002</c:v>
                </c:pt>
                <c:pt idx="2630">
                  <c:v>3.8235000000000001</c:v>
                </c:pt>
                <c:pt idx="2631">
                  <c:v>3.7097000000000002</c:v>
                </c:pt>
                <c:pt idx="2632">
                  <c:v>3.6253000000000002</c:v>
                </c:pt>
                <c:pt idx="2633">
                  <c:v>3.5823</c:v>
                </c:pt>
                <c:pt idx="2634">
                  <c:v>3.6183999999999998</c:v>
                </c:pt>
                <c:pt idx="2635">
                  <c:v>3.524</c:v>
                </c:pt>
                <c:pt idx="2636">
                  <c:v>3.4904999999999999</c:v>
                </c:pt>
                <c:pt idx="2637">
                  <c:v>3.4398</c:v>
                </c:pt>
                <c:pt idx="2638">
                  <c:v>3.4903</c:v>
                </c:pt>
                <c:pt idx="2639">
                  <c:v>3.4335</c:v>
                </c:pt>
                <c:pt idx="2640">
                  <c:v>3.3925000000000001</c:v>
                </c:pt>
                <c:pt idx="2641">
                  <c:v>3.3393999999999999</c:v>
                </c:pt>
                <c:pt idx="2642">
                  <c:v>3.3422999999999998</c:v>
                </c:pt>
                <c:pt idx="2643">
                  <c:v>3.3628</c:v>
                </c:pt>
                <c:pt idx="2644">
                  <c:v>3.4192999999999998</c:v>
                </c:pt>
                <c:pt idx="2645">
                  <c:v>3.4861</c:v>
                </c:pt>
                <c:pt idx="2646">
                  <c:v>3.5987</c:v>
                </c:pt>
                <c:pt idx="2647">
                  <c:v>3.5541999999999998</c:v>
                </c:pt>
                <c:pt idx="2648">
                  <c:v>3.4952999999999999</c:v>
                </c:pt>
                <c:pt idx="2649">
                  <c:v>3.5344000000000002</c:v>
                </c:pt>
                <c:pt idx="2650">
                  <c:v>3.7919</c:v>
                </c:pt>
                <c:pt idx="2651">
                  <c:v>3.8376000000000001</c:v>
                </c:pt>
                <c:pt idx="2652">
                  <c:v>3.6894999999999998</c:v>
                </c:pt>
                <c:pt idx="2653">
                  <c:v>3.8107000000000002</c:v>
                </c:pt>
                <c:pt idx="2654">
                  <c:v>3.8245</c:v>
                </c:pt>
                <c:pt idx="2655">
                  <c:v>3.8933</c:v>
                </c:pt>
                <c:pt idx="2656">
                  <c:v>3.9201000000000001</c:v>
                </c:pt>
                <c:pt idx="2657">
                  <c:v>3.8151999999999999</c:v>
                </c:pt>
                <c:pt idx="2658">
                  <c:v>3.8410000000000002</c:v>
                </c:pt>
                <c:pt idx="2659">
                  <c:v>3.6810999999999998</c:v>
                </c:pt>
                <c:pt idx="2660">
                  <c:v>3.6697000000000002</c:v>
                </c:pt>
                <c:pt idx="2661">
                  <c:v>3.6471</c:v>
                </c:pt>
                <c:pt idx="2662">
                  <c:v>3.5789</c:v>
                </c:pt>
                <c:pt idx="2663">
                  <c:v>3.5442</c:v>
                </c:pt>
                <c:pt idx="2664">
                  <c:v>3.5472999999999999</c:v>
                </c:pt>
                <c:pt idx="2665">
                  <c:v>3.5834000000000001</c:v>
                </c:pt>
                <c:pt idx="2666">
                  <c:v>3.5739999999999998</c:v>
                </c:pt>
                <c:pt idx="2667">
                  <c:v>3.5101</c:v>
                </c:pt>
                <c:pt idx="2668">
                  <c:v>3.4712000000000001</c:v>
                </c:pt>
                <c:pt idx="2669">
                  <c:v>3.4161999999999999</c:v>
                </c:pt>
                <c:pt idx="2670">
                  <c:v>3.2984</c:v>
                </c:pt>
                <c:pt idx="2671">
                  <c:v>3.27</c:v>
                </c:pt>
                <c:pt idx="2672">
                  <c:v>3.2871000000000001</c:v>
                </c:pt>
                <c:pt idx="2673">
                  <c:v>3.35</c:v>
                </c:pt>
                <c:pt idx="2674">
                  <c:v>3.2835000000000001</c:v>
                </c:pt>
                <c:pt idx="2675">
                  <c:v>3.2795000000000001</c:v>
                </c:pt>
                <c:pt idx="2676">
                  <c:v>3.3407</c:v>
                </c:pt>
                <c:pt idx="2677">
                  <c:v>3.2399</c:v>
                </c:pt>
                <c:pt idx="2678">
                  <c:v>3.3024</c:v>
                </c:pt>
                <c:pt idx="2679">
                  <c:v>3.3711000000000002</c:v>
                </c:pt>
                <c:pt idx="2680">
                  <c:v>3.3845999999999998</c:v>
                </c:pt>
                <c:pt idx="2681">
                  <c:v>3.2223999999999999</c:v>
                </c:pt>
                <c:pt idx="2682">
                  <c:v>3.4722</c:v>
                </c:pt>
                <c:pt idx="2683">
                  <c:v>3.431</c:v>
                </c:pt>
                <c:pt idx="2684">
                  <c:v>3.4426000000000001</c:v>
                </c:pt>
                <c:pt idx="2685">
                  <c:v>3.2008000000000001</c:v>
                </c:pt>
                <c:pt idx="2686">
                  <c:v>3.2058</c:v>
                </c:pt>
                <c:pt idx="2687">
                  <c:v>3.3714</c:v>
                </c:pt>
                <c:pt idx="2688">
                  <c:v>3.569</c:v>
                </c:pt>
                <c:pt idx="2689">
                  <c:v>3.5958999999999999</c:v>
                </c:pt>
                <c:pt idx="2690">
                  <c:v>3.7029000000000001</c:v>
                </c:pt>
                <c:pt idx="2691">
                  <c:v>3.7654000000000001</c:v>
                </c:pt>
                <c:pt idx="2692">
                  <c:v>3.7256</c:v>
                </c:pt>
                <c:pt idx="2693">
                  <c:v>3.6488</c:v>
                </c:pt>
                <c:pt idx="2694">
                  <c:v>3.7058</c:v>
                </c:pt>
                <c:pt idx="2695">
                  <c:v>3.8816000000000002</c:v>
                </c:pt>
                <c:pt idx="2696">
                  <c:v>3.9649000000000001</c:v>
                </c:pt>
                <c:pt idx="2697">
                  <c:v>4.0118999999999998</c:v>
                </c:pt>
                <c:pt idx="2698">
                  <c:v>4.0728999999999997</c:v>
                </c:pt>
                <c:pt idx="2699">
                  <c:v>4.1464999999999996</c:v>
                </c:pt>
                <c:pt idx="2700">
                  <c:v>4.0514000000000001</c:v>
                </c:pt>
                <c:pt idx="2701">
                  <c:v>4.3139000000000003</c:v>
                </c:pt>
                <c:pt idx="2702">
                  <c:v>4.2731000000000003</c:v>
                </c:pt>
                <c:pt idx="2703">
                  <c:v>4.2693000000000003</c:v>
                </c:pt>
                <c:pt idx="2704">
                  <c:v>4.0918000000000001</c:v>
                </c:pt>
                <c:pt idx="2705">
                  <c:v>4.0926</c:v>
                </c:pt>
                <c:pt idx="2706">
                  <c:v>4.1601999999999997</c:v>
                </c:pt>
                <c:pt idx="2707">
                  <c:v>4.1332000000000004</c:v>
                </c:pt>
                <c:pt idx="2708">
                  <c:v>4.1395</c:v>
                </c:pt>
                <c:pt idx="2709">
                  <c:v>4.2911999999999999</c:v>
                </c:pt>
                <c:pt idx="2710">
                  <c:v>4.234</c:v>
                </c:pt>
                <c:pt idx="2711">
                  <c:v>3.9803000000000002</c:v>
                </c:pt>
                <c:pt idx="2712">
                  <c:v>3.9287999999999998</c:v>
                </c:pt>
                <c:pt idx="2713">
                  <c:v>4.0042999999999997</c:v>
                </c:pt>
                <c:pt idx="2714">
                  <c:v>4.0090000000000003</c:v>
                </c:pt>
                <c:pt idx="2715">
                  <c:v>4.0574000000000003</c:v>
                </c:pt>
                <c:pt idx="2716">
                  <c:v>4.0487000000000002</c:v>
                </c:pt>
                <c:pt idx="2717">
                  <c:v>3.9826999999999999</c:v>
                </c:pt>
                <c:pt idx="2718">
                  <c:v>4.1238000000000001</c:v>
                </c:pt>
                <c:pt idx="2719">
                  <c:v>3.9617</c:v>
                </c:pt>
                <c:pt idx="2720">
                  <c:v>3.786</c:v>
                </c:pt>
                <c:pt idx="2721">
                  <c:v>3.9102999999999999</c:v>
                </c:pt>
                <c:pt idx="2722">
                  <c:v>4.1215999999999999</c:v>
                </c:pt>
                <c:pt idx="2723">
                  <c:v>4.1778000000000004</c:v>
                </c:pt>
                <c:pt idx="2724">
                  <c:v>4.4006999999999996</c:v>
                </c:pt>
                <c:pt idx="2725">
                  <c:v>4.4195000000000002</c:v>
                </c:pt>
                <c:pt idx="2726">
                  <c:v>4.5369999999999999</c:v>
                </c:pt>
                <c:pt idx="2727">
                  <c:v>4.5132000000000003</c:v>
                </c:pt>
                <c:pt idx="2728">
                  <c:v>4.7824</c:v>
                </c:pt>
                <c:pt idx="2729">
                  <c:v>4.5136000000000003</c:v>
                </c:pt>
                <c:pt idx="2730">
                  <c:v>4.5998000000000001</c:v>
                </c:pt>
                <c:pt idx="2731">
                  <c:v>4.5590000000000002</c:v>
                </c:pt>
                <c:pt idx="2732">
                  <c:v>4.7225000000000001</c:v>
                </c:pt>
                <c:pt idx="2733">
                  <c:v>4.6821999999999999</c:v>
                </c:pt>
                <c:pt idx="2734">
                  <c:v>4.7934999999999999</c:v>
                </c:pt>
                <c:pt idx="2735">
                  <c:v>4.8479000000000001</c:v>
                </c:pt>
                <c:pt idx="2736">
                  <c:v>4.9709000000000003</c:v>
                </c:pt>
                <c:pt idx="2737">
                  <c:v>5.2359999999999998</c:v>
                </c:pt>
                <c:pt idx="2738">
                  <c:v>5.3446999999999996</c:v>
                </c:pt>
                <c:pt idx="2739">
                  <c:v>5.3893000000000004</c:v>
                </c:pt>
                <c:pt idx="2740">
                  <c:v>5.4954000000000001</c:v>
                </c:pt>
                <c:pt idx="2741">
                  <c:v>5.3254999999999999</c:v>
                </c:pt>
                <c:pt idx="2742">
                  <c:v>5.1593</c:v>
                </c:pt>
                <c:pt idx="2743">
                  <c:v>5.5027999999999997</c:v>
                </c:pt>
                <c:pt idx="2744">
                  <c:v>5.2485999999999997</c:v>
                </c:pt>
                <c:pt idx="2745">
                  <c:v>5.0399000000000003</c:v>
                </c:pt>
                <c:pt idx="2746">
                  <c:v>4.6729000000000003</c:v>
                </c:pt>
                <c:pt idx="2747">
                  <c:v>4.7587999999999999</c:v>
                </c:pt>
                <c:pt idx="2748">
                  <c:v>4.2625999999999999</c:v>
                </c:pt>
                <c:pt idx="2749">
                  <c:v>4.3891999999999998</c:v>
                </c:pt>
                <c:pt idx="2750">
                  <c:v>3.9758</c:v>
                </c:pt>
                <c:pt idx="2751">
                  <c:v>3.9293</c:v>
                </c:pt>
                <c:pt idx="2752">
                  <c:v>4.1856999999999998</c:v>
                </c:pt>
                <c:pt idx="2753">
                  <c:v>4.1360000000000001</c:v>
                </c:pt>
                <c:pt idx="2754">
                  <c:v>4.0381</c:v>
                </c:pt>
                <c:pt idx="2755">
                  <c:v>4.0933999999999999</c:v>
                </c:pt>
                <c:pt idx="2756">
                  <c:v>4.1722999999999999</c:v>
                </c:pt>
                <c:pt idx="2757">
                  <c:v>4.0655999999999999</c:v>
                </c:pt>
                <c:pt idx="2758">
                  <c:v>4.0266000000000002</c:v>
                </c:pt>
                <c:pt idx="2759">
                  <c:v>4.3019999999999996</c:v>
                </c:pt>
                <c:pt idx="2760">
                  <c:v>4.4744999999999999</c:v>
                </c:pt>
                <c:pt idx="2761">
                  <c:v>4.5392999999999999</c:v>
                </c:pt>
                <c:pt idx="2762">
                  <c:v>4.5612000000000004</c:v>
                </c:pt>
                <c:pt idx="2763">
                  <c:v>4.7575000000000003</c:v>
                </c:pt>
                <c:pt idx="2764">
                  <c:v>4.6685999999999996</c:v>
                </c:pt>
                <c:pt idx="2765">
                  <c:v>4.5545999999999998</c:v>
                </c:pt>
                <c:pt idx="2766">
                  <c:v>4.4755000000000003</c:v>
                </c:pt>
                <c:pt idx="2767">
                  <c:v>4.3539000000000003</c:v>
                </c:pt>
                <c:pt idx="2768">
                  <c:v>4.4880000000000004</c:v>
                </c:pt>
                <c:pt idx="2769">
                  <c:v>4.8238000000000003</c:v>
                </c:pt>
                <c:pt idx="2770">
                  <c:v>5.1264000000000003</c:v>
                </c:pt>
                <c:pt idx="2771">
                  <c:v>5.2739000000000003</c:v>
                </c:pt>
                <c:pt idx="2772">
                  <c:v>5.3097000000000003</c:v>
                </c:pt>
                <c:pt idx="2773">
                  <c:v>5.7633999999999999</c:v>
                </c:pt>
                <c:pt idx="2774">
                  <c:v>5.8605</c:v>
                </c:pt>
                <c:pt idx="2775">
                  <c:v>6.0697999999999999</c:v>
                </c:pt>
                <c:pt idx="2776">
                  <c:v>6.7320000000000002</c:v>
                </c:pt>
                <c:pt idx="2777">
                  <c:v>7.1390000000000002</c:v>
                </c:pt>
                <c:pt idx="2778">
                  <c:v>7.2051999999999996</c:v>
                </c:pt>
                <c:pt idx="2779">
                  <c:v>7.3522999999999996</c:v>
                </c:pt>
                <c:pt idx="2780">
                  <c:v>7.8769</c:v>
                </c:pt>
                <c:pt idx="2781">
                  <c:v>7.5484999999999998</c:v>
                </c:pt>
                <c:pt idx="2782">
                  <c:v>7.9032</c:v>
                </c:pt>
                <c:pt idx="2783">
                  <c:v>7.5042</c:v>
                </c:pt>
                <c:pt idx="2784">
                  <c:v>7.2234999999999996</c:v>
                </c:pt>
                <c:pt idx="2785">
                  <c:v>6.9774000000000003</c:v>
                </c:pt>
                <c:pt idx="2786">
                  <c:v>7.2248999999999999</c:v>
                </c:pt>
                <c:pt idx="2787">
                  <c:v>6.9584999999999999</c:v>
                </c:pt>
                <c:pt idx="2788">
                  <c:v>6.9447999999999999</c:v>
                </c:pt>
                <c:pt idx="2789">
                  <c:v>8.0086999999999993</c:v>
                </c:pt>
                <c:pt idx="2790">
                  <c:v>7.1186999999999996</c:v>
                </c:pt>
                <c:pt idx="2791">
                  <c:v>6.1029</c:v>
                </c:pt>
                <c:pt idx="2792">
                  <c:v>6.5039999999999996</c:v>
                </c:pt>
                <c:pt idx="2793">
                  <c:v>5.8624000000000001</c:v>
                </c:pt>
                <c:pt idx="2794">
                  <c:v>5.8768000000000002</c:v>
                </c:pt>
                <c:pt idx="2795">
                  <c:v>6.0523999999999996</c:v>
                </c:pt>
                <c:pt idx="2796">
                  <c:v>5.6736000000000004</c:v>
                </c:pt>
                <c:pt idx="2797">
                  <c:v>5.2794999999999996</c:v>
                </c:pt>
                <c:pt idx="2798">
                  <c:v>5.5191999999999997</c:v>
                </c:pt>
                <c:pt idx="2799">
                  <c:v>5.2563000000000004</c:v>
                </c:pt>
                <c:pt idx="2800">
                  <c:v>4.9469000000000003</c:v>
                </c:pt>
                <c:pt idx="2801">
                  <c:v>4.6553000000000004</c:v>
                </c:pt>
                <c:pt idx="2802">
                  <c:v>4.5190999999999999</c:v>
                </c:pt>
                <c:pt idx="2803">
                  <c:v>4.1868999999999996</c:v>
                </c:pt>
                <c:pt idx="2804">
                  <c:v>4.0224000000000002</c:v>
                </c:pt>
                <c:pt idx="2805">
                  <c:v>3.5748000000000002</c:v>
                </c:pt>
                <c:pt idx="2806">
                  <c:v>3.5352000000000001</c:v>
                </c:pt>
                <c:pt idx="2807">
                  <c:v>3.6698</c:v>
                </c:pt>
                <c:pt idx="2808">
                  <c:v>3.6030000000000002</c:v>
                </c:pt>
                <c:pt idx="2809">
                  <c:v>3.8237000000000001</c:v>
                </c:pt>
                <c:pt idx="2810">
                  <c:v>3.6657999999999999</c:v>
                </c:pt>
                <c:pt idx="2811">
                  <c:v>3.6987999999999999</c:v>
                </c:pt>
                <c:pt idx="2812">
                  <c:v>3.8727999999999998</c:v>
                </c:pt>
                <c:pt idx="2813">
                  <c:v>3.7581000000000002</c:v>
                </c:pt>
                <c:pt idx="2814">
                  <c:v>3.7515000000000001</c:v>
                </c:pt>
                <c:pt idx="2815">
                  <c:v>3.6269</c:v>
                </c:pt>
                <c:pt idx="2816">
                  <c:v>3.6154999999999999</c:v>
                </c:pt>
                <c:pt idx="2817">
                  <c:v>3.6775000000000002</c:v>
                </c:pt>
                <c:pt idx="2818">
                  <c:v>3.6514000000000002</c:v>
                </c:pt>
                <c:pt idx="2819">
                  <c:v>3.7968999999999999</c:v>
                </c:pt>
                <c:pt idx="2820">
                  <c:v>4.0559000000000003</c:v>
                </c:pt>
                <c:pt idx="2821">
                  <c:v>4.3257000000000003</c:v>
                </c:pt>
                <c:pt idx="2822">
                  <c:v>4.3232999999999997</c:v>
                </c:pt>
                <c:pt idx="2823">
                  <c:v>4.1326000000000001</c:v>
                </c:pt>
                <c:pt idx="2824">
                  <c:v>4.0452000000000004</c:v>
                </c:pt>
                <c:pt idx="2825">
                  <c:v>3.9281000000000001</c:v>
                </c:pt>
                <c:pt idx="2826">
                  <c:v>3.9218999999999999</c:v>
                </c:pt>
                <c:pt idx="2827">
                  <c:v>3.9719000000000002</c:v>
                </c:pt>
                <c:pt idx="2828">
                  <c:v>3.63</c:v>
                </c:pt>
                <c:pt idx="2829">
                  <c:v>3.548</c:v>
                </c:pt>
                <c:pt idx="2830">
                  <c:v>3.6233</c:v>
                </c:pt>
                <c:pt idx="2831">
                  <c:v>3.5013999999999998</c:v>
                </c:pt>
                <c:pt idx="2832">
                  <c:v>3.4157999999999999</c:v>
                </c:pt>
                <c:pt idx="2833">
                  <c:v>3.2742</c:v>
                </c:pt>
                <c:pt idx="2834">
                  <c:v>3.2662</c:v>
                </c:pt>
                <c:pt idx="2835">
                  <c:v>3.0445000000000002</c:v>
                </c:pt>
                <c:pt idx="2836">
                  <c:v>2.8393000000000002</c:v>
                </c:pt>
                <c:pt idx="2837">
                  <c:v>2.7719999999999998</c:v>
                </c:pt>
                <c:pt idx="2838">
                  <c:v>2.7071000000000001</c:v>
                </c:pt>
                <c:pt idx="2839">
                  <c:v>2.7250999999999999</c:v>
                </c:pt>
                <c:pt idx="2840">
                  <c:v>2.8754</c:v>
                </c:pt>
                <c:pt idx="2841">
                  <c:v>2.8761000000000001</c:v>
                </c:pt>
                <c:pt idx="2842">
                  <c:v>2.9085999999999999</c:v>
                </c:pt>
                <c:pt idx="2843">
                  <c:v>2.8856000000000002</c:v>
                </c:pt>
                <c:pt idx="2844">
                  <c:v>3.1044999999999998</c:v>
                </c:pt>
                <c:pt idx="2845">
                  <c:v>3.0966999999999998</c:v>
                </c:pt>
                <c:pt idx="2846">
                  <c:v>3.1852</c:v>
                </c:pt>
                <c:pt idx="2847">
                  <c:v>3.4274</c:v>
                </c:pt>
                <c:pt idx="2848">
                  <c:v>3.4645999999999999</c:v>
                </c:pt>
                <c:pt idx="2849">
                  <c:v>3.4167000000000001</c:v>
                </c:pt>
                <c:pt idx="2850">
                  <c:v>3.1086</c:v>
                </c:pt>
                <c:pt idx="2851">
                  <c:v>2.8129</c:v>
                </c:pt>
                <c:pt idx="2852">
                  <c:v>2.7071000000000001</c:v>
                </c:pt>
                <c:pt idx="2853">
                  <c:v>2.6248999999999998</c:v>
                </c:pt>
                <c:pt idx="2854">
                  <c:v>2.5872999999999999</c:v>
                </c:pt>
                <c:pt idx="2855">
                  <c:v>2.4714999999999998</c:v>
                </c:pt>
                <c:pt idx="2856">
                  <c:v>2.5261999999999998</c:v>
                </c:pt>
                <c:pt idx="2857">
                  <c:v>2.4559000000000002</c:v>
                </c:pt>
                <c:pt idx="2858">
                  <c:v>2.41</c:v>
                </c:pt>
                <c:pt idx="2859">
                  <c:v>2.5615000000000001</c:v>
                </c:pt>
                <c:pt idx="2860">
                  <c:v>2.4060999999999999</c:v>
                </c:pt>
                <c:pt idx="2861">
                  <c:v>2.3336000000000001</c:v>
                </c:pt>
                <c:pt idx="2862">
                  <c:v>2.1231</c:v>
                </c:pt>
                <c:pt idx="2863">
                  <c:v>2.0226000000000002</c:v>
                </c:pt>
                <c:pt idx="2864">
                  <c:v>2.0459999999999998</c:v>
                </c:pt>
                <c:pt idx="2865">
                  <c:v>1.9186000000000001</c:v>
                </c:pt>
                <c:pt idx="2866">
                  <c:v>1.8821000000000001</c:v>
                </c:pt>
                <c:pt idx="2867">
                  <c:v>1.8949</c:v>
                </c:pt>
                <c:pt idx="2868">
                  <c:v>1.8747</c:v>
                </c:pt>
                <c:pt idx="2869">
                  <c:v>1.9674</c:v>
                </c:pt>
                <c:pt idx="2870">
                  <c:v>1.8984000000000001</c:v>
                </c:pt>
                <c:pt idx="2871">
                  <c:v>1.9191</c:v>
                </c:pt>
                <c:pt idx="2872">
                  <c:v>1.9191</c:v>
                </c:pt>
                <c:pt idx="2873">
                  <c:v>1.8907</c:v>
                </c:pt>
                <c:pt idx="2874">
                  <c:v>1.7796000000000001</c:v>
                </c:pt>
                <c:pt idx="2875">
                  <c:v>1.7563</c:v>
                </c:pt>
                <c:pt idx="2876">
                  <c:v>1.8232999999999999</c:v>
                </c:pt>
                <c:pt idx="2877">
                  <c:v>1.7375</c:v>
                </c:pt>
                <c:pt idx="2878">
                  <c:v>1.7146999999999999</c:v>
                </c:pt>
                <c:pt idx="2879">
                  <c:v>1.7401</c:v>
                </c:pt>
                <c:pt idx="2880">
                  <c:v>1.6680999999999999</c:v>
                </c:pt>
                <c:pt idx="2881">
                  <c:v>1.6814</c:v>
                </c:pt>
                <c:pt idx="2882">
                  <c:v>1.6983999999999999</c:v>
                </c:pt>
                <c:pt idx="2883">
                  <c:v>1.66</c:v>
                </c:pt>
                <c:pt idx="2884">
                  <c:v>1.6298999999999999</c:v>
                </c:pt>
                <c:pt idx="2885">
                  <c:v>1.5842000000000001</c:v>
                </c:pt>
                <c:pt idx="2886">
                  <c:v>1.5198</c:v>
                </c:pt>
                <c:pt idx="2887">
                  <c:v>1.5355000000000001</c:v>
                </c:pt>
                <c:pt idx="2888">
                  <c:v>1.5410999999999999</c:v>
                </c:pt>
                <c:pt idx="2889">
                  <c:v>1.5471999999999999</c:v>
                </c:pt>
                <c:pt idx="2890">
                  <c:v>1.5885</c:v>
                </c:pt>
                <c:pt idx="2891">
                  <c:v>1.6084000000000001</c:v>
                </c:pt>
                <c:pt idx="2892">
                  <c:v>1.6131</c:v>
                </c:pt>
                <c:pt idx="2893">
                  <c:v>1.601</c:v>
                </c:pt>
                <c:pt idx="2894">
                  <c:v>1.6158999999999999</c:v>
                </c:pt>
                <c:pt idx="2895">
                  <c:v>1.6598999999999999</c:v>
                </c:pt>
                <c:pt idx="2896">
                  <c:v>1.6351</c:v>
                </c:pt>
                <c:pt idx="2897">
                  <c:v>1.5334000000000001</c:v>
                </c:pt>
                <c:pt idx="2898">
                  <c:v>1.5004999999999999</c:v>
                </c:pt>
                <c:pt idx="2899">
                  <c:v>1.4856</c:v>
                </c:pt>
                <c:pt idx="2900">
                  <c:v>1.4418</c:v>
                </c:pt>
                <c:pt idx="2901">
                  <c:v>1.4482999999999999</c:v>
                </c:pt>
                <c:pt idx="2902">
                  <c:v>1.4609000000000001</c:v>
                </c:pt>
                <c:pt idx="2903">
                  <c:v>1.4574</c:v>
                </c:pt>
                <c:pt idx="2904">
                  <c:v>1.4742</c:v>
                </c:pt>
                <c:pt idx="2905">
                  <c:v>1.49</c:v>
                </c:pt>
                <c:pt idx="2906">
                  <c:v>1.4742</c:v>
                </c:pt>
                <c:pt idx="2907">
                  <c:v>1.476</c:v>
                </c:pt>
                <c:pt idx="2908">
                  <c:v>1.4363999999999999</c:v>
                </c:pt>
                <c:pt idx="2909">
                  <c:v>1.4197</c:v>
                </c:pt>
                <c:pt idx="2910">
                  <c:v>1.4593</c:v>
                </c:pt>
                <c:pt idx="2911">
                  <c:v>1.397</c:v>
                </c:pt>
                <c:pt idx="2912">
                  <c:v>1.3863000000000001</c:v>
                </c:pt>
                <c:pt idx="2913">
                  <c:v>1.4044000000000001</c:v>
                </c:pt>
                <c:pt idx="2914">
                  <c:v>1.4302999999999999</c:v>
                </c:pt>
                <c:pt idx="2915">
                  <c:v>1.4125000000000001</c:v>
                </c:pt>
                <c:pt idx="2916">
                  <c:v>1.3982000000000001</c:v>
                </c:pt>
                <c:pt idx="2917">
                  <c:v>1.3673</c:v>
                </c:pt>
                <c:pt idx="2918">
                  <c:v>1.3553999999999999</c:v>
                </c:pt>
                <c:pt idx="2919">
                  <c:v>1.351</c:v>
                </c:pt>
                <c:pt idx="2920">
                  <c:v>1.3644000000000001</c:v>
                </c:pt>
                <c:pt idx="2921">
                  <c:v>1.3682000000000001</c:v>
                </c:pt>
                <c:pt idx="2922">
                  <c:v>1.3480000000000001</c:v>
                </c:pt>
                <c:pt idx="2923">
                  <c:v>1.3579000000000001</c:v>
                </c:pt>
                <c:pt idx="2924">
                  <c:v>1.3319000000000001</c:v>
                </c:pt>
                <c:pt idx="2925">
                  <c:v>1.3555999999999999</c:v>
                </c:pt>
                <c:pt idx="2926">
                  <c:v>1.3767</c:v>
                </c:pt>
                <c:pt idx="2927">
                  <c:v>1.375</c:v>
                </c:pt>
                <c:pt idx="2928">
                  <c:v>1.371</c:v>
                </c:pt>
                <c:pt idx="2929">
                  <c:v>1.3957999999999999</c:v>
                </c:pt>
                <c:pt idx="2930">
                  <c:v>1.4056</c:v>
                </c:pt>
                <c:pt idx="2931">
                  <c:v>1.407</c:v>
                </c:pt>
                <c:pt idx="2932">
                  <c:v>1.3682000000000001</c:v>
                </c:pt>
                <c:pt idx="2933">
                  <c:v>1.3651</c:v>
                </c:pt>
                <c:pt idx="2934">
                  <c:v>1.3708</c:v>
                </c:pt>
                <c:pt idx="2935">
                  <c:v>1.3909</c:v>
                </c:pt>
                <c:pt idx="2936">
                  <c:v>1.3918999999999999</c:v>
                </c:pt>
                <c:pt idx="2937">
                  <c:v>1.4064000000000001</c:v>
                </c:pt>
                <c:pt idx="2938">
                  <c:v>1.4679</c:v>
                </c:pt>
                <c:pt idx="2939">
                  <c:v>1.4651000000000001</c:v>
                </c:pt>
                <c:pt idx="2940">
                  <c:v>1.4430000000000001</c:v>
                </c:pt>
                <c:pt idx="2941">
                  <c:v>1.4123000000000001</c:v>
                </c:pt>
                <c:pt idx="2942">
                  <c:v>1.3909</c:v>
                </c:pt>
                <c:pt idx="2943">
                  <c:v>1.3714</c:v>
                </c:pt>
                <c:pt idx="2944">
                  <c:v>1.3159000000000001</c:v>
                </c:pt>
                <c:pt idx="2945">
                  <c:v>1.2653000000000001</c:v>
                </c:pt>
                <c:pt idx="2946">
                  <c:v>1.2726</c:v>
                </c:pt>
                <c:pt idx="2947">
                  <c:v>1.2766999999999999</c:v>
                </c:pt>
                <c:pt idx="2948">
                  <c:v>1.2377</c:v>
                </c:pt>
                <c:pt idx="2949">
                  <c:v>1.2526999999999999</c:v>
                </c:pt>
                <c:pt idx="2950">
                  <c:v>1.2596000000000001</c:v>
                </c:pt>
                <c:pt idx="2951">
                  <c:v>1.2559</c:v>
                </c:pt>
                <c:pt idx="2952">
                  <c:v>1.2766999999999999</c:v>
                </c:pt>
                <c:pt idx="2953">
                  <c:v>1.3272999999999999</c:v>
                </c:pt>
                <c:pt idx="2954">
                  <c:v>1.3315999999999999</c:v>
                </c:pt>
                <c:pt idx="2955">
                  <c:v>1.3166</c:v>
                </c:pt>
                <c:pt idx="2956">
                  <c:v>1.2836000000000001</c:v>
                </c:pt>
                <c:pt idx="2957">
                  <c:v>1.2770999999999999</c:v>
                </c:pt>
                <c:pt idx="2958">
                  <c:v>1.2341</c:v>
                </c:pt>
                <c:pt idx="2959">
                  <c:v>1.2615000000000001</c:v>
                </c:pt>
                <c:pt idx="2960">
                  <c:v>1.2850999999999999</c:v>
                </c:pt>
                <c:pt idx="2961">
                  <c:v>1.2929999999999999</c:v>
                </c:pt>
                <c:pt idx="2962">
                  <c:v>1.2715000000000001</c:v>
                </c:pt>
                <c:pt idx="2963">
                  <c:v>1.2466999999999999</c:v>
                </c:pt>
                <c:pt idx="2964">
                  <c:v>1.2675000000000001</c:v>
                </c:pt>
                <c:pt idx="2965">
                  <c:v>1.2262</c:v>
                </c:pt>
                <c:pt idx="2966">
                  <c:v>1.2000999999999999</c:v>
                </c:pt>
                <c:pt idx="2967">
                  <c:v>1.1933</c:v>
                </c:pt>
                <c:pt idx="2968">
                  <c:v>1.1716</c:v>
                </c:pt>
                <c:pt idx="2969">
                  <c:v>1.1713</c:v>
                </c:pt>
                <c:pt idx="2970">
                  <c:v>1.1970000000000001</c:v>
                </c:pt>
                <c:pt idx="2971">
                  <c:v>1.212</c:v>
                </c:pt>
                <c:pt idx="2972">
                  <c:v>1.2249000000000001</c:v>
                </c:pt>
                <c:pt idx="2973">
                  <c:v>1.2113</c:v>
                </c:pt>
                <c:pt idx="2974">
                  <c:v>1.2015</c:v>
                </c:pt>
                <c:pt idx="2975">
                  <c:v>1.21</c:v>
                </c:pt>
                <c:pt idx="2976">
                  <c:v>1.2252000000000001</c:v>
                </c:pt>
                <c:pt idx="2977">
                  <c:v>1.238</c:v>
                </c:pt>
                <c:pt idx="2978">
                  <c:v>1.2587999999999999</c:v>
                </c:pt>
                <c:pt idx="2979">
                  <c:v>1.2577</c:v>
                </c:pt>
                <c:pt idx="2980">
                  <c:v>1.2604</c:v>
                </c:pt>
                <c:pt idx="2981">
                  <c:v>1.2615000000000001</c:v>
                </c:pt>
                <c:pt idx="2982">
                  <c:v>1.2628999999999999</c:v>
                </c:pt>
                <c:pt idx="2983">
                  <c:v>1.2683</c:v>
                </c:pt>
                <c:pt idx="2984">
                  <c:v>1.2517</c:v>
                </c:pt>
                <c:pt idx="2985">
                  <c:v>1.2491000000000001</c:v>
                </c:pt>
                <c:pt idx="2986">
                  <c:v>1.266</c:v>
                </c:pt>
                <c:pt idx="2987">
                  <c:v>1.2707999999999999</c:v>
                </c:pt>
                <c:pt idx="2988">
                  <c:v>1.2403999999999999</c:v>
                </c:pt>
                <c:pt idx="2989">
                  <c:v>1.2781</c:v>
                </c:pt>
                <c:pt idx="2990">
                  <c:v>1.3271999999999999</c:v>
                </c:pt>
                <c:pt idx="2991">
                  <c:v>1.3711</c:v>
                </c:pt>
                <c:pt idx="2992">
                  <c:v>1.3935</c:v>
                </c:pt>
                <c:pt idx="2993">
                  <c:v>1.3823000000000001</c:v>
                </c:pt>
                <c:pt idx="2994">
                  <c:v>1.3893</c:v>
                </c:pt>
                <c:pt idx="2995">
                  <c:v>1.4166000000000001</c:v>
                </c:pt>
                <c:pt idx="2996">
                  <c:v>1.3817999999999999</c:v>
                </c:pt>
                <c:pt idx="2997">
                  <c:v>1.3734999999999999</c:v>
                </c:pt>
                <c:pt idx="2998">
                  <c:v>1.3682000000000001</c:v>
                </c:pt>
                <c:pt idx="2999">
                  <c:v>1.3904000000000001</c:v>
                </c:pt>
                <c:pt idx="3000">
                  <c:v>1.4078999999999999</c:v>
                </c:pt>
                <c:pt idx="3001">
                  <c:v>1.4028</c:v>
                </c:pt>
                <c:pt idx="3002">
                  <c:v>1.3886000000000001</c:v>
                </c:pt>
                <c:pt idx="3003">
                  <c:v>1.3995</c:v>
                </c:pt>
                <c:pt idx="3004">
                  <c:v>1.4214</c:v>
                </c:pt>
                <c:pt idx="3005">
                  <c:v>1.4765999999999999</c:v>
                </c:pt>
                <c:pt idx="3006">
                  <c:v>1.4111</c:v>
                </c:pt>
                <c:pt idx="3007">
                  <c:v>1.3974</c:v>
                </c:pt>
                <c:pt idx="3008">
                  <c:v>1.4152</c:v>
                </c:pt>
                <c:pt idx="3009">
                  <c:v>1.417</c:v>
                </c:pt>
                <c:pt idx="3010">
                  <c:v>1.4872000000000001</c:v>
                </c:pt>
                <c:pt idx="3011">
                  <c:v>1.5024999999999999</c:v>
                </c:pt>
                <c:pt idx="3012">
                  <c:v>1.4874000000000001</c:v>
                </c:pt>
                <c:pt idx="3013">
                  <c:v>1.3888</c:v>
                </c:pt>
                <c:pt idx="3014">
                  <c:v>1.4358</c:v>
                </c:pt>
                <c:pt idx="3015">
                  <c:v>1.3680000000000001</c:v>
                </c:pt>
                <c:pt idx="3016">
                  <c:v>1.3442000000000001</c:v>
                </c:pt>
                <c:pt idx="3017">
                  <c:v>1.4594</c:v>
                </c:pt>
                <c:pt idx="3018">
                  <c:v>1.3579000000000001</c:v>
                </c:pt>
                <c:pt idx="3019">
                  <c:v>1.3282</c:v>
                </c:pt>
                <c:pt idx="3020">
                  <c:v>1.2983</c:v>
                </c:pt>
                <c:pt idx="3021">
                  <c:v>1.2938000000000001</c:v>
                </c:pt>
                <c:pt idx="3022">
                  <c:v>1.2318</c:v>
                </c:pt>
                <c:pt idx="3023">
                  <c:v>1.1929000000000001</c:v>
                </c:pt>
                <c:pt idx="3024">
                  <c:v>1.1917</c:v>
                </c:pt>
                <c:pt idx="3025">
                  <c:v>1.1919</c:v>
                </c:pt>
                <c:pt idx="3026">
                  <c:v>1.2339</c:v>
                </c:pt>
                <c:pt idx="3027">
                  <c:v>1.2211000000000001</c:v>
                </c:pt>
                <c:pt idx="3028">
                  <c:v>1.1924999999999999</c:v>
                </c:pt>
                <c:pt idx="3029">
                  <c:v>1.1716</c:v>
                </c:pt>
                <c:pt idx="3030">
                  <c:v>1.1887000000000001</c:v>
                </c:pt>
                <c:pt idx="3031">
                  <c:v>1.1944999999999999</c:v>
                </c:pt>
                <c:pt idx="3032">
                  <c:v>1.1751</c:v>
                </c:pt>
                <c:pt idx="3033">
                  <c:v>1.1971000000000001</c:v>
                </c:pt>
                <c:pt idx="3034">
                  <c:v>1.133</c:v>
                </c:pt>
                <c:pt idx="3035">
                  <c:v>1.1112</c:v>
                </c:pt>
                <c:pt idx="3036">
                  <c:v>1.0855999999999999</c:v>
                </c:pt>
                <c:pt idx="3037">
                  <c:v>1.0752999999999999</c:v>
                </c:pt>
              </c:numCache>
            </c:numRef>
          </c:val>
          <c:smooth val="0"/>
          <c:extLst>
            <c:ext xmlns:c16="http://schemas.microsoft.com/office/drawing/2014/chart" uri="{C3380CC4-5D6E-409C-BE32-E72D297353CC}">
              <c16:uniqueId val="{00000000-E841-0849-9F3A-A76C904E7542}"/>
            </c:ext>
          </c:extLst>
        </c:ser>
        <c:dLbls>
          <c:showLegendKey val="0"/>
          <c:showVal val="0"/>
          <c:showCatName val="0"/>
          <c:showSerName val="0"/>
          <c:showPercent val="0"/>
          <c:showBubbleSize val="0"/>
        </c:dLbls>
        <c:smooth val="0"/>
        <c:axId val="2019583167"/>
        <c:axId val="2019584879"/>
      </c:lineChart>
      <c:dateAx>
        <c:axId val="2019583167"/>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19584879"/>
        <c:crosses val="autoZero"/>
        <c:auto val="1"/>
        <c:lblOffset val="100"/>
        <c:baseTimeUnit val="days"/>
        <c:majorUnit val="5"/>
        <c:majorTimeUnit val="years"/>
      </c:dateAx>
      <c:valAx>
        <c:axId val="20195848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19583167"/>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hPercent val="150"/>
      <c:rotY val="173"/>
      <c:depthPercent val="100"/>
      <c:rAngAx val="0"/>
      <c:perspective val="2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162134339881616E-2"/>
          <c:y val="5.0729049972137417E-2"/>
          <c:w val="0.96328437917222964"/>
          <c:h val="0.94106704920352979"/>
        </c:manualLayout>
      </c:layout>
      <c:pie3DChart>
        <c:varyColors val="1"/>
        <c:ser>
          <c:idx val="0"/>
          <c:order val="0"/>
          <c:tx>
            <c:strRef>
              <c:f>Sheet1!$B$1</c:f>
              <c:strCache>
                <c:ptCount val="1"/>
                <c:pt idx="0">
                  <c:v>Ownership</c:v>
                </c:pt>
              </c:strCache>
            </c:strRef>
          </c:tx>
          <c:spPr>
            <a:ln>
              <a:solidFill>
                <a:schemeClr val="bg1"/>
              </a:solidFill>
            </a:ln>
          </c:spPr>
          <c:dPt>
            <c:idx val="0"/>
            <c:bubble3D val="0"/>
            <c:spPr>
              <a:solidFill>
                <a:srgbClr val="A4956C"/>
              </a:solidFill>
              <a:ln>
                <a:solidFill>
                  <a:schemeClr val="bg1"/>
                </a:solidFill>
              </a:ln>
              <a:effectLst/>
              <a:sp3d>
                <a:contourClr>
                  <a:schemeClr val="bg1"/>
                </a:contourClr>
              </a:sp3d>
            </c:spPr>
            <c:extLst>
              <c:ext xmlns:c16="http://schemas.microsoft.com/office/drawing/2014/chart" uri="{C3380CC4-5D6E-409C-BE32-E72D297353CC}">
                <c16:uniqueId val="{00000001-02FE-6C42-9FD4-B41345196FF7}"/>
              </c:ext>
            </c:extLst>
          </c:dPt>
          <c:dPt>
            <c:idx val="1"/>
            <c:bubble3D val="0"/>
            <c:spPr>
              <a:solidFill>
                <a:srgbClr val="F08039"/>
              </a:solidFill>
              <a:ln>
                <a:solidFill>
                  <a:schemeClr val="bg1"/>
                </a:solidFill>
              </a:ln>
              <a:effectLst/>
              <a:sp3d>
                <a:contourClr>
                  <a:schemeClr val="bg1"/>
                </a:contourClr>
              </a:sp3d>
            </c:spPr>
            <c:extLst>
              <c:ext xmlns:c16="http://schemas.microsoft.com/office/drawing/2014/chart" uri="{C3380CC4-5D6E-409C-BE32-E72D297353CC}">
                <c16:uniqueId val="{00000003-02FE-6C42-9FD4-B41345196FF7}"/>
              </c:ext>
            </c:extLst>
          </c:dPt>
          <c:dPt>
            <c:idx val="2"/>
            <c:bubble3D val="0"/>
            <c:spPr>
              <a:solidFill>
                <a:srgbClr val="849AC6"/>
              </a:solidFill>
              <a:ln>
                <a:solidFill>
                  <a:schemeClr val="bg1"/>
                </a:solidFill>
              </a:ln>
              <a:effectLst/>
              <a:sp3d>
                <a:contourClr>
                  <a:schemeClr val="bg1"/>
                </a:contourClr>
              </a:sp3d>
            </c:spPr>
            <c:extLst>
              <c:ext xmlns:c16="http://schemas.microsoft.com/office/drawing/2014/chart" uri="{C3380CC4-5D6E-409C-BE32-E72D297353CC}">
                <c16:uniqueId val="{00000005-02FE-6C42-9FD4-B41345196FF7}"/>
              </c:ext>
            </c:extLst>
          </c:dPt>
          <c:dPt>
            <c:idx val="3"/>
            <c:bubble3D val="0"/>
            <c:spPr>
              <a:solidFill>
                <a:srgbClr val="FFCA09"/>
              </a:solidFill>
              <a:ln>
                <a:solidFill>
                  <a:schemeClr val="bg1"/>
                </a:solidFill>
              </a:ln>
              <a:effectLst/>
              <a:sp3d>
                <a:contourClr>
                  <a:schemeClr val="bg1"/>
                </a:contourClr>
              </a:sp3d>
            </c:spPr>
            <c:extLst>
              <c:ext xmlns:c16="http://schemas.microsoft.com/office/drawing/2014/chart" uri="{C3380CC4-5D6E-409C-BE32-E72D297353CC}">
                <c16:uniqueId val="{00000007-02FE-6C42-9FD4-B41345196FF7}"/>
              </c:ext>
            </c:extLst>
          </c:dPt>
          <c:dPt>
            <c:idx val="4"/>
            <c:bubble3D val="0"/>
            <c:spPr>
              <a:solidFill>
                <a:schemeClr val="accent6">
                  <a:lumMod val="60000"/>
                  <a:lumOff val="40000"/>
                </a:schemeClr>
              </a:solidFill>
              <a:ln>
                <a:solidFill>
                  <a:schemeClr val="bg1"/>
                </a:solidFill>
              </a:ln>
              <a:effectLst/>
              <a:sp3d>
                <a:contourClr>
                  <a:schemeClr val="bg1"/>
                </a:contourClr>
              </a:sp3d>
            </c:spPr>
            <c:extLst>
              <c:ext xmlns:c16="http://schemas.microsoft.com/office/drawing/2014/chart" uri="{C3380CC4-5D6E-409C-BE32-E72D297353CC}">
                <c16:uniqueId val="{00000009-02FE-6C42-9FD4-B41345196FF7}"/>
              </c:ext>
            </c:extLst>
          </c:dPt>
          <c:dPt>
            <c:idx val="5"/>
            <c:bubble3D val="0"/>
            <c:spPr>
              <a:solidFill>
                <a:srgbClr val="F7F7F7"/>
              </a:solidFill>
              <a:ln>
                <a:solidFill>
                  <a:schemeClr val="bg1"/>
                </a:solidFill>
              </a:ln>
              <a:effectLst/>
              <a:sp3d>
                <a:contourClr>
                  <a:schemeClr val="bg1"/>
                </a:contourClr>
              </a:sp3d>
            </c:spPr>
            <c:extLst>
              <c:ext xmlns:c16="http://schemas.microsoft.com/office/drawing/2014/chart" uri="{C3380CC4-5D6E-409C-BE32-E72D297353CC}">
                <c16:uniqueId val="{0000000B-02FE-6C42-9FD4-B41345196FF7}"/>
              </c:ext>
            </c:extLst>
          </c:dPt>
          <c:dLbls>
            <c:dLbl>
              <c:idx val="0"/>
              <c:layout>
                <c:manualLayout>
                  <c:x val="0.26439986234900048"/>
                  <c:y val="-0.26751544777153463"/>
                </c:manualLayout>
              </c:layout>
              <c:tx>
                <c:rich>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fld id="{7B083F17-5367-4432-9164-E68D981D051D}" type="CATEGORYNAME">
                      <a:rPr lang="en-US" sz="2000" b="1" baseline="0" dirty="0"/>
                      <a:pPr>
                        <a:defRPr sz="2000" b="1">
                          <a:solidFill>
                            <a:schemeClr val="tx1"/>
                          </a:solidFill>
                        </a:defRPr>
                      </a:pPr>
                      <a:t>[CATEGORY NAME]</a:t>
                    </a:fld>
                    <a:r>
                      <a:rPr lang="en-US" sz="2000" b="0" baseline="0"/>
                      <a:t>
</a:t>
                    </a:r>
                    <a:fld id="{0D631CD5-CF90-4AA5-9B5D-43782B884C5B}" type="PERCENTAGE">
                      <a:rPr lang="en-US" sz="2000" b="0" baseline="0" dirty="0"/>
                      <a:pPr>
                        <a:defRPr sz="2000" b="1">
                          <a:solidFill>
                            <a:schemeClr val="tx1"/>
                          </a:solidFill>
                        </a:defRPr>
                      </a:pPr>
                      <a:t>[PERCENTAGE]</a:t>
                    </a:fld>
                    <a:endParaRPr lang="en-US" sz="2000" b="0" baseline="0"/>
                  </a:p>
                </c:rich>
              </c:tx>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1-02FE-6C42-9FD4-B41345196FF7}"/>
                </c:ext>
              </c:extLst>
            </c:dLbl>
            <c:dLbl>
              <c:idx val="1"/>
              <c:layout>
                <c:manualLayout>
                  <c:x val="-9.2559746548618205E-2"/>
                  <c:y val="0.10492518831168382"/>
                </c:manualLayout>
              </c:layout>
              <c:tx>
                <c:rich>
                  <a:bodyPr rot="0" spcFirstLastPara="1" vertOverflow="clip" horzOverflow="clip" vert="horz" wrap="square" lIns="38100" tIns="19050" rIns="38100" bIns="19050" anchor="ctr" anchorCtr="1">
                    <a:spAutoFit/>
                  </a:bodyPr>
                  <a:lstStyle/>
                  <a:p>
                    <a:pPr>
                      <a:defRPr sz="2000" b="1" i="0" u="none" strike="noStrike" kern="1200" baseline="0">
                        <a:solidFill>
                          <a:schemeClr val="accent2">
                            <a:lumMod val="50000"/>
                          </a:schemeClr>
                        </a:solidFill>
                        <a:latin typeface="+mn-lt"/>
                        <a:ea typeface="+mn-ea"/>
                        <a:cs typeface="+mn-cs"/>
                      </a:defRPr>
                    </a:pPr>
                    <a:fld id="{EBC2D788-7754-44ED-AC21-4F2D4152A02C}" type="CATEGORYNAME">
                      <a:rPr lang="en-US" sz="2000" b="1" baseline="0">
                        <a:solidFill>
                          <a:schemeClr val="accent2">
                            <a:lumMod val="50000"/>
                          </a:schemeClr>
                        </a:solidFill>
                      </a:rPr>
                      <a:pPr>
                        <a:defRPr sz="2000" b="1">
                          <a:solidFill>
                            <a:schemeClr val="accent2">
                              <a:lumMod val="50000"/>
                            </a:schemeClr>
                          </a:solidFill>
                        </a:defRPr>
                      </a:pPr>
                      <a:t>[CATEGORY NAME]</a:t>
                    </a:fld>
                    <a:r>
                      <a:rPr lang="en-US" sz="2000" b="0" baseline="0">
                        <a:solidFill>
                          <a:schemeClr val="accent2">
                            <a:lumMod val="50000"/>
                          </a:schemeClr>
                        </a:solidFill>
                      </a:rPr>
                      <a:t>
</a:t>
                    </a:r>
                    <a:fld id="{2EFBE28F-F250-4A1D-95F8-6CA857805613}" type="PERCENTAGE">
                      <a:rPr lang="en-US" sz="2000" b="0" baseline="0">
                        <a:solidFill>
                          <a:schemeClr val="accent2">
                            <a:lumMod val="50000"/>
                          </a:schemeClr>
                        </a:solidFill>
                      </a:rPr>
                      <a:pPr>
                        <a:defRPr sz="2000" b="1">
                          <a:solidFill>
                            <a:schemeClr val="accent2">
                              <a:lumMod val="50000"/>
                            </a:schemeClr>
                          </a:solidFill>
                        </a:defRPr>
                      </a:pPr>
                      <a:t>[PERCENTAGE]</a:t>
                    </a:fld>
                    <a:endParaRPr lang="en-US" sz="2000" b="0" baseline="0">
                      <a:solidFill>
                        <a:schemeClr val="accent2">
                          <a:lumMod val="50000"/>
                        </a:schemeClr>
                      </a:solidFill>
                    </a:endParaRPr>
                  </a:p>
                </c:rich>
              </c:tx>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accent2">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3-02FE-6C42-9FD4-B41345196FF7}"/>
                </c:ext>
              </c:extLst>
            </c:dLbl>
            <c:dLbl>
              <c:idx val="2"/>
              <c:layout>
                <c:manualLayout>
                  <c:x val="-0.1602844970776994"/>
                  <c:y val="3.4297101303309784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accent5">
                            <a:lumMod val="50000"/>
                          </a:schemeClr>
                        </a:solidFill>
                        <a:latin typeface="+mn-lt"/>
                        <a:ea typeface="+mn-ea"/>
                        <a:cs typeface="+mn-cs"/>
                      </a:defRPr>
                    </a:pPr>
                    <a:fld id="{3F668E49-1C86-4F10-A272-D0311EBF8863}" type="CATEGORYNAME">
                      <a:rPr lang="en-US" sz="1800" b="1" dirty="0">
                        <a:solidFill>
                          <a:schemeClr val="accent5">
                            <a:lumMod val="50000"/>
                          </a:schemeClr>
                        </a:solidFill>
                      </a:rPr>
                      <a:pPr>
                        <a:defRPr sz="1800" b="1">
                          <a:solidFill>
                            <a:schemeClr val="accent5">
                              <a:lumMod val="50000"/>
                            </a:schemeClr>
                          </a:solidFill>
                        </a:defRPr>
                      </a:pPr>
                      <a:t>[CATEGORY NAME]</a:t>
                    </a:fld>
                    <a:r>
                      <a:rPr lang="en-US" sz="1800" b="0" baseline="0">
                        <a:solidFill>
                          <a:schemeClr val="accent5">
                            <a:lumMod val="50000"/>
                          </a:schemeClr>
                        </a:solidFill>
                      </a:rPr>
                      <a:t>
</a:t>
                    </a:r>
                    <a:fld id="{2284CBB9-E7EF-42D2-91C1-8B925FFB1F78}" type="PERCENTAGE">
                      <a:rPr lang="en-US" sz="1800" b="0" baseline="0" dirty="0">
                        <a:solidFill>
                          <a:schemeClr val="accent5">
                            <a:lumMod val="50000"/>
                          </a:schemeClr>
                        </a:solidFill>
                      </a:rPr>
                      <a:pPr>
                        <a:defRPr sz="1800" b="1">
                          <a:solidFill>
                            <a:schemeClr val="accent5">
                              <a:lumMod val="50000"/>
                            </a:schemeClr>
                          </a:solidFill>
                        </a:defRPr>
                      </a:pPr>
                      <a:t>[PERCENTAGE]</a:t>
                    </a:fld>
                    <a:endParaRPr lang="en-US" sz="1800" b="0" baseline="0">
                      <a:solidFill>
                        <a:schemeClr val="accent5">
                          <a:lumMod val="50000"/>
                        </a:schemeClr>
                      </a:solidFill>
                    </a:endParaRP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accent5">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663672900262463"/>
                      <c:h val="0.20382313453079556"/>
                    </c:manualLayout>
                  </c15:layout>
                  <c15:dlblFieldTable/>
                  <c15:showDataLabelsRange val="0"/>
                </c:ext>
                <c:ext xmlns:c16="http://schemas.microsoft.com/office/drawing/2014/chart" uri="{C3380CC4-5D6E-409C-BE32-E72D297353CC}">
                  <c16:uniqueId val="{00000005-02FE-6C42-9FD4-B41345196FF7}"/>
                </c:ext>
              </c:extLst>
            </c:dLbl>
            <c:dLbl>
              <c:idx val="3"/>
              <c:layout>
                <c:manualLayout>
                  <c:x val="-0.17420324582231408"/>
                  <c:y val="-0.34003757442878829"/>
                </c:manualLayout>
              </c:layout>
              <c:tx>
                <c:rich>
                  <a:bodyPr rot="0" spcFirstLastPara="1" vertOverflow="clip" horzOverflow="clip" vert="horz" wrap="square" lIns="38100" tIns="19050" rIns="38100" bIns="19050" anchor="ctr" anchorCtr="1">
                    <a:spAutoFit/>
                  </a:bodyPr>
                  <a:lstStyle/>
                  <a:p>
                    <a:pPr>
                      <a:defRPr sz="2000" b="1" i="0" u="none" strike="noStrike" kern="1200" baseline="0">
                        <a:solidFill>
                          <a:schemeClr val="accent4">
                            <a:lumMod val="50000"/>
                          </a:schemeClr>
                        </a:solidFill>
                        <a:latin typeface="+mn-lt"/>
                        <a:ea typeface="+mn-ea"/>
                        <a:cs typeface="+mn-cs"/>
                      </a:defRPr>
                    </a:pPr>
                    <a:fld id="{7D21A902-FBD0-4D3C-9E3A-614E8D43A2B0}" type="CATEGORYNAME">
                      <a:rPr lang="en-US" sz="2000" b="1">
                        <a:solidFill>
                          <a:schemeClr val="accent4">
                            <a:lumMod val="50000"/>
                          </a:schemeClr>
                        </a:solidFill>
                      </a:rPr>
                      <a:pPr>
                        <a:defRPr sz="2000" b="1">
                          <a:solidFill>
                            <a:schemeClr val="accent4">
                              <a:lumMod val="50000"/>
                            </a:schemeClr>
                          </a:solidFill>
                        </a:defRPr>
                      </a:pPr>
                      <a:t>[CATEGORY NAME]</a:t>
                    </a:fld>
                    <a:r>
                      <a:rPr lang="en-US" sz="2000" b="0" baseline="0">
                        <a:solidFill>
                          <a:schemeClr val="accent4">
                            <a:lumMod val="50000"/>
                          </a:schemeClr>
                        </a:solidFill>
                      </a:rPr>
                      <a:t>
</a:t>
                    </a:r>
                    <a:fld id="{D199B1FC-9524-47A6-8FE4-3815EC6AA476}" type="PERCENTAGE">
                      <a:rPr lang="en-US" sz="2000" b="0" baseline="0">
                        <a:solidFill>
                          <a:schemeClr val="accent4">
                            <a:lumMod val="50000"/>
                          </a:schemeClr>
                        </a:solidFill>
                      </a:rPr>
                      <a:pPr>
                        <a:defRPr sz="2000" b="1">
                          <a:solidFill>
                            <a:schemeClr val="accent4">
                              <a:lumMod val="50000"/>
                            </a:schemeClr>
                          </a:solidFill>
                        </a:defRPr>
                      </a:pPr>
                      <a:t>[PERCENTAGE]</a:t>
                    </a:fld>
                    <a:endParaRPr lang="en-US" sz="2000" b="0" baseline="0">
                      <a:solidFill>
                        <a:schemeClr val="accent4">
                          <a:lumMod val="50000"/>
                        </a:schemeClr>
                      </a:solidFill>
                    </a:endParaRPr>
                  </a:p>
                </c:rich>
              </c:tx>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accent4">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7-02FE-6C42-9FD4-B41345196FF7}"/>
                </c:ext>
              </c:extLst>
            </c:dLbl>
            <c:dLbl>
              <c:idx val="4"/>
              <c:layout>
                <c:manualLayout>
                  <c:x val="-3.605869493836765E-2"/>
                  <c:y val="-8.761787420311494E-2"/>
                </c:manualLayout>
              </c:layout>
              <c:tx>
                <c:rich>
                  <a:bodyPr rot="0" spcFirstLastPara="1" vertOverflow="ellipsis" vert="horz" wrap="square" lIns="0" tIns="19050" rIns="0" bIns="19050" anchor="ctr" anchorCtr="1">
                    <a:noAutofit/>
                  </a:bodyPr>
                  <a:lstStyle/>
                  <a:p>
                    <a:pPr>
                      <a:defRPr sz="1100" b="1" i="0" u="none" strike="noStrike" kern="1200" spc="-40" baseline="0">
                        <a:solidFill>
                          <a:schemeClr val="accent6">
                            <a:lumMod val="75000"/>
                          </a:schemeClr>
                        </a:solidFill>
                        <a:latin typeface="+mn-lt"/>
                        <a:ea typeface="+mn-ea"/>
                        <a:cs typeface="+mn-cs"/>
                      </a:defRPr>
                    </a:pPr>
                    <a:fld id="{240AE679-78BE-4DAA-8D81-A83193A137E9}" type="CATEGORYNAME">
                      <a:rPr lang="en-US" sz="1100" b="1" spc="-40" baseline="0" smtClean="0">
                        <a:solidFill>
                          <a:schemeClr val="accent6">
                            <a:lumMod val="75000"/>
                          </a:schemeClr>
                        </a:solidFill>
                      </a:rPr>
                      <a:pPr>
                        <a:defRPr sz="1100" b="1" spc="-40">
                          <a:solidFill>
                            <a:schemeClr val="accent6">
                              <a:lumMod val="75000"/>
                            </a:schemeClr>
                          </a:solidFill>
                        </a:defRPr>
                      </a:pPr>
                      <a:t>[CATEGORY NAME]</a:t>
                    </a:fld>
                    <a:r>
                      <a:rPr lang="en-US" sz="1100" b="0" spc="-40" baseline="0">
                        <a:solidFill>
                          <a:schemeClr val="accent6">
                            <a:lumMod val="75000"/>
                          </a:schemeClr>
                        </a:solidFill>
                      </a:rPr>
                      <a:t>
</a:t>
                    </a:r>
                    <a:fld id="{E1B97E90-B0C3-45E0-8100-1D9D874C4A13}" type="PERCENTAGE">
                      <a:rPr lang="en-US" sz="1100" b="0" spc="-40" baseline="0" dirty="0">
                        <a:solidFill>
                          <a:schemeClr val="accent6">
                            <a:lumMod val="75000"/>
                          </a:schemeClr>
                        </a:solidFill>
                      </a:rPr>
                      <a:pPr>
                        <a:defRPr sz="1100" b="1" spc="-40">
                          <a:solidFill>
                            <a:schemeClr val="accent6">
                              <a:lumMod val="75000"/>
                            </a:schemeClr>
                          </a:solidFill>
                        </a:defRPr>
                      </a:pPr>
                      <a:t>[PERCENTAGE]</a:t>
                    </a:fld>
                    <a:endParaRPr lang="en-US" sz="1100" b="0" spc="-40" baseline="0">
                      <a:solidFill>
                        <a:schemeClr val="accent6">
                          <a:lumMod val="75000"/>
                        </a:schemeClr>
                      </a:solidFill>
                    </a:endParaRPr>
                  </a:p>
                </c:rich>
              </c:tx>
              <c:numFmt formatCode="0.0%" sourceLinked="0"/>
              <c:spPr>
                <a:noFill/>
                <a:ln>
                  <a:noFill/>
                </a:ln>
                <a:effectLst/>
              </c:spPr>
              <c:txPr>
                <a:bodyPr rot="0" spcFirstLastPara="1" vertOverflow="ellipsis" vert="horz" wrap="square" lIns="0" tIns="19050" rIns="0" bIns="19050" anchor="ctr" anchorCtr="1">
                  <a:noAutofit/>
                </a:bodyPr>
                <a:lstStyle/>
                <a:p>
                  <a:pPr>
                    <a:defRPr sz="1100" b="1" i="0" u="none" strike="noStrike" kern="1200" spc="-40" baseline="0">
                      <a:solidFill>
                        <a:schemeClr val="accent6">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6.094182470401583E-2"/>
                      <c:h val="0.2055530591556102"/>
                    </c:manualLayout>
                  </c15:layout>
                  <c15:dlblFieldTable/>
                  <c15:showDataLabelsRange val="0"/>
                </c:ext>
                <c:ext xmlns:c16="http://schemas.microsoft.com/office/drawing/2014/chart" uri="{C3380CC4-5D6E-409C-BE32-E72D297353CC}">
                  <c16:uniqueId val="{00000009-02FE-6C42-9FD4-B41345196FF7}"/>
                </c:ext>
              </c:extLst>
            </c:dLbl>
            <c:dLbl>
              <c:idx val="5"/>
              <c:layout>
                <c:manualLayout>
                  <c:x val="-3.4582940150410343E-2"/>
                  <c:y val="-6.6048632842535218E-2"/>
                </c:manualLayout>
              </c:layout>
              <c:tx>
                <c:rich>
                  <a:bodyPr rot="0" spcFirstLastPara="1" vertOverflow="clip" horzOverflow="clip"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fld id="{4E09113F-5213-429D-BDFD-30946A182163}" type="CATEGORYNAME">
                      <a:rPr lang="en-US" sz="1100" b="1">
                        <a:solidFill>
                          <a:schemeClr val="tx1"/>
                        </a:solidFill>
                      </a:rPr>
                      <a:pPr>
                        <a:defRPr sz="1100" b="1">
                          <a:solidFill>
                            <a:schemeClr val="tx1"/>
                          </a:solidFill>
                        </a:defRPr>
                      </a:pPr>
                      <a:t>[CATEGORY NAME]</a:t>
                    </a:fld>
                    <a:r>
                      <a:rPr lang="en-US" sz="1100" b="0" baseline="0">
                        <a:solidFill>
                          <a:schemeClr val="tx1"/>
                        </a:solidFill>
                      </a:rPr>
                      <a:t>
</a:t>
                    </a:r>
                    <a:fld id="{2E043509-832F-440B-A3E9-F107EE6243F6}" type="PERCENTAGE">
                      <a:rPr lang="en-US" sz="1100" b="0" baseline="0">
                        <a:solidFill>
                          <a:schemeClr val="tx1"/>
                        </a:solidFill>
                      </a:rPr>
                      <a:pPr>
                        <a:defRPr sz="1100" b="1">
                          <a:solidFill>
                            <a:schemeClr val="tx1"/>
                          </a:solidFill>
                        </a:defRPr>
                      </a:pPr>
                      <a:t>[PERCENTAGE]</a:t>
                    </a:fld>
                    <a:endParaRPr lang="en-US" sz="1100" b="0" baseline="0">
                      <a:solidFill>
                        <a:schemeClr val="tx1"/>
                      </a:solidFill>
                    </a:endParaRPr>
                  </a:p>
                </c:rich>
              </c:tx>
              <c:numFmt formatCode="0.0%" sourceLinked="0"/>
              <c:spPr>
                <a:noFill/>
                <a:ln>
                  <a:noFill/>
                </a:ln>
                <a:effectLst/>
              </c:spPr>
              <c:txPr>
                <a:bodyPr rot="0" spcFirstLastPara="1" vertOverflow="clip" horzOverflow="clip"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6.5484525118419373E-2"/>
                      <c:h val="0.17212365297209495"/>
                    </c:manualLayout>
                  </c15:layout>
                  <c15:dlblFieldTable/>
                  <c15:showDataLabelsRange val="0"/>
                </c:ext>
                <c:ext xmlns:c16="http://schemas.microsoft.com/office/drawing/2014/chart" uri="{C3380CC4-5D6E-409C-BE32-E72D297353CC}">
                  <c16:uniqueId val="{0000000B-02FE-6C42-9FD4-B41345196FF7}"/>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Sheet1!$A$2:$A$7</c:f>
              <c:strCache>
                <c:ptCount val="6"/>
                <c:pt idx="0">
                  <c:v>McEwen Inc.
(MUX)</c:v>
                </c:pt>
                <c:pt idx="1">
                  <c:v>Stellantis </c:v>
                </c:pt>
                <c:pt idx="2">
                  <c:v>Nuton/
Rio Tinto Venture</c:v>
                </c:pt>
                <c:pt idx="3">
                  <c:v>Rob McEwen</c:v>
                </c:pt>
                <c:pt idx="4">
                  <c:v>Victor Smorgon Grp</c:v>
                </c:pt>
                <c:pt idx="5">
                  <c:v>Others</c:v>
                </c:pt>
              </c:strCache>
            </c:strRef>
          </c:cat>
          <c:val>
            <c:numRef>
              <c:f>Sheet1!$B$2:$B$7</c:f>
              <c:numCache>
                <c:formatCode>0.0%</c:formatCode>
                <c:ptCount val="6"/>
                <c:pt idx="0">
                  <c:v>0.46400000000000002</c:v>
                </c:pt>
                <c:pt idx="1">
                  <c:v>0.183</c:v>
                </c:pt>
                <c:pt idx="2">
                  <c:v>0.17199999999999999</c:v>
                </c:pt>
                <c:pt idx="3">
                  <c:v>0.127</c:v>
                </c:pt>
                <c:pt idx="4">
                  <c:v>0.03</c:v>
                </c:pt>
                <c:pt idx="5">
                  <c:v>2.3E-2</c:v>
                </c:pt>
              </c:numCache>
            </c:numRef>
          </c:val>
          <c:extLst>
            <c:ext xmlns:c16="http://schemas.microsoft.com/office/drawing/2014/chart" uri="{C3380CC4-5D6E-409C-BE32-E72D297353CC}">
              <c16:uniqueId val="{0000000C-02FE-6C42-9FD4-B41345196FF7}"/>
            </c:ext>
          </c:extLst>
        </c:ser>
        <c:dLbls>
          <c:dLblPos val="inEnd"/>
          <c:showLegendKey val="0"/>
          <c:showVal val="0"/>
          <c:showCatName val="1"/>
          <c:showSerName val="0"/>
          <c:showPercent val="1"/>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936954756156177"/>
          <c:y val="7.958468131513477E-2"/>
          <c:w val="0.81664674491727185"/>
          <c:h val="0.77083481322197167"/>
        </c:manualLayout>
      </c:layout>
      <c:areaChart>
        <c:grouping val="standard"/>
        <c:varyColors val="0"/>
        <c:ser>
          <c:idx val="1"/>
          <c:order val="1"/>
          <c:tx>
            <c:strRef>
              <c:f>'2020 Cost Curve'!$J$83</c:f>
              <c:strCache>
                <c:ptCount val="1"/>
                <c:pt idx="0">
                  <c:v>Ordinary Cost</c:v>
                </c:pt>
              </c:strCache>
              <c:extLst xmlns:c15="http://schemas.microsoft.com/office/drawing/2012/chart"/>
            </c:strRef>
          </c:tx>
          <c:spPr>
            <a:noFill/>
            <a:ln w="3175">
              <a:solidFill>
                <a:srgbClr val="9A9500">
                  <a:alpha val="65098"/>
                </a:srgbClr>
              </a:solidFill>
            </a:ln>
          </c:spPr>
          <c:cat>
            <c:numRef>
              <c:f>'2020 Cost Curve'!$H$84:$H$700</c:f>
              <c:numCache>
                <c:formatCode>#,##0_);\(#,##0\);"-"_);@_)</c:formatCode>
                <c:ptCount val="617"/>
                <c:pt idx="0">
                  <c:v>0</c:v>
                </c:pt>
                <c:pt idx="1">
                  <c:v>108.9497698834286</c:v>
                </c:pt>
                <c:pt idx="2">
                  <c:v>108.9497698834286</c:v>
                </c:pt>
                <c:pt idx="3">
                  <c:v>136.4647118404034</c:v>
                </c:pt>
                <c:pt idx="4">
                  <c:v>136.4647118404034</c:v>
                </c:pt>
                <c:pt idx="5">
                  <c:v>143.3618161680034</c:v>
                </c:pt>
                <c:pt idx="6">
                  <c:v>143.3618161680034</c:v>
                </c:pt>
                <c:pt idx="7">
                  <c:v>160.9333600080034</c:v>
                </c:pt>
                <c:pt idx="8">
                  <c:v>160.9333600080034</c:v>
                </c:pt>
                <c:pt idx="9">
                  <c:v>667.5846537041574</c:v>
                </c:pt>
                <c:pt idx="10">
                  <c:v>667.5846537041574</c:v>
                </c:pt>
                <c:pt idx="11">
                  <c:v>954.85486931315745</c:v>
                </c:pt>
                <c:pt idx="12">
                  <c:v>954.85486931315745</c:v>
                </c:pt>
                <c:pt idx="13">
                  <c:v>1049.9535972131575</c:v>
                </c:pt>
                <c:pt idx="14">
                  <c:v>1049.9535972131575</c:v>
                </c:pt>
                <c:pt idx="15">
                  <c:v>1154.5624027161571</c:v>
                </c:pt>
                <c:pt idx="16">
                  <c:v>1154.5624027161571</c:v>
                </c:pt>
                <c:pt idx="17">
                  <c:v>1167.6966440611318</c:v>
                </c:pt>
                <c:pt idx="18">
                  <c:v>1167.6966440611318</c:v>
                </c:pt>
                <c:pt idx="19">
                  <c:v>1191.7295398111319</c:v>
                </c:pt>
                <c:pt idx="20">
                  <c:v>1191.7295398111319</c:v>
                </c:pt>
                <c:pt idx="21">
                  <c:v>1980.4296816836322</c:v>
                </c:pt>
                <c:pt idx="22">
                  <c:v>1980.4296816836322</c:v>
                </c:pt>
                <c:pt idx="23">
                  <c:v>2033.1483773358061</c:v>
                </c:pt>
                <c:pt idx="24">
                  <c:v>2033.1483773358061</c:v>
                </c:pt>
                <c:pt idx="25">
                  <c:v>2042.403679956994</c:v>
                </c:pt>
                <c:pt idx="26">
                  <c:v>2042.403679956994</c:v>
                </c:pt>
                <c:pt idx="27">
                  <c:v>2063.4851674569941</c:v>
                </c:pt>
                <c:pt idx="28">
                  <c:v>2063.4851674569941</c:v>
                </c:pt>
                <c:pt idx="29">
                  <c:v>2086.2819222977514</c:v>
                </c:pt>
                <c:pt idx="30">
                  <c:v>2086.2819222977514</c:v>
                </c:pt>
                <c:pt idx="31">
                  <c:v>2306.7427379997516</c:v>
                </c:pt>
                <c:pt idx="32">
                  <c:v>2306.7427379997516</c:v>
                </c:pt>
                <c:pt idx="33">
                  <c:v>2595.3729726318288</c:v>
                </c:pt>
                <c:pt idx="34">
                  <c:v>2595.3729726318288</c:v>
                </c:pt>
                <c:pt idx="35">
                  <c:v>2599.3679319034072</c:v>
                </c:pt>
                <c:pt idx="36">
                  <c:v>2599.3679319034072</c:v>
                </c:pt>
                <c:pt idx="37">
                  <c:v>2632.0142120227993</c:v>
                </c:pt>
                <c:pt idx="38">
                  <c:v>2632.0142120227993</c:v>
                </c:pt>
                <c:pt idx="39">
                  <c:v>3510.3628463065393</c:v>
                </c:pt>
                <c:pt idx="40">
                  <c:v>3510.3628463065393</c:v>
                </c:pt>
                <c:pt idx="41">
                  <c:v>3511.7096397721307</c:v>
                </c:pt>
                <c:pt idx="42">
                  <c:v>3511.7096397721307</c:v>
                </c:pt>
                <c:pt idx="43">
                  <c:v>4298.362214209902</c:v>
                </c:pt>
                <c:pt idx="44">
                  <c:v>4298.362214209902</c:v>
                </c:pt>
                <c:pt idx="45">
                  <c:v>5150.5443290628737</c:v>
                </c:pt>
                <c:pt idx="46">
                  <c:v>5150.5443290628737</c:v>
                </c:pt>
                <c:pt idx="47">
                  <c:v>5523.0168017431615</c:v>
                </c:pt>
                <c:pt idx="48">
                  <c:v>5523.0168017431615</c:v>
                </c:pt>
                <c:pt idx="49">
                  <c:v>5751.5897297431611</c:v>
                </c:pt>
                <c:pt idx="50">
                  <c:v>5751.5897297431611</c:v>
                </c:pt>
                <c:pt idx="51">
                  <c:v>6019.2181520407612</c:v>
                </c:pt>
                <c:pt idx="52">
                  <c:v>6019.2181520407612</c:v>
                </c:pt>
                <c:pt idx="53">
                  <c:v>6044.4135806121894</c:v>
                </c:pt>
                <c:pt idx="54">
                  <c:v>6044.4135806121894</c:v>
                </c:pt>
                <c:pt idx="55">
                  <c:v>6088.1472008361898</c:v>
                </c:pt>
                <c:pt idx="56">
                  <c:v>6088.1472008361898</c:v>
                </c:pt>
                <c:pt idx="57">
                  <c:v>6608.6464662589897</c:v>
                </c:pt>
                <c:pt idx="58">
                  <c:v>6608.6464662589897</c:v>
                </c:pt>
                <c:pt idx="59">
                  <c:v>8306.5431643529901</c:v>
                </c:pt>
                <c:pt idx="60">
                  <c:v>8306.5431643529901</c:v>
                </c:pt>
                <c:pt idx="61">
                  <c:v>9517.8819101298322</c:v>
                </c:pt>
                <c:pt idx="62">
                  <c:v>9517.8819101298322</c:v>
                </c:pt>
                <c:pt idx="63">
                  <c:v>9749.4641171298317</c:v>
                </c:pt>
                <c:pt idx="64">
                  <c:v>9749.4641171298317</c:v>
                </c:pt>
                <c:pt idx="65">
                  <c:v>9790.578718562876</c:v>
                </c:pt>
                <c:pt idx="66">
                  <c:v>9790.578718562876</c:v>
                </c:pt>
                <c:pt idx="67">
                  <c:v>9798.0574001013374</c:v>
                </c:pt>
                <c:pt idx="68">
                  <c:v>9798.0574001013374</c:v>
                </c:pt>
                <c:pt idx="69">
                  <c:v>9946.1666870082445</c:v>
                </c:pt>
                <c:pt idx="70">
                  <c:v>9946.1666870082445</c:v>
                </c:pt>
                <c:pt idx="71">
                  <c:v>10152.765264508245</c:v>
                </c:pt>
                <c:pt idx="72">
                  <c:v>10152.765264508245</c:v>
                </c:pt>
                <c:pt idx="73">
                  <c:v>10215.086175359807</c:v>
                </c:pt>
                <c:pt idx="74">
                  <c:v>10215.086175359807</c:v>
                </c:pt>
                <c:pt idx="75">
                  <c:v>10241.567800081213</c:v>
                </c:pt>
                <c:pt idx="76">
                  <c:v>10241.567800081213</c:v>
                </c:pt>
                <c:pt idx="77">
                  <c:v>10262.844849379962</c:v>
                </c:pt>
                <c:pt idx="78">
                  <c:v>10262.844849379962</c:v>
                </c:pt>
                <c:pt idx="79">
                  <c:v>10373.130625759963</c:v>
                </c:pt>
                <c:pt idx="80">
                  <c:v>10373.130625759963</c:v>
                </c:pt>
                <c:pt idx="81">
                  <c:v>10455.48607286287</c:v>
                </c:pt>
                <c:pt idx="82">
                  <c:v>10455.48607286287</c:v>
                </c:pt>
                <c:pt idx="83">
                  <c:v>10529.084529393973</c:v>
                </c:pt>
                <c:pt idx="84">
                  <c:v>10529.084529393973</c:v>
                </c:pt>
                <c:pt idx="85">
                  <c:v>10539.246060639014</c:v>
                </c:pt>
                <c:pt idx="86">
                  <c:v>10539.246060639014</c:v>
                </c:pt>
                <c:pt idx="87">
                  <c:v>10559.953683252614</c:v>
                </c:pt>
                <c:pt idx="88">
                  <c:v>10559.953683252614</c:v>
                </c:pt>
                <c:pt idx="89">
                  <c:v>13020.784295454792</c:v>
                </c:pt>
                <c:pt idx="90">
                  <c:v>13020.784295454792</c:v>
                </c:pt>
                <c:pt idx="91">
                  <c:v>13954.258516911392</c:v>
                </c:pt>
                <c:pt idx="92">
                  <c:v>13954.258516911392</c:v>
                </c:pt>
                <c:pt idx="93">
                  <c:v>13968.133041057667</c:v>
                </c:pt>
                <c:pt idx="94">
                  <c:v>13968.133041057667</c:v>
                </c:pt>
                <c:pt idx="95">
                  <c:v>14862.887931775267</c:v>
                </c:pt>
                <c:pt idx="96">
                  <c:v>14862.887931775267</c:v>
                </c:pt>
                <c:pt idx="97">
                  <c:v>15460.709093315267</c:v>
                </c:pt>
                <c:pt idx="98">
                  <c:v>15460.709093315267</c:v>
                </c:pt>
                <c:pt idx="99">
                  <c:v>15757.925452653786</c:v>
                </c:pt>
                <c:pt idx="100">
                  <c:v>15757.925452653786</c:v>
                </c:pt>
                <c:pt idx="101">
                  <c:v>16054.310337329071</c:v>
                </c:pt>
                <c:pt idx="102">
                  <c:v>16054.310337329071</c:v>
                </c:pt>
                <c:pt idx="103">
                  <c:v>16943.096101628333</c:v>
                </c:pt>
                <c:pt idx="104">
                  <c:v>16943.096101628333</c:v>
                </c:pt>
                <c:pt idx="105">
                  <c:v>16950.594825573451</c:v>
                </c:pt>
                <c:pt idx="106">
                  <c:v>16950.594825573451</c:v>
                </c:pt>
                <c:pt idx="107">
                  <c:v>17502.189626829768</c:v>
                </c:pt>
                <c:pt idx="108">
                  <c:v>17502.189626829768</c:v>
                </c:pt>
                <c:pt idx="109">
                  <c:v>17511.064354306858</c:v>
                </c:pt>
                <c:pt idx="110">
                  <c:v>17511.064354306858</c:v>
                </c:pt>
                <c:pt idx="111">
                  <c:v>17952.959889806858</c:v>
                </c:pt>
                <c:pt idx="112">
                  <c:v>17952.959889806858</c:v>
                </c:pt>
                <c:pt idx="113">
                  <c:v>17960.650023111368</c:v>
                </c:pt>
                <c:pt idx="114">
                  <c:v>17960.650023111368</c:v>
                </c:pt>
                <c:pt idx="115">
                  <c:v>18082.150820151368</c:v>
                </c:pt>
                <c:pt idx="116">
                  <c:v>18082.150820151368</c:v>
                </c:pt>
                <c:pt idx="117">
                  <c:v>18151.979849655367</c:v>
                </c:pt>
                <c:pt idx="118">
                  <c:v>18151.979849655367</c:v>
                </c:pt>
                <c:pt idx="119">
                  <c:v>18154.206976941281</c:v>
                </c:pt>
                <c:pt idx="120">
                  <c:v>18154.206976941281</c:v>
                </c:pt>
                <c:pt idx="121">
                  <c:v>18287.778317786626</c:v>
                </c:pt>
                <c:pt idx="122">
                  <c:v>18287.778317786626</c:v>
                </c:pt>
                <c:pt idx="123">
                  <c:v>18806.317032530289</c:v>
                </c:pt>
                <c:pt idx="124">
                  <c:v>18806.317032530289</c:v>
                </c:pt>
                <c:pt idx="125">
                  <c:v>18865.337021172403</c:v>
                </c:pt>
                <c:pt idx="126">
                  <c:v>18865.337021172403</c:v>
                </c:pt>
                <c:pt idx="127">
                  <c:v>19652.171366704832</c:v>
                </c:pt>
                <c:pt idx="128">
                  <c:v>19652.171366704832</c:v>
                </c:pt>
                <c:pt idx="129">
                  <c:v>19905.251972372582</c:v>
                </c:pt>
                <c:pt idx="130">
                  <c:v>19905.251972372582</c:v>
                </c:pt>
                <c:pt idx="131">
                  <c:v>19906.645775607583</c:v>
                </c:pt>
                <c:pt idx="132">
                  <c:v>19906.645775607583</c:v>
                </c:pt>
                <c:pt idx="133">
                  <c:v>20236.695587386814</c:v>
                </c:pt>
                <c:pt idx="134">
                  <c:v>20236.695587386814</c:v>
                </c:pt>
                <c:pt idx="135">
                  <c:v>20328.898374772813</c:v>
                </c:pt>
                <c:pt idx="136">
                  <c:v>20328.898374772813</c:v>
                </c:pt>
                <c:pt idx="137">
                  <c:v>20521.607972272814</c:v>
                </c:pt>
                <c:pt idx="138">
                  <c:v>20521.607972272814</c:v>
                </c:pt>
                <c:pt idx="139">
                  <c:v>21091.865357092734</c:v>
                </c:pt>
                <c:pt idx="140">
                  <c:v>21091.865357092734</c:v>
                </c:pt>
                <c:pt idx="141">
                  <c:v>21484.438479092736</c:v>
                </c:pt>
                <c:pt idx="142">
                  <c:v>21484.438479092736</c:v>
                </c:pt>
                <c:pt idx="143">
                  <c:v>21547.349282985746</c:v>
                </c:pt>
                <c:pt idx="144">
                  <c:v>21547.349282985746</c:v>
                </c:pt>
                <c:pt idx="145">
                  <c:v>21552.269528028301</c:v>
                </c:pt>
                <c:pt idx="146">
                  <c:v>21552.269528028301</c:v>
                </c:pt>
                <c:pt idx="147">
                  <c:v>21659.10489905774</c:v>
                </c:pt>
                <c:pt idx="148">
                  <c:v>21659.10489905774</c:v>
                </c:pt>
                <c:pt idx="149">
                  <c:v>21681.890091262663</c:v>
                </c:pt>
                <c:pt idx="150">
                  <c:v>21681.890091262663</c:v>
                </c:pt>
                <c:pt idx="151">
                  <c:v>21708.368187232049</c:v>
                </c:pt>
                <c:pt idx="152">
                  <c:v>21708.368187232049</c:v>
                </c:pt>
                <c:pt idx="153">
                  <c:v>22121.894984170071</c:v>
                </c:pt>
                <c:pt idx="154">
                  <c:v>22121.894984170071</c:v>
                </c:pt>
                <c:pt idx="155">
                  <c:v>22882.634896046384</c:v>
                </c:pt>
                <c:pt idx="156">
                  <c:v>22882.634896046384</c:v>
                </c:pt>
                <c:pt idx="157">
                  <c:v>22903.872208253597</c:v>
                </c:pt>
                <c:pt idx="158">
                  <c:v>22903.872208253597</c:v>
                </c:pt>
                <c:pt idx="159">
                  <c:v>22940.671378225998</c:v>
                </c:pt>
                <c:pt idx="160">
                  <c:v>22940.671378225998</c:v>
                </c:pt>
                <c:pt idx="161">
                  <c:v>22967.649549429632</c:v>
                </c:pt>
                <c:pt idx="162">
                  <c:v>22967.649549429632</c:v>
                </c:pt>
                <c:pt idx="163">
                  <c:v>22999.058397445631</c:v>
                </c:pt>
                <c:pt idx="164">
                  <c:v>22999.058397445631</c:v>
                </c:pt>
                <c:pt idx="165">
                  <c:v>23134.405285315392</c:v>
                </c:pt>
                <c:pt idx="166">
                  <c:v>23134.405285315392</c:v>
                </c:pt>
                <c:pt idx="167">
                  <c:v>23227.844738453681</c:v>
                </c:pt>
                <c:pt idx="168">
                  <c:v>23227.844738453681</c:v>
                </c:pt>
                <c:pt idx="169">
                  <c:v>23273.98417376713</c:v>
                </c:pt>
                <c:pt idx="170">
                  <c:v>23273.98417376713</c:v>
                </c:pt>
                <c:pt idx="171">
                  <c:v>23715.058495767131</c:v>
                </c:pt>
                <c:pt idx="172">
                  <c:v>23715.058495767131</c:v>
                </c:pt>
                <c:pt idx="173">
                  <c:v>23722.596714548105</c:v>
                </c:pt>
                <c:pt idx="174">
                  <c:v>23722.596714548105</c:v>
                </c:pt>
                <c:pt idx="175">
                  <c:v>23776.500716646147</c:v>
                </c:pt>
                <c:pt idx="176">
                  <c:v>23776.500716646147</c:v>
                </c:pt>
                <c:pt idx="177">
                  <c:v>23872.875723767564</c:v>
                </c:pt>
                <c:pt idx="178">
                  <c:v>23872.875723767564</c:v>
                </c:pt>
                <c:pt idx="179">
                  <c:v>23896.022129815745</c:v>
                </c:pt>
                <c:pt idx="180">
                  <c:v>23896.022129815745</c:v>
                </c:pt>
                <c:pt idx="181">
                  <c:v>23955.813743342453</c:v>
                </c:pt>
                <c:pt idx="182">
                  <c:v>23955.813743342453</c:v>
                </c:pt>
                <c:pt idx="183">
                  <c:v>24089.747091075253</c:v>
                </c:pt>
                <c:pt idx="184">
                  <c:v>24089.747091075253</c:v>
                </c:pt>
                <c:pt idx="185">
                  <c:v>24259.272012675254</c:v>
                </c:pt>
                <c:pt idx="186">
                  <c:v>24259.272012675254</c:v>
                </c:pt>
                <c:pt idx="187">
                  <c:v>24440.892919138063</c:v>
                </c:pt>
                <c:pt idx="188">
                  <c:v>24440.892919138063</c:v>
                </c:pt>
                <c:pt idx="189">
                  <c:v>24536.276401992462</c:v>
                </c:pt>
                <c:pt idx="190">
                  <c:v>24536.276401992462</c:v>
                </c:pt>
                <c:pt idx="191">
                  <c:v>24849.299264569021</c:v>
                </c:pt>
                <c:pt idx="192">
                  <c:v>24849.299264569021</c:v>
                </c:pt>
                <c:pt idx="193">
                  <c:v>24851.701347823931</c:v>
                </c:pt>
                <c:pt idx="194">
                  <c:v>24851.701347823931</c:v>
                </c:pt>
                <c:pt idx="195">
                  <c:v>25585.667802823933</c:v>
                </c:pt>
                <c:pt idx="196">
                  <c:v>25585.667802823933</c:v>
                </c:pt>
                <c:pt idx="197">
                  <c:v>26006.153657876719</c:v>
                </c:pt>
                <c:pt idx="198">
                  <c:v>26006.153657876719</c:v>
                </c:pt>
                <c:pt idx="199">
                  <c:v>26012.398136353226</c:v>
                </c:pt>
                <c:pt idx="200">
                  <c:v>26012.398136353226</c:v>
                </c:pt>
                <c:pt idx="201">
                  <c:v>26608.081056353225</c:v>
                </c:pt>
                <c:pt idx="202">
                  <c:v>26608.081056353225</c:v>
                </c:pt>
                <c:pt idx="203">
                  <c:v>26940.531393895162</c:v>
                </c:pt>
                <c:pt idx="204">
                  <c:v>26940.531393895162</c:v>
                </c:pt>
                <c:pt idx="205">
                  <c:v>27093.152650432552</c:v>
                </c:pt>
                <c:pt idx="206">
                  <c:v>27093.152650432552</c:v>
                </c:pt>
                <c:pt idx="207">
                  <c:v>27184.00054209922</c:v>
                </c:pt>
                <c:pt idx="208">
                  <c:v>27184.00054209922</c:v>
                </c:pt>
                <c:pt idx="209">
                  <c:v>27217.164024956364</c:v>
                </c:pt>
                <c:pt idx="210">
                  <c:v>27217.164024956364</c:v>
                </c:pt>
                <c:pt idx="211">
                  <c:v>27354.036134952727</c:v>
                </c:pt>
                <c:pt idx="212">
                  <c:v>27354.036134952727</c:v>
                </c:pt>
                <c:pt idx="213">
                  <c:v>27470.299299561779</c:v>
                </c:pt>
                <c:pt idx="214">
                  <c:v>27470.299299561779</c:v>
                </c:pt>
                <c:pt idx="215">
                  <c:v>27952.257747553325</c:v>
                </c:pt>
                <c:pt idx="216">
                  <c:v>27952.257747553325</c:v>
                </c:pt>
                <c:pt idx="217">
                  <c:v>28030.099857640042</c:v>
                </c:pt>
                <c:pt idx="218">
                  <c:v>28030.099857640042</c:v>
                </c:pt>
                <c:pt idx="219">
                  <c:v>28201.262797040043</c:v>
                </c:pt>
                <c:pt idx="220">
                  <c:v>28201.262797040043</c:v>
                </c:pt>
                <c:pt idx="221">
                  <c:v>28450.693003330041</c:v>
                </c:pt>
                <c:pt idx="222">
                  <c:v>28450.693003330041</c:v>
                </c:pt>
                <c:pt idx="223">
                  <c:v>29471.063365346043</c:v>
                </c:pt>
                <c:pt idx="224">
                  <c:v>29471.063365346043</c:v>
                </c:pt>
                <c:pt idx="225">
                  <c:v>29616.387686286384</c:v>
                </c:pt>
                <c:pt idx="226">
                  <c:v>29616.387686286384</c:v>
                </c:pt>
                <c:pt idx="227">
                  <c:v>29745.130306800245</c:v>
                </c:pt>
                <c:pt idx="228">
                  <c:v>29745.130306800245</c:v>
                </c:pt>
                <c:pt idx="229">
                  <c:v>30020.111158281845</c:v>
                </c:pt>
                <c:pt idx="230">
                  <c:v>30020.111158281845</c:v>
                </c:pt>
                <c:pt idx="231">
                  <c:v>30681.05023816941</c:v>
                </c:pt>
                <c:pt idx="232">
                  <c:v>30681.05023816941</c:v>
                </c:pt>
                <c:pt idx="233">
                  <c:v>31018.896978155895</c:v>
                </c:pt>
                <c:pt idx="234">
                  <c:v>31018.896978155895</c:v>
                </c:pt>
                <c:pt idx="235">
                  <c:v>31285.441390090669</c:v>
                </c:pt>
                <c:pt idx="236">
                  <c:v>31285.441390090669</c:v>
                </c:pt>
                <c:pt idx="237">
                  <c:v>31349.142246578482</c:v>
                </c:pt>
                <c:pt idx="238">
                  <c:v>31349.142246578482</c:v>
                </c:pt>
                <c:pt idx="239">
                  <c:v>31369.318843618628</c:v>
                </c:pt>
                <c:pt idx="240">
                  <c:v>31369.318843618628</c:v>
                </c:pt>
                <c:pt idx="241">
                  <c:v>31576.014267592145</c:v>
                </c:pt>
                <c:pt idx="242">
                  <c:v>31576.014267592145</c:v>
                </c:pt>
                <c:pt idx="243">
                  <c:v>31613.530853568616</c:v>
                </c:pt>
                <c:pt idx="244">
                  <c:v>31613.530853568616</c:v>
                </c:pt>
                <c:pt idx="245">
                  <c:v>31829.521853793616</c:v>
                </c:pt>
                <c:pt idx="246">
                  <c:v>31829.521853793616</c:v>
                </c:pt>
                <c:pt idx="247">
                  <c:v>31834.586228212818</c:v>
                </c:pt>
                <c:pt idx="248">
                  <c:v>31834.586228212818</c:v>
                </c:pt>
                <c:pt idx="249">
                  <c:v>32069.800654554107</c:v>
                </c:pt>
                <c:pt idx="250">
                  <c:v>32069.800654554107</c:v>
                </c:pt>
                <c:pt idx="251">
                  <c:v>32168.404870176586</c:v>
                </c:pt>
                <c:pt idx="252">
                  <c:v>32168.404870176586</c:v>
                </c:pt>
                <c:pt idx="253">
                  <c:v>32276.009352099023</c:v>
                </c:pt>
                <c:pt idx="254">
                  <c:v>32276.009352099023</c:v>
                </c:pt>
                <c:pt idx="255">
                  <c:v>32672.565221786524</c:v>
                </c:pt>
                <c:pt idx="256">
                  <c:v>32672.565221786524</c:v>
                </c:pt>
                <c:pt idx="257">
                  <c:v>32749.576692395221</c:v>
                </c:pt>
                <c:pt idx="258">
                  <c:v>32749.576692395221</c:v>
                </c:pt>
                <c:pt idx="259">
                  <c:v>33024.796023725517</c:v>
                </c:pt>
                <c:pt idx="260">
                  <c:v>33024.796023725517</c:v>
                </c:pt>
                <c:pt idx="261">
                  <c:v>33998.347939325846</c:v>
                </c:pt>
                <c:pt idx="262">
                  <c:v>33998.347939325846</c:v>
                </c:pt>
                <c:pt idx="263">
                  <c:v>34007.08159590904</c:v>
                </c:pt>
                <c:pt idx="264">
                  <c:v>34007.08159590904</c:v>
                </c:pt>
                <c:pt idx="265">
                  <c:v>34031.896044405039</c:v>
                </c:pt>
                <c:pt idx="266">
                  <c:v>34031.896044405039</c:v>
                </c:pt>
                <c:pt idx="267">
                  <c:v>34137.787391605038</c:v>
                </c:pt>
                <c:pt idx="268">
                  <c:v>34137.787391605038</c:v>
                </c:pt>
                <c:pt idx="269">
                  <c:v>34155.716567177449</c:v>
                </c:pt>
                <c:pt idx="270">
                  <c:v>34155.716567177449</c:v>
                </c:pt>
                <c:pt idx="271">
                  <c:v>34188.772339577452</c:v>
                </c:pt>
                <c:pt idx="272">
                  <c:v>34188.772339577452</c:v>
                </c:pt>
                <c:pt idx="273">
                  <c:v>34314.760548231876</c:v>
                </c:pt>
                <c:pt idx="274">
                  <c:v>34314.760548231876</c:v>
                </c:pt>
                <c:pt idx="275">
                  <c:v>34316.362272256782</c:v>
                </c:pt>
                <c:pt idx="276">
                  <c:v>34316.362272256782</c:v>
                </c:pt>
                <c:pt idx="277">
                  <c:v>34351.620414068959</c:v>
                </c:pt>
                <c:pt idx="278">
                  <c:v>34351.620414068959</c:v>
                </c:pt>
                <c:pt idx="279">
                  <c:v>34531.877306422961</c:v>
                </c:pt>
                <c:pt idx="280">
                  <c:v>34531.877306422961</c:v>
                </c:pt>
                <c:pt idx="281">
                  <c:v>34853.773157022959</c:v>
                </c:pt>
                <c:pt idx="282">
                  <c:v>34853.773157022959</c:v>
                </c:pt>
                <c:pt idx="283">
                  <c:v>35136.132340116645</c:v>
                </c:pt>
                <c:pt idx="284">
                  <c:v>35136.132340116645</c:v>
                </c:pt>
                <c:pt idx="285">
                  <c:v>35157.360600902939</c:v>
                </c:pt>
                <c:pt idx="286">
                  <c:v>35157.360600902939</c:v>
                </c:pt>
                <c:pt idx="287">
                  <c:v>35364.59300090294</c:v>
                </c:pt>
                <c:pt idx="288">
                  <c:v>35364.59300090294</c:v>
                </c:pt>
                <c:pt idx="289">
                  <c:v>35475.255026311963</c:v>
                </c:pt>
                <c:pt idx="290">
                  <c:v>35475.255026311963</c:v>
                </c:pt>
                <c:pt idx="291">
                  <c:v>35857.543460033565</c:v>
                </c:pt>
                <c:pt idx="292">
                  <c:v>35857.543460033565</c:v>
                </c:pt>
                <c:pt idx="293">
                  <c:v>35890.612460033568</c:v>
                </c:pt>
                <c:pt idx="294">
                  <c:v>35890.612460033568</c:v>
                </c:pt>
                <c:pt idx="295">
                  <c:v>35898.52518565108</c:v>
                </c:pt>
                <c:pt idx="296">
                  <c:v>35898.52518565108</c:v>
                </c:pt>
                <c:pt idx="297">
                  <c:v>35902.098107384416</c:v>
                </c:pt>
                <c:pt idx="298">
                  <c:v>35902.098107384416</c:v>
                </c:pt>
                <c:pt idx="299">
                  <c:v>36077.940993710414</c:v>
                </c:pt>
                <c:pt idx="300">
                  <c:v>36077.940993710414</c:v>
                </c:pt>
                <c:pt idx="301">
                  <c:v>36380.859647510413</c:v>
                </c:pt>
                <c:pt idx="302">
                  <c:v>36380.859647510413</c:v>
                </c:pt>
                <c:pt idx="303">
                  <c:v>36759.444141590415</c:v>
                </c:pt>
                <c:pt idx="304">
                  <c:v>36759.444141590415</c:v>
                </c:pt>
                <c:pt idx="305">
                  <c:v>36819.599231717053</c:v>
                </c:pt>
                <c:pt idx="306">
                  <c:v>36819.599231717053</c:v>
                </c:pt>
                <c:pt idx="307">
                  <c:v>36845.23872971705</c:v>
                </c:pt>
                <c:pt idx="308">
                  <c:v>36845.23872971705</c:v>
                </c:pt>
                <c:pt idx="309">
                  <c:v>36884.296956951832</c:v>
                </c:pt>
                <c:pt idx="310">
                  <c:v>36884.296956951832</c:v>
                </c:pt>
                <c:pt idx="311">
                  <c:v>37088.637390819888</c:v>
                </c:pt>
                <c:pt idx="312">
                  <c:v>37088.637390819888</c:v>
                </c:pt>
                <c:pt idx="313">
                  <c:v>37166.349474681891</c:v>
                </c:pt>
                <c:pt idx="314">
                  <c:v>37166.349474681891</c:v>
                </c:pt>
                <c:pt idx="315">
                  <c:v>37173.373543882844</c:v>
                </c:pt>
                <c:pt idx="316">
                  <c:v>37173.373543882844</c:v>
                </c:pt>
                <c:pt idx="317">
                  <c:v>37198.573579618358</c:v>
                </c:pt>
                <c:pt idx="318">
                  <c:v>37198.573579618358</c:v>
                </c:pt>
                <c:pt idx="319">
                  <c:v>37396.868531218359</c:v>
                </c:pt>
                <c:pt idx="320">
                  <c:v>37396.868531218359</c:v>
                </c:pt>
                <c:pt idx="321">
                  <c:v>37507.083516035724</c:v>
                </c:pt>
                <c:pt idx="322">
                  <c:v>37507.083516035724</c:v>
                </c:pt>
                <c:pt idx="323">
                  <c:v>37513.646059085724</c:v>
                </c:pt>
                <c:pt idx="324">
                  <c:v>37513.646059085724</c:v>
                </c:pt>
                <c:pt idx="325">
                  <c:v>37629.44229300959</c:v>
                </c:pt>
                <c:pt idx="326">
                  <c:v>37629.44229300959</c:v>
                </c:pt>
                <c:pt idx="327">
                  <c:v>37692.241595894207</c:v>
                </c:pt>
                <c:pt idx="328">
                  <c:v>37692.241595894207</c:v>
                </c:pt>
                <c:pt idx="329">
                  <c:v>37738.833215466206</c:v>
                </c:pt>
                <c:pt idx="330">
                  <c:v>37738.833215466206</c:v>
                </c:pt>
                <c:pt idx="331">
                  <c:v>37758.026880559868</c:v>
                </c:pt>
                <c:pt idx="332">
                  <c:v>37758.026880559868</c:v>
                </c:pt>
                <c:pt idx="333">
                  <c:v>37822.253333628665</c:v>
                </c:pt>
                <c:pt idx="334">
                  <c:v>37822.253333628665</c:v>
                </c:pt>
                <c:pt idx="335">
                  <c:v>38273.233722596167</c:v>
                </c:pt>
                <c:pt idx="336">
                  <c:v>38273.233722596167</c:v>
                </c:pt>
                <c:pt idx="337">
                  <c:v>38898.804404796167</c:v>
                </c:pt>
                <c:pt idx="338">
                  <c:v>38898.804404796167</c:v>
                </c:pt>
                <c:pt idx="339">
                  <c:v>38942.896404796164</c:v>
                </c:pt>
                <c:pt idx="340">
                  <c:v>38942.896404796164</c:v>
                </c:pt>
                <c:pt idx="341">
                  <c:v>38955.445666334628</c:v>
                </c:pt>
                <c:pt idx="342">
                  <c:v>38955.445666334628</c:v>
                </c:pt>
                <c:pt idx="343">
                  <c:v>38960.522142357884</c:v>
                </c:pt>
                <c:pt idx="344">
                  <c:v>38960.522142357884</c:v>
                </c:pt>
                <c:pt idx="345">
                  <c:v>39014.531166917106</c:v>
                </c:pt>
                <c:pt idx="346">
                  <c:v>39014.531166917106</c:v>
                </c:pt>
                <c:pt idx="347">
                  <c:v>39066.877945797496</c:v>
                </c:pt>
                <c:pt idx="348">
                  <c:v>39066.877945797496</c:v>
                </c:pt>
                <c:pt idx="349">
                  <c:v>39268.057285807496</c:v>
                </c:pt>
                <c:pt idx="350">
                  <c:v>39268.057285807496</c:v>
                </c:pt>
                <c:pt idx="351">
                  <c:v>39641.340369449099</c:v>
                </c:pt>
                <c:pt idx="352">
                  <c:v>39641.340369449099</c:v>
                </c:pt>
                <c:pt idx="353">
                  <c:v>39682.885078379695</c:v>
                </c:pt>
                <c:pt idx="354">
                  <c:v>39682.885078379695</c:v>
                </c:pt>
                <c:pt idx="355">
                  <c:v>39685.242993847518</c:v>
                </c:pt>
                <c:pt idx="356">
                  <c:v>39685.242993847518</c:v>
                </c:pt>
                <c:pt idx="357">
                  <c:v>39806.438941210799</c:v>
                </c:pt>
                <c:pt idx="358">
                  <c:v>39806.438941210799</c:v>
                </c:pt>
                <c:pt idx="359">
                  <c:v>39827.384735580803</c:v>
                </c:pt>
                <c:pt idx="360">
                  <c:v>39827.384735580803</c:v>
                </c:pt>
                <c:pt idx="361">
                  <c:v>39934.744017592267</c:v>
                </c:pt>
                <c:pt idx="362">
                  <c:v>39934.744017592267</c:v>
                </c:pt>
                <c:pt idx="363">
                  <c:v>39962.182728556974</c:v>
                </c:pt>
                <c:pt idx="364">
                  <c:v>39962.182728556974</c:v>
                </c:pt>
                <c:pt idx="365">
                  <c:v>40123.780680166972</c:v>
                </c:pt>
                <c:pt idx="366">
                  <c:v>40123.780680166972</c:v>
                </c:pt>
                <c:pt idx="367">
                  <c:v>40216.898058996761</c:v>
                </c:pt>
                <c:pt idx="368">
                  <c:v>40216.898058996761</c:v>
                </c:pt>
                <c:pt idx="369">
                  <c:v>40249.248359396763</c:v>
                </c:pt>
                <c:pt idx="370">
                  <c:v>40249.248359396763</c:v>
                </c:pt>
                <c:pt idx="371">
                  <c:v>40419.614948285649</c:v>
                </c:pt>
                <c:pt idx="372">
                  <c:v>40419.614948285649</c:v>
                </c:pt>
                <c:pt idx="373">
                  <c:v>40425.994989569517</c:v>
                </c:pt>
                <c:pt idx="374">
                  <c:v>40425.994989569517</c:v>
                </c:pt>
                <c:pt idx="375">
                  <c:v>41251.794895317515</c:v>
                </c:pt>
                <c:pt idx="376">
                  <c:v>41251.794895317515</c:v>
                </c:pt>
                <c:pt idx="377">
                  <c:v>41291.212014562312</c:v>
                </c:pt>
                <c:pt idx="378">
                  <c:v>41291.212014562312</c:v>
                </c:pt>
                <c:pt idx="379">
                  <c:v>41302.235014562313</c:v>
                </c:pt>
                <c:pt idx="380">
                  <c:v>41302.235014562313</c:v>
                </c:pt>
                <c:pt idx="381">
                  <c:v>41374.229182581403</c:v>
                </c:pt>
                <c:pt idx="382">
                  <c:v>41374.229182581403</c:v>
                </c:pt>
                <c:pt idx="383">
                  <c:v>41418.924546791932</c:v>
                </c:pt>
                <c:pt idx="384">
                  <c:v>41418.924546791932</c:v>
                </c:pt>
                <c:pt idx="385">
                  <c:v>41428.633014674073</c:v>
                </c:pt>
                <c:pt idx="386">
                  <c:v>41428.633014674073</c:v>
                </c:pt>
                <c:pt idx="387">
                  <c:v>41436.979091427376</c:v>
                </c:pt>
                <c:pt idx="388">
                  <c:v>41436.979091427376</c:v>
                </c:pt>
                <c:pt idx="389">
                  <c:v>41655.308971986509</c:v>
                </c:pt>
                <c:pt idx="390">
                  <c:v>41655.308971986509</c:v>
                </c:pt>
                <c:pt idx="391">
                  <c:v>41666.881464626873</c:v>
                </c:pt>
                <c:pt idx="392">
                  <c:v>41666.881464626873</c:v>
                </c:pt>
                <c:pt idx="393">
                  <c:v>41679.404436033379</c:v>
                </c:pt>
                <c:pt idx="394">
                  <c:v>41679.404436033379</c:v>
                </c:pt>
                <c:pt idx="395">
                  <c:v>41777.158895806962</c:v>
                </c:pt>
                <c:pt idx="396">
                  <c:v>41777.158895806962</c:v>
                </c:pt>
                <c:pt idx="397">
                  <c:v>41831.061365806963</c:v>
                </c:pt>
                <c:pt idx="398">
                  <c:v>41831.061365806963</c:v>
                </c:pt>
                <c:pt idx="399">
                  <c:v>41942.713572414097</c:v>
                </c:pt>
                <c:pt idx="400">
                  <c:v>41942.713572414097</c:v>
                </c:pt>
                <c:pt idx="401">
                  <c:v>41951.259475162129</c:v>
                </c:pt>
                <c:pt idx="402">
                  <c:v>41951.259475162129</c:v>
                </c:pt>
                <c:pt idx="403">
                  <c:v>42008.924976902126</c:v>
                </c:pt>
                <c:pt idx="404">
                  <c:v>42008.924976902126</c:v>
                </c:pt>
                <c:pt idx="405">
                  <c:v>42202.327480182124</c:v>
                </c:pt>
                <c:pt idx="406">
                  <c:v>42202.327480182124</c:v>
                </c:pt>
                <c:pt idx="407">
                  <c:v>42209.305065169923</c:v>
                </c:pt>
                <c:pt idx="408">
                  <c:v>42209.305065169923</c:v>
                </c:pt>
                <c:pt idx="409">
                  <c:v>42264.47826660992</c:v>
                </c:pt>
                <c:pt idx="410">
                  <c:v>42264.47826660992</c:v>
                </c:pt>
                <c:pt idx="411">
                  <c:v>42392.645885657796</c:v>
                </c:pt>
                <c:pt idx="412">
                  <c:v>42392.645885657796</c:v>
                </c:pt>
                <c:pt idx="413">
                  <c:v>42528.648903136986</c:v>
                </c:pt>
                <c:pt idx="414">
                  <c:v>42528.648903136986</c:v>
                </c:pt>
                <c:pt idx="415">
                  <c:v>42627.855903136988</c:v>
                </c:pt>
                <c:pt idx="416">
                  <c:v>42627.855903136988</c:v>
                </c:pt>
                <c:pt idx="417">
                  <c:v>42740.247954356986</c:v>
                </c:pt>
                <c:pt idx="418">
                  <c:v>42740.247954356986</c:v>
                </c:pt>
                <c:pt idx="419">
                  <c:v>42782.706174288098</c:v>
                </c:pt>
                <c:pt idx="420">
                  <c:v>42782.706174288098</c:v>
                </c:pt>
                <c:pt idx="421">
                  <c:v>42810.736175183098</c:v>
                </c:pt>
                <c:pt idx="422">
                  <c:v>42810.736175183098</c:v>
                </c:pt>
                <c:pt idx="423">
                  <c:v>42904.754794586697</c:v>
                </c:pt>
                <c:pt idx="424">
                  <c:v>42904.754794586697</c:v>
                </c:pt>
                <c:pt idx="425">
                  <c:v>43021.4341314267</c:v>
                </c:pt>
                <c:pt idx="426">
                  <c:v>43021.4341314267</c:v>
                </c:pt>
                <c:pt idx="427">
                  <c:v>43295.250756017682</c:v>
                </c:pt>
                <c:pt idx="428">
                  <c:v>43295.250756017682</c:v>
                </c:pt>
                <c:pt idx="429">
                  <c:v>43329.394498517679</c:v>
                </c:pt>
                <c:pt idx="430">
                  <c:v>43329.394498517679</c:v>
                </c:pt>
                <c:pt idx="431">
                  <c:v>43465.439546537484</c:v>
                </c:pt>
                <c:pt idx="432">
                  <c:v>43465.439546537484</c:v>
                </c:pt>
                <c:pt idx="433">
                  <c:v>43646.525390537485</c:v>
                </c:pt>
                <c:pt idx="434">
                  <c:v>43646.525390537485</c:v>
                </c:pt>
                <c:pt idx="435">
                  <c:v>43664.730834358576</c:v>
                </c:pt>
                <c:pt idx="436">
                  <c:v>43664.730834358576</c:v>
                </c:pt>
                <c:pt idx="437">
                  <c:v>43678.402881718575</c:v>
                </c:pt>
                <c:pt idx="438">
                  <c:v>43678.402881718575</c:v>
                </c:pt>
                <c:pt idx="439">
                  <c:v>43898.862881718574</c:v>
                </c:pt>
                <c:pt idx="440">
                  <c:v>43898.862881718574</c:v>
                </c:pt>
                <c:pt idx="441">
                  <c:v>44078.980465398578</c:v>
                </c:pt>
                <c:pt idx="442">
                  <c:v>44078.980465398578</c:v>
                </c:pt>
                <c:pt idx="443">
                  <c:v>44103.168124068579</c:v>
                </c:pt>
                <c:pt idx="444">
                  <c:v>44103.168124068579</c:v>
                </c:pt>
                <c:pt idx="445">
                  <c:v>44124.434004312578</c:v>
                </c:pt>
                <c:pt idx="446">
                  <c:v>44124.434004312578</c:v>
                </c:pt>
                <c:pt idx="447">
                  <c:v>44239.008297269873</c:v>
                </c:pt>
                <c:pt idx="448">
                  <c:v>44239.008297269873</c:v>
                </c:pt>
                <c:pt idx="449">
                  <c:v>44279.870293717875</c:v>
                </c:pt>
                <c:pt idx="450">
                  <c:v>44279.870293717875</c:v>
                </c:pt>
                <c:pt idx="451">
                  <c:v>44445.215293717876</c:v>
                </c:pt>
                <c:pt idx="452">
                  <c:v>44445.215293717876</c:v>
                </c:pt>
                <c:pt idx="453">
                  <c:v>44498.060878477874</c:v>
                </c:pt>
                <c:pt idx="454">
                  <c:v>44498.060878477874</c:v>
                </c:pt>
                <c:pt idx="455">
                  <c:v>44565.716799789348</c:v>
                </c:pt>
                <c:pt idx="456">
                  <c:v>44565.716799789348</c:v>
                </c:pt>
                <c:pt idx="457">
                  <c:v>44756.025587889351</c:v>
                </c:pt>
                <c:pt idx="458">
                  <c:v>44756.025587889351</c:v>
                </c:pt>
                <c:pt idx="459">
                  <c:v>44800.435817106743</c:v>
                </c:pt>
                <c:pt idx="460">
                  <c:v>44800.435817106743</c:v>
                </c:pt>
                <c:pt idx="461">
                  <c:v>45179.758975644341</c:v>
                </c:pt>
                <c:pt idx="462">
                  <c:v>45179.758975644341</c:v>
                </c:pt>
                <c:pt idx="463">
                  <c:v>45321.170371688786</c:v>
                </c:pt>
                <c:pt idx="464">
                  <c:v>45321.170371688786</c:v>
                </c:pt>
                <c:pt idx="465">
                  <c:v>45351.185912504785</c:v>
                </c:pt>
                <c:pt idx="466">
                  <c:v>45351.185912504785</c:v>
                </c:pt>
                <c:pt idx="467">
                  <c:v>45505.039655464781</c:v>
                </c:pt>
                <c:pt idx="468">
                  <c:v>45505.039655464781</c:v>
                </c:pt>
                <c:pt idx="469">
                  <c:v>45665.531504851861</c:v>
                </c:pt>
                <c:pt idx="470">
                  <c:v>45665.531504851861</c:v>
                </c:pt>
                <c:pt idx="471">
                  <c:v>45771.943310664297</c:v>
                </c:pt>
                <c:pt idx="472">
                  <c:v>45771.943310664297</c:v>
                </c:pt>
                <c:pt idx="473">
                  <c:v>45820.511758726971</c:v>
                </c:pt>
                <c:pt idx="474">
                  <c:v>45820.511758726971</c:v>
                </c:pt>
                <c:pt idx="475">
                  <c:v>45896.513238764514</c:v>
                </c:pt>
                <c:pt idx="476">
                  <c:v>45896.513238764514</c:v>
                </c:pt>
                <c:pt idx="477">
                  <c:v>45922.396620171035</c:v>
                </c:pt>
                <c:pt idx="478">
                  <c:v>45922.396620171035</c:v>
                </c:pt>
                <c:pt idx="479">
                  <c:v>45989.036510897276</c:v>
                </c:pt>
                <c:pt idx="480">
                  <c:v>45989.036510897276</c:v>
                </c:pt>
                <c:pt idx="481">
                  <c:v>46014.914253405477</c:v>
                </c:pt>
                <c:pt idx="482">
                  <c:v>46014.914253405477</c:v>
                </c:pt>
                <c:pt idx="483">
                  <c:v>46105.050426705478</c:v>
                </c:pt>
                <c:pt idx="484">
                  <c:v>46105.050426705478</c:v>
                </c:pt>
                <c:pt idx="485">
                  <c:v>46148.571325075478</c:v>
                </c:pt>
                <c:pt idx="486">
                  <c:v>46148.571325075478</c:v>
                </c:pt>
                <c:pt idx="487">
                  <c:v>46313.317492037488</c:v>
                </c:pt>
                <c:pt idx="488">
                  <c:v>46313.317492037488</c:v>
                </c:pt>
                <c:pt idx="489">
                  <c:v>46395.888756805485</c:v>
                </c:pt>
                <c:pt idx="490">
                  <c:v>46395.888756805485</c:v>
                </c:pt>
                <c:pt idx="491">
                  <c:v>46446.091129619868</c:v>
                </c:pt>
                <c:pt idx="492">
                  <c:v>46446.091129619868</c:v>
                </c:pt>
                <c:pt idx="493">
                  <c:v>46498.437152019869</c:v>
                </c:pt>
                <c:pt idx="494">
                  <c:v>46498.437152019869</c:v>
                </c:pt>
                <c:pt idx="495">
                  <c:v>46544.440595334869</c:v>
                </c:pt>
                <c:pt idx="496">
                  <c:v>46544.440595334869</c:v>
                </c:pt>
                <c:pt idx="497">
                  <c:v>46561.636475334868</c:v>
                </c:pt>
                <c:pt idx="498">
                  <c:v>46561.636475334868</c:v>
                </c:pt>
                <c:pt idx="499">
                  <c:v>46602.454203414869</c:v>
                </c:pt>
                <c:pt idx="500">
                  <c:v>46602.454203414869</c:v>
                </c:pt>
                <c:pt idx="501">
                  <c:v>46602.454203414869</c:v>
                </c:pt>
                <c:pt idx="502">
                  <c:v>46602.454203414869</c:v>
                </c:pt>
                <c:pt idx="503">
                  <c:v>46602.454203414869</c:v>
                </c:pt>
                <c:pt idx="504">
                  <c:v>46602.454203414869</c:v>
                </c:pt>
                <c:pt idx="505">
                  <c:v>46602.454203414869</c:v>
                </c:pt>
                <c:pt idx="506">
                  <c:v>46602.454203414869</c:v>
                </c:pt>
                <c:pt idx="507">
                  <c:v>46602.454203414869</c:v>
                </c:pt>
                <c:pt idx="508">
                  <c:v>46602.454203414869</c:v>
                </c:pt>
                <c:pt idx="509">
                  <c:v>46602.454203414869</c:v>
                </c:pt>
                <c:pt idx="510">
                  <c:v>46602.454203414869</c:v>
                </c:pt>
                <c:pt idx="511">
                  <c:v>46602.454203414869</c:v>
                </c:pt>
              </c:numCache>
              <c:extLst xmlns:c15="http://schemas.microsoft.com/office/drawing/2012/chart"/>
            </c:numRef>
          </c:cat>
          <c:val>
            <c:numRef>
              <c:f>'2020 Cost Curve'!$J$84:$J$700</c:f>
              <c:numCache>
                <c:formatCode>#,##0_);\(#,##0\);"-"_);@_)</c:formatCode>
                <c:ptCount val="617"/>
                <c:pt idx="0">
                  <c:v>0.55218127124513661</c:v>
                </c:pt>
                <c:pt idx="1">
                  <c:v>0.55218127124513661</c:v>
                </c:pt>
                <c:pt idx="2">
                  <c:v>0.61392514801453824</c:v>
                </c:pt>
                <c:pt idx="3">
                  <c:v>0.61392514801453824</c:v>
                </c:pt>
                <c:pt idx="4">
                  <c:v>0.75051553415730832</c:v>
                </c:pt>
                <c:pt idx="5">
                  <c:v>0.75051553415730832</c:v>
                </c:pt>
                <c:pt idx="6">
                  <c:v>0.7760570655935537</c:v>
                </c:pt>
                <c:pt idx="7">
                  <c:v>0.7760570655935537</c:v>
                </c:pt>
                <c:pt idx="8">
                  <c:v>0.8349905381898296</c:v>
                </c:pt>
                <c:pt idx="9">
                  <c:v>0.8349905381898296</c:v>
                </c:pt>
                <c:pt idx="10">
                  <c:v>0.84333742320121985</c:v>
                </c:pt>
                <c:pt idx="11">
                  <c:v>0.84333742320121985</c:v>
                </c:pt>
                <c:pt idx="12">
                  <c:v>0.86308494269404823</c:v>
                </c:pt>
                <c:pt idx="13">
                  <c:v>0.86308494269404823</c:v>
                </c:pt>
                <c:pt idx="14">
                  <c:v>0.88532577619120856</c:v>
                </c:pt>
                <c:pt idx="15">
                  <c:v>0.88532577619120856</c:v>
                </c:pt>
                <c:pt idx="16">
                  <c:v>0.90823129316902884</c:v>
                </c:pt>
                <c:pt idx="17">
                  <c:v>0.90823129316902884</c:v>
                </c:pt>
                <c:pt idx="18">
                  <c:v>0.93973965164195317</c:v>
                </c:pt>
                <c:pt idx="19">
                  <c:v>0.93973965164195317</c:v>
                </c:pt>
                <c:pt idx="20">
                  <c:v>0.97968191889414713</c:v>
                </c:pt>
                <c:pt idx="21">
                  <c:v>0.97968191889414713</c:v>
                </c:pt>
                <c:pt idx="22">
                  <c:v>0.98106230750798407</c:v>
                </c:pt>
                <c:pt idx="23">
                  <c:v>0.98106230750798407</c:v>
                </c:pt>
                <c:pt idx="24">
                  <c:v>0.99039922188609453</c:v>
                </c:pt>
                <c:pt idx="25">
                  <c:v>0.99039922188609453</c:v>
                </c:pt>
                <c:pt idx="26">
                  <c:v>1.0259951327315668</c:v>
                </c:pt>
                <c:pt idx="27">
                  <c:v>1.0259951327315668</c:v>
                </c:pt>
                <c:pt idx="28">
                  <c:v>1.0467988943018285</c:v>
                </c:pt>
                <c:pt idx="29">
                  <c:v>1.0467988943018285</c:v>
                </c:pt>
                <c:pt idx="30">
                  <c:v>1.0516659195954816</c:v>
                </c:pt>
                <c:pt idx="31">
                  <c:v>1.0516659195954816</c:v>
                </c:pt>
                <c:pt idx="32">
                  <c:v>1.0638412801539807</c:v>
                </c:pt>
                <c:pt idx="33">
                  <c:v>1.0638412801539807</c:v>
                </c:pt>
                <c:pt idx="34">
                  <c:v>1.0664257535477311</c:v>
                </c:pt>
                <c:pt idx="35">
                  <c:v>1.0664257535477311</c:v>
                </c:pt>
                <c:pt idx="36">
                  <c:v>1.0697998488197724</c:v>
                </c:pt>
                <c:pt idx="37">
                  <c:v>1.0697998488197724</c:v>
                </c:pt>
                <c:pt idx="38">
                  <c:v>1.0710024663984088</c:v>
                </c:pt>
                <c:pt idx="39">
                  <c:v>1.0710024663984088</c:v>
                </c:pt>
                <c:pt idx="40">
                  <c:v>1.084351428814331</c:v>
                </c:pt>
                <c:pt idx="41">
                  <c:v>1.084351428814331</c:v>
                </c:pt>
                <c:pt idx="42">
                  <c:v>1.0865229658795108</c:v>
                </c:pt>
                <c:pt idx="43">
                  <c:v>1.0865229658795108</c:v>
                </c:pt>
                <c:pt idx="44">
                  <c:v>1.0870348068168909</c:v>
                </c:pt>
                <c:pt idx="45">
                  <c:v>1.0870348068168909</c:v>
                </c:pt>
                <c:pt idx="46">
                  <c:v>1.0999874454635232</c:v>
                </c:pt>
                <c:pt idx="47">
                  <c:v>1.0999874454635232</c:v>
                </c:pt>
                <c:pt idx="48">
                  <c:v>1.1055769885750153</c:v>
                </c:pt>
                <c:pt idx="49">
                  <c:v>1.1055769885750153</c:v>
                </c:pt>
                <c:pt idx="50">
                  <c:v>1.1187330626013381</c:v>
                </c:pt>
                <c:pt idx="51">
                  <c:v>1.1187330626013381</c:v>
                </c:pt>
                <c:pt idx="52">
                  <c:v>1.1286649236953608</c:v>
                </c:pt>
                <c:pt idx="53">
                  <c:v>1.1286649236953608</c:v>
                </c:pt>
                <c:pt idx="54">
                  <c:v>1.1306711881066902</c:v>
                </c:pt>
                <c:pt idx="55">
                  <c:v>1.1306711881066902</c:v>
                </c:pt>
                <c:pt idx="56">
                  <c:v>1.1468449334094375</c:v>
                </c:pt>
                <c:pt idx="57">
                  <c:v>1.1468449334094375</c:v>
                </c:pt>
                <c:pt idx="58">
                  <c:v>1.2013925778723362</c:v>
                </c:pt>
                <c:pt idx="59">
                  <c:v>1.2013925778723362</c:v>
                </c:pt>
                <c:pt idx="60">
                  <c:v>1.203561011124304</c:v>
                </c:pt>
                <c:pt idx="61">
                  <c:v>1.203561011124304</c:v>
                </c:pt>
                <c:pt idx="62">
                  <c:v>1.2083748843877331</c:v>
                </c:pt>
                <c:pt idx="63">
                  <c:v>1.2083748843877331</c:v>
                </c:pt>
                <c:pt idx="64">
                  <c:v>1.2132083387099899</c:v>
                </c:pt>
                <c:pt idx="65">
                  <c:v>1.2132083387099899</c:v>
                </c:pt>
                <c:pt idx="66">
                  <c:v>1.2214621177757621</c:v>
                </c:pt>
                <c:pt idx="67">
                  <c:v>1.2214621177757621</c:v>
                </c:pt>
                <c:pt idx="68">
                  <c:v>1.2239824276356452</c:v>
                </c:pt>
                <c:pt idx="69">
                  <c:v>1.2239824276356452</c:v>
                </c:pt>
                <c:pt idx="70">
                  <c:v>1.2458169671877182</c:v>
                </c:pt>
                <c:pt idx="71">
                  <c:v>1.2458169671877182</c:v>
                </c:pt>
                <c:pt idx="72">
                  <c:v>1.2485616649844267</c:v>
                </c:pt>
                <c:pt idx="73">
                  <c:v>1.2485616649844267</c:v>
                </c:pt>
                <c:pt idx="74">
                  <c:v>1.2625518405827503</c:v>
                </c:pt>
                <c:pt idx="75">
                  <c:v>1.2625518405827503</c:v>
                </c:pt>
                <c:pt idx="76">
                  <c:v>1.3051976963783594</c:v>
                </c:pt>
                <c:pt idx="77">
                  <c:v>1.3051976963783594</c:v>
                </c:pt>
                <c:pt idx="78">
                  <c:v>1.3374631908695376</c:v>
                </c:pt>
                <c:pt idx="79">
                  <c:v>1.3374631908695376</c:v>
                </c:pt>
                <c:pt idx="80">
                  <c:v>1.3532303010582272</c:v>
                </c:pt>
                <c:pt idx="81">
                  <c:v>1.3532303010582272</c:v>
                </c:pt>
                <c:pt idx="82">
                  <c:v>1.357027760491248</c:v>
                </c:pt>
                <c:pt idx="83">
                  <c:v>1.357027760491248</c:v>
                </c:pt>
                <c:pt idx="84">
                  <c:v>1.3586201637043462</c:v>
                </c:pt>
                <c:pt idx="85">
                  <c:v>1.3586201637043462</c:v>
                </c:pt>
                <c:pt idx="86">
                  <c:v>1.3659140087222337</c:v>
                </c:pt>
                <c:pt idx="87">
                  <c:v>1.3659140087222337</c:v>
                </c:pt>
                <c:pt idx="88">
                  <c:v>1.3684159308341406</c:v>
                </c:pt>
                <c:pt idx="89">
                  <c:v>1.3684159308341406</c:v>
                </c:pt>
                <c:pt idx="90">
                  <c:v>1.3695223534187613</c:v>
                </c:pt>
                <c:pt idx="91">
                  <c:v>1.3695223534187613</c:v>
                </c:pt>
                <c:pt idx="92">
                  <c:v>1.3843308718759542</c:v>
                </c:pt>
                <c:pt idx="93">
                  <c:v>1.3843308718759542</c:v>
                </c:pt>
                <c:pt idx="94">
                  <c:v>1.3908331787131325</c:v>
                </c:pt>
                <c:pt idx="95">
                  <c:v>1.3908331787131325</c:v>
                </c:pt>
                <c:pt idx="96">
                  <c:v>1.3927285979022204</c:v>
                </c:pt>
                <c:pt idx="97">
                  <c:v>1.3927285979022204</c:v>
                </c:pt>
                <c:pt idx="98">
                  <c:v>1.3949378936313004</c:v>
                </c:pt>
                <c:pt idx="99">
                  <c:v>1.3949378936313004</c:v>
                </c:pt>
                <c:pt idx="100">
                  <c:v>1.3958344206258699</c:v>
                </c:pt>
                <c:pt idx="101">
                  <c:v>1.3958344206258699</c:v>
                </c:pt>
                <c:pt idx="102">
                  <c:v>1.3990994647903312</c:v>
                </c:pt>
                <c:pt idx="103">
                  <c:v>1.3990994647903312</c:v>
                </c:pt>
                <c:pt idx="104">
                  <c:v>1.4009736962171024</c:v>
                </c:pt>
                <c:pt idx="105">
                  <c:v>1.4009736962171024</c:v>
                </c:pt>
                <c:pt idx="106">
                  <c:v>1.4125044191644667</c:v>
                </c:pt>
                <c:pt idx="107">
                  <c:v>1.4125044191644667</c:v>
                </c:pt>
                <c:pt idx="108">
                  <c:v>1.4222388778163852</c:v>
                </c:pt>
                <c:pt idx="109">
                  <c:v>1.4222388778163852</c:v>
                </c:pt>
                <c:pt idx="110">
                  <c:v>1.4262724435240617</c:v>
                </c:pt>
                <c:pt idx="111">
                  <c:v>1.4262724435240617</c:v>
                </c:pt>
                <c:pt idx="112">
                  <c:v>1.4363541192644964</c:v>
                </c:pt>
                <c:pt idx="113">
                  <c:v>1.4363541192644964</c:v>
                </c:pt>
                <c:pt idx="114">
                  <c:v>1.4435377833749234</c:v>
                </c:pt>
                <c:pt idx="115">
                  <c:v>1.4435377833749234</c:v>
                </c:pt>
                <c:pt idx="116">
                  <c:v>1.4596474751369775</c:v>
                </c:pt>
                <c:pt idx="117">
                  <c:v>1.4596474751369775</c:v>
                </c:pt>
                <c:pt idx="118">
                  <c:v>1.4660544517478269</c:v>
                </c:pt>
                <c:pt idx="119">
                  <c:v>1.4660544517478269</c:v>
                </c:pt>
                <c:pt idx="120">
                  <c:v>1.4754339277113038</c:v>
                </c:pt>
                <c:pt idx="121">
                  <c:v>1.4754339277113038</c:v>
                </c:pt>
                <c:pt idx="122">
                  <c:v>1.4757034443988732</c:v>
                </c:pt>
                <c:pt idx="123">
                  <c:v>1.4757034443988732</c:v>
                </c:pt>
                <c:pt idx="124">
                  <c:v>1.479790568822851</c:v>
                </c:pt>
                <c:pt idx="125">
                  <c:v>1.479790568822851</c:v>
                </c:pt>
                <c:pt idx="126">
                  <c:v>1.4801411145441552</c:v>
                </c:pt>
                <c:pt idx="127">
                  <c:v>1.4801411145441552</c:v>
                </c:pt>
                <c:pt idx="128">
                  <c:v>1.5005717487035815</c:v>
                </c:pt>
                <c:pt idx="129">
                  <c:v>1.5005717487035815</c:v>
                </c:pt>
                <c:pt idx="130">
                  <c:v>1.5042638189722948</c:v>
                </c:pt>
                <c:pt idx="131">
                  <c:v>1.5042638189722948</c:v>
                </c:pt>
                <c:pt idx="132">
                  <c:v>1.5070691574860746</c:v>
                </c:pt>
                <c:pt idx="133">
                  <c:v>1.5070691574860746</c:v>
                </c:pt>
                <c:pt idx="134">
                  <c:v>1.5079773576730731</c:v>
                </c:pt>
                <c:pt idx="135">
                  <c:v>1.5079773576730731</c:v>
                </c:pt>
                <c:pt idx="136">
                  <c:v>1.5152014510472918</c:v>
                </c:pt>
                <c:pt idx="137">
                  <c:v>1.5152014510472918</c:v>
                </c:pt>
                <c:pt idx="138">
                  <c:v>1.5279706804178923</c:v>
                </c:pt>
                <c:pt idx="139">
                  <c:v>1.5279706804178923</c:v>
                </c:pt>
                <c:pt idx="140">
                  <c:v>1.5301500524574212</c:v>
                </c:pt>
                <c:pt idx="141">
                  <c:v>1.5301500524574212</c:v>
                </c:pt>
                <c:pt idx="142">
                  <c:v>1.5308174166160484</c:v>
                </c:pt>
                <c:pt idx="143">
                  <c:v>1.5308174166160484</c:v>
                </c:pt>
                <c:pt idx="144">
                  <c:v>1.5657729590531853</c:v>
                </c:pt>
                <c:pt idx="145">
                  <c:v>1.5657729590531853</c:v>
                </c:pt>
                <c:pt idx="146">
                  <c:v>1.5662665364205737</c:v>
                </c:pt>
                <c:pt idx="147">
                  <c:v>1.5662665364205737</c:v>
                </c:pt>
                <c:pt idx="148">
                  <c:v>1.5727682732373236</c:v>
                </c:pt>
                <c:pt idx="149">
                  <c:v>1.5727682732373236</c:v>
                </c:pt>
                <c:pt idx="150">
                  <c:v>1.5747450815845658</c:v>
                </c:pt>
                <c:pt idx="151">
                  <c:v>1.5747450815845658</c:v>
                </c:pt>
                <c:pt idx="152">
                  <c:v>1.5844794563479778</c:v>
                </c:pt>
                <c:pt idx="153">
                  <c:v>1.5844794563479778</c:v>
                </c:pt>
                <c:pt idx="154">
                  <c:v>1.5862665506158893</c:v>
                </c:pt>
                <c:pt idx="155">
                  <c:v>1.5862665506158893</c:v>
                </c:pt>
                <c:pt idx="156">
                  <c:v>1.5972072965140245</c:v>
                </c:pt>
                <c:pt idx="157">
                  <c:v>1.5972072965140245</c:v>
                </c:pt>
                <c:pt idx="158">
                  <c:v>1.5972853967501675</c:v>
                </c:pt>
                <c:pt idx="159">
                  <c:v>1.5972853967501675</c:v>
                </c:pt>
                <c:pt idx="160">
                  <c:v>1.610711574318187</c:v>
                </c:pt>
                <c:pt idx="161">
                  <c:v>1.610711574318187</c:v>
                </c:pt>
                <c:pt idx="162">
                  <c:v>1.6119756353927819</c:v>
                </c:pt>
                <c:pt idx="163">
                  <c:v>1.6119756353927819</c:v>
                </c:pt>
                <c:pt idx="164">
                  <c:v>1.6137288941590533</c:v>
                </c:pt>
                <c:pt idx="165">
                  <c:v>1.6137288941590533</c:v>
                </c:pt>
                <c:pt idx="166">
                  <c:v>1.6280956278490633</c:v>
                </c:pt>
                <c:pt idx="167">
                  <c:v>1.6280956278490633</c:v>
                </c:pt>
                <c:pt idx="168">
                  <c:v>1.6345136038489398</c:v>
                </c:pt>
                <c:pt idx="169">
                  <c:v>1.6345136038489398</c:v>
                </c:pt>
                <c:pt idx="170">
                  <c:v>1.6359047736135832</c:v>
                </c:pt>
                <c:pt idx="171">
                  <c:v>1.6359047736135832</c:v>
                </c:pt>
                <c:pt idx="172">
                  <c:v>1.6410988777251776</c:v>
                </c:pt>
                <c:pt idx="173">
                  <c:v>1.6410988777251776</c:v>
                </c:pt>
                <c:pt idx="174">
                  <c:v>1.642424460207411</c:v>
                </c:pt>
                <c:pt idx="175">
                  <c:v>1.642424460207411</c:v>
                </c:pt>
                <c:pt idx="176">
                  <c:v>1.6645027208607541</c:v>
                </c:pt>
                <c:pt idx="177">
                  <c:v>1.6645027208607541</c:v>
                </c:pt>
                <c:pt idx="178">
                  <c:v>1.6647534468953651</c:v>
                </c:pt>
                <c:pt idx="179">
                  <c:v>1.6647534468953651</c:v>
                </c:pt>
                <c:pt idx="180">
                  <c:v>1.6660458171210835</c:v>
                </c:pt>
                <c:pt idx="181">
                  <c:v>1.6660458171210835</c:v>
                </c:pt>
                <c:pt idx="182">
                  <c:v>1.6742278937247304</c:v>
                </c:pt>
                <c:pt idx="183">
                  <c:v>1.6742278937247304</c:v>
                </c:pt>
                <c:pt idx="184">
                  <c:v>1.6828619234223725</c:v>
                </c:pt>
                <c:pt idx="185">
                  <c:v>1.6828619234223725</c:v>
                </c:pt>
                <c:pt idx="186">
                  <c:v>1.6857078704179183</c:v>
                </c:pt>
                <c:pt idx="187">
                  <c:v>1.6857078704179183</c:v>
                </c:pt>
                <c:pt idx="188">
                  <c:v>1.6948226959989305</c:v>
                </c:pt>
                <c:pt idx="189">
                  <c:v>1.6948226959989305</c:v>
                </c:pt>
                <c:pt idx="190">
                  <c:v>1.6975130050145686</c:v>
                </c:pt>
                <c:pt idx="191">
                  <c:v>1.6975130050145686</c:v>
                </c:pt>
                <c:pt idx="192">
                  <c:v>1.7113102565235365</c:v>
                </c:pt>
                <c:pt idx="193">
                  <c:v>1.7113102565235365</c:v>
                </c:pt>
                <c:pt idx="194">
                  <c:v>1.7118282804080118</c:v>
                </c:pt>
                <c:pt idx="195">
                  <c:v>1.7118282804080118</c:v>
                </c:pt>
                <c:pt idx="196">
                  <c:v>1.7205373887196636</c:v>
                </c:pt>
                <c:pt idx="197">
                  <c:v>1.7205373887196636</c:v>
                </c:pt>
                <c:pt idx="198">
                  <c:v>1.7219182495594632</c:v>
                </c:pt>
                <c:pt idx="199">
                  <c:v>1.7219182495594632</c:v>
                </c:pt>
                <c:pt idx="200">
                  <c:v>1.7242601909053721</c:v>
                </c:pt>
                <c:pt idx="201">
                  <c:v>1.7242601909053721</c:v>
                </c:pt>
                <c:pt idx="202">
                  <c:v>1.7246057079981079</c:v>
                </c:pt>
                <c:pt idx="203">
                  <c:v>1.7246057079981079</c:v>
                </c:pt>
                <c:pt idx="204">
                  <c:v>1.7293645367406103</c:v>
                </c:pt>
                <c:pt idx="205">
                  <c:v>1.7293645367406103</c:v>
                </c:pt>
                <c:pt idx="206">
                  <c:v>1.734982388500101</c:v>
                </c:pt>
                <c:pt idx="207">
                  <c:v>1.734982388500101</c:v>
                </c:pt>
                <c:pt idx="208">
                  <c:v>1.7500658948329153</c:v>
                </c:pt>
                <c:pt idx="209">
                  <c:v>1.7500658948329153</c:v>
                </c:pt>
                <c:pt idx="210">
                  <c:v>1.7710327652056319</c:v>
                </c:pt>
                <c:pt idx="211">
                  <c:v>1.7710327652056319</c:v>
                </c:pt>
                <c:pt idx="212">
                  <c:v>1.7726079439729119</c:v>
                </c:pt>
                <c:pt idx="213">
                  <c:v>1.7726079439729119</c:v>
                </c:pt>
                <c:pt idx="214">
                  <c:v>1.7766772046293693</c:v>
                </c:pt>
                <c:pt idx="215">
                  <c:v>1.7766772046293693</c:v>
                </c:pt>
                <c:pt idx="216">
                  <c:v>1.7777975231161829</c:v>
                </c:pt>
                <c:pt idx="217">
                  <c:v>1.7777975231161829</c:v>
                </c:pt>
                <c:pt idx="218">
                  <c:v>1.7810842590052687</c:v>
                </c:pt>
                <c:pt idx="219">
                  <c:v>1.7810842590052687</c:v>
                </c:pt>
                <c:pt idx="220">
                  <c:v>1.7877772175827766</c:v>
                </c:pt>
                <c:pt idx="221">
                  <c:v>1.7877772175827766</c:v>
                </c:pt>
                <c:pt idx="222">
                  <c:v>1.7982379933163646</c:v>
                </c:pt>
                <c:pt idx="223">
                  <c:v>1.7982379933163646</c:v>
                </c:pt>
                <c:pt idx="224">
                  <c:v>1.804826008896073</c:v>
                </c:pt>
                <c:pt idx="225">
                  <c:v>1.804826008896073</c:v>
                </c:pt>
                <c:pt idx="226">
                  <c:v>1.8053530188909528</c:v>
                </c:pt>
                <c:pt idx="227">
                  <c:v>1.8053530188909528</c:v>
                </c:pt>
                <c:pt idx="228">
                  <c:v>1.8109621590449816</c:v>
                </c:pt>
                <c:pt idx="229">
                  <c:v>1.8109621590449816</c:v>
                </c:pt>
                <c:pt idx="230">
                  <c:v>1.8200325958580925</c:v>
                </c:pt>
                <c:pt idx="231">
                  <c:v>1.8200325958580925</c:v>
                </c:pt>
                <c:pt idx="232">
                  <c:v>1.820351512250648</c:v>
                </c:pt>
                <c:pt idx="233">
                  <c:v>1.820351512250648</c:v>
                </c:pt>
                <c:pt idx="234">
                  <c:v>1.8397376267161045</c:v>
                </c:pt>
                <c:pt idx="235">
                  <c:v>1.8397376267161045</c:v>
                </c:pt>
                <c:pt idx="236">
                  <c:v>1.8453578963290551</c:v>
                </c:pt>
                <c:pt idx="237">
                  <c:v>1.8453578963290551</c:v>
                </c:pt>
                <c:pt idx="238">
                  <c:v>1.8537017097312321</c:v>
                </c:pt>
                <c:pt idx="239">
                  <c:v>1.8537017097312321</c:v>
                </c:pt>
                <c:pt idx="240">
                  <c:v>1.8668348925588223</c:v>
                </c:pt>
                <c:pt idx="241">
                  <c:v>1.8668348925588223</c:v>
                </c:pt>
                <c:pt idx="242">
                  <c:v>1.8713203587674252</c:v>
                </c:pt>
                <c:pt idx="243">
                  <c:v>1.8713203587674252</c:v>
                </c:pt>
                <c:pt idx="244">
                  <c:v>1.8739567609532264</c:v>
                </c:pt>
                <c:pt idx="245">
                  <c:v>1.8739567609532264</c:v>
                </c:pt>
                <c:pt idx="246">
                  <c:v>1.8759389799095485</c:v>
                </c:pt>
                <c:pt idx="247">
                  <c:v>1.8759389799095485</c:v>
                </c:pt>
                <c:pt idx="248">
                  <c:v>1.8871960254520233</c:v>
                </c:pt>
                <c:pt idx="249">
                  <c:v>1.8871960254520233</c:v>
                </c:pt>
                <c:pt idx="250">
                  <c:v>1.8878090447364466</c:v>
                </c:pt>
                <c:pt idx="251">
                  <c:v>1.8878090447364466</c:v>
                </c:pt>
                <c:pt idx="252">
                  <c:v>1.8881597548301463</c:v>
                </c:pt>
                <c:pt idx="253">
                  <c:v>1.8881597548301463</c:v>
                </c:pt>
                <c:pt idx="254">
                  <c:v>1.8931114444809394</c:v>
                </c:pt>
                <c:pt idx="255">
                  <c:v>1.8931114444809394</c:v>
                </c:pt>
                <c:pt idx="256">
                  <c:v>1.8986741328932424</c:v>
                </c:pt>
                <c:pt idx="257">
                  <c:v>1.8986741328932424</c:v>
                </c:pt>
                <c:pt idx="258">
                  <c:v>1.9003078764325374</c:v>
                </c:pt>
                <c:pt idx="259">
                  <c:v>1.9003078764325374</c:v>
                </c:pt>
                <c:pt idx="260">
                  <c:v>1.9058850090497961</c:v>
                </c:pt>
                <c:pt idx="261">
                  <c:v>1.9058850090497961</c:v>
                </c:pt>
                <c:pt idx="262">
                  <c:v>1.9211382326200144</c:v>
                </c:pt>
                <c:pt idx="263">
                  <c:v>1.9211382326200144</c:v>
                </c:pt>
                <c:pt idx="264">
                  <c:v>1.929422895650255</c:v>
                </c:pt>
                <c:pt idx="265">
                  <c:v>1.929422895650255</c:v>
                </c:pt>
                <c:pt idx="266">
                  <c:v>1.9595677108262715</c:v>
                </c:pt>
                <c:pt idx="267">
                  <c:v>1.9595677108262715</c:v>
                </c:pt>
                <c:pt idx="268">
                  <c:v>1.9639856733570269</c:v>
                </c:pt>
                <c:pt idx="269">
                  <c:v>1.9639856733570269</c:v>
                </c:pt>
                <c:pt idx="270">
                  <c:v>1.9656810218711667</c:v>
                </c:pt>
                <c:pt idx="271">
                  <c:v>1.9656810218711667</c:v>
                </c:pt>
                <c:pt idx="272">
                  <c:v>1.9951502509327765</c:v>
                </c:pt>
                <c:pt idx="273">
                  <c:v>1.9951502509327765</c:v>
                </c:pt>
                <c:pt idx="274">
                  <c:v>2.0089202568829956</c:v>
                </c:pt>
                <c:pt idx="275">
                  <c:v>2.0089202568829956</c:v>
                </c:pt>
                <c:pt idx="276">
                  <c:v>2.0153346963039827</c:v>
                </c:pt>
                <c:pt idx="277">
                  <c:v>2.0153346963039827</c:v>
                </c:pt>
                <c:pt idx="278">
                  <c:v>2.0208939219801816</c:v>
                </c:pt>
                <c:pt idx="279">
                  <c:v>2.0208939219801816</c:v>
                </c:pt>
                <c:pt idx="280">
                  <c:v>2.0219627824080892</c:v>
                </c:pt>
                <c:pt idx="281">
                  <c:v>2.0219627824080892</c:v>
                </c:pt>
                <c:pt idx="282">
                  <c:v>2.0239410848501653</c:v>
                </c:pt>
                <c:pt idx="283">
                  <c:v>2.0239410848501653</c:v>
                </c:pt>
                <c:pt idx="284">
                  <c:v>2.0326953363977056</c:v>
                </c:pt>
                <c:pt idx="285">
                  <c:v>2.0326953363977056</c:v>
                </c:pt>
                <c:pt idx="286">
                  <c:v>2.036087977944776</c:v>
                </c:pt>
                <c:pt idx="287">
                  <c:v>2.036087977944776</c:v>
                </c:pt>
                <c:pt idx="288">
                  <c:v>2.0464728634160383</c:v>
                </c:pt>
                <c:pt idx="289">
                  <c:v>2.0464728634160383</c:v>
                </c:pt>
                <c:pt idx="290">
                  <c:v>2.0482675114829978</c:v>
                </c:pt>
                <c:pt idx="291">
                  <c:v>2.0482675114829978</c:v>
                </c:pt>
                <c:pt idx="292">
                  <c:v>2.0727010983809673</c:v>
                </c:pt>
                <c:pt idx="293">
                  <c:v>2.0727010983809673</c:v>
                </c:pt>
                <c:pt idx="294">
                  <c:v>2.0772779273316448</c:v>
                </c:pt>
                <c:pt idx="295">
                  <c:v>2.0772779273316448</c:v>
                </c:pt>
                <c:pt idx="296">
                  <c:v>2.0801734112210641</c:v>
                </c:pt>
                <c:pt idx="297">
                  <c:v>2.0801734112210641</c:v>
                </c:pt>
                <c:pt idx="298">
                  <c:v>2.0852292468657887</c:v>
                </c:pt>
                <c:pt idx="299">
                  <c:v>2.0852292468657887</c:v>
                </c:pt>
                <c:pt idx="300">
                  <c:v>2.0861594205868998</c:v>
                </c:pt>
                <c:pt idx="301">
                  <c:v>2.0861594205868998</c:v>
                </c:pt>
                <c:pt idx="302">
                  <c:v>2.0918795606088443</c:v>
                </c:pt>
                <c:pt idx="303">
                  <c:v>2.0918795606088443</c:v>
                </c:pt>
                <c:pt idx="304">
                  <c:v>2.0923426365911384</c:v>
                </c:pt>
                <c:pt idx="305">
                  <c:v>2.0923426365911384</c:v>
                </c:pt>
                <c:pt idx="306">
                  <c:v>2.0938427292645612</c:v>
                </c:pt>
                <c:pt idx="307">
                  <c:v>2.0938427292645612</c:v>
                </c:pt>
                <c:pt idx="308">
                  <c:v>2.0998206186040052</c:v>
                </c:pt>
                <c:pt idx="309">
                  <c:v>2.0998206186040052</c:v>
                </c:pt>
                <c:pt idx="310">
                  <c:v>2.1009726437088512</c:v>
                </c:pt>
                <c:pt idx="311">
                  <c:v>2.1009726437088512</c:v>
                </c:pt>
                <c:pt idx="312">
                  <c:v>2.1116913038791818</c:v>
                </c:pt>
                <c:pt idx="313">
                  <c:v>2.1116913038791818</c:v>
                </c:pt>
                <c:pt idx="314">
                  <c:v>2.1127869979475031</c:v>
                </c:pt>
                <c:pt idx="315">
                  <c:v>2.1127869979475031</c:v>
                </c:pt>
                <c:pt idx="316">
                  <c:v>2.1194094035855322</c:v>
                </c:pt>
                <c:pt idx="317">
                  <c:v>2.1194094035855322</c:v>
                </c:pt>
                <c:pt idx="318">
                  <c:v>2.1209759551380403</c:v>
                </c:pt>
                <c:pt idx="319">
                  <c:v>2.1209759551380403</c:v>
                </c:pt>
                <c:pt idx="320">
                  <c:v>2.1269757483884253</c:v>
                </c:pt>
                <c:pt idx="321">
                  <c:v>2.1269757483884253</c:v>
                </c:pt>
                <c:pt idx="322">
                  <c:v>2.1315709468817858</c:v>
                </c:pt>
                <c:pt idx="323">
                  <c:v>2.1315709468817858</c:v>
                </c:pt>
                <c:pt idx="324">
                  <c:v>2.1336646012414353</c:v>
                </c:pt>
                <c:pt idx="325">
                  <c:v>2.1336646012414353</c:v>
                </c:pt>
                <c:pt idx="326">
                  <c:v>2.1482999325321162</c:v>
                </c:pt>
                <c:pt idx="327">
                  <c:v>2.1482999325321162</c:v>
                </c:pt>
                <c:pt idx="328">
                  <c:v>2.1557189244384123</c:v>
                </c:pt>
                <c:pt idx="329">
                  <c:v>2.1557189244384123</c:v>
                </c:pt>
                <c:pt idx="330">
                  <c:v>2.1625320401236729</c:v>
                </c:pt>
                <c:pt idx="331">
                  <c:v>2.1625320401236729</c:v>
                </c:pt>
                <c:pt idx="332">
                  <c:v>2.1818000034139193</c:v>
                </c:pt>
                <c:pt idx="333">
                  <c:v>2.1818000034139193</c:v>
                </c:pt>
                <c:pt idx="334">
                  <c:v>2.1836759622759008</c:v>
                </c:pt>
                <c:pt idx="335">
                  <c:v>2.1836759622759008</c:v>
                </c:pt>
                <c:pt idx="336">
                  <c:v>2.1887562904173952</c:v>
                </c:pt>
                <c:pt idx="337">
                  <c:v>2.1887562904173952</c:v>
                </c:pt>
                <c:pt idx="338">
                  <c:v>2.1896426503736053</c:v>
                </c:pt>
                <c:pt idx="339">
                  <c:v>2.1896426503736053</c:v>
                </c:pt>
                <c:pt idx="340">
                  <c:v>2.1929675235025439</c:v>
                </c:pt>
                <c:pt idx="341">
                  <c:v>2.1929675235025439</c:v>
                </c:pt>
                <c:pt idx="342">
                  <c:v>2.1943299874723388</c:v>
                </c:pt>
                <c:pt idx="343">
                  <c:v>2.1943299874723388</c:v>
                </c:pt>
                <c:pt idx="344">
                  <c:v>2.2035342361275618</c:v>
                </c:pt>
                <c:pt idx="345">
                  <c:v>2.2035342361275618</c:v>
                </c:pt>
                <c:pt idx="346">
                  <c:v>2.2054990492175328</c:v>
                </c:pt>
                <c:pt idx="347">
                  <c:v>2.2054990492175328</c:v>
                </c:pt>
                <c:pt idx="348">
                  <c:v>2.2236931221962219</c:v>
                </c:pt>
                <c:pt idx="349">
                  <c:v>2.2236931221962219</c:v>
                </c:pt>
                <c:pt idx="350">
                  <c:v>2.2244645685803897</c:v>
                </c:pt>
                <c:pt idx="351">
                  <c:v>2.2244645685803897</c:v>
                </c:pt>
                <c:pt idx="352">
                  <c:v>2.2348537005044271</c:v>
                </c:pt>
                <c:pt idx="353">
                  <c:v>2.2348537005044271</c:v>
                </c:pt>
                <c:pt idx="354">
                  <c:v>2.2355700139183221</c:v>
                </c:pt>
                <c:pt idx="355">
                  <c:v>2.2355700139183221</c:v>
                </c:pt>
                <c:pt idx="356">
                  <c:v>2.2475207381841464</c:v>
                </c:pt>
                <c:pt idx="357">
                  <c:v>2.2475207381841464</c:v>
                </c:pt>
                <c:pt idx="358">
                  <c:v>2.2482690977421513</c:v>
                </c:pt>
                <c:pt idx="359">
                  <c:v>2.2482690977421513</c:v>
                </c:pt>
                <c:pt idx="360">
                  <c:v>2.2489894566163149</c:v>
                </c:pt>
                <c:pt idx="361">
                  <c:v>2.2489894566163149</c:v>
                </c:pt>
                <c:pt idx="362">
                  <c:v>2.2626848716994417</c:v>
                </c:pt>
                <c:pt idx="363">
                  <c:v>2.2626848716994417</c:v>
                </c:pt>
                <c:pt idx="364">
                  <c:v>2.2627953634917275</c:v>
                </c:pt>
                <c:pt idx="365">
                  <c:v>2.2627953634917275</c:v>
                </c:pt>
                <c:pt idx="366">
                  <c:v>2.2649514485258146</c:v>
                </c:pt>
                <c:pt idx="367">
                  <c:v>2.2649514485258146</c:v>
                </c:pt>
                <c:pt idx="368">
                  <c:v>2.2761551179293749</c:v>
                </c:pt>
                <c:pt idx="369">
                  <c:v>2.2761551179293749</c:v>
                </c:pt>
                <c:pt idx="370">
                  <c:v>2.2764082428930137</c:v>
                </c:pt>
                <c:pt idx="371">
                  <c:v>2.2764082428930137</c:v>
                </c:pt>
                <c:pt idx="372">
                  <c:v>2.2822650124896735</c:v>
                </c:pt>
                <c:pt idx="373">
                  <c:v>2.2822650124896735</c:v>
                </c:pt>
                <c:pt idx="374">
                  <c:v>2.2881041503340724</c:v>
                </c:pt>
                <c:pt idx="375">
                  <c:v>2.2881041503340724</c:v>
                </c:pt>
                <c:pt idx="376">
                  <c:v>2.2974969306597095</c:v>
                </c:pt>
                <c:pt idx="377">
                  <c:v>2.2974969306597095</c:v>
                </c:pt>
                <c:pt idx="378">
                  <c:v>2.2997768445034361</c:v>
                </c:pt>
                <c:pt idx="379">
                  <c:v>2.2997768445034361</c:v>
                </c:pt>
                <c:pt idx="380">
                  <c:v>2.3049102058575519</c:v>
                </c:pt>
                <c:pt idx="381">
                  <c:v>2.3049102058575519</c:v>
                </c:pt>
                <c:pt idx="382">
                  <c:v>2.3075085558471722</c:v>
                </c:pt>
                <c:pt idx="383">
                  <c:v>2.3075085558471722</c:v>
                </c:pt>
                <c:pt idx="384">
                  <c:v>2.3135338279531927</c:v>
                </c:pt>
                <c:pt idx="385">
                  <c:v>2.3135338279531927</c:v>
                </c:pt>
                <c:pt idx="386">
                  <c:v>2.3198496680399416</c:v>
                </c:pt>
                <c:pt idx="387">
                  <c:v>2.3198496680399416</c:v>
                </c:pt>
                <c:pt idx="388">
                  <c:v>2.338945576335842</c:v>
                </c:pt>
                <c:pt idx="389">
                  <c:v>2.338945576335842</c:v>
                </c:pt>
                <c:pt idx="390">
                  <c:v>2.3699439425860249</c:v>
                </c:pt>
                <c:pt idx="391">
                  <c:v>2.3699439425860249</c:v>
                </c:pt>
                <c:pt idx="392">
                  <c:v>2.3704875054506669</c:v>
                </c:pt>
                <c:pt idx="393">
                  <c:v>2.3704875054506669</c:v>
                </c:pt>
                <c:pt idx="394">
                  <c:v>2.3764580856899116</c:v>
                </c:pt>
                <c:pt idx="395">
                  <c:v>2.3764580856899116</c:v>
                </c:pt>
                <c:pt idx="396">
                  <c:v>2.3777535729793353</c:v>
                </c:pt>
                <c:pt idx="397">
                  <c:v>2.3777535729793353</c:v>
                </c:pt>
                <c:pt idx="398">
                  <c:v>2.3950175093994686</c:v>
                </c:pt>
                <c:pt idx="399">
                  <c:v>2.3950175093994686</c:v>
                </c:pt>
                <c:pt idx="400">
                  <c:v>2.4043871431400388</c:v>
                </c:pt>
                <c:pt idx="401">
                  <c:v>2.4043871431400388</c:v>
                </c:pt>
                <c:pt idx="402">
                  <c:v>2.4101763843681856</c:v>
                </c:pt>
                <c:pt idx="403">
                  <c:v>2.4101763843681856</c:v>
                </c:pt>
                <c:pt idx="404">
                  <c:v>2.4191247335965174</c:v>
                </c:pt>
                <c:pt idx="405">
                  <c:v>2.4191247335965174</c:v>
                </c:pt>
                <c:pt idx="406">
                  <c:v>2.4402030869131299</c:v>
                </c:pt>
                <c:pt idx="407">
                  <c:v>2.4402030869131299</c:v>
                </c:pt>
                <c:pt idx="408">
                  <c:v>2.4431774010897738</c:v>
                </c:pt>
                <c:pt idx="409">
                  <c:v>2.4431774010897738</c:v>
                </c:pt>
                <c:pt idx="410">
                  <c:v>2.443202958833071</c:v>
                </c:pt>
                <c:pt idx="411">
                  <c:v>2.443202958833071</c:v>
                </c:pt>
                <c:pt idx="412">
                  <c:v>2.4620257628335884</c:v>
                </c:pt>
                <c:pt idx="413">
                  <c:v>2.4620257628335884</c:v>
                </c:pt>
                <c:pt idx="414">
                  <c:v>2.4628326805641829</c:v>
                </c:pt>
                <c:pt idx="415">
                  <c:v>2.4628326805641829</c:v>
                </c:pt>
                <c:pt idx="416">
                  <c:v>2.4667975296087703</c:v>
                </c:pt>
                <c:pt idx="417">
                  <c:v>2.4667975296087703</c:v>
                </c:pt>
                <c:pt idx="418">
                  <c:v>2.5005995611883045</c:v>
                </c:pt>
                <c:pt idx="419">
                  <c:v>2.5005995611883045</c:v>
                </c:pt>
                <c:pt idx="420">
                  <c:v>2.5115091541719461</c:v>
                </c:pt>
                <c:pt idx="421">
                  <c:v>2.5115091541719461</c:v>
                </c:pt>
                <c:pt idx="422">
                  <c:v>2.5170381214254438</c:v>
                </c:pt>
                <c:pt idx="423">
                  <c:v>2.5170381214254438</c:v>
                </c:pt>
                <c:pt idx="424">
                  <c:v>2.5333520116854937</c:v>
                </c:pt>
                <c:pt idx="425">
                  <c:v>2.5333520116854937</c:v>
                </c:pt>
                <c:pt idx="426">
                  <c:v>2.5359972694119288</c:v>
                </c:pt>
                <c:pt idx="427">
                  <c:v>2.5359972694119288</c:v>
                </c:pt>
                <c:pt idx="428">
                  <c:v>2.546670651224983</c:v>
                </c:pt>
                <c:pt idx="429">
                  <c:v>2.546670651224983</c:v>
                </c:pt>
                <c:pt idx="430">
                  <c:v>2.5858817737874706</c:v>
                </c:pt>
                <c:pt idx="431">
                  <c:v>2.5858817737874706</c:v>
                </c:pt>
                <c:pt idx="432">
                  <c:v>2.6038106665558356</c:v>
                </c:pt>
                <c:pt idx="433">
                  <c:v>2.6038106665558356</c:v>
                </c:pt>
                <c:pt idx="434">
                  <c:v>2.6284538770320869</c:v>
                </c:pt>
                <c:pt idx="435">
                  <c:v>2.6284538770320869</c:v>
                </c:pt>
                <c:pt idx="436">
                  <c:v>2.6582430765742799</c:v>
                </c:pt>
                <c:pt idx="437">
                  <c:v>2.6582430765742799</c:v>
                </c:pt>
                <c:pt idx="438">
                  <c:v>2.7203914521213846</c:v>
                </c:pt>
                <c:pt idx="439">
                  <c:v>2.7203914521213846</c:v>
                </c:pt>
                <c:pt idx="440">
                  <c:v>2.7236214640415386</c:v>
                </c:pt>
                <c:pt idx="441">
                  <c:v>2.7236214640415386</c:v>
                </c:pt>
                <c:pt idx="442">
                  <c:v>2.7657425515971372</c:v>
                </c:pt>
                <c:pt idx="443">
                  <c:v>2.7657425515971372</c:v>
                </c:pt>
                <c:pt idx="444">
                  <c:v>2.7962958076402549</c:v>
                </c:pt>
                <c:pt idx="445">
                  <c:v>2.7962958076402549</c:v>
                </c:pt>
                <c:pt idx="446">
                  <c:v>2.8562385227526015</c:v>
                </c:pt>
                <c:pt idx="447">
                  <c:v>2.8562385227526015</c:v>
                </c:pt>
                <c:pt idx="448">
                  <c:v>2.8566390159915809</c:v>
                </c:pt>
                <c:pt idx="449">
                  <c:v>2.8566390159915809</c:v>
                </c:pt>
                <c:pt idx="450">
                  <c:v>2.8589564749352583</c:v>
                </c:pt>
                <c:pt idx="451">
                  <c:v>2.8589564749352583</c:v>
                </c:pt>
                <c:pt idx="452">
                  <c:v>2.8674327208263888</c:v>
                </c:pt>
                <c:pt idx="453">
                  <c:v>2.8674327208263888</c:v>
                </c:pt>
                <c:pt idx="454">
                  <c:v>2.8843316035197222</c:v>
                </c:pt>
                <c:pt idx="455">
                  <c:v>2.8843316035197222</c:v>
                </c:pt>
                <c:pt idx="456">
                  <c:v>2.9099105167359598</c:v>
                </c:pt>
                <c:pt idx="457">
                  <c:v>2.9099105167359598</c:v>
                </c:pt>
                <c:pt idx="458">
                  <c:v>2.9630197578810162</c:v>
                </c:pt>
                <c:pt idx="459">
                  <c:v>2.9630197578810162</c:v>
                </c:pt>
                <c:pt idx="460">
                  <c:v>3.0466544210710098</c:v>
                </c:pt>
                <c:pt idx="461">
                  <c:v>3.0466544210710098</c:v>
                </c:pt>
                <c:pt idx="462">
                  <c:v>3.1029634155785213</c:v>
                </c:pt>
                <c:pt idx="463">
                  <c:v>3.1029634155785213</c:v>
                </c:pt>
                <c:pt idx="464">
                  <c:v>3.1257131181656463</c:v>
                </c:pt>
                <c:pt idx="465">
                  <c:v>3.1257131181656463</c:v>
                </c:pt>
                <c:pt idx="466">
                  <c:v>3.1409058376443024</c:v>
                </c:pt>
                <c:pt idx="467">
                  <c:v>3.1409058376443024</c:v>
                </c:pt>
                <c:pt idx="468">
                  <c:v>3.1562537745480888</c:v>
                </c:pt>
                <c:pt idx="469">
                  <c:v>3.1562537745480888</c:v>
                </c:pt>
                <c:pt idx="470">
                  <c:v>3.158059305957678</c:v>
                </c:pt>
                <c:pt idx="471">
                  <c:v>3.158059305957678</c:v>
                </c:pt>
                <c:pt idx="472">
                  <c:v>3.1871631538203258</c:v>
                </c:pt>
                <c:pt idx="473">
                  <c:v>3.1871631538203258</c:v>
                </c:pt>
                <c:pt idx="474">
                  <c:v>3.267344759783755</c:v>
                </c:pt>
                <c:pt idx="475">
                  <c:v>3.267344759783755</c:v>
                </c:pt>
                <c:pt idx="476">
                  <c:v>3.3444408907481944</c:v>
                </c:pt>
                <c:pt idx="477">
                  <c:v>3.3444408907481944</c:v>
                </c:pt>
                <c:pt idx="478">
                  <c:v>3.4460955396548383</c:v>
                </c:pt>
                <c:pt idx="479">
                  <c:v>3.4460955396548383</c:v>
                </c:pt>
                <c:pt idx="480">
                  <c:v>3.4556219231014369</c:v>
                </c:pt>
                <c:pt idx="481">
                  <c:v>3.4556219231014369</c:v>
                </c:pt>
                <c:pt idx="482">
                  <c:v>3.456726516410809</c:v>
                </c:pt>
                <c:pt idx="483">
                  <c:v>3.456726516410809</c:v>
                </c:pt>
                <c:pt idx="484">
                  <c:v>3.5545588129069494</c:v>
                </c:pt>
                <c:pt idx="485">
                  <c:v>3.5545588129069494</c:v>
                </c:pt>
                <c:pt idx="486">
                  <c:v>3.6431249806624608</c:v>
                </c:pt>
                <c:pt idx="487">
                  <c:v>3.6431249806624608</c:v>
                </c:pt>
                <c:pt idx="488">
                  <c:v>3.7195000211163447</c:v>
                </c:pt>
                <c:pt idx="489">
                  <c:v>3.7195000211163447</c:v>
                </c:pt>
                <c:pt idx="490">
                  <c:v>3.7337781236337624</c:v>
                </c:pt>
                <c:pt idx="491">
                  <c:v>3.7337781236337624</c:v>
                </c:pt>
                <c:pt idx="492">
                  <c:v>3.9626554761961232</c:v>
                </c:pt>
                <c:pt idx="493">
                  <c:v>3.9626554761961232</c:v>
                </c:pt>
                <c:pt idx="494">
                  <c:v>4.2096657074098269</c:v>
                </c:pt>
                <c:pt idx="495">
                  <c:v>4.2096657074098269</c:v>
                </c:pt>
                <c:pt idx="496">
                  <c:v>4.3205388097707802</c:v>
                </c:pt>
                <c:pt idx="497">
                  <c:v>4.3205388097707802</c:v>
                </c:pt>
                <c:pt idx="498">
                  <c:v>4.8381515931733681</c:v>
                </c:pt>
                <c:pt idx="499">
                  <c:v>4.8381515931733681</c:v>
                </c:pt>
                <c:pt idx="500">
                  <c:v>0</c:v>
                </c:pt>
                <c:pt idx="501">
                  <c:v>0</c:v>
                </c:pt>
                <c:pt idx="502">
                  <c:v>0</c:v>
                </c:pt>
                <c:pt idx="503">
                  <c:v>0</c:v>
                </c:pt>
                <c:pt idx="504">
                  <c:v>0</c:v>
                </c:pt>
                <c:pt idx="505">
                  <c:v>0</c:v>
                </c:pt>
                <c:pt idx="506">
                  <c:v>0</c:v>
                </c:pt>
                <c:pt idx="507">
                  <c:v>0</c:v>
                </c:pt>
                <c:pt idx="508">
                  <c:v>0</c:v>
                </c:pt>
                <c:pt idx="509">
                  <c:v>0</c:v>
                </c:pt>
                <c:pt idx="510">
                  <c:v>0</c:v>
                </c:pt>
                <c:pt idx="511">
                  <c:v>0</c:v>
                </c:pt>
              </c:numCache>
            </c:numRef>
          </c:val>
          <c:extLst>
            <c:ext xmlns:c16="http://schemas.microsoft.com/office/drawing/2014/chart" uri="{C3380CC4-5D6E-409C-BE32-E72D297353CC}">
              <c16:uniqueId val="{00000000-6790-054B-AF25-DC7479138F0F}"/>
            </c:ext>
          </c:extLst>
        </c:ser>
        <c:ser>
          <c:idx val="2"/>
          <c:order val="2"/>
          <c:tx>
            <c:strRef>
              <c:f>'2020 Cost Curve'!$K$83</c:f>
              <c:strCache>
                <c:ptCount val="1"/>
                <c:pt idx="0">
                  <c:v>Highlight Cost</c:v>
                </c:pt>
              </c:strCache>
              <c:extLst xmlns:c15="http://schemas.microsoft.com/office/drawing/2012/chart"/>
            </c:strRef>
          </c:tx>
          <c:spPr>
            <a:solidFill>
              <a:srgbClr val="6AADE4"/>
            </a:solidFill>
            <a:ln>
              <a:noFill/>
            </a:ln>
          </c:spPr>
          <c:cat>
            <c:numRef>
              <c:f>'2020 Cost Curve'!$H$84:$H$700</c:f>
              <c:numCache>
                <c:formatCode>#,##0_);\(#,##0\);"-"_);@_)</c:formatCode>
                <c:ptCount val="617"/>
                <c:pt idx="0">
                  <c:v>0</c:v>
                </c:pt>
                <c:pt idx="1">
                  <c:v>108.9497698834286</c:v>
                </c:pt>
                <c:pt idx="2">
                  <c:v>108.9497698834286</c:v>
                </c:pt>
                <c:pt idx="3">
                  <c:v>136.4647118404034</c:v>
                </c:pt>
                <c:pt idx="4">
                  <c:v>136.4647118404034</c:v>
                </c:pt>
                <c:pt idx="5">
                  <c:v>143.3618161680034</c:v>
                </c:pt>
                <c:pt idx="6">
                  <c:v>143.3618161680034</c:v>
                </c:pt>
                <c:pt idx="7">
                  <c:v>160.9333600080034</c:v>
                </c:pt>
                <c:pt idx="8">
                  <c:v>160.9333600080034</c:v>
                </c:pt>
                <c:pt idx="9">
                  <c:v>667.5846537041574</c:v>
                </c:pt>
                <c:pt idx="10">
                  <c:v>667.5846537041574</c:v>
                </c:pt>
                <c:pt idx="11">
                  <c:v>954.85486931315745</c:v>
                </c:pt>
                <c:pt idx="12">
                  <c:v>954.85486931315745</c:v>
                </c:pt>
                <c:pt idx="13">
                  <c:v>1049.9535972131575</c:v>
                </c:pt>
                <c:pt idx="14">
                  <c:v>1049.9535972131575</c:v>
                </c:pt>
                <c:pt idx="15">
                  <c:v>1154.5624027161571</c:v>
                </c:pt>
                <c:pt idx="16">
                  <c:v>1154.5624027161571</c:v>
                </c:pt>
                <c:pt idx="17">
                  <c:v>1167.6966440611318</c:v>
                </c:pt>
                <c:pt idx="18">
                  <c:v>1167.6966440611318</c:v>
                </c:pt>
                <c:pt idx="19">
                  <c:v>1191.7295398111319</c:v>
                </c:pt>
                <c:pt idx="20">
                  <c:v>1191.7295398111319</c:v>
                </c:pt>
                <c:pt idx="21">
                  <c:v>1980.4296816836322</c:v>
                </c:pt>
                <c:pt idx="22">
                  <c:v>1980.4296816836322</c:v>
                </c:pt>
                <c:pt idx="23">
                  <c:v>2033.1483773358061</c:v>
                </c:pt>
                <c:pt idx="24">
                  <c:v>2033.1483773358061</c:v>
                </c:pt>
                <c:pt idx="25">
                  <c:v>2042.403679956994</c:v>
                </c:pt>
                <c:pt idx="26">
                  <c:v>2042.403679956994</c:v>
                </c:pt>
                <c:pt idx="27">
                  <c:v>2063.4851674569941</c:v>
                </c:pt>
                <c:pt idx="28">
                  <c:v>2063.4851674569941</c:v>
                </c:pt>
                <c:pt idx="29">
                  <c:v>2086.2819222977514</c:v>
                </c:pt>
                <c:pt idx="30">
                  <c:v>2086.2819222977514</c:v>
                </c:pt>
                <c:pt idx="31">
                  <c:v>2306.7427379997516</c:v>
                </c:pt>
                <c:pt idx="32">
                  <c:v>2306.7427379997516</c:v>
                </c:pt>
                <c:pt idx="33">
                  <c:v>2595.3729726318288</c:v>
                </c:pt>
                <c:pt idx="34">
                  <c:v>2595.3729726318288</c:v>
                </c:pt>
                <c:pt idx="35">
                  <c:v>2599.3679319034072</c:v>
                </c:pt>
                <c:pt idx="36">
                  <c:v>2599.3679319034072</c:v>
                </c:pt>
                <c:pt idx="37">
                  <c:v>2632.0142120227993</c:v>
                </c:pt>
                <c:pt idx="38">
                  <c:v>2632.0142120227993</c:v>
                </c:pt>
                <c:pt idx="39">
                  <c:v>3510.3628463065393</c:v>
                </c:pt>
                <c:pt idx="40">
                  <c:v>3510.3628463065393</c:v>
                </c:pt>
                <c:pt idx="41">
                  <c:v>3511.7096397721307</c:v>
                </c:pt>
                <c:pt idx="42">
                  <c:v>3511.7096397721307</c:v>
                </c:pt>
                <c:pt idx="43">
                  <c:v>4298.362214209902</c:v>
                </c:pt>
                <c:pt idx="44">
                  <c:v>4298.362214209902</c:v>
                </c:pt>
                <c:pt idx="45">
                  <c:v>5150.5443290628737</c:v>
                </c:pt>
                <c:pt idx="46">
                  <c:v>5150.5443290628737</c:v>
                </c:pt>
                <c:pt idx="47">
                  <c:v>5523.0168017431615</c:v>
                </c:pt>
                <c:pt idx="48">
                  <c:v>5523.0168017431615</c:v>
                </c:pt>
                <c:pt idx="49">
                  <c:v>5751.5897297431611</c:v>
                </c:pt>
                <c:pt idx="50">
                  <c:v>5751.5897297431611</c:v>
                </c:pt>
                <c:pt idx="51">
                  <c:v>6019.2181520407612</c:v>
                </c:pt>
                <c:pt idx="52">
                  <c:v>6019.2181520407612</c:v>
                </c:pt>
                <c:pt idx="53">
                  <c:v>6044.4135806121894</c:v>
                </c:pt>
                <c:pt idx="54">
                  <c:v>6044.4135806121894</c:v>
                </c:pt>
                <c:pt idx="55">
                  <c:v>6088.1472008361898</c:v>
                </c:pt>
                <c:pt idx="56">
                  <c:v>6088.1472008361898</c:v>
                </c:pt>
                <c:pt idx="57">
                  <c:v>6608.6464662589897</c:v>
                </c:pt>
                <c:pt idx="58">
                  <c:v>6608.6464662589897</c:v>
                </c:pt>
                <c:pt idx="59">
                  <c:v>8306.5431643529901</c:v>
                </c:pt>
                <c:pt idx="60">
                  <c:v>8306.5431643529901</c:v>
                </c:pt>
                <c:pt idx="61">
                  <c:v>9517.8819101298322</c:v>
                </c:pt>
                <c:pt idx="62">
                  <c:v>9517.8819101298322</c:v>
                </c:pt>
                <c:pt idx="63">
                  <c:v>9749.4641171298317</c:v>
                </c:pt>
                <c:pt idx="64">
                  <c:v>9749.4641171298317</c:v>
                </c:pt>
                <c:pt idx="65">
                  <c:v>9790.578718562876</c:v>
                </c:pt>
                <c:pt idx="66">
                  <c:v>9790.578718562876</c:v>
                </c:pt>
                <c:pt idx="67">
                  <c:v>9798.0574001013374</c:v>
                </c:pt>
                <c:pt idx="68">
                  <c:v>9798.0574001013374</c:v>
                </c:pt>
                <c:pt idx="69">
                  <c:v>9946.1666870082445</c:v>
                </c:pt>
                <c:pt idx="70">
                  <c:v>9946.1666870082445</c:v>
                </c:pt>
                <c:pt idx="71">
                  <c:v>10152.765264508245</c:v>
                </c:pt>
                <c:pt idx="72">
                  <c:v>10152.765264508245</c:v>
                </c:pt>
                <c:pt idx="73">
                  <c:v>10215.086175359807</c:v>
                </c:pt>
                <c:pt idx="74">
                  <c:v>10215.086175359807</c:v>
                </c:pt>
                <c:pt idx="75">
                  <c:v>10241.567800081213</c:v>
                </c:pt>
                <c:pt idx="76">
                  <c:v>10241.567800081213</c:v>
                </c:pt>
                <c:pt idx="77">
                  <c:v>10262.844849379962</c:v>
                </c:pt>
                <c:pt idx="78">
                  <c:v>10262.844849379962</c:v>
                </c:pt>
                <c:pt idx="79">
                  <c:v>10373.130625759963</c:v>
                </c:pt>
                <c:pt idx="80">
                  <c:v>10373.130625759963</c:v>
                </c:pt>
                <c:pt idx="81">
                  <c:v>10455.48607286287</c:v>
                </c:pt>
                <c:pt idx="82">
                  <c:v>10455.48607286287</c:v>
                </c:pt>
                <c:pt idx="83">
                  <c:v>10529.084529393973</c:v>
                </c:pt>
                <c:pt idx="84">
                  <c:v>10529.084529393973</c:v>
                </c:pt>
                <c:pt idx="85">
                  <c:v>10539.246060639014</c:v>
                </c:pt>
                <c:pt idx="86">
                  <c:v>10539.246060639014</c:v>
                </c:pt>
                <c:pt idx="87">
                  <c:v>10559.953683252614</c:v>
                </c:pt>
                <c:pt idx="88">
                  <c:v>10559.953683252614</c:v>
                </c:pt>
                <c:pt idx="89">
                  <c:v>13020.784295454792</c:v>
                </c:pt>
                <c:pt idx="90">
                  <c:v>13020.784295454792</c:v>
                </c:pt>
                <c:pt idx="91">
                  <c:v>13954.258516911392</c:v>
                </c:pt>
                <c:pt idx="92">
                  <c:v>13954.258516911392</c:v>
                </c:pt>
                <c:pt idx="93">
                  <c:v>13968.133041057667</c:v>
                </c:pt>
                <c:pt idx="94">
                  <c:v>13968.133041057667</c:v>
                </c:pt>
                <c:pt idx="95">
                  <c:v>14862.887931775267</c:v>
                </c:pt>
                <c:pt idx="96">
                  <c:v>14862.887931775267</c:v>
                </c:pt>
                <c:pt idx="97">
                  <c:v>15460.709093315267</c:v>
                </c:pt>
                <c:pt idx="98">
                  <c:v>15460.709093315267</c:v>
                </c:pt>
                <c:pt idx="99">
                  <c:v>15757.925452653786</c:v>
                </c:pt>
                <c:pt idx="100">
                  <c:v>15757.925452653786</c:v>
                </c:pt>
                <c:pt idx="101">
                  <c:v>16054.310337329071</c:v>
                </c:pt>
                <c:pt idx="102">
                  <c:v>16054.310337329071</c:v>
                </c:pt>
                <c:pt idx="103">
                  <c:v>16943.096101628333</c:v>
                </c:pt>
                <c:pt idx="104">
                  <c:v>16943.096101628333</c:v>
                </c:pt>
                <c:pt idx="105">
                  <c:v>16950.594825573451</c:v>
                </c:pt>
                <c:pt idx="106">
                  <c:v>16950.594825573451</c:v>
                </c:pt>
                <c:pt idx="107">
                  <c:v>17502.189626829768</c:v>
                </c:pt>
                <c:pt idx="108">
                  <c:v>17502.189626829768</c:v>
                </c:pt>
                <c:pt idx="109">
                  <c:v>17511.064354306858</c:v>
                </c:pt>
                <c:pt idx="110">
                  <c:v>17511.064354306858</c:v>
                </c:pt>
                <c:pt idx="111">
                  <c:v>17952.959889806858</c:v>
                </c:pt>
                <c:pt idx="112">
                  <c:v>17952.959889806858</c:v>
                </c:pt>
                <c:pt idx="113">
                  <c:v>17960.650023111368</c:v>
                </c:pt>
                <c:pt idx="114">
                  <c:v>17960.650023111368</c:v>
                </c:pt>
                <c:pt idx="115">
                  <c:v>18082.150820151368</c:v>
                </c:pt>
                <c:pt idx="116">
                  <c:v>18082.150820151368</c:v>
                </c:pt>
                <c:pt idx="117">
                  <c:v>18151.979849655367</c:v>
                </c:pt>
                <c:pt idx="118">
                  <c:v>18151.979849655367</c:v>
                </c:pt>
                <c:pt idx="119">
                  <c:v>18154.206976941281</c:v>
                </c:pt>
                <c:pt idx="120">
                  <c:v>18154.206976941281</c:v>
                </c:pt>
                <c:pt idx="121">
                  <c:v>18287.778317786626</c:v>
                </c:pt>
                <c:pt idx="122">
                  <c:v>18287.778317786626</c:v>
                </c:pt>
                <c:pt idx="123">
                  <c:v>18806.317032530289</c:v>
                </c:pt>
                <c:pt idx="124">
                  <c:v>18806.317032530289</c:v>
                </c:pt>
                <c:pt idx="125">
                  <c:v>18865.337021172403</c:v>
                </c:pt>
                <c:pt idx="126">
                  <c:v>18865.337021172403</c:v>
                </c:pt>
                <c:pt idx="127">
                  <c:v>19652.171366704832</c:v>
                </c:pt>
                <c:pt idx="128">
                  <c:v>19652.171366704832</c:v>
                </c:pt>
                <c:pt idx="129">
                  <c:v>19905.251972372582</c:v>
                </c:pt>
                <c:pt idx="130">
                  <c:v>19905.251972372582</c:v>
                </c:pt>
                <c:pt idx="131">
                  <c:v>19906.645775607583</c:v>
                </c:pt>
                <c:pt idx="132">
                  <c:v>19906.645775607583</c:v>
                </c:pt>
                <c:pt idx="133">
                  <c:v>20236.695587386814</c:v>
                </c:pt>
                <c:pt idx="134">
                  <c:v>20236.695587386814</c:v>
                </c:pt>
                <c:pt idx="135">
                  <c:v>20328.898374772813</c:v>
                </c:pt>
                <c:pt idx="136">
                  <c:v>20328.898374772813</c:v>
                </c:pt>
                <c:pt idx="137">
                  <c:v>20521.607972272814</c:v>
                </c:pt>
                <c:pt idx="138">
                  <c:v>20521.607972272814</c:v>
                </c:pt>
                <c:pt idx="139">
                  <c:v>21091.865357092734</c:v>
                </c:pt>
                <c:pt idx="140">
                  <c:v>21091.865357092734</c:v>
                </c:pt>
                <c:pt idx="141">
                  <c:v>21484.438479092736</c:v>
                </c:pt>
                <c:pt idx="142">
                  <c:v>21484.438479092736</c:v>
                </c:pt>
                <c:pt idx="143">
                  <c:v>21547.349282985746</c:v>
                </c:pt>
                <c:pt idx="144">
                  <c:v>21547.349282985746</c:v>
                </c:pt>
                <c:pt idx="145">
                  <c:v>21552.269528028301</c:v>
                </c:pt>
                <c:pt idx="146">
                  <c:v>21552.269528028301</c:v>
                </c:pt>
                <c:pt idx="147">
                  <c:v>21659.10489905774</c:v>
                </c:pt>
                <c:pt idx="148">
                  <c:v>21659.10489905774</c:v>
                </c:pt>
                <c:pt idx="149">
                  <c:v>21681.890091262663</c:v>
                </c:pt>
                <c:pt idx="150">
                  <c:v>21681.890091262663</c:v>
                </c:pt>
                <c:pt idx="151">
                  <c:v>21708.368187232049</c:v>
                </c:pt>
                <c:pt idx="152">
                  <c:v>21708.368187232049</c:v>
                </c:pt>
                <c:pt idx="153">
                  <c:v>22121.894984170071</c:v>
                </c:pt>
                <c:pt idx="154">
                  <c:v>22121.894984170071</c:v>
                </c:pt>
                <c:pt idx="155">
                  <c:v>22882.634896046384</c:v>
                </c:pt>
                <c:pt idx="156">
                  <c:v>22882.634896046384</c:v>
                </c:pt>
                <c:pt idx="157">
                  <c:v>22903.872208253597</c:v>
                </c:pt>
                <c:pt idx="158">
                  <c:v>22903.872208253597</c:v>
                </c:pt>
                <c:pt idx="159">
                  <c:v>22940.671378225998</c:v>
                </c:pt>
                <c:pt idx="160">
                  <c:v>22940.671378225998</c:v>
                </c:pt>
                <c:pt idx="161">
                  <c:v>22967.649549429632</c:v>
                </c:pt>
                <c:pt idx="162">
                  <c:v>22967.649549429632</c:v>
                </c:pt>
                <c:pt idx="163">
                  <c:v>22999.058397445631</c:v>
                </c:pt>
                <c:pt idx="164">
                  <c:v>22999.058397445631</c:v>
                </c:pt>
                <c:pt idx="165">
                  <c:v>23134.405285315392</c:v>
                </c:pt>
                <c:pt idx="166">
                  <c:v>23134.405285315392</c:v>
                </c:pt>
                <c:pt idx="167">
                  <c:v>23227.844738453681</c:v>
                </c:pt>
                <c:pt idx="168">
                  <c:v>23227.844738453681</c:v>
                </c:pt>
                <c:pt idx="169">
                  <c:v>23273.98417376713</c:v>
                </c:pt>
                <c:pt idx="170">
                  <c:v>23273.98417376713</c:v>
                </c:pt>
                <c:pt idx="171">
                  <c:v>23715.058495767131</c:v>
                </c:pt>
                <c:pt idx="172">
                  <c:v>23715.058495767131</c:v>
                </c:pt>
                <c:pt idx="173">
                  <c:v>23722.596714548105</c:v>
                </c:pt>
                <c:pt idx="174">
                  <c:v>23722.596714548105</c:v>
                </c:pt>
                <c:pt idx="175">
                  <c:v>23776.500716646147</c:v>
                </c:pt>
                <c:pt idx="176">
                  <c:v>23776.500716646147</c:v>
                </c:pt>
                <c:pt idx="177">
                  <c:v>23872.875723767564</c:v>
                </c:pt>
                <c:pt idx="178">
                  <c:v>23872.875723767564</c:v>
                </c:pt>
                <c:pt idx="179">
                  <c:v>23896.022129815745</c:v>
                </c:pt>
                <c:pt idx="180">
                  <c:v>23896.022129815745</c:v>
                </c:pt>
                <c:pt idx="181">
                  <c:v>23955.813743342453</c:v>
                </c:pt>
                <c:pt idx="182">
                  <c:v>23955.813743342453</c:v>
                </c:pt>
                <c:pt idx="183">
                  <c:v>24089.747091075253</c:v>
                </c:pt>
                <c:pt idx="184">
                  <c:v>24089.747091075253</c:v>
                </c:pt>
                <c:pt idx="185">
                  <c:v>24259.272012675254</c:v>
                </c:pt>
                <c:pt idx="186">
                  <c:v>24259.272012675254</c:v>
                </c:pt>
                <c:pt idx="187">
                  <c:v>24440.892919138063</c:v>
                </c:pt>
                <c:pt idx="188">
                  <c:v>24440.892919138063</c:v>
                </c:pt>
                <c:pt idx="189">
                  <c:v>24536.276401992462</c:v>
                </c:pt>
                <c:pt idx="190">
                  <c:v>24536.276401992462</c:v>
                </c:pt>
                <c:pt idx="191">
                  <c:v>24849.299264569021</c:v>
                </c:pt>
                <c:pt idx="192">
                  <c:v>24849.299264569021</c:v>
                </c:pt>
                <c:pt idx="193">
                  <c:v>24851.701347823931</c:v>
                </c:pt>
                <c:pt idx="194">
                  <c:v>24851.701347823931</c:v>
                </c:pt>
                <c:pt idx="195">
                  <c:v>25585.667802823933</c:v>
                </c:pt>
                <c:pt idx="196">
                  <c:v>25585.667802823933</c:v>
                </c:pt>
                <c:pt idx="197">
                  <c:v>26006.153657876719</c:v>
                </c:pt>
                <c:pt idx="198">
                  <c:v>26006.153657876719</c:v>
                </c:pt>
                <c:pt idx="199">
                  <c:v>26012.398136353226</c:v>
                </c:pt>
                <c:pt idx="200">
                  <c:v>26012.398136353226</c:v>
                </c:pt>
                <c:pt idx="201">
                  <c:v>26608.081056353225</c:v>
                </c:pt>
                <c:pt idx="202">
                  <c:v>26608.081056353225</c:v>
                </c:pt>
                <c:pt idx="203">
                  <c:v>26940.531393895162</c:v>
                </c:pt>
                <c:pt idx="204">
                  <c:v>26940.531393895162</c:v>
                </c:pt>
                <c:pt idx="205">
                  <c:v>27093.152650432552</c:v>
                </c:pt>
                <c:pt idx="206">
                  <c:v>27093.152650432552</c:v>
                </c:pt>
                <c:pt idx="207">
                  <c:v>27184.00054209922</c:v>
                </c:pt>
                <c:pt idx="208">
                  <c:v>27184.00054209922</c:v>
                </c:pt>
                <c:pt idx="209">
                  <c:v>27217.164024956364</c:v>
                </c:pt>
                <c:pt idx="210">
                  <c:v>27217.164024956364</c:v>
                </c:pt>
                <c:pt idx="211">
                  <c:v>27354.036134952727</c:v>
                </c:pt>
                <c:pt idx="212">
                  <c:v>27354.036134952727</c:v>
                </c:pt>
                <c:pt idx="213">
                  <c:v>27470.299299561779</c:v>
                </c:pt>
                <c:pt idx="214">
                  <c:v>27470.299299561779</c:v>
                </c:pt>
                <c:pt idx="215">
                  <c:v>27952.257747553325</c:v>
                </c:pt>
                <c:pt idx="216">
                  <c:v>27952.257747553325</c:v>
                </c:pt>
                <c:pt idx="217">
                  <c:v>28030.099857640042</c:v>
                </c:pt>
                <c:pt idx="218">
                  <c:v>28030.099857640042</c:v>
                </c:pt>
                <c:pt idx="219">
                  <c:v>28201.262797040043</c:v>
                </c:pt>
                <c:pt idx="220">
                  <c:v>28201.262797040043</c:v>
                </c:pt>
                <c:pt idx="221">
                  <c:v>28450.693003330041</c:v>
                </c:pt>
                <c:pt idx="222">
                  <c:v>28450.693003330041</c:v>
                </c:pt>
                <c:pt idx="223">
                  <c:v>29471.063365346043</c:v>
                </c:pt>
                <c:pt idx="224">
                  <c:v>29471.063365346043</c:v>
                </c:pt>
                <c:pt idx="225">
                  <c:v>29616.387686286384</c:v>
                </c:pt>
                <c:pt idx="226">
                  <c:v>29616.387686286384</c:v>
                </c:pt>
                <c:pt idx="227">
                  <c:v>29745.130306800245</c:v>
                </c:pt>
                <c:pt idx="228">
                  <c:v>29745.130306800245</c:v>
                </c:pt>
                <c:pt idx="229">
                  <c:v>30020.111158281845</c:v>
                </c:pt>
                <c:pt idx="230">
                  <c:v>30020.111158281845</c:v>
                </c:pt>
                <c:pt idx="231">
                  <c:v>30681.05023816941</c:v>
                </c:pt>
                <c:pt idx="232">
                  <c:v>30681.05023816941</c:v>
                </c:pt>
                <c:pt idx="233">
                  <c:v>31018.896978155895</c:v>
                </c:pt>
                <c:pt idx="234">
                  <c:v>31018.896978155895</c:v>
                </c:pt>
                <c:pt idx="235">
                  <c:v>31285.441390090669</c:v>
                </c:pt>
                <c:pt idx="236">
                  <c:v>31285.441390090669</c:v>
                </c:pt>
                <c:pt idx="237">
                  <c:v>31349.142246578482</c:v>
                </c:pt>
                <c:pt idx="238">
                  <c:v>31349.142246578482</c:v>
                </c:pt>
                <c:pt idx="239">
                  <c:v>31369.318843618628</c:v>
                </c:pt>
                <c:pt idx="240">
                  <c:v>31369.318843618628</c:v>
                </c:pt>
                <c:pt idx="241">
                  <c:v>31576.014267592145</c:v>
                </c:pt>
                <c:pt idx="242">
                  <c:v>31576.014267592145</c:v>
                </c:pt>
                <c:pt idx="243">
                  <c:v>31613.530853568616</c:v>
                </c:pt>
                <c:pt idx="244">
                  <c:v>31613.530853568616</c:v>
                </c:pt>
                <c:pt idx="245">
                  <c:v>31829.521853793616</c:v>
                </c:pt>
                <c:pt idx="246">
                  <c:v>31829.521853793616</c:v>
                </c:pt>
                <c:pt idx="247">
                  <c:v>31834.586228212818</c:v>
                </c:pt>
                <c:pt idx="248">
                  <c:v>31834.586228212818</c:v>
                </c:pt>
                <c:pt idx="249">
                  <c:v>32069.800654554107</c:v>
                </c:pt>
                <c:pt idx="250">
                  <c:v>32069.800654554107</c:v>
                </c:pt>
                <c:pt idx="251">
                  <c:v>32168.404870176586</c:v>
                </c:pt>
                <c:pt idx="252">
                  <c:v>32168.404870176586</c:v>
                </c:pt>
                <c:pt idx="253">
                  <c:v>32276.009352099023</c:v>
                </c:pt>
                <c:pt idx="254">
                  <c:v>32276.009352099023</c:v>
                </c:pt>
                <c:pt idx="255">
                  <c:v>32672.565221786524</c:v>
                </c:pt>
                <c:pt idx="256">
                  <c:v>32672.565221786524</c:v>
                </c:pt>
                <c:pt idx="257">
                  <c:v>32749.576692395221</c:v>
                </c:pt>
                <c:pt idx="258">
                  <c:v>32749.576692395221</c:v>
                </c:pt>
                <c:pt idx="259">
                  <c:v>33024.796023725517</c:v>
                </c:pt>
                <c:pt idx="260">
                  <c:v>33024.796023725517</c:v>
                </c:pt>
                <c:pt idx="261">
                  <c:v>33998.347939325846</c:v>
                </c:pt>
                <c:pt idx="262">
                  <c:v>33998.347939325846</c:v>
                </c:pt>
                <c:pt idx="263">
                  <c:v>34007.08159590904</c:v>
                </c:pt>
                <c:pt idx="264">
                  <c:v>34007.08159590904</c:v>
                </c:pt>
                <c:pt idx="265">
                  <c:v>34031.896044405039</c:v>
                </c:pt>
                <c:pt idx="266">
                  <c:v>34031.896044405039</c:v>
                </c:pt>
                <c:pt idx="267">
                  <c:v>34137.787391605038</c:v>
                </c:pt>
                <c:pt idx="268">
                  <c:v>34137.787391605038</c:v>
                </c:pt>
                <c:pt idx="269">
                  <c:v>34155.716567177449</c:v>
                </c:pt>
                <c:pt idx="270">
                  <c:v>34155.716567177449</c:v>
                </c:pt>
                <c:pt idx="271">
                  <c:v>34188.772339577452</c:v>
                </c:pt>
                <c:pt idx="272">
                  <c:v>34188.772339577452</c:v>
                </c:pt>
                <c:pt idx="273">
                  <c:v>34314.760548231876</c:v>
                </c:pt>
                <c:pt idx="274">
                  <c:v>34314.760548231876</c:v>
                </c:pt>
                <c:pt idx="275">
                  <c:v>34316.362272256782</c:v>
                </c:pt>
                <c:pt idx="276">
                  <c:v>34316.362272256782</c:v>
                </c:pt>
                <c:pt idx="277">
                  <c:v>34351.620414068959</c:v>
                </c:pt>
                <c:pt idx="278">
                  <c:v>34351.620414068959</c:v>
                </c:pt>
                <c:pt idx="279">
                  <c:v>34531.877306422961</c:v>
                </c:pt>
                <c:pt idx="280">
                  <c:v>34531.877306422961</c:v>
                </c:pt>
                <c:pt idx="281">
                  <c:v>34853.773157022959</c:v>
                </c:pt>
                <c:pt idx="282">
                  <c:v>34853.773157022959</c:v>
                </c:pt>
                <c:pt idx="283">
                  <c:v>35136.132340116645</c:v>
                </c:pt>
                <c:pt idx="284">
                  <c:v>35136.132340116645</c:v>
                </c:pt>
                <c:pt idx="285">
                  <c:v>35157.360600902939</c:v>
                </c:pt>
                <c:pt idx="286">
                  <c:v>35157.360600902939</c:v>
                </c:pt>
                <c:pt idx="287">
                  <c:v>35364.59300090294</c:v>
                </c:pt>
                <c:pt idx="288">
                  <c:v>35364.59300090294</c:v>
                </c:pt>
                <c:pt idx="289">
                  <c:v>35475.255026311963</c:v>
                </c:pt>
                <c:pt idx="290">
                  <c:v>35475.255026311963</c:v>
                </c:pt>
                <c:pt idx="291">
                  <c:v>35857.543460033565</c:v>
                </c:pt>
                <c:pt idx="292">
                  <c:v>35857.543460033565</c:v>
                </c:pt>
                <c:pt idx="293">
                  <c:v>35890.612460033568</c:v>
                </c:pt>
                <c:pt idx="294">
                  <c:v>35890.612460033568</c:v>
                </c:pt>
                <c:pt idx="295">
                  <c:v>35898.52518565108</c:v>
                </c:pt>
                <c:pt idx="296">
                  <c:v>35898.52518565108</c:v>
                </c:pt>
                <c:pt idx="297">
                  <c:v>35902.098107384416</c:v>
                </c:pt>
                <c:pt idx="298">
                  <c:v>35902.098107384416</c:v>
                </c:pt>
                <c:pt idx="299">
                  <c:v>36077.940993710414</c:v>
                </c:pt>
                <c:pt idx="300">
                  <c:v>36077.940993710414</c:v>
                </c:pt>
                <c:pt idx="301">
                  <c:v>36380.859647510413</c:v>
                </c:pt>
                <c:pt idx="302">
                  <c:v>36380.859647510413</c:v>
                </c:pt>
                <c:pt idx="303">
                  <c:v>36759.444141590415</c:v>
                </c:pt>
                <c:pt idx="304">
                  <c:v>36759.444141590415</c:v>
                </c:pt>
                <c:pt idx="305">
                  <c:v>36819.599231717053</c:v>
                </c:pt>
                <c:pt idx="306">
                  <c:v>36819.599231717053</c:v>
                </c:pt>
                <c:pt idx="307">
                  <c:v>36845.23872971705</c:v>
                </c:pt>
                <c:pt idx="308">
                  <c:v>36845.23872971705</c:v>
                </c:pt>
                <c:pt idx="309">
                  <c:v>36884.296956951832</c:v>
                </c:pt>
                <c:pt idx="310">
                  <c:v>36884.296956951832</c:v>
                </c:pt>
                <c:pt idx="311">
                  <c:v>37088.637390819888</c:v>
                </c:pt>
                <c:pt idx="312">
                  <c:v>37088.637390819888</c:v>
                </c:pt>
                <c:pt idx="313">
                  <c:v>37166.349474681891</c:v>
                </c:pt>
                <c:pt idx="314">
                  <c:v>37166.349474681891</c:v>
                </c:pt>
                <c:pt idx="315">
                  <c:v>37173.373543882844</c:v>
                </c:pt>
                <c:pt idx="316">
                  <c:v>37173.373543882844</c:v>
                </c:pt>
                <c:pt idx="317">
                  <c:v>37198.573579618358</c:v>
                </c:pt>
                <c:pt idx="318">
                  <c:v>37198.573579618358</c:v>
                </c:pt>
                <c:pt idx="319">
                  <c:v>37396.868531218359</c:v>
                </c:pt>
                <c:pt idx="320">
                  <c:v>37396.868531218359</c:v>
                </c:pt>
                <c:pt idx="321">
                  <c:v>37507.083516035724</c:v>
                </c:pt>
                <c:pt idx="322">
                  <c:v>37507.083516035724</c:v>
                </c:pt>
                <c:pt idx="323">
                  <c:v>37513.646059085724</c:v>
                </c:pt>
                <c:pt idx="324">
                  <c:v>37513.646059085724</c:v>
                </c:pt>
                <c:pt idx="325">
                  <c:v>37629.44229300959</c:v>
                </c:pt>
                <c:pt idx="326">
                  <c:v>37629.44229300959</c:v>
                </c:pt>
                <c:pt idx="327">
                  <c:v>37692.241595894207</c:v>
                </c:pt>
                <c:pt idx="328">
                  <c:v>37692.241595894207</c:v>
                </c:pt>
                <c:pt idx="329">
                  <c:v>37738.833215466206</c:v>
                </c:pt>
                <c:pt idx="330">
                  <c:v>37738.833215466206</c:v>
                </c:pt>
                <c:pt idx="331">
                  <c:v>37758.026880559868</c:v>
                </c:pt>
                <c:pt idx="332">
                  <c:v>37758.026880559868</c:v>
                </c:pt>
                <c:pt idx="333">
                  <c:v>37822.253333628665</c:v>
                </c:pt>
                <c:pt idx="334">
                  <c:v>37822.253333628665</c:v>
                </c:pt>
                <c:pt idx="335">
                  <c:v>38273.233722596167</c:v>
                </c:pt>
                <c:pt idx="336">
                  <c:v>38273.233722596167</c:v>
                </c:pt>
                <c:pt idx="337">
                  <c:v>38898.804404796167</c:v>
                </c:pt>
                <c:pt idx="338">
                  <c:v>38898.804404796167</c:v>
                </c:pt>
                <c:pt idx="339">
                  <c:v>38942.896404796164</c:v>
                </c:pt>
                <c:pt idx="340">
                  <c:v>38942.896404796164</c:v>
                </c:pt>
                <c:pt idx="341">
                  <c:v>38955.445666334628</c:v>
                </c:pt>
                <c:pt idx="342">
                  <c:v>38955.445666334628</c:v>
                </c:pt>
                <c:pt idx="343">
                  <c:v>38960.522142357884</c:v>
                </c:pt>
                <c:pt idx="344">
                  <c:v>38960.522142357884</c:v>
                </c:pt>
                <c:pt idx="345">
                  <c:v>39014.531166917106</c:v>
                </c:pt>
                <c:pt idx="346">
                  <c:v>39014.531166917106</c:v>
                </c:pt>
                <c:pt idx="347">
                  <c:v>39066.877945797496</c:v>
                </c:pt>
                <c:pt idx="348">
                  <c:v>39066.877945797496</c:v>
                </c:pt>
                <c:pt idx="349">
                  <c:v>39268.057285807496</c:v>
                </c:pt>
                <c:pt idx="350">
                  <c:v>39268.057285807496</c:v>
                </c:pt>
                <c:pt idx="351">
                  <c:v>39641.340369449099</c:v>
                </c:pt>
                <c:pt idx="352">
                  <c:v>39641.340369449099</c:v>
                </c:pt>
                <c:pt idx="353">
                  <c:v>39682.885078379695</c:v>
                </c:pt>
                <c:pt idx="354">
                  <c:v>39682.885078379695</c:v>
                </c:pt>
                <c:pt idx="355">
                  <c:v>39685.242993847518</c:v>
                </c:pt>
                <c:pt idx="356">
                  <c:v>39685.242993847518</c:v>
                </c:pt>
                <c:pt idx="357">
                  <c:v>39806.438941210799</c:v>
                </c:pt>
                <c:pt idx="358">
                  <c:v>39806.438941210799</c:v>
                </c:pt>
                <c:pt idx="359">
                  <c:v>39827.384735580803</c:v>
                </c:pt>
                <c:pt idx="360">
                  <c:v>39827.384735580803</c:v>
                </c:pt>
                <c:pt idx="361">
                  <c:v>39934.744017592267</c:v>
                </c:pt>
                <c:pt idx="362">
                  <c:v>39934.744017592267</c:v>
                </c:pt>
                <c:pt idx="363">
                  <c:v>39962.182728556974</c:v>
                </c:pt>
                <c:pt idx="364">
                  <c:v>39962.182728556974</c:v>
                </c:pt>
                <c:pt idx="365">
                  <c:v>40123.780680166972</c:v>
                </c:pt>
                <c:pt idx="366">
                  <c:v>40123.780680166972</c:v>
                </c:pt>
                <c:pt idx="367">
                  <c:v>40216.898058996761</c:v>
                </c:pt>
                <c:pt idx="368">
                  <c:v>40216.898058996761</c:v>
                </c:pt>
                <c:pt idx="369">
                  <c:v>40249.248359396763</c:v>
                </c:pt>
                <c:pt idx="370">
                  <c:v>40249.248359396763</c:v>
                </c:pt>
                <c:pt idx="371">
                  <c:v>40419.614948285649</c:v>
                </c:pt>
                <c:pt idx="372">
                  <c:v>40419.614948285649</c:v>
                </c:pt>
                <c:pt idx="373">
                  <c:v>40425.994989569517</c:v>
                </c:pt>
                <c:pt idx="374">
                  <c:v>40425.994989569517</c:v>
                </c:pt>
                <c:pt idx="375">
                  <c:v>41251.794895317515</c:v>
                </c:pt>
                <c:pt idx="376">
                  <c:v>41251.794895317515</c:v>
                </c:pt>
                <c:pt idx="377">
                  <c:v>41291.212014562312</c:v>
                </c:pt>
                <c:pt idx="378">
                  <c:v>41291.212014562312</c:v>
                </c:pt>
                <c:pt idx="379">
                  <c:v>41302.235014562313</c:v>
                </c:pt>
                <c:pt idx="380">
                  <c:v>41302.235014562313</c:v>
                </c:pt>
                <c:pt idx="381">
                  <c:v>41374.229182581403</c:v>
                </c:pt>
                <c:pt idx="382">
                  <c:v>41374.229182581403</c:v>
                </c:pt>
                <c:pt idx="383">
                  <c:v>41418.924546791932</c:v>
                </c:pt>
                <c:pt idx="384">
                  <c:v>41418.924546791932</c:v>
                </c:pt>
                <c:pt idx="385">
                  <c:v>41428.633014674073</c:v>
                </c:pt>
                <c:pt idx="386">
                  <c:v>41428.633014674073</c:v>
                </c:pt>
                <c:pt idx="387">
                  <c:v>41436.979091427376</c:v>
                </c:pt>
                <c:pt idx="388">
                  <c:v>41436.979091427376</c:v>
                </c:pt>
                <c:pt idx="389">
                  <c:v>41655.308971986509</c:v>
                </c:pt>
                <c:pt idx="390">
                  <c:v>41655.308971986509</c:v>
                </c:pt>
                <c:pt idx="391">
                  <c:v>41666.881464626873</c:v>
                </c:pt>
                <c:pt idx="392">
                  <c:v>41666.881464626873</c:v>
                </c:pt>
                <c:pt idx="393">
                  <c:v>41679.404436033379</c:v>
                </c:pt>
                <c:pt idx="394">
                  <c:v>41679.404436033379</c:v>
                </c:pt>
                <c:pt idx="395">
                  <c:v>41777.158895806962</c:v>
                </c:pt>
                <c:pt idx="396">
                  <c:v>41777.158895806962</c:v>
                </c:pt>
                <c:pt idx="397">
                  <c:v>41831.061365806963</c:v>
                </c:pt>
                <c:pt idx="398">
                  <c:v>41831.061365806963</c:v>
                </c:pt>
                <c:pt idx="399">
                  <c:v>41942.713572414097</c:v>
                </c:pt>
                <c:pt idx="400">
                  <c:v>41942.713572414097</c:v>
                </c:pt>
                <c:pt idx="401">
                  <c:v>41951.259475162129</c:v>
                </c:pt>
                <c:pt idx="402">
                  <c:v>41951.259475162129</c:v>
                </c:pt>
                <c:pt idx="403">
                  <c:v>42008.924976902126</c:v>
                </c:pt>
                <c:pt idx="404">
                  <c:v>42008.924976902126</c:v>
                </c:pt>
                <c:pt idx="405">
                  <c:v>42202.327480182124</c:v>
                </c:pt>
                <c:pt idx="406">
                  <c:v>42202.327480182124</c:v>
                </c:pt>
                <c:pt idx="407">
                  <c:v>42209.305065169923</c:v>
                </c:pt>
                <c:pt idx="408">
                  <c:v>42209.305065169923</c:v>
                </c:pt>
                <c:pt idx="409">
                  <c:v>42264.47826660992</c:v>
                </c:pt>
                <c:pt idx="410">
                  <c:v>42264.47826660992</c:v>
                </c:pt>
                <c:pt idx="411">
                  <c:v>42392.645885657796</c:v>
                </c:pt>
                <c:pt idx="412">
                  <c:v>42392.645885657796</c:v>
                </c:pt>
                <c:pt idx="413">
                  <c:v>42528.648903136986</c:v>
                </c:pt>
                <c:pt idx="414">
                  <c:v>42528.648903136986</c:v>
                </c:pt>
                <c:pt idx="415">
                  <c:v>42627.855903136988</c:v>
                </c:pt>
                <c:pt idx="416">
                  <c:v>42627.855903136988</c:v>
                </c:pt>
                <c:pt idx="417">
                  <c:v>42740.247954356986</c:v>
                </c:pt>
                <c:pt idx="418">
                  <c:v>42740.247954356986</c:v>
                </c:pt>
                <c:pt idx="419">
                  <c:v>42782.706174288098</c:v>
                </c:pt>
                <c:pt idx="420">
                  <c:v>42782.706174288098</c:v>
                </c:pt>
                <c:pt idx="421">
                  <c:v>42810.736175183098</c:v>
                </c:pt>
                <c:pt idx="422">
                  <c:v>42810.736175183098</c:v>
                </c:pt>
                <c:pt idx="423">
                  <c:v>42904.754794586697</c:v>
                </c:pt>
                <c:pt idx="424">
                  <c:v>42904.754794586697</c:v>
                </c:pt>
                <c:pt idx="425">
                  <c:v>43021.4341314267</c:v>
                </c:pt>
                <c:pt idx="426">
                  <c:v>43021.4341314267</c:v>
                </c:pt>
                <c:pt idx="427">
                  <c:v>43295.250756017682</c:v>
                </c:pt>
                <c:pt idx="428">
                  <c:v>43295.250756017682</c:v>
                </c:pt>
                <c:pt idx="429">
                  <c:v>43329.394498517679</c:v>
                </c:pt>
                <c:pt idx="430">
                  <c:v>43329.394498517679</c:v>
                </c:pt>
                <c:pt idx="431">
                  <c:v>43465.439546537484</c:v>
                </c:pt>
                <c:pt idx="432">
                  <c:v>43465.439546537484</c:v>
                </c:pt>
                <c:pt idx="433">
                  <c:v>43646.525390537485</c:v>
                </c:pt>
                <c:pt idx="434">
                  <c:v>43646.525390537485</c:v>
                </c:pt>
                <c:pt idx="435">
                  <c:v>43664.730834358576</c:v>
                </c:pt>
                <c:pt idx="436">
                  <c:v>43664.730834358576</c:v>
                </c:pt>
                <c:pt idx="437">
                  <c:v>43678.402881718575</c:v>
                </c:pt>
                <c:pt idx="438">
                  <c:v>43678.402881718575</c:v>
                </c:pt>
                <c:pt idx="439">
                  <c:v>43898.862881718574</c:v>
                </c:pt>
                <c:pt idx="440">
                  <c:v>43898.862881718574</c:v>
                </c:pt>
                <c:pt idx="441">
                  <c:v>44078.980465398578</c:v>
                </c:pt>
                <c:pt idx="442">
                  <c:v>44078.980465398578</c:v>
                </c:pt>
                <c:pt idx="443">
                  <c:v>44103.168124068579</c:v>
                </c:pt>
                <c:pt idx="444">
                  <c:v>44103.168124068579</c:v>
                </c:pt>
                <c:pt idx="445">
                  <c:v>44124.434004312578</c:v>
                </c:pt>
                <c:pt idx="446">
                  <c:v>44124.434004312578</c:v>
                </c:pt>
                <c:pt idx="447">
                  <c:v>44239.008297269873</c:v>
                </c:pt>
                <c:pt idx="448">
                  <c:v>44239.008297269873</c:v>
                </c:pt>
                <c:pt idx="449">
                  <c:v>44279.870293717875</c:v>
                </c:pt>
                <c:pt idx="450">
                  <c:v>44279.870293717875</c:v>
                </c:pt>
                <c:pt idx="451">
                  <c:v>44445.215293717876</c:v>
                </c:pt>
                <c:pt idx="452">
                  <c:v>44445.215293717876</c:v>
                </c:pt>
                <c:pt idx="453">
                  <c:v>44498.060878477874</c:v>
                </c:pt>
                <c:pt idx="454">
                  <c:v>44498.060878477874</c:v>
                </c:pt>
                <c:pt idx="455">
                  <c:v>44565.716799789348</c:v>
                </c:pt>
                <c:pt idx="456">
                  <c:v>44565.716799789348</c:v>
                </c:pt>
                <c:pt idx="457">
                  <c:v>44756.025587889351</c:v>
                </c:pt>
                <c:pt idx="458">
                  <c:v>44756.025587889351</c:v>
                </c:pt>
                <c:pt idx="459">
                  <c:v>44800.435817106743</c:v>
                </c:pt>
                <c:pt idx="460">
                  <c:v>44800.435817106743</c:v>
                </c:pt>
                <c:pt idx="461">
                  <c:v>45179.758975644341</c:v>
                </c:pt>
                <c:pt idx="462">
                  <c:v>45179.758975644341</c:v>
                </c:pt>
                <c:pt idx="463">
                  <c:v>45321.170371688786</c:v>
                </c:pt>
                <c:pt idx="464">
                  <c:v>45321.170371688786</c:v>
                </c:pt>
                <c:pt idx="465">
                  <c:v>45351.185912504785</c:v>
                </c:pt>
                <c:pt idx="466">
                  <c:v>45351.185912504785</c:v>
                </c:pt>
                <c:pt idx="467">
                  <c:v>45505.039655464781</c:v>
                </c:pt>
                <c:pt idx="468">
                  <c:v>45505.039655464781</c:v>
                </c:pt>
                <c:pt idx="469">
                  <c:v>45665.531504851861</c:v>
                </c:pt>
                <c:pt idx="470">
                  <c:v>45665.531504851861</c:v>
                </c:pt>
                <c:pt idx="471">
                  <c:v>45771.943310664297</c:v>
                </c:pt>
                <c:pt idx="472">
                  <c:v>45771.943310664297</c:v>
                </c:pt>
                <c:pt idx="473">
                  <c:v>45820.511758726971</c:v>
                </c:pt>
                <c:pt idx="474">
                  <c:v>45820.511758726971</c:v>
                </c:pt>
                <c:pt idx="475">
                  <c:v>45896.513238764514</c:v>
                </c:pt>
                <c:pt idx="476">
                  <c:v>45896.513238764514</c:v>
                </c:pt>
                <c:pt idx="477">
                  <c:v>45922.396620171035</c:v>
                </c:pt>
                <c:pt idx="478">
                  <c:v>45922.396620171035</c:v>
                </c:pt>
                <c:pt idx="479">
                  <c:v>45989.036510897276</c:v>
                </c:pt>
                <c:pt idx="480">
                  <c:v>45989.036510897276</c:v>
                </c:pt>
                <c:pt idx="481">
                  <c:v>46014.914253405477</c:v>
                </c:pt>
                <c:pt idx="482">
                  <c:v>46014.914253405477</c:v>
                </c:pt>
                <c:pt idx="483">
                  <c:v>46105.050426705478</c:v>
                </c:pt>
                <c:pt idx="484">
                  <c:v>46105.050426705478</c:v>
                </c:pt>
                <c:pt idx="485">
                  <c:v>46148.571325075478</c:v>
                </c:pt>
                <c:pt idx="486">
                  <c:v>46148.571325075478</c:v>
                </c:pt>
                <c:pt idx="487">
                  <c:v>46313.317492037488</c:v>
                </c:pt>
                <c:pt idx="488">
                  <c:v>46313.317492037488</c:v>
                </c:pt>
                <c:pt idx="489">
                  <c:v>46395.888756805485</c:v>
                </c:pt>
                <c:pt idx="490">
                  <c:v>46395.888756805485</c:v>
                </c:pt>
                <c:pt idx="491">
                  <c:v>46446.091129619868</c:v>
                </c:pt>
                <c:pt idx="492">
                  <c:v>46446.091129619868</c:v>
                </c:pt>
                <c:pt idx="493">
                  <c:v>46498.437152019869</c:v>
                </c:pt>
                <c:pt idx="494">
                  <c:v>46498.437152019869</c:v>
                </c:pt>
                <c:pt idx="495">
                  <c:v>46544.440595334869</c:v>
                </c:pt>
                <c:pt idx="496">
                  <c:v>46544.440595334869</c:v>
                </c:pt>
                <c:pt idx="497">
                  <c:v>46561.636475334868</c:v>
                </c:pt>
                <c:pt idx="498">
                  <c:v>46561.636475334868</c:v>
                </c:pt>
                <c:pt idx="499">
                  <c:v>46602.454203414869</c:v>
                </c:pt>
                <c:pt idx="500">
                  <c:v>46602.454203414869</c:v>
                </c:pt>
                <c:pt idx="501">
                  <c:v>46602.454203414869</c:v>
                </c:pt>
                <c:pt idx="502">
                  <c:v>46602.454203414869</c:v>
                </c:pt>
                <c:pt idx="503">
                  <c:v>46602.454203414869</c:v>
                </c:pt>
                <c:pt idx="504">
                  <c:v>46602.454203414869</c:v>
                </c:pt>
                <c:pt idx="505">
                  <c:v>46602.454203414869</c:v>
                </c:pt>
                <c:pt idx="506">
                  <c:v>46602.454203414869</c:v>
                </c:pt>
                <c:pt idx="507">
                  <c:v>46602.454203414869</c:v>
                </c:pt>
                <c:pt idx="508">
                  <c:v>46602.454203414869</c:v>
                </c:pt>
                <c:pt idx="509">
                  <c:v>46602.454203414869</c:v>
                </c:pt>
                <c:pt idx="510">
                  <c:v>46602.454203414869</c:v>
                </c:pt>
                <c:pt idx="511">
                  <c:v>46602.454203414869</c:v>
                </c:pt>
              </c:numCache>
              <c:extLst xmlns:c15="http://schemas.microsoft.com/office/drawing/2012/chart"/>
            </c:numRef>
          </c:cat>
          <c:val>
            <c:numRef>
              <c:f>[0]!Highlight_Cost</c:f>
              <c:numCache>
                <c:formatCode>#,##0_);\(#,##0\);"-"_);@_)</c:formatCode>
                <c:ptCount val="51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extLst xmlns:c15="http://schemas.microsoft.com/office/drawing/2012/chart"/>
            </c:numRef>
          </c:val>
          <c:extLst>
            <c:ext xmlns:c16="http://schemas.microsoft.com/office/drawing/2014/chart" uri="{C3380CC4-5D6E-409C-BE32-E72D297353CC}">
              <c16:uniqueId val="{00000001-6790-054B-AF25-DC7479138F0F}"/>
            </c:ext>
          </c:extLst>
        </c:ser>
        <c:ser>
          <c:idx val="3"/>
          <c:order val="3"/>
          <c:tx>
            <c:strRef>
              <c:f>'2020 Cost Curve'!$L$83</c:f>
              <c:strCache>
                <c:ptCount val="1"/>
                <c:pt idx="0">
                  <c:v>Highlight Cost2</c:v>
                </c:pt>
              </c:strCache>
            </c:strRef>
          </c:tx>
          <c:spPr>
            <a:solidFill>
              <a:srgbClr val="6AADE4"/>
            </a:solidFill>
            <a:ln>
              <a:noFill/>
            </a:ln>
          </c:spPr>
          <c:cat>
            <c:numRef>
              <c:f>'2020 Cost Curve'!$H$84:$H$700</c:f>
              <c:numCache>
                <c:formatCode>#,##0_);\(#,##0\);"-"_);@_)</c:formatCode>
                <c:ptCount val="617"/>
                <c:pt idx="0">
                  <c:v>0</c:v>
                </c:pt>
                <c:pt idx="1">
                  <c:v>108.9497698834286</c:v>
                </c:pt>
                <c:pt idx="2">
                  <c:v>108.9497698834286</c:v>
                </c:pt>
                <c:pt idx="3">
                  <c:v>136.4647118404034</c:v>
                </c:pt>
                <c:pt idx="4">
                  <c:v>136.4647118404034</c:v>
                </c:pt>
                <c:pt idx="5">
                  <c:v>143.3618161680034</c:v>
                </c:pt>
                <c:pt idx="6">
                  <c:v>143.3618161680034</c:v>
                </c:pt>
                <c:pt idx="7">
                  <c:v>160.9333600080034</c:v>
                </c:pt>
                <c:pt idx="8">
                  <c:v>160.9333600080034</c:v>
                </c:pt>
                <c:pt idx="9">
                  <c:v>667.5846537041574</c:v>
                </c:pt>
                <c:pt idx="10">
                  <c:v>667.5846537041574</c:v>
                </c:pt>
                <c:pt idx="11">
                  <c:v>954.85486931315745</c:v>
                </c:pt>
                <c:pt idx="12">
                  <c:v>954.85486931315745</c:v>
                </c:pt>
                <c:pt idx="13">
                  <c:v>1049.9535972131575</c:v>
                </c:pt>
                <c:pt idx="14">
                  <c:v>1049.9535972131575</c:v>
                </c:pt>
                <c:pt idx="15">
                  <c:v>1154.5624027161571</c:v>
                </c:pt>
                <c:pt idx="16">
                  <c:v>1154.5624027161571</c:v>
                </c:pt>
                <c:pt idx="17">
                  <c:v>1167.6966440611318</c:v>
                </c:pt>
                <c:pt idx="18">
                  <c:v>1167.6966440611318</c:v>
                </c:pt>
                <c:pt idx="19">
                  <c:v>1191.7295398111319</c:v>
                </c:pt>
                <c:pt idx="20">
                  <c:v>1191.7295398111319</c:v>
                </c:pt>
                <c:pt idx="21">
                  <c:v>1980.4296816836322</c:v>
                </c:pt>
                <c:pt idx="22">
                  <c:v>1980.4296816836322</c:v>
                </c:pt>
                <c:pt idx="23">
                  <c:v>2033.1483773358061</c:v>
                </c:pt>
                <c:pt idx="24">
                  <c:v>2033.1483773358061</c:v>
                </c:pt>
                <c:pt idx="25">
                  <c:v>2042.403679956994</c:v>
                </c:pt>
                <c:pt idx="26">
                  <c:v>2042.403679956994</c:v>
                </c:pt>
                <c:pt idx="27">
                  <c:v>2063.4851674569941</c:v>
                </c:pt>
                <c:pt idx="28">
                  <c:v>2063.4851674569941</c:v>
                </c:pt>
                <c:pt idx="29">
                  <c:v>2086.2819222977514</c:v>
                </c:pt>
                <c:pt idx="30">
                  <c:v>2086.2819222977514</c:v>
                </c:pt>
                <c:pt idx="31">
                  <c:v>2306.7427379997516</c:v>
                </c:pt>
                <c:pt idx="32">
                  <c:v>2306.7427379997516</c:v>
                </c:pt>
                <c:pt idx="33">
                  <c:v>2595.3729726318288</c:v>
                </c:pt>
                <c:pt idx="34">
                  <c:v>2595.3729726318288</c:v>
                </c:pt>
                <c:pt idx="35">
                  <c:v>2599.3679319034072</c:v>
                </c:pt>
                <c:pt idx="36">
                  <c:v>2599.3679319034072</c:v>
                </c:pt>
                <c:pt idx="37">
                  <c:v>2632.0142120227993</c:v>
                </c:pt>
                <c:pt idx="38">
                  <c:v>2632.0142120227993</c:v>
                </c:pt>
                <c:pt idx="39">
                  <c:v>3510.3628463065393</c:v>
                </c:pt>
                <c:pt idx="40">
                  <c:v>3510.3628463065393</c:v>
                </c:pt>
                <c:pt idx="41">
                  <c:v>3511.7096397721307</c:v>
                </c:pt>
                <c:pt idx="42">
                  <c:v>3511.7096397721307</c:v>
                </c:pt>
                <c:pt idx="43">
                  <c:v>4298.362214209902</c:v>
                </c:pt>
                <c:pt idx="44">
                  <c:v>4298.362214209902</c:v>
                </c:pt>
                <c:pt idx="45">
                  <c:v>5150.5443290628737</c:v>
                </c:pt>
                <c:pt idx="46">
                  <c:v>5150.5443290628737</c:v>
                </c:pt>
                <c:pt idx="47">
                  <c:v>5523.0168017431615</c:v>
                </c:pt>
                <c:pt idx="48">
                  <c:v>5523.0168017431615</c:v>
                </c:pt>
                <c:pt idx="49">
                  <c:v>5751.5897297431611</c:v>
                </c:pt>
                <c:pt idx="50">
                  <c:v>5751.5897297431611</c:v>
                </c:pt>
                <c:pt idx="51">
                  <c:v>6019.2181520407612</c:v>
                </c:pt>
                <c:pt idx="52">
                  <c:v>6019.2181520407612</c:v>
                </c:pt>
                <c:pt idx="53">
                  <c:v>6044.4135806121894</c:v>
                </c:pt>
                <c:pt idx="54">
                  <c:v>6044.4135806121894</c:v>
                </c:pt>
                <c:pt idx="55">
                  <c:v>6088.1472008361898</c:v>
                </c:pt>
                <c:pt idx="56">
                  <c:v>6088.1472008361898</c:v>
                </c:pt>
                <c:pt idx="57">
                  <c:v>6608.6464662589897</c:v>
                </c:pt>
                <c:pt idx="58">
                  <c:v>6608.6464662589897</c:v>
                </c:pt>
                <c:pt idx="59">
                  <c:v>8306.5431643529901</c:v>
                </c:pt>
                <c:pt idx="60">
                  <c:v>8306.5431643529901</c:v>
                </c:pt>
                <c:pt idx="61">
                  <c:v>9517.8819101298322</c:v>
                </c:pt>
                <c:pt idx="62">
                  <c:v>9517.8819101298322</c:v>
                </c:pt>
                <c:pt idx="63">
                  <c:v>9749.4641171298317</c:v>
                </c:pt>
                <c:pt idx="64">
                  <c:v>9749.4641171298317</c:v>
                </c:pt>
                <c:pt idx="65">
                  <c:v>9790.578718562876</c:v>
                </c:pt>
                <c:pt idx="66">
                  <c:v>9790.578718562876</c:v>
                </c:pt>
                <c:pt idx="67">
                  <c:v>9798.0574001013374</c:v>
                </c:pt>
                <c:pt idx="68">
                  <c:v>9798.0574001013374</c:v>
                </c:pt>
                <c:pt idx="69">
                  <c:v>9946.1666870082445</c:v>
                </c:pt>
                <c:pt idx="70">
                  <c:v>9946.1666870082445</c:v>
                </c:pt>
                <c:pt idx="71">
                  <c:v>10152.765264508245</c:v>
                </c:pt>
                <c:pt idx="72">
                  <c:v>10152.765264508245</c:v>
                </c:pt>
                <c:pt idx="73">
                  <c:v>10215.086175359807</c:v>
                </c:pt>
                <c:pt idx="74">
                  <c:v>10215.086175359807</c:v>
                </c:pt>
                <c:pt idx="75">
                  <c:v>10241.567800081213</c:v>
                </c:pt>
                <c:pt idx="76">
                  <c:v>10241.567800081213</c:v>
                </c:pt>
                <c:pt idx="77">
                  <c:v>10262.844849379962</c:v>
                </c:pt>
                <c:pt idx="78">
                  <c:v>10262.844849379962</c:v>
                </c:pt>
                <c:pt idx="79">
                  <c:v>10373.130625759963</c:v>
                </c:pt>
                <c:pt idx="80">
                  <c:v>10373.130625759963</c:v>
                </c:pt>
                <c:pt idx="81">
                  <c:v>10455.48607286287</c:v>
                </c:pt>
                <c:pt idx="82">
                  <c:v>10455.48607286287</c:v>
                </c:pt>
                <c:pt idx="83">
                  <c:v>10529.084529393973</c:v>
                </c:pt>
                <c:pt idx="84">
                  <c:v>10529.084529393973</c:v>
                </c:pt>
                <c:pt idx="85">
                  <c:v>10539.246060639014</c:v>
                </c:pt>
                <c:pt idx="86">
                  <c:v>10539.246060639014</c:v>
                </c:pt>
                <c:pt idx="87">
                  <c:v>10559.953683252614</c:v>
                </c:pt>
                <c:pt idx="88">
                  <c:v>10559.953683252614</c:v>
                </c:pt>
                <c:pt idx="89">
                  <c:v>13020.784295454792</c:v>
                </c:pt>
                <c:pt idx="90">
                  <c:v>13020.784295454792</c:v>
                </c:pt>
                <c:pt idx="91">
                  <c:v>13954.258516911392</c:v>
                </c:pt>
                <c:pt idx="92">
                  <c:v>13954.258516911392</c:v>
                </c:pt>
                <c:pt idx="93">
                  <c:v>13968.133041057667</c:v>
                </c:pt>
                <c:pt idx="94">
                  <c:v>13968.133041057667</c:v>
                </c:pt>
                <c:pt idx="95">
                  <c:v>14862.887931775267</c:v>
                </c:pt>
                <c:pt idx="96">
                  <c:v>14862.887931775267</c:v>
                </c:pt>
                <c:pt idx="97">
                  <c:v>15460.709093315267</c:v>
                </c:pt>
                <c:pt idx="98">
                  <c:v>15460.709093315267</c:v>
                </c:pt>
                <c:pt idx="99">
                  <c:v>15757.925452653786</c:v>
                </c:pt>
                <c:pt idx="100">
                  <c:v>15757.925452653786</c:v>
                </c:pt>
                <c:pt idx="101">
                  <c:v>16054.310337329071</c:v>
                </c:pt>
                <c:pt idx="102">
                  <c:v>16054.310337329071</c:v>
                </c:pt>
                <c:pt idx="103">
                  <c:v>16943.096101628333</c:v>
                </c:pt>
                <c:pt idx="104">
                  <c:v>16943.096101628333</c:v>
                </c:pt>
                <c:pt idx="105">
                  <c:v>16950.594825573451</c:v>
                </c:pt>
                <c:pt idx="106">
                  <c:v>16950.594825573451</c:v>
                </c:pt>
                <c:pt idx="107">
                  <c:v>17502.189626829768</c:v>
                </c:pt>
                <c:pt idx="108">
                  <c:v>17502.189626829768</c:v>
                </c:pt>
                <c:pt idx="109">
                  <c:v>17511.064354306858</c:v>
                </c:pt>
                <c:pt idx="110">
                  <c:v>17511.064354306858</c:v>
                </c:pt>
                <c:pt idx="111">
                  <c:v>17952.959889806858</c:v>
                </c:pt>
                <c:pt idx="112">
                  <c:v>17952.959889806858</c:v>
                </c:pt>
                <c:pt idx="113">
                  <c:v>17960.650023111368</c:v>
                </c:pt>
                <c:pt idx="114">
                  <c:v>17960.650023111368</c:v>
                </c:pt>
                <c:pt idx="115">
                  <c:v>18082.150820151368</c:v>
                </c:pt>
                <c:pt idx="116">
                  <c:v>18082.150820151368</c:v>
                </c:pt>
                <c:pt idx="117">
                  <c:v>18151.979849655367</c:v>
                </c:pt>
                <c:pt idx="118">
                  <c:v>18151.979849655367</c:v>
                </c:pt>
                <c:pt idx="119">
                  <c:v>18154.206976941281</c:v>
                </c:pt>
                <c:pt idx="120">
                  <c:v>18154.206976941281</c:v>
                </c:pt>
                <c:pt idx="121">
                  <c:v>18287.778317786626</c:v>
                </c:pt>
                <c:pt idx="122">
                  <c:v>18287.778317786626</c:v>
                </c:pt>
                <c:pt idx="123">
                  <c:v>18806.317032530289</c:v>
                </c:pt>
                <c:pt idx="124">
                  <c:v>18806.317032530289</c:v>
                </c:pt>
                <c:pt idx="125">
                  <c:v>18865.337021172403</c:v>
                </c:pt>
                <c:pt idx="126">
                  <c:v>18865.337021172403</c:v>
                </c:pt>
                <c:pt idx="127">
                  <c:v>19652.171366704832</c:v>
                </c:pt>
                <c:pt idx="128">
                  <c:v>19652.171366704832</c:v>
                </c:pt>
                <c:pt idx="129">
                  <c:v>19905.251972372582</c:v>
                </c:pt>
                <c:pt idx="130">
                  <c:v>19905.251972372582</c:v>
                </c:pt>
                <c:pt idx="131">
                  <c:v>19906.645775607583</c:v>
                </c:pt>
                <c:pt idx="132">
                  <c:v>19906.645775607583</c:v>
                </c:pt>
                <c:pt idx="133">
                  <c:v>20236.695587386814</c:v>
                </c:pt>
                <c:pt idx="134">
                  <c:v>20236.695587386814</c:v>
                </c:pt>
                <c:pt idx="135">
                  <c:v>20328.898374772813</c:v>
                </c:pt>
                <c:pt idx="136">
                  <c:v>20328.898374772813</c:v>
                </c:pt>
                <c:pt idx="137">
                  <c:v>20521.607972272814</c:v>
                </c:pt>
                <c:pt idx="138">
                  <c:v>20521.607972272814</c:v>
                </c:pt>
                <c:pt idx="139">
                  <c:v>21091.865357092734</c:v>
                </c:pt>
                <c:pt idx="140">
                  <c:v>21091.865357092734</c:v>
                </c:pt>
                <c:pt idx="141">
                  <c:v>21484.438479092736</c:v>
                </c:pt>
                <c:pt idx="142">
                  <c:v>21484.438479092736</c:v>
                </c:pt>
                <c:pt idx="143">
                  <c:v>21547.349282985746</c:v>
                </c:pt>
                <c:pt idx="144">
                  <c:v>21547.349282985746</c:v>
                </c:pt>
                <c:pt idx="145">
                  <c:v>21552.269528028301</c:v>
                </c:pt>
                <c:pt idx="146">
                  <c:v>21552.269528028301</c:v>
                </c:pt>
                <c:pt idx="147">
                  <c:v>21659.10489905774</c:v>
                </c:pt>
                <c:pt idx="148">
                  <c:v>21659.10489905774</c:v>
                </c:pt>
                <c:pt idx="149">
                  <c:v>21681.890091262663</c:v>
                </c:pt>
                <c:pt idx="150">
                  <c:v>21681.890091262663</c:v>
                </c:pt>
                <c:pt idx="151">
                  <c:v>21708.368187232049</c:v>
                </c:pt>
                <c:pt idx="152">
                  <c:v>21708.368187232049</c:v>
                </c:pt>
                <c:pt idx="153">
                  <c:v>22121.894984170071</c:v>
                </c:pt>
                <c:pt idx="154">
                  <c:v>22121.894984170071</c:v>
                </c:pt>
                <c:pt idx="155">
                  <c:v>22882.634896046384</c:v>
                </c:pt>
                <c:pt idx="156">
                  <c:v>22882.634896046384</c:v>
                </c:pt>
                <c:pt idx="157">
                  <c:v>22903.872208253597</c:v>
                </c:pt>
                <c:pt idx="158">
                  <c:v>22903.872208253597</c:v>
                </c:pt>
                <c:pt idx="159">
                  <c:v>22940.671378225998</c:v>
                </c:pt>
                <c:pt idx="160">
                  <c:v>22940.671378225998</c:v>
                </c:pt>
                <c:pt idx="161">
                  <c:v>22967.649549429632</c:v>
                </c:pt>
                <c:pt idx="162">
                  <c:v>22967.649549429632</c:v>
                </c:pt>
                <c:pt idx="163">
                  <c:v>22999.058397445631</c:v>
                </c:pt>
                <c:pt idx="164">
                  <c:v>22999.058397445631</c:v>
                </c:pt>
                <c:pt idx="165">
                  <c:v>23134.405285315392</c:v>
                </c:pt>
                <c:pt idx="166">
                  <c:v>23134.405285315392</c:v>
                </c:pt>
                <c:pt idx="167">
                  <c:v>23227.844738453681</c:v>
                </c:pt>
                <c:pt idx="168">
                  <c:v>23227.844738453681</c:v>
                </c:pt>
                <c:pt idx="169">
                  <c:v>23273.98417376713</c:v>
                </c:pt>
                <c:pt idx="170">
                  <c:v>23273.98417376713</c:v>
                </c:pt>
                <c:pt idx="171">
                  <c:v>23715.058495767131</c:v>
                </c:pt>
                <c:pt idx="172">
                  <c:v>23715.058495767131</c:v>
                </c:pt>
                <c:pt idx="173">
                  <c:v>23722.596714548105</c:v>
                </c:pt>
                <c:pt idx="174">
                  <c:v>23722.596714548105</c:v>
                </c:pt>
                <c:pt idx="175">
                  <c:v>23776.500716646147</c:v>
                </c:pt>
                <c:pt idx="176">
                  <c:v>23776.500716646147</c:v>
                </c:pt>
                <c:pt idx="177">
                  <c:v>23872.875723767564</c:v>
                </c:pt>
                <c:pt idx="178">
                  <c:v>23872.875723767564</c:v>
                </c:pt>
                <c:pt idx="179">
                  <c:v>23896.022129815745</c:v>
                </c:pt>
                <c:pt idx="180">
                  <c:v>23896.022129815745</c:v>
                </c:pt>
                <c:pt idx="181">
                  <c:v>23955.813743342453</c:v>
                </c:pt>
                <c:pt idx="182">
                  <c:v>23955.813743342453</c:v>
                </c:pt>
                <c:pt idx="183">
                  <c:v>24089.747091075253</c:v>
                </c:pt>
                <c:pt idx="184">
                  <c:v>24089.747091075253</c:v>
                </c:pt>
                <c:pt idx="185">
                  <c:v>24259.272012675254</c:v>
                </c:pt>
                <c:pt idx="186">
                  <c:v>24259.272012675254</c:v>
                </c:pt>
                <c:pt idx="187">
                  <c:v>24440.892919138063</c:v>
                </c:pt>
                <c:pt idx="188">
                  <c:v>24440.892919138063</c:v>
                </c:pt>
                <c:pt idx="189">
                  <c:v>24536.276401992462</c:v>
                </c:pt>
                <c:pt idx="190">
                  <c:v>24536.276401992462</c:v>
                </c:pt>
                <c:pt idx="191">
                  <c:v>24849.299264569021</c:v>
                </c:pt>
                <c:pt idx="192">
                  <c:v>24849.299264569021</c:v>
                </c:pt>
                <c:pt idx="193">
                  <c:v>24851.701347823931</c:v>
                </c:pt>
                <c:pt idx="194">
                  <c:v>24851.701347823931</c:v>
                </c:pt>
                <c:pt idx="195">
                  <c:v>25585.667802823933</c:v>
                </c:pt>
                <c:pt idx="196">
                  <c:v>25585.667802823933</c:v>
                </c:pt>
                <c:pt idx="197">
                  <c:v>26006.153657876719</c:v>
                </c:pt>
                <c:pt idx="198">
                  <c:v>26006.153657876719</c:v>
                </c:pt>
                <c:pt idx="199">
                  <c:v>26012.398136353226</c:v>
                </c:pt>
                <c:pt idx="200">
                  <c:v>26012.398136353226</c:v>
                </c:pt>
                <c:pt idx="201">
                  <c:v>26608.081056353225</c:v>
                </c:pt>
                <c:pt idx="202">
                  <c:v>26608.081056353225</c:v>
                </c:pt>
                <c:pt idx="203">
                  <c:v>26940.531393895162</c:v>
                </c:pt>
                <c:pt idx="204">
                  <c:v>26940.531393895162</c:v>
                </c:pt>
                <c:pt idx="205">
                  <c:v>27093.152650432552</c:v>
                </c:pt>
                <c:pt idx="206">
                  <c:v>27093.152650432552</c:v>
                </c:pt>
                <c:pt idx="207">
                  <c:v>27184.00054209922</c:v>
                </c:pt>
                <c:pt idx="208">
                  <c:v>27184.00054209922</c:v>
                </c:pt>
                <c:pt idx="209">
                  <c:v>27217.164024956364</c:v>
                </c:pt>
                <c:pt idx="210">
                  <c:v>27217.164024956364</c:v>
                </c:pt>
                <c:pt idx="211">
                  <c:v>27354.036134952727</c:v>
                </c:pt>
                <c:pt idx="212">
                  <c:v>27354.036134952727</c:v>
                </c:pt>
                <c:pt idx="213">
                  <c:v>27470.299299561779</c:v>
                </c:pt>
                <c:pt idx="214">
                  <c:v>27470.299299561779</c:v>
                </c:pt>
                <c:pt idx="215">
                  <c:v>27952.257747553325</c:v>
                </c:pt>
                <c:pt idx="216">
                  <c:v>27952.257747553325</c:v>
                </c:pt>
                <c:pt idx="217">
                  <c:v>28030.099857640042</c:v>
                </c:pt>
                <c:pt idx="218">
                  <c:v>28030.099857640042</c:v>
                </c:pt>
                <c:pt idx="219">
                  <c:v>28201.262797040043</c:v>
                </c:pt>
                <c:pt idx="220">
                  <c:v>28201.262797040043</c:v>
                </c:pt>
                <c:pt idx="221">
                  <c:v>28450.693003330041</c:v>
                </c:pt>
                <c:pt idx="222">
                  <c:v>28450.693003330041</c:v>
                </c:pt>
                <c:pt idx="223">
                  <c:v>29471.063365346043</c:v>
                </c:pt>
                <c:pt idx="224">
                  <c:v>29471.063365346043</c:v>
                </c:pt>
                <c:pt idx="225">
                  <c:v>29616.387686286384</c:v>
                </c:pt>
                <c:pt idx="226">
                  <c:v>29616.387686286384</c:v>
                </c:pt>
                <c:pt idx="227">
                  <c:v>29745.130306800245</c:v>
                </c:pt>
                <c:pt idx="228">
                  <c:v>29745.130306800245</c:v>
                </c:pt>
                <c:pt idx="229">
                  <c:v>30020.111158281845</c:v>
                </c:pt>
                <c:pt idx="230">
                  <c:v>30020.111158281845</c:v>
                </c:pt>
                <c:pt idx="231">
                  <c:v>30681.05023816941</c:v>
                </c:pt>
                <c:pt idx="232">
                  <c:v>30681.05023816941</c:v>
                </c:pt>
                <c:pt idx="233">
                  <c:v>31018.896978155895</c:v>
                </c:pt>
                <c:pt idx="234">
                  <c:v>31018.896978155895</c:v>
                </c:pt>
                <c:pt idx="235">
                  <c:v>31285.441390090669</c:v>
                </c:pt>
                <c:pt idx="236">
                  <c:v>31285.441390090669</c:v>
                </c:pt>
                <c:pt idx="237">
                  <c:v>31349.142246578482</c:v>
                </c:pt>
                <c:pt idx="238">
                  <c:v>31349.142246578482</c:v>
                </c:pt>
                <c:pt idx="239">
                  <c:v>31369.318843618628</c:v>
                </c:pt>
                <c:pt idx="240">
                  <c:v>31369.318843618628</c:v>
                </c:pt>
                <c:pt idx="241">
                  <c:v>31576.014267592145</c:v>
                </c:pt>
                <c:pt idx="242">
                  <c:v>31576.014267592145</c:v>
                </c:pt>
                <c:pt idx="243">
                  <c:v>31613.530853568616</c:v>
                </c:pt>
                <c:pt idx="244">
                  <c:v>31613.530853568616</c:v>
                </c:pt>
                <c:pt idx="245">
                  <c:v>31829.521853793616</c:v>
                </c:pt>
                <c:pt idx="246">
                  <c:v>31829.521853793616</c:v>
                </c:pt>
                <c:pt idx="247">
                  <c:v>31834.586228212818</c:v>
                </c:pt>
                <c:pt idx="248">
                  <c:v>31834.586228212818</c:v>
                </c:pt>
                <c:pt idx="249">
                  <c:v>32069.800654554107</c:v>
                </c:pt>
                <c:pt idx="250">
                  <c:v>32069.800654554107</c:v>
                </c:pt>
                <c:pt idx="251">
                  <c:v>32168.404870176586</c:v>
                </c:pt>
                <c:pt idx="252">
                  <c:v>32168.404870176586</c:v>
                </c:pt>
                <c:pt idx="253">
                  <c:v>32276.009352099023</c:v>
                </c:pt>
                <c:pt idx="254">
                  <c:v>32276.009352099023</c:v>
                </c:pt>
                <c:pt idx="255">
                  <c:v>32672.565221786524</c:v>
                </c:pt>
                <c:pt idx="256">
                  <c:v>32672.565221786524</c:v>
                </c:pt>
                <c:pt idx="257">
                  <c:v>32749.576692395221</c:v>
                </c:pt>
                <c:pt idx="258">
                  <c:v>32749.576692395221</c:v>
                </c:pt>
                <c:pt idx="259">
                  <c:v>33024.796023725517</c:v>
                </c:pt>
                <c:pt idx="260">
                  <c:v>33024.796023725517</c:v>
                </c:pt>
                <c:pt idx="261">
                  <c:v>33998.347939325846</c:v>
                </c:pt>
                <c:pt idx="262">
                  <c:v>33998.347939325846</c:v>
                </c:pt>
                <c:pt idx="263">
                  <c:v>34007.08159590904</c:v>
                </c:pt>
                <c:pt idx="264">
                  <c:v>34007.08159590904</c:v>
                </c:pt>
                <c:pt idx="265">
                  <c:v>34031.896044405039</c:v>
                </c:pt>
                <c:pt idx="266">
                  <c:v>34031.896044405039</c:v>
                </c:pt>
                <c:pt idx="267">
                  <c:v>34137.787391605038</c:v>
                </c:pt>
                <c:pt idx="268">
                  <c:v>34137.787391605038</c:v>
                </c:pt>
                <c:pt idx="269">
                  <c:v>34155.716567177449</c:v>
                </c:pt>
                <c:pt idx="270">
                  <c:v>34155.716567177449</c:v>
                </c:pt>
                <c:pt idx="271">
                  <c:v>34188.772339577452</c:v>
                </c:pt>
                <c:pt idx="272">
                  <c:v>34188.772339577452</c:v>
                </c:pt>
                <c:pt idx="273">
                  <c:v>34314.760548231876</c:v>
                </c:pt>
                <c:pt idx="274">
                  <c:v>34314.760548231876</c:v>
                </c:pt>
                <c:pt idx="275">
                  <c:v>34316.362272256782</c:v>
                </c:pt>
                <c:pt idx="276">
                  <c:v>34316.362272256782</c:v>
                </c:pt>
                <c:pt idx="277">
                  <c:v>34351.620414068959</c:v>
                </c:pt>
                <c:pt idx="278">
                  <c:v>34351.620414068959</c:v>
                </c:pt>
                <c:pt idx="279">
                  <c:v>34531.877306422961</c:v>
                </c:pt>
                <c:pt idx="280">
                  <c:v>34531.877306422961</c:v>
                </c:pt>
                <c:pt idx="281">
                  <c:v>34853.773157022959</c:v>
                </c:pt>
                <c:pt idx="282">
                  <c:v>34853.773157022959</c:v>
                </c:pt>
                <c:pt idx="283">
                  <c:v>35136.132340116645</c:v>
                </c:pt>
                <c:pt idx="284">
                  <c:v>35136.132340116645</c:v>
                </c:pt>
                <c:pt idx="285">
                  <c:v>35157.360600902939</c:v>
                </c:pt>
                <c:pt idx="286">
                  <c:v>35157.360600902939</c:v>
                </c:pt>
                <c:pt idx="287">
                  <c:v>35364.59300090294</c:v>
                </c:pt>
                <c:pt idx="288">
                  <c:v>35364.59300090294</c:v>
                </c:pt>
                <c:pt idx="289">
                  <c:v>35475.255026311963</c:v>
                </c:pt>
                <c:pt idx="290">
                  <c:v>35475.255026311963</c:v>
                </c:pt>
                <c:pt idx="291">
                  <c:v>35857.543460033565</c:v>
                </c:pt>
                <c:pt idx="292">
                  <c:v>35857.543460033565</c:v>
                </c:pt>
                <c:pt idx="293">
                  <c:v>35890.612460033568</c:v>
                </c:pt>
                <c:pt idx="294">
                  <c:v>35890.612460033568</c:v>
                </c:pt>
                <c:pt idx="295">
                  <c:v>35898.52518565108</c:v>
                </c:pt>
                <c:pt idx="296">
                  <c:v>35898.52518565108</c:v>
                </c:pt>
                <c:pt idx="297">
                  <c:v>35902.098107384416</c:v>
                </c:pt>
                <c:pt idx="298">
                  <c:v>35902.098107384416</c:v>
                </c:pt>
                <c:pt idx="299">
                  <c:v>36077.940993710414</c:v>
                </c:pt>
                <c:pt idx="300">
                  <c:v>36077.940993710414</c:v>
                </c:pt>
                <c:pt idx="301">
                  <c:v>36380.859647510413</c:v>
                </c:pt>
                <c:pt idx="302">
                  <c:v>36380.859647510413</c:v>
                </c:pt>
                <c:pt idx="303">
                  <c:v>36759.444141590415</c:v>
                </c:pt>
                <c:pt idx="304">
                  <c:v>36759.444141590415</c:v>
                </c:pt>
                <c:pt idx="305">
                  <c:v>36819.599231717053</c:v>
                </c:pt>
                <c:pt idx="306">
                  <c:v>36819.599231717053</c:v>
                </c:pt>
                <c:pt idx="307">
                  <c:v>36845.23872971705</c:v>
                </c:pt>
                <c:pt idx="308">
                  <c:v>36845.23872971705</c:v>
                </c:pt>
                <c:pt idx="309">
                  <c:v>36884.296956951832</c:v>
                </c:pt>
                <c:pt idx="310">
                  <c:v>36884.296956951832</c:v>
                </c:pt>
                <c:pt idx="311">
                  <c:v>37088.637390819888</c:v>
                </c:pt>
                <c:pt idx="312">
                  <c:v>37088.637390819888</c:v>
                </c:pt>
                <c:pt idx="313">
                  <c:v>37166.349474681891</c:v>
                </c:pt>
                <c:pt idx="314">
                  <c:v>37166.349474681891</c:v>
                </c:pt>
                <c:pt idx="315">
                  <c:v>37173.373543882844</c:v>
                </c:pt>
                <c:pt idx="316">
                  <c:v>37173.373543882844</c:v>
                </c:pt>
                <c:pt idx="317">
                  <c:v>37198.573579618358</c:v>
                </c:pt>
                <c:pt idx="318">
                  <c:v>37198.573579618358</c:v>
                </c:pt>
                <c:pt idx="319">
                  <c:v>37396.868531218359</c:v>
                </c:pt>
                <c:pt idx="320">
                  <c:v>37396.868531218359</c:v>
                </c:pt>
                <c:pt idx="321">
                  <c:v>37507.083516035724</c:v>
                </c:pt>
                <c:pt idx="322">
                  <c:v>37507.083516035724</c:v>
                </c:pt>
                <c:pt idx="323">
                  <c:v>37513.646059085724</c:v>
                </c:pt>
                <c:pt idx="324">
                  <c:v>37513.646059085724</c:v>
                </c:pt>
                <c:pt idx="325">
                  <c:v>37629.44229300959</c:v>
                </c:pt>
                <c:pt idx="326">
                  <c:v>37629.44229300959</c:v>
                </c:pt>
                <c:pt idx="327">
                  <c:v>37692.241595894207</c:v>
                </c:pt>
                <c:pt idx="328">
                  <c:v>37692.241595894207</c:v>
                </c:pt>
                <c:pt idx="329">
                  <c:v>37738.833215466206</c:v>
                </c:pt>
                <c:pt idx="330">
                  <c:v>37738.833215466206</c:v>
                </c:pt>
                <c:pt idx="331">
                  <c:v>37758.026880559868</c:v>
                </c:pt>
                <c:pt idx="332">
                  <c:v>37758.026880559868</c:v>
                </c:pt>
                <c:pt idx="333">
                  <c:v>37822.253333628665</c:v>
                </c:pt>
                <c:pt idx="334">
                  <c:v>37822.253333628665</c:v>
                </c:pt>
                <c:pt idx="335">
                  <c:v>38273.233722596167</c:v>
                </c:pt>
                <c:pt idx="336">
                  <c:v>38273.233722596167</c:v>
                </c:pt>
                <c:pt idx="337">
                  <c:v>38898.804404796167</c:v>
                </c:pt>
                <c:pt idx="338">
                  <c:v>38898.804404796167</c:v>
                </c:pt>
                <c:pt idx="339">
                  <c:v>38942.896404796164</c:v>
                </c:pt>
                <c:pt idx="340">
                  <c:v>38942.896404796164</c:v>
                </c:pt>
                <c:pt idx="341">
                  <c:v>38955.445666334628</c:v>
                </c:pt>
                <c:pt idx="342">
                  <c:v>38955.445666334628</c:v>
                </c:pt>
                <c:pt idx="343">
                  <c:v>38960.522142357884</c:v>
                </c:pt>
                <c:pt idx="344">
                  <c:v>38960.522142357884</c:v>
                </c:pt>
                <c:pt idx="345">
                  <c:v>39014.531166917106</c:v>
                </c:pt>
                <c:pt idx="346">
                  <c:v>39014.531166917106</c:v>
                </c:pt>
                <c:pt idx="347">
                  <c:v>39066.877945797496</c:v>
                </c:pt>
                <c:pt idx="348">
                  <c:v>39066.877945797496</c:v>
                </c:pt>
                <c:pt idx="349">
                  <c:v>39268.057285807496</c:v>
                </c:pt>
                <c:pt idx="350">
                  <c:v>39268.057285807496</c:v>
                </c:pt>
                <c:pt idx="351">
                  <c:v>39641.340369449099</c:v>
                </c:pt>
                <c:pt idx="352">
                  <c:v>39641.340369449099</c:v>
                </c:pt>
                <c:pt idx="353">
                  <c:v>39682.885078379695</c:v>
                </c:pt>
                <c:pt idx="354">
                  <c:v>39682.885078379695</c:v>
                </c:pt>
                <c:pt idx="355">
                  <c:v>39685.242993847518</c:v>
                </c:pt>
                <c:pt idx="356">
                  <c:v>39685.242993847518</c:v>
                </c:pt>
                <c:pt idx="357">
                  <c:v>39806.438941210799</c:v>
                </c:pt>
                <c:pt idx="358">
                  <c:v>39806.438941210799</c:v>
                </c:pt>
                <c:pt idx="359">
                  <c:v>39827.384735580803</c:v>
                </c:pt>
                <c:pt idx="360">
                  <c:v>39827.384735580803</c:v>
                </c:pt>
                <c:pt idx="361">
                  <c:v>39934.744017592267</c:v>
                </c:pt>
                <c:pt idx="362">
                  <c:v>39934.744017592267</c:v>
                </c:pt>
                <c:pt idx="363">
                  <c:v>39962.182728556974</c:v>
                </c:pt>
                <c:pt idx="364">
                  <c:v>39962.182728556974</c:v>
                </c:pt>
                <c:pt idx="365">
                  <c:v>40123.780680166972</c:v>
                </c:pt>
                <c:pt idx="366">
                  <c:v>40123.780680166972</c:v>
                </c:pt>
                <c:pt idx="367">
                  <c:v>40216.898058996761</c:v>
                </c:pt>
                <c:pt idx="368">
                  <c:v>40216.898058996761</c:v>
                </c:pt>
                <c:pt idx="369">
                  <c:v>40249.248359396763</c:v>
                </c:pt>
                <c:pt idx="370">
                  <c:v>40249.248359396763</c:v>
                </c:pt>
                <c:pt idx="371">
                  <c:v>40419.614948285649</c:v>
                </c:pt>
                <c:pt idx="372">
                  <c:v>40419.614948285649</c:v>
                </c:pt>
                <c:pt idx="373">
                  <c:v>40425.994989569517</c:v>
                </c:pt>
                <c:pt idx="374">
                  <c:v>40425.994989569517</c:v>
                </c:pt>
                <c:pt idx="375">
                  <c:v>41251.794895317515</c:v>
                </c:pt>
                <c:pt idx="376">
                  <c:v>41251.794895317515</c:v>
                </c:pt>
                <c:pt idx="377">
                  <c:v>41291.212014562312</c:v>
                </c:pt>
                <c:pt idx="378">
                  <c:v>41291.212014562312</c:v>
                </c:pt>
                <c:pt idx="379">
                  <c:v>41302.235014562313</c:v>
                </c:pt>
                <c:pt idx="380">
                  <c:v>41302.235014562313</c:v>
                </c:pt>
                <c:pt idx="381">
                  <c:v>41374.229182581403</c:v>
                </c:pt>
                <c:pt idx="382">
                  <c:v>41374.229182581403</c:v>
                </c:pt>
                <c:pt idx="383">
                  <c:v>41418.924546791932</c:v>
                </c:pt>
                <c:pt idx="384">
                  <c:v>41418.924546791932</c:v>
                </c:pt>
                <c:pt idx="385">
                  <c:v>41428.633014674073</c:v>
                </c:pt>
                <c:pt idx="386">
                  <c:v>41428.633014674073</c:v>
                </c:pt>
                <c:pt idx="387">
                  <c:v>41436.979091427376</c:v>
                </c:pt>
                <c:pt idx="388">
                  <c:v>41436.979091427376</c:v>
                </c:pt>
                <c:pt idx="389">
                  <c:v>41655.308971986509</c:v>
                </c:pt>
                <c:pt idx="390">
                  <c:v>41655.308971986509</c:v>
                </c:pt>
                <c:pt idx="391">
                  <c:v>41666.881464626873</c:v>
                </c:pt>
                <c:pt idx="392">
                  <c:v>41666.881464626873</c:v>
                </c:pt>
                <c:pt idx="393">
                  <c:v>41679.404436033379</c:v>
                </c:pt>
                <c:pt idx="394">
                  <c:v>41679.404436033379</c:v>
                </c:pt>
                <c:pt idx="395">
                  <c:v>41777.158895806962</c:v>
                </c:pt>
                <c:pt idx="396">
                  <c:v>41777.158895806962</c:v>
                </c:pt>
                <c:pt idx="397">
                  <c:v>41831.061365806963</c:v>
                </c:pt>
                <c:pt idx="398">
                  <c:v>41831.061365806963</c:v>
                </c:pt>
                <c:pt idx="399">
                  <c:v>41942.713572414097</c:v>
                </c:pt>
                <c:pt idx="400">
                  <c:v>41942.713572414097</c:v>
                </c:pt>
                <c:pt idx="401">
                  <c:v>41951.259475162129</c:v>
                </c:pt>
                <c:pt idx="402">
                  <c:v>41951.259475162129</c:v>
                </c:pt>
                <c:pt idx="403">
                  <c:v>42008.924976902126</c:v>
                </c:pt>
                <c:pt idx="404">
                  <c:v>42008.924976902126</c:v>
                </c:pt>
                <c:pt idx="405">
                  <c:v>42202.327480182124</c:v>
                </c:pt>
                <c:pt idx="406">
                  <c:v>42202.327480182124</c:v>
                </c:pt>
                <c:pt idx="407">
                  <c:v>42209.305065169923</c:v>
                </c:pt>
                <c:pt idx="408">
                  <c:v>42209.305065169923</c:v>
                </c:pt>
                <c:pt idx="409">
                  <c:v>42264.47826660992</c:v>
                </c:pt>
                <c:pt idx="410">
                  <c:v>42264.47826660992</c:v>
                </c:pt>
                <c:pt idx="411">
                  <c:v>42392.645885657796</c:v>
                </c:pt>
                <c:pt idx="412">
                  <c:v>42392.645885657796</c:v>
                </c:pt>
                <c:pt idx="413">
                  <c:v>42528.648903136986</c:v>
                </c:pt>
                <c:pt idx="414">
                  <c:v>42528.648903136986</c:v>
                </c:pt>
                <c:pt idx="415">
                  <c:v>42627.855903136988</c:v>
                </c:pt>
                <c:pt idx="416">
                  <c:v>42627.855903136988</c:v>
                </c:pt>
                <c:pt idx="417">
                  <c:v>42740.247954356986</c:v>
                </c:pt>
                <c:pt idx="418">
                  <c:v>42740.247954356986</c:v>
                </c:pt>
                <c:pt idx="419">
                  <c:v>42782.706174288098</c:v>
                </c:pt>
                <c:pt idx="420">
                  <c:v>42782.706174288098</c:v>
                </c:pt>
                <c:pt idx="421">
                  <c:v>42810.736175183098</c:v>
                </c:pt>
                <c:pt idx="422">
                  <c:v>42810.736175183098</c:v>
                </c:pt>
                <c:pt idx="423">
                  <c:v>42904.754794586697</c:v>
                </c:pt>
                <c:pt idx="424">
                  <c:v>42904.754794586697</c:v>
                </c:pt>
                <c:pt idx="425">
                  <c:v>43021.4341314267</c:v>
                </c:pt>
                <c:pt idx="426">
                  <c:v>43021.4341314267</c:v>
                </c:pt>
                <c:pt idx="427">
                  <c:v>43295.250756017682</c:v>
                </c:pt>
                <c:pt idx="428">
                  <c:v>43295.250756017682</c:v>
                </c:pt>
                <c:pt idx="429">
                  <c:v>43329.394498517679</c:v>
                </c:pt>
                <c:pt idx="430">
                  <c:v>43329.394498517679</c:v>
                </c:pt>
                <c:pt idx="431">
                  <c:v>43465.439546537484</c:v>
                </c:pt>
                <c:pt idx="432">
                  <c:v>43465.439546537484</c:v>
                </c:pt>
                <c:pt idx="433">
                  <c:v>43646.525390537485</c:v>
                </c:pt>
                <c:pt idx="434">
                  <c:v>43646.525390537485</c:v>
                </c:pt>
                <c:pt idx="435">
                  <c:v>43664.730834358576</c:v>
                </c:pt>
                <c:pt idx="436">
                  <c:v>43664.730834358576</c:v>
                </c:pt>
                <c:pt idx="437">
                  <c:v>43678.402881718575</c:v>
                </c:pt>
                <c:pt idx="438">
                  <c:v>43678.402881718575</c:v>
                </c:pt>
                <c:pt idx="439">
                  <c:v>43898.862881718574</c:v>
                </c:pt>
                <c:pt idx="440">
                  <c:v>43898.862881718574</c:v>
                </c:pt>
                <c:pt idx="441">
                  <c:v>44078.980465398578</c:v>
                </c:pt>
                <c:pt idx="442">
                  <c:v>44078.980465398578</c:v>
                </c:pt>
                <c:pt idx="443">
                  <c:v>44103.168124068579</c:v>
                </c:pt>
                <c:pt idx="444">
                  <c:v>44103.168124068579</c:v>
                </c:pt>
                <c:pt idx="445">
                  <c:v>44124.434004312578</c:v>
                </c:pt>
                <c:pt idx="446">
                  <c:v>44124.434004312578</c:v>
                </c:pt>
                <c:pt idx="447">
                  <c:v>44239.008297269873</c:v>
                </c:pt>
                <c:pt idx="448">
                  <c:v>44239.008297269873</c:v>
                </c:pt>
                <c:pt idx="449">
                  <c:v>44279.870293717875</c:v>
                </c:pt>
                <c:pt idx="450">
                  <c:v>44279.870293717875</c:v>
                </c:pt>
                <c:pt idx="451">
                  <c:v>44445.215293717876</c:v>
                </c:pt>
                <c:pt idx="452">
                  <c:v>44445.215293717876</c:v>
                </c:pt>
                <c:pt idx="453">
                  <c:v>44498.060878477874</c:v>
                </c:pt>
                <c:pt idx="454">
                  <c:v>44498.060878477874</c:v>
                </c:pt>
                <c:pt idx="455">
                  <c:v>44565.716799789348</c:v>
                </c:pt>
                <c:pt idx="456">
                  <c:v>44565.716799789348</c:v>
                </c:pt>
                <c:pt idx="457">
                  <c:v>44756.025587889351</c:v>
                </c:pt>
                <c:pt idx="458">
                  <c:v>44756.025587889351</c:v>
                </c:pt>
                <c:pt idx="459">
                  <c:v>44800.435817106743</c:v>
                </c:pt>
                <c:pt idx="460">
                  <c:v>44800.435817106743</c:v>
                </c:pt>
                <c:pt idx="461">
                  <c:v>45179.758975644341</c:v>
                </c:pt>
                <c:pt idx="462">
                  <c:v>45179.758975644341</c:v>
                </c:pt>
                <c:pt idx="463">
                  <c:v>45321.170371688786</c:v>
                </c:pt>
                <c:pt idx="464">
                  <c:v>45321.170371688786</c:v>
                </c:pt>
                <c:pt idx="465">
                  <c:v>45351.185912504785</c:v>
                </c:pt>
                <c:pt idx="466">
                  <c:v>45351.185912504785</c:v>
                </c:pt>
                <c:pt idx="467">
                  <c:v>45505.039655464781</c:v>
                </c:pt>
                <c:pt idx="468">
                  <c:v>45505.039655464781</c:v>
                </c:pt>
                <c:pt idx="469">
                  <c:v>45665.531504851861</c:v>
                </c:pt>
                <c:pt idx="470">
                  <c:v>45665.531504851861</c:v>
                </c:pt>
                <c:pt idx="471">
                  <c:v>45771.943310664297</c:v>
                </c:pt>
                <c:pt idx="472">
                  <c:v>45771.943310664297</c:v>
                </c:pt>
                <c:pt idx="473">
                  <c:v>45820.511758726971</c:v>
                </c:pt>
                <c:pt idx="474">
                  <c:v>45820.511758726971</c:v>
                </c:pt>
                <c:pt idx="475">
                  <c:v>45896.513238764514</c:v>
                </c:pt>
                <c:pt idx="476">
                  <c:v>45896.513238764514</c:v>
                </c:pt>
                <c:pt idx="477">
                  <c:v>45922.396620171035</c:v>
                </c:pt>
                <c:pt idx="478">
                  <c:v>45922.396620171035</c:v>
                </c:pt>
                <c:pt idx="479">
                  <c:v>45989.036510897276</c:v>
                </c:pt>
                <c:pt idx="480">
                  <c:v>45989.036510897276</c:v>
                </c:pt>
                <c:pt idx="481">
                  <c:v>46014.914253405477</c:v>
                </c:pt>
                <c:pt idx="482">
                  <c:v>46014.914253405477</c:v>
                </c:pt>
                <c:pt idx="483">
                  <c:v>46105.050426705478</c:v>
                </c:pt>
                <c:pt idx="484">
                  <c:v>46105.050426705478</c:v>
                </c:pt>
                <c:pt idx="485">
                  <c:v>46148.571325075478</c:v>
                </c:pt>
                <c:pt idx="486">
                  <c:v>46148.571325075478</c:v>
                </c:pt>
                <c:pt idx="487">
                  <c:v>46313.317492037488</c:v>
                </c:pt>
                <c:pt idx="488">
                  <c:v>46313.317492037488</c:v>
                </c:pt>
                <c:pt idx="489">
                  <c:v>46395.888756805485</c:v>
                </c:pt>
                <c:pt idx="490">
                  <c:v>46395.888756805485</c:v>
                </c:pt>
                <c:pt idx="491">
                  <c:v>46446.091129619868</c:v>
                </c:pt>
                <c:pt idx="492">
                  <c:v>46446.091129619868</c:v>
                </c:pt>
                <c:pt idx="493">
                  <c:v>46498.437152019869</c:v>
                </c:pt>
                <c:pt idx="494">
                  <c:v>46498.437152019869</c:v>
                </c:pt>
                <c:pt idx="495">
                  <c:v>46544.440595334869</c:v>
                </c:pt>
                <c:pt idx="496">
                  <c:v>46544.440595334869</c:v>
                </c:pt>
                <c:pt idx="497">
                  <c:v>46561.636475334868</c:v>
                </c:pt>
                <c:pt idx="498">
                  <c:v>46561.636475334868</c:v>
                </c:pt>
                <c:pt idx="499">
                  <c:v>46602.454203414869</c:v>
                </c:pt>
                <c:pt idx="500">
                  <c:v>46602.454203414869</c:v>
                </c:pt>
                <c:pt idx="501">
                  <c:v>46602.454203414869</c:v>
                </c:pt>
                <c:pt idx="502">
                  <c:v>46602.454203414869</c:v>
                </c:pt>
                <c:pt idx="503">
                  <c:v>46602.454203414869</c:v>
                </c:pt>
                <c:pt idx="504">
                  <c:v>46602.454203414869</c:v>
                </c:pt>
                <c:pt idx="505">
                  <c:v>46602.454203414869</c:v>
                </c:pt>
                <c:pt idx="506">
                  <c:v>46602.454203414869</c:v>
                </c:pt>
                <c:pt idx="507">
                  <c:v>46602.454203414869</c:v>
                </c:pt>
                <c:pt idx="508">
                  <c:v>46602.454203414869</c:v>
                </c:pt>
                <c:pt idx="509">
                  <c:v>46602.454203414869</c:v>
                </c:pt>
                <c:pt idx="510">
                  <c:v>46602.454203414869</c:v>
                </c:pt>
                <c:pt idx="511">
                  <c:v>46602.454203414869</c:v>
                </c:pt>
              </c:numCache>
            </c:numRef>
          </c:cat>
          <c:val>
            <c:numRef>
              <c:f>[0]!Highlight_Cost2</c:f>
              <c:numCache>
                <c:formatCode>#,##0_);\(#,##0\);"-"_);@_)</c:formatCode>
                <c:ptCount val="51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val>
          <c:extLst>
            <c:ext xmlns:c16="http://schemas.microsoft.com/office/drawing/2014/chart" uri="{C3380CC4-5D6E-409C-BE32-E72D297353CC}">
              <c16:uniqueId val="{00000002-6790-054B-AF25-DC7479138F0F}"/>
            </c:ext>
          </c:extLst>
        </c:ser>
        <c:ser>
          <c:idx val="4"/>
          <c:order val="4"/>
          <c:tx>
            <c:strRef>
              <c:f>'2020 Cost Curve'!$M$83</c:f>
              <c:strCache>
                <c:ptCount val="1"/>
                <c:pt idx="0">
                  <c:v>Highlight Cost3</c:v>
                </c:pt>
              </c:strCache>
              <c:extLst xmlns:c15="http://schemas.microsoft.com/office/drawing/2012/chart"/>
            </c:strRef>
          </c:tx>
          <c:spPr>
            <a:solidFill>
              <a:srgbClr val="FFD200"/>
            </a:solidFill>
          </c:spPr>
          <c:val>
            <c:numRef>
              <c:f>[0]!Highlight_Cost3</c:f>
              <c:numCache>
                <c:formatCode>#,##0_);\(#,##0\);"-"_);@_)</c:formatCode>
                <c:ptCount val="51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extLst xmlns:c15="http://schemas.microsoft.com/office/drawing/2012/chart"/>
            </c:numRef>
          </c:val>
          <c:extLst>
            <c:ext xmlns:c16="http://schemas.microsoft.com/office/drawing/2014/chart" uri="{C3380CC4-5D6E-409C-BE32-E72D297353CC}">
              <c16:uniqueId val="{00000003-6790-054B-AF25-DC7479138F0F}"/>
            </c:ext>
          </c:extLst>
        </c:ser>
        <c:dLbls>
          <c:showLegendKey val="0"/>
          <c:showVal val="0"/>
          <c:showCatName val="0"/>
          <c:showSerName val="0"/>
          <c:showPercent val="0"/>
          <c:showBubbleSize val="0"/>
        </c:dLbls>
        <c:axId val="-1928867456"/>
        <c:axId val="-1928864320"/>
        <c:extLst/>
      </c:areaChart>
      <c:scatterChart>
        <c:scatterStyle val="lineMarker"/>
        <c:varyColors val="0"/>
        <c:ser>
          <c:idx val="0"/>
          <c:order val="0"/>
          <c:tx>
            <c:strRef>
              <c:f>'2020 Cost Curve'!$I$83</c:f>
              <c:strCache>
                <c:ptCount val="1"/>
                <c:pt idx="0">
                  <c:v>Cost Ordinate</c:v>
                </c:pt>
              </c:strCache>
            </c:strRef>
          </c:tx>
          <c:spPr>
            <a:ln w="38100">
              <a:solidFill>
                <a:srgbClr val="002750"/>
              </a:solidFill>
            </a:ln>
          </c:spPr>
          <c:marker>
            <c:symbol val="none"/>
          </c:marker>
          <c:dLbls>
            <c:dLbl>
              <c:idx val="0"/>
              <c:layout>
                <c:manualLayout>
                  <c:x val="1.247063164789909E-2"/>
                  <c:y val="7.3468391715708889E-2"/>
                </c:manualLayout>
              </c:layout>
              <c:tx>
                <c:strRef>
                  <c:f>'2020 Cost Curve'!$N$84</c:f>
                  <c:strCache>
                    <c:ptCount val="1"/>
                    <c:pt idx="0">
                      <c:v> </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{FF5D8DBD-D0D1-BC47-9320-1DDE6FFC0E6F}</c15:txfldGUID>
                      <c15:f>'2020 Cost Curve'!$N$84</c15:f>
                      <c15:dlblFieldTableCache>
                        <c:ptCount val="1"/>
                        <c:pt idx="0">
                          <c:v> </c:v>
                        </c:pt>
                      </c15:dlblFieldTableCache>
                    </c15:dlblFTEntry>
                  </c15:dlblFieldTable>
                  <c15:showDataLabelsRange val="0"/>
                </c:ext>
                <c:ext xmlns:c16="http://schemas.microsoft.com/office/drawing/2014/chart" uri="{C3380CC4-5D6E-409C-BE32-E72D297353CC}">
                  <c16:uniqueId val="{00000004-6790-054B-AF25-DC7479138F0F}"/>
                </c:ext>
              </c:extLst>
            </c:dLbl>
            <c:dLbl>
              <c:idx val="1"/>
              <c:tx>
                <c:strRef>
                  <c:f>'2020 Cost Curve'!$N$85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{47EF7129-E866-8D43-94BD-828E15A77853}</c15:txfldGUID>
                      <c15:f>'2020 Cost Curve'!$N$85</c15:f>
                      <c15:dlblFieldTableCache>
                        <c:ptCount val="1"/>
                        <c:pt idx="0">
                          <c:v> </c:v>
                        </c:pt>
                      </c15:dlblFieldTableCache>
                    </c15:dlblFTEntry>
                  </c15:dlblFieldTable>
                  <c15:showDataLabelsRange val="0"/>
                </c:ext>
                <c:ext xmlns:c16="http://schemas.microsoft.com/office/drawing/2014/chart" uri="{C3380CC4-5D6E-409C-BE32-E72D297353CC}">
                  <c16:uniqueId val="{00000005-6790-054B-AF25-DC7479138F0F}"/>
                </c:ext>
              </c:extLst>
            </c:dLbl>
            <c:dLbl>
              <c:idx val="2"/>
              <c:tx>
                <c:strRef>
                  <c:f>'2020 Cost Curve'!$N$86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{FBF90504-DF5D-264A-BE3E-EEAD12E89F2B}</c15:txfldGUID>
                      <c15:f>'2020 Cost Curve'!$N$86</c15:f>
                      <c15:dlblFieldTableCache>
                        <c:ptCount val="1"/>
                        <c:pt idx="0">
                          <c:v> </c:v>
                        </c:pt>
                      </c15:dlblFieldTableCache>
                    </c15:dlblFTEntry>
                  </c15:dlblFieldTable>
                  <c15:showDataLabelsRange val="0"/>
                </c:ext>
                <c:ext xmlns:c16="http://schemas.microsoft.com/office/drawing/2014/chart" uri="{C3380CC4-5D6E-409C-BE32-E72D297353CC}">
                  <c16:uniqueId val="{00000006-6790-054B-AF25-DC7479138F0F}"/>
                </c:ext>
              </c:extLst>
            </c:dLbl>
            <c:dLbl>
              <c:idx val="3"/>
              <c:tx>
                <c:strRef>
                  <c:f>'2020 Cost Curve'!$N$87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{BE428234-54DA-DA4D-BF27-6797D8119630}</c15:txfldGUID>
                      <c15:f>'2020 Cost Curve'!$N$87</c15:f>
                      <c15:dlblFieldTableCache>
                        <c:ptCount val="1"/>
                        <c:pt idx="0">
                          <c:v> </c:v>
                        </c:pt>
                      </c15:dlblFieldTableCache>
                    </c15:dlblFTEntry>
                  </c15:dlblFieldTable>
                  <c15:showDataLabelsRange val="0"/>
                </c:ext>
                <c:ext xmlns:c16="http://schemas.microsoft.com/office/drawing/2014/chart" uri="{C3380CC4-5D6E-409C-BE32-E72D297353CC}">
                  <c16:uniqueId val="{00000007-6790-054B-AF25-DC7479138F0F}"/>
                </c:ext>
              </c:extLst>
            </c:dLbl>
            <c:dLbl>
              <c:idx val="4"/>
              <c:tx>
                <c:strRef>
                  <c:f>'2020 Cost Curve'!$N$88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{D8A62DA0-094C-354F-A0E1-CA7E4BCB986F}</c15:txfldGUID>
                      <c15:f>'2020 Cost Curve'!$N$88</c15:f>
                      <c15:dlblFieldTableCache>
                        <c:ptCount val="1"/>
                        <c:pt idx="0">
                          <c:v> </c:v>
                        </c:pt>
                      </c15:dlblFieldTableCache>
                    </c15:dlblFTEntry>
                  </c15:dlblFieldTable>
                  <c15:showDataLabelsRange val="0"/>
                </c:ext>
                <c:ext xmlns:c16="http://schemas.microsoft.com/office/drawing/2014/chart" uri="{C3380CC4-5D6E-409C-BE32-E72D297353CC}">
                  <c16:uniqueId val="{00000008-6790-054B-AF25-DC7479138F0F}"/>
                </c:ext>
              </c:extLst>
            </c:dLbl>
            <c:dLbl>
              <c:idx val="5"/>
              <c:tx>
                <c:strRef>
                  <c:f>'2020 Cost Curve'!$N$89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{26FFD721-4E35-1949-B13B-E3067311845C}</c15:txfldGUID>
                      <c15:f>'2020 Cost Curve'!$N$89</c15:f>
                      <c15:dlblFieldTableCache>
                        <c:ptCount val="1"/>
                        <c:pt idx="0">
                          <c:v> </c:v>
                        </c:pt>
                      </c15:dlblFieldTableCache>
                    </c15:dlblFTEntry>
                  </c15:dlblFieldTable>
                  <c15:showDataLabelsRange val="0"/>
                </c:ext>
                <c:ext xmlns:c16="http://schemas.microsoft.com/office/drawing/2014/chart" uri="{C3380CC4-5D6E-409C-BE32-E72D297353CC}">
                  <c16:uniqueId val="{00000009-6790-054B-AF25-DC7479138F0F}"/>
                </c:ext>
              </c:extLst>
            </c:dLbl>
            <c:dLbl>
              <c:idx val="6"/>
              <c:tx>
                <c:strRef>
                  <c:f>'2020 Cost Curve'!$N$90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{1B25D514-AC3C-AB47-98F9-7B34EF3DA1F2}</c15:txfldGUID>
                      <c15:f>'2020 Cost Curve'!$N$90</c15:f>
                      <c15:dlblFieldTableCache>
                        <c:ptCount val="1"/>
                        <c:pt idx="0">
                          <c:v> </c:v>
                        </c:pt>
                      </c15:dlblFieldTableCache>
                    </c15:dlblFTEntry>
                  </c15:dlblFieldTable>
                  <c15:showDataLabelsRange val="0"/>
                </c:ext>
                <c:ext xmlns:c16="http://schemas.microsoft.com/office/drawing/2014/chart" uri="{C3380CC4-5D6E-409C-BE32-E72D297353CC}">
                  <c16:uniqueId val="{0000000A-6790-054B-AF25-DC7479138F0F}"/>
                </c:ext>
              </c:extLst>
            </c:dLbl>
            <c:dLbl>
              <c:idx val="7"/>
              <c:tx>
                <c:strRef>
                  <c:f>'2020 Cost Curve'!$N$91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{537A3D85-F8EC-CC48-AD72-4BB719FA92F6}</c15:txfldGUID>
                      <c15:f>'2020 Cost Curve'!$N$91</c15:f>
                      <c15:dlblFieldTableCache>
                        <c:ptCount val="1"/>
                        <c:pt idx="0">
                          <c:v> </c:v>
                        </c:pt>
                      </c15:dlblFieldTableCache>
                    </c15:dlblFTEntry>
                  </c15:dlblFieldTable>
                  <c15:showDataLabelsRange val="0"/>
                </c:ext>
                <c:ext xmlns:c16="http://schemas.microsoft.com/office/drawing/2014/chart" uri="{C3380CC4-5D6E-409C-BE32-E72D297353CC}">
                  <c16:uniqueId val="{0000000B-6790-054B-AF25-DC7479138F0F}"/>
                </c:ext>
              </c:extLst>
            </c:dLbl>
            <c:dLbl>
              <c:idx val="8"/>
              <c:tx>
                <c:strRef>
                  <c:f>'2020 Cost Curve'!$N$92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{2D3DED02-CE4D-F84E-BE1C-0BC6B165B81E}</c15:txfldGUID>
                      <c15:f>'2020 Cost Curve'!$N$92</c15:f>
                      <c15:dlblFieldTableCache>
                        <c:ptCount val="1"/>
                        <c:pt idx="0">
                          <c:v> </c:v>
                        </c:pt>
                      </c15:dlblFieldTableCache>
                    </c15:dlblFTEntry>
                  </c15:dlblFieldTable>
                  <c15:showDataLabelsRange val="0"/>
                </c:ext>
                <c:ext xmlns:c16="http://schemas.microsoft.com/office/drawing/2014/chart" uri="{C3380CC4-5D6E-409C-BE32-E72D297353CC}">
                  <c16:uniqueId val="{0000000C-6790-054B-AF25-DC7479138F0F}"/>
                </c:ext>
              </c:extLst>
            </c:dLbl>
            <c:dLbl>
              <c:idx val="9"/>
              <c:tx>
                <c:strRef>
                  <c:f>'2020 Cost Curve'!$N$93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{9C7269B0-50D5-D341-8517-2099E174B945}</c15:txfldGUID>
                      <c15:f>'2020 Cost Curve'!$N$93</c15:f>
                      <c15:dlblFieldTableCache>
                        <c:ptCount val="1"/>
                        <c:pt idx="0">
                          <c:v> </c:v>
                        </c:pt>
                      </c15:dlblFieldTableCache>
                    </c15:dlblFTEntry>
                  </c15:dlblFieldTable>
                  <c15:showDataLabelsRange val="0"/>
                </c:ext>
                <c:ext xmlns:c16="http://schemas.microsoft.com/office/drawing/2014/chart" uri="{C3380CC4-5D6E-409C-BE32-E72D297353CC}">
                  <c16:uniqueId val="{0000000D-6790-054B-AF25-DC7479138F0F}"/>
                </c:ext>
              </c:extLst>
            </c:dLbl>
            <c:dLbl>
              <c:idx val="10"/>
              <c:tx>
                <c:strRef>
                  <c:f>'2020 Cost Curve'!$N$94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{0FD43264-E133-104C-BE6A-647052928936}</c15:txfldGUID>
                      <c15:f>'2020 Cost Curve'!$N$94</c15:f>
                      <c15:dlblFieldTableCache>
                        <c:ptCount val="1"/>
                        <c:pt idx="0">
                          <c:v> </c:v>
                        </c:pt>
                      </c15:dlblFieldTableCache>
                    </c15:dlblFTEntry>
                  </c15:dlblFieldTable>
                  <c15:showDataLabelsRange val="0"/>
                </c:ext>
                <c:ext xmlns:c16="http://schemas.microsoft.com/office/drawing/2014/chart" uri="{C3380CC4-5D6E-409C-BE32-E72D297353CC}">
                  <c16:uniqueId val="{0000000E-6790-054B-AF25-DC7479138F0F}"/>
                </c:ext>
              </c:extLst>
            </c:dLbl>
            <c:dLbl>
              <c:idx val="11"/>
              <c:tx>
                <c:strRef>
                  <c:f>'2020 Cost Curve'!$N$95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{093C6E75-8253-A042-9559-578EDACF5782}</c15:txfldGUID>
                      <c15:f>'2020 Cost Curve'!$N$95</c15:f>
                      <c15:dlblFieldTableCache>
                        <c:ptCount val="1"/>
                        <c:pt idx="0">
                          <c:v> </c:v>
                        </c:pt>
                      </c15:dlblFieldTableCache>
                    </c15:dlblFTEntry>
                  </c15:dlblFieldTable>
                  <c15:showDataLabelsRange val="0"/>
                </c:ext>
                <c:ext xmlns:c16="http://schemas.microsoft.com/office/drawing/2014/chart" uri="{C3380CC4-5D6E-409C-BE32-E72D297353CC}">
                  <c16:uniqueId val="{0000000F-6790-054B-AF25-DC7479138F0F}"/>
                </c:ext>
              </c:extLst>
            </c:dLbl>
            <c:dLbl>
              <c:idx val="12"/>
              <c:tx>
                <c:strRef>
                  <c:f>'2020 Cost Curve'!$N$96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{3CA175D1-4898-C84A-B92B-13B1E1D5F9AD}</c15:txfldGUID>
                      <c15:f>'2020 Cost Curve'!$N$96</c15:f>
                      <c15:dlblFieldTableCache>
                        <c:ptCount val="1"/>
                        <c:pt idx="0">
                          <c:v> </c:v>
                        </c:pt>
                      </c15:dlblFieldTableCache>
                    </c15:dlblFTEntry>
                  </c15:dlblFieldTable>
                  <c15:showDataLabelsRange val="0"/>
                </c:ext>
                <c:ext xmlns:c16="http://schemas.microsoft.com/office/drawing/2014/chart" uri="{C3380CC4-5D6E-409C-BE32-E72D297353CC}">
                  <c16:uniqueId val="{00000010-6790-054B-AF25-DC7479138F0F}"/>
                </c:ext>
              </c:extLst>
            </c:dLbl>
            <c:dLbl>
              <c:idx val="13"/>
              <c:tx>
                <c:strRef>
                  <c:f>'2020 Cost Curve'!$N$97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{C3600E61-E89A-7546-A0C1-4A7A4890AFF8}</c15:txfldGUID>
                      <c15:f>'2020 Cost Curve'!$N$97</c15:f>
                      <c15:dlblFieldTableCache>
                        <c:ptCount val="1"/>
                        <c:pt idx="0">
                          <c:v> </c:v>
                        </c:pt>
                      </c15:dlblFieldTableCache>
                    </c15:dlblFTEntry>
                  </c15:dlblFieldTable>
                  <c15:showDataLabelsRange val="0"/>
                </c:ext>
                <c:ext xmlns:c16="http://schemas.microsoft.com/office/drawing/2014/chart" uri="{C3380CC4-5D6E-409C-BE32-E72D297353CC}">
                  <c16:uniqueId val="{00000011-6790-054B-AF25-DC7479138F0F}"/>
                </c:ext>
              </c:extLst>
            </c:dLbl>
            <c:dLbl>
              <c:idx val="14"/>
              <c:tx>
                <c:strRef>
                  <c:f>'2020 Cost Curve'!$N$98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{B4052782-CD54-194A-8A91-A49FD90C9DFB}</c15:txfldGUID>
                      <c15:f>'2020 Cost Curve'!$N$98</c15:f>
                      <c15:dlblFieldTableCache>
                        <c:ptCount val="1"/>
                        <c:pt idx="0">
                          <c:v> </c:v>
                        </c:pt>
                      </c15:dlblFieldTableCache>
                    </c15:dlblFTEntry>
                  </c15:dlblFieldTable>
                  <c15:showDataLabelsRange val="0"/>
                </c:ext>
                <c:ext xmlns:c16="http://schemas.microsoft.com/office/drawing/2014/chart" uri="{C3380CC4-5D6E-409C-BE32-E72D297353CC}">
                  <c16:uniqueId val="{00000012-6790-054B-AF25-DC7479138F0F}"/>
                </c:ext>
              </c:extLst>
            </c:dLbl>
            <c:dLbl>
              <c:idx val="15"/>
              <c:tx>
                <c:strRef>
                  <c:f>'2020 Cost Curve'!$N$99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{5A326F18-8497-534F-A288-1E1AE201DEDA}</c15:txfldGUID>
                      <c15:f>'2020 Cost Curve'!$N$99</c15:f>
                      <c15:dlblFieldTableCache>
                        <c:ptCount val="1"/>
                        <c:pt idx="0">
                          <c:v> </c:v>
                        </c:pt>
                      </c15:dlblFieldTableCache>
                    </c15:dlblFTEntry>
                  </c15:dlblFieldTable>
                  <c15:showDataLabelsRange val="0"/>
                </c:ext>
                <c:ext xmlns:c16="http://schemas.microsoft.com/office/drawing/2014/chart" uri="{C3380CC4-5D6E-409C-BE32-E72D297353CC}">
                  <c16:uniqueId val="{00000013-6790-054B-AF25-DC7479138F0F}"/>
                </c:ext>
              </c:extLst>
            </c:dLbl>
            <c:dLbl>
              <c:idx val="16"/>
              <c:tx>
                <c:strRef>
                  <c:f>'2020 Cost Curve'!$N$100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{AAAADD1C-3908-4844-97F4-29F8A674B286}</c15:txfldGUID>
                      <c15:f>'2020 Cost Curve'!$N$100</c15:f>
                      <c15:dlblFieldTableCache>
                        <c:ptCount val="1"/>
                        <c:pt idx="0">
                          <c:v> </c:v>
                        </c:pt>
                      </c15:dlblFieldTableCache>
                    </c15:dlblFTEntry>
                  </c15:dlblFieldTable>
                  <c15:showDataLabelsRange val="0"/>
                </c:ext>
                <c:ext xmlns:c16="http://schemas.microsoft.com/office/drawing/2014/chart" uri="{C3380CC4-5D6E-409C-BE32-E72D297353CC}">
                  <c16:uniqueId val="{00000014-6790-054B-AF25-DC7479138F0F}"/>
                </c:ext>
              </c:extLst>
            </c:dLbl>
            <c:dLbl>
              <c:idx val="17"/>
              <c:tx>
                <c:strRef>
                  <c:f>'2020 Cost Curve'!$N$101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{E516D64C-DCEC-1942-95BF-C56F04BB9983}</c15:txfldGUID>
                      <c15:f>'2020 Cost Curve'!$N$101</c15:f>
                      <c15:dlblFieldTableCache>
                        <c:ptCount val="1"/>
                        <c:pt idx="0">
                          <c:v> </c:v>
                        </c:pt>
                      </c15:dlblFieldTableCache>
                    </c15:dlblFTEntry>
                  </c15:dlblFieldTable>
                  <c15:showDataLabelsRange val="0"/>
                </c:ext>
                <c:ext xmlns:c16="http://schemas.microsoft.com/office/drawing/2014/chart" uri="{C3380CC4-5D6E-409C-BE32-E72D297353CC}">
                  <c16:uniqueId val="{00000015-6790-054B-AF25-DC7479138F0F}"/>
                </c:ext>
              </c:extLst>
            </c:dLbl>
            <c:dLbl>
              <c:idx val="18"/>
              <c:tx>
                <c:strRef>
                  <c:f>'2020 Cost Curve'!$N$102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{75C0B500-261D-414B-A0B4-13560AFEB317}</c15:txfldGUID>
                      <c15:f>'2020 Cost Curve'!$N$102</c15:f>
                      <c15:dlblFieldTableCache>
                        <c:ptCount val="1"/>
                        <c:pt idx="0">
                          <c:v> </c:v>
                        </c:pt>
                      </c15:dlblFieldTableCache>
                    </c15:dlblFTEntry>
                  </c15:dlblFieldTable>
                  <c15:showDataLabelsRange val="0"/>
                </c:ext>
                <c:ext xmlns:c16="http://schemas.microsoft.com/office/drawing/2014/chart" uri="{C3380CC4-5D6E-409C-BE32-E72D297353CC}">
                  <c16:uniqueId val="{00000016-6790-054B-AF25-DC7479138F0F}"/>
                </c:ext>
              </c:extLst>
            </c:dLbl>
            <c:dLbl>
              <c:idx val="19"/>
              <c:tx>
                <c:strRef>
                  <c:f>'2020 Cost Curve'!$N$103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{34B67D26-CDFB-9B4B-938C-B5784739BEF6}</c15:txfldGUID>
                      <c15:f>'2020 Cost Curve'!$N$103</c15:f>
                      <c15:dlblFieldTableCache>
                        <c:ptCount val="1"/>
                        <c:pt idx="0">
                          <c:v> </c:v>
                        </c:pt>
                      </c15:dlblFieldTableCache>
                    </c15:dlblFTEntry>
                  </c15:dlblFieldTable>
                  <c15:showDataLabelsRange val="0"/>
                </c:ext>
                <c:ext xmlns:c16="http://schemas.microsoft.com/office/drawing/2014/chart" uri="{C3380CC4-5D6E-409C-BE32-E72D297353CC}">
                  <c16:uniqueId val="{00000017-6790-054B-AF25-DC7479138F0F}"/>
                </c:ext>
              </c:extLst>
            </c:dLbl>
            <c:dLbl>
              <c:idx val="20"/>
              <c:tx>
                <c:strRef>
                  <c:f>'2020 Cost Curve'!$N$104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{694C1846-7998-7847-ADB8-85377CB9BA05}</c15:txfldGUID>
                      <c15:f>'2020 Cost Curve'!$N$104</c15:f>
                      <c15:dlblFieldTableCache>
                        <c:ptCount val="1"/>
                        <c:pt idx="0">
                          <c:v> </c:v>
                        </c:pt>
                      </c15:dlblFieldTableCache>
                    </c15:dlblFTEntry>
                  </c15:dlblFieldTable>
                  <c15:showDataLabelsRange val="0"/>
                </c:ext>
                <c:ext xmlns:c16="http://schemas.microsoft.com/office/drawing/2014/chart" uri="{C3380CC4-5D6E-409C-BE32-E72D297353CC}">
                  <c16:uniqueId val="{00000018-6790-054B-AF25-DC7479138F0F}"/>
                </c:ext>
              </c:extLst>
            </c:dLbl>
            <c:dLbl>
              <c:idx val="21"/>
              <c:tx>
                <c:strRef>
                  <c:f>'2020 Cost Curve'!$N$105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{876FE338-72F5-7E47-8A72-22B214FA52C9}</c15:txfldGUID>
                      <c15:f>'2020 Cost Curve'!$N$105</c15:f>
                      <c15:dlblFieldTableCache>
                        <c:ptCount val="1"/>
                        <c:pt idx="0">
                          <c:v> </c:v>
                        </c:pt>
                      </c15:dlblFieldTableCache>
                    </c15:dlblFTEntry>
                  </c15:dlblFieldTable>
                  <c15:showDataLabelsRange val="0"/>
                </c:ext>
                <c:ext xmlns:c16="http://schemas.microsoft.com/office/drawing/2014/chart" uri="{C3380CC4-5D6E-409C-BE32-E72D297353CC}">
                  <c16:uniqueId val="{00000019-6790-054B-AF25-DC7479138F0F}"/>
                </c:ext>
              </c:extLst>
            </c:dLbl>
            <c:dLbl>
              <c:idx val="22"/>
              <c:tx>
                <c:strRef>
                  <c:f>'2020 Cost Curve'!$N$106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{80864F56-E320-0146-A53A-ECEDB7865014}</c15:txfldGUID>
                      <c15:f>'2020 Cost Curve'!$N$106</c15:f>
                      <c15:dlblFieldTableCache>
                        <c:ptCount val="1"/>
                        <c:pt idx="0">
                          <c:v> </c:v>
                        </c:pt>
                      </c15:dlblFieldTableCache>
                    </c15:dlblFTEntry>
                  </c15:dlblFieldTable>
                  <c15:showDataLabelsRange val="0"/>
                </c:ext>
                <c:ext xmlns:c16="http://schemas.microsoft.com/office/drawing/2014/chart" uri="{C3380CC4-5D6E-409C-BE32-E72D297353CC}">
                  <c16:uniqueId val="{0000001A-6790-054B-AF25-DC7479138F0F}"/>
                </c:ext>
              </c:extLst>
            </c:dLbl>
            <c:dLbl>
              <c:idx val="23"/>
              <c:tx>
                <c:strRef>
                  <c:f>'2020 Cost Curve'!$N$107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{4F48BC40-76BD-F04C-9C2F-DAAAEAD0B1A9}</c15:txfldGUID>
                      <c15:f>'2020 Cost Curve'!$N$107</c15:f>
                      <c15:dlblFieldTableCache>
                        <c:ptCount val="1"/>
                        <c:pt idx="0">
                          <c:v> </c:v>
                        </c:pt>
                      </c15:dlblFieldTableCache>
                    </c15:dlblFTEntry>
                  </c15:dlblFieldTable>
                  <c15:showDataLabelsRange val="0"/>
                </c:ext>
                <c:ext xmlns:c16="http://schemas.microsoft.com/office/drawing/2014/chart" uri="{C3380CC4-5D6E-409C-BE32-E72D297353CC}">
                  <c16:uniqueId val="{0000001B-6790-054B-AF25-DC7479138F0F}"/>
                </c:ext>
              </c:extLst>
            </c:dLbl>
            <c:dLbl>
              <c:idx val="24"/>
              <c:layout>
                <c:manualLayout>
                  <c:x val="-1.6317201288172573E-2"/>
                  <c:y val="-0.16405705434361689"/>
                </c:manualLayout>
              </c:layout>
              <c:tx>
                <c:strRef>
                  <c:f>'2020 Cost Curve'!$N$108</c:f>
                  <c:strCache>
                    <c:ptCount val="1"/>
                    <c:pt idx="0">
                      <c:v> </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{F709BE1D-7423-DA40-BD79-1010D51B6AF6}</c15:txfldGUID>
                      <c15:f>'2020 Cost Curve'!$N$108</c15:f>
                      <c15:dlblFieldTableCache>
                        <c:ptCount val="1"/>
                        <c:pt idx="0">
                          <c:v> </c:v>
                        </c:pt>
                      </c15:dlblFieldTableCache>
                    </c15:dlblFTEntry>
                  </c15:dlblFieldTable>
                  <c15:showDataLabelsRange val="0"/>
                </c:ext>
                <c:ext xmlns:c16="http://schemas.microsoft.com/office/drawing/2014/chart" uri="{C3380CC4-5D6E-409C-BE32-E72D297353CC}">
                  <c16:uniqueId val="{0000001C-6790-054B-AF25-DC7479138F0F}"/>
                </c:ext>
              </c:extLst>
            </c:dLbl>
            <c:dLbl>
              <c:idx val="25"/>
              <c:tx>
                <c:strRef>
                  <c:f>'2020 Cost Curve'!$N$109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{38D663C7-F56E-1A46-AD71-9586C4BA5ED4}</c15:txfldGUID>
                      <c15:f>'2020 Cost Curve'!$N$109</c15:f>
                      <c15:dlblFieldTableCache>
                        <c:ptCount val="1"/>
                        <c:pt idx="0">
                          <c:v> </c:v>
                        </c:pt>
                      </c15:dlblFieldTableCache>
                    </c15:dlblFTEntry>
                  </c15:dlblFieldTable>
                  <c15:showDataLabelsRange val="0"/>
                </c:ext>
                <c:ext xmlns:c16="http://schemas.microsoft.com/office/drawing/2014/chart" uri="{C3380CC4-5D6E-409C-BE32-E72D297353CC}">
                  <c16:uniqueId val="{0000001D-6790-054B-AF25-DC7479138F0F}"/>
                </c:ext>
              </c:extLst>
            </c:dLbl>
            <c:dLbl>
              <c:idx val="26"/>
              <c:tx>
                <c:strRef>
                  <c:f>'2020 Cost Curve'!$N$110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{6DC7E8FF-8108-3A44-A62D-0B50A218A5E0}</c15:txfldGUID>
                      <c15:f>'2020 Cost Curve'!$N$110</c15:f>
                      <c15:dlblFieldTableCache>
                        <c:ptCount val="1"/>
                        <c:pt idx="0">
                          <c:v> </c:v>
                        </c:pt>
                      </c15:dlblFieldTableCache>
                    </c15:dlblFTEntry>
                  </c15:dlblFieldTable>
                  <c15:showDataLabelsRange val="0"/>
                </c:ext>
                <c:ext xmlns:c16="http://schemas.microsoft.com/office/drawing/2014/chart" uri="{C3380CC4-5D6E-409C-BE32-E72D297353CC}">
                  <c16:uniqueId val="{0000001E-6790-054B-AF25-DC7479138F0F}"/>
                </c:ext>
              </c:extLst>
            </c:dLbl>
            <c:dLbl>
              <c:idx val="27"/>
              <c:tx>
                <c:strRef>
                  <c:f>'2020 Cost Curve'!$N$111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{81FD7519-9FA8-5B42-9B39-98D07BDFEDCE}</c15:txfldGUID>
                      <c15:f>'2020 Cost Curve'!$N$111</c15:f>
                      <c15:dlblFieldTableCache>
                        <c:ptCount val="1"/>
                        <c:pt idx="0">
                          <c:v> </c:v>
                        </c:pt>
                      </c15:dlblFieldTableCache>
                    </c15:dlblFTEntry>
                  </c15:dlblFieldTable>
                  <c15:showDataLabelsRange val="0"/>
                </c:ext>
                <c:ext xmlns:c16="http://schemas.microsoft.com/office/drawing/2014/chart" uri="{C3380CC4-5D6E-409C-BE32-E72D297353CC}">
                  <c16:uniqueId val="{0000001F-6790-054B-AF25-DC7479138F0F}"/>
                </c:ext>
              </c:extLst>
            </c:dLbl>
            <c:dLbl>
              <c:idx val="28"/>
              <c:tx>
                <c:strRef>
                  <c:f>'2020 Cost Curve'!$N$112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{A6DCC390-B71A-8543-8C3F-33E170E89542}</c15:txfldGUID>
                      <c15:f>'2020 Cost Curve'!$N$112</c15:f>
                      <c15:dlblFieldTableCache>
                        <c:ptCount val="1"/>
                        <c:pt idx="0">
                          <c:v> </c:v>
                        </c:pt>
                      </c15:dlblFieldTableCache>
                    </c15:dlblFTEntry>
                  </c15:dlblFieldTable>
                  <c15:showDataLabelsRange val="0"/>
                </c:ext>
                <c:ext xmlns:c16="http://schemas.microsoft.com/office/drawing/2014/chart" uri="{C3380CC4-5D6E-409C-BE32-E72D297353CC}">
                  <c16:uniqueId val="{00000020-6790-054B-AF25-DC7479138F0F}"/>
                </c:ext>
              </c:extLst>
            </c:dLbl>
            <c:dLbl>
              <c:idx val="29"/>
              <c:tx>
                <c:strRef>
                  <c:f>'2020 Cost Curve'!$N$113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{11D9F8E5-02FE-4848-B26B-D33107EE20C2}</c15:txfldGUID>
                      <c15:f>'2020 Cost Curve'!$N$113</c15:f>
                      <c15:dlblFieldTableCache>
                        <c:ptCount val="1"/>
                        <c:pt idx="0">
                          <c:v> </c:v>
                        </c:pt>
                      </c15:dlblFieldTableCache>
                    </c15:dlblFTEntry>
                  </c15:dlblFieldTable>
                  <c15:showDataLabelsRange val="0"/>
                </c:ext>
                <c:ext xmlns:c16="http://schemas.microsoft.com/office/drawing/2014/chart" uri="{C3380CC4-5D6E-409C-BE32-E72D297353CC}">
                  <c16:uniqueId val="{00000021-6790-054B-AF25-DC7479138F0F}"/>
                </c:ext>
              </c:extLst>
            </c:dLbl>
            <c:dLbl>
              <c:idx val="30"/>
              <c:tx>
                <c:strRef>
                  <c:f>'2020 Cost Curve'!$N$114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{17F26597-B257-464B-8D8D-143DB2240A1D}</c15:txfldGUID>
                      <c15:f>'2020 Cost Curve'!$N$114</c15:f>
                      <c15:dlblFieldTableCache>
                        <c:ptCount val="1"/>
                        <c:pt idx="0">
                          <c:v> </c:v>
                        </c:pt>
                      </c15:dlblFieldTableCache>
                    </c15:dlblFTEntry>
                  </c15:dlblFieldTable>
                  <c15:showDataLabelsRange val="0"/>
                </c:ext>
                <c:ext xmlns:c16="http://schemas.microsoft.com/office/drawing/2014/chart" uri="{C3380CC4-5D6E-409C-BE32-E72D297353CC}">
                  <c16:uniqueId val="{00000022-6790-054B-AF25-DC7479138F0F}"/>
                </c:ext>
              </c:extLst>
            </c:dLbl>
            <c:dLbl>
              <c:idx val="31"/>
              <c:tx>
                <c:strRef>
                  <c:f>'2020 Cost Curve'!$N$115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{17FC0B8A-D0E9-8C43-BF54-8A4343583CA6}</c15:txfldGUID>
                      <c15:f>'2020 Cost Curve'!$N$115</c15:f>
                      <c15:dlblFieldTableCache>
                        <c:ptCount val="1"/>
                        <c:pt idx="0">
                          <c:v> </c:v>
                        </c:pt>
                      </c15:dlblFieldTableCache>
                    </c15:dlblFTEntry>
                  </c15:dlblFieldTable>
                  <c15:showDataLabelsRange val="0"/>
                </c:ext>
                <c:ext xmlns:c16="http://schemas.microsoft.com/office/drawing/2014/chart" uri="{C3380CC4-5D6E-409C-BE32-E72D297353CC}">
                  <c16:uniqueId val="{00000023-6790-054B-AF25-DC7479138F0F}"/>
                </c:ext>
              </c:extLst>
            </c:dLbl>
            <c:dLbl>
              <c:idx val="32"/>
              <c:tx>
                <c:strRef>
                  <c:f>'2020 Cost Curve'!$N$116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{9D510A85-F3E1-5141-8839-3743FEB9AC27}</c15:txfldGUID>
                      <c15:f>'2020 Cost Curve'!$N$116</c15:f>
                      <c15:dlblFieldTableCache>
                        <c:ptCount val="1"/>
                        <c:pt idx="0">
                          <c:v> </c:v>
                        </c:pt>
                      </c15:dlblFieldTableCache>
                    </c15:dlblFTEntry>
                  </c15:dlblFieldTable>
                  <c15:showDataLabelsRange val="0"/>
                </c:ext>
                <c:ext xmlns:c16="http://schemas.microsoft.com/office/drawing/2014/chart" uri="{C3380CC4-5D6E-409C-BE32-E72D297353CC}">
                  <c16:uniqueId val="{00000024-6790-054B-AF25-DC7479138F0F}"/>
                </c:ext>
              </c:extLst>
            </c:dLbl>
            <c:dLbl>
              <c:idx val="33"/>
              <c:tx>
                <c:strRef>
                  <c:f>'2020 Cost Curve'!$N$117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{3FA29B97-3BBD-D044-8FE0-482CBB948FBD}</c15:txfldGUID>
                      <c15:f>'2020 Cost Curve'!$N$117</c15:f>
                      <c15:dlblFieldTableCache>
                        <c:ptCount val="1"/>
                        <c:pt idx="0">
                          <c:v> </c:v>
                        </c:pt>
                      </c15:dlblFieldTableCache>
                    </c15:dlblFTEntry>
                  </c15:dlblFieldTable>
                  <c15:showDataLabelsRange val="0"/>
                </c:ext>
                <c:ext xmlns:c16="http://schemas.microsoft.com/office/drawing/2014/chart" uri="{C3380CC4-5D6E-409C-BE32-E72D297353CC}">
                  <c16:uniqueId val="{00000025-6790-054B-AF25-DC7479138F0F}"/>
                </c:ext>
              </c:extLst>
            </c:dLbl>
            <c:dLbl>
              <c:idx val="34"/>
              <c:tx>
                <c:strRef>
                  <c:f>'2020 Cost Curve'!$N$118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{B53522B4-7B58-DD48-9E24-D8E2A3186273}</c15:txfldGUID>
                      <c15:f>'2020 Cost Curve'!$N$118</c15:f>
                      <c15:dlblFieldTableCache>
                        <c:ptCount val="1"/>
                        <c:pt idx="0">
                          <c:v> </c:v>
                        </c:pt>
                      </c15:dlblFieldTableCache>
                    </c15:dlblFTEntry>
                  </c15:dlblFieldTable>
                  <c15:showDataLabelsRange val="0"/>
                </c:ext>
                <c:ext xmlns:c16="http://schemas.microsoft.com/office/drawing/2014/chart" uri="{C3380CC4-5D6E-409C-BE32-E72D297353CC}">
                  <c16:uniqueId val="{00000026-6790-054B-AF25-DC7479138F0F}"/>
                </c:ext>
              </c:extLst>
            </c:dLbl>
            <c:dLbl>
              <c:idx val="35"/>
              <c:tx>
                <c:strRef>
                  <c:f>'2020 Cost Curve'!$N$119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{BC507699-458E-044B-8629-00016182CC95}</c15:txfldGUID>
                      <c15:f>'2020 Cost Curve'!$N$119</c15:f>
                      <c15:dlblFieldTableCache>
                        <c:ptCount val="1"/>
                        <c:pt idx="0">
                          <c:v> </c:v>
                        </c:pt>
                      </c15:dlblFieldTableCache>
                    </c15:dlblFTEntry>
                  </c15:dlblFieldTable>
                  <c15:showDataLabelsRange val="0"/>
                </c:ext>
                <c:ext xmlns:c16="http://schemas.microsoft.com/office/drawing/2014/chart" uri="{C3380CC4-5D6E-409C-BE32-E72D297353CC}">
                  <c16:uniqueId val="{00000027-6790-054B-AF25-DC7479138F0F}"/>
                </c:ext>
              </c:extLst>
            </c:dLbl>
            <c:dLbl>
              <c:idx val="36"/>
              <c:tx>
                <c:strRef>
                  <c:f>'2020 Cost Curve'!$N$120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{68956DD0-0560-9A46-BB71-749111D46A5E}</c15:txfldGUID>
                      <c15:f>'2020 Cost Curve'!$N$120</c15:f>
                      <c15:dlblFieldTableCache>
                        <c:ptCount val="1"/>
                        <c:pt idx="0">
                          <c:v> </c:v>
                        </c:pt>
                      </c15:dlblFieldTableCache>
                    </c15:dlblFTEntry>
                  </c15:dlblFieldTable>
                  <c15:showDataLabelsRange val="0"/>
                </c:ext>
                <c:ext xmlns:c16="http://schemas.microsoft.com/office/drawing/2014/chart" uri="{C3380CC4-5D6E-409C-BE32-E72D297353CC}">
                  <c16:uniqueId val="{00000028-6790-054B-AF25-DC7479138F0F}"/>
                </c:ext>
              </c:extLst>
            </c:dLbl>
            <c:dLbl>
              <c:idx val="37"/>
              <c:tx>
                <c:strRef>
                  <c:f>'2020 Cost Curve'!$N$121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{EC12430A-3A14-8348-A30D-53ECCDB6438C}</c15:txfldGUID>
                      <c15:f>'2020 Cost Curve'!$N$121</c15:f>
                      <c15:dlblFieldTableCache>
                        <c:ptCount val="1"/>
                        <c:pt idx="0">
                          <c:v> </c:v>
                        </c:pt>
                      </c15:dlblFieldTableCache>
                    </c15:dlblFTEntry>
                  </c15:dlblFieldTable>
                  <c15:showDataLabelsRange val="0"/>
                </c:ext>
                <c:ext xmlns:c16="http://schemas.microsoft.com/office/drawing/2014/chart" uri="{C3380CC4-5D6E-409C-BE32-E72D297353CC}">
                  <c16:uniqueId val="{00000029-6790-054B-AF25-DC7479138F0F}"/>
                </c:ext>
              </c:extLst>
            </c:dLbl>
            <c:dLbl>
              <c:idx val="38"/>
              <c:layout>
                <c:manualLayout>
                  <c:x val="7.4112768644024512E-3"/>
                  <c:y val="-0.14707426492511985"/>
                </c:manualLayout>
              </c:layout>
              <c:tx>
                <c:strRef>
                  <c:f>'2020 Cost Curve'!$N$122</c:f>
                  <c:strCache>
                    <c:ptCount val="1"/>
                    <c:pt idx="0">
                      <c:v> </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{A714B0E8-69A7-7B4F-85A5-7015FD994C1A}</c15:txfldGUID>
                      <c15:f>'2020 Cost Curve'!$N$122</c15:f>
                      <c15:dlblFieldTableCache>
                        <c:ptCount val="1"/>
                        <c:pt idx="0">
                          <c:v> </c:v>
                        </c:pt>
                      </c15:dlblFieldTableCache>
                    </c15:dlblFTEntry>
                  </c15:dlblFieldTable>
                  <c15:showDataLabelsRange val="0"/>
                </c:ext>
                <c:ext xmlns:c16="http://schemas.microsoft.com/office/drawing/2014/chart" uri="{C3380CC4-5D6E-409C-BE32-E72D297353CC}">
                  <c16:uniqueId val="{0000002A-6790-054B-AF25-DC7479138F0F}"/>
                </c:ext>
              </c:extLst>
            </c:dLbl>
            <c:dLbl>
              <c:idx val="39"/>
              <c:tx>
                <c:strRef>
                  <c:f>'2020 Cost Curve'!$N$123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{EF6EE1D9-3EB9-594C-A5E0-785CD83CAF9C}</c15:txfldGUID>
                      <c15:f>'2020 Cost Curve'!$N$123</c15:f>
                      <c15:dlblFieldTableCache>
                        <c:ptCount val="1"/>
                        <c:pt idx="0">
                          <c:v> </c:v>
                        </c:pt>
                      </c15:dlblFieldTableCache>
                    </c15:dlblFTEntry>
                  </c15:dlblFieldTable>
                  <c15:showDataLabelsRange val="0"/>
                </c:ext>
                <c:ext xmlns:c16="http://schemas.microsoft.com/office/drawing/2014/chart" uri="{C3380CC4-5D6E-409C-BE32-E72D297353CC}">
                  <c16:uniqueId val="{0000002B-6790-054B-AF25-DC7479138F0F}"/>
                </c:ext>
              </c:extLst>
            </c:dLbl>
            <c:dLbl>
              <c:idx val="40"/>
              <c:tx>
                <c:strRef>
                  <c:f>'2020 Cost Curve'!$N$124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{4A4A5675-0805-5547-BCAD-C7CB4EDB3EAA}</c15:txfldGUID>
                      <c15:f>'2020 Cost Curve'!$N$124</c15:f>
                      <c15:dlblFieldTableCache>
                        <c:ptCount val="1"/>
                        <c:pt idx="0">
                          <c:v> </c:v>
                        </c:pt>
                      </c15:dlblFieldTableCache>
                    </c15:dlblFTEntry>
                  </c15:dlblFieldTable>
                  <c15:showDataLabelsRange val="0"/>
                </c:ext>
                <c:ext xmlns:c16="http://schemas.microsoft.com/office/drawing/2014/chart" uri="{C3380CC4-5D6E-409C-BE32-E72D297353CC}">
                  <c16:uniqueId val="{0000002C-6790-054B-AF25-DC7479138F0F}"/>
                </c:ext>
              </c:extLst>
            </c:dLbl>
            <c:dLbl>
              <c:idx val="41"/>
              <c:tx>
                <c:strRef>
                  <c:f>'2020 Cost Curve'!$N$125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{BE8EBB03-821D-4748-99B5-5BCA610707B0}</c15:txfldGUID>
                      <c15:f>'2020 Cost Curve'!$N$125</c15:f>
                      <c15:dlblFieldTableCache>
                        <c:ptCount val="1"/>
                        <c:pt idx="0">
                          <c:v> </c:v>
                        </c:pt>
                      </c15:dlblFieldTableCache>
                    </c15:dlblFTEntry>
                  </c15:dlblFieldTable>
                  <c15:showDataLabelsRange val="0"/>
                </c:ext>
                <c:ext xmlns:c16="http://schemas.microsoft.com/office/drawing/2014/chart" uri="{C3380CC4-5D6E-409C-BE32-E72D297353CC}">
                  <c16:uniqueId val="{0000002D-6790-054B-AF25-DC7479138F0F}"/>
                </c:ext>
              </c:extLst>
            </c:dLbl>
            <c:dLbl>
              <c:idx val="42"/>
              <c:tx>
                <c:strRef>
                  <c:f>'2020 Cost Curve'!$N$126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{0D83375B-8F68-914C-B4AA-B4D02996E85A}</c15:txfldGUID>
                      <c15:f>'2020 Cost Curve'!$N$126</c15:f>
                      <c15:dlblFieldTableCache>
                        <c:ptCount val="1"/>
                        <c:pt idx="0">
                          <c:v> </c:v>
                        </c:pt>
                      </c15:dlblFieldTableCache>
                    </c15:dlblFTEntry>
                  </c15:dlblFieldTable>
                  <c15:showDataLabelsRange val="0"/>
                </c:ext>
                <c:ext xmlns:c16="http://schemas.microsoft.com/office/drawing/2014/chart" uri="{C3380CC4-5D6E-409C-BE32-E72D297353CC}">
                  <c16:uniqueId val="{0000002E-6790-054B-AF25-DC7479138F0F}"/>
                </c:ext>
              </c:extLst>
            </c:dLbl>
            <c:dLbl>
              <c:idx val="43"/>
              <c:tx>
                <c:strRef>
                  <c:f>'2020 Cost Curve'!$N$127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{F2EC71E3-3ED9-904B-9B45-92F0CF7E33EF}</c15:txfldGUID>
                      <c15:f>'2020 Cost Curve'!$N$127</c15:f>
                      <c15:dlblFieldTableCache>
                        <c:ptCount val="1"/>
                        <c:pt idx="0">
                          <c:v> </c:v>
                        </c:pt>
                      </c15:dlblFieldTableCache>
                    </c15:dlblFTEntry>
                  </c15:dlblFieldTable>
                  <c15:showDataLabelsRange val="0"/>
                </c:ext>
                <c:ext xmlns:c16="http://schemas.microsoft.com/office/drawing/2014/chart" uri="{C3380CC4-5D6E-409C-BE32-E72D297353CC}">
                  <c16:uniqueId val="{0000002F-6790-054B-AF25-DC7479138F0F}"/>
                </c:ext>
              </c:extLst>
            </c:dLbl>
            <c:dLbl>
              <c:idx val="44"/>
              <c:tx>
                <c:strRef>
                  <c:f>'2020 Cost Curve'!$N$128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{3DF855C8-4ADC-E140-AC04-7FB1CC4C6F8F}</c15:txfldGUID>
                      <c15:f>'2020 Cost Curve'!$N$128</c15:f>
                      <c15:dlblFieldTableCache>
                        <c:ptCount val="1"/>
                        <c:pt idx="0">
                          <c:v> </c:v>
                        </c:pt>
                      </c15:dlblFieldTableCache>
                    </c15:dlblFTEntry>
                  </c15:dlblFieldTable>
                  <c15:showDataLabelsRange val="0"/>
                </c:ext>
                <c:ext xmlns:c16="http://schemas.microsoft.com/office/drawing/2014/chart" uri="{C3380CC4-5D6E-409C-BE32-E72D297353CC}">
                  <c16:uniqueId val="{00000030-6790-054B-AF25-DC7479138F0F}"/>
                </c:ext>
              </c:extLst>
            </c:dLbl>
            <c:dLbl>
              <c:idx val="45"/>
              <c:tx>
                <c:strRef>
                  <c:f>'2020 Cost Curve'!$N$129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{93DBBC56-5FFD-F641-9316-33434DA80718}</c15:txfldGUID>
                      <c15:f>'2020 Cost Curve'!$N$129</c15:f>
                      <c15:dlblFieldTableCache>
                        <c:ptCount val="1"/>
                        <c:pt idx="0">
                          <c:v> </c:v>
                        </c:pt>
                      </c15:dlblFieldTableCache>
                    </c15:dlblFTEntry>
                  </c15:dlblFieldTable>
                  <c15:showDataLabelsRange val="0"/>
                </c:ext>
                <c:ext xmlns:c16="http://schemas.microsoft.com/office/drawing/2014/chart" uri="{C3380CC4-5D6E-409C-BE32-E72D297353CC}">
                  <c16:uniqueId val="{00000031-6790-054B-AF25-DC7479138F0F}"/>
                </c:ext>
              </c:extLst>
            </c:dLbl>
            <c:dLbl>
              <c:idx val="46"/>
              <c:tx>
                <c:strRef>
                  <c:f>'2020 Cost Curve'!$N$130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{3136818E-B49F-8042-AB75-EF3ED706B897}</c15:txfldGUID>
                      <c15:f>'2020 Cost Curve'!$N$130</c15:f>
                      <c15:dlblFieldTableCache>
                        <c:ptCount val="1"/>
                        <c:pt idx="0">
                          <c:v> </c:v>
                        </c:pt>
                      </c15:dlblFieldTableCache>
                    </c15:dlblFTEntry>
                  </c15:dlblFieldTable>
                  <c15:showDataLabelsRange val="0"/>
                </c:ext>
                <c:ext xmlns:c16="http://schemas.microsoft.com/office/drawing/2014/chart" uri="{C3380CC4-5D6E-409C-BE32-E72D297353CC}">
                  <c16:uniqueId val="{00000032-6790-054B-AF25-DC7479138F0F}"/>
                </c:ext>
              </c:extLst>
            </c:dLbl>
            <c:dLbl>
              <c:idx val="47"/>
              <c:tx>
                <c:strRef>
                  <c:f>'2020 Cost Curve'!$N$131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{C5211E5C-1181-0942-ABB7-0FD8E221EC0F}</c15:txfldGUID>
                      <c15:f>'2020 Cost Curve'!$N$131</c15:f>
                      <c15:dlblFieldTableCache>
                        <c:ptCount val="1"/>
                        <c:pt idx="0">
                          <c:v> </c:v>
                        </c:pt>
                      </c15:dlblFieldTableCache>
                    </c15:dlblFTEntry>
                  </c15:dlblFieldTable>
                  <c15:showDataLabelsRange val="0"/>
                </c:ext>
                <c:ext xmlns:c16="http://schemas.microsoft.com/office/drawing/2014/chart" uri="{C3380CC4-5D6E-409C-BE32-E72D297353CC}">
                  <c16:uniqueId val="{00000033-6790-054B-AF25-DC7479138F0F}"/>
                </c:ext>
              </c:extLst>
            </c:dLbl>
            <c:dLbl>
              <c:idx val="48"/>
              <c:tx>
                <c:strRef>
                  <c:f>'2020 Cost Curve'!$N$132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{CB14E3F8-4473-8746-9D5A-411B483B70F4}</c15:txfldGUID>
                      <c15:f>'2020 Cost Curve'!$N$132</c15:f>
                      <c15:dlblFieldTableCache>
                        <c:ptCount val="1"/>
                        <c:pt idx="0">
                          <c:v> </c:v>
                        </c:pt>
                      </c15:dlblFieldTableCache>
                    </c15:dlblFTEntry>
                  </c15:dlblFieldTable>
                  <c15:showDataLabelsRange val="0"/>
                </c:ext>
                <c:ext xmlns:c16="http://schemas.microsoft.com/office/drawing/2014/chart" uri="{C3380CC4-5D6E-409C-BE32-E72D297353CC}">
                  <c16:uniqueId val="{00000034-6790-054B-AF25-DC7479138F0F}"/>
                </c:ext>
              </c:extLst>
            </c:dLbl>
            <c:dLbl>
              <c:idx val="49"/>
              <c:tx>
                <c:strRef>
                  <c:f>'2020 Cost Curve'!$N$133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{305845C7-58C8-AA4B-B953-3A63F7AE027C}</c15:txfldGUID>
                      <c15:f>'2020 Cost Curve'!$N$133</c15:f>
                      <c15:dlblFieldTableCache>
                        <c:ptCount val="1"/>
                        <c:pt idx="0">
                          <c:v> </c:v>
                        </c:pt>
                      </c15:dlblFieldTableCache>
                    </c15:dlblFTEntry>
                  </c15:dlblFieldTable>
                  <c15:showDataLabelsRange val="0"/>
                </c:ext>
                <c:ext xmlns:c16="http://schemas.microsoft.com/office/drawing/2014/chart" uri="{C3380CC4-5D6E-409C-BE32-E72D297353CC}">
                  <c16:uniqueId val="{00000035-6790-054B-AF25-DC7479138F0F}"/>
                </c:ext>
              </c:extLst>
            </c:dLbl>
            <c:dLbl>
              <c:idx val="50"/>
              <c:tx>
                <c:strRef>
                  <c:f>'2020 Cost Curve'!$N$134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{0464BAAB-6F8C-7642-9246-F59CB7720E8F}</c15:txfldGUID>
                      <c15:f>'2020 Cost Curve'!$N$134</c15:f>
                      <c15:dlblFieldTableCache>
                        <c:ptCount val="1"/>
                        <c:pt idx="0">
                          <c:v> </c:v>
                        </c:pt>
                      </c15:dlblFieldTableCache>
                    </c15:dlblFTEntry>
                  </c15:dlblFieldTable>
                  <c15:showDataLabelsRange val="0"/>
                </c:ext>
                <c:ext xmlns:c16="http://schemas.microsoft.com/office/drawing/2014/chart" uri="{C3380CC4-5D6E-409C-BE32-E72D297353CC}">
                  <c16:uniqueId val="{00000036-6790-054B-AF25-DC7479138F0F}"/>
                </c:ext>
              </c:extLst>
            </c:dLbl>
            <c:dLbl>
              <c:idx val="51"/>
              <c:tx>
                <c:strRef>
                  <c:f>'2020 Cost Curve'!$N$135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{737F178D-9046-9D45-8EC1-DD65CF8CDFAF}</c15:txfldGUID>
                      <c15:f>'2020 Cost Curve'!$N$135</c15:f>
                      <c15:dlblFieldTableCache>
                        <c:ptCount val="1"/>
                        <c:pt idx="0">
                          <c:v> </c:v>
                        </c:pt>
                      </c15:dlblFieldTableCache>
                    </c15:dlblFTEntry>
                  </c15:dlblFieldTable>
                  <c15:showDataLabelsRange val="0"/>
                </c:ext>
                <c:ext xmlns:c16="http://schemas.microsoft.com/office/drawing/2014/chart" uri="{C3380CC4-5D6E-409C-BE32-E72D297353CC}">
                  <c16:uniqueId val="{00000037-6790-054B-AF25-DC7479138F0F}"/>
                </c:ext>
              </c:extLst>
            </c:dLbl>
            <c:dLbl>
              <c:idx val="52"/>
              <c:tx>
                <c:strRef>
                  <c:f>'2020 Cost Curve'!$N$136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{DF4B5E7E-B38B-A244-8B7A-301D521425DA}</c15:txfldGUID>
                      <c15:f>'2020 Cost Curve'!$N$136</c15:f>
                      <c15:dlblFieldTableCache>
                        <c:ptCount val="1"/>
                        <c:pt idx="0">
                          <c:v> </c:v>
                        </c:pt>
                      </c15:dlblFieldTableCache>
                    </c15:dlblFTEntry>
                  </c15:dlblFieldTable>
                  <c15:showDataLabelsRange val="0"/>
                </c:ext>
                <c:ext xmlns:c16="http://schemas.microsoft.com/office/drawing/2014/chart" uri="{C3380CC4-5D6E-409C-BE32-E72D297353CC}">
                  <c16:uniqueId val="{00000038-6790-054B-AF25-DC7479138F0F}"/>
                </c:ext>
              </c:extLst>
            </c:dLbl>
            <c:dLbl>
              <c:idx val="53"/>
              <c:tx>
                <c:strRef>
                  <c:f>'2020 Cost Curve'!$N$137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{E87B0F57-4EBB-244B-9956-79218CD94584}</c15:txfldGUID>
                      <c15:f>'2020 Cost Curve'!$N$137</c15:f>
                      <c15:dlblFieldTableCache>
                        <c:ptCount val="1"/>
                        <c:pt idx="0">
                          <c:v> </c:v>
                        </c:pt>
                      </c15:dlblFieldTableCache>
                    </c15:dlblFTEntry>
                  </c15:dlblFieldTable>
                  <c15:showDataLabelsRange val="0"/>
                </c:ext>
                <c:ext xmlns:c16="http://schemas.microsoft.com/office/drawing/2014/chart" uri="{C3380CC4-5D6E-409C-BE32-E72D297353CC}">
                  <c16:uniqueId val="{00000039-6790-054B-AF25-DC7479138F0F}"/>
                </c:ext>
              </c:extLst>
            </c:dLbl>
            <c:dLbl>
              <c:idx val="54"/>
              <c:tx>
                <c:strRef>
                  <c:f>'2020 Cost Curve'!$N$138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{B2467A00-552A-8048-9CF6-71AFFD3169C3}</c15:txfldGUID>
                      <c15:f>'2020 Cost Curve'!$N$138</c15:f>
                      <c15:dlblFieldTableCache>
                        <c:ptCount val="1"/>
                        <c:pt idx="0">
                          <c:v> </c:v>
                        </c:pt>
                      </c15:dlblFieldTableCache>
                    </c15:dlblFTEntry>
                  </c15:dlblFieldTable>
                  <c15:showDataLabelsRange val="0"/>
                </c:ext>
                <c:ext xmlns:c16="http://schemas.microsoft.com/office/drawing/2014/chart" uri="{C3380CC4-5D6E-409C-BE32-E72D297353CC}">
                  <c16:uniqueId val="{0000003A-6790-054B-AF25-DC7479138F0F}"/>
                </c:ext>
              </c:extLst>
            </c:dLbl>
            <c:dLbl>
              <c:idx val="55"/>
              <c:tx>
                <c:strRef>
                  <c:f>'2020 Cost Curve'!$N$139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{1B7D6613-7833-3544-B1C6-6936B82FF929}</c15:txfldGUID>
                      <c15:f>'2020 Cost Curve'!$N$139</c15:f>
                      <c15:dlblFieldTableCache>
                        <c:ptCount val="1"/>
                        <c:pt idx="0">
                          <c:v> </c:v>
                        </c:pt>
                      </c15:dlblFieldTableCache>
                    </c15:dlblFTEntry>
                  </c15:dlblFieldTable>
                  <c15:showDataLabelsRange val="0"/>
                </c:ext>
                <c:ext xmlns:c16="http://schemas.microsoft.com/office/drawing/2014/chart" uri="{C3380CC4-5D6E-409C-BE32-E72D297353CC}">
                  <c16:uniqueId val="{0000003B-6790-054B-AF25-DC7479138F0F}"/>
                </c:ext>
              </c:extLst>
            </c:dLbl>
            <c:dLbl>
              <c:idx val="56"/>
              <c:tx>
                <c:strRef>
                  <c:f>'2020 Cost Curve'!$N$140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{6580A54E-EDF5-F942-9195-2C2C74124116}</c15:txfldGUID>
                      <c15:f>'2020 Cost Curve'!$N$140</c15:f>
                      <c15:dlblFieldTableCache>
                        <c:ptCount val="1"/>
                        <c:pt idx="0">
                          <c:v> </c:v>
                        </c:pt>
                      </c15:dlblFieldTableCache>
                    </c15:dlblFTEntry>
                  </c15:dlblFieldTable>
                  <c15:showDataLabelsRange val="0"/>
                </c:ext>
                <c:ext xmlns:c16="http://schemas.microsoft.com/office/drawing/2014/chart" uri="{C3380CC4-5D6E-409C-BE32-E72D297353CC}">
                  <c16:uniqueId val="{0000003C-6790-054B-AF25-DC7479138F0F}"/>
                </c:ext>
              </c:extLst>
            </c:dLbl>
            <c:dLbl>
              <c:idx val="57"/>
              <c:tx>
                <c:strRef>
                  <c:f>'2020 Cost Curve'!$N$141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{C67FDAA9-799D-594D-9B6F-EEFDECFA349B}</c15:txfldGUID>
                      <c15:f>'2020 Cost Curve'!$N$141</c15:f>
                      <c15:dlblFieldTableCache>
                        <c:ptCount val="1"/>
                        <c:pt idx="0">
                          <c:v> </c:v>
                        </c:pt>
                      </c15:dlblFieldTableCache>
                    </c15:dlblFTEntry>
                  </c15:dlblFieldTable>
                  <c15:showDataLabelsRange val="0"/>
                </c:ext>
                <c:ext xmlns:c16="http://schemas.microsoft.com/office/drawing/2014/chart" uri="{C3380CC4-5D6E-409C-BE32-E72D297353CC}">
                  <c16:uniqueId val="{0000003D-6790-054B-AF25-DC7479138F0F}"/>
                </c:ext>
              </c:extLst>
            </c:dLbl>
            <c:dLbl>
              <c:idx val="58"/>
              <c:tx>
                <c:strRef>
                  <c:f>'2020 Cost Curve'!$N$142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{4C861566-1DBD-A34A-8315-BF7BE4E02330}</c15:txfldGUID>
                      <c15:f>'2020 Cost Curve'!$N$142</c15:f>
                      <c15:dlblFieldTableCache>
                        <c:ptCount val="1"/>
                        <c:pt idx="0">
                          <c:v> </c:v>
                        </c:pt>
                      </c15:dlblFieldTableCache>
                    </c15:dlblFTEntry>
                  </c15:dlblFieldTable>
                  <c15:showDataLabelsRange val="0"/>
                </c:ext>
                <c:ext xmlns:c16="http://schemas.microsoft.com/office/drawing/2014/chart" uri="{C3380CC4-5D6E-409C-BE32-E72D297353CC}">
                  <c16:uniqueId val="{0000003E-6790-054B-AF25-DC7479138F0F}"/>
                </c:ext>
              </c:extLst>
            </c:dLbl>
            <c:dLbl>
              <c:idx val="59"/>
              <c:tx>
                <c:strRef>
                  <c:f>'2020 Cost Curve'!$N$143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{84AF057F-E8B4-0240-BB01-C4525755788C}</c15:txfldGUID>
                      <c15:f>'2020 Cost Curve'!$N$143</c15:f>
                      <c15:dlblFieldTableCache>
                        <c:ptCount val="1"/>
                        <c:pt idx="0">
                          <c:v> </c:v>
                        </c:pt>
                      </c15:dlblFieldTableCache>
                    </c15:dlblFTEntry>
                  </c15:dlblFieldTable>
                  <c15:showDataLabelsRange val="0"/>
                </c:ext>
                <c:ext xmlns:c16="http://schemas.microsoft.com/office/drawing/2014/chart" uri="{C3380CC4-5D6E-409C-BE32-E72D297353CC}">
                  <c16:uniqueId val="{0000003F-6790-054B-AF25-DC7479138F0F}"/>
                </c:ext>
              </c:extLst>
            </c:dLbl>
            <c:dLbl>
              <c:idx val="60"/>
              <c:tx>
                <c:strRef>
                  <c:f>'2020 Cost Curve'!$N$144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{4AF7F728-62F2-9C4F-86C0-1334E99451ED}</c15:txfldGUID>
                      <c15:f>'2020 Cost Curve'!$N$144</c15:f>
                      <c15:dlblFieldTableCache>
                        <c:ptCount val="1"/>
                        <c:pt idx="0">
                          <c:v> </c:v>
                        </c:pt>
                      </c15:dlblFieldTableCache>
                    </c15:dlblFTEntry>
                  </c15:dlblFieldTable>
                  <c15:showDataLabelsRange val="0"/>
                </c:ext>
                <c:ext xmlns:c16="http://schemas.microsoft.com/office/drawing/2014/chart" uri="{C3380CC4-5D6E-409C-BE32-E72D297353CC}">
                  <c16:uniqueId val="{00000040-6790-054B-AF25-DC7479138F0F}"/>
                </c:ext>
              </c:extLst>
            </c:dLbl>
            <c:dLbl>
              <c:idx val="61"/>
              <c:tx>
                <c:strRef>
                  <c:f>'2020 Cost Curve'!$N$145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{58365BF9-B34F-DA4A-9DD7-797A13326B88}</c15:txfldGUID>
                      <c15:f>'2020 Cost Curve'!$N$145</c15:f>
                      <c15:dlblFieldTableCache>
                        <c:ptCount val="1"/>
                        <c:pt idx="0">
                          <c:v> </c:v>
                        </c:pt>
                      </c15:dlblFieldTableCache>
                    </c15:dlblFTEntry>
                  </c15:dlblFieldTable>
                  <c15:showDataLabelsRange val="0"/>
                </c:ext>
                <c:ext xmlns:c16="http://schemas.microsoft.com/office/drawing/2014/chart" uri="{C3380CC4-5D6E-409C-BE32-E72D297353CC}">
                  <c16:uniqueId val="{00000041-6790-054B-AF25-DC7479138F0F}"/>
                </c:ext>
              </c:extLst>
            </c:dLbl>
            <c:dLbl>
              <c:idx val="62"/>
              <c:tx>
                <c:strRef>
                  <c:f>'2020 Cost Curve'!$N$146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{F470853E-B5F5-A74E-A599-318A5B60E79B}</c15:txfldGUID>
                      <c15:f>'2020 Cost Curve'!$N$146</c15:f>
                      <c15:dlblFieldTableCache>
                        <c:ptCount val="1"/>
                        <c:pt idx="0">
                          <c:v> </c:v>
                        </c:pt>
                      </c15:dlblFieldTableCache>
                    </c15:dlblFTEntry>
                  </c15:dlblFieldTable>
                  <c15:showDataLabelsRange val="0"/>
                </c:ext>
                <c:ext xmlns:c16="http://schemas.microsoft.com/office/drawing/2014/chart" uri="{C3380CC4-5D6E-409C-BE32-E72D297353CC}">
                  <c16:uniqueId val="{00000042-6790-054B-AF25-DC7479138F0F}"/>
                </c:ext>
              </c:extLst>
            </c:dLbl>
            <c:dLbl>
              <c:idx val="63"/>
              <c:tx>
                <c:strRef>
                  <c:f>'2020 Cost Curve'!$N$147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{B1AF031F-89C4-884A-B9AD-1C6D4CE68001}</c15:txfldGUID>
                      <c15:f>'2020 Cost Curve'!$N$147</c15:f>
                      <c15:dlblFieldTableCache>
                        <c:ptCount val="1"/>
                        <c:pt idx="0">
                          <c:v> </c:v>
                        </c:pt>
                      </c15:dlblFieldTableCache>
                    </c15:dlblFTEntry>
                  </c15:dlblFieldTable>
                  <c15:showDataLabelsRange val="0"/>
                </c:ext>
                <c:ext xmlns:c16="http://schemas.microsoft.com/office/drawing/2014/chart" uri="{C3380CC4-5D6E-409C-BE32-E72D297353CC}">
                  <c16:uniqueId val="{00000043-6790-054B-AF25-DC7479138F0F}"/>
                </c:ext>
              </c:extLst>
            </c:dLbl>
            <c:dLbl>
              <c:idx val="64"/>
              <c:tx>
                <c:strRef>
                  <c:f>'2020 Cost Curve'!$N$148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{E49F1222-280F-AF4B-B95E-96C3253C2210}</c15:txfldGUID>
                      <c15:f>'2020 Cost Curve'!$N$148</c15:f>
                      <c15:dlblFieldTableCache>
                        <c:ptCount val="1"/>
                        <c:pt idx="0">
                          <c:v> </c:v>
                        </c:pt>
                      </c15:dlblFieldTableCache>
                    </c15:dlblFTEntry>
                  </c15:dlblFieldTable>
                  <c15:showDataLabelsRange val="0"/>
                </c:ext>
                <c:ext xmlns:c16="http://schemas.microsoft.com/office/drawing/2014/chart" uri="{C3380CC4-5D6E-409C-BE32-E72D297353CC}">
                  <c16:uniqueId val="{00000044-6790-054B-AF25-DC7479138F0F}"/>
                </c:ext>
              </c:extLst>
            </c:dLbl>
            <c:dLbl>
              <c:idx val="65"/>
              <c:tx>
                <c:strRef>
                  <c:f>'2020 Cost Curve'!$N$149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{B63678FA-CFBA-7142-A43C-E3BBB1053D98}</c15:txfldGUID>
                      <c15:f>'2020 Cost Curve'!$N$149</c15:f>
                      <c15:dlblFieldTableCache>
                        <c:ptCount val="1"/>
                        <c:pt idx="0">
                          <c:v> </c:v>
                        </c:pt>
                      </c15:dlblFieldTableCache>
                    </c15:dlblFTEntry>
                  </c15:dlblFieldTable>
                  <c15:showDataLabelsRange val="0"/>
                </c:ext>
                <c:ext xmlns:c16="http://schemas.microsoft.com/office/drawing/2014/chart" uri="{C3380CC4-5D6E-409C-BE32-E72D297353CC}">
                  <c16:uniqueId val="{00000045-6790-054B-AF25-DC7479138F0F}"/>
                </c:ext>
              </c:extLst>
            </c:dLbl>
            <c:dLbl>
              <c:idx val="66"/>
              <c:tx>
                <c:strRef>
                  <c:f>'2020 Cost Curve'!$N$150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{7DAB986C-8E1E-3848-87C8-E0EC9A905D9A}</c15:txfldGUID>
                      <c15:f>'2020 Cost Curve'!$N$150</c15:f>
                      <c15:dlblFieldTableCache>
                        <c:ptCount val="1"/>
                        <c:pt idx="0">
                          <c:v> </c:v>
                        </c:pt>
                      </c15:dlblFieldTableCache>
                    </c15:dlblFTEntry>
                  </c15:dlblFieldTable>
                  <c15:showDataLabelsRange val="0"/>
                </c:ext>
                <c:ext xmlns:c16="http://schemas.microsoft.com/office/drawing/2014/chart" uri="{C3380CC4-5D6E-409C-BE32-E72D297353CC}">
                  <c16:uniqueId val="{00000046-6790-054B-AF25-DC7479138F0F}"/>
                </c:ext>
              </c:extLst>
            </c:dLbl>
            <c:dLbl>
              <c:idx val="67"/>
              <c:tx>
                <c:strRef>
                  <c:f>'2020 Cost Curve'!$N$151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{DDCE3567-E719-6342-8BD6-6A0B618BE8CA}</c15:txfldGUID>
                      <c15:f>'2020 Cost Curve'!$N$151</c15:f>
                      <c15:dlblFieldTableCache>
                        <c:ptCount val="1"/>
                        <c:pt idx="0">
                          <c:v> </c:v>
                        </c:pt>
                      </c15:dlblFieldTableCache>
                    </c15:dlblFTEntry>
                  </c15:dlblFieldTable>
                  <c15:showDataLabelsRange val="0"/>
                </c:ext>
                <c:ext xmlns:c16="http://schemas.microsoft.com/office/drawing/2014/chart" uri="{C3380CC4-5D6E-409C-BE32-E72D297353CC}">
                  <c16:uniqueId val="{00000047-6790-054B-AF25-DC7479138F0F}"/>
                </c:ext>
              </c:extLst>
            </c:dLbl>
            <c:dLbl>
              <c:idx val="68"/>
              <c:tx>
                <c:strRef>
                  <c:f>'2020 Cost Curve'!$N$152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{16BBCDCA-5A58-8243-839E-3F43DDB6DA43}</c15:txfldGUID>
                      <c15:f>'2020 Cost Curve'!$N$152</c15:f>
                      <c15:dlblFieldTableCache>
                        <c:ptCount val="1"/>
                        <c:pt idx="0">
                          <c:v> </c:v>
                        </c:pt>
                      </c15:dlblFieldTableCache>
                    </c15:dlblFTEntry>
                  </c15:dlblFieldTable>
                  <c15:showDataLabelsRange val="0"/>
                </c:ext>
                <c:ext xmlns:c16="http://schemas.microsoft.com/office/drawing/2014/chart" uri="{C3380CC4-5D6E-409C-BE32-E72D297353CC}">
                  <c16:uniqueId val="{00000048-6790-054B-AF25-DC7479138F0F}"/>
                </c:ext>
              </c:extLst>
            </c:dLbl>
            <c:dLbl>
              <c:idx val="69"/>
              <c:tx>
                <c:strRef>
                  <c:f>'2020 Cost Curve'!$N$153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{F6FE533D-833E-FA43-AEEF-BD007A076C6A}</c15:txfldGUID>
                      <c15:f>'2020 Cost Curve'!$N$153</c15:f>
                      <c15:dlblFieldTableCache>
                        <c:ptCount val="1"/>
                        <c:pt idx="0">
                          <c:v> </c:v>
                        </c:pt>
                      </c15:dlblFieldTableCache>
                    </c15:dlblFTEntry>
                  </c15:dlblFieldTable>
                  <c15:showDataLabelsRange val="0"/>
                </c:ext>
                <c:ext xmlns:c16="http://schemas.microsoft.com/office/drawing/2014/chart" uri="{C3380CC4-5D6E-409C-BE32-E72D297353CC}">
                  <c16:uniqueId val="{00000049-6790-054B-AF25-DC7479138F0F}"/>
                </c:ext>
              </c:extLst>
            </c:dLbl>
            <c:dLbl>
              <c:idx val="70"/>
              <c:tx>
                <c:strRef>
                  <c:f>'2020 Cost Curve'!$N$154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{7D1AF568-1AA6-DB46-8653-4DDB92801BD2}</c15:txfldGUID>
                      <c15:f>'2020 Cost Curve'!$N$154</c15:f>
                      <c15:dlblFieldTableCache>
                        <c:ptCount val="1"/>
                        <c:pt idx="0">
                          <c:v> </c:v>
                        </c:pt>
                      </c15:dlblFieldTableCache>
                    </c15:dlblFTEntry>
                  </c15:dlblFieldTable>
                  <c15:showDataLabelsRange val="0"/>
                </c:ext>
                <c:ext xmlns:c16="http://schemas.microsoft.com/office/drawing/2014/chart" uri="{C3380CC4-5D6E-409C-BE32-E72D297353CC}">
                  <c16:uniqueId val="{0000004A-6790-054B-AF25-DC7479138F0F}"/>
                </c:ext>
              </c:extLst>
            </c:dLbl>
            <c:dLbl>
              <c:idx val="71"/>
              <c:tx>
                <c:strRef>
                  <c:f>'2020 Cost Curve'!$N$155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{688B12F3-72B0-1E4C-8CDC-4280ADFB5CA8}</c15:txfldGUID>
                      <c15:f>'2020 Cost Curve'!$N$155</c15:f>
                      <c15:dlblFieldTableCache>
                        <c:ptCount val="1"/>
                        <c:pt idx="0">
                          <c:v> </c:v>
                        </c:pt>
                      </c15:dlblFieldTableCache>
                    </c15:dlblFTEntry>
                  </c15:dlblFieldTable>
                  <c15:showDataLabelsRange val="0"/>
                </c:ext>
                <c:ext xmlns:c16="http://schemas.microsoft.com/office/drawing/2014/chart" uri="{C3380CC4-5D6E-409C-BE32-E72D297353CC}">
                  <c16:uniqueId val="{0000004B-6790-054B-AF25-DC7479138F0F}"/>
                </c:ext>
              </c:extLst>
            </c:dLbl>
            <c:dLbl>
              <c:idx val="72"/>
              <c:tx>
                <c:strRef>
                  <c:f>'2020 Cost Curve'!$N$156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{9E6F88DA-8E11-2A4F-BF39-13814550D860}</c15:txfldGUID>
                      <c15:f>'2020 Cost Curve'!$N$156</c15:f>
                      <c15:dlblFieldTableCache>
                        <c:ptCount val="1"/>
                        <c:pt idx="0">
                          <c:v> </c:v>
                        </c:pt>
                      </c15:dlblFieldTableCache>
                    </c15:dlblFTEntry>
                  </c15:dlblFieldTable>
                  <c15:showDataLabelsRange val="0"/>
                </c:ext>
                <c:ext xmlns:c16="http://schemas.microsoft.com/office/drawing/2014/chart" uri="{C3380CC4-5D6E-409C-BE32-E72D297353CC}">
                  <c16:uniqueId val="{0000004C-6790-054B-AF25-DC7479138F0F}"/>
                </c:ext>
              </c:extLst>
            </c:dLbl>
            <c:dLbl>
              <c:idx val="73"/>
              <c:tx>
                <c:strRef>
                  <c:f>'2020 Cost Curve'!$N$157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{65F51790-BE92-9542-AF53-0DD833EAB277}</c15:txfldGUID>
                      <c15:f>'2020 Cost Curve'!$N$157</c15:f>
                      <c15:dlblFieldTableCache>
                        <c:ptCount val="1"/>
                        <c:pt idx="0">
                          <c:v> </c:v>
                        </c:pt>
                      </c15:dlblFieldTableCache>
                    </c15:dlblFTEntry>
                  </c15:dlblFieldTable>
                  <c15:showDataLabelsRange val="0"/>
                </c:ext>
                <c:ext xmlns:c16="http://schemas.microsoft.com/office/drawing/2014/chart" uri="{C3380CC4-5D6E-409C-BE32-E72D297353CC}">
                  <c16:uniqueId val="{0000004D-6790-054B-AF25-DC7479138F0F}"/>
                </c:ext>
              </c:extLst>
            </c:dLbl>
            <c:dLbl>
              <c:idx val="74"/>
              <c:tx>
                <c:strRef>
                  <c:f>'2020 Cost Curve'!$N$158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{16C609D4-9C18-EE4B-90C3-295145E20FA7}</c15:txfldGUID>
                      <c15:f>'2020 Cost Curve'!$N$158</c15:f>
                      <c15:dlblFieldTableCache>
                        <c:ptCount val="1"/>
                        <c:pt idx="0">
                          <c:v> </c:v>
                        </c:pt>
                      </c15:dlblFieldTableCache>
                    </c15:dlblFTEntry>
                  </c15:dlblFieldTable>
                  <c15:showDataLabelsRange val="0"/>
                </c:ext>
                <c:ext xmlns:c16="http://schemas.microsoft.com/office/drawing/2014/chart" uri="{C3380CC4-5D6E-409C-BE32-E72D297353CC}">
                  <c16:uniqueId val="{0000004E-6790-054B-AF25-DC7479138F0F}"/>
                </c:ext>
              </c:extLst>
            </c:dLbl>
            <c:dLbl>
              <c:idx val="75"/>
              <c:tx>
                <c:strRef>
                  <c:f>'2020 Cost Curve'!$N$159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{05BAE596-8890-0F4F-8ABF-4E80A96AC8E1}</c15:txfldGUID>
                      <c15:f>'2020 Cost Curve'!$N$159</c15:f>
                      <c15:dlblFieldTableCache>
                        <c:ptCount val="1"/>
                        <c:pt idx="0">
                          <c:v> </c:v>
                        </c:pt>
                      </c15:dlblFieldTableCache>
                    </c15:dlblFTEntry>
                  </c15:dlblFieldTable>
                  <c15:showDataLabelsRange val="0"/>
                </c:ext>
                <c:ext xmlns:c16="http://schemas.microsoft.com/office/drawing/2014/chart" uri="{C3380CC4-5D6E-409C-BE32-E72D297353CC}">
                  <c16:uniqueId val="{0000004F-6790-054B-AF25-DC7479138F0F}"/>
                </c:ext>
              </c:extLst>
            </c:dLbl>
            <c:dLbl>
              <c:idx val="76"/>
              <c:tx>
                <c:strRef>
                  <c:f>'2020 Cost Curve'!$N$160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{ED08FBE4-9CED-C542-B639-725BADDC54ED}</c15:txfldGUID>
                      <c15:f>'2020 Cost Curve'!$N$160</c15:f>
                      <c15:dlblFieldTableCache>
                        <c:ptCount val="1"/>
                        <c:pt idx="0">
                          <c:v> </c:v>
                        </c:pt>
                      </c15:dlblFieldTableCache>
                    </c15:dlblFTEntry>
                  </c15:dlblFieldTable>
                  <c15:showDataLabelsRange val="0"/>
                </c:ext>
                <c:ext xmlns:c16="http://schemas.microsoft.com/office/drawing/2014/chart" uri="{C3380CC4-5D6E-409C-BE32-E72D297353CC}">
                  <c16:uniqueId val="{00000050-6790-054B-AF25-DC7479138F0F}"/>
                </c:ext>
              </c:extLst>
            </c:dLbl>
            <c:dLbl>
              <c:idx val="77"/>
              <c:tx>
                <c:strRef>
                  <c:f>'2020 Cost Curve'!$N$161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{66F1A397-C968-BC4A-ABF7-F428AAC801C0}</c15:txfldGUID>
                      <c15:f>'2020 Cost Curve'!$N$161</c15:f>
                      <c15:dlblFieldTableCache>
                        <c:ptCount val="1"/>
                        <c:pt idx="0">
                          <c:v> </c:v>
                        </c:pt>
                      </c15:dlblFieldTableCache>
                    </c15:dlblFTEntry>
                  </c15:dlblFieldTable>
                  <c15:showDataLabelsRange val="0"/>
                </c:ext>
                <c:ext xmlns:c16="http://schemas.microsoft.com/office/drawing/2014/chart" uri="{C3380CC4-5D6E-409C-BE32-E72D297353CC}">
                  <c16:uniqueId val="{00000051-6790-054B-AF25-DC7479138F0F}"/>
                </c:ext>
              </c:extLst>
            </c:dLbl>
            <c:dLbl>
              <c:idx val="78"/>
              <c:tx>
                <c:strRef>
                  <c:f>'2020 Cost Curve'!$N$162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{0FE52D63-86B6-5A4B-805D-8B117D2C0FD8}</c15:txfldGUID>
                      <c15:f>'2020 Cost Curve'!$N$162</c15:f>
                      <c15:dlblFieldTableCache>
                        <c:ptCount val="1"/>
                        <c:pt idx="0">
                          <c:v> </c:v>
                        </c:pt>
                      </c15:dlblFieldTableCache>
                    </c15:dlblFTEntry>
                  </c15:dlblFieldTable>
                  <c15:showDataLabelsRange val="0"/>
                </c:ext>
                <c:ext xmlns:c16="http://schemas.microsoft.com/office/drawing/2014/chart" uri="{C3380CC4-5D6E-409C-BE32-E72D297353CC}">
                  <c16:uniqueId val="{00000052-6790-054B-AF25-DC7479138F0F}"/>
                </c:ext>
              </c:extLst>
            </c:dLbl>
            <c:dLbl>
              <c:idx val="79"/>
              <c:tx>
                <c:strRef>
                  <c:f>'2020 Cost Curve'!$N$163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{5D5D10AB-5560-6D41-984D-86BEFA49AE6A}</c15:txfldGUID>
                      <c15:f>'2020 Cost Curve'!$N$163</c15:f>
                      <c15:dlblFieldTableCache>
                        <c:ptCount val="1"/>
                        <c:pt idx="0">
                          <c:v> </c:v>
                        </c:pt>
                      </c15:dlblFieldTableCache>
                    </c15:dlblFTEntry>
                  </c15:dlblFieldTable>
                  <c15:showDataLabelsRange val="0"/>
                </c:ext>
                <c:ext xmlns:c16="http://schemas.microsoft.com/office/drawing/2014/chart" uri="{C3380CC4-5D6E-409C-BE32-E72D297353CC}">
                  <c16:uniqueId val="{00000053-6790-054B-AF25-DC7479138F0F}"/>
                </c:ext>
              </c:extLst>
            </c:dLbl>
            <c:dLbl>
              <c:idx val="80"/>
              <c:tx>
                <c:strRef>
                  <c:f>'2020 Cost Curve'!$N$164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{A31B3EA0-6796-1B4C-A5E5-66DCE19174C3}</c15:txfldGUID>
                      <c15:f>'2020 Cost Curve'!$N$164</c15:f>
                      <c15:dlblFieldTableCache>
                        <c:ptCount val="1"/>
                        <c:pt idx="0">
                          <c:v> </c:v>
                        </c:pt>
                      </c15:dlblFieldTableCache>
                    </c15:dlblFTEntry>
                  </c15:dlblFieldTable>
                  <c15:showDataLabelsRange val="0"/>
                </c:ext>
                <c:ext xmlns:c16="http://schemas.microsoft.com/office/drawing/2014/chart" uri="{C3380CC4-5D6E-409C-BE32-E72D297353CC}">
                  <c16:uniqueId val="{00000054-6790-054B-AF25-DC7479138F0F}"/>
                </c:ext>
              </c:extLst>
            </c:dLbl>
            <c:dLbl>
              <c:idx val="81"/>
              <c:tx>
                <c:strRef>
                  <c:f>'2020 Cost Curve'!$N$165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{81E7CEB5-AEFD-6740-915F-BB46B9D9F911}</c15:txfldGUID>
                      <c15:f>'2020 Cost Curve'!$N$165</c15:f>
                      <c15:dlblFieldTableCache>
                        <c:ptCount val="1"/>
                        <c:pt idx="0">
                          <c:v> </c:v>
                        </c:pt>
                      </c15:dlblFieldTableCache>
                    </c15:dlblFTEntry>
                  </c15:dlblFieldTable>
                  <c15:showDataLabelsRange val="0"/>
                </c:ext>
                <c:ext xmlns:c16="http://schemas.microsoft.com/office/drawing/2014/chart" uri="{C3380CC4-5D6E-409C-BE32-E72D297353CC}">
                  <c16:uniqueId val="{00000055-6790-054B-AF25-DC7479138F0F}"/>
                </c:ext>
              </c:extLst>
            </c:dLbl>
            <c:dLbl>
              <c:idx val="82"/>
              <c:tx>
                <c:strRef>
                  <c:f>'2020 Cost Curve'!$N$166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{BC2FC0C0-E62B-1947-A5EC-7152EB00658C}</c15:txfldGUID>
                      <c15:f>'2020 Cost Curve'!$N$166</c15:f>
                      <c15:dlblFieldTableCache>
                        <c:ptCount val="1"/>
                        <c:pt idx="0">
                          <c:v> </c:v>
                        </c:pt>
                      </c15:dlblFieldTableCache>
                    </c15:dlblFTEntry>
                  </c15:dlblFieldTable>
                  <c15:showDataLabelsRange val="0"/>
                </c:ext>
                <c:ext xmlns:c16="http://schemas.microsoft.com/office/drawing/2014/chart" uri="{C3380CC4-5D6E-409C-BE32-E72D297353CC}">
                  <c16:uniqueId val="{00000056-6790-054B-AF25-DC7479138F0F}"/>
                </c:ext>
              </c:extLst>
            </c:dLbl>
            <c:dLbl>
              <c:idx val="83"/>
              <c:tx>
                <c:strRef>
                  <c:f>'2020 Cost Curve'!$N$167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{B1AF157F-180D-F64F-AD6E-E211F2A00F0A}</c15:txfldGUID>
                      <c15:f>'2020 Cost Curve'!$N$167</c15:f>
                      <c15:dlblFieldTableCache>
                        <c:ptCount val="1"/>
                        <c:pt idx="0">
                          <c:v> </c:v>
                        </c:pt>
                      </c15:dlblFieldTableCache>
                    </c15:dlblFTEntry>
                  </c15:dlblFieldTable>
                  <c15:showDataLabelsRange val="0"/>
                </c:ext>
                <c:ext xmlns:c16="http://schemas.microsoft.com/office/drawing/2014/chart" uri="{C3380CC4-5D6E-409C-BE32-E72D297353CC}">
                  <c16:uniqueId val="{00000057-6790-054B-AF25-DC7479138F0F}"/>
                </c:ext>
              </c:extLst>
            </c:dLbl>
            <c:dLbl>
              <c:idx val="84"/>
              <c:tx>
                <c:strRef>
                  <c:f>'2020 Cost Curve'!$N$168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{69529A73-6A20-AC4A-A4D8-D2E83DB45AA0}</c15:txfldGUID>
                      <c15:f>'2020 Cost Curve'!$N$168</c15:f>
                      <c15:dlblFieldTableCache>
                        <c:ptCount val="1"/>
                        <c:pt idx="0">
                          <c:v> </c:v>
                        </c:pt>
                      </c15:dlblFieldTableCache>
                    </c15:dlblFTEntry>
                  </c15:dlblFieldTable>
                  <c15:showDataLabelsRange val="0"/>
                </c:ext>
                <c:ext xmlns:c16="http://schemas.microsoft.com/office/drawing/2014/chart" uri="{C3380CC4-5D6E-409C-BE32-E72D297353CC}">
                  <c16:uniqueId val="{00000058-6790-054B-AF25-DC7479138F0F}"/>
                </c:ext>
              </c:extLst>
            </c:dLbl>
            <c:dLbl>
              <c:idx val="85"/>
              <c:tx>
                <c:strRef>
                  <c:f>'2020 Cost Curve'!$N$169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{2DBA3B70-64D8-D54F-BA05-84820E518D80}</c15:txfldGUID>
                      <c15:f>'2020 Cost Curve'!$N$169</c15:f>
                      <c15:dlblFieldTableCache>
                        <c:ptCount val="1"/>
                        <c:pt idx="0">
                          <c:v> </c:v>
                        </c:pt>
                      </c15:dlblFieldTableCache>
                    </c15:dlblFTEntry>
                  </c15:dlblFieldTable>
                  <c15:showDataLabelsRange val="0"/>
                </c:ext>
                <c:ext xmlns:c16="http://schemas.microsoft.com/office/drawing/2014/chart" uri="{C3380CC4-5D6E-409C-BE32-E72D297353CC}">
                  <c16:uniqueId val="{00000059-6790-054B-AF25-DC7479138F0F}"/>
                </c:ext>
              </c:extLst>
            </c:dLbl>
            <c:dLbl>
              <c:idx val="86"/>
              <c:layout>
                <c:manualLayout>
                  <c:x val="-6.8246462204614314E-3"/>
                  <c:y val="-0.14029608687084319"/>
                </c:manualLayout>
              </c:layout>
              <c:tx>
                <c:strRef>
                  <c:f>'2020 Cost Curve'!$N$170</c:f>
                  <c:strCache>
                    <c:ptCount val="1"/>
                    <c:pt idx="0">
                      <c:v> </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{4F9BB4D9-496F-B24D-BEBB-CC3E25C11AF2}</c15:txfldGUID>
                      <c15:f>'2020 Cost Curve'!$N$170</c15:f>
                      <c15:dlblFieldTableCache>
                        <c:ptCount val="1"/>
                        <c:pt idx="0">
                          <c:v> </c:v>
                        </c:pt>
                      </c15:dlblFieldTableCache>
                    </c15:dlblFTEntry>
                  </c15:dlblFieldTable>
                  <c15:showDataLabelsRange val="0"/>
                </c:ext>
                <c:ext xmlns:c16="http://schemas.microsoft.com/office/drawing/2014/chart" uri="{C3380CC4-5D6E-409C-BE32-E72D297353CC}">
                  <c16:uniqueId val="{0000005A-6790-054B-AF25-DC7479138F0F}"/>
                </c:ext>
              </c:extLst>
            </c:dLbl>
            <c:dLbl>
              <c:idx val="87"/>
              <c:tx>
                <c:strRef>
                  <c:f>'2020 Cost Curve'!$N$171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{0DA3574E-6DF1-1145-8172-9E8EA8A0A02C}</c15:txfldGUID>
                      <c15:f>'2020 Cost Curve'!$N$171</c15:f>
                      <c15:dlblFieldTableCache>
                        <c:ptCount val="1"/>
                        <c:pt idx="0">
                          <c:v> </c:v>
                        </c:pt>
                      </c15:dlblFieldTableCache>
                    </c15:dlblFTEntry>
                  </c15:dlblFieldTable>
                  <c15:showDataLabelsRange val="0"/>
                </c:ext>
                <c:ext xmlns:c16="http://schemas.microsoft.com/office/drawing/2014/chart" uri="{C3380CC4-5D6E-409C-BE32-E72D297353CC}">
                  <c16:uniqueId val="{0000005B-6790-054B-AF25-DC7479138F0F}"/>
                </c:ext>
              </c:extLst>
            </c:dLbl>
            <c:dLbl>
              <c:idx val="88"/>
              <c:tx>
                <c:strRef>
                  <c:f>'2020 Cost Curve'!$N$172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{AC9E3DC1-3A3A-6D4E-A840-74D9787096F0}</c15:txfldGUID>
                      <c15:f>'2020 Cost Curve'!$N$172</c15:f>
                      <c15:dlblFieldTableCache>
                        <c:ptCount val="1"/>
                        <c:pt idx="0">
                          <c:v> </c:v>
                        </c:pt>
                      </c15:dlblFieldTableCache>
                    </c15:dlblFTEntry>
                  </c15:dlblFieldTable>
                  <c15:showDataLabelsRange val="0"/>
                </c:ext>
                <c:ext xmlns:c16="http://schemas.microsoft.com/office/drawing/2014/chart" uri="{C3380CC4-5D6E-409C-BE32-E72D297353CC}">
                  <c16:uniqueId val="{0000005C-6790-054B-AF25-DC7479138F0F}"/>
                </c:ext>
              </c:extLst>
            </c:dLbl>
            <c:dLbl>
              <c:idx val="89"/>
              <c:tx>
                <c:strRef>
                  <c:f>'2020 Cost Curve'!$N$173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{CF5270BC-B11D-EF4D-A7F7-088E27210CC2}</c15:txfldGUID>
                      <c15:f>'2020 Cost Curve'!$N$173</c15:f>
                      <c15:dlblFieldTableCache>
                        <c:ptCount val="1"/>
                        <c:pt idx="0">
                          <c:v> </c:v>
                        </c:pt>
                      </c15:dlblFieldTableCache>
                    </c15:dlblFTEntry>
                  </c15:dlblFieldTable>
                  <c15:showDataLabelsRange val="0"/>
                </c:ext>
                <c:ext xmlns:c16="http://schemas.microsoft.com/office/drawing/2014/chart" uri="{C3380CC4-5D6E-409C-BE32-E72D297353CC}">
                  <c16:uniqueId val="{0000005D-6790-054B-AF25-DC7479138F0F}"/>
                </c:ext>
              </c:extLst>
            </c:dLbl>
            <c:dLbl>
              <c:idx val="90"/>
              <c:tx>
                <c:strRef>
                  <c:f>'2020 Cost Curve'!$N$174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{AD270D01-6F73-D54A-B568-571762F1B42B}</c15:txfldGUID>
                      <c15:f>'2020 Cost Curve'!$N$174</c15:f>
                      <c15:dlblFieldTableCache>
                        <c:ptCount val="1"/>
                        <c:pt idx="0">
                          <c:v> </c:v>
                        </c:pt>
                      </c15:dlblFieldTableCache>
                    </c15:dlblFTEntry>
                  </c15:dlblFieldTable>
                  <c15:showDataLabelsRange val="0"/>
                </c:ext>
                <c:ext xmlns:c16="http://schemas.microsoft.com/office/drawing/2014/chart" uri="{C3380CC4-5D6E-409C-BE32-E72D297353CC}">
                  <c16:uniqueId val="{0000005E-6790-054B-AF25-DC7479138F0F}"/>
                </c:ext>
              </c:extLst>
            </c:dLbl>
            <c:dLbl>
              <c:idx val="91"/>
              <c:tx>
                <c:strRef>
                  <c:f>'2020 Cost Curve'!$N$175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{193187D0-DB88-A248-B1AB-4C73126254CC}</c15:txfldGUID>
                      <c15:f>'2020 Cost Curve'!$N$175</c15:f>
                      <c15:dlblFieldTableCache>
                        <c:ptCount val="1"/>
                        <c:pt idx="0">
                          <c:v> </c:v>
                        </c:pt>
                      </c15:dlblFieldTableCache>
                    </c15:dlblFTEntry>
                  </c15:dlblFieldTable>
                  <c15:showDataLabelsRange val="0"/>
                </c:ext>
                <c:ext xmlns:c16="http://schemas.microsoft.com/office/drawing/2014/chart" uri="{C3380CC4-5D6E-409C-BE32-E72D297353CC}">
                  <c16:uniqueId val="{0000005F-6790-054B-AF25-DC7479138F0F}"/>
                </c:ext>
              </c:extLst>
            </c:dLbl>
            <c:dLbl>
              <c:idx val="92"/>
              <c:tx>
                <c:strRef>
                  <c:f>'2020 Cost Curve'!$N$176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{91896E51-1426-1541-8C47-195F712F0791}</c15:txfldGUID>
                      <c15:f>'2020 Cost Curve'!$N$176</c15:f>
                      <c15:dlblFieldTableCache>
                        <c:ptCount val="1"/>
                        <c:pt idx="0">
                          <c:v> </c:v>
                        </c:pt>
                      </c15:dlblFieldTableCache>
                    </c15:dlblFTEntry>
                  </c15:dlblFieldTable>
                  <c15:showDataLabelsRange val="0"/>
                </c:ext>
                <c:ext xmlns:c16="http://schemas.microsoft.com/office/drawing/2014/chart" uri="{C3380CC4-5D6E-409C-BE32-E72D297353CC}">
                  <c16:uniqueId val="{00000060-6790-054B-AF25-DC7479138F0F}"/>
                </c:ext>
              </c:extLst>
            </c:dLbl>
            <c:dLbl>
              <c:idx val="93"/>
              <c:tx>
                <c:strRef>
                  <c:f>'2020 Cost Curve'!$N$177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{122909C5-7B90-8843-AAF7-09A49BC1FED2}</c15:txfldGUID>
                      <c15:f>'2020 Cost Curve'!$N$177</c15:f>
                      <c15:dlblFieldTableCache>
                        <c:ptCount val="1"/>
                        <c:pt idx="0">
                          <c:v> </c:v>
                        </c:pt>
                      </c15:dlblFieldTableCache>
                    </c15:dlblFTEntry>
                  </c15:dlblFieldTable>
                  <c15:showDataLabelsRange val="0"/>
                </c:ext>
                <c:ext xmlns:c16="http://schemas.microsoft.com/office/drawing/2014/chart" uri="{C3380CC4-5D6E-409C-BE32-E72D297353CC}">
                  <c16:uniqueId val="{00000061-6790-054B-AF25-DC7479138F0F}"/>
                </c:ext>
              </c:extLst>
            </c:dLbl>
            <c:dLbl>
              <c:idx val="94"/>
              <c:tx>
                <c:strRef>
                  <c:f>'2020 Cost Curve'!$N$178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{01BE6D65-A293-4F49-982E-367600BA3B50}</c15:txfldGUID>
                      <c15:f>'2020 Cost Curve'!$N$178</c15:f>
                      <c15:dlblFieldTableCache>
                        <c:ptCount val="1"/>
                        <c:pt idx="0">
                          <c:v> </c:v>
                        </c:pt>
                      </c15:dlblFieldTableCache>
                    </c15:dlblFTEntry>
                  </c15:dlblFieldTable>
                  <c15:showDataLabelsRange val="0"/>
                </c:ext>
                <c:ext xmlns:c16="http://schemas.microsoft.com/office/drawing/2014/chart" uri="{C3380CC4-5D6E-409C-BE32-E72D297353CC}">
                  <c16:uniqueId val="{00000062-6790-054B-AF25-DC7479138F0F}"/>
                </c:ext>
              </c:extLst>
            </c:dLbl>
            <c:dLbl>
              <c:idx val="95"/>
              <c:tx>
                <c:strRef>
                  <c:f>'2020 Cost Curve'!$N$179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{B739A036-6561-C34B-B870-B336D0AB39C5}</c15:txfldGUID>
                      <c15:f>'2020 Cost Curve'!$N$179</c15:f>
                      <c15:dlblFieldTableCache>
                        <c:ptCount val="1"/>
                        <c:pt idx="0">
                          <c:v> </c:v>
                        </c:pt>
                      </c15:dlblFieldTableCache>
                    </c15:dlblFTEntry>
                  </c15:dlblFieldTable>
                  <c15:showDataLabelsRange val="0"/>
                </c:ext>
                <c:ext xmlns:c16="http://schemas.microsoft.com/office/drawing/2014/chart" uri="{C3380CC4-5D6E-409C-BE32-E72D297353CC}">
                  <c16:uniqueId val="{00000063-6790-054B-AF25-DC7479138F0F}"/>
                </c:ext>
              </c:extLst>
            </c:dLbl>
            <c:dLbl>
              <c:idx val="96"/>
              <c:tx>
                <c:strRef>
                  <c:f>'2020 Cost Curve'!$N$180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{B1FC2D88-ED05-7142-A519-C09274AA5A20}</c15:txfldGUID>
                      <c15:f>'2020 Cost Curve'!$N$180</c15:f>
                      <c15:dlblFieldTableCache>
                        <c:ptCount val="1"/>
                        <c:pt idx="0">
                          <c:v> </c:v>
                        </c:pt>
                      </c15:dlblFieldTableCache>
                    </c15:dlblFTEntry>
                  </c15:dlblFieldTable>
                  <c15:showDataLabelsRange val="0"/>
                </c:ext>
                <c:ext xmlns:c16="http://schemas.microsoft.com/office/drawing/2014/chart" uri="{C3380CC4-5D6E-409C-BE32-E72D297353CC}">
                  <c16:uniqueId val="{00000064-6790-054B-AF25-DC7479138F0F}"/>
                </c:ext>
              </c:extLst>
            </c:dLbl>
            <c:dLbl>
              <c:idx val="97"/>
              <c:tx>
                <c:strRef>
                  <c:f>'2020 Cost Curve'!$N$181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{1ECB6C23-4388-C14F-92DD-C18CA9AF02A4}</c15:txfldGUID>
                      <c15:f>'2020 Cost Curve'!$N$181</c15:f>
                      <c15:dlblFieldTableCache>
                        <c:ptCount val="1"/>
                        <c:pt idx="0">
                          <c:v> </c:v>
                        </c:pt>
                      </c15:dlblFieldTableCache>
                    </c15:dlblFTEntry>
                  </c15:dlblFieldTable>
                  <c15:showDataLabelsRange val="0"/>
                </c:ext>
                <c:ext xmlns:c16="http://schemas.microsoft.com/office/drawing/2014/chart" uri="{C3380CC4-5D6E-409C-BE32-E72D297353CC}">
                  <c16:uniqueId val="{00000065-6790-054B-AF25-DC7479138F0F}"/>
                </c:ext>
              </c:extLst>
            </c:dLbl>
            <c:dLbl>
              <c:idx val="98"/>
              <c:tx>
                <c:strRef>
                  <c:f>'2020 Cost Curve'!$N$182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{54760BB3-F476-4849-8821-AF127C47AC62}</c15:txfldGUID>
                      <c15:f>'2020 Cost Curve'!$N$182</c15:f>
                      <c15:dlblFieldTableCache>
                        <c:ptCount val="1"/>
                        <c:pt idx="0">
                          <c:v> </c:v>
                        </c:pt>
                      </c15:dlblFieldTableCache>
                    </c15:dlblFTEntry>
                  </c15:dlblFieldTable>
                  <c15:showDataLabelsRange val="0"/>
                </c:ext>
                <c:ext xmlns:c16="http://schemas.microsoft.com/office/drawing/2014/chart" uri="{C3380CC4-5D6E-409C-BE32-E72D297353CC}">
                  <c16:uniqueId val="{00000066-6790-054B-AF25-DC7479138F0F}"/>
                </c:ext>
              </c:extLst>
            </c:dLbl>
            <c:dLbl>
              <c:idx val="99"/>
              <c:tx>
                <c:strRef>
                  <c:f>'2020 Cost Curve'!$N$183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{1746B370-08A9-074E-A617-8A2FCF6A5B0E}</c15:txfldGUID>
                      <c15:f>'2020 Cost Curve'!$N$183</c15:f>
                      <c15:dlblFieldTableCache>
                        <c:ptCount val="1"/>
                        <c:pt idx="0">
                          <c:v> </c:v>
                        </c:pt>
                      </c15:dlblFieldTableCache>
                    </c15:dlblFTEntry>
                  </c15:dlblFieldTable>
                  <c15:showDataLabelsRange val="0"/>
                </c:ext>
                <c:ext xmlns:c16="http://schemas.microsoft.com/office/drawing/2014/chart" uri="{C3380CC4-5D6E-409C-BE32-E72D297353CC}">
                  <c16:uniqueId val="{00000067-6790-054B-AF25-DC7479138F0F}"/>
                </c:ext>
              </c:extLst>
            </c:dLbl>
            <c:dLbl>
              <c:idx val="100"/>
              <c:tx>
                <c:strRef>
                  <c:f>'2020 Cost Curve'!$N$184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{7ECE1EA0-0959-FF4D-B69A-B1AB9D8844F4}</c15:txfldGUID>
                      <c15:f>'2020 Cost Curve'!$N$184</c15:f>
                      <c15:dlblFieldTableCache>
                        <c:ptCount val="1"/>
                        <c:pt idx="0">
                          <c:v> </c:v>
                        </c:pt>
                      </c15:dlblFieldTableCache>
                    </c15:dlblFTEntry>
                  </c15:dlblFieldTable>
                  <c15:showDataLabelsRange val="0"/>
                </c:ext>
                <c:ext xmlns:c16="http://schemas.microsoft.com/office/drawing/2014/chart" uri="{C3380CC4-5D6E-409C-BE32-E72D297353CC}">
                  <c16:uniqueId val="{00000068-6790-054B-AF25-DC7479138F0F}"/>
                </c:ext>
              </c:extLst>
            </c:dLbl>
            <c:dLbl>
              <c:idx val="101"/>
              <c:tx>
                <c:strRef>
                  <c:f>'2020 Cost Curve'!$N$185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{29F89B9C-2AF1-2E4C-803D-DAA379EF47ED}</c15:txfldGUID>
                      <c15:f>'2020 Cost Curve'!$N$185</c15:f>
                      <c15:dlblFieldTableCache>
                        <c:ptCount val="1"/>
                        <c:pt idx="0">
                          <c:v> </c:v>
                        </c:pt>
                      </c15:dlblFieldTableCache>
                    </c15:dlblFTEntry>
                  </c15:dlblFieldTable>
                  <c15:showDataLabelsRange val="0"/>
                </c:ext>
                <c:ext xmlns:c16="http://schemas.microsoft.com/office/drawing/2014/chart" uri="{C3380CC4-5D6E-409C-BE32-E72D297353CC}">
                  <c16:uniqueId val="{00000069-6790-054B-AF25-DC7479138F0F}"/>
                </c:ext>
              </c:extLst>
            </c:dLbl>
            <c:dLbl>
              <c:idx val="102"/>
              <c:tx>
                <c:strRef>
                  <c:f>'2020 Cost Curve'!$N$186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{7CFE9848-E746-694F-AD1B-8437BB4E1214}</c15:txfldGUID>
                      <c15:f>'2020 Cost Curve'!$N$186</c15:f>
                      <c15:dlblFieldTableCache>
                        <c:ptCount val="1"/>
                        <c:pt idx="0">
                          <c:v> </c:v>
                        </c:pt>
                      </c15:dlblFieldTableCache>
                    </c15:dlblFTEntry>
                  </c15:dlblFieldTable>
                  <c15:showDataLabelsRange val="0"/>
                </c:ext>
                <c:ext xmlns:c16="http://schemas.microsoft.com/office/drawing/2014/chart" uri="{C3380CC4-5D6E-409C-BE32-E72D297353CC}">
                  <c16:uniqueId val="{0000006A-6790-054B-AF25-DC7479138F0F}"/>
                </c:ext>
              </c:extLst>
            </c:dLbl>
            <c:dLbl>
              <c:idx val="103"/>
              <c:tx>
                <c:strRef>
                  <c:f>'2020 Cost Curve'!$N$187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{D3A5C3D5-10C4-C744-8D5E-DA3561713845}</c15:txfldGUID>
                      <c15:f>'2020 Cost Curve'!$N$187</c15:f>
                      <c15:dlblFieldTableCache>
                        <c:ptCount val="1"/>
                        <c:pt idx="0">
                          <c:v> </c:v>
                        </c:pt>
                      </c15:dlblFieldTableCache>
                    </c15:dlblFTEntry>
                  </c15:dlblFieldTable>
                  <c15:showDataLabelsRange val="0"/>
                </c:ext>
                <c:ext xmlns:c16="http://schemas.microsoft.com/office/drawing/2014/chart" uri="{C3380CC4-5D6E-409C-BE32-E72D297353CC}">
                  <c16:uniqueId val="{0000006B-6790-054B-AF25-DC7479138F0F}"/>
                </c:ext>
              </c:extLst>
            </c:dLbl>
            <c:dLbl>
              <c:idx val="104"/>
              <c:tx>
                <c:strRef>
                  <c:f>'2020 Cost Curve'!$N$188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{830446A9-28FC-D240-9512-B6E10B0AB2BA}</c15:txfldGUID>
                      <c15:f>'2020 Cost Curve'!$N$188</c15:f>
                      <c15:dlblFieldTableCache>
                        <c:ptCount val="1"/>
                        <c:pt idx="0">
                          <c:v> </c:v>
                        </c:pt>
                      </c15:dlblFieldTableCache>
                    </c15:dlblFTEntry>
                  </c15:dlblFieldTable>
                  <c15:showDataLabelsRange val="0"/>
                </c:ext>
                <c:ext xmlns:c16="http://schemas.microsoft.com/office/drawing/2014/chart" uri="{C3380CC4-5D6E-409C-BE32-E72D297353CC}">
                  <c16:uniqueId val="{0000006C-6790-054B-AF25-DC7479138F0F}"/>
                </c:ext>
              </c:extLst>
            </c:dLbl>
            <c:dLbl>
              <c:idx val="105"/>
              <c:tx>
                <c:strRef>
                  <c:f>'2020 Cost Curve'!$N$189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{FA3B57F1-DED5-D341-B4ED-DB72DEBA85C2}</c15:txfldGUID>
                      <c15:f>'2020 Cost Curve'!$N$189</c15:f>
                      <c15:dlblFieldTableCache>
                        <c:ptCount val="1"/>
                        <c:pt idx="0">
                          <c:v> </c:v>
                        </c:pt>
                      </c15:dlblFieldTableCache>
                    </c15:dlblFTEntry>
                  </c15:dlblFieldTable>
                  <c15:showDataLabelsRange val="0"/>
                </c:ext>
                <c:ext xmlns:c16="http://schemas.microsoft.com/office/drawing/2014/chart" uri="{C3380CC4-5D6E-409C-BE32-E72D297353CC}">
                  <c16:uniqueId val="{0000006D-6790-054B-AF25-DC7479138F0F}"/>
                </c:ext>
              </c:extLst>
            </c:dLbl>
            <c:dLbl>
              <c:idx val="106"/>
              <c:tx>
                <c:strRef>
                  <c:f>'2020 Cost Curve'!$N$190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{64115C55-3052-1247-8EE6-6F9B39536F8D}</c15:txfldGUID>
                      <c15:f>'2020 Cost Curve'!$N$190</c15:f>
                      <c15:dlblFieldTableCache>
                        <c:ptCount val="1"/>
                        <c:pt idx="0">
                          <c:v> </c:v>
                        </c:pt>
                      </c15:dlblFieldTableCache>
                    </c15:dlblFTEntry>
                  </c15:dlblFieldTable>
                  <c15:showDataLabelsRange val="0"/>
                </c:ext>
                <c:ext xmlns:c16="http://schemas.microsoft.com/office/drawing/2014/chart" uri="{C3380CC4-5D6E-409C-BE32-E72D297353CC}">
                  <c16:uniqueId val="{0000006E-6790-054B-AF25-DC7479138F0F}"/>
                </c:ext>
              </c:extLst>
            </c:dLbl>
            <c:dLbl>
              <c:idx val="107"/>
              <c:tx>
                <c:strRef>
                  <c:f>'2020 Cost Curve'!$N$191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{CF8143A3-E14E-A342-A4C6-A772B96CA1C6}</c15:txfldGUID>
                      <c15:f>'2020 Cost Curve'!$N$191</c15:f>
                      <c15:dlblFieldTableCache>
                        <c:ptCount val="1"/>
                        <c:pt idx="0">
                          <c:v> </c:v>
                        </c:pt>
                      </c15:dlblFieldTableCache>
                    </c15:dlblFTEntry>
                  </c15:dlblFieldTable>
                  <c15:showDataLabelsRange val="0"/>
                </c:ext>
                <c:ext xmlns:c16="http://schemas.microsoft.com/office/drawing/2014/chart" uri="{C3380CC4-5D6E-409C-BE32-E72D297353CC}">
                  <c16:uniqueId val="{0000006F-6790-054B-AF25-DC7479138F0F}"/>
                </c:ext>
              </c:extLst>
            </c:dLbl>
            <c:dLbl>
              <c:idx val="108"/>
              <c:tx>
                <c:strRef>
                  <c:f>'2020 Cost Curve'!$N$192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{E17A8634-1D1B-6C47-BF4A-367929969E29}</c15:txfldGUID>
                      <c15:f>'2020 Cost Curve'!$N$192</c15:f>
                      <c15:dlblFieldTableCache>
                        <c:ptCount val="1"/>
                        <c:pt idx="0">
                          <c:v> </c:v>
                        </c:pt>
                      </c15:dlblFieldTableCache>
                    </c15:dlblFTEntry>
                  </c15:dlblFieldTable>
                  <c15:showDataLabelsRange val="0"/>
                </c:ext>
                <c:ext xmlns:c16="http://schemas.microsoft.com/office/drawing/2014/chart" uri="{C3380CC4-5D6E-409C-BE32-E72D297353CC}">
                  <c16:uniqueId val="{00000070-6790-054B-AF25-DC7479138F0F}"/>
                </c:ext>
              </c:extLst>
            </c:dLbl>
            <c:dLbl>
              <c:idx val="109"/>
              <c:tx>
                <c:strRef>
                  <c:f>'2020 Cost Curve'!$N$193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{45D82043-FA5E-FB49-9A8C-8CF80BF0B6AD}</c15:txfldGUID>
                      <c15:f>'2020 Cost Curve'!$N$193</c15:f>
                      <c15:dlblFieldTableCache>
                        <c:ptCount val="1"/>
                        <c:pt idx="0">
                          <c:v> </c:v>
                        </c:pt>
                      </c15:dlblFieldTableCache>
                    </c15:dlblFTEntry>
                  </c15:dlblFieldTable>
                  <c15:showDataLabelsRange val="0"/>
                </c:ext>
                <c:ext xmlns:c16="http://schemas.microsoft.com/office/drawing/2014/chart" uri="{C3380CC4-5D6E-409C-BE32-E72D297353CC}">
                  <c16:uniqueId val="{00000071-6790-054B-AF25-DC7479138F0F}"/>
                </c:ext>
              </c:extLst>
            </c:dLbl>
            <c:dLbl>
              <c:idx val="110"/>
              <c:layout>
                <c:manualLayout>
                  <c:x val="-2.3345512691189765E-3"/>
                  <c:y val="-0.14621746052235274"/>
                </c:manualLayout>
              </c:layout>
              <c:tx>
                <c:strRef>
                  <c:f>'2020 Cost Curve'!$N$194</c:f>
                  <c:strCache>
                    <c:ptCount val="1"/>
                    <c:pt idx="0">
                      <c:v> </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{67B694FB-2448-0C40-8246-136DB3E1F309}</c15:txfldGUID>
                      <c15:f>'2020 Cost Curve'!$N$194</c15:f>
                      <c15:dlblFieldTableCache>
                        <c:ptCount val="1"/>
                        <c:pt idx="0">
                          <c:v> </c:v>
                        </c:pt>
                      </c15:dlblFieldTableCache>
                    </c15:dlblFTEntry>
                  </c15:dlblFieldTable>
                  <c15:showDataLabelsRange val="0"/>
                </c:ext>
                <c:ext xmlns:c16="http://schemas.microsoft.com/office/drawing/2014/chart" uri="{C3380CC4-5D6E-409C-BE32-E72D297353CC}">
                  <c16:uniqueId val="{00000072-6790-054B-AF25-DC7479138F0F}"/>
                </c:ext>
              </c:extLst>
            </c:dLbl>
            <c:dLbl>
              <c:idx val="111"/>
              <c:tx>
                <c:strRef>
                  <c:f>'2020 Cost Curve'!$N$195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{98224C25-BF9B-FD46-ADEC-E45D843340D2}</c15:txfldGUID>
                      <c15:f>'2020 Cost Curve'!$N$195</c15:f>
                      <c15:dlblFieldTableCache>
                        <c:ptCount val="1"/>
                        <c:pt idx="0">
                          <c:v> </c:v>
                        </c:pt>
                      </c15:dlblFieldTableCache>
                    </c15:dlblFTEntry>
                  </c15:dlblFieldTable>
                  <c15:showDataLabelsRange val="0"/>
                </c:ext>
                <c:ext xmlns:c16="http://schemas.microsoft.com/office/drawing/2014/chart" uri="{C3380CC4-5D6E-409C-BE32-E72D297353CC}">
                  <c16:uniqueId val="{00000073-6790-054B-AF25-DC7479138F0F}"/>
                </c:ext>
              </c:extLst>
            </c:dLbl>
            <c:dLbl>
              <c:idx val="112"/>
              <c:tx>
                <c:strRef>
                  <c:f>'2020 Cost Curve'!$N$196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{C362A814-D0FF-9A41-8C00-0DB1DDCECDA0}</c15:txfldGUID>
                      <c15:f>'2020 Cost Curve'!$N$196</c15:f>
                      <c15:dlblFieldTableCache>
                        <c:ptCount val="1"/>
                        <c:pt idx="0">
                          <c:v> </c:v>
                        </c:pt>
                      </c15:dlblFieldTableCache>
                    </c15:dlblFTEntry>
                  </c15:dlblFieldTable>
                  <c15:showDataLabelsRange val="0"/>
                </c:ext>
                <c:ext xmlns:c16="http://schemas.microsoft.com/office/drawing/2014/chart" uri="{C3380CC4-5D6E-409C-BE32-E72D297353CC}">
                  <c16:uniqueId val="{00000074-6790-054B-AF25-DC7479138F0F}"/>
                </c:ext>
              </c:extLst>
            </c:dLbl>
            <c:dLbl>
              <c:idx val="113"/>
              <c:tx>
                <c:strRef>
                  <c:f>'2020 Cost Curve'!$N$197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{128F967A-9CE8-3D40-9A76-C901D053933D}</c15:txfldGUID>
                      <c15:f>'2020 Cost Curve'!$N$197</c15:f>
                      <c15:dlblFieldTableCache>
                        <c:ptCount val="1"/>
                        <c:pt idx="0">
                          <c:v> </c:v>
                        </c:pt>
                      </c15:dlblFieldTableCache>
                    </c15:dlblFTEntry>
                  </c15:dlblFieldTable>
                  <c15:showDataLabelsRange val="0"/>
                </c:ext>
                <c:ext xmlns:c16="http://schemas.microsoft.com/office/drawing/2014/chart" uri="{C3380CC4-5D6E-409C-BE32-E72D297353CC}">
                  <c16:uniqueId val="{00000075-6790-054B-AF25-DC7479138F0F}"/>
                </c:ext>
              </c:extLst>
            </c:dLbl>
            <c:dLbl>
              <c:idx val="114"/>
              <c:tx>
                <c:strRef>
                  <c:f>'2020 Cost Curve'!$N$198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{EEEAF8FB-73E0-1B4C-98B0-19A4E1261C24}</c15:txfldGUID>
                      <c15:f>'2020 Cost Curve'!$N$198</c15:f>
                      <c15:dlblFieldTableCache>
                        <c:ptCount val="1"/>
                        <c:pt idx="0">
                          <c:v> </c:v>
                        </c:pt>
                      </c15:dlblFieldTableCache>
                    </c15:dlblFTEntry>
                  </c15:dlblFieldTable>
                  <c15:showDataLabelsRange val="0"/>
                </c:ext>
                <c:ext xmlns:c16="http://schemas.microsoft.com/office/drawing/2014/chart" uri="{C3380CC4-5D6E-409C-BE32-E72D297353CC}">
                  <c16:uniqueId val="{00000076-6790-054B-AF25-DC7479138F0F}"/>
                </c:ext>
              </c:extLst>
            </c:dLbl>
            <c:dLbl>
              <c:idx val="115"/>
              <c:tx>
                <c:strRef>
                  <c:f>'2020 Cost Curve'!$N$199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{7489607F-871C-A943-8B28-1A3B4779BC32}</c15:txfldGUID>
                      <c15:f>'2020 Cost Curve'!$N$199</c15:f>
                      <c15:dlblFieldTableCache>
                        <c:ptCount val="1"/>
                        <c:pt idx="0">
                          <c:v> </c:v>
                        </c:pt>
                      </c15:dlblFieldTableCache>
                    </c15:dlblFTEntry>
                  </c15:dlblFieldTable>
                  <c15:showDataLabelsRange val="0"/>
                </c:ext>
                <c:ext xmlns:c16="http://schemas.microsoft.com/office/drawing/2014/chart" uri="{C3380CC4-5D6E-409C-BE32-E72D297353CC}">
                  <c16:uniqueId val="{00000077-6790-054B-AF25-DC7479138F0F}"/>
                </c:ext>
              </c:extLst>
            </c:dLbl>
            <c:dLbl>
              <c:idx val="116"/>
              <c:tx>
                <c:strRef>
                  <c:f>'2020 Cost Curve'!$N$200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{8F4787FD-B041-D44B-8827-F11803463041}</c15:txfldGUID>
                      <c15:f>'2020 Cost Curve'!$N$200</c15:f>
                      <c15:dlblFieldTableCache>
                        <c:ptCount val="1"/>
                        <c:pt idx="0">
                          <c:v> </c:v>
                        </c:pt>
                      </c15:dlblFieldTableCache>
                    </c15:dlblFTEntry>
                  </c15:dlblFieldTable>
                  <c15:showDataLabelsRange val="0"/>
                </c:ext>
                <c:ext xmlns:c16="http://schemas.microsoft.com/office/drawing/2014/chart" uri="{C3380CC4-5D6E-409C-BE32-E72D297353CC}">
                  <c16:uniqueId val="{00000078-6790-054B-AF25-DC7479138F0F}"/>
                </c:ext>
              </c:extLst>
            </c:dLbl>
            <c:dLbl>
              <c:idx val="117"/>
              <c:tx>
                <c:strRef>
                  <c:f>'2020 Cost Curve'!$N$201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{B975EA8E-310D-0F47-9347-4E285A1D0467}</c15:txfldGUID>
                      <c15:f>'2020 Cost Curve'!$N$201</c15:f>
                      <c15:dlblFieldTableCache>
                        <c:ptCount val="1"/>
                        <c:pt idx="0">
                          <c:v> </c:v>
                        </c:pt>
                      </c15:dlblFieldTableCache>
                    </c15:dlblFTEntry>
                  </c15:dlblFieldTable>
                  <c15:showDataLabelsRange val="0"/>
                </c:ext>
                <c:ext xmlns:c16="http://schemas.microsoft.com/office/drawing/2014/chart" uri="{C3380CC4-5D6E-409C-BE32-E72D297353CC}">
                  <c16:uniqueId val="{00000079-6790-054B-AF25-DC7479138F0F}"/>
                </c:ext>
              </c:extLst>
            </c:dLbl>
            <c:dLbl>
              <c:idx val="118"/>
              <c:tx>
                <c:strRef>
                  <c:f>'2020 Cost Curve'!$N$202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{51D959DB-2C89-764D-84C8-A9B8F0371284}</c15:txfldGUID>
                      <c15:f>'2020 Cost Curve'!$N$202</c15:f>
                      <c15:dlblFieldTableCache>
                        <c:ptCount val="1"/>
                        <c:pt idx="0">
                          <c:v> </c:v>
                        </c:pt>
                      </c15:dlblFieldTableCache>
                    </c15:dlblFTEntry>
                  </c15:dlblFieldTable>
                  <c15:showDataLabelsRange val="0"/>
                </c:ext>
                <c:ext xmlns:c16="http://schemas.microsoft.com/office/drawing/2014/chart" uri="{C3380CC4-5D6E-409C-BE32-E72D297353CC}">
                  <c16:uniqueId val="{0000007A-6790-054B-AF25-DC7479138F0F}"/>
                </c:ext>
              </c:extLst>
            </c:dLbl>
            <c:dLbl>
              <c:idx val="119"/>
              <c:tx>
                <c:strRef>
                  <c:f>'2020 Cost Curve'!$N$203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{03BA1305-7FE3-7247-8C65-F136CF0AF97E}</c15:txfldGUID>
                      <c15:f>'2020 Cost Curve'!$N$203</c15:f>
                      <c15:dlblFieldTableCache>
                        <c:ptCount val="1"/>
                        <c:pt idx="0">
                          <c:v> </c:v>
                        </c:pt>
                      </c15:dlblFieldTableCache>
                    </c15:dlblFTEntry>
                  </c15:dlblFieldTable>
                  <c15:showDataLabelsRange val="0"/>
                </c:ext>
                <c:ext xmlns:c16="http://schemas.microsoft.com/office/drawing/2014/chart" uri="{C3380CC4-5D6E-409C-BE32-E72D297353CC}">
                  <c16:uniqueId val="{0000007B-6790-054B-AF25-DC7479138F0F}"/>
                </c:ext>
              </c:extLst>
            </c:dLbl>
            <c:dLbl>
              <c:idx val="120"/>
              <c:tx>
                <c:strRef>
                  <c:f>'2020 Cost Curve'!$N$204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{8BFC0C8D-728F-894D-A6E9-AF7D213F87AA}</c15:txfldGUID>
                      <c15:f>'2020 Cost Curve'!$N$204</c15:f>
                      <c15:dlblFieldTableCache>
                        <c:ptCount val="1"/>
                        <c:pt idx="0">
                          <c:v> </c:v>
                        </c:pt>
                      </c15:dlblFieldTableCache>
                    </c15:dlblFTEntry>
                  </c15:dlblFieldTable>
                  <c15:showDataLabelsRange val="0"/>
                </c:ext>
                <c:ext xmlns:c16="http://schemas.microsoft.com/office/drawing/2014/chart" uri="{C3380CC4-5D6E-409C-BE32-E72D297353CC}">
                  <c16:uniqueId val="{0000007C-6790-054B-AF25-DC7479138F0F}"/>
                </c:ext>
              </c:extLst>
            </c:dLbl>
            <c:dLbl>
              <c:idx val="121"/>
              <c:tx>
                <c:strRef>
                  <c:f>'2020 Cost Curve'!$N$205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{B2F5E870-D1F0-1945-9226-9095D389E4BA}</c15:txfldGUID>
                      <c15:f>'2020 Cost Curve'!$N$205</c15:f>
                      <c15:dlblFieldTableCache>
                        <c:ptCount val="1"/>
                        <c:pt idx="0">
                          <c:v> </c:v>
                        </c:pt>
                      </c15:dlblFieldTableCache>
                    </c15:dlblFTEntry>
                  </c15:dlblFieldTable>
                  <c15:showDataLabelsRange val="0"/>
                </c:ext>
                <c:ext xmlns:c16="http://schemas.microsoft.com/office/drawing/2014/chart" uri="{C3380CC4-5D6E-409C-BE32-E72D297353CC}">
                  <c16:uniqueId val="{0000007D-6790-054B-AF25-DC7479138F0F}"/>
                </c:ext>
              </c:extLst>
            </c:dLbl>
            <c:dLbl>
              <c:idx val="122"/>
              <c:tx>
                <c:strRef>
                  <c:f>'2020 Cost Curve'!$N$206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{AEC0ED5D-6F49-D346-9571-9F7FE38AD4E8}</c15:txfldGUID>
                      <c15:f>'2020 Cost Curve'!$N$206</c15:f>
                      <c15:dlblFieldTableCache>
                        <c:ptCount val="1"/>
                        <c:pt idx="0">
                          <c:v> </c:v>
                        </c:pt>
                      </c15:dlblFieldTableCache>
                    </c15:dlblFTEntry>
                  </c15:dlblFieldTable>
                  <c15:showDataLabelsRange val="0"/>
                </c:ext>
                <c:ext xmlns:c16="http://schemas.microsoft.com/office/drawing/2014/chart" uri="{C3380CC4-5D6E-409C-BE32-E72D297353CC}">
                  <c16:uniqueId val="{0000007E-6790-054B-AF25-DC7479138F0F}"/>
                </c:ext>
              </c:extLst>
            </c:dLbl>
            <c:dLbl>
              <c:idx val="123"/>
              <c:tx>
                <c:strRef>
                  <c:f>'2020 Cost Curve'!$N$207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{4A330239-0E42-A840-8A5E-6639BE06413E}</c15:txfldGUID>
                      <c15:f>'2020 Cost Curve'!$N$207</c15:f>
                      <c15:dlblFieldTableCache>
                        <c:ptCount val="1"/>
                        <c:pt idx="0">
                          <c:v> </c:v>
                        </c:pt>
                      </c15:dlblFieldTableCache>
                    </c15:dlblFTEntry>
                  </c15:dlblFieldTable>
                  <c15:showDataLabelsRange val="0"/>
                </c:ext>
                <c:ext xmlns:c16="http://schemas.microsoft.com/office/drawing/2014/chart" uri="{C3380CC4-5D6E-409C-BE32-E72D297353CC}">
                  <c16:uniqueId val="{0000007F-6790-054B-AF25-DC7479138F0F}"/>
                </c:ext>
              </c:extLst>
            </c:dLbl>
            <c:dLbl>
              <c:idx val="124"/>
              <c:tx>
                <c:strRef>
                  <c:f>'2020 Cost Curve'!$N$208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{6ED8CC02-A1A9-CE44-959E-B0001EFAC578}</c15:txfldGUID>
                      <c15:f>'2020 Cost Curve'!$N$208</c15:f>
                      <c15:dlblFieldTableCache>
                        <c:ptCount val="1"/>
                        <c:pt idx="0">
                          <c:v> </c:v>
                        </c:pt>
                      </c15:dlblFieldTableCache>
                    </c15:dlblFTEntry>
                  </c15:dlblFieldTable>
                  <c15:showDataLabelsRange val="0"/>
                </c:ext>
                <c:ext xmlns:c16="http://schemas.microsoft.com/office/drawing/2014/chart" uri="{C3380CC4-5D6E-409C-BE32-E72D297353CC}">
                  <c16:uniqueId val="{00000080-6790-054B-AF25-DC7479138F0F}"/>
                </c:ext>
              </c:extLst>
            </c:dLbl>
            <c:dLbl>
              <c:idx val="125"/>
              <c:tx>
                <c:strRef>
                  <c:f>'2020 Cost Curve'!$N$209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{97EAFFC1-D3CF-0644-A966-6E77817A51BA}</c15:txfldGUID>
                      <c15:f>'2020 Cost Curve'!$N$209</c15:f>
                      <c15:dlblFieldTableCache>
                        <c:ptCount val="1"/>
                        <c:pt idx="0">
                          <c:v> </c:v>
                        </c:pt>
                      </c15:dlblFieldTableCache>
                    </c15:dlblFTEntry>
                  </c15:dlblFieldTable>
                  <c15:showDataLabelsRange val="0"/>
                </c:ext>
                <c:ext xmlns:c16="http://schemas.microsoft.com/office/drawing/2014/chart" uri="{C3380CC4-5D6E-409C-BE32-E72D297353CC}">
                  <c16:uniqueId val="{00000081-6790-054B-AF25-DC7479138F0F}"/>
                </c:ext>
              </c:extLst>
            </c:dLbl>
            <c:dLbl>
              <c:idx val="126"/>
              <c:tx>
                <c:strRef>
                  <c:f>'2020 Cost Curve'!$N$210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{6499216E-473E-CD4A-98C1-064B593BE644}</c15:txfldGUID>
                      <c15:f>'2020 Cost Curve'!$N$210</c15:f>
                      <c15:dlblFieldTableCache>
                        <c:ptCount val="1"/>
                        <c:pt idx="0">
                          <c:v> </c:v>
                        </c:pt>
                      </c15:dlblFieldTableCache>
                    </c15:dlblFTEntry>
                  </c15:dlblFieldTable>
                  <c15:showDataLabelsRange val="0"/>
                </c:ext>
                <c:ext xmlns:c16="http://schemas.microsoft.com/office/drawing/2014/chart" uri="{C3380CC4-5D6E-409C-BE32-E72D297353CC}">
                  <c16:uniqueId val="{00000082-6790-054B-AF25-DC7479138F0F}"/>
                </c:ext>
              </c:extLst>
            </c:dLbl>
            <c:dLbl>
              <c:idx val="127"/>
              <c:tx>
                <c:strRef>
                  <c:f>'2020 Cost Curve'!$N$211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{2C3A3A4E-73E9-944B-9FCA-E7C33783E044}</c15:txfldGUID>
                      <c15:f>'2020 Cost Curve'!$N$211</c15:f>
                      <c15:dlblFieldTableCache>
                        <c:ptCount val="1"/>
                        <c:pt idx="0">
                          <c:v> </c:v>
                        </c:pt>
                      </c15:dlblFieldTableCache>
                    </c15:dlblFTEntry>
                  </c15:dlblFieldTable>
                  <c15:showDataLabelsRange val="0"/>
                </c:ext>
                <c:ext xmlns:c16="http://schemas.microsoft.com/office/drawing/2014/chart" uri="{C3380CC4-5D6E-409C-BE32-E72D297353CC}">
                  <c16:uniqueId val="{00000083-6790-054B-AF25-DC7479138F0F}"/>
                </c:ext>
              </c:extLst>
            </c:dLbl>
            <c:dLbl>
              <c:idx val="128"/>
              <c:tx>
                <c:strRef>
                  <c:f>'2020 Cost Curve'!$N$212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{02E7EA39-93E5-834F-887C-E62E0B9F5D8F}</c15:txfldGUID>
                      <c15:f>'2020 Cost Curve'!$N$212</c15:f>
                      <c15:dlblFieldTableCache>
                        <c:ptCount val="1"/>
                        <c:pt idx="0">
                          <c:v> </c:v>
                        </c:pt>
                      </c15:dlblFieldTableCache>
                    </c15:dlblFTEntry>
                  </c15:dlblFieldTable>
                  <c15:showDataLabelsRange val="0"/>
                </c:ext>
                <c:ext xmlns:c16="http://schemas.microsoft.com/office/drawing/2014/chart" uri="{C3380CC4-5D6E-409C-BE32-E72D297353CC}">
                  <c16:uniqueId val="{00000084-6790-054B-AF25-DC7479138F0F}"/>
                </c:ext>
              </c:extLst>
            </c:dLbl>
            <c:dLbl>
              <c:idx val="129"/>
              <c:tx>
                <c:strRef>
                  <c:f>'2020 Cost Curve'!$N$213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{4A8DF5FC-509F-D449-ABB8-73D1A773D271}</c15:txfldGUID>
                      <c15:f>'2020 Cost Curve'!$N$213</c15:f>
                      <c15:dlblFieldTableCache>
                        <c:ptCount val="1"/>
                        <c:pt idx="0">
                          <c:v> </c:v>
                        </c:pt>
                      </c15:dlblFieldTableCache>
                    </c15:dlblFTEntry>
                  </c15:dlblFieldTable>
                  <c15:showDataLabelsRange val="0"/>
                </c:ext>
                <c:ext xmlns:c16="http://schemas.microsoft.com/office/drawing/2014/chart" uri="{C3380CC4-5D6E-409C-BE32-E72D297353CC}">
                  <c16:uniqueId val="{00000085-6790-054B-AF25-DC7479138F0F}"/>
                </c:ext>
              </c:extLst>
            </c:dLbl>
            <c:dLbl>
              <c:idx val="130"/>
              <c:tx>
                <c:strRef>
                  <c:f>'2020 Cost Curve'!$N$214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{C755A02C-3C68-2C4D-84C2-039248D6F6F6}</c15:txfldGUID>
                      <c15:f>'2020 Cost Curve'!$N$214</c15:f>
                      <c15:dlblFieldTableCache>
                        <c:ptCount val="1"/>
                        <c:pt idx="0">
                          <c:v> </c:v>
                        </c:pt>
                      </c15:dlblFieldTableCache>
                    </c15:dlblFTEntry>
                  </c15:dlblFieldTable>
                  <c15:showDataLabelsRange val="0"/>
                </c:ext>
                <c:ext xmlns:c16="http://schemas.microsoft.com/office/drawing/2014/chart" uri="{C3380CC4-5D6E-409C-BE32-E72D297353CC}">
                  <c16:uniqueId val="{00000086-6790-054B-AF25-DC7479138F0F}"/>
                </c:ext>
              </c:extLst>
            </c:dLbl>
            <c:dLbl>
              <c:idx val="131"/>
              <c:tx>
                <c:strRef>
                  <c:f>'2020 Cost Curve'!$N$215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{4E4BCD4E-A4CF-664D-A156-A5867D1B6018}</c15:txfldGUID>
                      <c15:f>'2020 Cost Curve'!$N$215</c15:f>
                      <c15:dlblFieldTableCache>
                        <c:ptCount val="1"/>
                        <c:pt idx="0">
                          <c:v> </c:v>
                        </c:pt>
                      </c15:dlblFieldTableCache>
                    </c15:dlblFTEntry>
                  </c15:dlblFieldTable>
                  <c15:showDataLabelsRange val="0"/>
                </c:ext>
                <c:ext xmlns:c16="http://schemas.microsoft.com/office/drawing/2014/chart" uri="{C3380CC4-5D6E-409C-BE32-E72D297353CC}">
                  <c16:uniqueId val="{00000087-6790-054B-AF25-DC7479138F0F}"/>
                </c:ext>
              </c:extLst>
            </c:dLbl>
            <c:dLbl>
              <c:idx val="132"/>
              <c:tx>
                <c:strRef>
                  <c:f>'2020 Cost Curve'!$N$216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{AA71B885-53C2-AC4F-B1C3-DCDA8B7306A0}</c15:txfldGUID>
                      <c15:f>'2020 Cost Curve'!$N$216</c15:f>
                      <c15:dlblFieldTableCache>
                        <c:ptCount val="1"/>
                        <c:pt idx="0">
                          <c:v> </c:v>
                        </c:pt>
                      </c15:dlblFieldTableCache>
                    </c15:dlblFTEntry>
                  </c15:dlblFieldTable>
                  <c15:showDataLabelsRange val="0"/>
                </c:ext>
                <c:ext xmlns:c16="http://schemas.microsoft.com/office/drawing/2014/chart" uri="{C3380CC4-5D6E-409C-BE32-E72D297353CC}">
                  <c16:uniqueId val="{00000088-6790-054B-AF25-DC7479138F0F}"/>
                </c:ext>
              </c:extLst>
            </c:dLbl>
            <c:dLbl>
              <c:idx val="133"/>
              <c:tx>
                <c:strRef>
                  <c:f>'2020 Cost Curve'!$N$217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{F3236AE1-DD4F-1549-8F25-BCB86909B2FF}</c15:txfldGUID>
                      <c15:f>'2020 Cost Curve'!$N$217</c15:f>
                      <c15:dlblFieldTableCache>
                        <c:ptCount val="1"/>
                        <c:pt idx="0">
                          <c:v> </c:v>
                        </c:pt>
                      </c15:dlblFieldTableCache>
                    </c15:dlblFTEntry>
                  </c15:dlblFieldTable>
                  <c15:showDataLabelsRange val="0"/>
                </c:ext>
                <c:ext xmlns:c16="http://schemas.microsoft.com/office/drawing/2014/chart" uri="{C3380CC4-5D6E-409C-BE32-E72D297353CC}">
                  <c16:uniqueId val="{00000089-6790-054B-AF25-DC7479138F0F}"/>
                </c:ext>
              </c:extLst>
            </c:dLbl>
            <c:dLbl>
              <c:idx val="134"/>
              <c:tx>
                <c:strRef>
                  <c:f>'2020 Cost Curve'!$N$218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{8CFE8452-FA50-4547-8F25-811173952075}</c15:txfldGUID>
                      <c15:f>'2020 Cost Curve'!$N$218</c15:f>
                      <c15:dlblFieldTableCache>
                        <c:ptCount val="1"/>
                        <c:pt idx="0">
                          <c:v> </c:v>
                        </c:pt>
                      </c15:dlblFieldTableCache>
                    </c15:dlblFTEntry>
                  </c15:dlblFieldTable>
                  <c15:showDataLabelsRange val="0"/>
                </c:ext>
                <c:ext xmlns:c16="http://schemas.microsoft.com/office/drawing/2014/chart" uri="{C3380CC4-5D6E-409C-BE32-E72D297353CC}">
                  <c16:uniqueId val="{0000008A-6790-054B-AF25-DC7479138F0F}"/>
                </c:ext>
              </c:extLst>
            </c:dLbl>
            <c:dLbl>
              <c:idx val="135"/>
              <c:tx>
                <c:strRef>
                  <c:f>'2020 Cost Curve'!$N$219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{2BC4E1D3-BC8E-6A47-A625-2A4928F43492}</c15:txfldGUID>
                      <c15:f>'2020 Cost Curve'!$N$219</c15:f>
                      <c15:dlblFieldTableCache>
                        <c:ptCount val="1"/>
                        <c:pt idx="0">
                          <c:v> </c:v>
                        </c:pt>
                      </c15:dlblFieldTableCache>
                    </c15:dlblFTEntry>
                  </c15:dlblFieldTable>
                  <c15:showDataLabelsRange val="0"/>
                </c:ext>
                <c:ext xmlns:c16="http://schemas.microsoft.com/office/drawing/2014/chart" uri="{C3380CC4-5D6E-409C-BE32-E72D297353CC}">
                  <c16:uniqueId val="{0000008B-6790-054B-AF25-DC7479138F0F}"/>
                </c:ext>
              </c:extLst>
            </c:dLbl>
            <c:dLbl>
              <c:idx val="136"/>
              <c:tx>
                <c:strRef>
                  <c:f>'2020 Cost Curve'!$N$220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{86E7AF90-BEAD-9B43-A6C3-A0A1E23AD059}</c15:txfldGUID>
                      <c15:f>'2020 Cost Curve'!$N$220</c15:f>
                      <c15:dlblFieldTableCache>
                        <c:ptCount val="1"/>
                        <c:pt idx="0">
                          <c:v> </c:v>
                        </c:pt>
                      </c15:dlblFieldTableCache>
                    </c15:dlblFTEntry>
                  </c15:dlblFieldTable>
                  <c15:showDataLabelsRange val="0"/>
                </c:ext>
                <c:ext xmlns:c16="http://schemas.microsoft.com/office/drawing/2014/chart" uri="{C3380CC4-5D6E-409C-BE32-E72D297353CC}">
                  <c16:uniqueId val="{0000008C-6790-054B-AF25-DC7479138F0F}"/>
                </c:ext>
              </c:extLst>
            </c:dLbl>
            <c:dLbl>
              <c:idx val="137"/>
              <c:tx>
                <c:strRef>
                  <c:f>'2020 Cost Curve'!$N$221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{07C98239-9481-9D49-B02D-FAFAEC099F2B}</c15:txfldGUID>
                      <c15:f>'2020 Cost Curve'!$N$221</c15:f>
                      <c15:dlblFieldTableCache>
                        <c:ptCount val="1"/>
                        <c:pt idx="0">
                          <c:v> </c:v>
                        </c:pt>
                      </c15:dlblFieldTableCache>
                    </c15:dlblFTEntry>
                  </c15:dlblFieldTable>
                  <c15:showDataLabelsRange val="0"/>
                </c:ext>
                <c:ext xmlns:c16="http://schemas.microsoft.com/office/drawing/2014/chart" uri="{C3380CC4-5D6E-409C-BE32-E72D297353CC}">
                  <c16:uniqueId val="{0000008D-6790-054B-AF25-DC7479138F0F}"/>
                </c:ext>
              </c:extLst>
            </c:dLbl>
            <c:dLbl>
              <c:idx val="138"/>
              <c:tx>
                <c:strRef>
                  <c:f>'2020 Cost Curve'!$N$222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{041C42AF-1416-704E-98EB-B9BCA46DD7FF}</c15:txfldGUID>
                      <c15:f>'2020 Cost Curve'!$N$222</c15:f>
                      <c15:dlblFieldTableCache>
                        <c:ptCount val="1"/>
                        <c:pt idx="0">
                          <c:v> </c:v>
                        </c:pt>
                      </c15:dlblFieldTableCache>
                    </c15:dlblFTEntry>
                  </c15:dlblFieldTable>
                  <c15:showDataLabelsRange val="0"/>
                </c:ext>
                <c:ext xmlns:c16="http://schemas.microsoft.com/office/drawing/2014/chart" uri="{C3380CC4-5D6E-409C-BE32-E72D297353CC}">
                  <c16:uniqueId val="{0000008E-6790-054B-AF25-DC7479138F0F}"/>
                </c:ext>
              </c:extLst>
            </c:dLbl>
            <c:dLbl>
              <c:idx val="139"/>
              <c:tx>
                <c:strRef>
                  <c:f>'2020 Cost Curve'!$N$223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{70772CB1-DBBC-3448-8D47-1B9F263F5D87}</c15:txfldGUID>
                      <c15:f>'2020 Cost Curve'!$N$223</c15:f>
                      <c15:dlblFieldTableCache>
                        <c:ptCount val="1"/>
                        <c:pt idx="0">
                          <c:v> </c:v>
                        </c:pt>
                      </c15:dlblFieldTableCache>
                    </c15:dlblFTEntry>
                  </c15:dlblFieldTable>
                  <c15:showDataLabelsRange val="0"/>
                </c:ext>
                <c:ext xmlns:c16="http://schemas.microsoft.com/office/drawing/2014/chart" uri="{C3380CC4-5D6E-409C-BE32-E72D297353CC}">
                  <c16:uniqueId val="{0000008F-6790-054B-AF25-DC7479138F0F}"/>
                </c:ext>
              </c:extLst>
            </c:dLbl>
            <c:dLbl>
              <c:idx val="140"/>
              <c:tx>
                <c:strRef>
                  <c:f>'2020 Cost Curve'!$N$224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{C26215FD-4F66-5C44-BCEF-72419DD0D9C6}</c15:txfldGUID>
                      <c15:f>'2020 Cost Curve'!$N$224</c15:f>
                      <c15:dlblFieldTableCache>
                        <c:ptCount val="1"/>
                        <c:pt idx="0">
                          <c:v> </c:v>
                        </c:pt>
                      </c15:dlblFieldTableCache>
                    </c15:dlblFTEntry>
                  </c15:dlblFieldTable>
                  <c15:showDataLabelsRange val="0"/>
                </c:ext>
                <c:ext xmlns:c16="http://schemas.microsoft.com/office/drawing/2014/chart" uri="{C3380CC4-5D6E-409C-BE32-E72D297353CC}">
                  <c16:uniqueId val="{00000090-6790-054B-AF25-DC7479138F0F}"/>
                </c:ext>
              </c:extLst>
            </c:dLbl>
            <c:dLbl>
              <c:idx val="141"/>
              <c:tx>
                <c:strRef>
                  <c:f>'2020 Cost Curve'!$N$225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{3A4B9120-2BE1-4E4D-A463-3A15025D93D5}</c15:txfldGUID>
                      <c15:f>'2020 Cost Curve'!$N$225</c15:f>
                      <c15:dlblFieldTableCache>
                        <c:ptCount val="1"/>
                        <c:pt idx="0">
                          <c:v> </c:v>
                        </c:pt>
                      </c15:dlblFieldTableCache>
                    </c15:dlblFTEntry>
                  </c15:dlblFieldTable>
                  <c15:showDataLabelsRange val="0"/>
                </c:ext>
                <c:ext xmlns:c16="http://schemas.microsoft.com/office/drawing/2014/chart" uri="{C3380CC4-5D6E-409C-BE32-E72D297353CC}">
                  <c16:uniqueId val="{00000091-6790-054B-AF25-DC7479138F0F}"/>
                </c:ext>
              </c:extLst>
            </c:dLbl>
            <c:dLbl>
              <c:idx val="142"/>
              <c:tx>
                <c:strRef>
                  <c:f>'2020 Cost Curve'!$N$226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{475274B8-4B54-4F46-B4F8-035FB7FD1A1F}</c15:txfldGUID>
                      <c15:f>'2020 Cost Curve'!$N$226</c15:f>
                      <c15:dlblFieldTableCache>
                        <c:ptCount val="1"/>
                        <c:pt idx="0">
                          <c:v> </c:v>
                        </c:pt>
                      </c15:dlblFieldTableCache>
                    </c15:dlblFTEntry>
                  </c15:dlblFieldTable>
                  <c15:showDataLabelsRange val="0"/>
                </c:ext>
                <c:ext xmlns:c16="http://schemas.microsoft.com/office/drawing/2014/chart" uri="{C3380CC4-5D6E-409C-BE32-E72D297353CC}">
                  <c16:uniqueId val="{00000092-6790-054B-AF25-DC7479138F0F}"/>
                </c:ext>
              </c:extLst>
            </c:dLbl>
            <c:dLbl>
              <c:idx val="143"/>
              <c:tx>
                <c:strRef>
                  <c:f>'2020 Cost Curve'!$N$227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{9F2EC519-76BC-C546-A9BB-1C802CAA7C26}</c15:txfldGUID>
                      <c15:f>'2020 Cost Curve'!$N$227</c15:f>
                      <c15:dlblFieldTableCache>
                        <c:ptCount val="1"/>
                        <c:pt idx="0">
                          <c:v> </c:v>
                        </c:pt>
                      </c15:dlblFieldTableCache>
                    </c15:dlblFTEntry>
                  </c15:dlblFieldTable>
                  <c15:showDataLabelsRange val="0"/>
                </c:ext>
                <c:ext xmlns:c16="http://schemas.microsoft.com/office/drawing/2014/chart" uri="{C3380CC4-5D6E-409C-BE32-E72D297353CC}">
                  <c16:uniqueId val="{00000093-6790-054B-AF25-DC7479138F0F}"/>
                </c:ext>
              </c:extLst>
            </c:dLbl>
            <c:dLbl>
              <c:idx val="144"/>
              <c:tx>
                <c:strRef>
                  <c:f>'2020 Cost Curve'!$N$228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{485F7669-0A0C-804A-A755-8379C676DC87}</c15:txfldGUID>
                      <c15:f>'2020 Cost Curve'!$N$228</c15:f>
                      <c15:dlblFieldTableCache>
                        <c:ptCount val="1"/>
                        <c:pt idx="0">
                          <c:v> </c:v>
                        </c:pt>
                      </c15:dlblFieldTableCache>
                    </c15:dlblFTEntry>
                  </c15:dlblFieldTable>
                  <c15:showDataLabelsRange val="0"/>
                </c:ext>
                <c:ext xmlns:c16="http://schemas.microsoft.com/office/drawing/2014/chart" uri="{C3380CC4-5D6E-409C-BE32-E72D297353CC}">
                  <c16:uniqueId val="{00000094-6790-054B-AF25-DC7479138F0F}"/>
                </c:ext>
              </c:extLst>
            </c:dLbl>
            <c:dLbl>
              <c:idx val="145"/>
              <c:tx>
                <c:strRef>
                  <c:f>'2020 Cost Curve'!$N$229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{5BFC02DB-4DFB-A742-95AD-FD301D24857E}</c15:txfldGUID>
                      <c15:f>'2020 Cost Curve'!$N$229</c15:f>
                      <c15:dlblFieldTableCache>
                        <c:ptCount val="1"/>
                        <c:pt idx="0">
                          <c:v> </c:v>
                        </c:pt>
                      </c15:dlblFieldTableCache>
                    </c15:dlblFTEntry>
                  </c15:dlblFieldTable>
                  <c15:showDataLabelsRange val="0"/>
                </c:ext>
                <c:ext xmlns:c16="http://schemas.microsoft.com/office/drawing/2014/chart" uri="{C3380CC4-5D6E-409C-BE32-E72D297353CC}">
                  <c16:uniqueId val="{00000095-6790-054B-AF25-DC7479138F0F}"/>
                </c:ext>
              </c:extLst>
            </c:dLbl>
            <c:dLbl>
              <c:idx val="146"/>
              <c:tx>
                <c:strRef>
                  <c:f>'2020 Cost Curve'!$N$230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{6699F247-2CE6-4F4D-AF63-728B72C3146F}</c15:txfldGUID>
                      <c15:f>'2020 Cost Curve'!$N$230</c15:f>
                      <c15:dlblFieldTableCache>
                        <c:ptCount val="1"/>
                        <c:pt idx="0">
                          <c:v> </c:v>
                        </c:pt>
                      </c15:dlblFieldTableCache>
                    </c15:dlblFTEntry>
                  </c15:dlblFieldTable>
                  <c15:showDataLabelsRange val="0"/>
                </c:ext>
                <c:ext xmlns:c16="http://schemas.microsoft.com/office/drawing/2014/chart" uri="{C3380CC4-5D6E-409C-BE32-E72D297353CC}">
                  <c16:uniqueId val="{00000096-6790-054B-AF25-DC7479138F0F}"/>
                </c:ext>
              </c:extLst>
            </c:dLbl>
            <c:dLbl>
              <c:idx val="147"/>
              <c:tx>
                <c:strRef>
                  <c:f>'2020 Cost Curve'!$N$231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{3AEED71A-7A30-E543-BB5F-E15E5B064AFE}</c15:txfldGUID>
                      <c15:f>'2020 Cost Curve'!$N$231</c15:f>
                      <c15:dlblFieldTableCache>
                        <c:ptCount val="1"/>
                        <c:pt idx="0">
                          <c:v> </c:v>
                        </c:pt>
                      </c15:dlblFieldTableCache>
                    </c15:dlblFTEntry>
                  </c15:dlblFieldTable>
                  <c15:showDataLabelsRange val="0"/>
                </c:ext>
                <c:ext xmlns:c16="http://schemas.microsoft.com/office/drawing/2014/chart" uri="{C3380CC4-5D6E-409C-BE32-E72D297353CC}">
                  <c16:uniqueId val="{00000097-6790-054B-AF25-DC7479138F0F}"/>
                </c:ext>
              </c:extLst>
            </c:dLbl>
            <c:dLbl>
              <c:idx val="148"/>
              <c:tx>
                <c:strRef>
                  <c:f>'2020 Cost Curve'!$N$232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{378EC68F-130E-3340-A21B-A7FB8E297880}</c15:txfldGUID>
                      <c15:f>'2020 Cost Curve'!$N$232</c15:f>
                      <c15:dlblFieldTableCache>
                        <c:ptCount val="1"/>
                        <c:pt idx="0">
                          <c:v> </c:v>
                        </c:pt>
                      </c15:dlblFieldTableCache>
                    </c15:dlblFTEntry>
                  </c15:dlblFieldTable>
                  <c15:showDataLabelsRange val="0"/>
                </c:ext>
                <c:ext xmlns:c16="http://schemas.microsoft.com/office/drawing/2014/chart" uri="{C3380CC4-5D6E-409C-BE32-E72D297353CC}">
                  <c16:uniqueId val="{00000098-6790-054B-AF25-DC7479138F0F}"/>
                </c:ext>
              </c:extLst>
            </c:dLbl>
            <c:dLbl>
              <c:idx val="149"/>
              <c:tx>
                <c:strRef>
                  <c:f>'2020 Cost Curve'!$N$233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{E2416C4F-19F2-7746-A196-1427D36B22A6}</c15:txfldGUID>
                      <c15:f>'2020 Cost Curve'!$N$233</c15:f>
                      <c15:dlblFieldTableCache>
                        <c:ptCount val="1"/>
                        <c:pt idx="0">
                          <c:v> </c:v>
                        </c:pt>
                      </c15:dlblFieldTableCache>
                    </c15:dlblFTEntry>
                  </c15:dlblFieldTable>
                  <c15:showDataLabelsRange val="0"/>
                </c:ext>
                <c:ext xmlns:c16="http://schemas.microsoft.com/office/drawing/2014/chart" uri="{C3380CC4-5D6E-409C-BE32-E72D297353CC}">
                  <c16:uniqueId val="{00000099-6790-054B-AF25-DC7479138F0F}"/>
                </c:ext>
              </c:extLst>
            </c:dLbl>
            <c:dLbl>
              <c:idx val="150"/>
              <c:tx>
                <c:strRef>
                  <c:f>'2020 Cost Curve'!$N$234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{BE74C587-E74F-1043-B468-72ABB325732C}</c15:txfldGUID>
                      <c15:f>'2020 Cost Curve'!$N$234</c15:f>
                      <c15:dlblFieldTableCache>
                        <c:ptCount val="1"/>
                        <c:pt idx="0">
                          <c:v> </c:v>
                        </c:pt>
                      </c15:dlblFieldTableCache>
                    </c15:dlblFTEntry>
                  </c15:dlblFieldTable>
                  <c15:showDataLabelsRange val="0"/>
                </c:ext>
                <c:ext xmlns:c16="http://schemas.microsoft.com/office/drawing/2014/chart" uri="{C3380CC4-5D6E-409C-BE32-E72D297353CC}">
                  <c16:uniqueId val="{0000009A-6790-054B-AF25-DC7479138F0F}"/>
                </c:ext>
              </c:extLst>
            </c:dLbl>
            <c:dLbl>
              <c:idx val="151"/>
              <c:tx>
                <c:strRef>
                  <c:f>'2020 Cost Curve'!$N$235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{72AB2848-49B3-2C4D-A87E-B059A9128923}</c15:txfldGUID>
                      <c15:f>'2020 Cost Curve'!$N$235</c15:f>
                      <c15:dlblFieldTableCache>
                        <c:ptCount val="1"/>
                        <c:pt idx="0">
                          <c:v> </c:v>
                        </c:pt>
                      </c15:dlblFieldTableCache>
                    </c15:dlblFTEntry>
                  </c15:dlblFieldTable>
                  <c15:showDataLabelsRange val="0"/>
                </c:ext>
                <c:ext xmlns:c16="http://schemas.microsoft.com/office/drawing/2014/chart" uri="{C3380CC4-5D6E-409C-BE32-E72D297353CC}">
                  <c16:uniqueId val="{0000009B-6790-054B-AF25-DC7479138F0F}"/>
                </c:ext>
              </c:extLst>
            </c:dLbl>
            <c:dLbl>
              <c:idx val="152"/>
              <c:tx>
                <c:strRef>
                  <c:f>'2020 Cost Curve'!$N$236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{39DF5EEB-99E5-4E42-8818-C0F0B53178A0}</c15:txfldGUID>
                      <c15:f>'2020 Cost Curve'!$N$236</c15:f>
                      <c15:dlblFieldTableCache>
                        <c:ptCount val="1"/>
                        <c:pt idx="0">
                          <c:v> </c:v>
                        </c:pt>
                      </c15:dlblFieldTableCache>
                    </c15:dlblFTEntry>
                  </c15:dlblFieldTable>
                  <c15:showDataLabelsRange val="0"/>
                </c:ext>
                <c:ext xmlns:c16="http://schemas.microsoft.com/office/drawing/2014/chart" uri="{C3380CC4-5D6E-409C-BE32-E72D297353CC}">
                  <c16:uniqueId val="{0000009C-6790-054B-AF25-DC7479138F0F}"/>
                </c:ext>
              </c:extLst>
            </c:dLbl>
            <c:dLbl>
              <c:idx val="153"/>
              <c:tx>
                <c:strRef>
                  <c:f>'2020 Cost Curve'!$N$237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{FFC6B08C-CF0A-0147-B49F-07850F24EC3E}</c15:txfldGUID>
                      <c15:f>'2020 Cost Curve'!$N$237</c15:f>
                      <c15:dlblFieldTableCache>
                        <c:ptCount val="1"/>
                        <c:pt idx="0">
                          <c:v> </c:v>
                        </c:pt>
                      </c15:dlblFieldTableCache>
                    </c15:dlblFTEntry>
                  </c15:dlblFieldTable>
                  <c15:showDataLabelsRange val="0"/>
                </c:ext>
                <c:ext xmlns:c16="http://schemas.microsoft.com/office/drawing/2014/chart" uri="{C3380CC4-5D6E-409C-BE32-E72D297353CC}">
                  <c16:uniqueId val="{0000009D-6790-054B-AF25-DC7479138F0F}"/>
                </c:ext>
              </c:extLst>
            </c:dLbl>
            <c:dLbl>
              <c:idx val="154"/>
              <c:tx>
                <c:strRef>
                  <c:f>'2020 Cost Curve'!$N$238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{4F7D2D0C-96F9-5D43-8063-83FDF392F62E}</c15:txfldGUID>
                      <c15:f>'2020 Cost Curve'!$N$238</c15:f>
                      <c15:dlblFieldTableCache>
                        <c:ptCount val="1"/>
                        <c:pt idx="0">
                          <c:v> </c:v>
                        </c:pt>
                      </c15:dlblFieldTableCache>
                    </c15:dlblFTEntry>
                  </c15:dlblFieldTable>
                  <c15:showDataLabelsRange val="0"/>
                </c:ext>
                <c:ext xmlns:c16="http://schemas.microsoft.com/office/drawing/2014/chart" uri="{C3380CC4-5D6E-409C-BE32-E72D297353CC}">
                  <c16:uniqueId val="{0000009E-6790-054B-AF25-DC7479138F0F}"/>
                </c:ext>
              </c:extLst>
            </c:dLbl>
            <c:dLbl>
              <c:idx val="155"/>
              <c:tx>
                <c:strRef>
                  <c:f>'2020 Cost Curve'!$N$239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{491A0914-38F0-BA47-A99E-02A48EEC4CD2}</c15:txfldGUID>
                      <c15:f>'2020 Cost Curve'!$N$239</c15:f>
                      <c15:dlblFieldTableCache>
                        <c:ptCount val="1"/>
                        <c:pt idx="0">
                          <c:v> </c:v>
                        </c:pt>
                      </c15:dlblFieldTableCache>
                    </c15:dlblFTEntry>
                  </c15:dlblFieldTable>
                  <c15:showDataLabelsRange val="0"/>
                </c:ext>
                <c:ext xmlns:c16="http://schemas.microsoft.com/office/drawing/2014/chart" uri="{C3380CC4-5D6E-409C-BE32-E72D297353CC}">
                  <c16:uniqueId val="{0000009F-6790-054B-AF25-DC7479138F0F}"/>
                </c:ext>
              </c:extLst>
            </c:dLbl>
            <c:dLbl>
              <c:idx val="156"/>
              <c:tx>
                <c:strRef>
                  <c:f>'2020 Cost Curve'!$N$240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{0E2079E4-E053-FE4A-8149-5A9ECF96E19D}</c15:txfldGUID>
                      <c15:f>'2020 Cost Curve'!$N$240</c15:f>
                      <c15:dlblFieldTableCache>
                        <c:ptCount val="1"/>
                        <c:pt idx="0">
                          <c:v> </c:v>
                        </c:pt>
                      </c15:dlblFieldTableCache>
                    </c15:dlblFTEntry>
                  </c15:dlblFieldTable>
                  <c15:showDataLabelsRange val="0"/>
                </c:ext>
                <c:ext xmlns:c16="http://schemas.microsoft.com/office/drawing/2014/chart" uri="{C3380CC4-5D6E-409C-BE32-E72D297353CC}">
                  <c16:uniqueId val="{000000A0-6790-054B-AF25-DC7479138F0F}"/>
                </c:ext>
              </c:extLst>
            </c:dLbl>
            <c:dLbl>
              <c:idx val="157"/>
              <c:tx>
                <c:strRef>
                  <c:f>'2020 Cost Curve'!$N$241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{B1005D6D-2AA9-8749-8E7E-677E0B4358B4}</c15:txfldGUID>
                      <c15:f>'2020 Cost Curve'!$N$241</c15:f>
                      <c15:dlblFieldTableCache>
                        <c:ptCount val="1"/>
                        <c:pt idx="0">
                          <c:v> </c:v>
                        </c:pt>
                      </c15:dlblFieldTableCache>
                    </c15:dlblFTEntry>
                  </c15:dlblFieldTable>
                  <c15:showDataLabelsRange val="0"/>
                </c:ext>
                <c:ext xmlns:c16="http://schemas.microsoft.com/office/drawing/2014/chart" uri="{C3380CC4-5D6E-409C-BE32-E72D297353CC}">
                  <c16:uniqueId val="{000000A1-6790-054B-AF25-DC7479138F0F}"/>
                </c:ext>
              </c:extLst>
            </c:dLbl>
            <c:dLbl>
              <c:idx val="158"/>
              <c:tx>
                <c:strRef>
                  <c:f>'2020 Cost Curve'!$N$242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{97BC86FA-2C42-5446-819E-FD901D94058A}</c15:txfldGUID>
                      <c15:f>'2020 Cost Curve'!$N$242</c15:f>
                      <c15:dlblFieldTableCache>
                        <c:ptCount val="1"/>
                        <c:pt idx="0">
                          <c:v> </c:v>
                        </c:pt>
                      </c15:dlblFieldTableCache>
                    </c15:dlblFTEntry>
                  </c15:dlblFieldTable>
                  <c15:showDataLabelsRange val="0"/>
                </c:ext>
                <c:ext xmlns:c16="http://schemas.microsoft.com/office/drawing/2014/chart" uri="{C3380CC4-5D6E-409C-BE32-E72D297353CC}">
                  <c16:uniqueId val="{000000A2-6790-054B-AF25-DC7479138F0F}"/>
                </c:ext>
              </c:extLst>
            </c:dLbl>
            <c:dLbl>
              <c:idx val="159"/>
              <c:tx>
                <c:strRef>
                  <c:f>'2020 Cost Curve'!$N$243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{ECD54968-5730-CF46-8A29-0D2AC3CB7D60}</c15:txfldGUID>
                      <c15:f>'2020 Cost Curve'!$N$243</c15:f>
                      <c15:dlblFieldTableCache>
                        <c:ptCount val="1"/>
                        <c:pt idx="0">
                          <c:v> </c:v>
                        </c:pt>
                      </c15:dlblFieldTableCache>
                    </c15:dlblFTEntry>
                  </c15:dlblFieldTable>
                  <c15:showDataLabelsRange val="0"/>
                </c:ext>
                <c:ext xmlns:c16="http://schemas.microsoft.com/office/drawing/2014/chart" uri="{C3380CC4-5D6E-409C-BE32-E72D297353CC}">
                  <c16:uniqueId val="{000000A3-6790-054B-AF25-DC7479138F0F}"/>
                </c:ext>
              </c:extLst>
            </c:dLbl>
            <c:dLbl>
              <c:idx val="160"/>
              <c:tx>
                <c:strRef>
                  <c:f>'2020 Cost Curve'!$N$244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{42B2F2F9-BA1F-F74F-B25E-5C978BAF09AF}</c15:txfldGUID>
                      <c15:f>'2020 Cost Curve'!$N$244</c15:f>
                      <c15:dlblFieldTableCache>
                        <c:ptCount val="1"/>
                        <c:pt idx="0">
                          <c:v> </c:v>
                        </c:pt>
                      </c15:dlblFieldTableCache>
                    </c15:dlblFTEntry>
                  </c15:dlblFieldTable>
                  <c15:showDataLabelsRange val="0"/>
                </c:ext>
                <c:ext xmlns:c16="http://schemas.microsoft.com/office/drawing/2014/chart" uri="{C3380CC4-5D6E-409C-BE32-E72D297353CC}">
                  <c16:uniqueId val="{000000A4-6790-054B-AF25-DC7479138F0F}"/>
                </c:ext>
              </c:extLst>
            </c:dLbl>
            <c:dLbl>
              <c:idx val="161"/>
              <c:tx>
                <c:strRef>
                  <c:f>'2020 Cost Curve'!$N$245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{E0AB192F-CC9E-414D-AA9D-0FCC1F599D65}</c15:txfldGUID>
                      <c15:f>'2020 Cost Curve'!$N$245</c15:f>
                      <c15:dlblFieldTableCache>
                        <c:ptCount val="1"/>
                        <c:pt idx="0">
                          <c:v> </c:v>
                        </c:pt>
                      </c15:dlblFieldTableCache>
                    </c15:dlblFTEntry>
                  </c15:dlblFieldTable>
                  <c15:showDataLabelsRange val="0"/>
                </c:ext>
                <c:ext xmlns:c16="http://schemas.microsoft.com/office/drawing/2014/chart" uri="{C3380CC4-5D6E-409C-BE32-E72D297353CC}">
                  <c16:uniqueId val="{000000A5-6790-054B-AF25-DC7479138F0F}"/>
                </c:ext>
              </c:extLst>
            </c:dLbl>
            <c:dLbl>
              <c:idx val="162"/>
              <c:tx>
                <c:strRef>
                  <c:f>'2020 Cost Curve'!$N$246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{BC483678-0FA9-C547-92C1-B01C7C73D8E7}</c15:txfldGUID>
                      <c15:f>'2020 Cost Curve'!$N$246</c15:f>
                      <c15:dlblFieldTableCache>
                        <c:ptCount val="1"/>
                        <c:pt idx="0">
                          <c:v> </c:v>
                        </c:pt>
                      </c15:dlblFieldTableCache>
                    </c15:dlblFTEntry>
                  </c15:dlblFieldTable>
                  <c15:showDataLabelsRange val="0"/>
                </c:ext>
                <c:ext xmlns:c16="http://schemas.microsoft.com/office/drawing/2014/chart" uri="{C3380CC4-5D6E-409C-BE32-E72D297353CC}">
                  <c16:uniqueId val="{000000A6-6790-054B-AF25-DC7479138F0F}"/>
                </c:ext>
              </c:extLst>
            </c:dLbl>
            <c:dLbl>
              <c:idx val="163"/>
              <c:tx>
                <c:strRef>
                  <c:f>'2020 Cost Curve'!$N$247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{42D28370-D34E-C646-8A0F-4B4E48C68FE7}</c15:txfldGUID>
                      <c15:f>'2020 Cost Curve'!$N$247</c15:f>
                      <c15:dlblFieldTableCache>
                        <c:ptCount val="1"/>
                        <c:pt idx="0">
                          <c:v> </c:v>
                        </c:pt>
                      </c15:dlblFieldTableCache>
                    </c15:dlblFTEntry>
                  </c15:dlblFieldTable>
                  <c15:showDataLabelsRange val="0"/>
                </c:ext>
                <c:ext xmlns:c16="http://schemas.microsoft.com/office/drawing/2014/chart" uri="{C3380CC4-5D6E-409C-BE32-E72D297353CC}">
                  <c16:uniqueId val="{000000A7-6790-054B-AF25-DC7479138F0F}"/>
                </c:ext>
              </c:extLst>
            </c:dLbl>
            <c:dLbl>
              <c:idx val="164"/>
              <c:tx>
                <c:strRef>
                  <c:f>'2020 Cost Curve'!$N$248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{9AA965B9-10CA-1D48-9608-763CD4AF6DD5}</c15:txfldGUID>
                      <c15:f>'2020 Cost Curve'!$N$248</c15:f>
                      <c15:dlblFieldTableCache>
                        <c:ptCount val="1"/>
                        <c:pt idx="0">
                          <c:v> </c:v>
                        </c:pt>
                      </c15:dlblFieldTableCache>
                    </c15:dlblFTEntry>
                  </c15:dlblFieldTable>
                  <c15:showDataLabelsRange val="0"/>
                </c:ext>
                <c:ext xmlns:c16="http://schemas.microsoft.com/office/drawing/2014/chart" uri="{C3380CC4-5D6E-409C-BE32-E72D297353CC}">
                  <c16:uniqueId val="{000000A8-6790-054B-AF25-DC7479138F0F}"/>
                </c:ext>
              </c:extLst>
            </c:dLbl>
            <c:dLbl>
              <c:idx val="165"/>
              <c:tx>
                <c:strRef>
                  <c:f>'2020 Cost Curve'!$N$249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{406A6EC7-DD14-3144-AFC7-DB79C24F2875}</c15:txfldGUID>
                      <c15:f>'2020 Cost Curve'!$N$249</c15:f>
                      <c15:dlblFieldTableCache>
                        <c:ptCount val="1"/>
                        <c:pt idx="0">
                          <c:v> </c:v>
                        </c:pt>
                      </c15:dlblFieldTableCache>
                    </c15:dlblFTEntry>
                  </c15:dlblFieldTable>
                  <c15:showDataLabelsRange val="0"/>
                </c:ext>
                <c:ext xmlns:c16="http://schemas.microsoft.com/office/drawing/2014/chart" uri="{C3380CC4-5D6E-409C-BE32-E72D297353CC}">
                  <c16:uniqueId val="{000000A9-6790-054B-AF25-DC7479138F0F}"/>
                </c:ext>
              </c:extLst>
            </c:dLbl>
            <c:dLbl>
              <c:idx val="166"/>
              <c:tx>
                <c:strRef>
                  <c:f>'2020 Cost Curve'!$N$250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{94522D07-3EE8-8C41-9C18-C4C055C44675}</c15:txfldGUID>
                      <c15:f>'2020 Cost Curve'!$N$250</c15:f>
                      <c15:dlblFieldTableCache>
                        <c:ptCount val="1"/>
                        <c:pt idx="0">
                          <c:v> </c:v>
                        </c:pt>
                      </c15:dlblFieldTableCache>
                    </c15:dlblFTEntry>
                  </c15:dlblFieldTable>
                  <c15:showDataLabelsRange val="0"/>
                </c:ext>
                <c:ext xmlns:c16="http://schemas.microsoft.com/office/drawing/2014/chart" uri="{C3380CC4-5D6E-409C-BE32-E72D297353CC}">
                  <c16:uniqueId val="{000000AA-6790-054B-AF25-DC7479138F0F}"/>
                </c:ext>
              </c:extLst>
            </c:dLbl>
            <c:dLbl>
              <c:idx val="167"/>
              <c:tx>
                <c:strRef>
                  <c:f>'2020 Cost Curve'!$N$251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{FAB6B748-DC0E-DB49-9315-CFAB5DA7530D}</c15:txfldGUID>
                      <c15:f>'2020 Cost Curve'!$N$251</c15:f>
                      <c15:dlblFieldTableCache>
                        <c:ptCount val="1"/>
                        <c:pt idx="0">
                          <c:v> </c:v>
                        </c:pt>
                      </c15:dlblFieldTableCache>
                    </c15:dlblFTEntry>
                  </c15:dlblFieldTable>
                  <c15:showDataLabelsRange val="0"/>
                </c:ext>
                <c:ext xmlns:c16="http://schemas.microsoft.com/office/drawing/2014/chart" uri="{C3380CC4-5D6E-409C-BE32-E72D297353CC}">
                  <c16:uniqueId val="{000000AB-6790-054B-AF25-DC7479138F0F}"/>
                </c:ext>
              </c:extLst>
            </c:dLbl>
            <c:dLbl>
              <c:idx val="168"/>
              <c:tx>
                <c:strRef>
                  <c:f>'2020 Cost Curve'!$N$252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{2BEB5E8D-BE7C-2D43-BB9F-17977CA1A0F9}</c15:txfldGUID>
                      <c15:f>'2020 Cost Curve'!$N$252</c15:f>
                      <c15:dlblFieldTableCache>
                        <c:ptCount val="1"/>
                        <c:pt idx="0">
                          <c:v> </c:v>
                        </c:pt>
                      </c15:dlblFieldTableCache>
                    </c15:dlblFTEntry>
                  </c15:dlblFieldTable>
                  <c15:showDataLabelsRange val="0"/>
                </c:ext>
                <c:ext xmlns:c16="http://schemas.microsoft.com/office/drawing/2014/chart" uri="{C3380CC4-5D6E-409C-BE32-E72D297353CC}">
                  <c16:uniqueId val="{000000AC-6790-054B-AF25-DC7479138F0F}"/>
                </c:ext>
              </c:extLst>
            </c:dLbl>
            <c:dLbl>
              <c:idx val="169"/>
              <c:tx>
                <c:strRef>
                  <c:f>'2020 Cost Curve'!$N$253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{1115705D-2CC8-9147-A15F-BB1456EDBA3E}</c15:txfldGUID>
                      <c15:f>'2020 Cost Curve'!$N$253</c15:f>
                      <c15:dlblFieldTableCache>
                        <c:ptCount val="1"/>
                        <c:pt idx="0">
                          <c:v> </c:v>
                        </c:pt>
                      </c15:dlblFieldTableCache>
                    </c15:dlblFTEntry>
                  </c15:dlblFieldTable>
                  <c15:showDataLabelsRange val="0"/>
                </c:ext>
                <c:ext xmlns:c16="http://schemas.microsoft.com/office/drawing/2014/chart" uri="{C3380CC4-5D6E-409C-BE32-E72D297353CC}">
                  <c16:uniqueId val="{000000AD-6790-054B-AF25-DC7479138F0F}"/>
                </c:ext>
              </c:extLst>
            </c:dLbl>
            <c:dLbl>
              <c:idx val="170"/>
              <c:tx>
                <c:strRef>
                  <c:f>'2020 Cost Curve'!$N$254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{546E98F7-6A6E-DE40-ACD0-3FB8DA5F3EB9}</c15:txfldGUID>
                      <c15:f>'2020 Cost Curve'!$N$254</c15:f>
                      <c15:dlblFieldTableCache>
                        <c:ptCount val="1"/>
                        <c:pt idx="0">
                          <c:v> </c:v>
                        </c:pt>
                      </c15:dlblFieldTableCache>
                    </c15:dlblFTEntry>
                  </c15:dlblFieldTable>
                  <c15:showDataLabelsRange val="0"/>
                </c:ext>
                <c:ext xmlns:c16="http://schemas.microsoft.com/office/drawing/2014/chart" uri="{C3380CC4-5D6E-409C-BE32-E72D297353CC}">
                  <c16:uniqueId val="{000000AE-6790-054B-AF25-DC7479138F0F}"/>
                </c:ext>
              </c:extLst>
            </c:dLbl>
            <c:dLbl>
              <c:idx val="171"/>
              <c:tx>
                <c:strRef>
                  <c:f>'2020 Cost Curve'!$N$255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{78232C8F-EC04-AA49-B676-D5C1C0F081CF}</c15:txfldGUID>
                      <c15:f>'2020 Cost Curve'!$N$255</c15:f>
                      <c15:dlblFieldTableCache>
                        <c:ptCount val="1"/>
                        <c:pt idx="0">
                          <c:v> </c:v>
                        </c:pt>
                      </c15:dlblFieldTableCache>
                    </c15:dlblFTEntry>
                  </c15:dlblFieldTable>
                  <c15:showDataLabelsRange val="0"/>
                </c:ext>
                <c:ext xmlns:c16="http://schemas.microsoft.com/office/drawing/2014/chart" uri="{C3380CC4-5D6E-409C-BE32-E72D297353CC}">
                  <c16:uniqueId val="{000000AF-6790-054B-AF25-DC7479138F0F}"/>
                </c:ext>
              </c:extLst>
            </c:dLbl>
            <c:dLbl>
              <c:idx val="172"/>
              <c:tx>
                <c:strRef>
                  <c:f>'2020 Cost Curve'!$N$256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{9F03BC49-BC33-E741-9476-61A00E49655B}</c15:txfldGUID>
                      <c15:f>'2020 Cost Curve'!$N$256</c15:f>
                      <c15:dlblFieldTableCache>
                        <c:ptCount val="1"/>
                        <c:pt idx="0">
                          <c:v> </c:v>
                        </c:pt>
                      </c15:dlblFieldTableCache>
                    </c15:dlblFTEntry>
                  </c15:dlblFieldTable>
                  <c15:showDataLabelsRange val="0"/>
                </c:ext>
                <c:ext xmlns:c16="http://schemas.microsoft.com/office/drawing/2014/chart" uri="{C3380CC4-5D6E-409C-BE32-E72D297353CC}">
                  <c16:uniqueId val="{000000B0-6790-054B-AF25-DC7479138F0F}"/>
                </c:ext>
              </c:extLst>
            </c:dLbl>
            <c:dLbl>
              <c:idx val="173"/>
              <c:tx>
                <c:strRef>
                  <c:f>'2020 Cost Curve'!$N$257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{560C2226-6015-784F-A560-E8FDB8878BA6}</c15:txfldGUID>
                      <c15:f>'2020 Cost Curve'!$N$257</c15:f>
                      <c15:dlblFieldTableCache>
                        <c:ptCount val="1"/>
                        <c:pt idx="0">
                          <c:v> </c:v>
                        </c:pt>
                      </c15:dlblFieldTableCache>
                    </c15:dlblFTEntry>
                  </c15:dlblFieldTable>
                  <c15:showDataLabelsRange val="0"/>
                </c:ext>
                <c:ext xmlns:c16="http://schemas.microsoft.com/office/drawing/2014/chart" uri="{C3380CC4-5D6E-409C-BE32-E72D297353CC}">
                  <c16:uniqueId val="{000000B1-6790-054B-AF25-DC7479138F0F}"/>
                </c:ext>
              </c:extLst>
            </c:dLbl>
            <c:dLbl>
              <c:idx val="174"/>
              <c:tx>
                <c:strRef>
                  <c:f>'2020 Cost Curve'!$N$258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{A876A063-1F78-3346-A9AB-382B4461F263}</c15:txfldGUID>
                      <c15:f>'2020 Cost Curve'!$N$258</c15:f>
                      <c15:dlblFieldTableCache>
                        <c:ptCount val="1"/>
                        <c:pt idx="0">
                          <c:v> </c:v>
                        </c:pt>
                      </c15:dlblFieldTableCache>
                    </c15:dlblFTEntry>
                  </c15:dlblFieldTable>
                  <c15:showDataLabelsRange val="0"/>
                </c:ext>
                <c:ext xmlns:c16="http://schemas.microsoft.com/office/drawing/2014/chart" uri="{C3380CC4-5D6E-409C-BE32-E72D297353CC}">
                  <c16:uniqueId val="{000000B2-6790-054B-AF25-DC7479138F0F}"/>
                </c:ext>
              </c:extLst>
            </c:dLbl>
            <c:dLbl>
              <c:idx val="175"/>
              <c:tx>
                <c:strRef>
                  <c:f>'2020 Cost Curve'!$N$259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{0362B0BF-6512-A749-9B14-3F51A2B8BF15}</c15:txfldGUID>
                      <c15:f>'2020 Cost Curve'!$N$259</c15:f>
                      <c15:dlblFieldTableCache>
                        <c:ptCount val="1"/>
                        <c:pt idx="0">
                          <c:v> </c:v>
                        </c:pt>
                      </c15:dlblFieldTableCache>
                    </c15:dlblFTEntry>
                  </c15:dlblFieldTable>
                  <c15:showDataLabelsRange val="0"/>
                </c:ext>
                <c:ext xmlns:c16="http://schemas.microsoft.com/office/drawing/2014/chart" uri="{C3380CC4-5D6E-409C-BE32-E72D297353CC}">
                  <c16:uniqueId val="{000000B3-6790-054B-AF25-DC7479138F0F}"/>
                </c:ext>
              </c:extLst>
            </c:dLbl>
            <c:dLbl>
              <c:idx val="176"/>
              <c:tx>
                <c:strRef>
                  <c:f>'2020 Cost Curve'!$N$260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{67796C17-E87D-8541-B761-D73FB1E3309C}</c15:txfldGUID>
                      <c15:f>'2020 Cost Curve'!$N$260</c15:f>
                      <c15:dlblFieldTableCache>
                        <c:ptCount val="1"/>
                        <c:pt idx="0">
                          <c:v> </c:v>
                        </c:pt>
                      </c15:dlblFieldTableCache>
                    </c15:dlblFTEntry>
                  </c15:dlblFieldTable>
                  <c15:showDataLabelsRange val="0"/>
                </c:ext>
                <c:ext xmlns:c16="http://schemas.microsoft.com/office/drawing/2014/chart" uri="{C3380CC4-5D6E-409C-BE32-E72D297353CC}">
                  <c16:uniqueId val="{000000B4-6790-054B-AF25-DC7479138F0F}"/>
                </c:ext>
              </c:extLst>
            </c:dLbl>
            <c:dLbl>
              <c:idx val="177"/>
              <c:tx>
                <c:strRef>
                  <c:f>'2020 Cost Curve'!$N$261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{07EB2A48-84C3-3346-B6FB-8BA2D8362D2D}</c15:txfldGUID>
                      <c15:f>'2020 Cost Curve'!$N$261</c15:f>
                      <c15:dlblFieldTableCache>
                        <c:ptCount val="1"/>
                        <c:pt idx="0">
                          <c:v> </c:v>
                        </c:pt>
                      </c15:dlblFieldTableCache>
                    </c15:dlblFTEntry>
                  </c15:dlblFieldTable>
                  <c15:showDataLabelsRange val="0"/>
                </c:ext>
                <c:ext xmlns:c16="http://schemas.microsoft.com/office/drawing/2014/chart" uri="{C3380CC4-5D6E-409C-BE32-E72D297353CC}">
                  <c16:uniqueId val="{000000B5-6790-054B-AF25-DC7479138F0F}"/>
                </c:ext>
              </c:extLst>
            </c:dLbl>
            <c:dLbl>
              <c:idx val="178"/>
              <c:tx>
                <c:strRef>
                  <c:f>'2020 Cost Curve'!$N$262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{AE9FE092-6CBD-6E45-9F84-2CA7B377905C}</c15:txfldGUID>
                      <c15:f>'2020 Cost Curve'!$N$262</c15:f>
                      <c15:dlblFieldTableCache>
                        <c:ptCount val="1"/>
                        <c:pt idx="0">
                          <c:v> </c:v>
                        </c:pt>
                      </c15:dlblFieldTableCache>
                    </c15:dlblFTEntry>
                  </c15:dlblFieldTable>
                  <c15:showDataLabelsRange val="0"/>
                </c:ext>
                <c:ext xmlns:c16="http://schemas.microsoft.com/office/drawing/2014/chart" uri="{C3380CC4-5D6E-409C-BE32-E72D297353CC}">
                  <c16:uniqueId val="{000000B6-6790-054B-AF25-DC7479138F0F}"/>
                </c:ext>
              </c:extLst>
            </c:dLbl>
            <c:dLbl>
              <c:idx val="179"/>
              <c:tx>
                <c:strRef>
                  <c:f>'2020 Cost Curve'!$N$263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{64458F3C-D656-7F41-93BC-FFAF7247CAAA}</c15:txfldGUID>
                      <c15:f>'2020 Cost Curve'!$N$263</c15:f>
                      <c15:dlblFieldTableCache>
                        <c:ptCount val="1"/>
                        <c:pt idx="0">
                          <c:v> </c:v>
                        </c:pt>
                      </c15:dlblFieldTableCache>
                    </c15:dlblFTEntry>
                  </c15:dlblFieldTable>
                  <c15:showDataLabelsRange val="0"/>
                </c:ext>
                <c:ext xmlns:c16="http://schemas.microsoft.com/office/drawing/2014/chart" uri="{C3380CC4-5D6E-409C-BE32-E72D297353CC}">
                  <c16:uniqueId val="{000000B7-6790-054B-AF25-DC7479138F0F}"/>
                </c:ext>
              </c:extLst>
            </c:dLbl>
            <c:dLbl>
              <c:idx val="180"/>
              <c:tx>
                <c:strRef>
                  <c:f>'2020 Cost Curve'!$N$264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{40D1187E-45BA-F445-AD96-8027A369322B}</c15:txfldGUID>
                      <c15:f>'2020 Cost Curve'!$N$264</c15:f>
                      <c15:dlblFieldTableCache>
                        <c:ptCount val="1"/>
                        <c:pt idx="0">
                          <c:v> </c:v>
                        </c:pt>
                      </c15:dlblFieldTableCache>
                    </c15:dlblFTEntry>
                  </c15:dlblFieldTable>
                  <c15:showDataLabelsRange val="0"/>
                </c:ext>
                <c:ext xmlns:c16="http://schemas.microsoft.com/office/drawing/2014/chart" uri="{C3380CC4-5D6E-409C-BE32-E72D297353CC}">
                  <c16:uniqueId val="{000000B8-6790-054B-AF25-DC7479138F0F}"/>
                </c:ext>
              </c:extLst>
            </c:dLbl>
            <c:dLbl>
              <c:idx val="181"/>
              <c:tx>
                <c:strRef>
                  <c:f>'2020 Cost Curve'!$N$265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{1006B97A-7C2F-9C4A-9717-75C2F62F1CEF}</c15:txfldGUID>
                      <c15:f>'2020 Cost Curve'!$N$265</c15:f>
                      <c15:dlblFieldTableCache>
                        <c:ptCount val="1"/>
                        <c:pt idx="0">
                          <c:v> </c:v>
                        </c:pt>
                      </c15:dlblFieldTableCache>
                    </c15:dlblFTEntry>
                  </c15:dlblFieldTable>
                  <c15:showDataLabelsRange val="0"/>
                </c:ext>
                <c:ext xmlns:c16="http://schemas.microsoft.com/office/drawing/2014/chart" uri="{C3380CC4-5D6E-409C-BE32-E72D297353CC}">
                  <c16:uniqueId val="{000000B9-6790-054B-AF25-DC7479138F0F}"/>
                </c:ext>
              </c:extLst>
            </c:dLbl>
            <c:dLbl>
              <c:idx val="182"/>
              <c:tx>
                <c:strRef>
                  <c:f>'2020 Cost Curve'!$N$266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{0FBB654D-7838-F644-9419-81996736B8B5}</c15:txfldGUID>
                      <c15:f>'2020 Cost Curve'!$N$266</c15:f>
                      <c15:dlblFieldTableCache>
                        <c:ptCount val="1"/>
                        <c:pt idx="0">
                          <c:v> </c:v>
                        </c:pt>
                      </c15:dlblFieldTableCache>
                    </c15:dlblFTEntry>
                  </c15:dlblFieldTable>
                  <c15:showDataLabelsRange val="0"/>
                </c:ext>
                <c:ext xmlns:c16="http://schemas.microsoft.com/office/drawing/2014/chart" uri="{C3380CC4-5D6E-409C-BE32-E72D297353CC}">
                  <c16:uniqueId val="{000000BA-6790-054B-AF25-DC7479138F0F}"/>
                </c:ext>
              </c:extLst>
            </c:dLbl>
            <c:dLbl>
              <c:idx val="183"/>
              <c:tx>
                <c:strRef>
                  <c:f>'2020 Cost Curve'!$N$267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{9FA8F846-F57B-214A-83FD-1D87F8D82CCA}</c15:txfldGUID>
                      <c15:f>'2020 Cost Curve'!$N$267</c15:f>
                      <c15:dlblFieldTableCache>
                        <c:ptCount val="1"/>
                        <c:pt idx="0">
                          <c:v> </c:v>
                        </c:pt>
                      </c15:dlblFieldTableCache>
                    </c15:dlblFTEntry>
                  </c15:dlblFieldTable>
                  <c15:showDataLabelsRange val="0"/>
                </c:ext>
                <c:ext xmlns:c16="http://schemas.microsoft.com/office/drawing/2014/chart" uri="{C3380CC4-5D6E-409C-BE32-E72D297353CC}">
                  <c16:uniqueId val="{000000BB-6790-054B-AF25-DC7479138F0F}"/>
                </c:ext>
              </c:extLst>
            </c:dLbl>
            <c:dLbl>
              <c:idx val="184"/>
              <c:tx>
                <c:strRef>
                  <c:f>'2020 Cost Curve'!$N$268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{3B46E80E-B7B2-AD49-9330-BBCB1CA4961E}</c15:txfldGUID>
                      <c15:f>'2020 Cost Curve'!$N$268</c15:f>
                      <c15:dlblFieldTableCache>
                        <c:ptCount val="1"/>
                        <c:pt idx="0">
                          <c:v> </c:v>
                        </c:pt>
                      </c15:dlblFieldTableCache>
                    </c15:dlblFTEntry>
                  </c15:dlblFieldTable>
                  <c15:showDataLabelsRange val="0"/>
                </c:ext>
                <c:ext xmlns:c16="http://schemas.microsoft.com/office/drawing/2014/chart" uri="{C3380CC4-5D6E-409C-BE32-E72D297353CC}">
                  <c16:uniqueId val="{000000BC-6790-054B-AF25-DC7479138F0F}"/>
                </c:ext>
              </c:extLst>
            </c:dLbl>
            <c:dLbl>
              <c:idx val="185"/>
              <c:tx>
                <c:strRef>
                  <c:f>'2020 Cost Curve'!$N$269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{72198E0F-EF93-F443-908E-DA77D0B334BE}</c15:txfldGUID>
                      <c15:f>'2020 Cost Curve'!$N$269</c15:f>
                      <c15:dlblFieldTableCache>
                        <c:ptCount val="1"/>
                        <c:pt idx="0">
                          <c:v> </c:v>
                        </c:pt>
                      </c15:dlblFieldTableCache>
                    </c15:dlblFTEntry>
                  </c15:dlblFieldTable>
                  <c15:showDataLabelsRange val="0"/>
                </c:ext>
                <c:ext xmlns:c16="http://schemas.microsoft.com/office/drawing/2014/chart" uri="{C3380CC4-5D6E-409C-BE32-E72D297353CC}">
                  <c16:uniqueId val="{000000BD-6790-054B-AF25-DC7479138F0F}"/>
                </c:ext>
              </c:extLst>
            </c:dLbl>
            <c:dLbl>
              <c:idx val="186"/>
              <c:tx>
                <c:strRef>
                  <c:f>'2020 Cost Curve'!$N$270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{FAC123C3-8B21-B04D-B15E-7B2B2742CC83}</c15:txfldGUID>
                      <c15:f>'2020 Cost Curve'!$N$270</c15:f>
                      <c15:dlblFieldTableCache>
                        <c:ptCount val="1"/>
                        <c:pt idx="0">
                          <c:v> </c:v>
                        </c:pt>
                      </c15:dlblFieldTableCache>
                    </c15:dlblFTEntry>
                  </c15:dlblFieldTable>
                  <c15:showDataLabelsRange val="0"/>
                </c:ext>
                <c:ext xmlns:c16="http://schemas.microsoft.com/office/drawing/2014/chart" uri="{C3380CC4-5D6E-409C-BE32-E72D297353CC}">
                  <c16:uniqueId val="{000000BE-6790-054B-AF25-DC7479138F0F}"/>
                </c:ext>
              </c:extLst>
            </c:dLbl>
            <c:dLbl>
              <c:idx val="187"/>
              <c:tx>
                <c:strRef>
                  <c:f>'2020 Cost Curve'!$N$271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{04A403F7-D69C-274C-93A9-7AE65FEEF52C}</c15:txfldGUID>
                      <c15:f>'2020 Cost Curve'!$N$271</c15:f>
                      <c15:dlblFieldTableCache>
                        <c:ptCount val="1"/>
                        <c:pt idx="0">
                          <c:v> </c:v>
                        </c:pt>
                      </c15:dlblFieldTableCache>
                    </c15:dlblFTEntry>
                  </c15:dlblFieldTable>
                  <c15:showDataLabelsRange val="0"/>
                </c:ext>
                <c:ext xmlns:c16="http://schemas.microsoft.com/office/drawing/2014/chart" uri="{C3380CC4-5D6E-409C-BE32-E72D297353CC}">
                  <c16:uniqueId val="{000000BF-6790-054B-AF25-DC7479138F0F}"/>
                </c:ext>
              </c:extLst>
            </c:dLbl>
            <c:dLbl>
              <c:idx val="188"/>
              <c:tx>
                <c:strRef>
                  <c:f>'2020 Cost Curve'!$N$272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{F5742764-674C-794A-A3A4-8222D592B455}</c15:txfldGUID>
                      <c15:f>'2020 Cost Curve'!$N$272</c15:f>
                      <c15:dlblFieldTableCache>
                        <c:ptCount val="1"/>
                        <c:pt idx="0">
                          <c:v> </c:v>
                        </c:pt>
                      </c15:dlblFieldTableCache>
                    </c15:dlblFTEntry>
                  </c15:dlblFieldTable>
                  <c15:showDataLabelsRange val="0"/>
                </c:ext>
                <c:ext xmlns:c16="http://schemas.microsoft.com/office/drawing/2014/chart" uri="{C3380CC4-5D6E-409C-BE32-E72D297353CC}">
                  <c16:uniqueId val="{000000C0-6790-054B-AF25-DC7479138F0F}"/>
                </c:ext>
              </c:extLst>
            </c:dLbl>
            <c:dLbl>
              <c:idx val="189"/>
              <c:tx>
                <c:strRef>
                  <c:f>'2020 Cost Curve'!$N$273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{7E6DADEB-15D6-6749-BD59-A373C0A84FC7}</c15:txfldGUID>
                      <c15:f>'2020 Cost Curve'!$N$273</c15:f>
                      <c15:dlblFieldTableCache>
                        <c:ptCount val="1"/>
                        <c:pt idx="0">
                          <c:v> </c:v>
                        </c:pt>
                      </c15:dlblFieldTableCache>
                    </c15:dlblFTEntry>
                  </c15:dlblFieldTable>
                  <c15:showDataLabelsRange val="0"/>
                </c:ext>
                <c:ext xmlns:c16="http://schemas.microsoft.com/office/drawing/2014/chart" uri="{C3380CC4-5D6E-409C-BE32-E72D297353CC}">
                  <c16:uniqueId val="{000000C1-6790-054B-AF25-DC7479138F0F}"/>
                </c:ext>
              </c:extLst>
            </c:dLbl>
            <c:dLbl>
              <c:idx val="190"/>
              <c:tx>
                <c:strRef>
                  <c:f>'2020 Cost Curve'!$N$274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{18B680D5-A047-4B4B-9410-96A2A97B85B5}</c15:txfldGUID>
                      <c15:f>'2020 Cost Curve'!$N$274</c15:f>
                      <c15:dlblFieldTableCache>
                        <c:ptCount val="1"/>
                        <c:pt idx="0">
                          <c:v> </c:v>
                        </c:pt>
                      </c15:dlblFieldTableCache>
                    </c15:dlblFTEntry>
                  </c15:dlblFieldTable>
                  <c15:showDataLabelsRange val="0"/>
                </c:ext>
                <c:ext xmlns:c16="http://schemas.microsoft.com/office/drawing/2014/chart" uri="{C3380CC4-5D6E-409C-BE32-E72D297353CC}">
                  <c16:uniqueId val="{000000C2-6790-054B-AF25-DC7479138F0F}"/>
                </c:ext>
              </c:extLst>
            </c:dLbl>
            <c:dLbl>
              <c:idx val="191"/>
              <c:tx>
                <c:strRef>
                  <c:f>'2020 Cost Curve'!$N$275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{40451A41-A624-1C4D-921D-7779BB17D247}</c15:txfldGUID>
                      <c15:f>'2020 Cost Curve'!$N$275</c15:f>
                      <c15:dlblFieldTableCache>
                        <c:ptCount val="1"/>
                        <c:pt idx="0">
                          <c:v> </c:v>
                        </c:pt>
                      </c15:dlblFieldTableCache>
                    </c15:dlblFTEntry>
                  </c15:dlblFieldTable>
                  <c15:showDataLabelsRange val="0"/>
                </c:ext>
                <c:ext xmlns:c16="http://schemas.microsoft.com/office/drawing/2014/chart" uri="{C3380CC4-5D6E-409C-BE32-E72D297353CC}">
                  <c16:uniqueId val="{000000C3-6790-054B-AF25-DC7479138F0F}"/>
                </c:ext>
              </c:extLst>
            </c:dLbl>
            <c:dLbl>
              <c:idx val="192"/>
              <c:tx>
                <c:strRef>
                  <c:f>'2020 Cost Curve'!$N$276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{32D0DFC2-A1AF-A84C-8023-83BEE11617AD}</c15:txfldGUID>
                      <c15:f>'2020 Cost Curve'!$N$276</c15:f>
                      <c15:dlblFieldTableCache>
                        <c:ptCount val="1"/>
                        <c:pt idx="0">
                          <c:v> </c:v>
                        </c:pt>
                      </c15:dlblFieldTableCache>
                    </c15:dlblFTEntry>
                  </c15:dlblFieldTable>
                  <c15:showDataLabelsRange val="0"/>
                </c:ext>
                <c:ext xmlns:c16="http://schemas.microsoft.com/office/drawing/2014/chart" uri="{C3380CC4-5D6E-409C-BE32-E72D297353CC}">
                  <c16:uniqueId val="{000000C4-6790-054B-AF25-DC7479138F0F}"/>
                </c:ext>
              </c:extLst>
            </c:dLbl>
            <c:dLbl>
              <c:idx val="193"/>
              <c:tx>
                <c:strRef>
                  <c:f>'2020 Cost Curve'!$N$277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{F99BA7EF-273D-9B4F-A61C-D7AF4D066AA8}</c15:txfldGUID>
                      <c15:f>'2020 Cost Curve'!$N$277</c15:f>
                      <c15:dlblFieldTableCache>
                        <c:ptCount val="1"/>
                        <c:pt idx="0">
                          <c:v> </c:v>
                        </c:pt>
                      </c15:dlblFieldTableCache>
                    </c15:dlblFTEntry>
                  </c15:dlblFieldTable>
                  <c15:showDataLabelsRange val="0"/>
                </c:ext>
                <c:ext xmlns:c16="http://schemas.microsoft.com/office/drawing/2014/chart" uri="{C3380CC4-5D6E-409C-BE32-E72D297353CC}">
                  <c16:uniqueId val="{000000C5-6790-054B-AF25-DC7479138F0F}"/>
                </c:ext>
              </c:extLst>
            </c:dLbl>
            <c:dLbl>
              <c:idx val="194"/>
              <c:tx>
                <c:strRef>
                  <c:f>'2020 Cost Curve'!$N$278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{B77CB43B-83B8-3943-A578-1678DC6D4197}</c15:txfldGUID>
                      <c15:f>'2020 Cost Curve'!$N$278</c15:f>
                      <c15:dlblFieldTableCache>
                        <c:ptCount val="1"/>
                        <c:pt idx="0">
                          <c:v> </c:v>
                        </c:pt>
                      </c15:dlblFieldTableCache>
                    </c15:dlblFTEntry>
                  </c15:dlblFieldTable>
                  <c15:showDataLabelsRange val="0"/>
                </c:ext>
                <c:ext xmlns:c16="http://schemas.microsoft.com/office/drawing/2014/chart" uri="{C3380CC4-5D6E-409C-BE32-E72D297353CC}">
                  <c16:uniqueId val="{000000C6-6790-054B-AF25-DC7479138F0F}"/>
                </c:ext>
              </c:extLst>
            </c:dLbl>
            <c:dLbl>
              <c:idx val="195"/>
              <c:tx>
                <c:strRef>
                  <c:f>'2020 Cost Curve'!$N$279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{A06ED5A4-FEA9-4D4D-ABBA-767617B19B69}</c15:txfldGUID>
                      <c15:f>'2020 Cost Curve'!$N$279</c15:f>
                      <c15:dlblFieldTableCache>
                        <c:ptCount val="1"/>
                        <c:pt idx="0">
                          <c:v> </c:v>
                        </c:pt>
                      </c15:dlblFieldTableCache>
                    </c15:dlblFTEntry>
                  </c15:dlblFieldTable>
                  <c15:showDataLabelsRange val="0"/>
                </c:ext>
                <c:ext xmlns:c16="http://schemas.microsoft.com/office/drawing/2014/chart" uri="{C3380CC4-5D6E-409C-BE32-E72D297353CC}">
                  <c16:uniqueId val="{000000C7-6790-054B-AF25-DC7479138F0F}"/>
                </c:ext>
              </c:extLst>
            </c:dLbl>
            <c:dLbl>
              <c:idx val="196"/>
              <c:tx>
                <c:strRef>
                  <c:f>'2020 Cost Curve'!$N$280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{76DBC4BE-2F2A-2843-B5FB-2C9136E75A8F}</c15:txfldGUID>
                      <c15:f>'2020 Cost Curve'!$N$280</c15:f>
                      <c15:dlblFieldTableCache>
                        <c:ptCount val="1"/>
                        <c:pt idx="0">
                          <c:v> </c:v>
                        </c:pt>
                      </c15:dlblFieldTableCache>
                    </c15:dlblFTEntry>
                  </c15:dlblFieldTable>
                  <c15:showDataLabelsRange val="0"/>
                </c:ext>
                <c:ext xmlns:c16="http://schemas.microsoft.com/office/drawing/2014/chart" uri="{C3380CC4-5D6E-409C-BE32-E72D297353CC}">
                  <c16:uniqueId val="{000000C8-6790-054B-AF25-DC7479138F0F}"/>
                </c:ext>
              </c:extLst>
            </c:dLbl>
            <c:dLbl>
              <c:idx val="197"/>
              <c:tx>
                <c:strRef>
                  <c:f>'2020 Cost Curve'!$N$281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{F0C5BD7B-1CF9-D047-A73C-CEE4CDDA7CD3}</c15:txfldGUID>
                      <c15:f>'2020 Cost Curve'!$N$281</c15:f>
                      <c15:dlblFieldTableCache>
                        <c:ptCount val="1"/>
                        <c:pt idx="0">
                          <c:v> </c:v>
                        </c:pt>
                      </c15:dlblFieldTableCache>
                    </c15:dlblFTEntry>
                  </c15:dlblFieldTable>
                  <c15:showDataLabelsRange val="0"/>
                </c:ext>
                <c:ext xmlns:c16="http://schemas.microsoft.com/office/drawing/2014/chart" uri="{C3380CC4-5D6E-409C-BE32-E72D297353CC}">
                  <c16:uniqueId val="{000000C9-6790-054B-AF25-DC7479138F0F}"/>
                </c:ext>
              </c:extLst>
            </c:dLbl>
            <c:dLbl>
              <c:idx val="198"/>
              <c:tx>
                <c:strRef>
                  <c:f>'2020 Cost Curve'!$N$282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{B0D82F72-8B4F-8A48-9F56-29824DD23E65}</c15:txfldGUID>
                      <c15:f>'2020 Cost Curve'!$N$282</c15:f>
                      <c15:dlblFieldTableCache>
                        <c:ptCount val="1"/>
                        <c:pt idx="0">
                          <c:v> </c:v>
                        </c:pt>
                      </c15:dlblFieldTableCache>
                    </c15:dlblFTEntry>
                  </c15:dlblFieldTable>
                  <c15:showDataLabelsRange val="0"/>
                </c:ext>
                <c:ext xmlns:c16="http://schemas.microsoft.com/office/drawing/2014/chart" uri="{C3380CC4-5D6E-409C-BE32-E72D297353CC}">
                  <c16:uniqueId val="{000000CA-6790-054B-AF25-DC7479138F0F}"/>
                </c:ext>
              </c:extLst>
            </c:dLbl>
            <c:dLbl>
              <c:idx val="199"/>
              <c:tx>
                <c:strRef>
                  <c:f>'2020 Cost Curve'!$N$283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{402A9518-DD15-1F4F-A507-F6D66F9A5E49}</c15:txfldGUID>
                      <c15:f>'2020 Cost Curve'!$N$283</c15:f>
                      <c15:dlblFieldTableCache>
                        <c:ptCount val="1"/>
                        <c:pt idx="0">
                          <c:v> </c:v>
                        </c:pt>
                      </c15:dlblFieldTableCache>
                    </c15:dlblFTEntry>
                  </c15:dlblFieldTable>
                  <c15:showDataLabelsRange val="0"/>
                </c:ext>
                <c:ext xmlns:c16="http://schemas.microsoft.com/office/drawing/2014/chart" uri="{C3380CC4-5D6E-409C-BE32-E72D297353CC}">
                  <c16:uniqueId val="{000000CB-6790-054B-AF25-DC7479138F0F}"/>
                </c:ext>
              </c:extLst>
            </c:dLbl>
            <c:dLbl>
              <c:idx val="200"/>
              <c:tx>
                <c:strRef>
                  <c:f>'2020 Cost Curve'!$N$284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{FD26B2D1-2BDA-6F4D-896B-A2FF09091664}</c15:txfldGUID>
                      <c15:f>'2020 Cost Curve'!$N$284</c15:f>
                      <c15:dlblFieldTableCache>
                        <c:ptCount val="1"/>
                        <c:pt idx="0">
                          <c:v> </c:v>
                        </c:pt>
                      </c15:dlblFieldTableCache>
                    </c15:dlblFTEntry>
                  </c15:dlblFieldTable>
                  <c15:showDataLabelsRange val="0"/>
                </c:ext>
                <c:ext xmlns:c16="http://schemas.microsoft.com/office/drawing/2014/chart" uri="{C3380CC4-5D6E-409C-BE32-E72D297353CC}">
                  <c16:uniqueId val="{000000CC-6790-054B-AF25-DC7479138F0F}"/>
                </c:ext>
              </c:extLst>
            </c:dLbl>
            <c:dLbl>
              <c:idx val="201"/>
              <c:tx>
                <c:strRef>
                  <c:f>'2020 Cost Curve'!$N$285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{2F226A97-5E29-5440-AE46-17F6219D230A}</c15:txfldGUID>
                      <c15:f>'2020 Cost Curve'!$N$285</c15:f>
                      <c15:dlblFieldTableCache>
                        <c:ptCount val="1"/>
                        <c:pt idx="0">
                          <c:v> </c:v>
                        </c:pt>
                      </c15:dlblFieldTableCache>
                    </c15:dlblFTEntry>
                  </c15:dlblFieldTable>
                  <c15:showDataLabelsRange val="0"/>
                </c:ext>
                <c:ext xmlns:c16="http://schemas.microsoft.com/office/drawing/2014/chart" uri="{C3380CC4-5D6E-409C-BE32-E72D297353CC}">
                  <c16:uniqueId val="{000000CD-6790-054B-AF25-DC7479138F0F}"/>
                </c:ext>
              </c:extLst>
            </c:dLbl>
            <c:dLbl>
              <c:idx val="202"/>
              <c:tx>
                <c:strRef>
                  <c:f>'2020 Cost Curve'!$N$286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{7A41C87A-5591-B845-A855-8125B21DEB71}</c15:txfldGUID>
                      <c15:f>'2020 Cost Curve'!$N$286</c15:f>
                      <c15:dlblFieldTableCache>
                        <c:ptCount val="1"/>
                        <c:pt idx="0">
                          <c:v> </c:v>
                        </c:pt>
                      </c15:dlblFieldTableCache>
                    </c15:dlblFTEntry>
                  </c15:dlblFieldTable>
                  <c15:showDataLabelsRange val="0"/>
                </c:ext>
                <c:ext xmlns:c16="http://schemas.microsoft.com/office/drawing/2014/chart" uri="{C3380CC4-5D6E-409C-BE32-E72D297353CC}">
                  <c16:uniqueId val="{000000CE-6790-054B-AF25-DC7479138F0F}"/>
                </c:ext>
              </c:extLst>
            </c:dLbl>
            <c:dLbl>
              <c:idx val="203"/>
              <c:tx>
                <c:strRef>
                  <c:f>'2020 Cost Curve'!$N$287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{BA893260-7824-9448-B5D9-3BB9D4422B0B}</c15:txfldGUID>
                      <c15:f>'2020 Cost Curve'!$N$287</c15:f>
                      <c15:dlblFieldTableCache>
                        <c:ptCount val="1"/>
                        <c:pt idx="0">
                          <c:v> </c:v>
                        </c:pt>
                      </c15:dlblFieldTableCache>
                    </c15:dlblFTEntry>
                  </c15:dlblFieldTable>
                  <c15:showDataLabelsRange val="0"/>
                </c:ext>
                <c:ext xmlns:c16="http://schemas.microsoft.com/office/drawing/2014/chart" uri="{C3380CC4-5D6E-409C-BE32-E72D297353CC}">
                  <c16:uniqueId val="{000000CF-6790-054B-AF25-DC7479138F0F}"/>
                </c:ext>
              </c:extLst>
            </c:dLbl>
            <c:dLbl>
              <c:idx val="204"/>
              <c:tx>
                <c:strRef>
                  <c:f>'2020 Cost Curve'!$N$288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{084D9DEA-4D43-654B-BEE2-5EDF6E4492FE}</c15:txfldGUID>
                      <c15:f>'2020 Cost Curve'!$N$288</c15:f>
                      <c15:dlblFieldTableCache>
                        <c:ptCount val="1"/>
                        <c:pt idx="0">
                          <c:v> </c:v>
                        </c:pt>
                      </c15:dlblFieldTableCache>
                    </c15:dlblFTEntry>
                  </c15:dlblFieldTable>
                  <c15:showDataLabelsRange val="0"/>
                </c:ext>
                <c:ext xmlns:c16="http://schemas.microsoft.com/office/drawing/2014/chart" uri="{C3380CC4-5D6E-409C-BE32-E72D297353CC}">
                  <c16:uniqueId val="{000000D0-6790-054B-AF25-DC7479138F0F}"/>
                </c:ext>
              </c:extLst>
            </c:dLbl>
            <c:dLbl>
              <c:idx val="205"/>
              <c:tx>
                <c:strRef>
                  <c:f>'2020 Cost Curve'!$N$289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{71659A91-2727-6E4A-AAA1-9FB7CF28BDED}</c15:txfldGUID>
                      <c15:f>'2020 Cost Curve'!$N$289</c15:f>
                      <c15:dlblFieldTableCache>
                        <c:ptCount val="1"/>
                        <c:pt idx="0">
                          <c:v> </c:v>
                        </c:pt>
                      </c15:dlblFieldTableCache>
                    </c15:dlblFTEntry>
                  </c15:dlblFieldTable>
                  <c15:showDataLabelsRange val="0"/>
                </c:ext>
                <c:ext xmlns:c16="http://schemas.microsoft.com/office/drawing/2014/chart" uri="{C3380CC4-5D6E-409C-BE32-E72D297353CC}">
                  <c16:uniqueId val="{000000D1-6790-054B-AF25-DC7479138F0F}"/>
                </c:ext>
              </c:extLst>
            </c:dLbl>
            <c:dLbl>
              <c:idx val="206"/>
              <c:tx>
                <c:strRef>
                  <c:f>'2020 Cost Curve'!$N$290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{DE6BF003-13D6-7940-88BA-6F5855A6E361}</c15:txfldGUID>
                      <c15:f>'2020 Cost Curve'!$N$290</c15:f>
                      <c15:dlblFieldTableCache>
                        <c:ptCount val="1"/>
                        <c:pt idx="0">
                          <c:v> </c:v>
                        </c:pt>
                      </c15:dlblFieldTableCache>
                    </c15:dlblFTEntry>
                  </c15:dlblFieldTable>
                  <c15:showDataLabelsRange val="0"/>
                </c:ext>
                <c:ext xmlns:c16="http://schemas.microsoft.com/office/drawing/2014/chart" uri="{C3380CC4-5D6E-409C-BE32-E72D297353CC}">
                  <c16:uniqueId val="{000000D2-6790-054B-AF25-DC7479138F0F}"/>
                </c:ext>
              </c:extLst>
            </c:dLbl>
            <c:dLbl>
              <c:idx val="207"/>
              <c:tx>
                <c:strRef>
                  <c:f>'2020 Cost Curve'!$N$291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{BEADEA47-43D8-8045-B566-F23CF6632377}</c15:txfldGUID>
                      <c15:f>'2020 Cost Curve'!$N$291</c15:f>
                      <c15:dlblFieldTableCache>
                        <c:ptCount val="1"/>
                        <c:pt idx="0">
                          <c:v> </c:v>
                        </c:pt>
                      </c15:dlblFieldTableCache>
                    </c15:dlblFTEntry>
                  </c15:dlblFieldTable>
                  <c15:showDataLabelsRange val="0"/>
                </c:ext>
                <c:ext xmlns:c16="http://schemas.microsoft.com/office/drawing/2014/chart" uri="{C3380CC4-5D6E-409C-BE32-E72D297353CC}">
                  <c16:uniqueId val="{000000D3-6790-054B-AF25-DC7479138F0F}"/>
                </c:ext>
              </c:extLst>
            </c:dLbl>
            <c:dLbl>
              <c:idx val="208"/>
              <c:tx>
                <c:strRef>
                  <c:f>'2020 Cost Curve'!$N$292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{6B31E680-7C28-E24B-AB0E-462273D694D3}</c15:txfldGUID>
                      <c15:f>'2020 Cost Curve'!$N$292</c15:f>
                      <c15:dlblFieldTableCache>
                        <c:ptCount val="1"/>
                        <c:pt idx="0">
                          <c:v> </c:v>
                        </c:pt>
                      </c15:dlblFieldTableCache>
                    </c15:dlblFTEntry>
                  </c15:dlblFieldTable>
                  <c15:showDataLabelsRange val="0"/>
                </c:ext>
                <c:ext xmlns:c16="http://schemas.microsoft.com/office/drawing/2014/chart" uri="{C3380CC4-5D6E-409C-BE32-E72D297353CC}">
                  <c16:uniqueId val="{000000D4-6790-054B-AF25-DC7479138F0F}"/>
                </c:ext>
              </c:extLst>
            </c:dLbl>
            <c:dLbl>
              <c:idx val="209"/>
              <c:tx>
                <c:strRef>
                  <c:f>'2020 Cost Curve'!$N$293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{BE3AA7E3-6E4E-5A44-AAB6-041C89CFA69E}</c15:txfldGUID>
                      <c15:f>'2020 Cost Curve'!$N$293</c15:f>
                      <c15:dlblFieldTableCache>
                        <c:ptCount val="1"/>
                        <c:pt idx="0">
                          <c:v> </c:v>
                        </c:pt>
                      </c15:dlblFieldTableCache>
                    </c15:dlblFTEntry>
                  </c15:dlblFieldTable>
                  <c15:showDataLabelsRange val="0"/>
                </c:ext>
                <c:ext xmlns:c16="http://schemas.microsoft.com/office/drawing/2014/chart" uri="{C3380CC4-5D6E-409C-BE32-E72D297353CC}">
                  <c16:uniqueId val="{000000D5-6790-054B-AF25-DC7479138F0F}"/>
                </c:ext>
              </c:extLst>
            </c:dLbl>
            <c:dLbl>
              <c:idx val="210"/>
              <c:tx>
                <c:strRef>
                  <c:f>'2020 Cost Curve'!$N$294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{3C689689-DE15-6C4E-90F8-040C4147B4BE}</c15:txfldGUID>
                      <c15:f>'2020 Cost Curve'!$N$294</c15:f>
                      <c15:dlblFieldTableCache>
                        <c:ptCount val="1"/>
                        <c:pt idx="0">
                          <c:v> </c:v>
                        </c:pt>
                      </c15:dlblFieldTableCache>
                    </c15:dlblFTEntry>
                  </c15:dlblFieldTable>
                  <c15:showDataLabelsRange val="0"/>
                </c:ext>
                <c:ext xmlns:c16="http://schemas.microsoft.com/office/drawing/2014/chart" uri="{C3380CC4-5D6E-409C-BE32-E72D297353CC}">
                  <c16:uniqueId val="{000000D6-6790-054B-AF25-DC7479138F0F}"/>
                </c:ext>
              </c:extLst>
            </c:dLbl>
            <c:dLbl>
              <c:idx val="211"/>
              <c:tx>
                <c:strRef>
                  <c:f>'2020 Cost Curve'!$N$295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{D83DF50B-2A3A-4549-8653-453EA574B756}</c15:txfldGUID>
                      <c15:f>'2020 Cost Curve'!$N$295</c15:f>
                      <c15:dlblFieldTableCache>
                        <c:ptCount val="1"/>
                        <c:pt idx="0">
                          <c:v> </c:v>
                        </c:pt>
                      </c15:dlblFieldTableCache>
                    </c15:dlblFTEntry>
                  </c15:dlblFieldTable>
                  <c15:showDataLabelsRange val="0"/>
                </c:ext>
                <c:ext xmlns:c16="http://schemas.microsoft.com/office/drawing/2014/chart" uri="{C3380CC4-5D6E-409C-BE32-E72D297353CC}">
                  <c16:uniqueId val="{000000D7-6790-054B-AF25-DC7479138F0F}"/>
                </c:ext>
              </c:extLst>
            </c:dLbl>
            <c:dLbl>
              <c:idx val="212"/>
              <c:tx>
                <c:strRef>
                  <c:f>'2020 Cost Curve'!$N$296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{D0753E83-25AD-494F-BD80-07C1C4C290B8}</c15:txfldGUID>
                      <c15:f>'2020 Cost Curve'!$N$296</c15:f>
                      <c15:dlblFieldTableCache>
                        <c:ptCount val="1"/>
                        <c:pt idx="0">
                          <c:v> </c:v>
                        </c:pt>
                      </c15:dlblFieldTableCache>
                    </c15:dlblFTEntry>
                  </c15:dlblFieldTable>
                  <c15:showDataLabelsRange val="0"/>
                </c:ext>
                <c:ext xmlns:c16="http://schemas.microsoft.com/office/drawing/2014/chart" uri="{C3380CC4-5D6E-409C-BE32-E72D297353CC}">
                  <c16:uniqueId val="{000000D8-6790-054B-AF25-DC7479138F0F}"/>
                </c:ext>
              </c:extLst>
            </c:dLbl>
            <c:dLbl>
              <c:idx val="213"/>
              <c:tx>
                <c:strRef>
                  <c:f>'2020 Cost Curve'!$N$297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{A04CE3E5-7C40-024F-AA28-C9FBE7AF5EBB}</c15:txfldGUID>
                      <c15:f>'2020 Cost Curve'!$N$297</c15:f>
                      <c15:dlblFieldTableCache>
                        <c:ptCount val="1"/>
                        <c:pt idx="0">
                          <c:v> </c:v>
                        </c:pt>
                      </c15:dlblFieldTableCache>
                    </c15:dlblFTEntry>
                  </c15:dlblFieldTable>
                  <c15:showDataLabelsRange val="0"/>
                </c:ext>
                <c:ext xmlns:c16="http://schemas.microsoft.com/office/drawing/2014/chart" uri="{C3380CC4-5D6E-409C-BE32-E72D297353CC}">
                  <c16:uniqueId val="{000000D9-6790-054B-AF25-DC7479138F0F}"/>
                </c:ext>
              </c:extLst>
            </c:dLbl>
            <c:dLbl>
              <c:idx val="214"/>
              <c:tx>
                <c:strRef>
                  <c:f>'2020 Cost Curve'!$N$298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{AB4A513A-3604-1849-9777-B6D0A7329E79}</c15:txfldGUID>
                      <c15:f>'2020 Cost Curve'!$N$298</c15:f>
                      <c15:dlblFieldTableCache>
                        <c:ptCount val="1"/>
                        <c:pt idx="0">
                          <c:v> </c:v>
                        </c:pt>
                      </c15:dlblFieldTableCache>
                    </c15:dlblFTEntry>
                  </c15:dlblFieldTable>
                  <c15:showDataLabelsRange val="0"/>
                </c:ext>
                <c:ext xmlns:c16="http://schemas.microsoft.com/office/drawing/2014/chart" uri="{C3380CC4-5D6E-409C-BE32-E72D297353CC}">
                  <c16:uniqueId val="{000000DA-6790-054B-AF25-DC7479138F0F}"/>
                </c:ext>
              </c:extLst>
            </c:dLbl>
            <c:dLbl>
              <c:idx val="215"/>
              <c:tx>
                <c:strRef>
                  <c:f>'2020 Cost Curve'!$N$299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{9F5E7911-B111-D548-9D70-CDE2C78DC353}</c15:txfldGUID>
                      <c15:f>'2020 Cost Curve'!$N$299</c15:f>
                      <c15:dlblFieldTableCache>
                        <c:ptCount val="1"/>
                        <c:pt idx="0">
                          <c:v> </c:v>
                        </c:pt>
                      </c15:dlblFieldTableCache>
                    </c15:dlblFTEntry>
                  </c15:dlblFieldTable>
                  <c15:showDataLabelsRange val="0"/>
                </c:ext>
                <c:ext xmlns:c16="http://schemas.microsoft.com/office/drawing/2014/chart" uri="{C3380CC4-5D6E-409C-BE32-E72D297353CC}">
                  <c16:uniqueId val="{000000DB-6790-054B-AF25-DC7479138F0F}"/>
                </c:ext>
              </c:extLst>
            </c:dLbl>
            <c:dLbl>
              <c:idx val="216"/>
              <c:tx>
                <c:strRef>
                  <c:f>'2020 Cost Curve'!$N$300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{804FEC2F-DD71-5C45-A771-46F29C30BF45}</c15:txfldGUID>
                      <c15:f>'2020 Cost Curve'!$N$300</c15:f>
                      <c15:dlblFieldTableCache>
                        <c:ptCount val="1"/>
                        <c:pt idx="0">
                          <c:v> </c:v>
                        </c:pt>
                      </c15:dlblFieldTableCache>
                    </c15:dlblFTEntry>
                  </c15:dlblFieldTable>
                  <c15:showDataLabelsRange val="0"/>
                </c:ext>
                <c:ext xmlns:c16="http://schemas.microsoft.com/office/drawing/2014/chart" uri="{C3380CC4-5D6E-409C-BE32-E72D297353CC}">
                  <c16:uniqueId val="{000000DC-6790-054B-AF25-DC7479138F0F}"/>
                </c:ext>
              </c:extLst>
            </c:dLbl>
            <c:dLbl>
              <c:idx val="217"/>
              <c:tx>
                <c:strRef>
                  <c:f>'2020 Cost Curve'!$N$301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{66000620-813D-1846-940D-55BF3880B39F}</c15:txfldGUID>
                      <c15:f>'2020 Cost Curve'!$N$301</c15:f>
                      <c15:dlblFieldTableCache>
                        <c:ptCount val="1"/>
                        <c:pt idx="0">
                          <c:v> </c:v>
                        </c:pt>
                      </c15:dlblFieldTableCache>
                    </c15:dlblFTEntry>
                  </c15:dlblFieldTable>
                  <c15:showDataLabelsRange val="0"/>
                </c:ext>
                <c:ext xmlns:c16="http://schemas.microsoft.com/office/drawing/2014/chart" uri="{C3380CC4-5D6E-409C-BE32-E72D297353CC}">
                  <c16:uniqueId val="{000000DD-6790-054B-AF25-DC7479138F0F}"/>
                </c:ext>
              </c:extLst>
            </c:dLbl>
            <c:dLbl>
              <c:idx val="218"/>
              <c:tx>
                <c:strRef>
                  <c:f>'2020 Cost Curve'!$N$302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{60DF2FA5-FAF2-BD42-98D9-DC53F06F4ECF}</c15:txfldGUID>
                      <c15:f>'2020 Cost Curve'!$N$302</c15:f>
                      <c15:dlblFieldTableCache>
                        <c:ptCount val="1"/>
                        <c:pt idx="0">
                          <c:v> </c:v>
                        </c:pt>
                      </c15:dlblFieldTableCache>
                    </c15:dlblFTEntry>
                  </c15:dlblFieldTable>
                  <c15:showDataLabelsRange val="0"/>
                </c:ext>
                <c:ext xmlns:c16="http://schemas.microsoft.com/office/drawing/2014/chart" uri="{C3380CC4-5D6E-409C-BE32-E72D297353CC}">
                  <c16:uniqueId val="{000000DE-6790-054B-AF25-DC7479138F0F}"/>
                </c:ext>
              </c:extLst>
            </c:dLbl>
            <c:dLbl>
              <c:idx val="219"/>
              <c:tx>
                <c:strRef>
                  <c:f>'2020 Cost Curve'!$N$303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{FA629525-A69C-1240-B30D-5970A03C98D9}</c15:txfldGUID>
                      <c15:f>'2020 Cost Curve'!$N$303</c15:f>
                      <c15:dlblFieldTableCache>
                        <c:ptCount val="1"/>
                        <c:pt idx="0">
                          <c:v> </c:v>
                        </c:pt>
                      </c15:dlblFieldTableCache>
                    </c15:dlblFTEntry>
                  </c15:dlblFieldTable>
                  <c15:showDataLabelsRange val="0"/>
                </c:ext>
                <c:ext xmlns:c16="http://schemas.microsoft.com/office/drawing/2014/chart" uri="{C3380CC4-5D6E-409C-BE32-E72D297353CC}">
                  <c16:uniqueId val="{000000DF-6790-054B-AF25-DC7479138F0F}"/>
                </c:ext>
              </c:extLst>
            </c:dLbl>
            <c:dLbl>
              <c:idx val="220"/>
              <c:tx>
                <c:strRef>
                  <c:f>'2020 Cost Curve'!$N$304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{E5043761-E874-CD4D-BDA3-CEB48F782424}</c15:txfldGUID>
                      <c15:f>'2020 Cost Curve'!$N$304</c15:f>
                      <c15:dlblFieldTableCache>
                        <c:ptCount val="1"/>
                        <c:pt idx="0">
                          <c:v> </c:v>
                        </c:pt>
                      </c15:dlblFieldTableCache>
                    </c15:dlblFTEntry>
                  </c15:dlblFieldTable>
                  <c15:showDataLabelsRange val="0"/>
                </c:ext>
                <c:ext xmlns:c16="http://schemas.microsoft.com/office/drawing/2014/chart" uri="{C3380CC4-5D6E-409C-BE32-E72D297353CC}">
                  <c16:uniqueId val="{000000E0-6790-054B-AF25-DC7479138F0F}"/>
                </c:ext>
              </c:extLst>
            </c:dLbl>
            <c:dLbl>
              <c:idx val="221"/>
              <c:tx>
                <c:strRef>
                  <c:f>'2020 Cost Curve'!$N$305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{B1A45166-85A2-CF49-B5F4-1339EA843D45}</c15:txfldGUID>
                      <c15:f>'2020 Cost Curve'!$N$305</c15:f>
                      <c15:dlblFieldTableCache>
                        <c:ptCount val="1"/>
                        <c:pt idx="0">
                          <c:v> </c:v>
                        </c:pt>
                      </c15:dlblFieldTableCache>
                    </c15:dlblFTEntry>
                  </c15:dlblFieldTable>
                  <c15:showDataLabelsRange val="0"/>
                </c:ext>
                <c:ext xmlns:c16="http://schemas.microsoft.com/office/drawing/2014/chart" uri="{C3380CC4-5D6E-409C-BE32-E72D297353CC}">
                  <c16:uniqueId val="{000000E1-6790-054B-AF25-DC7479138F0F}"/>
                </c:ext>
              </c:extLst>
            </c:dLbl>
            <c:dLbl>
              <c:idx val="222"/>
              <c:tx>
                <c:strRef>
                  <c:f>'2020 Cost Curve'!$N$306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{D1418FD0-ABD3-C045-962E-6062C43D942B}</c15:txfldGUID>
                      <c15:f>'2020 Cost Curve'!$N$306</c15:f>
                      <c15:dlblFieldTableCache>
                        <c:ptCount val="1"/>
                        <c:pt idx="0">
                          <c:v> </c:v>
                        </c:pt>
                      </c15:dlblFieldTableCache>
                    </c15:dlblFTEntry>
                  </c15:dlblFieldTable>
                  <c15:showDataLabelsRange val="0"/>
                </c:ext>
                <c:ext xmlns:c16="http://schemas.microsoft.com/office/drawing/2014/chart" uri="{C3380CC4-5D6E-409C-BE32-E72D297353CC}">
                  <c16:uniqueId val="{000000E2-6790-054B-AF25-DC7479138F0F}"/>
                </c:ext>
              </c:extLst>
            </c:dLbl>
            <c:dLbl>
              <c:idx val="223"/>
              <c:tx>
                <c:strRef>
                  <c:f>'2020 Cost Curve'!$N$307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{48F307C0-9FB1-0141-9141-0CCB8234B49A}</c15:txfldGUID>
                      <c15:f>'2020 Cost Curve'!$N$307</c15:f>
                      <c15:dlblFieldTableCache>
                        <c:ptCount val="1"/>
                        <c:pt idx="0">
                          <c:v> </c:v>
                        </c:pt>
                      </c15:dlblFieldTableCache>
                    </c15:dlblFTEntry>
                  </c15:dlblFieldTable>
                  <c15:showDataLabelsRange val="0"/>
                </c:ext>
                <c:ext xmlns:c16="http://schemas.microsoft.com/office/drawing/2014/chart" uri="{C3380CC4-5D6E-409C-BE32-E72D297353CC}">
                  <c16:uniqueId val="{000000E3-6790-054B-AF25-DC7479138F0F}"/>
                </c:ext>
              </c:extLst>
            </c:dLbl>
            <c:dLbl>
              <c:idx val="224"/>
              <c:tx>
                <c:strRef>
                  <c:f>'2020 Cost Curve'!$N$308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{09C79C6D-651E-1043-946C-71D9E9F8C2F4}</c15:txfldGUID>
                      <c15:f>'2020 Cost Curve'!$N$308</c15:f>
                      <c15:dlblFieldTableCache>
                        <c:ptCount val="1"/>
                        <c:pt idx="0">
                          <c:v> </c:v>
                        </c:pt>
                      </c15:dlblFieldTableCache>
                    </c15:dlblFTEntry>
                  </c15:dlblFieldTable>
                  <c15:showDataLabelsRange val="0"/>
                </c:ext>
                <c:ext xmlns:c16="http://schemas.microsoft.com/office/drawing/2014/chart" uri="{C3380CC4-5D6E-409C-BE32-E72D297353CC}">
                  <c16:uniqueId val="{000000E4-6790-054B-AF25-DC7479138F0F}"/>
                </c:ext>
              </c:extLst>
            </c:dLbl>
            <c:dLbl>
              <c:idx val="225"/>
              <c:tx>
                <c:strRef>
                  <c:f>'2020 Cost Curve'!$N$309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{808F6DD1-2E02-864C-ABC2-ECE44F485897}</c15:txfldGUID>
                      <c15:f>'2020 Cost Curve'!$N$309</c15:f>
                      <c15:dlblFieldTableCache>
                        <c:ptCount val="1"/>
                        <c:pt idx="0">
                          <c:v> </c:v>
                        </c:pt>
                      </c15:dlblFieldTableCache>
                    </c15:dlblFTEntry>
                  </c15:dlblFieldTable>
                  <c15:showDataLabelsRange val="0"/>
                </c:ext>
                <c:ext xmlns:c16="http://schemas.microsoft.com/office/drawing/2014/chart" uri="{C3380CC4-5D6E-409C-BE32-E72D297353CC}">
                  <c16:uniqueId val="{000000E5-6790-054B-AF25-DC7479138F0F}"/>
                </c:ext>
              </c:extLst>
            </c:dLbl>
            <c:dLbl>
              <c:idx val="226"/>
              <c:tx>
                <c:strRef>
                  <c:f>'2020 Cost Curve'!$N$310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{366A3785-B727-3C47-B81D-C4D8D2930310}</c15:txfldGUID>
                      <c15:f>'2020 Cost Curve'!$N$310</c15:f>
                      <c15:dlblFieldTableCache>
                        <c:ptCount val="1"/>
                        <c:pt idx="0">
                          <c:v> </c:v>
                        </c:pt>
                      </c15:dlblFieldTableCache>
                    </c15:dlblFTEntry>
                  </c15:dlblFieldTable>
                  <c15:showDataLabelsRange val="0"/>
                </c:ext>
                <c:ext xmlns:c16="http://schemas.microsoft.com/office/drawing/2014/chart" uri="{C3380CC4-5D6E-409C-BE32-E72D297353CC}">
                  <c16:uniqueId val="{000000E6-6790-054B-AF25-DC7479138F0F}"/>
                </c:ext>
              </c:extLst>
            </c:dLbl>
            <c:dLbl>
              <c:idx val="227"/>
              <c:tx>
                <c:strRef>
                  <c:f>'2020 Cost Curve'!$N$311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{F0108BFA-D35D-4241-9A90-EA7DCD8E26A8}</c15:txfldGUID>
                      <c15:f>'2020 Cost Curve'!$N$311</c15:f>
                      <c15:dlblFieldTableCache>
                        <c:ptCount val="1"/>
                        <c:pt idx="0">
                          <c:v> </c:v>
                        </c:pt>
                      </c15:dlblFieldTableCache>
                    </c15:dlblFTEntry>
                  </c15:dlblFieldTable>
                  <c15:showDataLabelsRange val="0"/>
                </c:ext>
                <c:ext xmlns:c16="http://schemas.microsoft.com/office/drawing/2014/chart" uri="{C3380CC4-5D6E-409C-BE32-E72D297353CC}">
                  <c16:uniqueId val="{000000E7-6790-054B-AF25-DC7479138F0F}"/>
                </c:ext>
              </c:extLst>
            </c:dLbl>
            <c:dLbl>
              <c:idx val="228"/>
              <c:tx>
                <c:strRef>
                  <c:f>'2020 Cost Curve'!$N$312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{4A197917-05F6-0A4B-BB72-564760FBB20B}</c15:txfldGUID>
                      <c15:f>'2020 Cost Curve'!$N$312</c15:f>
                      <c15:dlblFieldTableCache>
                        <c:ptCount val="1"/>
                        <c:pt idx="0">
                          <c:v> </c:v>
                        </c:pt>
                      </c15:dlblFieldTableCache>
                    </c15:dlblFTEntry>
                  </c15:dlblFieldTable>
                  <c15:showDataLabelsRange val="0"/>
                </c:ext>
                <c:ext xmlns:c16="http://schemas.microsoft.com/office/drawing/2014/chart" uri="{C3380CC4-5D6E-409C-BE32-E72D297353CC}">
                  <c16:uniqueId val="{000000E8-6790-054B-AF25-DC7479138F0F}"/>
                </c:ext>
              </c:extLst>
            </c:dLbl>
            <c:dLbl>
              <c:idx val="229"/>
              <c:tx>
                <c:strRef>
                  <c:f>'2020 Cost Curve'!$N$313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{1826F32D-D146-2F43-A124-7D1665E09232}</c15:txfldGUID>
                      <c15:f>'2020 Cost Curve'!$N$313</c15:f>
                      <c15:dlblFieldTableCache>
                        <c:ptCount val="1"/>
                        <c:pt idx="0">
                          <c:v> </c:v>
                        </c:pt>
                      </c15:dlblFieldTableCache>
                    </c15:dlblFTEntry>
                  </c15:dlblFieldTable>
                  <c15:showDataLabelsRange val="0"/>
                </c:ext>
                <c:ext xmlns:c16="http://schemas.microsoft.com/office/drawing/2014/chart" uri="{C3380CC4-5D6E-409C-BE32-E72D297353CC}">
                  <c16:uniqueId val="{000000E9-6790-054B-AF25-DC7479138F0F}"/>
                </c:ext>
              </c:extLst>
            </c:dLbl>
            <c:dLbl>
              <c:idx val="230"/>
              <c:tx>
                <c:strRef>
                  <c:f>'2020 Cost Curve'!$N$314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{554628F6-17AE-FF4F-B8F3-337CA29FD81B}</c15:txfldGUID>
                      <c15:f>'2020 Cost Curve'!$N$314</c15:f>
                      <c15:dlblFieldTableCache>
                        <c:ptCount val="1"/>
                        <c:pt idx="0">
                          <c:v> </c:v>
                        </c:pt>
                      </c15:dlblFieldTableCache>
                    </c15:dlblFTEntry>
                  </c15:dlblFieldTable>
                  <c15:showDataLabelsRange val="0"/>
                </c:ext>
                <c:ext xmlns:c16="http://schemas.microsoft.com/office/drawing/2014/chart" uri="{C3380CC4-5D6E-409C-BE32-E72D297353CC}">
                  <c16:uniqueId val="{000000EA-6790-054B-AF25-DC7479138F0F}"/>
                </c:ext>
              </c:extLst>
            </c:dLbl>
            <c:dLbl>
              <c:idx val="231"/>
              <c:tx>
                <c:strRef>
                  <c:f>'2020 Cost Curve'!$N$315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{AA940912-D477-3D47-BA64-3E0806F6F5D1}</c15:txfldGUID>
                      <c15:f>'2020 Cost Curve'!$N$315</c15:f>
                      <c15:dlblFieldTableCache>
                        <c:ptCount val="1"/>
                        <c:pt idx="0">
                          <c:v> </c:v>
                        </c:pt>
                      </c15:dlblFieldTableCache>
                    </c15:dlblFTEntry>
                  </c15:dlblFieldTable>
                  <c15:showDataLabelsRange val="0"/>
                </c:ext>
                <c:ext xmlns:c16="http://schemas.microsoft.com/office/drawing/2014/chart" uri="{C3380CC4-5D6E-409C-BE32-E72D297353CC}">
                  <c16:uniqueId val="{000000EB-6790-054B-AF25-DC7479138F0F}"/>
                </c:ext>
              </c:extLst>
            </c:dLbl>
            <c:dLbl>
              <c:idx val="232"/>
              <c:tx>
                <c:strRef>
                  <c:f>'2020 Cost Curve'!$N$316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{0A787579-24AA-9D41-B14A-CB486CAB20D9}</c15:txfldGUID>
                      <c15:f>'2020 Cost Curve'!$N$316</c15:f>
                      <c15:dlblFieldTableCache>
                        <c:ptCount val="1"/>
                        <c:pt idx="0">
                          <c:v> </c:v>
                        </c:pt>
                      </c15:dlblFieldTableCache>
                    </c15:dlblFTEntry>
                  </c15:dlblFieldTable>
                  <c15:showDataLabelsRange val="0"/>
                </c:ext>
                <c:ext xmlns:c16="http://schemas.microsoft.com/office/drawing/2014/chart" uri="{C3380CC4-5D6E-409C-BE32-E72D297353CC}">
                  <c16:uniqueId val="{000000EC-6790-054B-AF25-DC7479138F0F}"/>
                </c:ext>
              </c:extLst>
            </c:dLbl>
            <c:dLbl>
              <c:idx val="233"/>
              <c:tx>
                <c:strRef>
                  <c:f>'2020 Cost Curve'!$N$317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{02F6111F-8C22-0A43-8B05-377A88870872}</c15:txfldGUID>
                      <c15:f>'2020 Cost Curve'!$N$317</c15:f>
                      <c15:dlblFieldTableCache>
                        <c:ptCount val="1"/>
                        <c:pt idx="0">
                          <c:v> </c:v>
                        </c:pt>
                      </c15:dlblFieldTableCache>
                    </c15:dlblFTEntry>
                  </c15:dlblFieldTable>
                  <c15:showDataLabelsRange val="0"/>
                </c:ext>
                <c:ext xmlns:c16="http://schemas.microsoft.com/office/drawing/2014/chart" uri="{C3380CC4-5D6E-409C-BE32-E72D297353CC}">
                  <c16:uniqueId val="{000000ED-6790-054B-AF25-DC7479138F0F}"/>
                </c:ext>
              </c:extLst>
            </c:dLbl>
            <c:dLbl>
              <c:idx val="234"/>
              <c:tx>
                <c:strRef>
                  <c:f>'2020 Cost Curve'!$N$318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{8EF269A6-0F80-B84E-B80F-D67B95810F32}</c15:txfldGUID>
                      <c15:f>'2020 Cost Curve'!$N$318</c15:f>
                      <c15:dlblFieldTableCache>
                        <c:ptCount val="1"/>
                        <c:pt idx="0">
                          <c:v> </c:v>
                        </c:pt>
                      </c15:dlblFieldTableCache>
                    </c15:dlblFTEntry>
                  </c15:dlblFieldTable>
                  <c15:showDataLabelsRange val="0"/>
                </c:ext>
                <c:ext xmlns:c16="http://schemas.microsoft.com/office/drawing/2014/chart" uri="{C3380CC4-5D6E-409C-BE32-E72D297353CC}">
                  <c16:uniqueId val="{000000EE-6790-054B-AF25-DC7479138F0F}"/>
                </c:ext>
              </c:extLst>
            </c:dLbl>
            <c:dLbl>
              <c:idx val="235"/>
              <c:tx>
                <c:strRef>
                  <c:f>'2020 Cost Curve'!$N$319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{4DA8E6F6-A293-0C44-9429-55ED5B457859}</c15:txfldGUID>
                      <c15:f>'2020 Cost Curve'!$N$319</c15:f>
                      <c15:dlblFieldTableCache>
                        <c:ptCount val="1"/>
                        <c:pt idx="0">
                          <c:v> </c:v>
                        </c:pt>
                      </c15:dlblFieldTableCache>
                    </c15:dlblFTEntry>
                  </c15:dlblFieldTable>
                  <c15:showDataLabelsRange val="0"/>
                </c:ext>
                <c:ext xmlns:c16="http://schemas.microsoft.com/office/drawing/2014/chart" uri="{C3380CC4-5D6E-409C-BE32-E72D297353CC}">
                  <c16:uniqueId val="{000000EF-6790-054B-AF25-DC7479138F0F}"/>
                </c:ext>
              </c:extLst>
            </c:dLbl>
            <c:dLbl>
              <c:idx val="236"/>
              <c:tx>
                <c:strRef>
                  <c:f>'2020 Cost Curve'!$N$320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{E773FCF4-4104-C240-9887-0EDBC45ADCA6}</c15:txfldGUID>
                      <c15:f>'2020 Cost Curve'!$N$320</c15:f>
                      <c15:dlblFieldTableCache>
                        <c:ptCount val="1"/>
                        <c:pt idx="0">
                          <c:v> </c:v>
                        </c:pt>
                      </c15:dlblFieldTableCache>
                    </c15:dlblFTEntry>
                  </c15:dlblFieldTable>
                  <c15:showDataLabelsRange val="0"/>
                </c:ext>
                <c:ext xmlns:c16="http://schemas.microsoft.com/office/drawing/2014/chart" uri="{C3380CC4-5D6E-409C-BE32-E72D297353CC}">
                  <c16:uniqueId val="{000000F0-6790-054B-AF25-DC7479138F0F}"/>
                </c:ext>
              </c:extLst>
            </c:dLbl>
            <c:dLbl>
              <c:idx val="237"/>
              <c:tx>
                <c:strRef>
                  <c:f>'2020 Cost Curve'!$N$321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{EDCC38C9-591D-D74A-AD99-9BEF77A9B320}</c15:txfldGUID>
                      <c15:f>'2020 Cost Curve'!$N$321</c15:f>
                      <c15:dlblFieldTableCache>
                        <c:ptCount val="1"/>
                        <c:pt idx="0">
                          <c:v> </c:v>
                        </c:pt>
                      </c15:dlblFieldTableCache>
                    </c15:dlblFTEntry>
                  </c15:dlblFieldTable>
                  <c15:showDataLabelsRange val="0"/>
                </c:ext>
                <c:ext xmlns:c16="http://schemas.microsoft.com/office/drawing/2014/chart" uri="{C3380CC4-5D6E-409C-BE32-E72D297353CC}">
                  <c16:uniqueId val="{000000F1-6790-054B-AF25-DC7479138F0F}"/>
                </c:ext>
              </c:extLst>
            </c:dLbl>
            <c:dLbl>
              <c:idx val="238"/>
              <c:tx>
                <c:strRef>
                  <c:f>'2020 Cost Curve'!$N$322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{0CDE41CC-D77D-CF48-ADC6-5E21ED149499}</c15:txfldGUID>
                      <c15:f>'2020 Cost Curve'!$N$322</c15:f>
                      <c15:dlblFieldTableCache>
                        <c:ptCount val="1"/>
                        <c:pt idx="0">
                          <c:v> </c:v>
                        </c:pt>
                      </c15:dlblFieldTableCache>
                    </c15:dlblFTEntry>
                  </c15:dlblFieldTable>
                  <c15:showDataLabelsRange val="0"/>
                </c:ext>
                <c:ext xmlns:c16="http://schemas.microsoft.com/office/drawing/2014/chart" uri="{C3380CC4-5D6E-409C-BE32-E72D297353CC}">
                  <c16:uniqueId val="{000000F2-6790-054B-AF25-DC7479138F0F}"/>
                </c:ext>
              </c:extLst>
            </c:dLbl>
            <c:dLbl>
              <c:idx val="239"/>
              <c:tx>
                <c:strRef>
                  <c:f>'2020 Cost Curve'!$N$323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{3EB64523-FFBB-5240-89F3-0CAE1D35E753}</c15:txfldGUID>
                      <c15:f>'2020 Cost Curve'!$N$323</c15:f>
                      <c15:dlblFieldTableCache>
                        <c:ptCount val="1"/>
                        <c:pt idx="0">
                          <c:v> </c:v>
                        </c:pt>
                      </c15:dlblFieldTableCache>
                    </c15:dlblFTEntry>
                  </c15:dlblFieldTable>
                  <c15:showDataLabelsRange val="0"/>
                </c:ext>
                <c:ext xmlns:c16="http://schemas.microsoft.com/office/drawing/2014/chart" uri="{C3380CC4-5D6E-409C-BE32-E72D297353CC}">
                  <c16:uniqueId val="{000000F3-6790-054B-AF25-DC7479138F0F}"/>
                </c:ext>
              </c:extLst>
            </c:dLbl>
            <c:dLbl>
              <c:idx val="240"/>
              <c:tx>
                <c:strRef>
                  <c:f>'2020 Cost Curve'!$N$324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{6CF92627-FE6F-3F4A-9B22-14DB8184F9A8}</c15:txfldGUID>
                      <c15:f>'2020 Cost Curve'!$N$324</c15:f>
                      <c15:dlblFieldTableCache>
                        <c:ptCount val="1"/>
                        <c:pt idx="0">
                          <c:v> </c:v>
                        </c:pt>
                      </c15:dlblFieldTableCache>
                    </c15:dlblFTEntry>
                  </c15:dlblFieldTable>
                  <c15:showDataLabelsRange val="0"/>
                </c:ext>
                <c:ext xmlns:c16="http://schemas.microsoft.com/office/drawing/2014/chart" uri="{C3380CC4-5D6E-409C-BE32-E72D297353CC}">
                  <c16:uniqueId val="{000000F4-6790-054B-AF25-DC7479138F0F}"/>
                </c:ext>
              </c:extLst>
            </c:dLbl>
            <c:dLbl>
              <c:idx val="241"/>
              <c:tx>
                <c:strRef>
                  <c:f>'2020 Cost Curve'!$N$325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{8FD52907-C256-7C4D-84F2-960F42E99EA1}</c15:txfldGUID>
                      <c15:f>'2020 Cost Curve'!$N$325</c15:f>
                      <c15:dlblFieldTableCache>
                        <c:ptCount val="1"/>
                        <c:pt idx="0">
                          <c:v> </c:v>
                        </c:pt>
                      </c15:dlblFieldTableCache>
                    </c15:dlblFTEntry>
                  </c15:dlblFieldTable>
                  <c15:showDataLabelsRange val="0"/>
                </c:ext>
                <c:ext xmlns:c16="http://schemas.microsoft.com/office/drawing/2014/chart" uri="{C3380CC4-5D6E-409C-BE32-E72D297353CC}">
                  <c16:uniqueId val="{000000F5-6790-054B-AF25-DC7479138F0F}"/>
                </c:ext>
              </c:extLst>
            </c:dLbl>
            <c:dLbl>
              <c:idx val="242"/>
              <c:tx>
                <c:strRef>
                  <c:f>'2020 Cost Curve'!$N$326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{B80A1E82-45BC-4142-A3D2-D1B2D301BC73}</c15:txfldGUID>
                      <c15:f>'2020 Cost Curve'!$N$326</c15:f>
                      <c15:dlblFieldTableCache>
                        <c:ptCount val="1"/>
                        <c:pt idx="0">
                          <c:v> </c:v>
                        </c:pt>
                      </c15:dlblFieldTableCache>
                    </c15:dlblFTEntry>
                  </c15:dlblFieldTable>
                  <c15:showDataLabelsRange val="0"/>
                </c:ext>
                <c:ext xmlns:c16="http://schemas.microsoft.com/office/drawing/2014/chart" uri="{C3380CC4-5D6E-409C-BE32-E72D297353CC}">
                  <c16:uniqueId val="{000000F6-6790-054B-AF25-DC7479138F0F}"/>
                </c:ext>
              </c:extLst>
            </c:dLbl>
            <c:dLbl>
              <c:idx val="243"/>
              <c:tx>
                <c:strRef>
                  <c:f>'2020 Cost Curve'!$N$327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{7A1B191C-6D04-2D45-9FE6-7DDAE8328436}</c15:txfldGUID>
                      <c15:f>'2020 Cost Curve'!$N$327</c15:f>
                      <c15:dlblFieldTableCache>
                        <c:ptCount val="1"/>
                        <c:pt idx="0">
                          <c:v> </c:v>
                        </c:pt>
                      </c15:dlblFieldTableCache>
                    </c15:dlblFTEntry>
                  </c15:dlblFieldTable>
                  <c15:showDataLabelsRange val="0"/>
                </c:ext>
                <c:ext xmlns:c16="http://schemas.microsoft.com/office/drawing/2014/chart" uri="{C3380CC4-5D6E-409C-BE32-E72D297353CC}">
                  <c16:uniqueId val="{000000F7-6790-054B-AF25-DC7479138F0F}"/>
                </c:ext>
              </c:extLst>
            </c:dLbl>
            <c:dLbl>
              <c:idx val="244"/>
              <c:tx>
                <c:strRef>
                  <c:f>'2020 Cost Curve'!$N$328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{AB3413A6-44D7-B746-9A89-B86566A9D7F7}</c15:txfldGUID>
                      <c15:f>'2020 Cost Curve'!$N$328</c15:f>
                      <c15:dlblFieldTableCache>
                        <c:ptCount val="1"/>
                        <c:pt idx="0">
                          <c:v> </c:v>
                        </c:pt>
                      </c15:dlblFieldTableCache>
                    </c15:dlblFTEntry>
                  </c15:dlblFieldTable>
                  <c15:showDataLabelsRange val="0"/>
                </c:ext>
                <c:ext xmlns:c16="http://schemas.microsoft.com/office/drawing/2014/chart" uri="{C3380CC4-5D6E-409C-BE32-E72D297353CC}">
                  <c16:uniqueId val="{000000F8-6790-054B-AF25-DC7479138F0F}"/>
                </c:ext>
              </c:extLst>
            </c:dLbl>
            <c:dLbl>
              <c:idx val="245"/>
              <c:tx>
                <c:strRef>
                  <c:f>'2020 Cost Curve'!$N$329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{F2191848-9F92-5244-B53D-C2D1D4A0D0A2}</c15:txfldGUID>
                      <c15:f>'2020 Cost Curve'!$N$329</c15:f>
                      <c15:dlblFieldTableCache>
                        <c:ptCount val="1"/>
                        <c:pt idx="0">
                          <c:v> </c:v>
                        </c:pt>
                      </c15:dlblFieldTableCache>
                    </c15:dlblFTEntry>
                  </c15:dlblFieldTable>
                  <c15:showDataLabelsRange val="0"/>
                </c:ext>
                <c:ext xmlns:c16="http://schemas.microsoft.com/office/drawing/2014/chart" uri="{C3380CC4-5D6E-409C-BE32-E72D297353CC}">
                  <c16:uniqueId val="{000000F9-6790-054B-AF25-DC7479138F0F}"/>
                </c:ext>
              </c:extLst>
            </c:dLbl>
            <c:dLbl>
              <c:idx val="246"/>
              <c:tx>
                <c:strRef>
                  <c:f>'2020 Cost Curve'!$N$330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{8855724C-F10F-6945-8DBD-DA3F8959455D}</c15:txfldGUID>
                      <c15:f>'2020 Cost Curve'!$N$330</c15:f>
                      <c15:dlblFieldTableCache>
                        <c:ptCount val="1"/>
                        <c:pt idx="0">
                          <c:v> </c:v>
                        </c:pt>
                      </c15:dlblFieldTableCache>
                    </c15:dlblFTEntry>
                  </c15:dlblFieldTable>
                  <c15:showDataLabelsRange val="0"/>
                </c:ext>
                <c:ext xmlns:c16="http://schemas.microsoft.com/office/drawing/2014/chart" uri="{C3380CC4-5D6E-409C-BE32-E72D297353CC}">
                  <c16:uniqueId val="{000000FA-6790-054B-AF25-DC7479138F0F}"/>
                </c:ext>
              </c:extLst>
            </c:dLbl>
            <c:dLbl>
              <c:idx val="247"/>
              <c:tx>
                <c:strRef>
                  <c:f>'2020 Cost Curve'!$N$331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{19FD65DB-1A69-D149-8032-AAE707572532}</c15:txfldGUID>
                      <c15:f>'2020 Cost Curve'!$N$331</c15:f>
                      <c15:dlblFieldTableCache>
                        <c:ptCount val="1"/>
                        <c:pt idx="0">
                          <c:v> </c:v>
                        </c:pt>
                      </c15:dlblFieldTableCache>
                    </c15:dlblFTEntry>
                  </c15:dlblFieldTable>
                  <c15:showDataLabelsRange val="0"/>
                </c:ext>
                <c:ext xmlns:c16="http://schemas.microsoft.com/office/drawing/2014/chart" uri="{C3380CC4-5D6E-409C-BE32-E72D297353CC}">
                  <c16:uniqueId val="{000000FB-6790-054B-AF25-DC7479138F0F}"/>
                </c:ext>
              </c:extLst>
            </c:dLbl>
            <c:dLbl>
              <c:idx val="248"/>
              <c:tx>
                <c:strRef>
                  <c:f>'2020 Cost Curve'!$N$332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{5A9EFFDB-A3E3-8D44-BE20-CBFF39033064}</c15:txfldGUID>
                      <c15:f>'2020 Cost Curve'!$N$332</c15:f>
                      <c15:dlblFieldTableCache>
                        <c:ptCount val="1"/>
                        <c:pt idx="0">
                          <c:v> </c:v>
                        </c:pt>
                      </c15:dlblFieldTableCache>
                    </c15:dlblFTEntry>
                  </c15:dlblFieldTable>
                  <c15:showDataLabelsRange val="0"/>
                </c:ext>
                <c:ext xmlns:c16="http://schemas.microsoft.com/office/drawing/2014/chart" uri="{C3380CC4-5D6E-409C-BE32-E72D297353CC}">
                  <c16:uniqueId val="{000000FC-6790-054B-AF25-DC7479138F0F}"/>
                </c:ext>
              </c:extLst>
            </c:dLbl>
            <c:dLbl>
              <c:idx val="249"/>
              <c:tx>
                <c:strRef>
                  <c:f>'2020 Cost Curve'!$N$333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{2D546EFE-2BB8-D544-949A-B6FF95B27EE4}</c15:txfldGUID>
                      <c15:f>'2020 Cost Curve'!$N$333</c15:f>
                      <c15:dlblFieldTableCache>
                        <c:ptCount val="1"/>
                        <c:pt idx="0">
                          <c:v> </c:v>
                        </c:pt>
                      </c15:dlblFieldTableCache>
                    </c15:dlblFTEntry>
                  </c15:dlblFieldTable>
                  <c15:showDataLabelsRange val="0"/>
                </c:ext>
                <c:ext xmlns:c16="http://schemas.microsoft.com/office/drawing/2014/chart" uri="{C3380CC4-5D6E-409C-BE32-E72D297353CC}">
                  <c16:uniqueId val="{000000FD-6790-054B-AF25-DC7479138F0F}"/>
                </c:ext>
              </c:extLst>
            </c:dLbl>
            <c:dLbl>
              <c:idx val="250"/>
              <c:layout>
                <c:manualLayout>
                  <c:x val="1.5594415114140579E-2"/>
                  <c:y val="-0.10152123184077529"/>
                </c:manualLayout>
              </c:layout>
              <c:tx>
                <c:strRef>
                  <c:f>'2020 Cost Curve'!$N$334</c:f>
                  <c:strCache>
                    <c:ptCount val="1"/>
                    <c:pt idx="0">
                      <c:v> </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{E9984678-A4A8-A848-8C39-6D09811FE1D6}</c15:txfldGUID>
                      <c15:f>'2020 Cost Curve'!$N$334</c15:f>
                      <c15:dlblFieldTableCache>
                        <c:ptCount val="1"/>
                        <c:pt idx="0">
                          <c:v> </c:v>
                        </c:pt>
                      </c15:dlblFieldTableCache>
                    </c15:dlblFTEntry>
                  </c15:dlblFieldTable>
                  <c15:showDataLabelsRange val="0"/>
                </c:ext>
                <c:ext xmlns:c16="http://schemas.microsoft.com/office/drawing/2014/chart" uri="{C3380CC4-5D6E-409C-BE32-E72D297353CC}">
                  <c16:uniqueId val="{000000FE-6790-054B-AF25-DC7479138F0F}"/>
                </c:ext>
              </c:extLst>
            </c:dLbl>
            <c:dLbl>
              <c:idx val="251"/>
              <c:tx>
                <c:strRef>
                  <c:f>'2020 Cost Curve'!$N$335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{A33D427E-662B-0D47-A7C1-9DC878E61932}</c15:txfldGUID>
                      <c15:f>'2020 Cost Curve'!$N$335</c15:f>
                      <c15:dlblFieldTableCache>
                        <c:ptCount val="1"/>
                        <c:pt idx="0">
                          <c:v> </c:v>
                        </c:pt>
                      </c15:dlblFieldTableCache>
                    </c15:dlblFTEntry>
                  </c15:dlblFieldTable>
                  <c15:showDataLabelsRange val="0"/>
                </c:ext>
                <c:ext xmlns:c16="http://schemas.microsoft.com/office/drawing/2014/chart" uri="{C3380CC4-5D6E-409C-BE32-E72D297353CC}">
                  <c16:uniqueId val="{000000FF-6790-054B-AF25-DC7479138F0F}"/>
                </c:ext>
              </c:extLst>
            </c:dLbl>
            <c:dLbl>
              <c:idx val="252"/>
              <c:tx>
                <c:strRef>
                  <c:f>'2020 Cost Curve'!$N$336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{35F9704C-704B-3F4A-AC92-D22ED965BA64}</c15:txfldGUID>
                      <c15:f>'2020 Cost Curve'!$N$336</c15:f>
                      <c15:dlblFieldTableCache>
                        <c:ptCount val="1"/>
                        <c:pt idx="0">
                          <c:v> </c:v>
                        </c:pt>
                      </c15:dlblFieldTableCache>
                    </c15:dlblFTEntry>
                  </c15:dlblFieldTable>
                  <c15:showDataLabelsRange val="0"/>
                </c:ext>
                <c:ext xmlns:c16="http://schemas.microsoft.com/office/drawing/2014/chart" uri="{C3380CC4-5D6E-409C-BE32-E72D297353CC}">
                  <c16:uniqueId val="{00000100-6790-054B-AF25-DC7479138F0F}"/>
                </c:ext>
              </c:extLst>
            </c:dLbl>
            <c:dLbl>
              <c:idx val="253"/>
              <c:tx>
                <c:strRef>
                  <c:f>'2020 Cost Curve'!$N$337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{D9526363-C6F3-3546-8DFC-3B91AFA76A68}</c15:txfldGUID>
                      <c15:f>'2020 Cost Curve'!$N$337</c15:f>
                      <c15:dlblFieldTableCache>
                        <c:ptCount val="1"/>
                        <c:pt idx="0">
                          <c:v> </c:v>
                        </c:pt>
                      </c15:dlblFieldTableCache>
                    </c15:dlblFTEntry>
                  </c15:dlblFieldTable>
                  <c15:showDataLabelsRange val="0"/>
                </c:ext>
                <c:ext xmlns:c16="http://schemas.microsoft.com/office/drawing/2014/chart" uri="{C3380CC4-5D6E-409C-BE32-E72D297353CC}">
                  <c16:uniqueId val="{00000101-6790-054B-AF25-DC7479138F0F}"/>
                </c:ext>
              </c:extLst>
            </c:dLbl>
            <c:dLbl>
              <c:idx val="254"/>
              <c:tx>
                <c:strRef>
                  <c:f>'2020 Cost Curve'!$N$338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{212A953B-80FB-AD42-A854-41D6FA4F343D}</c15:txfldGUID>
                      <c15:f>'2020 Cost Curve'!$N$338</c15:f>
                      <c15:dlblFieldTableCache>
                        <c:ptCount val="1"/>
                        <c:pt idx="0">
                          <c:v> </c:v>
                        </c:pt>
                      </c15:dlblFieldTableCache>
                    </c15:dlblFTEntry>
                  </c15:dlblFieldTable>
                  <c15:showDataLabelsRange val="0"/>
                </c:ext>
                <c:ext xmlns:c16="http://schemas.microsoft.com/office/drawing/2014/chart" uri="{C3380CC4-5D6E-409C-BE32-E72D297353CC}">
                  <c16:uniqueId val="{00000102-6790-054B-AF25-DC7479138F0F}"/>
                </c:ext>
              </c:extLst>
            </c:dLbl>
            <c:dLbl>
              <c:idx val="255"/>
              <c:tx>
                <c:strRef>
                  <c:f>'2020 Cost Curve'!$N$339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{AFAF7732-D303-F740-86D8-BD624B7D6256}</c15:txfldGUID>
                      <c15:f>'2020 Cost Curve'!$N$339</c15:f>
                      <c15:dlblFieldTableCache>
                        <c:ptCount val="1"/>
                        <c:pt idx="0">
                          <c:v> </c:v>
                        </c:pt>
                      </c15:dlblFieldTableCache>
                    </c15:dlblFTEntry>
                  </c15:dlblFieldTable>
                  <c15:showDataLabelsRange val="0"/>
                </c:ext>
                <c:ext xmlns:c16="http://schemas.microsoft.com/office/drawing/2014/chart" uri="{C3380CC4-5D6E-409C-BE32-E72D297353CC}">
                  <c16:uniqueId val="{00000103-6790-054B-AF25-DC7479138F0F}"/>
                </c:ext>
              </c:extLst>
            </c:dLbl>
            <c:dLbl>
              <c:idx val="256"/>
              <c:tx>
                <c:strRef>
                  <c:f>'2020 Cost Curve'!$N$340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{4F5D7B83-8B54-144C-B0ED-556EDE472083}</c15:txfldGUID>
                      <c15:f>'2020 Cost Curve'!$N$340</c15:f>
                      <c15:dlblFieldTableCache>
                        <c:ptCount val="1"/>
                        <c:pt idx="0">
                          <c:v> </c:v>
                        </c:pt>
                      </c15:dlblFieldTableCache>
                    </c15:dlblFTEntry>
                  </c15:dlblFieldTable>
                  <c15:showDataLabelsRange val="0"/>
                </c:ext>
                <c:ext xmlns:c16="http://schemas.microsoft.com/office/drawing/2014/chart" uri="{C3380CC4-5D6E-409C-BE32-E72D297353CC}">
                  <c16:uniqueId val="{00000104-6790-054B-AF25-DC7479138F0F}"/>
                </c:ext>
              </c:extLst>
            </c:dLbl>
            <c:dLbl>
              <c:idx val="257"/>
              <c:tx>
                <c:strRef>
                  <c:f>'2020 Cost Curve'!$N$341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{1D9A62E8-DE7A-5643-99D3-95CACC90E8B2}</c15:txfldGUID>
                      <c15:f>'2020 Cost Curve'!$N$341</c15:f>
                      <c15:dlblFieldTableCache>
                        <c:ptCount val="1"/>
                        <c:pt idx="0">
                          <c:v> </c:v>
                        </c:pt>
                      </c15:dlblFieldTableCache>
                    </c15:dlblFTEntry>
                  </c15:dlblFieldTable>
                  <c15:showDataLabelsRange val="0"/>
                </c:ext>
                <c:ext xmlns:c16="http://schemas.microsoft.com/office/drawing/2014/chart" uri="{C3380CC4-5D6E-409C-BE32-E72D297353CC}">
                  <c16:uniqueId val="{00000105-6790-054B-AF25-DC7479138F0F}"/>
                </c:ext>
              </c:extLst>
            </c:dLbl>
            <c:dLbl>
              <c:idx val="258"/>
              <c:tx>
                <c:strRef>
                  <c:f>'2020 Cost Curve'!$N$342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{ACC1DE67-B8C2-4A4F-B9CB-D97AE244708F}</c15:txfldGUID>
                      <c15:f>'2020 Cost Curve'!$N$342</c15:f>
                      <c15:dlblFieldTableCache>
                        <c:ptCount val="1"/>
                        <c:pt idx="0">
                          <c:v> </c:v>
                        </c:pt>
                      </c15:dlblFieldTableCache>
                    </c15:dlblFTEntry>
                  </c15:dlblFieldTable>
                  <c15:showDataLabelsRange val="0"/>
                </c:ext>
                <c:ext xmlns:c16="http://schemas.microsoft.com/office/drawing/2014/chart" uri="{C3380CC4-5D6E-409C-BE32-E72D297353CC}">
                  <c16:uniqueId val="{00000106-6790-054B-AF25-DC7479138F0F}"/>
                </c:ext>
              </c:extLst>
            </c:dLbl>
            <c:dLbl>
              <c:idx val="259"/>
              <c:tx>
                <c:strRef>
                  <c:f>'2020 Cost Curve'!$N$343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{98849F1A-B2A5-4043-AA09-E0F782DB1B9B}</c15:txfldGUID>
                      <c15:f>'2020 Cost Curve'!$N$343</c15:f>
                      <c15:dlblFieldTableCache>
                        <c:ptCount val="1"/>
                        <c:pt idx="0">
                          <c:v> </c:v>
                        </c:pt>
                      </c15:dlblFieldTableCache>
                    </c15:dlblFTEntry>
                  </c15:dlblFieldTable>
                  <c15:showDataLabelsRange val="0"/>
                </c:ext>
                <c:ext xmlns:c16="http://schemas.microsoft.com/office/drawing/2014/chart" uri="{C3380CC4-5D6E-409C-BE32-E72D297353CC}">
                  <c16:uniqueId val="{00000107-6790-054B-AF25-DC7479138F0F}"/>
                </c:ext>
              </c:extLst>
            </c:dLbl>
            <c:dLbl>
              <c:idx val="260"/>
              <c:tx>
                <c:strRef>
                  <c:f>'2020 Cost Curve'!$N$344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{F361B08A-8B81-0B41-AFBE-2248C1B2DDD8}</c15:txfldGUID>
                      <c15:f>'2020 Cost Curve'!$N$344</c15:f>
                      <c15:dlblFieldTableCache>
                        <c:ptCount val="1"/>
                        <c:pt idx="0">
                          <c:v> </c:v>
                        </c:pt>
                      </c15:dlblFieldTableCache>
                    </c15:dlblFTEntry>
                  </c15:dlblFieldTable>
                  <c15:showDataLabelsRange val="0"/>
                </c:ext>
                <c:ext xmlns:c16="http://schemas.microsoft.com/office/drawing/2014/chart" uri="{C3380CC4-5D6E-409C-BE32-E72D297353CC}">
                  <c16:uniqueId val="{00000108-6790-054B-AF25-DC7479138F0F}"/>
                </c:ext>
              </c:extLst>
            </c:dLbl>
            <c:dLbl>
              <c:idx val="261"/>
              <c:tx>
                <c:strRef>
                  <c:f>'2020 Cost Curve'!$N$345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{A13E77EA-0349-EB49-84A4-BBA90778E620}</c15:txfldGUID>
                      <c15:f>'2020 Cost Curve'!$N$345</c15:f>
                      <c15:dlblFieldTableCache>
                        <c:ptCount val="1"/>
                        <c:pt idx="0">
                          <c:v> </c:v>
                        </c:pt>
                      </c15:dlblFieldTableCache>
                    </c15:dlblFTEntry>
                  </c15:dlblFieldTable>
                  <c15:showDataLabelsRange val="0"/>
                </c:ext>
                <c:ext xmlns:c16="http://schemas.microsoft.com/office/drawing/2014/chart" uri="{C3380CC4-5D6E-409C-BE32-E72D297353CC}">
                  <c16:uniqueId val="{00000109-6790-054B-AF25-DC7479138F0F}"/>
                </c:ext>
              </c:extLst>
            </c:dLbl>
            <c:dLbl>
              <c:idx val="262"/>
              <c:tx>
                <c:strRef>
                  <c:f>'2020 Cost Curve'!$N$346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{A55CBC7A-CE2B-4441-8D2D-282AE7D28475}</c15:txfldGUID>
                      <c15:f>'2020 Cost Curve'!$N$346</c15:f>
                      <c15:dlblFieldTableCache>
                        <c:ptCount val="1"/>
                        <c:pt idx="0">
                          <c:v> </c:v>
                        </c:pt>
                      </c15:dlblFieldTableCache>
                    </c15:dlblFTEntry>
                  </c15:dlblFieldTable>
                  <c15:showDataLabelsRange val="0"/>
                </c:ext>
                <c:ext xmlns:c16="http://schemas.microsoft.com/office/drawing/2014/chart" uri="{C3380CC4-5D6E-409C-BE32-E72D297353CC}">
                  <c16:uniqueId val="{0000010A-6790-054B-AF25-DC7479138F0F}"/>
                </c:ext>
              </c:extLst>
            </c:dLbl>
            <c:dLbl>
              <c:idx val="263"/>
              <c:tx>
                <c:strRef>
                  <c:f>'2020 Cost Curve'!$N$347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{EF6CDDB3-8DDB-D542-BB37-C2855932CAB4}</c15:txfldGUID>
                      <c15:f>'2020 Cost Curve'!$N$347</c15:f>
                      <c15:dlblFieldTableCache>
                        <c:ptCount val="1"/>
                        <c:pt idx="0">
                          <c:v> </c:v>
                        </c:pt>
                      </c15:dlblFieldTableCache>
                    </c15:dlblFTEntry>
                  </c15:dlblFieldTable>
                  <c15:showDataLabelsRange val="0"/>
                </c:ext>
                <c:ext xmlns:c16="http://schemas.microsoft.com/office/drawing/2014/chart" uri="{C3380CC4-5D6E-409C-BE32-E72D297353CC}">
                  <c16:uniqueId val="{0000010B-6790-054B-AF25-DC7479138F0F}"/>
                </c:ext>
              </c:extLst>
            </c:dLbl>
            <c:dLbl>
              <c:idx val="264"/>
              <c:tx>
                <c:strRef>
                  <c:f>'2020 Cost Curve'!$N$348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{2E043064-E3D7-D54E-8590-07CD336C1ABF}</c15:txfldGUID>
                      <c15:f>'2020 Cost Curve'!$N$348</c15:f>
                      <c15:dlblFieldTableCache>
                        <c:ptCount val="1"/>
                        <c:pt idx="0">
                          <c:v> </c:v>
                        </c:pt>
                      </c15:dlblFieldTableCache>
                    </c15:dlblFTEntry>
                  </c15:dlblFieldTable>
                  <c15:showDataLabelsRange val="0"/>
                </c:ext>
                <c:ext xmlns:c16="http://schemas.microsoft.com/office/drawing/2014/chart" uri="{C3380CC4-5D6E-409C-BE32-E72D297353CC}">
                  <c16:uniqueId val="{0000010C-6790-054B-AF25-DC7479138F0F}"/>
                </c:ext>
              </c:extLst>
            </c:dLbl>
            <c:dLbl>
              <c:idx val="265"/>
              <c:tx>
                <c:strRef>
                  <c:f>'2020 Cost Curve'!$N$349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{2CAFE1F1-118E-5641-833C-3905D620989C}</c15:txfldGUID>
                      <c15:f>'2020 Cost Curve'!$N$349</c15:f>
                      <c15:dlblFieldTableCache>
                        <c:ptCount val="1"/>
                        <c:pt idx="0">
                          <c:v> </c:v>
                        </c:pt>
                      </c15:dlblFieldTableCache>
                    </c15:dlblFTEntry>
                  </c15:dlblFieldTable>
                  <c15:showDataLabelsRange val="0"/>
                </c:ext>
                <c:ext xmlns:c16="http://schemas.microsoft.com/office/drawing/2014/chart" uri="{C3380CC4-5D6E-409C-BE32-E72D297353CC}">
                  <c16:uniqueId val="{0000010D-6790-054B-AF25-DC7479138F0F}"/>
                </c:ext>
              </c:extLst>
            </c:dLbl>
            <c:dLbl>
              <c:idx val="266"/>
              <c:tx>
                <c:strRef>
                  <c:f>'2020 Cost Curve'!$N$350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{4F988721-8CCE-3245-A5A6-559F8AA54779}</c15:txfldGUID>
                      <c15:f>'2020 Cost Curve'!$N$350</c15:f>
                      <c15:dlblFieldTableCache>
                        <c:ptCount val="1"/>
                        <c:pt idx="0">
                          <c:v> </c:v>
                        </c:pt>
                      </c15:dlblFieldTableCache>
                    </c15:dlblFTEntry>
                  </c15:dlblFieldTable>
                  <c15:showDataLabelsRange val="0"/>
                </c:ext>
                <c:ext xmlns:c16="http://schemas.microsoft.com/office/drawing/2014/chart" uri="{C3380CC4-5D6E-409C-BE32-E72D297353CC}">
                  <c16:uniqueId val="{0000010E-6790-054B-AF25-DC7479138F0F}"/>
                </c:ext>
              </c:extLst>
            </c:dLbl>
            <c:dLbl>
              <c:idx val="267"/>
              <c:tx>
                <c:strRef>
                  <c:f>'2020 Cost Curve'!$N$351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{1CAB8428-00E8-9B4F-921C-6A8B740A5475}</c15:txfldGUID>
                      <c15:f>'2020 Cost Curve'!$N$351</c15:f>
                      <c15:dlblFieldTableCache>
                        <c:ptCount val="1"/>
                        <c:pt idx="0">
                          <c:v> </c:v>
                        </c:pt>
                      </c15:dlblFieldTableCache>
                    </c15:dlblFTEntry>
                  </c15:dlblFieldTable>
                  <c15:showDataLabelsRange val="0"/>
                </c:ext>
                <c:ext xmlns:c16="http://schemas.microsoft.com/office/drawing/2014/chart" uri="{C3380CC4-5D6E-409C-BE32-E72D297353CC}">
                  <c16:uniqueId val="{0000010F-6790-054B-AF25-DC7479138F0F}"/>
                </c:ext>
              </c:extLst>
            </c:dLbl>
            <c:dLbl>
              <c:idx val="268"/>
              <c:tx>
                <c:strRef>
                  <c:f>'2020 Cost Curve'!$N$352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{11322E91-1B58-434E-AAF2-79E8EC6461E0}</c15:txfldGUID>
                      <c15:f>'2020 Cost Curve'!$N$352</c15:f>
                      <c15:dlblFieldTableCache>
                        <c:ptCount val="1"/>
                        <c:pt idx="0">
                          <c:v> </c:v>
                        </c:pt>
                      </c15:dlblFieldTableCache>
                    </c15:dlblFTEntry>
                  </c15:dlblFieldTable>
                  <c15:showDataLabelsRange val="0"/>
                </c:ext>
                <c:ext xmlns:c16="http://schemas.microsoft.com/office/drawing/2014/chart" uri="{C3380CC4-5D6E-409C-BE32-E72D297353CC}">
                  <c16:uniqueId val="{00000110-6790-054B-AF25-DC7479138F0F}"/>
                </c:ext>
              </c:extLst>
            </c:dLbl>
            <c:dLbl>
              <c:idx val="269"/>
              <c:tx>
                <c:strRef>
                  <c:f>'2020 Cost Curve'!$N$353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{C770014B-72FC-A74C-B84E-CC5A59A489D8}</c15:txfldGUID>
                      <c15:f>'2020 Cost Curve'!$N$353</c15:f>
                      <c15:dlblFieldTableCache>
                        <c:ptCount val="1"/>
                        <c:pt idx="0">
                          <c:v> </c:v>
                        </c:pt>
                      </c15:dlblFieldTableCache>
                    </c15:dlblFTEntry>
                  </c15:dlblFieldTable>
                  <c15:showDataLabelsRange val="0"/>
                </c:ext>
                <c:ext xmlns:c16="http://schemas.microsoft.com/office/drawing/2014/chart" uri="{C3380CC4-5D6E-409C-BE32-E72D297353CC}">
                  <c16:uniqueId val="{00000111-6790-054B-AF25-DC7479138F0F}"/>
                </c:ext>
              </c:extLst>
            </c:dLbl>
            <c:dLbl>
              <c:idx val="270"/>
              <c:tx>
                <c:strRef>
                  <c:f>'2020 Cost Curve'!$N$354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{EC59DCF2-F77D-2444-A231-75D6C6CF89C0}</c15:txfldGUID>
                      <c15:f>'2020 Cost Curve'!$N$354</c15:f>
                      <c15:dlblFieldTableCache>
                        <c:ptCount val="1"/>
                        <c:pt idx="0">
                          <c:v> </c:v>
                        </c:pt>
                      </c15:dlblFieldTableCache>
                    </c15:dlblFTEntry>
                  </c15:dlblFieldTable>
                  <c15:showDataLabelsRange val="0"/>
                </c:ext>
                <c:ext xmlns:c16="http://schemas.microsoft.com/office/drawing/2014/chart" uri="{C3380CC4-5D6E-409C-BE32-E72D297353CC}">
                  <c16:uniqueId val="{00000112-6790-054B-AF25-DC7479138F0F}"/>
                </c:ext>
              </c:extLst>
            </c:dLbl>
            <c:dLbl>
              <c:idx val="271"/>
              <c:tx>
                <c:strRef>
                  <c:f>'2020 Cost Curve'!$N$355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{855F4652-CBBC-C449-B3C1-13A9E80A0981}</c15:txfldGUID>
                      <c15:f>'2020 Cost Curve'!$N$355</c15:f>
                      <c15:dlblFieldTableCache>
                        <c:ptCount val="1"/>
                        <c:pt idx="0">
                          <c:v> </c:v>
                        </c:pt>
                      </c15:dlblFieldTableCache>
                    </c15:dlblFTEntry>
                  </c15:dlblFieldTable>
                  <c15:showDataLabelsRange val="0"/>
                </c:ext>
                <c:ext xmlns:c16="http://schemas.microsoft.com/office/drawing/2014/chart" uri="{C3380CC4-5D6E-409C-BE32-E72D297353CC}">
                  <c16:uniqueId val="{00000113-6790-054B-AF25-DC7479138F0F}"/>
                </c:ext>
              </c:extLst>
            </c:dLbl>
            <c:dLbl>
              <c:idx val="272"/>
              <c:tx>
                <c:strRef>
                  <c:f>'2020 Cost Curve'!$N$356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{0BD71F20-AE6E-C24A-AF37-8FE24DF0C8B5}</c15:txfldGUID>
                      <c15:f>'2020 Cost Curve'!$N$356</c15:f>
                      <c15:dlblFieldTableCache>
                        <c:ptCount val="1"/>
                        <c:pt idx="0">
                          <c:v> </c:v>
                        </c:pt>
                      </c15:dlblFieldTableCache>
                    </c15:dlblFTEntry>
                  </c15:dlblFieldTable>
                  <c15:showDataLabelsRange val="0"/>
                </c:ext>
                <c:ext xmlns:c16="http://schemas.microsoft.com/office/drawing/2014/chart" uri="{C3380CC4-5D6E-409C-BE32-E72D297353CC}">
                  <c16:uniqueId val="{00000114-6790-054B-AF25-DC7479138F0F}"/>
                </c:ext>
              </c:extLst>
            </c:dLbl>
            <c:dLbl>
              <c:idx val="273"/>
              <c:tx>
                <c:strRef>
                  <c:f>'2020 Cost Curve'!$N$357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{3BD89DAC-C4D1-BF4A-A383-1C427B863AA1}</c15:txfldGUID>
                      <c15:f>'2020 Cost Curve'!$N$357</c15:f>
                      <c15:dlblFieldTableCache>
                        <c:ptCount val="1"/>
                        <c:pt idx="0">
                          <c:v> </c:v>
                        </c:pt>
                      </c15:dlblFieldTableCache>
                    </c15:dlblFTEntry>
                  </c15:dlblFieldTable>
                  <c15:showDataLabelsRange val="0"/>
                </c:ext>
                <c:ext xmlns:c16="http://schemas.microsoft.com/office/drawing/2014/chart" uri="{C3380CC4-5D6E-409C-BE32-E72D297353CC}">
                  <c16:uniqueId val="{00000115-6790-054B-AF25-DC7479138F0F}"/>
                </c:ext>
              </c:extLst>
            </c:dLbl>
            <c:dLbl>
              <c:idx val="274"/>
              <c:tx>
                <c:strRef>
                  <c:f>'2020 Cost Curve'!$N$358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{6E76C7E9-E1FD-0A42-8FBF-11CEE47BC574}</c15:txfldGUID>
                      <c15:f>'2020 Cost Curve'!$N$358</c15:f>
                      <c15:dlblFieldTableCache>
                        <c:ptCount val="1"/>
                        <c:pt idx="0">
                          <c:v> </c:v>
                        </c:pt>
                      </c15:dlblFieldTableCache>
                    </c15:dlblFTEntry>
                  </c15:dlblFieldTable>
                  <c15:showDataLabelsRange val="0"/>
                </c:ext>
                <c:ext xmlns:c16="http://schemas.microsoft.com/office/drawing/2014/chart" uri="{C3380CC4-5D6E-409C-BE32-E72D297353CC}">
                  <c16:uniqueId val="{00000116-6790-054B-AF25-DC7479138F0F}"/>
                </c:ext>
              </c:extLst>
            </c:dLbl>
            <c:dLbl>
              <c:idx val="275"/>
              <c:tx>
                <c:strRef>
                  <c:f>'2020 Cost Curve'!$N$359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{44537DC1-7148-6C4B-B083-75AEA875A7F5}</c15:txfldGUID>
                      <c15:f>'2020 Cost Curve'!$N$359</c15:f>
                      <c15:dlblFieldTableCache>
                        <c:ptCount val="1"/>
                        <c:pt idx="0">
                          <c:v> </c:v>
                        </c:pt>
                      </c15:dlblFieldTableCache>
                    </c15:dlblFTEntry>
                  </c15:dlblFieldTable>
                  <c15:showDataLabelsRange val="0"/>
                </c:ext>
                <c:ext xmlns:c16="http://schemas.microsoft.com/office/drawing/2014/chart" uri="{C3380CC4-5D6E-409C-BE32-E72D297353CC}">
                  <c16:uniqueId val="{00000117-6790-054B-AF25-DC7479138F0F}"/>
                </c:ext>
              </c:extLst>
            </c:dLbl>
            <c:dLbl>
              <c:idx val="276"/>
              <c:tx>
                <c:strRef>
                  <c:f>'2020 Cost Curve'!$N$360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{3A6A370C-B03B-2842-950C-675879D8FCC4}</c15:txfldGUID>
                      <c15:f>'2020 Cost Curve'!$N$360</c15:f>
                      <c15:dlblFieldTableCache>
                        <c:ptCount val="1"/>
                        <c:pt idx="0">
                          <c:v> </c:v>
                        </c:pt>
                      </c15:dlblFieldTableCache>
                    </c15:dlblFTEntry>
                  </c15:dlblFieldTable>
                  <c15:showDataLabelsRange val="0"/>
                </c:ext>
                <c:ext xmlns:c16="http://schemas.microsoft.com/office/drawing/2014/chart" uri="{C3380CC4-5D6E-409C-BE32-E72D297353CC}">
                  <c16:uniqueId val="{00000118-6790-054B-AF25-DC7479138F0F}"/>
                </c:ext>
              </c:extLst>
            </c:dLbl>
            <c:dLbl>
              <c:idx val="277"/>
              <c:tx>
                <c:strRef>
                  <c:f>'2020 Cost Curve'!$N$361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{9A6E19A8-0C4E-E841-8303-291BBA01D2AE}</c15:txfldGUID>
                      <c15:f>'2020 Cost Curve'!$N$361</c15:f>
                      <c15:dlblFieldTableCache>
                        <c:ptCount val="1"/>
                        <c:pt idx="0">
                          <c:v> </c:v>
                        </c:pt>
                      </c15:dlblFieldTableCache>
                    </c15:dlblFTEntry>
                  </c15:dlblFieldTable>
                  <c15:showDataLabelsRange val="0"/>
                </c:ext>
                <c:ext xmlns:c16="http://schemas.microsoft.com/office/drawing/2014/chart" uri="{C3380CC4-5D6E-409C-BE32-E72D297353CC}">
                  <c16:uniqueId val="{00000119-6790-054B-AF25-DC7479138F0F}"/>
                </c:ext>
              </c:extLst>
            </c:dLbl>
            <c:dLbl>
              <c:idx val="278"/>
              <c:tx>
                <c:strRef>
                  <c:f>'2020 Cost Curve'!$N$362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{1BD63CCF-3C67-0D43-B302-19E9B8AE0D84}</c15:txfldGUID>
                      <c15:f>'2020 Cost Curve'!$N$362</c15:f>
                      <c15:dlblFieldTableCache>
                        <c:ptCount val="1"/>
                        <c:pt idx="0">
                          <c:v> </c:v>
                        </c:pt>
                      </c15:dlblFieldTableCache>
                    </c15:dlblFTEntry>
                  </c15:dlblFieldTable>
                  <c15:showDataLabelsRange val="0"/>
                </c:ext>
                <c:ext xmlns:c16="http://schemas.microsoft.com/office/drawing/2014/chart" uri="{C3380CC4-5D6E-409C-BE32-E72D297353CC}">
                  <c16:uniqueId val="{0000011A-6790-054B-AF25-DC7479138F0F}"/>
                </c:ext>
              </c:extLst>
            </c:dLbl>
            <c:dLbl>
              <c:idx val="279"/>
              <c:tx>
                <c:strRef>
                  <c:f>'2020 Cost Curve'!$N$363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{A3EFF051-3A29-664D-9243-C8C1CF030C33}</c15:txfldGUID>
                      <c15:f>'2020 Cost Curve'!$N$363</c15:f>
                      <c15:dlblFieldTableCache>
                        <c:ptCount val="1"/>
                        <c:pt idx="0">
                          <c:v> </c:v>
                        </c:pt>
                      </c15:dlblFieldTableCache>
                    </c15:dlblFTEntry>
                  </c15:dlblFieldTable>
                  <c15:showDataLabelsRange val="0"/>
                </c:ext>
                <c:ext xmlns:c16="http://schemas.microsoft.com/office/drawing/2014/chart" uri="{C3380CC4-5D6E-409C-BE32-E72D297353CC}">
                  <c16:uniqueId val="{0000011B-6790-054B-AF25-DC7479138F0F}"/>
                </c:ext>
              </c:extLst>
            </c:dLbl>
            <c:dLbl>
              <c:idx val="280"/>
              <c:tx>
                <c:strRef>
                  <c:f>'2020 Cost Curve'!$N$364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{EF981FCF-4D93-7A4B-A190-162B907750ED}</c15:txfldGUID>
                      <c15:f>'2020 Cost Curve'!$N$364</c15:f>
                      <c15:dlblFieldTableCache>
                        <c:ptCount val="1"/>
                        <c:pt idx="0">
                          <c:v> </c:v>
                        </c:pt>
                      </c15:dlblFieldTableCache>
                    </c15:dlblFTEntry>
                  </c15:dlblFieldTable>
                  <c15:showDataLabelsRange val="0"/>
                </c:ext>
                <c:ext xmlns:c16="http://schemas.microsoft.com/office/drawing/2014/chart" uri="{C3380CC4-5D6E-409C-BE32-E72D297353CC}">
                  <c16:uniqueId val="{0000011C-6790-054B-AF25-DC7479138F0F}"/>
                </c:ext>
              </c:extLst>
            </c:dLbl>
            <c:dLbl>
              <c:idx val="281"/>
              <c:tx>
                <c:strRef>
                  <c:f>'2020 Cost Curve'!$N$365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{2E0B4970-98DF-1545-BD8F-C5710D9D0225}</c15:txfldGUID>
                      <c15:f>'2020 Cost Curve'!$N$365</c15:f>
                      <c15:dlblFieldTableCache>
                        <c:ptCount val="1"/>
                        <c:pt idx="0">
                          <c:v> </c:v>
                        </c:pt>
                      </c15:dlblFieldTableCache>
                    </c15:dlblFTEntry>
                  </c15:dlblFieldTable>
                  <c15:showDataLabelsRange val="0"/>
                </c:ext>
                <c:ext xmlns:c16="http://schemas.microsoft.com/office/drawing/2014/chart" uri="{C3380CC4-5D6E-409C-BE32-E72D297353CC}">
                  <c16:uniqueId val="{0000011D-6790-054B-AF25-DC7479138F0F}"/>
                </c:ext>
              </c:extLst>
            </c:dLbl>
            <c:dLbl>
              <c:idx val="282"/>
              <c:tx>
                <c:strRef>
                  <c:f>'2020 Cost Curve'!$N$366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{160B72FB-9FB4-F641-AFF7-F8EF156D0739}</c15:txfldGUID>
                      <c15:f>'2020 Cost Curve'!$N$366</c15:f>
                      <c15:dlblFieldTableCache>
                        <c:ptCount val="1"/>
                        <c:pt idx="0">
                          <c:v> </c:v>
                        </c:pt>
                      </c15:dlblFieldTableCache>
                    </c15:dlblFTEntry>
                  </c15:dlblFieldTable>
                  <c15:showDataLabelsRange val="0"/>
                </c:ext>
                <c:ext xmlns:c16="http://schemas.microsoft.com/office/drawing/2014/chart" uri="{C3380CC4-5D6E-409C-BE32-E72D297353CC}">
                  <c16:uniqueId val="{0000011E-6790-054B-AF25-DC7479138F0F}"/>
                </c:ext>
              </c:extLst>
            </c:dLbl>
            <c:dLbl>
              <c:idx val="283"/>
              <c:tx>
                <c:strRef>
                  <c:f>'2020 Cost Curve'!$N$367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{B5907ECE-222B-674B-9559-A584CA745658}</c15:txfldGUID>
                      <c15:f>'2020 Cost Curve'!$N$367</c15:f>
                      <c15:dlblFieldTableCache>
                        <c:ptCount val="1"/>
                        <c:pt idx="0">
                          <c:v> </c:v>
                        </c:pt>
                      </c15:dlblFieldTableCache>
                    </c15:dlblFTEntry>
                  </c15:dlblFieldTable>
                  <c15:showDataLabelsRange val="0"/>
                </c:ext>
                <c:ext xmlns:c16="http://schemas.microsoft.com/office/drawing/2014/chart" uri="{C3380CC4-5D6E-409C-BE32-E72D297353CC}">
                  <c16:uniqueId val="{0000011F-6790-054B-AF25-DC7479138F0F}"/>
                </c:ext>
              </c:extLst>
            </c:dLbl>
            <c:dLbl>
              <c:idx val="284"/>
              <c:tx>
                <c:strRef>
                  <c:f>'2020 Cost Curve'!$N$368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{6AEC9FF4-D5C2-6E4D-AD6C-7890E51B5915}</c15:txfldGUID>
                      <c15:f>'2020 Cost Curve'!$N$368</c15:f>
                      <c15:dlblFieldTableCache>
                        <c:ptCount val="1"/>
                        <c:pt idx="0">
                          <c:v> </c:v>
                        </c:pt>
                      </c15:dlblFieldTableCache>
                    </c15:dlblFTEntry>
                  </c15:dlblFieldTable>
                  <c15:showDataLabelsRange val="0"/>
                </c:ext>
                <c:ext xmlns:c16="http://schemas.microsoft.com/office/drawing/2014/chart" uri="{C3380CC4-5D6E-409C-BE32-E72D297353CC}">
                  <c16:uniqueId val="{00000120-6790-054B-AF25-DC7479138F0F}"/>
                </c:ext>
              </c:extLst>
            </c:dLbl>
            <c:dLbl>
              <c:idx val="285"/>
              <c:tx>
                <c:strRef>
                  <c:f>'2020 Cost Curve'!$N$369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{54D5B01D-AEAF-9B4C-A654-5E0907D4E4FB}</c15:txfldGUID>
                      <c15:f>'2020 Cost Curve'!$N$369</c15:f>
                      <c15:dlblFieldTableCache>
                        <c:ptCount val="1"/>
                        <c:pt idx="0">
                          <c:v> </c:v>
                        </c:pt>
                      </c15:dlblFieldTableCache>
                    </c15:dlblFTEntry>
                  </c15:dlblFieldTable>
                  <c15:showDataLabelsRange val="0"/>
                </c:ext>
                <c:ext xmlns:c16="http://schemas.microsoft.com/office/drawing/2014/chart" uri="{C3380CC4-5D6E-409C-BE32-E72D297353CC}">
                  <c16:uniqueId val="{00000121-6790-054B-AF25-DC7479138F0F}"/>
                </c:ext>
              </c:extLst>
            </c:dLbl>
            <c:dLbl>
              <c:idx val="286"/>
              <c:tx>
                <c:strRef>
                  <c:f>'2020 Cost Curve'!$N$370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{9085A8F7-3A5E-5340-8AA1-1C2D33F84234}</c15:txfldGUID>
                      <c15:f>'2020 Cost Curve'!$N$370</c15:f>
                      <c15:dlblFieldTableCache>
                        <c:ptCount val="1"/>
                        <c:pt idx="0">
                          <c:v> </c:v>
                        </c:pt>
                      </c15:dlblFieldTableCache>
                    </c15:dlblFTEntry>
                  </c15:dlblFieldTable>
                  <c15:showDataLabelsRange val="0"/>
                </c:ext>
                <c:ext xmlns:c16="http://schemas.microsoft.com/office/drawing/2014/chart" uri="{C3380CC4-5D6E-409C-BE32-E72D297353CC}">
                  <c16:uniqueId val="{00000122-6790-054B-AF25-DC7479138F0F}"/>
                </c:ext>
              </c:extLst>
            </c:dLbl>
            <c:dLbl>
              <c:idx val="287"/>
              <c:tx>
                <c:strRef>
                  <c:f>'2020 Cost Curve'!$N$371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{7F7556D0-A6F6-834F-983F-2A781F7BF0F4}</c15:txfldGUID>
                      <c15:f>'2020 Cost Curve'!$N$371</c15:f>
                      <c15:dlblFieldTableCache>
                        <c:ptCount val="1"/>
                        <c:pt idx="0">
                          <c:v> </c:v>
                        </c:pt>
                      </c15:dlblFieldTableCache>
                    </c15:dlblFTEntry>
                  </c15:dlblFieldTable>
                  <c15:showDataLabelsRange val="0"/>
                </c:ext>
                <c:ext xmlns:c16="http://schemas.microsoft.com/office/drawing/2014/chart" uri="{C3380CC4-5D6E-409C-BE32-E72D297353CC}">
                  <c16:uniqueId val="{00000123-6790-054B-AF25-DC7479138F0F}"/>
                </c:ext>
              </c:extLst>
            </c:dLbl>
            <c:dLbl>
              <c:idx val="288"/>
              <c:tx>
                <c:strRef>
                  <c:f>'2020 Cost Curve'!$N$372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{00ED7DB6-8F8D-074C-BDD6-03C34B74B08C}</c15:txfldGUID>
                      <c15:f>'2020 Cost Curve'!$N$372</c15:f>
                      <c15:dlblFieldTableCache>
                        <c:ptCount val="1"/>
                        <c:pt idx="0">
                          <c:v> </c:v>
                        </c:pt>
                      </c15:dlblFieldTableCache>
                    </c15:dlblFTEntry>
                  </c15:dlblFieldTable>
                  <c15:showDataLabelsRange val="0"/>
                </c:ext>
                <c:ext xmlns:c16="http://schemas.microsoft.com/office/drawing/2014/chart" uri="{C3380CC4-5D6E-409C-BE32-E72D297353CC}">
                  <c16:uniqueId val="{00000124-6790-054B-AF25-DC7479138F0F}"/>
                </c:ext>
              </c:extLst>
            </c:dLbl>
            <c:dLbl>
              <c:idx val="289"/>
              <c:tx>
                <c:strRef>
                  <c:f>'2020 Cost Curve'!$N$373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{C2A45C8D-5305-8D4D-BE19-4CA05EA90FA0}</c15:txfldGUID>
                      <c15:f>'2020 Cost Curve'!$N$373</c15:f>
                      <c15:dlblFieldTableCache>
                        <c:ptCount val="1"/>
                        <c:pt idx="0">
                          <c:v> </c:v>
                        </c:pt>
                      </c15:dlblFieldTableCache>
                    </c15:dlblFTEntry>
                  </c15:dlblFieldTable>
                  <c15:showDataLabelsRange val="0"/>
                </c:ext>
                <c:ext xmlns:c16="http://schemas.microsoft.com/office/drawing/2014/chart" uri="{C3380CC4-5D6E-409C-BE32-E72D297353CC}">
                  <c16:uniqueId val="{00000125-6790-054B-AF25-DC7479138F0F}"/>
                </c:ext>
              </c:extLst>
            </c:dLbl>
            <c:dLbl>
              <c:idx val="290"/>
              <c:tx>
                <c:strRef>
                  <c:f>'2020 Cost Curve'!$N$374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{30FD6A20-0B3B-794C-A53B-0F0E99D13351}</c15:txfldGUID>
                      <c15:f>'2020 Cost Curve'!$N$374</c15:f>
                      <c15:dlblFieldTableCache>
                        <c:ptCount val="1"/>
                        <c:pt idx="0">
                          <c:v> </c:v>
                        </c:pt>
                      </c15:dlblFieldTableCache>
                    </c15:dlblFTEntry>
                  </c15:dlblFieldTable>
                  <c15:showDataLabelsRange val="0"/>
                </c:ext>
                <c:ext xmlns:c16="http://schemas.microsoft.com/office/drawing/2014/chart" uri="{C3380CC4-5D6E-409C-BE32-E72D297353CC}">
                  <c16:uniqueId val="{00000126-6790-054B-AF25-DC7479138F0F}"/>
                </c:ext>
              </c:extLst>
            </c:dLbl>
            <c:dLbl>
              <c:idx val="291"/>
              <c:tx>
                <c:strRef>
                  <c:f>'2020 Cost Curve'!$N$375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{3158F084-22F5-FA4B-9724-5B2EAB3515EE}</c15:txfldGUID>
                      <c15:f>'2020 Cost Curve'!$N$375</c15:f>
                      <c15:dlblFieldTableCache>
                        <c:ptCount val="1"/>
                        <c:pt idx="0">
                          <c:v> </c:v>
                        </c:pt>
                      </c15:dlblFieldTableCache>
                    </c15:dlblFTEntry>
                  </c15:dlblFieldTable>
                  <c15:showDataLabelsRange val="0"/>
                </c:ext>
                <c:ext xmlns:c16="http://schemas.microsoft.com/office/drawing/2014/chart" uri="{C3380CC4-5D6E-409C-BE32-E72D297353CC}">
                  <c16:uniqueId val="{00000127-6790-054B-AF25-DC7479138F0F}"/>
                </c:ext>
              </c:extLst>
            </c:dLbl>
            <c:dLbl>
              <c:idx val="292"/>
              <c:tx>
                <c:strRef>
                  <c:f>'2020 Cost Curve'!$N$376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{5B2A87BB-5824-2C4D-A213-6590FDFAFE92}</c15:txfldGUID>
                      <c15:f>'2020 Cost Curve'!$N$376</c15:f>
                      <c15:dlblFieldTableCache>
                        <c:ptCount val="1"/>
                        <c:pt idx="0">
                          <c:v> </c:v>
                        </c:pt>
                      </c15:dlblFieldTableCache>
                    </c15:dlblFTEntry>
                  </c15:dlblFieldTable>
                  <c15:showDataLabelsRange val="0"/>
                </c:ext>
                <c:ext xmlns:c16="http://schemas.microsoft.com/office/drawing/2014/chart" uri="{C3380CC4-5D6E-409C-BE32-E72D297353CC}">
                  <c16:uniqueId val="{00000128-6790-054B-AF25-DC7479138F0F}"/>
                </c:ext>
              </c:extLst>
            </c:dLbl>
            <c:dLbl>
              <c:idx val="293"/>
              <c:tx>
                <c:strRef>
                  <c:f>'2020 Cost Curve'!$N$377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{461D13D7-A43E-E141-ADED-59EE7925E68E}</c15:txfldGUID>
                      <c15:f>'2020 Cost Curve'!$N$377</c15:f>
                      <c15:dlblFieldTableCache>
                        <c:ptCount val="1"/>
                        <c:pt idx="0">
                          <c:v> </c:v>
                        </c:pt>
                      </c15:dlblFieldTableCache>
                    </c15:dlblFTEntry>
                  </c15:dlblFieldTable>
                  <c15:showDataLabelsRange val="0"/>
                </c:ext>
                <c:ext xmlns:c16="http://schemas.microsoft.com/office/drawing/2014/chart" uri="{C3380CC4-5D6E-409C-BE32-E72D297353CC}">
                  <c16:uniqueId val="{00000129-6790-054B-AF25-DC7479138F0F}"/>
                </c:ext>
              </c:extLst>
            </c:dLbl>
            <c:dLbl>
              <c:idx val="294"/>
              <c:tx>
                <c:strRef>
                  <c:f>'2020 Cost Curve'!$N$378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{DDADB998-C364-D54B-95FD-C23A1DD16892}</c15:txfldGUID>
                      <c15:f>'2020 Cost Curve'!$N$378</c15:f>
                      <c15:dlblFieldTableCache>
                        <c:ptCount val="1"/>
                        <c:pt idx="0">
                          <c:v> </c:v>
                        </c:pt>
                      </c15:dlblFieldTableCache>
                    </c15:dlblFTEntry>
                  </c15:dlblFieldTable>
                  <c15:showDataLabelsRange val="0"/>
                </c:ext>
                <c:ext xmlns:c16="http://schemas.microsoft.com/office/drawing/2014/chart" uri="{C3380CC4-5D6E-409C-BE32-E72D297353CC}">
                  <c16:uniqueId val="{0000012A-6790-054B-AF25-DC7479138F0F}"/>
                </c:ext>
              </c:extLst>
            </c:dLbl>
            <c:dLbl>
              <c:idx val="295"/>
              <c:tx>
                <c:strRef>
                  <c:f>'2020 Cost Curve'!$N$379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{B33AF879-8ADE-9540-A9EA-273C7CD2082C}</c15:txfldGUID>
                      <c15:f>'2020 Cost Curve'!$N$379</c15:f>
                      <c15:dlblFieldTableCache>
                        <c:ptCount val="1"/>
                        <c:pt idx="0">
                          <c:v> </c:v>
                        </c:pt>
                      </c15:dlblFieldTableCache>
                    </c15:dlblFTEntry>
                  </c15:dlblFieldTable>
                  <c15:showDataLabelsRange val="0"/>
                </c:ext>
                <c:ext xmlns:c16="http://schemas.microsoft.com/office/drawing/2014/chart" uri="{C3380CC4-5D6E-409C-BE32-E72D297353CC}">
                  <c16:uniqueId val="{0000012B-6790-054B-AF25-DC7479138F0F}"/>
                </c:ext>
              </c:extLst>
            </c:dLbl>
            <c:dLbl>
              <c:idx val="296"/>
              <c:tx>
                <c:strRef>
                  <c:f>'2020 Cost Curve'!$N$380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{33DBBF02-FB18-834C-A08C-E502F141BEFA}</c15:txfldGUID>
                      <c15:f>'2020 Cost Curve'!$N$380</c15:f>
                      <c15:dlblFieldTableCache>
                        <c:ptCount val="1"/>
                        <c:pt idx="0">
                          <c:v> </c:v>
                        </c:pt>
                      </c15:dlblFieldTableCache>
                    </c15:dlblFTEntry>
                  </c15:dlblFieldTable>
                  <c15:showDataLabelsRange val="0"/>
                </c:ext>
                <c:ext xmlns:c16="http://schemas.microsoft.com/office/drawing/2014/chart" uri="{C3380CC4-5D6E-409C-BE32-E72D297353CC}">
                  <c16:uniqueId val="{0000012C-6790-054B-AF25-DC7479138F0F}"/>
                </c:ext>
              </c:extLst>
            </c:dLbl>
            <c:dLbl>
              <c:idx val="297"/>
              <c:tx>
                <c:strRef>
                  <c:f>'2020 Cost Curve'!$N$381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{92A008BB-61FD-924E-8EAD-3FC6F8BAFDD8}</c15:txfldGUID>
                      <c15:f>'2020 Cost Curve'!$N$381</c15:f>
                      <c15:dlblFieldTableCache>
                        <c:ptCount val="1"/>
                        <c:pt idx="0">
                          <c:v> </c:v>
                        </c:pt>
                      </c15:dlblFieldTableCache>
                    </c15:dlblFTEntry>
                  </c15:dlblFieldTable>
                  <c15:showDataLabelsRange val="0"/>
                </c:ext>
                <c:ext xmlns:c16="http://schemas.microsoft.com/office/drawing/2014/chart" uri="{C3380CC4-5D6E-409C-BE32-E72D297353CC}">
                  <c16:uniqueId val="{0000012D-6790-054B-AF25-DC7479138F0F}"/>
                </c:ext>
              </c:extLst>
            </c:dLbl>
            <c:dLbl>
              <c:idx val="298"/>
              <c:tx>
                <c:strRef>
                  <c:f>'2020 Cost Curve'!$N$382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{F46E6689-1A82-904B-B2F7-1736FCA0CBBA}</c15:txfldGUID>
                      <c15:f>'2020 Cost Curve'!$N$382</c15:f>
                      <c15:dlblFieldTableCache>
                        <c:ptCount val="1"/>
                        <c:pt idx="0">
                          <c:v> </c:v>
                        </c:pt>
                      </c15:dlblFieldTableCache>
                    </c15:dlblFTEntry>
                  </c15:dlblFieldTable>
                  <c15:showDataLabelsRange val="0"/>
                </c:ext>
                <c:ext xmlns:c16="http://schemas.microsoft.com/office/drawing/2014/chart" uri="{C3380CC4-5D6E-409C-BE32-E72D297353CC}">
                  <c16:uniqueId val="{0000012E-6790-054B-AF25-DC7479138F0F}"/>
                </c:ext>
              </c:extLst>
            </c:dLbl>
            <c:dLbl>
              <c:idx val="299"/>
              <c:tx>
                <c:strRef>
                  <c:f>'2020 Cost Curve'!$N$383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{3C9DA856-15DC-9E4B-AAFF-5933C0BA3AC4}</c15:txfldGUID>
                      <c15:f>'2020 Cost Curve'!$N$383</c15:f>
                      <c15:dlblFieldTableCache>
                        <c:ptCount val="1"/>
                        <c:pt idx="0">
                          <c:v> </c:v>
                        </c:pt>
                      </c15:dlblFieldTableCache>
                    </c15:dlblFTEntry>
                  </c15:dlblFieldTable>
                  <c15:showDataLabelsRange val="0"/>
                </c:ext>
                <c:ext xmlns:c16="http://schemas.microsoft.com/office/drawing/2014/chart" uri="{C3380CC4-5D6E-409C-BE32-E72D297353CC}">
                  <c16:uniqueId val="{0000012F-6790-054B-AF25-DC7479138F0F}"/>
                </c:ext>
              </c:extLst>
            </c:dLbl>
            <c:dLbl>
              <c:idx val="300"/>
              <c:tx>
                <c:strRef>
                  <c:f>'2020 Cost Curve'!$N$384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{22641795-073C-354E-A1F2-A25485CB919B}</c15:txfldGUID>
                      <c15:f>'2020 Cost Curve'!$N$384</c15:f>
                      <c15:dlblFieldTableCache>
                        <c:ptCount val="1"/>
                        <c:pt idx="0">
                          <c:v> </c:v>
                        </c:pt>
                      </c15:dlblFieldTableCache>
                    </c15:dlblFTEntry>
                  </c15:dlblFieldTable>
                  <c15:showDataLabelsRange val="0"/>
                </c:ext>
                <c:ext xmlns:c16="http://schemas.microsoft.com/office/drawing/2014/chart" uri="{C3380CC4-5D6E-409C-BE32-E72D297353CC}">
                  <c16:uniqueId val="{00000130-6790-054B-AF25-DC7479138F0F}"/>
                </c:ext>
              </c:extLst>
            </c:dLbl>
            <c:dLbl>
              <c:idx val="301"/>
              <c:tx>
                <c:strRef>
                  <c:f>'2020 Cost Curve'!$N$385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{3D1B541C-0E85-3C4B-88C4-32F2BB1DA8EC}</c15:txfldGUID>
                      <c15:f>'2020 Cost Curve'!$N$385</c15:f>
                      <c15:dlblFieldTableCache>
                        <c:ptCount val="1"/>
                        <c:pt idx="0">
                          <c:v> </c:v>
                        </c:pt>
                      </c15:dlblFieldTableCache>
                    </c15:dlblFTEntry>
                  </c15:dlblFieldTable>
                  <c15:showDataLabelsRange val="0"/>
                </c:ext>
                <c:ext xmlns:c16="http://schemas.microsoft.com/office/drawing/2014/chart" uri="{C3380CC4-5D6E-409C-BE32-E72D297353CC}">
                  <c16:uniqueId val="{00000131-6790-054B-AF25-DC7479138F0F}"/>
                </c:ext>
              </c:extLst>
            </c:dLbl>
            <c:dLbl>
              <c:idx val="302"/>
              <c:tx>
                <c:strRef>
                  <c:f>'2020 Cost Curve'!$N$386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{98BEB7BE-0678-3F42-A2EE-85EA5BA988BB}</c15:txfldGUID>
                      <c15:f>'2020 Cost Curve'!$N$386</c15:f>
                      <c15:dlblFieldTableCache>
                        <c:ptCount val="1"/>
                        <c:pt idx="0">
                          <c:v> </c:v>
                        </c:pt>
                      </c15:dlblFieldTableCache>
                    </c15:dlblFTEntry>
                  </c15:dlblFieldTable>
                  <c15:showDataLabelsRange val="0"/>
                </c:ext>
                <c:ext xmlns:c16="http://schemas.microsoft.com/office/drawing/2014/chart" uri="{C3380CC4-5D6E-409C-BE32-E72D297353CC}">
                  <c16:uniqueId val="{00000132-6790-054B-AF25-DC7479138F0F}"/>
                </c:ext>
              </c:extLst>
            </c:dLbl>
            <c:dLbl>
              <c:idx val="303"/>
              <c:tx>
                <c:strRef>
                  <c:f>'2020 Cost Curve'!$N$387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{BC68334C-C1E3-E441-AA6E-E247EAC6C634}</c15:txfldGUID>
                      <c15:f>'2020 Cost Curve'!$N$387</c15:f>
                      <c15:dlblFieldTableCache>
                        <c:ptCount val="1"/>
                        <c:pt idx="0">
                          <c:v> </c:v>
                        </c:pt>
                      </c15:dlblFieldTableCache>
                    </c15:dlblFTEntry>
                  </c15:dlblFieldTable>
                  <c15:showDataLabelsRange val="0"/>
                </c:ext>
                <c:ext xmlns:c16="http://schemas.microsoft.com/office/drawing/2014/chart" uri="{C3380CC4-5D6E-409C-BE32-E72D297353CC}">
                  <c16:uniqueId val="{00000133-6790-054B-AF25-DC7479138F0F}"/>
                </c:ext>
              </c:extLst>
            </c:dLbl>
            <c:dLbl>
              <c:idx val="304"/>
              <c:tx>
                <c:strRef>
                  <c:f>'2020 Cost Curve'!$N$388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{CEE35AE4-2906-8241-9F22-80BB6E59406C}</c15:txfldGUID>
                      <c15:f>'2020 Cost Curve'!$N$388</c15:f>
                      <c15:dlblFieldTableCache>
                        <c:ptCount val="1"/>
                        <c:pt idx="0">
                          <c:v> </c:v>
                        </c:pt>
                      </c15:dlblFieldTableCache>
                    </c15:dlblFTEntry>
                  </c15:dlblFieldTable>
                  <c15:showDataLabelsRange val="0"/>
                </c:ext>
                <c:ext xmlns:c16="http://schemas.microsoft.com/office/drawing/2014/chart" uri="{C3380CC4-5D6E-409C-BE32-E72D297353CC}">
                  <c16:uniqueId val="{00000134-6790-054B-AF25-DC7479138F0F}"/>
                </c:ext>
              </c:extLst>
            </c:dLbl>
            <c:dLbl>
              <c:idx val="305"/>
              <c:tx>
                <c:strRef>
                  <c:f>'2020 Cost Curve'!$N$389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{A77FD1A7-DF8B-8145-99A4-3AC94EE9F567}</c15:txfldGUID>
                      <c15:f>'2020 Cost Curve'!$N$389</c15:f>
                      <c15:dlblFieldTableCache>
                        <c:ptCount val="1"/>
                        <c:pt idx="0">
                          <c:v> </c:v>
                        </c:pt>
                      </c15:dlblFieldTableCache>
                    </c15:dlblFTEntry>
                  </c15:dlblFieldTable>
                  <c15:showDataLabelsRange val="0"/>
                </c:ext>
                <c:ext xmlns:c16="http://schemas.microsoft.com/office/drawing/2014/chart" uri="{C3380CC4-5D6E-409C-BE32-E72D297353CC}">
                  <c16:uniqueId val="{00000135-6790-054B-AF25-DC7479138F0F}"/>
                </c:ext>
              </c:extLst>
            </c:dLbl>
            <c:dLbl>
              <c:idx val="306"/>
              <c:tx>
                <c:strRef>
                  <c:f>'2020 Cost Curve'!$N$390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{0BF28EE8-725E-BA46-B99D-37B463CCCA6D}</c15:txfldGUID>
                      <c15:f>'2020 Cost Curve'!$N$390</c15:f>
                      <c15:dlblFieldTableCache>
                        <c:ptCount val="1"/>
                        <c:pt idx="0">
                          <c:v> </c:v>
                        </c:pt>
                      </c15:dlblFieldTableCache>
                    </c15:dlblFTEntry>
                  </c15:dlblFieldTable>
                  <c15:showDataLabelsRange val="0"/>
                </c:ext>
                <c:ext xmlns:c16="http://schemas.microsoft.com/office/drawing/2014/chart" uri="{C3380CC4-5D6E-409C-BE32-E72D297353CC}">
                  <c16:uniqueId val="{00000136-6790-054B-AF25-DC7479138F0F}"/>
                </c:ext>
              </c:extLst>
            </c:dLbl>
            <c:dLbl>
              <c:idx val="307"/>
              <c:tx>
                <c:strRef>
                  <c:f>'2020 Cost Curve'!$N$391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{B8DD987F-33DB-7743-B70B-180E896D9920}</c15:txfldGUID>
                      <c15:f>'2020 Cost Curve'!$N$391</c15:f>
                      <c15:dlblFieldTableCache>
                        <c:ptCount val="1"/>
                        <c:pt idx="0">
                          <c:v> </c:v>
                        </c:pt>
                      </c15:dlblFieldTableCache>
                    </c15:dlblFTEntry>
                  </c15:dlblFieldTable>
                  <c15:showDataLabelsRange val="0"/>
                </c:ext>
                <c:ext xmlns:c16="http://schemas.microsoft.com/office/drawing/2014/chart" uri="{C3380CC4-5D6E-409C-BE32-E72D297353CC}">
                  <c16:uniqueId val="{00000137-6790-054B-AF25-DC7479138F0F}"/>
                </c:ext>
              </c:extLst>
            </c:dLbl>
            <c:dLbl>
              <c:idx val="308"/>
              <c:tx>
                <c:strRef>
                  <c:f>'2020 Cost Curve'!$N$392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{2650C78F-158F-7143-9508-6B08A7B79DD7}</c15:txfldGUID>
                      <c15:f>'2020 Cost Curve'!$N$392</c15:f>
                      <c15:dlblFieldTableCache>
                        <c:ptCount val="1"/>
                        <c:pt idx="0">
                          <c:v> </c:v>
                        </c:pt>
                      </c15:dlblFieldTableCache>
                    </c15:dlblFTEntry>
                  </c15:dlblFieldTable>
                  <c15:showDataLabelsRange val="0"/>
                </c:ext>
                <c:ext xmlns:c16="http://schemas.microsoft.com/office/drawing/2014/chart" uri="{C3380CC4-5D6E-409C-BE32-E72D297353CC}">
                  <c16:uniqueId val="{00000138-6790-054B-AF25-DC7479138F0F}"/>
                </c:ext>
              </c:extLst>
            </c:dLbl>
            <c:dLbl>
              <c:idx val="309"/>
              <c:tx>
                <c:strRef>
                  <c:f>'2020 Cost Curve'!$N$393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{64222B9B-A3F0-374B-9FBB-9147E84B3C16}</c15:txfldGUID>
                      <c15:f>'2020 Cost Curve'!$N$393</c15:f>
                      <c15:dlblFieldTableCache>
                        <c:ptCount val="1"/>
                        <c:pt idx="0">
                          <c:v> </c:v>
                        </c:pt>
                      </c15:dlblFieldTableCache>
                    </c15:dlblFTEntry>
                  </c15:dlblFieldTable>
                  <c15:showDataLabelsRange val="0"/>
                </c:ext>
                <c:ext xmlns:c16="http://schemas.microsoft.com/office/drawing/2014/chart" uri="{C3380CC4-5D6E-409C-BE32-E72D297353CC}">
                  <c16:uniqueId val="{00000139-6790-054B-AF25-DC7479138F0F}"/>
                </c:ext>
              </c:extLst>
            </c:dLbl>
            <c:dLbl>
              <c:idx val="310"/>
              <c:tx>
                <c:strRef>
                  <c:f>'2020 Cost Curve'!$N$394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{0C1A74EE-1F89-6B48-9A95-2010C24CB36C}</c15:txfldGUID>
                      <c15:f>'2020 Cost Curve'!$N$394</c15:f>
                      <c15:dlblFieldTableCache>
                        <c:ptCount val="1"/>
                        <c:pt idx="0">
                          <c:v> </c:v>
                        </c:pt>
                      </c15:dlblFieldTableCache>
                    </c15:dlblFTEntry>
                  </c15:dlblFieldTable>
                  <c15:showDataLabelsRange val="0"/>
                </c:ext>
                <c:ext xmlns:c16="http://schemas.microsoft.com/office/drawing/2014/chart" uri="{C3380CC4-5D6E-409C-BE32-E72D297353CC}">
                  <c16:uniqueId val="{0000013A-6790-054B-AF25-DC7479138F0F}"/>
                </c:ext>
              </c:extLst>
            </c:dLbl>
            <c:dLbl>
              <c:idx val="311"/>
              <c:tx>
                <c:strRef>
                  <c:f>'2020 Cost Curve'!$N$395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{EBB478B2-3987-5149-8F5D-2BC3B9F45A05}</c15:txfldGUID>
                      <c15:f>'2020 Cost Curve'!$N$395</c15:f>
                      <c15:dlblFieldTableCache>
                        <c:ptCount val="1"/>
                        <c:pt idx="0">
                          <c:v> </c:v>
                        </c:pt>
                      </c15:dlblFieldTableCache>
                    </c15:dlblFTEntry>
                  </c15:dlblFieldTable>
                  <c15:showDataLabelsRange val="0"/>
                </c:ext>
                <c:ext xmlns:c16="http://schemas.microsoft.com/office/drawing/2014/chart" uri="{C3380CC4-5D6E-409C-BE32-E72D297353CC}">
                  <c16:uniqueId val="{0000013B-6790-054B-AF25-DC7479138F0F}"/>
                </c:ext>
              </c:extLst>
            </c:dLbl>
            <c:dLbl>
              <c:idx val="312"/>
              <c:tx>
                <c:strRef>
                  <c:f>'2020 Cost Curve'!$N$396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{9D84F750-266E-5742-B7A4-A360219F4BB1}</c15:txfldGUID>
                      <c15:f>'2020 Cost Curve'!$N$396</c15:f>
                      <c15:dlblFieldTableCache>
                        <c:ptCount val="1"/>
                        <c:pt idx="0">
                          <c:v> </c:v>
                        </c:pt>
                      </c15:dlblFieldTableCache>
                    </c15:dlblFTEntry>
                  </c15:dlblFieldTable>
                  <c15:showDataLabelsRange val="0"/>
                </c:ext>
                <c:ext xmlns:c16="http://schemas.microsoft.com/office/drawing/2014/chart" uri="{C3380CC4-5D6E-409C-BE32-E72D297353CC}">
                  <c16:uniqueId val="{0000013C-6790-054B-AF25-DC7479138F0F}"/>
                </c:ext>
              </c:extLst>
            </c:dLbl>
            <c:dLbl>
              <c:idx val="313"/>
              <c:tx>
                <c:strRef>
                  <c:f>'2020 Cost Curve'!$N$397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{47A64BE3-5E62-5A4C-A346-5079190C457C}</c15:txfldGUID>
                      <c15:f>'2020 Cost Curve'!$N$397</c15:f>
                      <c15:dlblFieldTableCache>
                        <c:ptCount val="1"/>
                        <c:pt idx="0">
                          <c:v> </c:v>
                        </c:pt>
                      </c15:dlblFieldTableCache>
                    </c15:dlblFTEntry>
                  </c15:dlblFieldTable>
                  <c15:showDataLabelsRange val="0"/>
                </c:ext>
                <c:ext xmlns:c16="http://schemas.microsoft.com/office/drawing/2014/chart" uri="{C3380CC4-5D6E-409C-BE32-E72D297353CC}">
                  <c16:uniqueId val="{0000013D-6790-054B-AF25-DC7479138F0F}"/>
                </c:ext>
              </c:extLst>
            </c:dLbl>
            <c:dLbl>
              <c:idx val="314"/>
              <c:tx>
                <c:strRef>
                  <c:f>'2020 Cost Curve'!$N$398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{6DF7AAB6-C680-DD4F-8FFE-D6972BCD850F}</c15:txfldGUID>
                      <c15:f>'2020 Cost Curve'!$N$398</c15:f>
                      <c15:dlblFieldTableCache>
                        <c:ptCount val="1"/>
                        <c:pt idx="0">
                          <c:v> </c:v>
                        </c:pt>
                      </c15:dlblFieldTableCache>
                    </c15:dlblFTEntry>
                  </c15:dlblFieldTable>
                  <c15:showDataLabelsRange val="0"/>
                </c:ext>
                <c:ext xmlns:c16="http://schemas.microsoft.com/office/drawing/2014/chart" uri="{C3380CC4-5D6E-409C-BE32-E72D297353CC}">
                  <c16:uniqueId val="{0000013E-6790-054B-AF25-DC7479138F0F}"/>
                </c:ext>
              </c:extLst>
            </c:dLbl>
            <c:dLbl>
              <c:idx val="315"/>
              <c:tx>
                <c:strRef>
                  <c:f>'2020 Cost Curve'!$N$399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{67BE2664-2144-4A49-AA82-299C48FEDBCC}</c15:txfldGUID>
                      <c15:f>'2020 Cost Curve'!$N$399</c15:f>
                      <c15:dlblFieldTableCache>
                        <c:ptCount val="1"/>
                        <c:pt idx="0">
                          <c:v> </c:v>
                        </c:pt>
                      </c15:dlblFieldTableCache>
                    </c15:dlblFTEntry>
                  </c15:dlblFieldTable>
                  <c15:showDataLabelsRange val="0"/>
                </c:ext>
                <c:ext xmlns:c16="http://schemas.microsoft.com/office/drawing/2014/chart" uri="{C3380CC4-5D6E-409C-BE32-E72D297353CC}">
                  <c16:uniqueId val="{0000013F-6790-054B-AF25-DC7479138F0F}"/>
                </c:ext>
              </c:extLst>
            </c:dLbl>
            <c:dLbl>
              <c:idx val="316"/>
              <c:tx>
                <c:strRef>
                  <c:f>'2020 Cost Curve'!$N$400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{F81B1543-C7F1-BD40-A71E-FBFF6A1BA67D}</c15:txfldGUID>
                      <c15:f>'2020 Cost Curve'!$N$400</c15:f>
                      <c15:dlblFieldTableCache>
                        <c:ptCount val="1"/>
                        <c:pt idx="0">
                          <c:v> </c:v>
                        </c:pt>
                      </c15:dlblFieldTableCache>
                    </c15:dlblFTEntry>
                  </c15:dlblFieldTable>
                  <c15:showDataLabelsRange val="0"/>
                </c:ext>
                <c:ext xmlns:c16="http://schemas.microsoft.com/office/drawing/2014/chart" uri="{C3380CC4-5D6E-409C-BE32-E72D297353CC}">
                  <c16:uniqueId val="{00000140-6790-054B-AF25-DC7479138F0F}"/>
                </c:ext>
              </c:extLst>
            </c:dLbl>
            <c:dLbl>
              <c:idx val="317"/>
              <c:tx>
                <c:strRef>
                  <c:f>'2020 Cost Curve'!$N$401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{833B44D0-3205-7E48-88B2-705B77470AA2}</c15:txfldGUID>
                      <c15:f>'2020 Cost Curve'!$N$401</c15:f>
                      <c15:dlblFieldTableCache>
                        <c:ptCount val="1"/>
                        <c:pt idx="0">
                          <c:v> </c:v>
                        </c:pt>
                      </c15:dlblFieldTableCache>
                    </c15:dlblFTEntry>
                  </c15:dlblFieldTable>
                  <c15:showDataLabelsRange val="0"/>
                </c:ext>
                <c:ext xmlns:c16="http://schemas.microsoft.com/office/drawing/2014/chart" uri="{C3380CC4-5D6E-409C-BE32-E72D297353CC}">
                  <c16:uniqueId val="{00000141-6790-054B-AF25-DC7479138F0F}"/>
                </c:ext>
              </c:extLst>
            </c:dLbl>
            <c:dLbl>
              <c:idx val="318"/>
              <c:tx>
                <c:strRef>
                  <c:f>'2020 Cost Curve'!$N$402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{FD9A9A22-B049-FA4D-973F-E6042F3C1100}</c15:txfldGUID>
                      <c15:f>'2020 Cost Curve'!$N$402</c15:f>
                      <c15:dlblFieldTableCache>
                        <c:ptCount val="1"/>
                        <c:pt idx="0">
                          <c:v> </c:v>
                        </c:pt>
                      </c15:dlblFieldTableCache>
                    </c15:dlblFTEntry>
                  </c15:dlblFieldTable>
                  <c15:showDataLabelsRange val="0"/>
                </c:ext>
                <c:ext xmlns:c16="http://schemas.microsoft.com/office/drawing/2014/chart" uri="{C3380CC4-5D6E-409C-BE32-E72D297353CC}">
                  <c16:uniqueId val="{00000142-6790-054B-AF25-DC7479138F0F}"/>
                </c:ext>
              </c:extLst>
            </c:dLbl>
            <c:dLbl>
              <c:idx val="319"/>
              <c:tx>
                <c:strRef>
                  <c:f>'2020 Cost Curve'!$N$403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{D7BD2C0B-E08A-D947-AF21-098D70697C36}</c15:txfldGUID>
                      <c15:f>'2020 Cost Curve'!$N$403</c15:f>
                      <c15:dlblFieldTableCache>
                        <c:ptCount val="1"/>
                        <c:pt idx="0">
                          <c:v> </c:v>
                        </c:pt>
                      </c15:dlblFieldTableCache>
                    </c15:dlblFTEntry>
                  </c15:dlblFieldTable>
                  <c15:showDataLabelsRange val="0"/>
                </c:ext>
                <c:ext xmlns:c16="http://schemas.microsoft.com/office/drawing/2014/chart" uri="{C3380CC4-5D6E-409C-BE32-E72D297353CC}">
                  <c16:uniqueId val="{00000143-6790-054B-AF25-DC7479138F0F}"/>
                </c:ext>
              </c:extLst>
            </c:dLbl>
            <c:dLbl>
              <c:idx val="320"/>
              <c:tx>
                <c:strRef>
                  <c:f>'2020 Cost Curve'!$N$404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{DB0DEAB4-56EF-BD43-90FB-F4EEB27991B2}</c15:txfldGUID>
                      <c15:f>'2020 Cost Curve'!$N$404</c15:f>
                      <c15:dlblFieldTableCache>
                        <c:ptCount val="1"/>
                        <c:pt idx="0">
                          <c:v> </c:v>
                        </c:pt>
                      </c15:dlblFieldTableCache>
                    </c15:dlblFTEntry>
                  </c15:dlblFieldTable>
                  <c15:showDataLabelsRange val="0"/>
                </c:ext>
                <c:ext xmlns:c16="http://schemas.microsoft.com/office/drawing/2014/chart" uri="{C3380CC4-5D6E-409C-BE32-E72D297353CC}">
                  <c16:uniqueId val="{00000144-6790-054B-AF25-DC7479138F0F}"/>
                </c:ext>
              </c:extLst>
            </c:dLbl>
            <c:dLbl>
              <c:idx val="321"/>
              <c:tx>
                <c:strRef>
                  <c:f>'2020 Cost Curve'!$N$405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{25B83D59-7D63-2E40-92CC-67B546B03AE8}</c15:txfldGUID>
                      <c15:f>'2020 Cost Curve'!$N$405</c15:f>
                      <c15:dlblFieldTableCache>
                        <c:ptCount val="1"/>
                        <c:pt idx="0">
                          <c:v> </c:v>
                        </c:pt>
                      </c15:dlblFieldTableCache>
                    </c15:dlblFTEntry>
                  </c15:dlblFieldTable>
                  <c15:showDataLabelsRange val="0"/>
                </c:ext>
                <c:ext xmlns:c16="http://schemas.microsoft.com/office/drawing/2014/chart" uri="{C3380CC4-5D6E-409C-BE32-E72D297353CC}">
                  <c16:uniqueId val="{00000145-6790-054B-AF25-DC7479138F0F}"/>
                </c:ext>
              </c:extLst>
            </c:dLbl>
            <c:dLbl>
              <c:idx val="322"/>
              <c:tx>
                <c:strRef>
                  <c:f>'2020 Cost Curve'!$N$406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{949101F3-0600-0949-849E-625A425F6D21}</c15:txfldGUID>
                      <c15:f>'2020 Cost Curve'!$N$406</c15:f>
                      <c15:dlblFieldTableCache>
                        <c:ptCount val="1"/>
                        <c:pt idx="0">
                          <c:v> </c:v>
                        </c:pt>
                      </c15:dlblFieldTableCache>
                    </c15:dlblFTEntry>
                  </c15:dlblFieldTable>
                  <c15:showDataLabelsRange val="0"/>
                </c:ext>
                <c:ext xmlns:c16="http://schemas.microsoft.com/office/drawing/2014/chart" uri="{C3380CC4-5D6E-409C-BE32-E72D297353CC}">
                  <c16:uniqueId val="{00000146-6790-054B-AF25-DC7479138F0F}"/>
                </c:ext>
              </c:extLst>
            </c:dLbl>
            <c:dLbl>
              <c:idx val="323"/>
              <c:tx>
                <c:strRef>
                  <c:f>'2020 Cost Curve'!$N$407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{E9DF89C2-AB39-8A46-9CDE-C947BC22683A}</c15:txfldGUID>
                      <c15:f>'2020 Cost Curve'!$N$407</c15:f>
                      <c15:dlblFieldTableCache>
                        <c:ptCount val="1"/>
                        <c:pt idx="0">
                          <c:v> </c:v>
                        </c:pt>
                      </c15:dlblFieldTableCache>
                    </c15:dlblFTEntry>
                  </c15:dlblFieldTable>
                  <c15:showDataLabelsRange val="0"/>
                </c:ext>
                <c:ext xmlns:c16="http://schemas.microsoft.com/office/drawing/2014/chart" uri="{C3380CC4-5D6E-409C-BE32-E72D297353CC}">
                  <c16:uniqueId val="{00000147-6790-054B-AF25-DC7479138F0F}"/>
                </c:ext>
              </c:extLst>
            </c:dLbl>
            <c:dLbl>
              <c:idx val="324"/>
              <c:tx>
                <c:strRef>
                  <c:f>'2020 Cost Curve'!$N$408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{89290D0B-254E-4A42-A7A2-68C775324C13}</c15:txfldGUID>
                      <c15:f>'2020 Cost Curve'!$N$408</c15:f>
                      <c15:dlblFieldTableCache>
                        <c:ptCount val="1"/>
                        <c:pt idx="0">
                          <c:v> </c:v>
                        </c:pt>
                      </c15:dlblFieldTableCache>
                    </c15:dlblFTEntry>
                  </c15:dlblFieldTable>
                  <c15:showDataLabelsRange val="0"/>
                </c:ext>
                <c:ext xmlns:c16="http://schemas.microsoft.com/office/drawing/2014/chart" uri="{C3380CC4-5D6E-409C-BE32-E72D297353CC}">
                  <c16:uniqueId val="{00000148-6790-054B-AF25-DC7479138F0F}"/>
                </c:ext>
              </c:extLst>
            </c:dLbl>
            <c:dLbl>
              <c:idx val="325"/>
              <c:tx>
                <c:strRef>
                  <c:f>'2020 Cost Curve'!$N$409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{BB5B4B44-F6B2-F046-9F98-8F9399DFBE3F}</c15:txfldGUID>
                      <c15:f>'2020 Cost Curve'!$N$409</c15:f>
                      <c15:dlblFieldTableCache>
                        <c:ptCount val="1"/>
                        <c:pt idx="0">
                          <c:v> </c:v>
                        </c:pt>
                      </c15:dlblFieldTableCache>
                    </c15:dlblFTEntry>
                  </c15:dlblFieldTable>
                  <c15:showDataLabelsRange val="0"/>
                </c:ext>
                <c:ext xmlns:c16="http://schemas.microsoft.com/office/drawing/2014/chart" uri="{C3380CC4-5D6E-409C-BE32-E72D297353CC}">
                  <c16:uniqueId val="{00000149-6790-054B-AF25-DC7479138F0F}"/>
                </c:ext>
              </c:extLst>
            </c:dLbl>
            <c:dLbl>
              <c:idx val="326"/>
              <c:tx>
                <c:strRef>
                  <c:f>'2020 Cost Curve'!$N$410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{F340B782-A636-F44E-B253-97B4A54462D8}</c15:txfldGUID>
                      <c15:f>'2020 Cost Curve'!$N$410</c15:f>
                      <c15:dlblFieldTableCache>
                        <c:ptCount val="1"/>
                        <c:pt idx="0">
                          <c:v> </c:v>
                        </c:pt>
                      </c15:dlblFieldTableCache>
                    </c15:dlblFTEntry>
                  </c15:dlblFieldTable>
                  <c15:showDataLabelsRange val="0"/>
                </c:ext>
                <c:ext xmlns:c16="http://schemas.microsoft.com/office/drawing/2014/chart" uri="{C3380CC4-5D6E-409C-BE32-E72D297353CC}">
                  <c16:uniqueId val="{0000014A-6790-054B-AF25-DC7479138F0F}"/>
                </c:ext>
              </c:extLst>
            </c:dLbl>
            <c:dLbl>
              <c:idx val="327"/>
              <c:tx>
                <c:strRef>
                  <c:f>'2020 Cost Curve'!$N$411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{111EA696-66FE-A84E-B1BF-A4CCCB97E06B}</c15:txfldGUID>
                      <c15:f>'2020 Cost Curve'!$N$411</c15:f>
                      <c15:dlblFieldTableCache>
                        <c:ptCount val="1"/>
                        <c:pt idx="0">
                          <c:v> </c:v>
                        </c:pt>
                      </c15:dlblFieldTableCache>
                    </c15:dlblFTEntry>
                  </c15:dlblFieldTable>
                  <c15:showDataLabelsRange val="0"/>
                </c:ext>
                <c:ext xmlns:c16="http://schemas.microsoft.com/office/drawing/2014/chart" uri="{C3380CC4-5D6E-409C-BE32-E72D297353CC}">
                  <c16:uniqueId val="{0000014B-6790-054B-AF25-DC7479138F0F}"/>
                </c:ext>
              </c:extLst>
            </c:dLbl>
            <c:dLbl>
              <c:idx val="328"/>
              <c:tx>
                <c:strRef>
                  <c:f>'2020 Cost Curve'!$N$412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{EF4759E7-6ABC-B14A-8327-62A3CF0C4277}</c15:txfldGUID>
                      <c15:f>'2020 Cost Curve'!$N$412</c15:f>
                      <c15:dlblFieldTableCache>
                        <c:ptCount val="1"/>
                        <c:pt idx="0">
                          <c:v> </c:v>
                        </c:pt>
                      </c15:dlblFieldTableCache>
                    </c15:dlblFTEntry>
                  </c15:dlblFieldTable>
                  <c15:showDataLabelsRange val="0"/>
                </c:ext>
                <c:ext xmlns:c16="http://schemas.microsoft.com/office/drawing/2014/chart" uri="{C3380CC4-5D6E-409C-BE32-E72D297353CC}">
                  <c16:uniqueId val="{0000014C-6790-054B-AF25-DC7479138F0F}"/>
                </c:ext>
              </c:extLst>
            </c:dLbl>
            <c:dLbl>
              <c:idx val="329"/>
              <c:tx>
                <c:strRef>
                  <c:f>'2020 Cost Curve'!$N$413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{DCA590A7-364F-9A41-9EB6-E865C71B3A63}</c15:txfldGUID>
                      <c15:f>'2020 Cost Curve'!$N$413</c15:f>
                      <c15:dlblFieldTableCache>
                        <c:ptCount val="1"/>
                        <c:pt idx="0">
                          <c:v> </c:v>
                        </c:pt>
                      </c15:dlblFieldTableCache>
                    </c15:dlblFTEntry>
                  </c15:dlblFieldTable>
                  <c15:showDataLabelsRange val="0"/>
                </c:ext>
                <c:ext xmlns:c16="http://schemas.microsoft.com/office/drawing/2014/chart" uri="{C3380CC4-5D6E-409C-BE32-E72D297353CC}">
                  <c16:uniqueId val="{0000014D-6790-054B-AF25-DC7479138F0F}"/>
                </c:ext>
              </c:extLst>
            </c:dLbl>
            <c:dLbl>
              <c:idx val="330"/>
              <c:tx>
                <c:strRef>
                  <c:f>'2020 Cost Curve'!$N$414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{609CC328-6CFE-CF4E-AA72-EEF69A768D42}</c15:txfldGUID>
                      <c15:f>'2020 Cost Curve'!$N$414</c15:f>
                      <c15:dlblFieldTableCache>
                        <c:ptCount val="1"/>
                        <c:pt idx="0">
                          <c:v> </c:v>
                        </c:pt>
                      </c15:dlblFieldTableCache>
                    </c15:dlblFTEntry>
                  </c15:dlblFieldTable>
                  <c15:showDataLabelsRange val="0"/>
                </c:ext>
                <c:ext xmlns:c16="http://schemas.microsoft.com/office/drawing/2014/chart" uri="{C3380CC4-5D6E-409C-BE32-E72D297353CC}">
                  <c16:uniqueId val="{0000014E-6790-054B-AF25-DC7479138F0F}"/>
                </c:ext>
              </c:extLst>
            </c:dLbl>
            <c:dLbl>
              <c:idx val="331"/>
              <c:tx>
                <c:strRef>
                  <c:f>'2020 Cost Curve'!$N$415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{1AC7D1E2-B25D-CF41-85B4-A4CB2686FC62}</c15:txfldGUID>
                      <c15:f>'2020 Cost Curve'!$N$415</c15:f>
                      <c15:dlblFieldTableCache>
                        <c:ptCount val="1"/>
                        <c:pt idx="0">
                          <c:v> </c:v>
                        </c:pt>
                      </c15:dlblFieldTableCache>
                    </c15:dlblFTEntry>
                  </c15:dlblFieldTable>
                  <c15:showDataLabelsRange val="0"/>
                </c:ext>
                <c:ext xmlns:c16="http://schemas.microsoft.com/office/drawing/2014/chart" uri="{C3380CC4-5D6E-409C-BE32-E72D297353CC}">
                  <c16:uniqueId val="{0000014F-6790-054B-AF25-DC7479138F0F}"/>
                </c:ext>
              </c:extLst>
            </c:dLbl>
            <c:dLbl>
              <c:idx val="332"/>
              <c:tx>
                <c:strRef>
                  <c:f>'2020 Cost Curve'!$N$416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{633023FB-98EB-FA4E-A95C-205450E27C81}</c15:txfldGUID>
                      <c15:f>'2020 Cost Curve'!$N$416</c15:f>
                      <c15:dlblFieldTableCache>
                        <c:ptCount val="1"/>
                        <c:pt idx="0">
                          <c:v> </c:v>
                        </c:pt>
                      </c15:dlblFieldTableCache>
                    </c15:dlblFTEntry>
                  </c15:dlblFieldTable>
                  <c15:showDataLabelsRange val="0"/>
                </c:ext>
                <c:ext xmlns:c16="http://schemas.microsoft.com/office/drawing/2014/chart" uri="{C3380CC4-5D6E-409C-BE32-E72D297353CC}">
                  <c16:uniqueId val="{00000150-6790-054B-AF25-DC7479138F0F}"/>
                </c:ext>
              </c:extLst>
            </c:dLbl>
            <c:dLbl>
              <c:idx val="333"/>
              <c:tx>
                <c:strRef>
                  <c:f>'2020 Cost Curve'!$N$417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{F59712DB-C7D0-CD42-8383-1A359176319E}</c15:txfldGUID>
                      <c15:f>'2020 Cost Curve'!$N$417</c15:f>
                      <c15:dlblFieldTableCache>
                        <c:ptCount val="1"/>
                        <c:pt idx="0">
                          <c:v> </c:v>
                        </c:pt>
                      </c15:dlblFieldTableCache>
                    </c15:dlblFTEntry>
                  </c15:dlblFieldTable>
                  <c15:showDataLabelsRange val="0"/>
                </c:ext>
                <c:ext xmlns:c16="http://schemas.microsoft.com/office/drawing/2014/chart" uri="{C3380CC4-5D6E-409C-BE32-E72D297353CC}">
                  <c16:uniqueId val="{00000151-6790-054B-AF25-DC7479138F0F}"/>
                </c:ext>
              </c:extLst>
            </c:dLbl>
            <c:dLbl>
              <c:idx val="334"/>
              <c:tx>
                <c:strRef>
                  <c:f>'2020 Cost Curve'!$N$418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{D85DAAA3-714D-5941-85BA-8574183ACFE3}</c15:txfldGUID>
                      <c15:f>'2020 Cost Curve'!$N$418</c15:f>
                      <c15:dlblFieldTableCache>
                        <c:ptCount val="1"/>
                        <c:pt idx="0">
                          <c:v> </c:v>
                        </c:pt>
                      </c15:dlblFieldTableCache>
                    </c15:dlblFTEntry>
                  </c15:dlblFieldTable>
                  <c15:showDataLabelsRange val="0"/>
                </c:ext>
                <c:ext xmlns:c16="http://schemas.microsoft.com/office/drawing/2014/chart" uri="{C3380CC4-5D6E-409C-BE32-E72D297353CC}">
                  <c16:uniqueId val="{00000152-6790-054B-AF25-DC7479138F0F}"/>
                </c:ext>
              </c:extLst>
            </c:dLbl>
            <c:dLbl>
              <c:idx val="335"/>
              <c:tx>
                <c:strRef>
                  <c:f>'2020 Cost Curve'!$N$419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{5F847E3B-C4D7-8347-A089-3FE9BE1F94E7}</c15:txfldGUID>
                      <c15:f>'2020 Cost Curve'!$N$419</c15:f>
                      <c15:dlblFieldTableCache>
                        <c:ptCount val="1"/>
                        <c:pt idx="0">
                          <c:v> </c:v>
                        </c:pt>
                      </c15:dlblFieldTableCache>
                    </c15:dlblFTEntry>
                  </c15:dlblFieldTable>
                  <c15:showDataLabelsRange val="0"/>
                </c:ext>
                <c:ext xmlns:c16="http://schemas.microsoft.com/office/drawing/2014/chart" uri="{C3380CC4-5D6E-409C-BE32-E72D297353CC}">
                  <c16:uniqueId val="{00000153-6790-054B-AF25-DC7479138F0F}"/>
                </c:ext>
              </c:extLst>
            </c:dLbl>
            <c:dLbl>
              <c:idx val="336"/>
              <c:tx>
                <c:strRef>
                  <c:f>'2020 Cost Curve'!$N$420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{6E4371E4-B3F6-024E-9840-4ABB00932B95}</c15:txfldGUID>
                      <c15:f>'2020 Cost Curve'!$N$420</c15:f>
                      <c15:dlblFieldTableCache>
                        <c:ptCount val="1"/>
                        <c:pt idx="0">
                          <c:v> </c:v>
                        </c:pt>
                      </c15:dlblFieldTableCache>
                    </c15:dlblFTEntry>
                  </c15:dlblFieldTable>
                  <c15:showDataLabelsRange val="0"/>
                </c:ext>
                <c:ext xmlns:c16="http://schemas.microsoft.com/office/drawing/2014/chart" uri="{C3380CC4-5D6E-409C-BE32-E72D297353CC}">
                  <c16:uniqueId val="{00000154-6790-054B-AF25-DC7479138F0F}"/>
                </c:ext>
              </c:extLst>
            </c:dLbl>
            <c:dLbl>
              <c:idx val="337"/>
              <c:tx>
                <c:strRef>
                  <c:f>'2020 Cost Curve'!$N$421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{4EDE738E-7B2C-204A-B7B3-4AB9A6D39083}</c15:txfldGUID>
                      <c15:f>'2020 Cost Curve'!$N$421</c15:f>
                      <c15:dlblFieldTableCache>
                        <c:ptCount val="1"/>
                        <c:pt idx="0">
                          <c:v> </c:v>
                        </c:pt>
                      </c15:dlblFieldTableCache>
                    </c15:dlblFTEntry>
                  </c15:dlblFieldTable>
                  <c15:showDataLabelsRange val="0"/>
                </c:ext>
                <c:ext xmlns:c16="http://schemas.microsoft.com/office/drawing/2014/chart" uri="{C3380CC4-5D6E-409C-BE32-E72D297353CC}">
                  <c16:uniqueId val="{00000155-6790-054B-AF25-DC7479138F0F}"/>
                </c:ext>
              </c:extLst>
            </c:dLbl>
            <c:dLbl>
              <c:idx val="338"/>
              <c:tx>
                <c:strRef>
                  <c:f>'2020 Cost Curve'!$N$422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{63C575C7-6834-B24E-BCE7-602182DB4789}</c15:txfldGUID>
                      <c15:f>'2020 Cost Curve'!$N$422</c15:f>
                      <c15:dlblFieldTableCache>
                        <c:ptCount val="1"/>
                        <c:pt idx="0">
                          <c:v> </c:v>
                        </c:pt>
                      </c15:dlblFieldTableCache>
                    </c15:dlblFTEntry>
                  </c15:dlblFieldTable>
                  <c15:showDataLabelsRange val="0"/>
                </c:ext>
                <c:ext xmlns:c16="http://schemas.microsoft.com/office/drawing/2014/chart" uri="{C3380CC4-5D6E-409C-BE32-E72D297353CC}">
                  <c16:uniqueId val="{00000156-6790-054B-AF25-DC7479138F0F}"/>
                </c:ext>
              </c:extLst>
            </c:dLbl>
            <c:dLbl>
              <c:idx val="339"/>
              <c:tx>
                <c:strRef>
                  <c:f>'2020 Cost Curve'!$N$423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{AB9098CA-09A9-2F4A-A857-76137FD8F4EC}</c15:txfldGUID>
                      <c15:f>'2020 Cost Curve'!$N$423</c15:f>
                      <c15:dlblFieldTableCache>
                        <c:ptCount val="1"/>
                        <c:pt idx="0">
                          <c:v> </c:v>
                        </c:pt>
                      </c15:dlblFieldTableCache>
                    </c15:dlblFTEntry>
                  </c15:dlblFieldTable>
                  <c15:showDataLabelsRange val="0"/>
                </c:ext>
                <c:ext xmlns:c16="http://schemas.microsoft.com/office/drawing/2014/chart" uri="{C3380CC4-5D6E-409C-BE32-E72D297353CC}">
                  <c16:uniqueId val="{00000157-6790-054B-AF25-DC7479138F0F}"/>
                </c:ext>
              </c:extLst>
            </c:dLbl>
            <c:dLbl>
              <c:idx val="340"/>
              <c:tx>
                <c:strRef>
                  <c:f>'2020 Cost Curve'!$N$424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{D9F659E6-E3B7-9D45-AF37-A64CA8A3458E}</c15:txfldGUID>
                      <c15:f>'2020 Cost Curve'!$N$424</c15:f>
                      <c15:dlblFieldTableCache>
                        <c:ptCount val="1"/>
                        <c:pt idx="0">
                          <c:v> </c:v>
                        </c:pt>
                      </c15:dlblFieldTableCache>
                    </c15:dlblFTEntry>
                  </c15:dlblFieldTable>
                  <c15:showDataLabelsRange val="0"/>
                </c:ext>
                <c:ext xmlns:c16="http://schemas.microsoft.com/office/drawing/2014/chart" uri="{C3380CC4-5D6E-409C-BE32-E72D297353CC}">
                  <c16:uniqueId val="{00000158-6790-054B-AF25-DC7479138F0F}"/>
                </c:ext>
              </c:extLst>
            </c:dLbl>
            <c:dLbl>
              <c:idx val="341"/>
              <c:tx>
                <c:strRef>
                  <c:f>'2020 Cost Curve'!$N$425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{77F4843B-54B0-ED45-BC72-F80D54B42AA5}</c15:txfldGUID>
                      <c15:f>'2020 Cost Curve'!$N$425</c15:f>
                      <c15:dlblFieldTableCache>
                        <c:ptCount val="1"/>
                        <c:pt idx="0">
                          <c:v> </c:v>
                        </c:pt>
                      </c15:dlblFieldTableCache>
                    </c15:dlblFTEntry>
                  </c15:dlblFieldTable>
                  <c15:showDataLabelsRange val="0"/>
                </c:ext>
                <c:ext xmlns:c16="http://schemas.microsoft.com/office/drawing/2014/chart" uri="{C3380CC4-5D6E-409C-BE32-E72D297353CC}">
                  <c16:uniqueId val="{00000159-6790-054B-AF25-DC7479138F0F}"/>
                </c:ext>
              </c:extLst>
            </c:dLbl>
            <c:dLbl>
              <c:idx val="342"/>
              <c:tx>
                <c:strRef>
                  <c:f>'2020 Cost Curve'!$N$426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{E6D036E1-8305-D54E-8A9F-3B2DC6AC539E}</c15:txfldGUID>
                      <c15:f>'2020 Cost Curve'!$N$426</c15:f>
                      <c15:dlblFieldTableCache>
                        <c:ptCount val="1"/>
                        <c:pt idx="0">
                          <c:v> </c:v>
                        </c:pt>
                      </c15:dlblFieldTableCache>
                    </c15:dlblFTEntry>
                  </c15:dlblFieldTable>
                  <c15:showDataLabelsRange val="0"/>
                </c:ext>
                <c:ext xmlns:c16="http://schemas.microsoft.com/office/drawing/2014/chart" uri="{C3380CC4-5D6E-409C-BE32-E72D297353CC}">
                  <c16:uniqueId val="{0000015A-6790-054B-AF25-DC7479138F0F}"/>
                </c:ext>
              </c:extLst>
            </c:dLbl>
            <c:dLbl>
              <c:idx val="343"/>
              <c:tx>
                <c:strRef>
                  <c:f>'2020 Cost Curve'!$N$427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{B944FEE9-7B88-BC47-96EA-B30C7C504463}</c15:txfldGUID>
                      <c15:f>'2020 Cost Curve'!$N$427</c15:f>
                      <c15:dlblFieldTableCache>
                        <c:ptCount val="1"/>
                        <c:pt idx="0">
                          <c:v> </c:v>
                        </c:pt>
                      </c15:dlblFieldTableCache>
                    </c15:dlblFTEntry>
                  </c15:dlblFieldTable>
                  <c15:showDataLabelsRange val="0"/>
                </c:ext>
                <c:ext xmlns:c16="http://schemas.microsoft.com/office/drawing/2014/chart" uri="{C3380CC4-5D6E-409C-BE32-E72D297353CC}">
                  <c16:uniqueId val="{0000015B-6790-054B-AF25-DC7479138F0F}"/>
                </c:ext>
              </c:extLst>
            </c:dLbl>
            <c:dLbl>
              <c:idx val="344"/>
              <c:tx>
                <c:strRef>
                  <c:f>'2020 Cost Curve'!$N$428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{F3357A8E-3111-A345-AB25-4039F5A01239}</c15:txfldGUID>
                      <c15:f>'2020 Cost Curve'!$N$428</c15:f>
                      <c15:dlblFieldTableCache>
                        <c:ptCount val="1"/>
                        <c:pt idx="0">
                          <c:v> </c:v>
                        </c:pt>
                      </c15:dlblFieldTableCache>
                    </c15:dlblFTEntry>
                  </c15:dlblFieldTable>
                  <c15:showDataLabelsRange val="0"/>
                </c:ext>
                <c:ext xmlns:c16="http://schemas.microsoft.com/office/drawing/2014/chart" uri="{C3380CC4-5D6E-409C-BE32-E72D297353CC}">
                  <c16:uniqueId val="{0000015C-6790-054B-AF25-DC7479138F0F}"/>
                </c:ext>
              </c:extLst>
            </c:dLbl>
            <c:dLbl>
              <c:idx val="345"/>
              <c:tx>
                <c:strRef>
                  <c:f>'2020 Cost Curve'!$N$429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{55A52D1F-5C46-6049-AF38-23985987D030}</c15:txfldGUID>
                      <c15:f>'2020 Cost Curve'!$N$429</c15:f>
                      <c15:dlblFieldTableCache>
                        <c:ptCount val="1"/>
                        <c:pt idx="0">
                          <c:v> </c:v>
                        </c:pt>
                      </c15:dlblFieldTableCache>
                    </c15:dlblFTEntry>
                  </c15:dlblFieldTable>
                  <c15:showDataLabelsRange val="0"/>
                </c:ext>
                <c:ext xmlns:c16="http://schemas.microsoft.com/office/drawing/2014/chart" uri="{C3380CC4-5D6E-409C-BE32-E72D297353CC}">
                  <c16:uniqueId val="{0000015D-6790-054B-AF25-DC7479138F0F}"/>
                </c:ext>
              </c:extLst>
            </c:dLbl>
            <c:dLbl>
              <c:idx val="346"/>
              <c:tx>
                <c:strRef>
                  <c:f>'2020 Cost Curve'!$N$430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{300D4ED2-D09F-754E-8BE1-6F87ECFD11E7}</c15:txfldGUID>
                      <c15:f>'2020 Cost Curve'!$N$430</c15:f>
                      <c15:dlblFieldTableCache>
                        <c:ptCount val="1"/>
                        <c:pt idx="0">
                          <c:v> </c:v>
                        </c:pt>
                      </c15:dlblFieldTableCache>
                    </c15:dlblFTEntry>
                  </c15:dlblFieldTable>
                  <c15:showDataLabelsRange val="0"/>
                </c:ext>
                <c:ext xmlns:c16="http://schemas.microsoft.com/office/drawing/2014/chart" uri="{C3380CC4-5D6E-409C-BE32-E72D297353CC}">
                  <c16:uniqueId val="{0000015E-6790-054B-AF25-DC7479138F0F}"/>
                </c:ext>
              </c:extLst>
            </c:dLbl>
            <c:dLbl>
              <c:idx val="347"/>
              <c:tx>
                <c:strRef>
                  <c:f>'2020 Cost Curve'!$N$431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{1E47B972-6E46-854A-90D3-544DAD5A1C9A}</c15:txfldGUID>
                      <c15:f>'2020 Cost Curve'!$N$431</c15:f>
                      <c15:dlblFieldTableCache>
                        <c:ptCount val="1"/>
                        <c:pt idx="0">
                          <c:v> </c:v>
                        </c:pt>
                      </c15:dlblFieldTableCache>
                    </c15:dlblFTEntry>
                  </c15:dlblFieldTable>
                  <c15:showDataLabelsRange val="0"/>
                </c:ext>
                <c:ext xmlns:c16="http://schemas.microsoft.com/office/drawing/2014/chart" uri="{C3380CC4-5D6E-409C-BE32-E72D297353CC}">
                  <c16:uniqueId val="{0000015F-6790-054B-AF25-DC7479138F0F}"/>
                </c:ext>
              </c:extLst>
            </c:dLbl>
            <c:dLbl>
              <c:idx val="348"/>
              <c:tx>
                <c:strRef>
                  <c:f>'2020 Cost Curve'!$N$432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{54C84ED6-CBCD-644F-B43A-0528C5F6B3EC}</c15:txfldGUID>
                      <c15:f>'2020 Cost Curve'!$N$432</c15:f>
                      <c15:dlblFieldTableCache>
                        <c:ptCount val="1"/>
                        <c:pt idx="0">
                          <c:v> </c:v>
                        </c:pt>
                      </c15:dlblFieldTableCache>
                    </c15:dlblFTEntry>
                  </c15:dlblFieldTable>
                  <c15:showDataLabelsRange val="0"/>
                </c:ext>
                <c:ext xmlns:c16="http://schemas.microsoft.com/office/drawing/2014/chart" uri="{C3380CC4-5D6E-409C-BE32-E72D297353CC}">
                  <c16:uniqueId val="{00000160-6790-054B-AF25-DC7479138F0F}"/>
                </c:ext>
              </c:extLst>
            </c:dLbl>
            <c:dLbl>
              <c:idx val="349"/>
              <c:tx>
                <c:strRef>
                  <c:f>'2020 Cost Curve'!$N$433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{E7414FAF-A8E6-AE4D-84B8-69F94E81A2AE}</c15:txfldGUID>
                      <c15:f>'2020 Cost Curve'!$N$433</c15:f>
                      <c15:dlblFieldTableCache>
                        <c:ptCount val="1"/>
                        <c:pt idx="0">
                          <c:v> </c:v>
                        </c:pt>
                      </c15:dlblFieldTableCache>
                    </c15:dlblFTEntry>
                  </c15:dlblFieldTable>
                  <c15:showDataLabelsRange val="0"/>
                </c:ext>
                <c:ext xmlns:c16="http://schemas.microsoft.com/office/drawing/2014/chart" uri="{C3380CC4-5D6E-409C-BE32-E72D297353CC}">
                  <c16:uniqueId val="{00000161-6790-054B-AF25-DC7479138F0F}"/>
                </c:ext>
              </c:extLst>
            </c:dLbl>
            <c:dLbl>
              <c:idx val="350"/>
              <c:tx>
                <c:strRef>
                  <c:f>'2020 Cost Curve'!$N$434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{3CAA963C-85C0-9941-83C1-B3CC07F36466}</c15:txfldGUID>
                      <c15:f>'2020 Cost Curve'!$N$434</c15:f>
                      <c15:dlblFieldTableCache>
                        <c:ptCount val="1"/>
                        <c:pt idx="0">
                          <c:v> </c:v>
                        </c:pt>
                      </c15:dlblFieldTableCache>
                    </c15:dlblFTEntry>
                  </c15:dlblFieldTable>
                  <c15:showDataLabelsRange val="0"/>
                </c:ext>
                <c:ext xmlns:c16="http://schemas.microsoft.com/office/drawing/2014/chart" uri="{C3380CC4-5D6E-409C-BE32-E72D297353CC}">
                  <c16:uniqueId val="{00000162-6790-054B-AF25-DC7479138F0F}"/>
                </c:ext>
              </c:extLst>
            </c:dLbl>
            <c:dLbl>
              <c:idx val="351"/>
              <c:tx>
                <c:strRef>
                  <c:f>'2020 Cost Curve'!$N$435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{1AC1E86C-218A-714D-A5A9-48C1196BF346}</c15:txfldGUID>
                      <c15:f>'2020 Cost Curve'!$N$435</c15:f>
                      <c15:dlblFieldTableCache>
                        <c:ptCount val="1"/>
                        <c:pt idx="0">
                          <c:v> </c:v>
                        </c:pt>
                      </c15:dlblFieldTableCache>
                    </c15:dlblFTEntry>
                  </c15:dlblFieldTable>
                  <c15:showDataLabelsRange val="0"/>
                </c:ext>
                <c:ext xmlns:c16="http://schemas.microsoft.com/office/drawing/2014/chart" uri="{C3380CC4-5D6E-409C-BE32-E72D297353CC}">
                  <c16:uniqueId val="{00000163-6790-054B-AF25-DC7479138F0F}"/>
                </c:ext>
              </c:extLst>
            </c:dLbl>
            <c:dLbl>
              <c:idx val="352"/>
              <c:tx>
                <c:strRef>
                  <c:f>'2020 Cost Curve'!$N$436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{1840CE21-F028-8745-9B36-8D8FD15E9BEA}</c15:txfldGUID>
                      <c15:f>'2020 Cost Curve'!$N$436</c15:f>
                      <c15:dlblFieldTableCache>
                        <c:ptCount val="1"/>
                        <c:pt idx="0">
                          <c:v> </c:v>
                        </c:pt>
                      </c15:dlblFieldTableCache>
                    </c15:dlblFTEntry>
                  </c15:dlblFieldTable>
                  <c15:showDataLabelsRange val="0"/>
                </c:ext>
                <c:ext xmlns:c16="http://schemas.microsoft.com/office/drawing/2014/chart" uri="{C3380CC4-5D6E-409C-BE32-E72D297353CC}">
                  <c16:uniqueId val="{00000164-6790-054B-AF25-DC7479138F0F}"/>
                </c:ext>
              </c:extLst>
            </c:dLbl>
            <c:dLbl>
              <c:idx val="353"/>
              <c:tx>
                <c:strRef>
                  <c:f>'2020 Cost Curve'!$N$437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{03EEE821-DF4E-704B-A86F-D7376BD97AAD}</c15:txfldGUID>
                      <c15:f>'2020 Cost Curve'!$N$437</c15:f>
                      <c15:dlblFieldTableCache>
                        <c:ptCount val="1"/>
                        <c:pt idx="0">
                          <c:v> </c:v>
                        </c:pt>
                      </c15:dlblFieldTableCache>
                    </c15:dlblFTEntry>
                  </c15:dlblFieldTable>
                  <c15:showDataLabelsRange val="0"/>
                </c:ext>
                <c:ext xmlns:c16="http://schemas.microsoft.com/office/drawing/2014/chart" uri="{C3380CC4-5D6E-409C-BE32-E72D297353CC}">
                  <c16:uniqueId val="{00000165-6790-054B-AF25-DC7479138F0F}"/>
                </c:ext>
              </c:extLst>
            </c:dLbl>
            <c:dLbl>
              <c:idx val="354"/>
              <c:tx>
                <c:strRef>
                  <c:f>'2020 Cost Curve'!$N$438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{26D64FBE-1AD8-0143-8D00-20BA008886FE}</c15:txfldGUID>
                      <c15:f>'2020 Cost Curve'!$N$438</c15:f>
                      <c15:dlblFieldTableCache>
                        <c:ptCount val="1"/>
                        <c:pt idx="0">
                          <c:v> </c:v>
                        </c:pt>
                      </c15:dlblFieldTableCache>
                    </c15:dlblFTEntry>
                  </c15:dlblFieldTable>
                  <c15:showDataLabelsRange val="0"/>
                </c:ext>
                <c:ext xmlns:c16="http://schemas.microsoft.com/office/drawing/2014/chart" uri="{C3380CC4-5D6E-409C-BE32-E72D297353CC}">
                  <c16:uniqueId val="{00000166-6790-054B-AF25-DC7479138F0F}"/>
                </c:ext>
              </c:extLst>
            </c:dLbl>
            <c:dLbl>
              <c:idx val="355"/>
              <c:tx>
                <c:strRef>
                  <c:f>'2020 Cost Curve'!$N$439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{91305374-009C-EF48-A3E5-AE00C3873D6B}</c15:txfldGUID>
                      <c15:f>'2020 Cost Curve'!$N$439</c15:f>
                      <c15:dlblFieldTableCache>
                        <c:ptCount val="1"/>
                        <c:pt idx="0">
                          <c:v> </c:v>
                        </c:pt>
                      </c15:dlblFieldTableCache>
                    </c15:dlblFTEntry>
                  </c15:dlblFieldTable>
                  <c15:showDataLabelsRange val="0"/>
                </c:ext>
                <c:ext xmlns:c16="http://schemas.microsoft.com/office/drawing/2014/chart" uri="{C3380CC4-5D6E-409C-BE32-E72D297353CC}">
                  <c16:uniqueId val="{00000167-6790-054B-AF25-DC7479138F0F}"/>
                </c:ext>
              </c:extLst>
            </c:dLbl>
            <c:dLbl>
              <c:idx val="356"/>
              <c:tx>
                <c:strRef>
                  <c:f>'2020 Cost Curve'!$N$440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{E3FD925D-A5D1-2A46-B2BD-D183002A0A61}</c15:txfldGUID>
                      <c15:f>'2020 Cost Curve'!$N$440</c15:f>
                      <c15:dlblFieldTableCache>
                        <c:ptCount val="1"/>
                        <c:pt idx="0">
                          <c:v> </c:v>
                        </c:pt>
                      </c15:dlblFieldTableCache>
                    </c15:dlblFTEntry>
                  </c15:dlblFieldTable>
                  <c15:showDataLabelsRange val="0"/>
                </c:ext>
                <c:ext xmlns:c16="http://schemas.microsoft.com/office/drawing/2014/chart" uri="{C3380CC4-5D6E-409C-BE32-E72D297353CC}">
                  <c16:uniqueId val="{00000168-6790-054B-AF25-DC7479138F0F}"/>
                </c:ext>
              </c:extLst>
            </c:dLbl>
            <c:dLbl>
              <c:idx val="357"/>
              <c:tx>
                <c:strRef>
                  <c:f>'2020 Cost Curve'!$N$441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{E7D0E3FD-E116-F346-BC51-54BCB0AD74C7}</c15:txfldGUID>
                      <c15:f>'2020 Cost Curve'!$N$441</c15:f>
                      <c15:dlblFieldTableCache>
                        <c:ptCount val="1"/>
                        <c:pt idx="0">
                          <c:v> </c:v>
                        </c:pt>
                      </c15:dlblFieldTableCache>
                    </c15:dlblFTEntry>
                  </c15:dlblFieldTable>
                  <c15:showDataLabelsRange val="0"/>
                </c:ext>
                <c:ext xmlns:c16="http://schemas.microsoft.com/office/drawing/2014/chart" uri="{C3380CC4-5D6E-409C-BE32-E72D297353CC}">
                  <c16:uniqueId val="{00000169-6790-054B-AF25-DC7479138F0F}"/>
                </c:ext>
              </c:extLst>
            </c:dLbl>
            <c:dLbl>
              <c:idx val="358"/>
              <c:tx>
                <c:strRef>
                  <c:f>'2020 Cost Curve'!$N$442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{B0E92D3A-425F-064A-90C2-AAC0804090B4}</c15:txfldGUID>
                      <c15:f>'2020 Cost Curve'!$N$442</c15:f>
                      <c15:dlblFieldTableCache>
                        <c:ptCount val="1"/>
                        <c:pt idx="0">
                          <c:v> </c:v>
                        </c:pt>
                      </c15:dlblFieldTableCache>
                    </c15:dlblFTEntry>
                  </c15:dlblFieldTable>
                  <c15:showDataLabelsRange val="0"/>
                </c:ext>
                <c:ext xmlns:c16="http://schemas.microsoft.com/office/drawing/2014/chart" uri="{C3380CC4-5D6E-409C-BE32-E72D297353CC}">
                  <c16:uniqueId val="{0000016A-6790-054B-AF25-DC7479138F0F}"/>
                </c:ext>
              </c:extLst>
            </c:dLbl>
            <c:dLbl>
              <c:idx val="359"/>
              <c:tx>
                <c:strRef>
                  <c:f>'2020 Cost Curve'!$N$443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{C0B2A31C-2B07-9D41-965C-1F52259E00FD}</c15:txfldGUID>
                      <c15:f>'2020 Cost Curve'!$N$443</c15:f>
                      <c15:dlblFieldTableCache>
                        <c:ptCount val="1"/>
                        <c:pt idx="0">
                          <c:v> </c:v>
                        </c:pt>
                      </c15:dlblFieldTableCache>
                    </c15:dlblFTEntry>
                  </c15:dlblFieldTable>
                  <c15:showDataLabelsRange val="0"/>
                </c:ext>
                <c:ext xmlns:c16="http://schemas.microsoft.com/office/drawing/2014/chart" uri="{C3380CC4-5D6E-409C-BE32-E72D297353CC}">
                  <c16:uniqueId val="{0000016B-6790-054B-AF25-DC7479138F0F}"/>
                </c:ext>
              </c:extLst>
            </c:dLbl>
            <c:dLbl>
              <c:idx val="360"/>
              <c:tx>
                <c:strRef>
                  <c:f>'2020 Cost Curve'!$N$444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{D5985B45-A77D-F043-A804-33A922116DE4}</c15:txfldGUID>
                      <c15:f>'2020 Cost Curve'!$N$444</c15:f>
                      <c15:dlblFieldTableCache>
                        <c:ptCount val="1"/>
                        <c:pt idx="0">
                          <c:v> </c:v>
                        </c:pt>
                      </c15:dlblFieldTableCache>
                    </c15:dlblFTEntry>
                  </c15:dlblFieldTable>
                  <c15:showDataLabelsRange val="0"/>
                </c:ext>
                <c:ext xmlns:c16="http://schemas.microsoft.com/office/drawing/2014/chart" uri="{C3380CC4-5D6E-409C-BE32-E72D297353CC}">
                  <c16:uniqueId val="{0000016C-6790-054B-AF25-DC7479138F0F}"/>
                </c:ext>
              </c:extLst>
            </c:dLbl>
            <c:dLbl>
              <c:idx val="361"/>
              <c:tx>
                <c:strRef>
                  <c:f>'2020 Cost Curve'!$N$445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{442BE8A4-B19D-304C-AA6B-163283B10847}</c15:txfldGUID>
                      <c15:f>'2020 Cost Curve'!$N$445</c15:f>
                      <c15:dlblFieldTableCache>
                        <c:ptCount val="1"/>
                        <c:pt idx="0">
                          <c:v> </c:v>
                        </c:pt>
                      </c15:dlblFieldTableCache>
                    </c15:dlblFTEntry>
                  </c15:dlblFieldTable>
                  <c15:showDataLabelsRange val="0"/>
                </c:ext>
                <c:ext xmlns:c16="http://schemas.microsoft.com/office/drawing/2014/chart" uri="{C3380CC4-5D6E-409C-BE32-E72D297353CC}">
                  <c16:uniqueId val="{0000016D-6790-054B-AF25-DC7479138F0F}"/>
                </c:ext>
              </c:extLst>
            </c:dLbl>
            <c:dLbl>
              <c:idx val="362"/>
              <c:tx>
                <c:strRef>
                  <c:f>'2020 Cost Curve'!$N$446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{F912AB4B-33D7-0B48-82E1-0219AE867A78}</c15:txfldGUID>
                      <c15:f>'2020 Cost Curve'!$N$446</c15:f>
                      <c15:dlblFieldTableCache>
                        <c:ptCount val="1"/>
                        <c:pt idx="0">
                          <c:v> </c:v>
                        </c:pt>
                      </c15:dlblFieldTableCache>
                    </c15:dlblFTEntry>
                  </c15:dlblFieldTable>
                  <c15:showDataLabelsRange val="0"/>
                </c:ext>
                <c:ext xmlns:c16="http://schemas.microsoft.com/office/drawing/2014/chart" uri="{C3380CC4-5D6E-409C-BE32-E72D297353CC}">
                  <c16:uniqueId val="{0000016E-6790-054B-AF25-DC7479138F0F}"/>
                </c:ext>
              </c:extLst>
            </c:dLbl>
            <c:dLbl>
              <c:idx val="363"/>
              <c:tx>
                <c:strRef>
                  <c:f>'2020 Cost Curve'!$N$447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{8D4C977D-22EF-C249-B8D8-7EB6BDD65E0D}</c15:txfldGUID>
                      <c15:f>'2020 Cost Curve'!$N$447</c15:f>
                      <c15:dlblFieldTableCache>
                        <c:ptCount val="1"/>
                        <c:pt idx="0">
                          <c:v> </c:v>
                        </c:pt>
                      </c15:dlblFieldTableCache>
                    </c15:dlblFTEntry>
                  </c15:dlblFieldTable>
                  <c15:showDataLabelsRange val="0"/>
                </c:ext>
                <c:ext xmlns:c16="http://schemas.microsoft.com/office/drawing/2014/chart" uri="{C3380CC4-5D6E-409C-BE32-E72D297353CC}">
                  <c16:uniqueId val="{0000016F-6790-054B-AF25-DC7479138F0F}"/>
                </c:ext>
              </c:extLst>
            </c:dLbl>
            <c:dLbl>
              <c:idx val="364"/>
              <c:tx>
                <c:strRef>
                  <c:f>'2020 Cost Curve'!$N$448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{FDC16735-22B0-E246-9136-1B17B1848004}</c15:txfldGUID>
                      <c15:f>'2020 Cost Curve'!$N$448</c15:f>
                      <c15:dlblFieldTableCache>
                        <c:ptCount val="1"/>
                        <c:pt idx="0">
                          <c:v> </c:v>
                        </c:pt>
                      </c15:dlblFieldTableCache>
                    </c15:dlblFTEntry>
                  </c15:dlblFieldTable>
                  <c15:showDataLabelsRange val="0"/>
                </c:ext>
                <c:ext xmlns:c16="http://schemas.microsoft.com/office/drawing/2014/chart" uri="{C3380CC4-5D6E-409C-BE32-E72D297353CC}">
                  <c16:uniqueId val="{00000170-6790-054B-AF25-DC7479138F0F}"/>
                </c:ext>
              </c:extLst>
            </c:dLbl>
            <c:dLbl>
              <c:idx val="365"/>
              <c:tx>
                <c:strRef>
                  <c:f>'2020 Cost Curve'!$N$449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{60AC29F5-1EF9-1142-B548-DC4E947B1425}</c15:txfldGUID>
                      <c15:f>'2020 Cost Curve'!$N$449</c15:f>
                      <c15:dlblFieldTableCache>
                        <c:ptCount val="1"/>
                        <c:pt idx="0">
                          <c:v> </c:v>
                        </c:pt>
                      </c15:dlblFieldTableCache>
                    </c15:dlblFTEntry>
                  </c15:dlblFieldTable>
                  <c15:showDataLabelsRange val="0"/>
                </c:ext>
                <c:ext xmlns:c16="http://schemas.microsoft.com/office/drawing/2014/chart" uri="{C3380CC4-5D6E-409C-BE32-E72D297353CC}">
                  <c16:uniqueId val="{00000171-6790-054B-AF25-DC7479138F0F}"/>
                </c:ext>
              </c:extLst>
            </c:dLbl>
            <c:dLbl>
              <c:idx val="366"/>
              <c:tx>
                <c:strRef>
                  <c:f>'2020 Cost Curve'!$N$450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{F54F931D-4E78-714E-82F4-658175E5BA31}</c15:txfldGUID>
                      <c15:f>'2020 Cost Curve'!$N$450</c15:f>
                      <c15:dlblFieldTableCache>
                        <c:ptCount val="1"/>
                        <c:pt idx="0">
                          <c:v> </c:v>
                        </c:pt>
                      </c15:dlblFieldTableCache>
                    </c15:dlblFTEntry>
                  </c15:dlblFieldTable>
                  <c15:showDataLabelsRange val="0"/>
                </c:ext>
                <c:ext xmlns:c16="http://schemas.microsoft.com/office/drawing/2014/chart" uri="{C3380CC4-5D6E-409C-BE32-E72D297353CC}">
                  <c16:uniqueId val="{00000172-6790-054B-AF25-DC7479138F0F}"/>
                </c:ext>
              </c:extLst>
            </c:dLbl>
            <c:dLbl>
              <c:idx val="367"/>
              <c:tx>
                <c:strRef>
                  <c:f>'2020 Cost Curve'!$N$451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{406E41DB-5709-6E4D-B9A2-06C4BE52CDEC}</c15:txfldGUID>
                      <c15:f>'2020 Cost Curve'!$N$451</c15:f>
                      <c15:dlblFieldTableCache>
                        <c:ptCount val="1"/>
                        <c:pt idx="0">
                          <c:v> </c:v>
                        </c:pt>
                      </c15:dlblFieldTableCache>
                    </c15:dlblFTEntry>
                  </c15:dlblFieldTable>
                  <c15:showDataLabelsRange val="0"/>
                </c:ext>
                <c:ext xmlns:c16="http://schemas.microsoft.com/office/drawing/2014/chart" uri="{C3380CC4-5D6E-409C-BE32-E72D297353CC}">
                  <c16:uniqueId val="{00000173-6790-054B-AF25-DC7479138F0F}"/>
                </c:ext>
              </c:extLst>
            </c:dLbl>
            <c:dLbl>
              <c:idx val="368"/>
              <c:tx>
                <c:strRef>
                  <c:f>'2020 Cost Curve'!$N$452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{148C5787-9873-7344-87BF-9171612EB354}</c15:txfldGUID>
                      <c15:f>'2020 Cost Curve'!$N$452</c15:f>
                      <c15:dlblFieldTableCache>
                        <c:ptCount val="1"/>
                        <c:pt idx="0">
                          <c:v> </c:v>
                        </c:pt>
                      </c15:dlblFieldTableCache>
                    </c15:dlblFTEntry>
                  </c15:dlblFieldTable>
                  <c15:showDataLabelsRange val="0"/>
                </c:ext>
                <c:ext xmlns:c16="http://schemas.microsoft.com/office/drawing/2014/chart" uri="{C3380CC4-5D6E-409C-BE32-E72D297353CC}">
                  <c16:uniqueId val="{00000174-6790-054B-AF25-DC7479138F0F}"/>
                </c:ext>
              </c:extLst>
            </c:dLbl>
            <c:dLbl>
              <c:idx val="369"/>
              <c:tx>
                <c:strRef>
                  <c:f>'2020 Cost Curve'!$N$453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{90DC633E-DD45-E24E-940F-E31387FDE491}</c15:txfldGUID>
                      <c15:f>'2020 Cost Curve'!$N$453</c15:f>
                      <c15:dlblFieldTableCache>
                        <c:ptCount val="1"/>
                        <c:pt idx="0">
                          <c:v> </c:v>
                        </c:pt>
                      </c15:dlblFieldTableCache>
                    </c15:dlblFTEntry>
                  </c15:dlblFieldTable>
                  <c15:showDataLabelsRange val="0"/>
                </c:ext>
                <c:ext xmlns:c16="http://schemas.microsoft.com/office/drawing/2014/chart" uri="{C3380CC4-5D6E-409C-BE32-E72D297353CC}">
                  <c16:uniqueId val="{00000175-6790-054B-AF25-DC7479138F0F}"/>
                </c:ext>
              </c:extLst>
            </c:dLbl>
            <c:dLbl>
              <c:idx val="370"/>
              <c:tx>
                <c:strRef>
                  <c:f>'2020 Cost Curve'!$N$454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{3FBFDEDD-139B-6A4E-B606-5B8FA05DE271}</c15:txfldGUID>
                      <c15:f>'2020 Cost Curve'!$N$454</c15:f>
                      <c15:dlblFieldTableCache>
                        <c:ptCount val="1"/>
                        <c:pt idx="0">
                          <c:v> </c:v>
                        </c:pt>
                      </c15:dlblFieldTableCache>
                    </c15:dlblFTEntry>
                  </c15:dlblFieldTable>
                  <c15:showDataLabelsRange val="0"/>
                </c:ext>
                <c:ext xmlns:c16="http://schemas.microsoft.com/office/drawing/2014/chart" uri="{C3380CC4-5D6E-409C-BE32-E72D297353CC}">
                  <c16:uniqueId val="{00000176-6790-054B-AF25-DC7479138F0F}"/>
                </c:ext>
              </c:extLst>
            </c:dLbl>
            <c:dLbl>
              <c:idx val="371"/>
              <c:tx>
                <c:strRef>
                  <c:f>'2020 Cost Curve'!$N$455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{6EFD9927-0015-C345-B1E6-A18EE5715A53}</c15:txfldGUID>
                      <c15:f>'2020 Cost Curve'!$N$455</c15:f>
                      <c15:dlblFieldTableCache>
                        <c:ptCount val="1"/>
                        <c:pt idx="0">
                          <c:v> </c:v>
                        </c:pt>
                      </c15:dlblFieldTableCache>
                    </c15:dlblFTEntry>
                  </c15:dlblFieldTable>
                  <c15:showDataLabelsRange val="0"/>
                </c:ext>
                <c:ext xmlns:c16="http://schemas.microsoft.com/office/drawing/2014/chart" uri="{C3380CC4-5D6E-409C-BE32-E72D297353CC}">
                  <c16:uniqueId val="{00000177-6790-054B-AF25-DC7479138F0F}"/>
                </c:ext>
              </c:extLst>
            </c:dLbl>
            <c:dLbl>
              <c:idx val="372"/>
              <c:tx>
                <c:strRef>
                  <c:f>'2020 Cost Curve'!$N$456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{C80CADC1-1DAD-AD47-81A1-B8131C34E523}</c15:txfldGUID>
                      <c15:f>'2020 Cost Curve'!$N$456</c15:f>
                      <c15:dlblFieldTableCache>
                        <c:ptCount val="1"/>
                        <c:pt idx="0">
                          <c:v> </c:v>
                        </c:pt>
                      </c15:dlblFieldTableCache>
                    </c15:dlblFTEntry>
                  </c15:dlblFieldTable>
                  <c15:showDataLabelsRange val="0"/>
                </c:ext>
                <c:ext xmlns:c16="http://schemas.microsoft.com/office/drawing/2014/chart" uri="{C3380CC4-5D6E-409C-BE32-E72D297353CC}">
                  <c16:uniqueId val="{00000178-6790-054B-AF25-DC7479138F0F}"/>
                </c:ext>
              </c:extLst>
            </c:dLbl>
            <c:dLbl>
              <c:idx val="373"/>
              <c:tx>
                <c:strRef>
                  <c:f>'2020 Cost Curve'!$N$457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{EC8F9C3D-A9D1-6841-B20B-1349DA2A8B83}</c15:txfldGUID>
                      <c15:f>'2020 Cost Curve'!$N$457</c15:f>
                      <c15:dlblFieldTableCache>
                        <c:ptCount val="1"/>
                        <c:pt idx="0">
                          <c:v> </c:v>
                        </c:pt>
                      </c15:dlblFieldTableCache>
                    </c15:dlblFTEntry>
                  </c15:dlblFieldTable>
                  <c15:showDataLabelsRange val="0"/>
                </c:ext>
                <c:ext xmlns:c16="http://schemas.microsoft.com/office/drawing/2014/chart" uri="{C3380CC4-5D6E-409C-BE32-E72D297353CC}">
                  <c16:uniqueId val="{00000179-6790-054B-AF25-DC7479138F0F}"/>
                </c:ext>
              </c:extLst>
            </c:dLbl>
            <c:dLbl>
              <c:idx val="374"/>
              <c:tx>
                <c:strRef>
                  <c:f>'2020 Cost Curve'!$N$458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{69498F71-4CC5-BD4C-A3E7-EEDAC88306CE}</c15:txfldGUID>
                      <c15:f>'2020 Cost Curve'!$N$458</c15:f>
                      <c15:dlblFieldTableCache>
                        <c:ptCount val="1"/>
                        <c:pt idx="0">
                          <c:v> </c:v>
                        </c:pt>
                      </c15:dlblFieldTableCache>
                    </c15:dlblFTEntry>
                  </c15:dlblFieldTable>
                  <c15:showDataLabelsRange val="0"/>
                </c:ext>
                <c:ext xmlns:c16="http://schemas.microsoft.com/office/drawing/2014/chart" uri="{C3380CC4-5D6E-409C-BE32-E72D297353CC}">
                  <c16:uniqueId val="{0000017A-6790-054B-AF25-DC7479138F0F}"/>
                </c:ext>
              </c:extLst>
            </c:dLbl>
            <c:dLbl>
              <c:idx val="375"/>
              <c:tx>
                <c:strRef>
                  <c:f>'2020 Cost Curve'!$N$459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{5611F24C-B033-614A-84F6-7AF289306653}</c15:txfldGUID>
                      <c15:f>'2020 Cost Curve'!$N$459</c15:f>
                      <c15:dlblFieldTableCache>
                        <c:ptCount val="1"/>
                        <c:pt idx="0">
                          <c:v> </c:v>
                        </c:pt>
                      </c15:dlblFieldTableCache>
                    </c15:dlblFTEntry>
                  </c15:dlblFieldTable>
                  <c15:showDataLabelsRange val="0"/>
                </c:ext>
                <c:ext xmlns:c16="http://schemas.microsoft.com/office/drawing/2014/chart" uri="{C3380CC4-5D6E-409C-BE32-E72D297353CC}">
                  <c16:uniqueId val="{0000017B-6790-054B-AF25-DC7479138F0F}"/>
                </c:ext>
              </c:extLst>
            </c:dLbl>
            <c:dLbl>
              <c:idx val="376"/>
              <c:tx>
                <c:strRef>
                  <c:f>'2020 Cost Curve'!$N$460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{510A1633-A1B0-9447-968A-010B256AD8ED}</c15:txfldGUID>
                      <c15:f>'2020 Cost Curve'!$N$460</c15:f>
                      <c15:dlblFieldTableCache>
                        <c:ptCount val="1"/>
                        <c:pt idx="0">
                          <c:v> </c:v>
                        </c:pt>
                      </c15:dlblFieldTableCache>
                    </c15:dlblFTEntry>
                  </c15:dlblFieldTable>
                  <c15:showDataLabelsRange val="0"/>
                </c:ext>
                <c:ext xmlns:c16="http://schemas.microsoft.com/office/drawing/2014/chart" uri="{C3380CC4-5D6E-409C-BE32-E72D297353CC}">
                  <c16:uniqueId val="{0000017C-6790-054B-AF25-DC7479138F0F}"/>
                </c:ext>
              </c:extLst>
            </c:dLbl>
            <c:dLbl>
              <c:idx val="377"/>
              <c:tx>
                <c:strRef>
                  <c:f>'2020 Cost Curve'!$N$461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{DE73FFF7-72AF-934E-9B09-94F3D330973D}</c15:txfldGUID>
                      <c15:f>'2020 Cost Curve'!$N$461</c15:f>
                      <c15:dlblFieldTableCache>
                        <c:ptCount val="1"/>
                        <c:pt idx="0">
                          <c:v> </c:v>
                        </c:pt>
                      </c15:dlblFieldTableCache>
                    </c15:dlblFTEntry>
                  </c15:dlblFieldTable>
                  <c15:showDataLabelsRange val="0"/>
                </c:ext>
                <c:ext xmlns:c16="http://schemas.microsoft.com/office/drawing/2014/chart" uri="{C3380CC4-5D6E-409C-BE32-E72D297353CC}">
                  <c16:uniqueId val="{0000017D-6790-054B-AF25-DC7479138F0F}"/>
                </c:ext>
              </c:extLst>
            </c:dLbl>
            <c:dLbl>
              <c:idx val="378"/>
              <c:tx>
                <c:strRef>
                  <c:f>'2020 Cost Curve'!$N$462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{7244ACC8-DF1A-9E4E-93DD-0EFB6FD07080}</c15:txfldGUID>
                      <c15:f>'2020 Cost Curve'!$N$462</c15:f>
                      <c15:dlblFieldTableCache>
                        <c:ptCount val="1"/>
                        <c:pt idx="0">
                          <c:v> </c:v>
                        </c:pt>
                      </c15:dlblFieldTableCache>
                    </c15:dlblFTEntry>
                  </c15:dlblFieldTable>
                  <c15:showDataLabelsRange val="0"/>
                </c:ext>
                <c:ext xmlns:c16="http://schemas.microsoft.com/office/drawing/2014/chart" uri="{C3380CC4-5D6E-409C-BE32-E72D297353CC}">
                  <c16:uniqueId val="{0000017E-6790-054B-AF25-DC7479138F0F}"/>
                </c:ext>
              </c:extLst>
            </c:dLbl>
            <c:dLbl>
              <c:idx val="379"/>
              <c:tx>
                <c:strRef>
                  <c:f>'2020 Cost Curve'!$N$463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{B7429204-00A2-064C-A7E5-4E4E953CD328}</c15:txfldGUID>
                      <c15:f>'2020 Cost Curve'!$N$463</c15:f>
                      <c15:dlblFieldTableCache>
                        <c:ptCount val="1"/>
                        <c:pt idx="0">
                          <c:v> </c:v>
                        </c:pt>
                      </c15:dlblFieldTableCache>
                    </c15:dlblFTEntry>
                  </c15:dlblFieldTable>
                  <c15:showDataLabelsRange val="0"/>
                </c:ext>
                <c:ext xmlns:c16="http://schemas.microsoft.com/office/drawing/2014/chart" uri="{C3380CC4-5D6E-409C-BE32-E72D297353CC}">
                  <c16:uniqueId val="{0000017F-6790-054B-AF25-DC7479138F0F}"/>
                </c:ext>
              </c:extLst>
            </c:dLbl>
            <c:dLbl>
              <c:idx val="380"/>
              <c:tx>
                <c:strRef>
                  <c:f>'2020 Cost Curve'!$N$464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{77014369-83F5-4E4C-9D15-5A70DB7901C9}</c15:txfldGUID>
                      <c15:f>'2020 Cost Curve'!$N$464</c15:f>
                      <c15:dlblFieldTableCache>
                        <c:ptCount val="1"/>
                        <c:pt idx="0">
                          <c:v> </c:v>
                        </c:pt>
                      </c15:dlblFieldTableCache>
                    </c15:dlblFTEntry>
                  </c15:dlblFieldTable>
                  <c15:showDataLabelsRange val="0"/>
                </c:ext>
                <c:ext xmlns:c16="http://schemas.microsoft.com/office/drawing/2014/chart" uri="{C3380CC4-5D6E-409C-BE32-E72D297353CC}">
                  <c16:uniqueId val="{00000180-6790-054B-AF25-DC7479138F0F}"/>
                </c:ext>
              </c:extLst>
            </c:dLbl>
            <c:dLbl>
              <c:idx val="381"/>
              <c:tx>
                <c:strRef>
                  <c:f>'2020 Cost Curve'!$N$465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{04A4255D-F76F-3749-9045-DF2CB20A2FE1}</c15:txfldGUID>
                      <c15:f>'2020 Cost Curve'!$N$465</c15:f>
                      <c15:dlblFieldTableCache>
                        <c:ptCount val="1"/>
                        <c:pt idx="0">
                          <c:v> </c:v>
                        </c:pt>
                      </c15:dlblFieldTableCache>
                    </c15:dlblFTEntry>
                  </c15:dlblFieldTable>
                  <c15:showDataLabelsRange val="0"/>
                </c:ext>
                <c:ext xmlns:c16="http://schemas.microsoft.com/office/drawing/2014/chart" uri="{C3380CC4-5D6E-409C-BE32-E72D297353CC}">
                  <c16:uniqueId val="{00000181-6790-054B-AF25-DC7479138F0F}"/>
                </c:ext>
              </c:extLst>
            </c:dLbl>
            <c:dLbl>
              <c:idx val="382"/>
              <c:tx>
                <c:strRef>
                  <c:f>'2020 Cost Curve'!$N$466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{4A93C335-0098-D54B-8882-AF63453EE010}</c15:txfldGUID>
                      <c15:f>'2020 Cost Curve'!$N$466</c15:f>
                      <c15:dlblFieldTableCache>
                        <c:ptCount val="1"/>
                        <c:pt idx="0">
                          <c:v> </c:v>
                        </c:pt>
                      </c15:dlblFieldTableCache>
                    </c15:dlblFTEntry>
                  </c15:dlblFieldTable>
                  <c15:showDataLabelsRange val="0"/>
                </c:ext>
                <c:ext xmlns:c16="http://schemas.microsoft.com/office/drawing/2014/chart" uri="{C3380CC4-5D6E-409C-BE32-E72D297353CC}">
                  <c16:uniqueId val="{00000182-6790-054B-AF25-DC7479138F0F}"/>
                </c:ext>
              </c:extLst>
            </c:dLbl>
            <c:dLbl>
              <c:idx val="383"/>
              <c:tx>
                <c:strRef>
                  <c:f>'2020 Cost Curve'!$N$467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{7803635A-187F-594F-BE36-25E3DF02B7C0}</c15:txfldGUID>
                      <c15:f>'2020 Cost Curve'!$N$467</c15:f>
                      <c15:dlblFieldTableCache>
                        <c:ptCount val="1"/>
                        <c:pt idx="0">
                          <c:v> </c:v>
                        </c:pt>
                      </c15:dlblFieldTableCache>
                    </c15:dlblFTEntry>
                  </c15:dlblFieldTable>
                  <c15:showDataLabelsRange val="0"/>
                </c:ext>
                <c:ext xmlns:c16="http://schemas.microsoft.com/office/drawing/2014/chart" uri="{C3380CC4-5D6E-409C-BE32-E72D297353CC}">
                  <c16:uniqueId val="{00000183-6790-054B-AF25-DC7479138F0F}"/>
                </c:ext>
              </c:extLst>
            </c:dLbl>
            <c:dLbl>
              <c:idx val="384"/>
              <c:tx>
                <c:strRef>
                  <c:f>'2020 Cost Curve'!$N$468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{E09B550B-B5C3-8F48-B46F-E94E7E3A3A0E}</c15:txfldGUID>
                      <c15:f>'2020 Cost Curve'!$N$468</c15:f>
                      <c15:dlblFieldTableCache>
                        <c:ptCount val="1"/>
                        <c:pt idx="0">
                          <c:v> </c:v>
                        </c:pt>
                      </c15:dlblFieldTableCache>
                    </c15:dlblFTEntry>
                  </c15:dlblFieldTable>
                  <c15:showDataLabelsRange val="0"/>
                </c:ext>
                <c:ext xmlns:c16="http://schemas.microsoft.com/office/drawing/2014/chart" uri="{C3380CC4-5D6E-409C-BE32-E72D297353CC}">
                  <c16:uniqueId val="{00000184-6790-054B-AF25-DC7479138F0F}"/>
                </c:ext>
              </c:extLst>
            </c:dLbl>
            <c:dLbl>
              <c:idx val="385"/>
              <c:tx>
                <c:strRef>
                  <c:f>'2020 Cost Curve'!$N$469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{DE855D9A-4E98-1C44-BFCA-240DFF542BF4}</c15:txfldGUID>
                      <c15:f>'2020 Cost Curve'!$N$469</c15:f>
                      <c15:dlblFieldTableCache>
                        <c:ptCount val="1"/>
                        <c:pt idx="0">
                          <c:v> </c:v>
                        </c:pt>
                      </c15:dlblFieldTableCache>
                    </c15:dlblFTEntry>
                  </c15:dlblFieldTable>
                  <c15:showDataLabelsRange val="0"/>
                </c:ext>
                <c:ext xmlns:c16="http://schemas.microsoft.com/office/drawing/2014/chart" uri="{C3380CC4-5D6E-409C-BE32-E72D297353CC}">
                  <c16:uniqueId val="{00000185-6790-054B-AF25-DC7479138F0F}"/>
                </c:ext>
              </c:extLst>
            </c:dLbl>
            <c:dLbl>
              <c:idx val="386"/>
              <c:tx>
                <c:strRef>
                  <c:f>'2020 Cost Curve'!$N$470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{8F7316A4-C18F-F543-A4FE-D58945D991F6}</c15:txfldGUID>
                      <c15:f>'2020 Cost Curve'!$N$470</c15:f>
                      <c15:dlblFieldTableCache>
                        <c:ptCount val="1"/>
                        <c:pt idx="0">
                          <c:v> </c:v>
                        </c:pt>
                      </c15:dlblFieldTableCache>
                    </c15:dlblFTEntry>
                  </c15:dlblFieldTable>
                  <c15:showDataLabelsRange val="0"/>
                </c:ext>
                <c:ext xmlns:c16="http://schemas.microsoft.com/office/drawing/2014/chart" uri="{C3380CC4-5D6E-409C-BE32-E72D297353CC}">
                  <c16:uniqueId val="{00000186-6790-054B-AF25-DC7479138F0F}"/>
                </c:ext>
              </c:extLst>
            </c:dLbl>
            <c:dLbl>
              <c:idx val="387"/>
              <c:tx>
                <c:strRef>
                  <c:f>'2020 Cost Curve'!$N$471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{C6BDAF23-6E59-D44F-9E7D-CC89A9F8D3C7}</c15:txfldGUID>
                      <c15:f>'2020 Cost Curve'!$N$471</c15:f>
                      <c15:dlblFieldTableCache>
                        <c:ptCount val="1"/>
                        <c:pt idx="0">
                          <c:v> </c:v>
                        </c:pt>
                      </c15:dlblFieldTableCache>
                    </c15:dlblFTEntry>
                  </c15:dlblFieldTable>
                  <c15:showDataLabelsRange val="0"/>
                </c:ext>
                <c:ext xmlns:c16="http://schemas.microsoft.com/office/drawing/2014/chart" uri="{C3380CC4-5D6E-409C-BE32-E72D297353CC}">
                  <c16:uniqueId val="{00000187-6790-054B-AF25-DC7479138F0F}"/>
                </c:ext>
              </c:extLst>
            </c:dLbl>
            <c:dLbl>
              <c:idx val="388"/>
              <c:tx>
                <c:strRef>
                  <c:f>'2020 Cost Curve'!$N$472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{C763F5A3-139F-8D47-8057-23189EA4AC77}</c15:txfldGUID>
                      <c15:f>'2020 Cost Curve'!$N$472</c15:f>
                      <c15:dlblFieldTableCache>
                        <c:ptCount val="1"/>
                        <c:pt idx="0">
                          <c:v> </c:v>
                        </c:pt>
                      </c15:dlblFieldTableCache>
                    </c15:dlblFTEntry>
                  </c15:dlblFieldTable>
                  <c15:showDataLabelsRange val="0"/>
                </c:ext>
                <c:ext xmlns:c16="http://schemas.microsoft.com/office/drawing/2014/chart" uri="{C3380CC4-5D6E-409C-BE32-E72D297353CC}">
                  <c16:uniqueId val="{00000188-6790-054B-AF25-DC7479138F0F}"/>
                </c:ext>
              </c:extLst>
            </c:dLbl>
            <c:dLbl>
              <c:idx val="389"/>
              <c:tx>
                <c:strRef>
                  <c:f>'2020 Cost Curve'!$N$473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{1EB7C682-43ED-5643-9C10-B813A87E1D65}</c15:txfldGUID>
                      <c15:f>'2020 Cost Curve'!$N$473</c15:f>
                      <c15:dlblFieldTableCache>
                        <c:ptCount val="1"/>
                        <c:pt idx="0">
                          <c:v> </c:v>
                        </c:pt>
                      </c15:dlblFieldTableCache>
                    </c15:dlblFTEntry>
                  </c15:dlblFieldTable>
                  <c15:showDataLabelsRange val="0"/>
                </c:ext>
                <c:ext xmlns:c16="http://schemas.microsoft.com/office/drawing/2014/chart" uri="{C3380CC4-5D6E-409C-BE32-E72D297353CC}">
                  <c16:uniqueId val="{00000189-6790-054B-AF25-DC7479138F0F}"/>
                </c:ext>
              </c:extLst>
            </c:dLbl>
            <c:dLbl>
              <c:idx val="390"/>
              <c:tx>
                <c:strRef>
                  <c:f>'2020 Cost Curve'!$N$474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{A1C08D3E-C90C-C840-A13E-C676D32127FF}</c15:txfldGUID>
                      <c15:f>'2020 Cost Curve'!$N$474</c15:f>
                      <c15:dlblFieldTableCache>
                        <c:ptCount val="1"/>
                        <c:pt idx="0">
                          <c:v> </c:v>
                        </c:pt>
                      </c15:dlblFieldTableCache>
                    </c15:dlblFTEntry>
                  </c15:dlblFieldTable>
                  <c15:showDataLabelsRange val="0"/>
                </c:ext>
                <c:ext xmlns:c16="http://schemas.microsoft.com/office/drawing/2014/chart" uri="{C3380CC4-5D6E-409C-BE32-E72D297353CC}">
                  <c16:uniqueId val="{0000018A-6790-054B-AF25-DC7479138F0F}"/>
                </c:ext>
              </c:extLst>
            </c:dLbl>
            <c:dLbl>
              <c:idx val="391"/>
              <c:tx>
                <c:strRef>
                  <c:f>'2020 Cost Curve'!$N$475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{BD4D4F1E-6815-DF40-8CB5-E1256926D94B}</c15:txfldGUID>
                      <c15:f>'2020 Cost Curve'!$N$475</c15:f>
                      <c15:dlblFieldTableCache>
                        <c:ptCount val="1"/>
                        <c:pt idx="0">
                          <c:v> </c:v>
                        </c:pt>
                      </c15:dlblFieldTableCache>
                    </c15:dlblFTEntry>
                  </c15:dlblFieldTable>
                  <c15:showDataLabelsRange val="0"/>
                </c:ext>
                <c:ext xmlns:c16="http://schemas.microsoft.com/office/drawing/2014/chart" uri="{C3380CC4-5D6E-409C-BE32-E72D297353CC}">
                  <c16:uniqueId val="{0000018B-6790-054B-AF25-DC7479138F0F}"/>
                </c:ext>
              </c:extLst>
            </c:dLbl>
            <c:dLbl>
              <c:idx val="392"/>
              <c:tx>
                <c:strRef>
                  <c:f>'2020 Cost Curve'!$N$476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{BB2B5155-50F8-E940-8454-F05D0068A176}</c15:txfldGUID>
                      <c15:f>'2020 Cost Curve'!$N$476</c15:f>
                      <c15:dlblFieldTableCache>
                        <c:ptCount val="1"/>
                        <c:pt idx="0">
                          <c:v> </c:v>
                        </c:pt>
                      </c15:dlblFieldTableCache>
                    </c15:dlblFTEntry>
                  </c15:dlblFieldTable>
                  <c15:showDataLabelsRange val="0"/>
                </c:ext>
                <c:ext xmlns:c16="http://schemas.microsoft.com/office/drawing/2014/chart" uri="{C3380CC4-5D6E-409C-BE32-E72D297353CC}">
                  <c16:uniqueId val="{0000018C-6790-054B-AF25-DC7479138F0F}"/>
                </c:ext>
              </c:extLst>
            </c:dLbl>
            <c:dLbl>
              <c:idx val="393"/>
              <c:tx>
                <c:strRef>
                  <c:f>'2020 Cost Curve'!$N$477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{146D10DF-8C57-2B48-87CA-A7C9255E0FAE}</c15:txfldGUID>
                      <c15:f>'2020 Cost Curve'!$N$477</c15:f>
                      <c15:dlblFieldTableCache>
                        <c:ptCount val="1"/>
                        <c:pt idx="0">
                          <c:v> </c:v>
                        </c:pt>
                      </c15:dlblFieldTableCache>
                    </c15:dlblFTEntry>
                  </c15:dlblFieldTable>
                  <c15:showDataLabelsRange val="0"/>
                </c:ext>
                <c:ext xmlns:c16="http://schemas.microsoft.com/office/drawing/2014/chart" uri="{C3380CC4-5D6E-409C-BE32-E72D297353CC}">
                  <c16:uniqueId val="{0000018D-6790-054B-AF25-DC7479138F0F}"/>
                </c:ext>
              </c:extLst>
            </c:dLbl>
            <c:dLbl>
              <c:idx val="394"/>
              <c:tx>
                <c:strRef>
                  <c:f>'2020 Cost Curve'!$N$478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{76E35B01-99CE-234E-A4DF-8BBC7BC0CD58}</c15:txfldGUID>
                      <c15:f>'2020 Cost Curve'!$N$478</c15:f>
                      <c15:dlblFieldTableCache>
                        <c:ptCount val="1"/>
                        <c:pt idx="0">
                          <c:v> </c:v>
                        </c:pt>
                      </c15:dlblFieldTableCache>
                    </c15:dlblFTEntry>
                  </c15:dlblFieldTable>
                  <c15:showDataLabelsRange val="0"/>
                </c:ext>
                <c:ext xmlns:c16="http://schemas.microsoft.com/office/drawing/2014/chart" uri="{C3380CC4-5D6E-409C-BE32-E72D297353CC}">
                  <c16:uniqueId val="{0000018E-6790-054B-AF25-DC7479138F0F}"/>
                </c:ext>
              </c:extLst>
            </c:dLbl>
            <c:dLbl>
              <c:idx val="395"/>
              <c:tx>
                <c:strRef>
                  <c:f>'2020 Cost Curve'!$N$479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{6E790A33-E6C1-5246-9645-6402B83F5CAD}</c15:txfldGUID>
                      <c15:f>'2020 Cost Curve'!$N$479</c15:f>
                      <c15:dlblFieldTableCache>
                        <c:ptCount val="1"/>
                        <c:pt idx="0">
                          <c:v> </c:v>
                        </c:pt>
                      </c15:dlblFieldTableCache>
                    </c15:dlblFTEntry>
                  </c15:dlblFieldTable>
                  <c15:showDataLabelsRange val="0"/>
                </c:ext>
                <c:ext xmlns:c16="http://schemas.microsoft.com/office/drawing/2014/chart" uri="{C3380CC4-5D6E-409C-BE32-E72D297353CC}">
                  <c16:uniqueId val="{0000018F-6790-054B-AF25-DC7479138F0F}"/>
                </c:ext>
              </c:extLst>
            </c:dLbl>
            <c:dLbl>
              <c:idx val="396"/>
              <c:tx>
                <c:strRef>
                  <c:f>'2020 Cost Curve'!$N$480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{9E9D4C88-83E7-5F47-85CA-433B032DC314}</c15:txfldGUID>
                      <c15:f>'2020 Cost Curve'!$N$480</c15:f>
                      <c15:dlblFieldTableCache>
                        <c:ptCount val="1"/>
                        <c:pt idx="0">
                          <c:v> </c:v>
                        </c:pt>
                      </c15:dlblFieldTableCache>
                    </c15:dlblFTEntry>
                  </c15:dlblFieldTable>
                  <c15:showDataLabelsRange val="0"/>
                </c:ext>
                <c:ext xmlns:c16="http://schemas.microsoft.com/office/drawing/2014/chart" uri="{C3380CC4-5D6E-409C-BE32-E72D297353CC}">
                  <c16:uniqueId val="{00000190-6790-054B-AF25-DC7479138F0F}"/>
                </c:ext>
              </c:extLst>
            </c:dLbl>
            <c:dLbl>
              <c:idx val="397"/>
              <c:tx>
                <c:strRef>
                  <c:f>'2020 Cost Curve'!$N$481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{AE493749-F312-004C-A589-B2D4DB99A0B5}</c15:txfldGUID>
                      <c15:f>'2020 Cost Curve'!$N$481</c15:f>
                      <c15:dlblFieldTableCache>
                        <c:ptCount val="1"/>
                        <c:pt idx="0">
                          <c:v> </c:v>
                        </c:pt>
                      </c15:dlblFieldTableCache>
                    </c15:dlblFTEntry>
                  </c15:dlblFieldTable>
                  <c15:showDataLabelsRange val="0"/>
                </c:ext>
                <c:ext xmlns:c16="http://schemas.microsoft.com/office/drawing/2014/chart" uri="{C3380CC4-5D6E-409C-BE32-E72D297353CC}">
                  <c16:uniqueId val="{00000191-6790-054B-AF25-DC7479138F0F}"/>
                </c:ext>
              </c:extLst>
            </c:dLbl>
            <c:dLbl>
              <c:idx val="398"/>
              <c:tx>
                <c:strRef>
                  <c:f>'2020 Cost Curve'!$N$482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{AC80CB04-2BCA-1449-8411-5AA2E709EE1C}</c15:txfldGUID>
                      <c15:f>'2020 Cost Curve'!$N$482</c15:f>
                      <c15:dlblFieldTableCache>
                        <c:ptCount val="1"/>
                        <c:pt idx="0">
                          <c:v> </c:v>
                        </c:pt>
                      </c15:dlblFieldTableCache>
                    </c15:dlblFTEntry>
                  </c15:dlblFieldTable>
                  <c15:showDataLabelsRange val="0"/>
                </c:ext>
                <c:ext xmlns:c16="http://schemas.microsoft.com/office/drawing/2014/chart" uri="{C3380CC4-5D6E-409C-BE32-E72D297353CC}">
                  <c16:uniqueId val="{00000192-6790-054B-AF25-DC7479138F0F}"/>
                </c:ext>
              </c:extLst>
            </c:dLbl>
            <c:dLbl>
              <c:idx val="399"/>
              <c:tx>
                <c:strRef>
                  <c:f>'2020 Cost Curve'!$N$483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{B2813CE4-52D2-BE43-BC84-097DC962D886}</c15:txfldGUID>
                      <c15:f>'2020 Cost Curve'!$N$483</c15:f>
                      <c15:dlblFieldTableCache>
                        <c:ptCount val="1"/>
                        <c:pt idx="0">
                          <c:v> </c:v>
                        </c:pt>
                      </c15:dlblFieldTableCache>
                    </c15:dlblFTEntry>
                  </c15:dlblFieldTable>
                  <c15:showDataLabelsRange val="0"/>
                </c:ext>
                <c:ext xmlns:c16="http://schemas.microsoft.com/office/drawing/2014/chart" uri="{C3380CC4-5D6E-409C-BE32-E72D297353CC}">
                  <c16:uniqueId val="{00000193-6790-054B-AF25-DC7479138F0F}"/>
                </c:ext>
              </c:extLst>
            </c:dLbl>
            <c:dLbl>
              <c:idx val="400"/>
              <c:tx>
                <c:strRef>
                  <c:f>'2020 Cost Curve'!$N$484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{490B9497-C603-0247-B60A-B42E03527541}</c15:txfldGUID>
                      <c15:f>'2020 Cost Curve'!$N$484</c15:f>
                      <c15:dlblFieldTableCache>
                        <c:ptCount val="1"/>
                        <c:pt idx="0">
                          <c:v> </c:v>
                        </c:pt>
                      </c15:dlblFieldTableCache>
                    </c15:dlblFTEntry>
                  </c15:dlblFieldTable>
                  <c15:showDataLabelsRange val="0"/>
                </c:ext>
                <c:ext xmlns:c16="http://schemas.microsoft.com/office/drawing/2014/chart" uri="{C3380CC4-5D6E-409C-BE32-E72D297353CC}">
                  <c16:uniqueId val="{00000194-6790-054B-AF25-DC7479138F0F}"/>
                </c:ext>
              </c:extLst>
            </c:dLbl>
            <c:dLbl>
              <c:idx val="401"/>
              <c:tx>
                <c:strRef>
                  <c:f>'2020 Cost Curve'!$N$485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{F173A054-A101-A14E-8AA3-2A1F16B77B75}</c15:txfldGUID>
                      <c15:f>'2020 Cost Curve'!$N$485</c15:f>
                      <c15:dlblFieldTableCache>
                        <c:ptCount val="1"/>
                        <c:pt idx="0">
                          <c:v> </c:v>
                        </c:pt>
                      </c15:dlblFieldTableCache>
                    </c15:dlblFTEntry>
                  </c15:dlblFieldTable>
                  <c15:showDataLabelsRange val="0"/>
                </c:ext>
                <c:ext xmlns:c16="http://schemas.microsoft.com/office/drawing/2014/chart" uri="{C3380CC4-5D6E-409C-BE32-E72D297353CC}">
                  <c16:uniqueId val="{00000195-6790-054B-AF25-DC7479138F0F}"/>
                </c:ext>
              </c:extLst>
            </c:dLbl>
            <c:dLbl>
              <c:idx val="402"/>
              <c:tx>
                <c:strRef>
                  <c:f>'2020 Cost Curve'!$N$486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{95AEAFF5-30C1-6C47-9CAD-799F993C2782}</c15:txfldGUID>
                      <c15:f>'2020 Cost Curve'!$N$486</c15:f>
                      <c15:dlblFieldTableCache>
                        <c:ptCount val="1"/>
                        <c:pt idx="0">
                          <c:v> </c:v>
                        </c:pt>
                      </c15:dlblFieldTableCache>
                    </c15:dlblFTEntry>
                  </c15:dlblFieldTable>
                  <c15:showDataLabelsRange val="0"/>
                </c:ext>
                <c:ext xmlns:c16="http://schemas.microsoft.com/office/drawing/2014/chart" uri="{C3380CC4-5D6E-409C-BE32-E72D297353CC}">
                  <c16:uniqueId val="{00000196-6790-054B-AF25-DC7479138F0F}"/>
                </c:ext>
              </c:extLst>
            </c:dLbl>
            <c:dLbl>
              <c:idx val="403"/>
              <c:tx>
                <c:strRef>
                  <c:f>'2020 Cost Curve'!$N$487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{5E58F492-B403-9F49-AEC3-BE8B445DDE81}</c15:txfldGUID>
                      <c15:f>'2020 Cost Curve'!$N$487</c15:f>
                      <c15:dlblFieldTableCache>
                        <c:ptCount val="1"/>
                        <c:pt idx="0">
                          <c:v> </c:v>
                        </c:pt>
                      </c15:dlblFieldTableCache>
                    </c15:dlblFTEntry>
                  </c15:dlblFieldTable>
                  <c15:showDataLabelsRange val="0"/>
                </c:ext>
                <c:ext xmlns:c16="http://schemas.microsoft.com/office/drawing/2014/chart" uri="{C3380CC4-5D6E-409C-BE32-E72D297353CC}">
                  <c16:uniqueId val="{00000197-6790-054B-AF25-DC7479138F0F}"/>
                </c:ext>
              </c:extLst>
            </c:dLbl>
            <c:dLbl>
              <c:idx val="404"/>
              <c:tx>
                <c:strRef>
                  <c:f>'2020 Cost Curve'!$N$488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{4B3C6672-FBF1-4A46-88CC-3209F817CF3C}</c15:txfldGUID>
                      <c15:f>'2020 Cost Curve'!$N$488</c15:f>
                      <c15:dlblFieldTableCache>
                        <c:ptCount val="1"/>
                        <c:pt idx="0">
                          <c:v> </c:v>
                        </c:pt>
                      </c15:dlblFieldTableCache>
                    </c15:dlblFTEntry>
                  </c15:dlblFieldTable>
                  <c15:showDataLabelsRange val="0"/>
                </c:ext>
                <c:ext xmlns:c16="http://schemas.microsoft.com/office/drawing/2014/chart" uri="{C3380CC4-5D6E-409C-BE32-E72D297353CC}">
                  <c16:uniqueId val="{00000198-6790-054B-AF25-DC7479138F0F}"/>
                </c:ext>
              </c:extLst>
            </c:dLbl>
            <c:dLbl>
              <c:idx val="405"/>
              <c:tx>
                <c:strRef>
                  <c:f>'2020 Cost Curve'!$N$489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{0AEA5FD6-CBB2-DE43-87B0-B643B360C243}</c15:txfldGUID>
                      <c15:f>'2020 Cost Curve'!$N$489</c15:f>
                      <c15:dlblFieldTableCache>
                        <c:ptCount val="1"/>
                        <c:pt idx="0">
                          <c:v> </c:v>
                        </c:pt>
                      </c15:dlblFieldTableCache>
                    </c15:dlblFTEntry>
                  </c15:dlblFieldTable>
                  <c15:showDataLabelsRange val="0"/>
                </c:ext>
                <c:ext xmlns:c16="http://schemas.microsoft.com/office/drawing/2014/chart" uri="{C3380CC4-5D6E-409C-BE32-E72D297353CC}">
                  <c16:uniqueId val="{00000199-6790-054B-AF25-DC7479138F0F}"/>
                </c:ext>
              </c:extLst>
            </c:dLbl>
            <c:dLbl>
              <c:idx val="406"/>
              <c:tx>
                <c:strRef>
                  <c:f>'2020 Cost Curve'!$N$490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{76A857B1-9CB4-DA44-A92B-7D3EAF3B7C09}</c15:txfldGUID>
                      <c15:f>'2020 Cost Curve'!$N$490</c15:f>
                      <c15:dlblFieldTableCache>
                        <c:ptCount val="1"/>
                        <c:pt idx="0">
                          <c:v> </c:v>
                        </c:pt>
                      </c15:dlblFieldTableCache>
                    </c15:dlblFTEntry>
                  </c15:dlblFieldTable>
                  <c15:showDataLabelsRange val="0"/>
                </c:ext>
                <c:ext xmlns:c16="http://schemas.microsoft.com/office/drawing/2014/chart" uri="{C3380CC4-5D6E-409C-BE32-E72D297353CC}">
                  <c16:uniqueId val="{0000019A-6790-054B-AF25-DC7479138F0F}"/>
                </c:ext>
              </c:extLst>
            </c:dLbl>
            <c:dLbl>
              <c:idx val="407"/>
              <c:tx>
                <c:strRef>
                  <c:f>'2020 Cost Curve'!$N$491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{C1F1EE7D-BFCE-1748-A1AE-CB52CEF84FDC}</c15:txfldGUID>
                      <c15:f>'2020 Cost Curve'!$N$491</c15:f>
                      <c15:dlblFieldTableCache>
                        <c:ptCount val="1"/>
                        <c:pt idx="0">
                          <c:v> </c:v>
                        </c:pt>
                      </c15:dlblFieldTableCache>
                    </c15:dlblFTEntry>
                  </c15:dlblFieldTable>
                  <c15:showDataLabelsRange val="0"/>
                </c:ext>
                <c:ext xmlns:c16="http://schemas.microsoft.com/office/drawing/2014/chart" uri="{C3380CC4-5D6E-409C-BE32-E72D297353CC}">
                  <c16:uniqueId val="{0000019B-6790-054B-AF25-DC7479138F0F}"/>
                </c:ext>
              </c:extLst>
            </c:dLbl>
            <c:dLbl>
              <c:idx val="408"/>
              <c:tx>
                <c:strRef>
                  <c:f>'2020 Cost Curve'!$N$492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{B6AF723E-F4C3-9B44-8316-14F7A9F47CB0}</c15:txfldGUID>
                      <c15:f>'2020 Cost Curve'!$N$492</c15:f>
                      <c15:dlblFieldTableCache>
                        <c:ptCount val="1"/>
                        <c:pt idx="0">
                          <c:v> </c:v>
                        </c:pt>
                      </c15:dlblFieldTableCache>
                    </c15:dlblFTEntry>
                  </c15:dlblFieldTable>
                  <c15:showDataLabelsRange val="0"/>
                </c:ext>
                <c:ext xmlns:c16="http://schemas.microsoft.com/office/drawing/2014/chart" uri="{C3380CC4-5D6E-409C-BE32-E72D297353CC}">
                  <c16:uniqueId val="{0000019C-6790-054B-AF25-DC7479138F0F}"/>
                </c:ext>
              </c:extLst>
            </c:dLbl>
            <c:dLbl>
              <c:idx val="409"/>
              <c:tx>
                <c:strRef>
                  <c:f>'2020 Cost Curve'!$N$493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{96DB23AC-DBEF-A74D-A904-59C241E072D2}</c15:txfldGUID>
                      <c15:f>'2020 Cost Curve'!$N$493</c15:f>
                      <c15:dlblFieldTableCache>
                        <c:ptCount val="1"/>
                        <c:pt idx="0">
                          <c:v> </c:v>
                        </c:pt>
                      </c15:dlblFieldTableCache>
                    </c15:dlblFTEntry>
                  </c15:dlblFieldTable>
                  <c15:showDataLabelsRange val="0"/>
                </c:ext>
                <c:ext xmlns:c16="http://schemas.microsoft.com/office/drawing/2014/chart" uri="{C3380CC4-5D6E-409C-BE32-E72D297353CC}">
                  <c16:uniqueId val="{0000019D-6790-054B-AF25-DC7479138F0F}"/>
                </c:ext>
              </c:extLst>
            </c:dLbl>
            <c:dLbl>
              <c:idx val="410"/>
              <c:tx>
                <c:strRef>
                  <c:f>'2020 Cost Curve'!$N$494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{044B7183-385D-5F43-96D9-1E89AB42DEAC}</c15:txfldGUID>
                      <c15:f>'2020 Cost Curve'!$N$494</c15:f>
                      <c15:dlblFieldTableCache>
                        <c:ptCount val="1"/>
                        <c:pt idx="0">
                          <c:v> </c:v>
                        </c:pt>
                      </c15:dlblFieldTableCache>
                    </c15:dlblFTEntry>
                  </c15:dlblFieldTable>
                  <c15:showDataLabelsRange val="0"/>
                </c:ext>
                <c:ext xmlns:c16="http://schemas.microsoft.com/office/drawing/2014/chart" uri="{C3380CC4-5D6E-409C-BE32-E72D297353CC}">
                  <c16:uniqueId val="{0000019E-6790-054B-AF25-DC7479138F0F}"/>
                </c:ext>
              </c:extLst>
            </c:dLbl>
            <c:dLbl>
              <c:idx val="411"/>
              <c:tx>
                <c:strRef>
                  <c:f>'2020 Cost Curve'!$N$495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{4D210442-A2D8-7C4B-BAA2-748C73982B39}</c15:txfldGUID>
                      <c15:f>'2020 Cost Curve'!$N$495</c15:f>
                      <c15:dlblFieldTableCache>
                        <c:ptCount val="1"/>
                        <c:pt idx="0">
                          <c:v> </c:v>
                        </c:pt>
                      </c15:dlblFieldTableCache>
                    </c15:dlblFTEntry>
                  </c15:dlblFieldTable>
                  <c15:showDataLabelsRange val="0"/>
                </c:ext>
                <c:ext xmlns:c16="http://schemas.microsoft.com/office/drawing/2014/chart" uri="{C3380CC4-5D6E-409C-BE32-E72D297353CC}">
                  <c16:uniqueId val="{0000019F-6790-054B-AF25-DC7479138F0F}"/>
                </c:ext>
              </c:extLst>
            </c:dLbl>
            <c:dLbl>
              <c:idx val="412"/>
              <c:tx>
                <c:strRef>
                  <c:f>'2020 Cost Curve'!$N$496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{AD9D8009-9DC7-7745-94FD-CC50D3074CFE}</c15:txfldGUID>
                      <c15:f>'2020 Cost Curve'!$N$496</c15:f>
                      <c15:dlblFieldTableCache>
                        <c:ptCount val="1"/>
                        <c:pt idx="0">
                          <c:v> </c:v>
                        </c:pt>
                      </c15:dlblFieldTableCache>
                    </c15:dlblFTEntry>
                  </c15:dlblFieldTable>
                  <c15:showDataLabelsRange val="0"/>
                </c:ext>
                <c:ext xmlns:c16="http://schemas.microsoft.com/office/drawing/2014/chart" uri="{C3380CC4-5D6E-409C-BE32-E72D297353CC}">
                  <c16:uniqueId val="{000001A0-6790-054B-AF25-DC7479138F0F}"/>
                </c:ext>
              </c:extLst>
            </c:dLbl>
            <c:dLbl>
              <c:idx val="413"/>
              <c:tx>
                <c:strRef>
                  <c:f>'2020 Cost Curve'!$N$497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{BF0E383B-37D9-3D40-875E-812B842F9EB4}</c15:txfldGUID>
                      <c15:f>'2020 Cost Curve'!$N$497</c15:f>
                      <c15:dlblFieldTableCache>
                        <c:ptCount val="1"/>
                        <c:pt idx="0">
                          <c:v> </c:v>
                        </c:pt>
                      </c15:dlblFieldTableCache>
                    </c15:dlblFTEntry>
                  </c15:dlblFieldTable>
                  <c15:showDataLabelsRange val="0"/>
                </c:ext>
                <c:ext xmlns:c16="http://schemas.microsoft.com/office/drawing/2014/chart" uri="{C3380CC4-5D6E-409C-BE32-E72D297353CC}">
                  <c16:uniqueId val="{000001A1-6790-054B-AF25-DC7479138F0F}"/>
                </c:ext>
              </c:extLst>
            </c:dLbl>
            <c:dLbl>
              <c:idx val="414"/>
              <c:tx>
                <c:strRef>
                  <c:f>'2020 Cost Curve'!$N$498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{AB52EA61-E396-7F4B-A4F5-18773BE80A76}</c15:txfldGUID>
                      <c15:f>'2020 Cost Curve'!$N$498</c15:f>
                      <c15:dlblFieldTableCache>
                        <c:ptCount val="1"/>
                        <c:pt idx="0">
                          <c:v> </c:v>
                        </c:pt>
                      </c15:dlblFieldTableCache>
                    </c15:dlblFTEntry>
                  </c15:dlblFieldTable>
                  <c15:showDataLabelsRange val="0"/>
                </c:ext>
                <c:ext xmlns:c16="http://schemas.microsoft.com/office/drawing/2014/chart" uri="{C3380CC4-5D6E-409C-BE32-E72D297353CC}">
                  <c16:uniqueId val="{000001A2-6790-054B-AF25-DC7479138F0F}"/>
                </c:ext>
              </c:extLst>
            </c:dLbl>
            <c:dLbl>
              <c:idx val="415"/>
              <c:tx>
                <c:strRef>
                  <c:f>'2020 Cost Curve'!$N$499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{8E6D60FF-D44A-1D40-A0C3-EE742237E3A7}</c15:txfldGUID>
                      <c15:f>'2020 Cost Curve'!$N$499</c15:f>
                      <c15:dlblFieldTableCache>
                        <c:ptCount val="1"/>
                        <c:pt idx="0">
                          <c:v> </c:v>
                        </c:pt>
                      </c15:dlblFieldTableCache>
                    </c15:dlblFTEntry>
                  </c15:dlblFieldTable>
                  <c15:showDataLabelsRange val="0"/>
                </c:ext>
                <c:ext xmlns:c16="http://schemas.microsoft.com/office/drawing/2014/chart" uri="{C3380CC4-5D6E-409C-BE32-E72D297353CC}">
                  <c16:uniqueId val="{000001A3-6790-054B-AF25-DC7479138F0F}"/>
                </c:ext>
              </c:extLst>
            </c:dLbl>
            <c:dLbl>
              <c:idx val="416"/>
              <c:tx>
                <c:strRef>
                  <c:f>'2020 Cost Curve'!$N$500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{505418C6-451E-1545-9FB3-1E837E3113C0}</c15:txfldGUID>
                      <c15:f>'2020 Cost Curve'!$N$500</c15:f>
                      <c15:dlblFieldTableCache>
                        <c:ptCount val="1"/>
                        <c:pt idx="0">
                          <c:v> </c:v>
                        </c:pt>
                      </c15:dlblFieldTableCache>
                    </c15:dlblFTEntry>
                  </c15:dlblFieldTable>
                  <c15:showDataLabelsRange val="0"/>
                </c:ext>
                <c:ext xmlns:c16="http://schemas.microsoft.com/office/drawing/2014/chart" uri="{C3380CC4-5D6E-409C-BE32-E72D297353CC}">
                  <c16:uniqueId val="{000001A4-6790-054B-AF25-DC7479138F0F}"/>
                </c:ext>
              </c:extLst>
            </c:dLbl>
            <c:dLbl>
              <c:idx val="417"/>
              <c:tx>
                <c:strRef>
                  <c:f>'2020 Cost Curve'!$N$501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{BC1844B7-E72E-B043-BBDF-FA58AD090283}</c15:txfldGUID>
                      <c15:f>'2020 Cost Curve'!$N$501</c15:f>
                      <c15:dlblFieldTableCache>
                        <c:ptCount val="1"/>
                        <c:pt idx="0">
                          <c:v> </c:v>
                        </c:pt>
                      </c15:dlblFieldTableCache>
                    </c15:dlblFTEntry>
                  </c15:dlblFieldTable>
                  <c15:showDataLabelsRange val="0"/>
                </c:ext>
                <c:ext xmlns:c16="http://schemas.microsoft.com/office/drawing/2014/chart" uri="{C3380CC4-5D6E-409C-BE32-E72D297353CC}">
                  <c16:uniqueId val="{000001A5-6790-054B-AF25-DC7479138F0F}"/>
                </c:ext>
              </c:extLst>
            </c:dLbl>
            <c:dLbl>
              <c:idx val="418"/>
              <c:tx>
                <c:strRef>
                  <c:f>'2020 Cost Curve'!$N$502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{F81A3408-1551-8D46-AB15-DF352ADB703D}</c15:txfldGUID>
                      <c15:f>'2020 Cost Curve'!$N$502</c15:f>
                      <c15:dlblFieldTableCache>
                        <c:ptCount val="1"/>
                        <c:pt idx="0">
                          <c:v> </c:v>
                        </c:pt>
                      </c15:dlblFieldTableCache>
                    </c15:dlblFTEntry>
                  </c15:dlblFieldTable>
                  <c15:showDataLabelsRange val="0"/>
                </c:ext>
                <c:ext xmlns:c16="http://schemas.microsoft.com/office/drawing/2014/chart" uri="{C3380CC4-5D6E-409C-BE32-E72D297353CC}">
                  <c16:uniqueId val="{000001A6-6790-054B-AF25-DC7479138F0F}"/>
                </c:ext>
              </c:extLst>
            </c:dLbl>
            <c:dLbl>
              <c:idx val="419"/>
              <c:tx>
                <c:strRef>
                  <c:f>'2020 Cost Curve'!$N$503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{C64BD36B-B158-0A47-9288-DD791C77CE89}</c15:txfldGUID>
                      <c15:f>'2020 Cost Curve'!$N$503</c15:f>
                      <c15:dlblFieldTableCache>
                        <c:ptCount val="1"/>
                        <c:pt idx="0">
                          <c:v> </c:v>
                        </c:pt>
                      </c15:dlblFieldTableCache>
                    </c15:dlblFTEntry>
                  </c15:dlblFieldTable>
                  <c15:showDataLabelsRange val="0"/>
                </c:ext>
                <c:ext xmlns:c16="http://schemas.microsoft.com/office/drawing/2014/chart" uri="{C3380CC4-5D6E-409C-BE32-E72D297353CC}">
                  <c16:uniqueId val="{000001A7-6790-054B-AF25-DC7479138F0F}"/>
                </c:ext>
              </c:extLst>
            </c:dLbl>
            <c:dLbl>
              <c:idx val="420"/>
              <c:tx>
                <c:strRef>
                  <c:f>'2020 Cost Curve'!$N$504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{DA207C6F-DB02-3B45-B037-68A7B327846A}</c15:txfldGUID>
                      <c15:f>'2020 Cost Curve'!$N$504</c15:f>
                      <c15:dlblFieldTableCache>
                        <c:ptCount val="1"/>
                        <c:pt idx="0">
                          <c:v> </c:v>
                        </c:pt>
                      </c15:dlblFieldTableCache>
                    </c15:dlblFTEntry>
                  </c15:dlblFieldTable>
                  <c15:showDataLabelsRange val="0"/>
                </c:ext>
                <c:ext xmlns:c16="http://schemas.microsoft.com/office/drawing/2014/chart" uri="{C3380CC4-5D6E-409C-BE32-E72D297353CC}">
                  <c16:uniqueId val="{000001A8-6790-054B-AF25-DC7479138F0F}"/>
                </c:ext>
              </c:extLst>
            </c:dLbl>
            <c:dLbl>
              <c:idx val="421"/>
              <c:tx>
                <c:strRef>
                  <c:f>'2020 Cost Curve'!$N$505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{D4594448-A2B4-254E-B4C5-0A769880D9EC}</c15:txfldGUID>
                      <c15:f>'2020 Cost Curve'!$N$505</c15:f>
                      <c15:dlblFieldTableCache>
                        <c:ptCount val="1"/>
                        <c:pt idx="0">
                          <c:v> </c:v>
                        </c:pt>
                      </c15:dlblFieldTableCache>
                    </c15:dlblFTEntry>
                  </c15:dlblFieldTable>
                  <c15:showDataLabelsRange val="0"/>
                </c:ext>
                <c:ext xmlns:c16="http://schemas.microsoft.com/office/drawing/2014/chart" uri="{C3380CC4-5D6E-409C-BE32-E72D297353CC}">
                  <c16:uniqueId val="{000001A9-6790-054B-AF25-DC7479138F0F}"/>
                </c:ext>
              </c:extLst>
            </c:dLbl>
            <c:dLbl>
              <c:idx val="422"/>
              <c:tx>
                <c:strRef>
                  <c:f>'2020 Cost Curve'!$N$506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{38395A27-4FEF-FF4C-BA1A-5114685364C7}</c15:txfldGUID>
                      <c15:f>'2020 Cost Curve'!$N$506</c15:f>
                      <c15:dlblFieldTableCache>
                        <c:ptCount val="1"/>
                        <c:pt idx="0">
                          <c:v> </c:v>
                        </c:pt>
                      </c15:dlblFieldTableCache>
                    </c15:dlblFTEntry>
                  </c15:dlblFieldTable>
                  <c15:showDataLabelsRange val="0"/>
                </c:ext>
                <c:ext xmlns:c16="http://schemas.microsoft.com/office/drawing/2014/chart" uri="{C3380CC4-5D6E-409C-BE32-E72D297353CC}">
                  <c16:uniqueId val="{000001AA-6790-054B-AF25-DC7479138F0F}"/>
                </c:ext>
              </c:extLst>
            </c:dLbl>
            <c:dLbl>
              <c:idx val="423"/>
              <c:tx>
                <c:strRef>
                  <c:f>'2020 Cost Curve'!$N$507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{568E4F9C-FDF7-FA43-A4CF-6C7949D3E68D}</c15:txfldGUID>
                      <c15:f>'2020 Cost Curve'!$N$507</c15:f>
                      <c15:dlblFieldTableCache>
                        <c:ptCount val="1"/>
                        <c:pt idx="0">
                          <c:v> </c:v>
                        </c:pt>
                      </c15:dlblFieldTableCache>
                    </c15:dlblFTEntry>
                  </c15:dlblFieldTable>
                  <c15:showDataLabelsRange val="0"/>
                </c:ext>
                <c:ext xmlns:c16="http://schemas.microsoft.com/office/drawing/2014/chart" uri="{C3380CC4-5D6E-409C-BE32-E72D297353CC}">
                  <c16:uniqueId val="{000001AB-6790-054B-AF25-DC7479138F0F}"/>
                </c:ext>
              </c:extLst>
            </c:dLbl>
            <c:dLbl>
              <c:idx val="424"/>
              <c:tx>
                <c:strRef>
                  <c:f>'2020 Cost Curve'!$N$508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{91EBEC7F-22EA-F74A-958E-96CE38879C94}</c15:txfldGUID>
                      <c15:f>'2020 Cost Curve'!$N$508</c15:f>
                      <c15:dlblFieldTableCache>
                        <c:ptCount val="1"/>
                        <c:pt idx="0">
                          <c:v> </c:v>
                        </c:pt>
                      </c15:dlblFieldTableCache>
                    </c15:dlblFTEntry>
                  </c15:dlblFieldTable>
                  <c15:showDataLabelsRange val="0"/>
                </c:ext>
                <c:ext xmlns:c16="http://schemas.microsoft.com/office/drawing/2014/chart" uri="{C3380CC4-5D6E-409C-BE32-E72D297353CC}">
                  <c16:uniqueId val="{000001AC-6790-054B-AF25-DC7479138F0F}"/>
                </c:ext>
              </c:extLst>
            </c:dLbl>
            <c:dLbl>
              <c:idx val="425"/>
              <c:tx>
                <c:strRef>
                  <c:f>'2020 Cost Curve'!$N$509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{D8CFBE4B-3D2B-2D4C-AF5B-CD5CAF21EE14}</c15:txfldGUID>
                      <c15:f>'2020 Cost Curve'!$N$509</c15:f>
                      <c15:dlblFieldTableCache>
                        <c:ptCount val="1"/>
                        <c:pt idx="0">
                          <c:v> </c:v>
                        </c:pt>
                      </c15:dlblFieldTableCache>
                    </c15:dlblFTEntry>
                  </c15:dlblFieldTable>
                  <c15:showDataLabelsRange val="0"/>
                </c:ext>
                <c:ext xmlns:c16="http://schemas.microsoft.com/office/drawing/2014/chart" uri="{C3380CC4-5D6E-409C-BE32-E72D297353CC}">
                  <c16:uniqueId val="{000001AD-6790-054B-AF25-DC7479138F0F}"/>
                </c:ext>
              </c:extLst>
            </c:dLbl>
            <c:dLbl>
              <c:idx val="426"/>
              <c:tx>
                <c:strRef>
                  <c:f>'2020 Cost Curve'!$N$510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{2615C229-AF21-CC4C-A52C-8D4130F07DB2}</c15:txfldGUID>
                      <c15:f>'2020 Cost Curve'!$N$510</c15:f>
                      <c15:dlblFieldTableCache>
                        <c:ptCount val="1"/>
                        <c:pt idx="0">
                          <c:v> </c:v>
                        </c:pt>
                      </c15:dlblFieldTableCache>
                    </c15:dlblFTEntry>
                  </c15:dlblFieldTable>
                  <c15:showDataLabelsRange val="0"/>
                </c:ext>
                <c:ext xmlns:c16="http://schemas.microsoft.com/office/drawing/2014/chart" uri="{C3380CC4-5D6E-409C-BE32-E72D297353CC}">
                  <c16:uniqueId val="{000001AE-6790-054B-AF25-DC7479138F0F}"/>
                </c:ext>
              </c:extLst>
            </c:dLbl>
            <c:dLbl>
              <c:idx val="427"/>
              <c:tx>
                <c:strRef>
                  <c:f>'2020 Cost Curve'!$N$511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{80A42B71-04C4-694B-831D-118B1CAF698A}</c15:txfldGUID>
                      <c15:f>'2020 Cost Curve'!$N$511</c15:f>
                      <c15:dlblFieldTableCache>
                        <c:ptCount val="1"/>
                        <c:pt idx="0">
                          <c:v> </c:v>
                        </c:pt>
                      </c15:dlblFieldTableCache>
                    </c15:dlblFTEntry>
                  </c15:dlblFieldTable>
                  <c15:showDataLabelsRange val="0"/>
                </c:ext>
                <c:ext xmlns:c16="http://schemas.microsoft.com/office/drawing/2014/chart" uri="{C3380CC4-5D6E-409C-BE32-E72D297353CC}">
                  <c16:uniqueId val="{000001AF-6790-054B-AF25-DC7479138F0F}"/>
                </c:ext>
              </c:extLst>
            </c:dLbl>
            <c:dLbl>
              <c:idx val="428"/>
              <c:tx>
                <c:strRef>
                  <c:f>'2020 Cost Curve'!$N$512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{20C5BC15-CFED-5A41-9255-E2172200DA27}</c15:txfldGUID>
                      <c15:f>'2020 Cost Curve'!$N$512</c15:f>
                      <c15:dlblFieldTableCache>
                        <c:ptCount val="1"/>
                        <c:pt idx="0">
                          <c:v> </c:v>
                        </c:pt>
                      </c15:dlblFieldTableCache>
                    </c15:dlblFTEntry>
                  </c15:dlblFieldTable>
                  <c15:showDataLabelsRange val="0"/>
                </c:ext>
                <c:ext xmlns:c16="http://schemas.microsoft.com/office/drawing/2014/chart" uri="{C3380CC4-5D6E-409C-BE32-E72D297353CC}">
                  <c16:uniqueId val="{000001B0-6790-054B-AF25-DC7479138F0F}"/>
                </c:ext>
              </c:extLst>
            </c:dLbl>
            <c:dLbl>
              <c:idx val="429"/>
              <c:tx>
                <c:strRef>
                  <c:f>'2020 Cost Curve'!$N$513</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{B4F85065-12AD-2B49-8DAA-D1D1AA33B61E}</c15:txfldGUID>
                      <c15:f>'2020 Cost Curve'!$N$513</c15:f>
                      <c15:dlblFieldTableCache>
                        <c:ptCount val="1"/>
                        <c:pt idx="0">
                          <c:v> </c:v>
                        </c:pt>
                      </c15:dlblFieldTableCache>
                    </c15:dlblFTEntry>
                  </c15:dlblFieldTable>
                  <c15:showDataLabelsRange val="0"/>
                </c:ext>
                <c:ext xmlns:c16="http://schemas.microsoft.com/office/drawing/2014/chart" uri="{C3380CC4-5D6E-409C-BE32-E72D297353CC}">
                  <c16:uniqueId val="{000001B1-6790-054B-AF25-DC7479138F0F}"/>
                </c:ext>
              </c:extLst>
            </c:dLbl>
            <c:dLbl>
              <c:idx val="430"/>
              <c:tx>
                <c:strRef>
                  <c:f>'2020 Cost Curve'!$N$514</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{10D4BE20-6EB9-BC40-BE3C-E610FF302C66}</c15:txfldGUID>
                      <c15:f>'2020 Cost Curve'!$N$514</c15:f>
                      <c15:dlblFieldTableCache>
                        <c:ptCount val="1"/>
                        <c:pt idx="0">
                          <c:v> </c:v>
                        </c:pt>
                      </c15:dlblFieldTableCache>
                    </c15:dlblFTEntry>
                  </c15:dlblFieldTable>
                  <c15:showDataLabelsRange val="0"/>
                </c:ext>
                <c:ext xmlns:c16="http://schemas.microsoft.com/office/drawing/2014/chart" uri="{C3380CC4-5D6E-409C-BE32-E72D297353CC}">
                  <c16:uniqueId val="{000001B2-6790-054B-AF25-DC7479138F0F}"/>
                </c:ext>
              </c:extLst>
            </c:dLbl>
            <c:dLbl>
              <c:idx val="431"/>
              <c:tx>
                <c:strRef>
                  <c:f>'2020 Cost Curve'!$N$515</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{F0AE5A97-360B-F84C-8BCD-8B51607A9A40}</c15:txfldGUID>
                      <c15:f>'2020 Cost Curve'!$N$515</c15:f>
                      <c15:dlblFieldTableCache>
                        <c:ptCount val="1"/>
                        <c:pt idx="0">
                          <c:v> </c:v>
                        </c:pt>
                      </c15:dlblFieldTableCache>
                    </c15:dlblFTEntry>
                  </c15:dlblFieldTable>
                  <c15:showDataLabelsRange val="0"/>
                </c:ext>
                <c:ext xmlns:c16="http://schemas.microsoft.com/office/drawing/2014/chart" uri="{C3380CC4-5D6E-409C-BE32-E72D297353CC}">
                  <c16:uniqueId val="{000001B3-6790-054B-AF25-DC7479138F0F}"/>
                </c:ext>
              </c:extLst>
            </c:dLbl>
            <c:dLbl>
              <c:idx val="432"/>
              <c:tx>
                <c:strRef>
                  <c:f>'2020 Cost Curve'!$N$516</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{A2121713-C30B-114A-9C1E-4D245762977D}</c15:txfldGUID>
                      <c15:f>'2020 Cost Curve'!$N$516</c15:f>
                      <c15:dlblFieldTableCache>
                        <c:ptCount val="1"/>
                        <c:pt idx="0">
                          <c:v> </c:v>
                        </c:pt>
                      </c15:dlblFieldTableCache>
                    </c15:dlblFTEntry>
                  </c15:dlblFieldTable>
                  <c15:showDataLabelsRange val="0"/>
                </c:ext>
                <c:ext xmlns:c16="http://schemas.microsoft.com/office/drawing/2014/chart" uri="{C3380CC4-5D6E-409C-BE32-E72D297353CC}">
                  <c16:uniqueId val="{000001B4-6790-054B-AF25-DC7479138F0F}"/>
                </c:ext>
              </c:extLst>
            </c:dLbl>
            <c:dLbl>
              <c:idx val="433"/>
              <c:tx>
                <c:strRef>
                  <c:f>'2020 Cost Curve'!$N$517</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{66C14029-86EA-9547-BC15-FD0F18A9E241}</c15:txfldGUID>
                      <c15:f>'2020 Cost Curve'!$N$517</c15:f>
                      <c15:dlblFieldTableCache>
                        <c:ptCount val="1"/>
                        <c:pt idx="0">
                          <c:v> </c:v>
                        </c:pt>
                      </c15:dlblFieldTableCache>
                    </c15:dlblFTEntry>
                  </c15:dlblFieldTable>
                  <c15:showDataLabelsRange val="0"/>
                </c:ext>
                <c:ext xmlns:c16="http://schemas.microsoft.com/office/drawing/2014/chart" uri="{C3380CC4-5D6E-409C-BE32-E72D297353CC}">
                  <c16:uniqueId val="{000001B5-6790-054B-AF25-DC7479138F0F}"/>
                </c:ext>
              </c:extLst>
            </c:dLbl>
            <c:dLbl>
              <c:idx val="434"/>
              <c:tx>
                <c:strRef>
                  <c:f>'2020 Cost Curve'!$N$518</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{C8ACF9EE-D912-F844-8A3D-D77A2992A2EE}</c15:txfldGUID>
                      <c15:f>'2020 Cost Curve'!$N$518</c15:f>
                      <c15:dlblFieldTableCache>
                        <c:ptCount val="1"/>
                        <c:pt idx="0">
                          <c:v> </c:v>
                        </c:pt>
                      </c15:dlblFieldTableCache>
                    </c15:dlblFTEntry>
                  </c15:dlblFieldTable>
                  <c15:showDataLabelsRange val="0"/>
                </c:ext>
                <c:ext xmlns:c16="http://schemas.microsoft.com/office/drawing/2014/chart" uri="{C3380CC4-5D6E-409C-BE32-E72D297353CC}">
                  <c16:uniqueId val="{000001B6-6790-054B-AF25-DC7479138F0F}"/>
                </c:ext>
              </c:extLst>
            </c:dLbl>
            <c:dLbl>
              <c:idx val="435"/>
              <c:tx>
                <c:strRef>
                  <c:f>'2020 Cost Curve'!$N$519</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{8DFCE5E9-35B1-0847-AF5A-FA42EACD5FF5}</c15:txfldGUID>
                      <c15:f>'2020 Cost Curve'!$N$519</c15:f>
                      <c15:dlblFieldTableCache>
                        <c:ptCount val="1"/>
                        <c:pt idx="0">
                          <c:v> </c:v>
                        </c:pt>
                      </c15:dlblFieldTableCache>
                    </c15:dlblFTEntry>
                  </c15:dlblFieldTable>
                  <c15:showDataLabelsRange val="0"/>
                </c:ext>
                <c:ext xmlns:c16="http://schemas.microsoft.com/office/drawing/2014/chart" uri="{C3380CC4-5D6E-409C-BE32-E72D297353CC}">
                  <c16:uniqueId val="{000001B7-6790-054B-AF25-DC7479138F0F}"/>
                </c:ext>
              </c:extLst>
            </c:dLbl>
            <c:dLbl>
              <c:idx val="436"/>
              <c:tx>
                <c:strRef>
                  <c:f>'2020 Cost Curve'!$N$520</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{34F4449E-A185-1641-A430-2E79E779A12A}</c15:txfldGUID>
                      <c15:f>'2020 Cost Curve'!$N$520</c15:f>
                      <c15:dlblFieldTableCache>
                        <c:ptCount val="1"/>
                        <c:pt idx="0">
                          <c:v> </c:v>
                        </c:pt>
                      </c15:dlblFieldTableCache>
                    </c15:dlblFTEntry>
                  </c15:dlblFieldTable>
                  <c15:showDataLabelsRange val="0"/>
                </c:ext>
                <c:ext xmlns:c16="http://schemas.microsoft.com/office/drawing/2014/chart" uri="{C3380CC4-5D6E-409C-BE32-E72D297353CC}">
                  <c16:uniqueId val="{000001B8-6790-054B-AF25-DC7479138F0F}"/>
                </c:ext>
              </c:extLst>
            </c:dLbl>
            <c:dLbl>
              <c:idx val="437"/>
              <c:tx>
                <c:strRef>
                  <c:f>'2020 Cost Curve'!$N$521</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{FCFAFEF0-DAC7-DF46-9409-1840B25CCE57}</c15:txfldGUID>
                      <c15:f>'2020 Cost Curve'!$N$521</c15:f>
                      <c15:dlblFieldTableCache>
                        <c:ptCount val="1"/>
                        <c:pt idx="0">
                          <c:v> </c:v>
                        </c:pt>
                      </c15:dlblFieldTableCache>
                    </c15:dlblFTEntry>
                  </c15:dlblFieldTable>
                  <c15:showDataLabelsRange val="0"/>
                </c:ext>
                <c:ext xmlns:c16="http://schemas.microsoft.com/office/drawing/2014/chart" uri="{C3380CC4-5D6E-409C-BE32-E72D297353CC}">
                  <c16:uniqueId val="{000001B9-6790-054B-AF25-DC7479138F0F}"/>
                </c:ext>
              </c:extLst>
            </c:dLbl>
            <c:dLbl>
              <c:idx val="438"/>
              <c:tx>
                <c:strRef>
                  <c:f>'2020 Cost Curve'!$N$522</c:f>
                  <c:strCache>
                    <c:ptCount val="1"/>
                    <c:pt idx="0">
                      <c:v> </c:v>
                    </c:pt>
                  </c:strCache>
                </c:strRef>
              </c:tx>
              <c:dLblPos val="t"/>
              <c:showLegendKey val="0"/>
              <c:showVal val="1"/>
              <c:showCatName val="0"/>
              <c:showSerName val="0"/>
              <c:showPercent val="0"/>
              <c:showBubbleSize val="0"/>
              <c:extLst>
                <c:ext xmlns:c15="http://schemas.microsoft.com/office/drawing/2012/chart" uri="{CE6537A1-D6FC-4f65-9D91-7224C49458BB}">
                  <c15:dlblFieldTable>
                    <c15:dlblFTEntry>
                      <c15:txfldGUID>{077F2F35-7FFA-EE48-9D79-03C8D457E5E4}</c15:txfldGUID>
                      <c15:f>'2020 Cost Curve'!$N$522</c15:f>
                      <c15:dlblFieldTableCache>
                        <c:ptCount val="1"/>
                        <c:pt idx="0">
                          <c:v> </c:v>
                        </c:pt>
                      </c15:dlblFieldTableCache>
                    </c15:dlblFTEntry>
                  </c15:dlblFieldTable>
                  <c15:showDataLabelsRange val="0"/>
                </c:ext>
                <c:ext xmlns:c16="http://schemas.microsoft.com/office/drawing/2014/chart" uri="{C3380CC4-5D6E-409C-BE32-E72D297353CC}">
                  <c16:uniqueId val="{000001BA-6790-054B-AF25-DC7479138F0F}"/>
                </c:ext>
              </c:extLst>
            </c:dLbl>
            <c:spPr>
              <a:noFill/>
              <a:ln>
                <a:noFill/>
              </a:ln>
              <a:effectLst/>
            </c:spPr>
            <c:txPr>
              <a:bodyPr rot="-5400000" vert="horz"/>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errBars>
            <c:errDir val="y"/>
            <c:errBarType val="minus"/>
            <c:errValType val="percentage"/>
            <c:noEndCap val="1"/>
            <c:val val="100"/>
            <c:spPr>
              <a:ln w="3175">
                <a:solidFill>
                  <a:srgbClr val="002750">
                    <a:alpha val="65000"/>
                  </a:srgbClr>
                </a:solidFill>
                <a:prstDash val="solid"/>
              </a:ln>
            </c:spPr>
          </c:errBars>
          <c:xVal>
            <c:numRef>
              <c:f>[0]!Production_Abscissa</c:f>
              <c:numCache>
                <c:formatCode>#,##0_);\(#,##0\);"-"_);@_)</c:formatCode>
                <c:ptCount val="512"/>
                <c:pt idx="0">
                  <c:v>0</c:v>
                </c:pt>
                <c:pt idx="1">
                  <c:v>108.9497698834286</c:v>
                </c:pt>
                <c:pt idx="2">
                  <c:v>108.9497698834286</c:v>
                </c:pt>
                <c:pt idx="3">
                  <c:v>136.4647118404034</c:v>
                </c:pt>
                <c:pt idx="4">
                  <c:v>136.4647118404034</c:v>
                </c:pt>
                <c:pt idx="5">
                  <c:v>143.3618161680034</c:v>
                </c:pt>
                <c:pt idx="6">
                  <c:v>143.3618161680034</c:v>
                </c:pt>
                <c:pt idx="7">
                  <c:v>160.9333600080034</c:v>
                </c:pt>
                <c:pt idx="8">
                  <c:v>160.9333600080034</c:v>
                </c:pt>
                <c:pt idx="9">
                  <c:v>667.5846537041574</c:v>
                </c:pt>
                <c:pt idx="10">
                  <c:v>667.5846537041574</c:v>
                </c:pt>
                <c:pt idx="11">
                  <c:v>954.85486931315745</c:v>
                </c:pt>
                <c:pt idx="12">
                  <c:v>954.85486931315745</c:v>
                </c:pt>
                <c:pt idx="13">
                  <c:v>1049.9535972131575</c:v>
                </c:pt>
                <c:pt idx="14">
                  <c:v>1049.9535972131575</c:v>
                </c:pt>
                <c:pt idx="15">
                  <c:v>1154.5624027161571</c:v>
                </c:pt>
                <c:pt idx="16">
                  <c:v>1154.5624027161571</c:v>
                </c:pt>
                <c:pt idx="17">
                  <c:v>1167.6966440611318</c:v>
                </c:pt>
                <c:pt idx="18">
                  <c:v>1167.6966440611318</c:v>
                </c:pt>
                <c:pt idx="19">
                  <c:v>1191.7295398111319</c:v>
                </c:pt>
                <c:pt idx="20">
                  <c:v>1191.7295398111319</c:v>
                </c:pt>
                <c:pt idx="21">
                  <c:v>1980.4296816836322</c:v>
                </c:pt>
                <c:pt idx="22">
                  <c:v>1980.4296816836322</c:v>
                </c:pt>
                <c:pt idx="23">
                  <c:v>2033.1483773358061</c:v>
                </c:pt>
                <c:pt idx="24">
                  <c:v>2033.1483773358061</c:v>
                </c:pt>
                <c:pt idx="25">
                  <c:v>2042.403679956994</c:v>
                </c:pt>
                <c:pt idx="26">
                  <c:v>2042.403679956994</c:v>
                </c:pt>
                <c:pt idx="27">
                  <c:v>2063.4851674569941</c:v>
                </c:pt>
                <c:pt idx="28">
                  <c:v>2063.4851674569941</c:v>
                </c:pt>
                <c:pt idx="29">
                  <c:v>2086.2819222977514</c:v>
                </c:pt>
                <c:pt idx="30">
                  <c:v>2086.2819222977514</c:v>
                </c:pt>
                <c:pt idx="31">
                  <c:v>2306.7427379997516</c:v>
                </c:pt>
                <c:pt idx="32">
                  <c:v>2306.7427379997516</c:v>
                </c:pt>
                <c:pt idx="33">
                  <c:v>2595.3729726318288</c:v>
                </c:pt>
                <c:pt idx="34">
                  <c:v>2595.3729726318288</c:v>
                </c:pt>
                <c:pt idx="35">
                  <c:v>2599.3679319034072</c:v>
                </c:pt>
                <c:pt idx="36">
                  <c:v>2599.3679319034072</c:v>
                </c:pt>
                <c:pt idx="37">
                  <c:v>2632.0142120227993</c:v>
                </c:pt>
                <c:pt idx="38">
                  <c:v>2632.0142120227993</c:v>
                </c:pt>
                <c:pt idx="39">
                  <c:v>3510.3628463065393</c:v>
                </c:pt>
                <c:pt idx="40">
                  <c:v>3510.3628463065393</c:v>
                </c:pt>
                <c:pt idx="41">
                  <c:v>3511.7096397721307</c:v>
                </c:pt>
                <c:pt idx="42">
                  <c:v>3511.7096397721307</c:v>
                </c:pt>
                <c:pt idx="43">
                  <c:v>4298.362214209902</c:v>
                </c:pt>
                <c:pt idx="44">
                  <c:v>4298.362214209902</c:v>
                </c:pt>
                <c:pt idx="45">
                  <c:v>5150.5443290628737</c:v>
                </c:pt>
                <c:pt idx="46">
                  <c:v>5150.5443290628737</c:v>
                </c:pt>
                <c:pt idx="47">
                  <c:v>5523.0168017431615</c:v>
                </c:pt>
                <c:pt idx="48">
                  <c:v>5523.0168017431615</c:v>
                </c:pt>
                <c:pt idx="49">
                  <c:v>5751.5897297431611</c:v>
                </c:pt>
                <c:pt idx="50">
                  <c:v>5751.5897297431611</c:v>
                </c:pt>
                <c:pt idx="51">
                  <c:v>6019.2181520407612</c:v>
                </c:pt>
                <c:pt idx="52">
                  <c:v>6019.2181520407612</c:v>
                </c:pt>
                <c:pt idx="53">
                  <c:v>6044.4135806121894</c:v>
                </c:pt>
                <c:pt idx="54">
                  <c:v>6044.4135806121894</c:v>
                </c:pt>
                <c:pt idx="55">
                  <c:v>6088.1472008361898</c:v>
                </c:pt>
                <c:pt idx="56">
                  <c:v>6088.1472008361898</c:v>
                </c:pt>
                <c:pt idx="57">
                  <c:v>6608.6464662589897</c:v>
                </c:pt>
                <c:pt idx="58">
                  <c:v>6608.6464662589897</c:v>
                </c:pt>
                <c:pt idx="59">
                  <c:v>8306.5431643529901</c:v>
                </c:pt>
                <c:pt idx="60">
                  <c:v>8306.5431643529901</c:v>
                </c:pt>
                <c:pt idx="61">
                  <c:v>9517.8819101298322</c:v>
                </c:pt>
                <c:pt idx="62">
                  <c:v>9517.8819101298322</c:v>
                </c:pt>
                <c:pt idx="63">
                  <c:v>9749.4641171298317</c:v>
                </c:pt>
                <c:pt idx="64">
                  <c:v>9749.4641171298317</c:v>
                </c:pt>
                <c:pt idx="65">
                  <c:v>9790.578718562876</c:v>
                </c:pt>
                <c:pt idx="66">
                  <c:v>9790.578718562876</c:v>
                </c:pt>
                <c:pt idx="67">
                  <c:v>9798.0574001013374</c:v>
                </c:pt>
                <c:pt idx="68">
                  <c:v>9798.0574001013374</c:v>
                </c:pt>
                <c:pt idx="69">
                  <c:v>9946.1666870082445</c:v>
                </c:pt>
                <c:pt idx="70">
                  <c:v>9946.1666870082445</c:v>
                </c:pt>
                <c:pt idx="71">
                  <c:v>10152.765264508245</c:v>
                </c:pt>
                <c:pt idx="72">
                  <c:v>10152.765264508245</c:v>
                </c:pt>
                <c:pt idx="73">
                  <c:v>10215.086175359807</c:v>
                </c:pt>
                <c:pt idx="74">
                  <c:v>10215.086175359807</c:v>
                </c:pt>
                <c:pt idx="75">
                  <c:v>10241.567800081213</c:v>
                </c:pt>
                <c:pt idx="76">
                  <c:v>10241.567800081213</c:v>
                </c:pt>
                <c:pt idx="77">
                  <c:v>10262.844849379962</c:v>
                </c:pt>
                <c:pt idx="78">
                  <c:v>10262.844849379962</c:v>
                </c:pt>
                <c:pt idx="79">
                  <c:v>10373.130625759963</c:v>
                </c:pt>
                <c:pt idx="80">
                  <c:v>10373.130625759963</c:v>
                </c:pt>
                <c:pt idx="81">
                  <c:v>10455.48607286287</c:v>
                </c:pt>
                <c:pt idx="82">
                  <c:v>10455.48607286287</c:v>
                </c:pt>
                <c:pt idx="83">
                  <c:v>10529.084529393973</c:v>
                </c:pt>
                <c:pt idx="84">
                  <c:v>10529.084529393973</c:v>
                </c:pt>
                <c:pt idx="85">
                  <c:v>10539.246060639014</c:v>
                </c:pt>
                <c:pt idx="86">
                  <c:v>10539.246060639014</c:v>
                </c:pt>
                <c:pt idx="87">
                  <c:v>10559.953683252614</c:v>
                </c:pt>
                <c:pt idx="88">
                  <c:v>10559.953683252614</c:v>
                </c:pt>
                <c:pt idx="89">
                  <c:v>13020.784295454792</c:v>
                </c:pt>
                <c:pt idx="90">
                  <c:v>13020.784295454792</c:v>
                </c:pt>
                <c:pt idx="91">
                  <c:v>13954.258516911392</c:v>
                </c:pt>
                <c:pt idx="92">
                  <c:v>13954.258516911392</c:v>
                </c:pt>
                <c:pt idx="93">
                  <c:v>13968.133041057667</c:v>
                </c:pt>
                <c:pt idx="94">
                  <c:v>13968.133041057667</c:v>
                </c:pt>
                <c:pt idx="95">
                  <c:v>14862.887931775267</c:v>
                </c:pt>
                <c:pt idx="96">
                  <c:v>14862.887931775267</c:v>
                </c:pt>
                <c:pt idx="97">
                  <c:v>15460.709093315267</c:v>
                </c:pt>
                <c:pt idx="98">
                  <c:v>15460.709093315267</c:v>
                </c:pt>
                <c:pt idx="99">
                  <c:v>15757.925452653786</c:v>
                </c:pt>
                <c:pt idx="100">
                  <c:v>15757.925452653786</c:v>
                </c:pt>
                <c:pt idx="101">
                  <c:v>16054.310337329071</c:v>
                </c:pt>
                <c:pt idx="102">
                  <c:v>16054.310337329071</c:v>
                </c:pt>
                <c:pt idx="103">
                  <c:v>16943.096101628333</c:v>
                </c:pt>
                <c:pt idx="104">
                  <c:v>16943.096101628333</c:v>
                </c:pt>
                <c:pt idx="105">
                  <c:v>16950.594825573451</c:v>
                </c:pt>
                <c:pt idx="106">
                  <c:v>16950.594825573451</c:v>
                </c:pt>
                <c:pt idx="107">
                  <c:v>17502.189626829768</c:v>
                </c:pt>
                <c:pt idx="108">
                  <c:v>17502.189626829768</c:v>
                </c:pt>
                <c:pt idx="109">
                  <c:v>17511.064354306858</c:v>
                </c:pt>
                <c:pt idx="110">
                  <c:v>17511.064354306858</c:v>
                </c:pt>
                <c:pt idx="111">
                  <c:v>17952.959889806858</c:v>
                </c:pt>
                <c:pt idx="112">
                  <c:v>17952.959889806858</c:v>
                </c:pt>
                <c:pt idx="113">
                  <c:v>17960.650023111368</c:v>
                </c:pt>
                <c:pt idx="114">
                  <c:v>17960.650023111368</c:v>
                </c:pt>
                <c:pt idx="115">
                  <c:v>18082.150820151368</c:v>
                </c:pt>
                <c:pt idx="116">
                  <c:v>18082.150820151368</c:v>
                </c:pt>
                <c:pt idx="117">
                  <c:v>18151.979849655367</c:v>
                </c:pt>
                <c:pt idx="118">
                  <c:v>18151.979849655367</c:v>
                </c:pt>
                <c:pt idx="119">
                  <c:v>18154.206976941281</c:v>
                </c:pt>
                <c:pt idx="120">
                  <c:v>18154.206976941281</c:v>
                </c:pt>
                <c:pt idx="121">
                  <c:v>18287.778317786626</c:v>
                </c:pt>
                <c:pt idx="122">
                  <c:v>18287.778317786626</c:v>
                </c:pt>
                <c:pt idx="123">
                  <c:v>18806.317032530289</c:v>
                </c:pt>
                <c:pt idx="124">
                  <c:v>18806.317032530289</c:v>
                </c:pt>
                <c:pt idx="125">
                  <c:v>18865.337021172403</c:v>
                </c:pt>
                <c:pt idx="126">
                  <c:v>18865.337021172403</c:v>
                </c:pt>
                <c:pt idx="127">
                  <c:v>19652.171366704832</c:v>
                </c:pt>
                <c:pt idx="128">
                  <c:v>19652.171366704832</c:v>
                </c:pt>
                <c:pt idx="129">
                  <c:v>19905.251972372582</c:v>
                </c:pt>
                <c:pt idx="130">
                  <c:v>19905.251972372582</c:v>
                </c:pt>
                <c:pt idx="131">
                  <c:v>19906.645775607583</c:v>
                </c:pt>
                <c:pt idx="132">
                  <c:v>19906.645775607583</c:v>
                </c:pt>
                <c:pt idx="133">
                  <c:v>20236.695587386814</c:v>
                </c:pt>
                <c:pt idx="134">
                  <c:v>20236.695587386814</c:v>
                </c:pt>
                <c:pt idx="135">
                  <c:v>20328.898374772813</c:v>
                </c:pt>
                <c:pt idx="136">
                  <c:v>20328.898374772813</c:v>
                </c:pt>
                <c:pt idx="137">
                  <c:v>20521.607972272814</c:v>
                </c:pt>
                <c:pt idx="138">
                  <c:v>20521.607972272814</c:v>
                </c:pt>
                <c:pt idx="139">
                  <c:v>21091.865357092734</c:v>
                </c:pt>
                <c:pt idx="140">
                  <c:v>21091.865357092734</c:v>
                </c:pt>
                <c:pt idx="141">
                  <c:v>21484.438479092736</c:v>
                </c:pt>
                <c:pt idx="142">
                  <c:v>21484.438479092736</c:v>
                </c:pt>
                <c:pt idx="143">
                  <c:v>21547.349282985746</c:v>
                </c:pt>
                <c:pt idx="144">
                  <c:v>21547.349282985746</c:v>
                </c:pt>
                <c:pt idx="145">
                  <c:v>21552.269528028301</c:v>
                </c:pt>
                <c:pt idx="146">
                  <c:v>21552.269528028301</c:v>
                </c:pt>
                <c:pt idx="147">
                  <c:v>21659.10489905774</c:v>
                </c:pt>
                <c:pt idx="148">
                  <c:v>21659.10489905774</c:v>
                </c:pt>
                <c:pt idx="149">
                  <c:v>21681.890091262663</c:v>
                </c:pt>
                <c:pt idx="150">
                  <c:v>21681.890091262663</c:v>
                </c:pt>
                <c:pt idx="151">
                  <c:v>21708.368187232049</c:v>
                </c:pt>
                <c:pt idx="152">
                  <c:v>21708.368187232049</c:v>
                </c:pt>
                <c:pt idx="153">
                  <c:v>22121.894984170071</c:v>
                </c:pt>
                <c:pt idx="154">
                  <c:v>22121.894984170071</c:v>
                </c:pt>
                <c:pt idx="155">
                  <c:v>22882.634896046384</c:v>
                </c:pt>
                <c:pt idx="156">
                  <c:v>22882.634896046384</c:v>
                </c:pt>
                <c:pt idx="157">
                  <c:v>22903.872208253597</c:v>
                </c:pt>
                <c:pt idx="158">
                  <c:v>22903.872208253597</c:v>
                </c:pt>
                <c:pt idx="159">
                  <c:v>22940.671378225998</c:v>
                </c:pt>
                <c:pt idx="160">
                  <c:v>22940.671378225998</c:v>
                </c:pt>
                <c:pt idx="161">
                  <c:v>22967.649549429632</c:v>
                </c:pt>
                <c:pt idx="162">
                  <c:v>22967.649549429632</c:v>
                </c:pt>
                <c:pt idx="163">
                  <c:v>22999.058397445631</c:v>
                </c:pt>
                <c:pt idx="164">
                  <c:v>22999.058397445631</c:v>
                </c:pt>
                <c:pt idx="165">
                  <c:v>23134.405285315392</c:v>
                </c:pt>
                <c:pt idx="166">
                  <c:v>23134.405285315392</c:v>
                </c:pt>
                <c:pt idx="167">
                  <c:v>23227.844738453681</c:v>
                </c:pt>
                <c:pt idx="168">
                  <c:v>23227.844738453681</c:v>
                </c:pt>
                <c:pt idx="169">
                  <c:v>23273.98417376713</c:v>
                </c:pt>
                <c:pt idx="170">
                  <c:v>23273.98417376713</c:v>
                </c:pt>
                <c:pt idx="171">
                  <c:v>23715.058495767131</c:v>
                </c:pt>
                <c:pt idx="172">
                  <c:v>23715.058495767131</c:v>
                </c:pt>
                <c:pt idx="173">
                  <c:v>23722.596714548105</c:v>
                </c:pt>
                <c:pt idx="174">
                  <c:v>23722.596714548105</c:v>
                </c:pt>
                <c:pt idx="175">
                  <c:v>23776.500716646147</c:v>
                </c:pt>
                <c:pt idx="176">
                  <c:v>23776.500716646147</c:v>
                </c:pt>
                <c:pt idx="177">
                  <c:v>23872.875723767564</c:v>
                </c:pt>
                <c:pt idx="178">
                  <c:v>23872.875723767564</c:v>
                </c:pt>
                <c:pt idx="179">
                  <c:v>23896.022129815745</c:v>
                </c:pt>
                <c:pt idx="180">
                  <c:v>23896.022129815745</c:v>
                </c:pt>
                <c:pt idx="181">
                  <c:v>23955.813743342453</c:v>
                </c:pt>
                <c:pt idx="182">
                  <c:v>23955.813743342453</c:v>
                </c:pt>
                <c:pt idx="183">
                  <c:v>24089.747091075253</c:v>
                </c:pt>
                <c:pt idx="184">
                  <c:v>24089.747091075253</c:v>
                </c:pt>
                <c:pt idx="185">
                  <c:v>24259.272012675254</c:v>
                </c:pt>
                <c:pt idx="186">
                  <c:v>24259.272012675254</c:v>
                </c:pt>
                <c:pt idx="187">
                  <c:v>24440.892919138063</c:v>
                </c:pt>
                <c:pt idx="188">
                  <c:v>24440.892919138063</c:v>
                </c:pt>
                <c:pt idx="189">
                  <c:v>24536.276401992462</c:v>
                </c:pt>
                <c:pt idx="190">
                  <c:v>24536.276401992462</c:v>
                </c:pt>
                <c:pt idx="191">
                  <c:v>24849.299264569021</c:v>
                </c:pt>
                <c:pt idx="192">
                  <c:v>24849.299264569021</c:v>
                </c:pt>
                <c:pt idx="193">
                  <c:v>24851.701347823931</c:v>
                </c:pt>
                <c:pt idx="194">
                  <c:v>24851.701347823931</c:v>
                </c:pt>
                <c:pt idx="195">
                  <c:v>25585.667802823933</c:v>
                </c:pt>
                <c:pt idx="196">
                  <c:v>25585.667802823933</c:v>
                </c:pt>
                <c:pt idx="197">
                  <c:v>26006.153657876719</c:v>
                </c:pt>
                <c:pt idx="198">
                  <c:v>26006.153657876719</c:v>
                </c:pt>
                <c:pt idx="199">
                  <c:v>26012.398136353226</c:v>
                </c:pt>
                <c:pt idx="200">
                  <c:v>26012.398136353226</c:v>
                </c:pt>
                <c:pt idx="201">
                  <c:v>26608.081056353225</c:v>
                </c:pt>
                <c:pt idx="202">
                  <c:v>26608.081056353225</c:v>
                </c:pt>
                <c:pt idx="203">
                  <c:v>26940.531393895162</c:v>
                </c:pt>
                <c:pt idx="204">
                  <c:v>26940.531393895162</c:v>
                </c:pt>
                <c:pt idx="205">
                  <c:v>27093.152650432552</c:v>
                </c:pt>
                <c:pt idx="206">
                  <c:v>27093.152650432552</c:v>
                </c:pt>
                <c:pt idx="207">
                  <c:v>27184.00054209922</c:v>
                </c:pt>
                <c:pt idx="208">
                  <c:v>27184.00054209922</c:v>
                </c:pt>
                <c:pt idx="209">
                  <c:v>27217.164024956364</c:v>
                </c:pt>
                <c:pt idx="210">
                  <c:v>27217.164024956364</c:v>
                </c:pt>
                <c:pt idx="211">
                  <c:v>27354.036134952727</c:v>
                </c:pt>
                <c:pt idx="212">
                  <c:v>27354.036134952727</c:v>
                </c:pt>
                <c:pt idx="213">
                  <c:v>27470.299299561779</c:v>
                </c:pt>
                <c:pt idx="214">
                  <c:v>27470.299299561779</c:v>
                </c:pt>
                <c:pt idx="215">
                  <c:v>27952.257747553325</c:v>
                </c:pt>
                <c:pt idx="216">
                  <c:v>27952.257747553325</c:v>
                </c:pt>
                <c:pt idx="217">
                  <c:v>28030.099857640042</c:v>
                </c:pt>
                <c:pt idx="218">
                  <c:v>28030.099857640042</c:v>
                </c:pt>
                <c:pt idx="219">
                  <c:v>28201.262797040043</c:v>
                </c:pt>
                <c:pt idx="220">
                  <c:v>28201.262797040043</c:v>
                </c:pt>
                <c:pt idx="221">
                  <c:v>28450.693003330041</c:v>
                </c:pt>
                <c:pt idx="222">
                  <c:v>28450.693003330041</c:v>
                </c:pt>
                <c:pt idx="223">
                  <c:v>29471.063365346043</c:v>
                </c:pt>
                <c:pt idx="224">
                  <c:v>29471.063365346043</c:v>
                </c:pt>
                <c:pt idx="225">
                  <c:v>29616.387686286384</c:v>
                </c:pt>
                <c:pt idx="226">
                  <c:v>29616.387686286384</c:v>
                </c:pt>
                <c:pt idx="227">
                  <c:v>29745.130306800245</c:v>
                </c:pt>
                <c:pt idx="228">
                  <c:v>29745.130306800245</c:v>
                </c:pt>
                <c:pt idx="229">
                  <c:v>30020.111158281845</c:v>
                </c:pt>
                <c:pt idx="230">
                  <c:v>30020.111158281845</c:v>
                </c:pt>
                <c:pt idx="231">
                  <c:v>30681.05023816941</c:v>
                </c:pt>
                <c:pt idx="232">
                  <c:v>30681.05023816941</c:v>
                </c:pt>
                <c:pt idx="233">
                  <c:v>31018.896978155895</c:v>
                </c:pt>
                <c:pt idx="234">
                  <c:v>31018.896978155895</c:v>
                </c:pt>
                <c:pt idx="235">
                  <c:v>31285.441390090669</c:v>
                </c:pt>
                <c:pt idx="236">
                  <c:v>31285.441390090669</c:v>
                </c:pt>
                <c:pt idx="237">
                  <c:v>31349.142246578482</c:v>
                </c:pt>
                <c:pt idx="238">
                  <c:v>31349.142246578482</c:v>
                </c:pt>
                <c:pt idx="239">
                  <c:v>31369.318843618628</c:v>
                </c:pt>
                <c:pt idx="240">
                  <c:v>31369.318843618628</c:v>
                </c:pt>
                <c:pt idx="241">
                  <c:v>31576.014267592145</c:v>
                </c:pt>
                <c:pt idx="242">
                  <c:v>31576.014267592145</c:v>
                </c:pt>
                <c:pt idx="243">
                  <c:v>31613.530853568616</c:v>
                </c:pt>
                <c:pt idx="244">
                  <c:v>31613.530853568616</c:v>
                </c:pt>
                <c:pt idx="245">
                  <c:v>31829.521853793616</c:v>
                </c:pt>
                <c:pt idx="246">
                  <c:v>31829.521853793616</c:v>
                </c:pt>
                <c:pt idx="247">
                  <c:v>31834.586228212818</c:v>
                </c:pt>
                <c:pt idx="248">
                  <c:v>31834.586228212818</c:v>
                </c:pt>
                <c:pt idx="249">
                  <c:v>32069.800654554107</c:v>
                </c:pt>
                <c:pt idx="250">
                  <c:v>32069.800654554107</c:v>
                </c:pt>
                <c:pt idx="251">
                  <c:v>32168.404870176586</c:v>
                </c:pt>
                <c:pt idx="252">
                  <c:v>32168.404870176586</c:v>
                </c:pt>
                <c:pt idx="253">
                  <c:v>32276.009352099023</c:v>
                </c:pt>
                <c:pt idx="254">
                  <c:v>32276.009352099023</c:v>
                </c:pt>
                <c:pt idx="255">
                  <c:v>32672.565221786524</c:v>
                </c:pt>
                <c:pt idx="256">
                  <c:v>32672.565221786524</c:v>
                </c:pt>
                <c:pt idx="257">
                  <c:v>32749.576692395221</c:v>
                </c:pt>
                <c:pt idx="258">
                  <c:v>32749.576692395221</c:v>
                </c:pt>
                <c:pt idx="259">
                  <c:v>33024.796023725517</c:v>
                </c:pt>
                <c:pt idx="260">
                  <c:v>33024.796023725517</c:v>
                </c:pt>
                <c:pt idx="261">
                  <c:v>33998.347939325846</c:v>
                </c:pt>
                <c:pt idx="262">
                  <c:v>33998.347939325846</c:v>
                </c:pt>
                <c:pt idx="263">
                  <c:v>34007.08159590904</c:v>
                </c:pt>
                <c:pt idx="264">
                  <c:v>34007.08159590904</c:v>
                </c:pt>
                <c:pt idx="265">
                  <c:v>34031.896044405039</c:v>
                </c:pt>
                <c:pt idx="266">
                  <c:v>34031.896044405039</c:v>
                </c:pt>
                <c:pt idx="267">
                  <c:v>34137.787391605038</c:v>
                </c:pt>
                <c:pt idx="268">
                  <c:v>34137.787391605038</c:v>
                </c:pt>
                <c:pt idx="269">
                  <c:v>34155.716567177449</c:v>
                </c:pt>
                <c:pt idx="270">
                  <c:v>34155.716567177449</c:v>
                </c:pt>
                <c:pt idx="271">
                  <c:v>34188.772339577452</c:v>
                </c:pt>
                <c:pt idx="272">
                  <c:v>34188.772339577452</c:v>
                </c:pt>
                <c:pt idx="273">
                  <c:v>34314.760548231876</c:v>
                </c:pt>
                <c:pt idx="274">
                  <c:v>34314.760548231876</c:v>
                </c:pt>
                <c:pt idx="275">
                  <c:v>34316.362272256782</c:v>
                </c:pt>
                <c:pt idx="276">
                  <c:v>34316.362272256782</c:v>
                </c:pt>
                <c:pt idx="277">
                  <c:v>34351.620414068959</c:v>
                </c:pt>
                <c:pt idx="278">
                  <c:v>34351.620414068959</c:v>
                </c:pt>
                <c:pt idx="279">
                  <c:v>34531.877306422961</c:v>
                </c:pt>
                <c:pt idx="280">
                  <c:v>34531.877306422961</c:v>
                </c:pt>
                <c:pt idx="281">
                  <c:v>34853.773157022959</c:v>
                </c:pt>
                <c:pt idx="282">
                  <c:v>34853.773157022959</c:v>
                </c:pt>
                <c:pt idx="283">
                  <c:v>35136.132340116645</c:v>
                </c:pt>
                <c:pt idx="284">
                  <c:v>35136.132340116645</c:v>
                </c:pt>
                <c:pt idx="285">
                  <c:v>35157.360600902939</c:v>
                </c:pt>
                <c:pt idx="286">
                  <c:v>35157.360600902939</c:v>
                </c:pt>
                <c:pt idx="287">
                  <c:v>35364.59300090294</c:v>
                </c:pt>
                <c:pt idx="288">
                  <c:v>35364.59300090294</c:v>
                </c:pt>
                <c:pt idx="289">
                  <c:v>35475.255026311963</c:v>
                </c:pt>
                <c:pt idx="290">
                  <c:v>35475.255026311963</c:v>
                </c:pt>
                <c:pt idx="291">
                  <c:v>35857.543460033565</c:v>
                </c:pt>
                <c:pt idx="292">
                  <c:v>35857.543460033565</c:v>
                </c:pt>
                <c:pt idx="293">
                  <c:v>35890.612460033568</c:v>
                </c:pt>
                <c:pt idx="294">
                  <c:v>35890.612460033568</c:v>
                </c:pt>
                <c:pt idx="295">
                  <c:v>35898.52518565108</c:v>
                </c:pt>
                <c:pt idx="296">
                  <c:v>35898.52518565108</c:v>
                </c:pt>
                <c:pt idx="297">
                  <c:v>35902.098107384416</c:v>
                </c:pt>
                <c:pt idx="298">
                  <c:v>35902.098107384416</c:v>
                </c:pt>
                <c:pt idx="299">
                  <c:v>36077.940993710414</c:v>
                </c:pt>
                <c:pt idx="300">
                  <c:v>36077.940993710414</c:v>
                </c:pt>
                <c:pt idx="301">
                  <c:v>36380.859647510413</c:v>
                </c:pt>
                <c:pt idx="302">
                  <c:v>36380.859647510413</c:v>
                </c:pt>
                <c:pt idx="303">
                  <c:v>36759.444141590415</c:v>
                </c:pt>
                <c:pt idx="304">
                  <c:v>36759.444141590415</c:v>
                </c:pt>
                <c:pt idx="305">
                  <c:v>36819.599231717053</c:v>
                </c:pt>
                <c:pt idx="306">
                  <c:v>36819.599231717053</c:v>
                </c:pt>
                <c:pt idx="307">
                  <c:v>36845.23872971705</c:v>
                </c:pt>
                <c:pt idx="308">
                  <c:v>36845.23872971705</c:v>
                </c:pt>
                <c:pt idx="309">
                  <c:v>36884.296956951832</c:v>
                </c:pt>
                <c:pt idx="310">
                  <c:v>36884.296956951832</c:v>
                </c:pt>
                <c:pt idx="311">
                  <c:v>37088.637390819888</c:v>
                </c:pt>
                <c:pt idx="312">
                  <c:v>37088.637390819888</c:v>
                </c:pt>
                <c:pt idx="313">
                  <c:v>37166.349474681891</c:v>
                </c:pt>
                <c:pt idx="314">
                  <c:v>37166.349474681891</c:v>
                </c:pt>
                <c:pt idx="315">
                  <c:v>37173.373543882844</c:v>
                </c:pt>
                <c:pt idx="316">
                  <c:v>37173.373543882844</c:v>
                </c:pt>
                <c:pt idx="317">
                  <c:v>37198.573579618358</c:v>
                </c:pt>
                <c:pt idx="318">
                  <c:v>37198.573579618358</c:v>
                </c:pt>
                <c:pt idx="319">
                  <c:v>37396.868531218359</c:v>
                </c:pt>
                <c:pt idx="320">
                  <c:v>37396.868531218359</c:v>
                </c:pt>
                <c:pt idx="321">
                  <c:v>37507.083516035724</c:v>
                </c:pt>
                <c:pt idx="322">
                  <c:v>37507.083516035724</c:v>
                </c:pt>
                <c:pt idx="323">
                  <c:v>37513.646059085724</c:v>
                </c:pt>
                <c:pt idx="324">
                  <c:v>37513.646059085724</c:v>
                </c:pt>
                <c:pt idx="325">
                  <c:v>37629.44229300959</c:v>
                </c:pt>
                <c:pt idx="326">
                  <c:v>37629.44229300959</c:v>
                </c:pt>
                <c:pt idx="327">
                  <c:v>37692.241595894207</c:v>
                </c:pt>
                <c:pt idx="328">
                  <c:v>37692.241595894207</c:v>
                </c:pt>
                <c:pt idx="329">
                  <c:v>37738.833215466206</c:v>
                </c:pt>
                <c:pt idx="330">
                  <c:v>37738.833215466206</c:v>
                </c:pt>
                <c:pt idx="331">
                  <c:v>37758.026880559868</c:v>
                </c:pt>
                <c:pt idx="332">
                  <c:v>37758.026880559868</c:v>
                </c:pt>
                <c:pt idx="333">
                  <c:v>37822.253333628665</c:v>
                </c:pt>
                <c:pt idx="334">
                  <c:v>37822.253333628665</c:v>
                </c:pt>
                <c:pt idx="335">
                  <c:v>38273.233722596167</c:v>
                </c:pt>
                <c:pt idx="336">
                  <c:v>38273.233722596167</c:v>
                </c:pt>
                <c:pt idx="337">
                  <c:v>38898.804404796167</c:v>
                </c:pt>
                <c:pt idx="338">
                  <c:v>38898.804404796167</c:v>
                </c:pt>
                <c:pt idx="339">
                  <c:v>38942.896404796164</c:v>
                </c:pt>
                <c:pt idx="340">
                  <c:v>38942.896404796164</c:v>
                </c:pt>
                <c:pt idx="341">
                  <c:v>38955.445666334628</c:v>
                </c:pt>
                <c:pt idx="342">
                  <c:v>38955.445666334628</c:v>
                </c:pt>
                <c:pt idx="343">
                  <c:v>38960.522142357884</c:v>
                </c:pt>
                <c:pt idx="344">
                  <c:v>38960.522142357884</c:v>
                </c:pt>
                <c:pt idx="345">
                  <c:v>39014.531166917106</c:v>
                </c:pt>
                <c:pt idx="346">
                  <c:v>39014.531166917106</c:v>
                </c:pt>
                <c:pt idx="347">
                  <c:v>39066.877945797496</c:v>
                </c:pt>
                <c:pt idx="348">
                  <c:v>39066.877945797496</c:v>
                </c:pt>
                <c:pt idx="349">
                  <c:v>39268.057285807496</c:v>
                </c:pt>
                <c:pt idx="350">
                  <c:v>39268.057285807496</c:v>
                </c:pt>
                <c:pt idx="351">
                  <c:v>39641.340369449099</c:v>
                </c:pt>
                <c:pt idx="352">
                  <c:v>39641.340369449099</c:v>
                </c:pt>
                <c:pt idx="353">
                  <c:v>39682.885078379695</c:v>
                </c:pt>
                <c:pt idx="354">
                  <c:v>39682.885078379695</c:v>
                </c:pt>
                <c:pt idx="355">
                  <c:v>39685.242993847518</c:v>
                </c:pt>
                <c:pt idx="356">
                  <c:v>39685.242993847518</c:v>
                </c:pt>
                <c:pt idx="357">
                  <c:v>39806.438941210799</c:v>
                </c:pt>
                <c:pt idx="358">
                  <c:v>39806.438941210799</c:v>
                </c:pt>
                <c:pt idx="359">
                  <c:v>39827.384735580803</c:v>
                </c:pt>
                <c:pt idx="360">
                  <c:v>39827.384735580803</c:v>
                </c:pt>
                <c:pt idx="361">
                  <c:v>39934.744017592267</c:v>
                </c:pt>
                <c:pt idx="362">
                  <c:v>39934.744017592267</c:v>
                </c:pt>
                <c:pt idx="363">
                  <c:v>39962.182728556974</c:v>
                </c:pt>
                <c:pt idx="364">
                  <c:v>39962.182728556974</c:v>
                </c:pt>
                <c:pt idx="365">
                  <c:v>40123.780680166972</c:v>
                </c:pt>
                <c:pt idx="366">
                  <c:v>40123.780680166972</c:v>
                </c:pt>
                <c:pt idx="367">
                  <c:v>40216.898058996761</c:v>
                </c:pt>
                <c:pt idx="368">
                  <c:v>40216.898058996761</c:v>
                </c:pt>
                <c:pt idx="369">
                  <c:v>40249.248359396763</c:v>
                </c:pt>
                <c:pt idx="370">
                  <c:v>40249.248359396763</c:v>
                </c:pt>
                <c:pt idx="371">
                  <c:v>40419.614948285649</c:v>
                </c:pt>
                <c:pt idx="372">
                  <c:v>40419.614948285649</c:v>
                </c:pt>
                <c:pt idx="373">
                  <c:v>40425.994989569517</c:v>
                </c:pt>
                <c:pt idx="374">
                  <c:v>40425.994989569517</c:v>
                </c:pt>
                <c:pt idx="375">
                  <c:v>41251.794895317515</c:v>
                </c:pt>
                <c:pt idx="376">
                  <c:v>41251.794895317515</c:v>
                </c:pt>
                <c:pt idx="377">
                  <c:v>41291.212014562312</c:v>
                </c:pt>
                <c:pt idx="378">
                  <c:v>41291.212014562312</c:v>
                </c:pt>
                <c:pt idx="379">
                  <c:v>41302.235014562313</c:v>
                </c:pt>
                <c:pt idx="380">
                  <c:v>41302.235014562313</c:v>
                </c:pt>
                <c:pt idx="381">
                  <c:v>41374.229182581403</c:v>
                </c:pt>
                <c:pt idx="382">
                  <c:v>41374.229182581403</c:v>
                </c:pt>
                <c:pt idx="383">
                  <c:v>41418.924546791932</c:v>
                </c:pt>
                <c:pt idx="384">
                  <c:v>41418.924546791932</c:v>
                </c:pt>
                <c:pt idx="385">
                  <c:v>41428.633014674073</c:v>
                </c:pt>
                <c:pt idx="386">
                  <c:v>41428.633014674073</c:v>
                </c:pt>
                <c:pt idx="387">
                  <c:v>41436.979091427376</c:v>
                </c:pt>
                <c:pt idx="388">
                  <c:v>41436.979091427376</c:v>
                </c:pt>
                <c:pt idx="389">
                  <c:v>41655.308971986509</c:v>
                </c:pt>
                <c:pt idx="390">
                  <c:v>41655.308971986509</c:v>
                </c:pt>
                <c:pt idx="391">
                  <c:v>41666.881464626873</c:v>
                </c:pt>
                <c:pt idx="392">
                  <c:v>41666.881464626873</c:v>
                </c:pt>
                <c:pt idx="393">
                  <c:v>41679.404436033379</c:v>
                </c:pt>
                <c:pt idx="394">
                  <c:v>41679.404436033379</c:v>
                </c:pt>
                <c:pt idx="395">
                  <c:v>41777.158895806962</c:v>
                </c:pt>
                <c:pt idx="396">
                  <c:v>41777.158895806962</c:v>
                </c:pt>
                <c:pt idx="397">
                  <c:v>41831.061365806963</c:v>
                </c:pt>
                <c:pt idx="398">
                  <c:v>41831.061365806963</c:v>
                </c:pt>
                <c:pt idx="399">
                  <c:v>41942.713572414097</c:v>
                </c:pt>
                <c:pt idx="400">
                  <c:v>41942.713572414097</c:v>
                </c:pt>
                <c:pt idx="401">
                  <c:v>41951.259475162129</c:v>
                </c:pt>
                <c:pt idx="402">
                  <c:v>41951.259475162129</c:v>
                </c:pt>
                <c:pt idx="403">
                  <c:v>42008.924976902126</c:v>
                </c:pt>
                <c:pt idx="404">
                  <c:v>42008.924976902126</c:v>
                </c:pt>
                <c:pt idx="405">
                  <c:v>42202.327480182124</c:v>
                </c:pt>
                <c:pt idx="406">
                  <c:v>42202.327480182124</c:v>
                </c:pt>
                <c:pt idx="407">
                  <c:v>42209.305065169923</c:v>
                </c:pt>
                <c:pt idx="408">
                  <c:v>42209.305065169923</c:v>
                </c:pt>
                <c:pt idx="409">
                  <c:v>42264.47826660992</c:v>
                </c:pt>
                <c:pt idx="410">
                  <c:v>42264.47826660992</c:v>
                </c:pt>
                <c:pt idx="411">
                  <c:v>42392.645885657796</c:v>
                </c:pt>
                <c:pt idx="412">
                  <c:v>42392.645885657796</c:v>
                </c:pt>
                <c:pt idx="413">
                  <c:v>42528.648903136986</c:v>
                </c:pt>
                <c:pt idx="414">
                  <c:v>42528.648903136986</c:v>
                </c:pt>
                <c:pt idx="415">
                  <c:v>42627.855903136988</c:v>
                </c:pt>
                <c:pt idx="416">
                  <c:v>42627.855903136988</c:v>
                </c:pt>
                <c:pt idx="417">
                  <c:v>42740.247954356986</c:v>
                </c:pt>
                <c:pt idx="418">
                  <c:v>42740.247954356986</c:v>
                </c:pt>
                <c:pt idx="419">
                  <c:v>42782.706174288098</c:v>
                </c:pt>
                <c:pt idx="420">
                  <c:v>42782.706174288098</c:v>
                </c:pt>
                <c:pt idx="421">
                  <c:v>42810.736175183098</c:v>
                </c:pt>
                <c:pt idx="422">
                  <c:v>42810.736175183098</c:v>
                </c:pt>
                <c:pt idx="423">
                  <c:v>42904.754794586697</c:v>
                </c:pt>
                <c:pt idx="424">
                  <c:v>42904.754794586697</c:v>
                </c:pt>
                <c:pt idx="425">
                  <c:v>43021.4341314267</c:v>
                </c:pt>
                <c:pt idx="426">
                  <c:v>43021.4341314267</c:v>
                </c:pt>
                <c:pt idx="427">
                  <c:v>43295.250756017682</c:v>
                </c:pt>
                <c:pt idx="428">
                  <c:v>43295.250756017682</c:v>
                </c:pt>
                <c:pt idx="429">
                  <c:v>43329.394498517679</c:v>
                </c:pt>
                <c:pt idx="430">
                  <c:v>43329.394498517679</c:v>
                </c:pt>
                <c:pt idx="431">
                  <c:v>43465.439546537484</c:v>
                </c:pt>
                <c:pt idx="432">
                  <c:v>43465.439546537484</c:v>
                </c:pt>
                <c:pt idx="433">
                  <c:v>43646.525390537485</c:v>
                </c:pt>
                <c:pt idx="434">
                  <c:v>43646.525390537485</c:v>
                </c:pt>
                <c:pt idx="435">
                  <c:v>43664.730834358576</c:v>
                </c:pt>
                <c:pt idx="436">
                  <c:v>43664.730834358576</c:v>
                </c:pt>
                <c:pt idx="437">
                  <c:v>43678.402881718575</c:v>
                </c:pt>
                <c:pt idx="438">
                  <c:v>43678.402881718575</c:v>
                </c:pt>
                <c:pt idx="439">
                  <c:v>43898.862881718574</c:v>
                </c:pt>
                <c:pt idx="440">
                  <c:v>43898.862881718574</c:v>
                </c:pt>
                <c:pt idx="441">
                  <c:v>44078.980465398578</c:v>
                </c:pt>
                <c:pt idx="442">
                  <c:v>44078.980465398578</c:v>
                </c:pt>
                <c:pt idx="443">
                  <c:v>44103.168124068579</c:v>
                </c:pt>
                <c:pt idx="444">
                  <c:v>44103.168124068579</c:v>
                </c:pt>
                <c:pt idx="445">
                  <c:v>44124.434004312578</c:v>
                </c:pt>
                <c:pt idx="446">
                  <c:v>44124.434004312578</c:v>
                </c:pt>
                <c:pt idx="447">
                  <c:v>44239.008297269873</c:v>
                </c:pt>
                <c:pt idx="448">
                  <c:v>44239.008297269873</c:v>
                </c:pt>
                <c:pt idx="449">
                  <c:v>44279.870293717875</c:v>
                </c:pt>
                <c:pt idx="450">
                  <c:v>44279.870293717875</c:v>
                </c:pt>
                <c:pt idx="451">
                  <c:v>44445.215293717876</c:v>
                </c:pt>
                <c:pt idx="452">
                  <c:v>44445.215293717876</c:v>
                </c:pt>
                <c:pt idx="453">
                  <c:v>44498.060878477874</c:v>
                </c:pt>
                <c:pt idx="454">
                  <c:v>44498.060878477874</c:v>
                </c:pt>
                <c:pt idx="455">
                  <c:v>44565.716799789348</c:v>
                </c:pt>
                <c:pt idx="456">
                  <c:v>44565.716799789348</c:v>
                </c:pt>
                <c:pt idx="457">
                  <c:v>44756.025587889351</c:v>
                </c:pt>
                <c:pt idx="458">
                  <c:v>44756.025587889351</c:v>
                </c:pt>
                <c:pt idx="459">
                  <c:v>44800.435817106743</c:v>
                </c:pt>
                <c:pt idx="460">
                  <c:v>44800.435817106743</c:v>
                </c:pt>
                <c:pt idx="461">
                  <c:v>45179.758975644341</c:v>
                </c:pt>
                <c:pt idx="462">
                  <c:v>45179.758975644341</c:v>
                </c:pt>
                <c:pt idx="463">
                  <c:v>45321.170371688786</c:v>
                </c:pt>
                <c:pt idx="464">
                  <c:v>45321.170371688786</c:v>
                </c:pt>
                <c:pt idx="465">
                  <c:v>45351.185912504785</c:v>
                </c:pt>
                <c:pt idx="466">
                  <c:v>45351.185912504785</c:v>
                </c:pt>
                <c:pt idx="467">
                  <c:v>45505.039655464781</c:v>
                </c:pt>
                <c:pt idx="468">
                  <c:v>45505.039655464781</c:v>
                </c:pt>
                <c:pt idx="469">
                  <c:v>45665.531504851861</c:v>
                </c:pt>
                <c:pt idx="470">
                  <c:v>45665.531504851861</c:v>
                </c:pt>
                <c:pt idx="471">
                  <c:v>45771.943310664297</c:v>
                </c:pt>
                <c:pt idx="472">
                  <c:v>45771.943310664297</c:v>
                </c:pt>
                <c:pt idx="473">
                  <c:v>45820.511758726971</c:v>
                </c:pt>
                <c:pt idx="474">
                  <c:v>45820.511758726971</c:v>
                </c:pt>
                <c:pt idx="475">
                  <c:v>45896.513238764514</c:v>
                </c:pt>
                <c:pt idx="476">
                  <c:v>45896.513238764514</c:v>
                </c:pt>
                <c:pt idx="477">
                  <c:v>45922.396620171035</c:v>
                </c:pt>
                <c:pt idx="478">
                  <c:v>45922.396620171035</c:v>
                </c:pt>
                <c:pt idx="479">
                  <c:v>45989.036510897276</c:v>
                </c:pt>
                <c:pt idx="480">
                  <c:v>45989.036510897276</c:v>
                </c:pt>
                <c:pt idx="481">
                  <c:v>46014.914253405477</c:v>
                </c:pt>
                <c:pt idx="482">
                  <c:v>46014.914253405477</c:v>
                </c:pt>
                <c:pt idx="483">
                  <c:v>46105.050426705478</c:v>
                </c:pt>
                <c:pt idx="484">
                  <c:v>46105.050426705478</c:v>
                </c:pt>
                <c:pt idx="485">
                  <c:v>46148.571325075478</c:v>
                </c:pt>
                <c:pt idx="486">
                  <c:v>46148.571325075478</c:v>
                </c:pt>
                <c:pt idx="487">
                  <c:v>46313.317492037488</c:v>
                </c:pt>
                <c:pt idx="488">
                  <c:v>46313.317492037488</c:v>
                </c:pt>
                <c:pt idx="489">
                  <c:v>46395.888756805485</c:v>
                </c:pt>
                <c:pt idx="490">
                  <c:v>46395.888756805485</c:v>
                </c:pt>
                <c:pt idx="491">
                  <c:v>46446.091129619868</c:v>
                </c:pt>
                <c:pt idx="492">
                  <c:v>46446.091129619868</c:v>
                </c:pt>
                <c:pt idx="493">
                  <c:v>46498.437152019869</c:v>
                </c:pt>
                <c:pt idx="494">
                  <c:v>46498.437152019869</c:v>
                </c:pt>
                <c:pt idx="495">
                  <c:v>46544.440595334869</c:v>
                </c:pt>
                <c:pt idx="496">
                  <c:v>46544.440595334869</c:v>
                </c:pt>
                <c:pt idx="497">
                  <c:v>46561.636475334868</c:v>
                </c:pt>
                <c:pt idx="498">
                  <c:v>46561.636475334868</c:v>
                </c:pt>
                <c:pt idx="499">
                  <c:v>46602.454203414869</c:v>
                </c:pt>
                <c:pt idx="500">
                  <c:v>46602.454203414869</c:v>
                </c:pt>
                <c:pt idx="501">
                  <c:v>46602.454203414869</c:v>
                </c:pt>
                <c:pt idx="502">
                  <c:v>46602.454203414869</c:v>
                </c:pt>
                <c:pt idx="503">
                  <c:v>46602.454203414869</c:v>
                </c:pt>
                <c:pt idx="504">
                  <c:v>46602.454203414869</c:v>
                </c:pt>
                <c:pt idx="505">
                  <c:v>46602.454203414869</c:v>
                </c:pt>
                <c:pt idx="506">
                  <c:v>46602.454203414869</c:v>
                </c:pt>
                <c:pt idx="507">
                  <c:v>46602.454203414869</c:v>
                </c:pt>
                <c:pt idx="508">
                  <c:v>46602.454203414869</c:v>
                </c:pt>
                <c:pt idx="509">
                  <c:v>46602.454203414869</c:v>
                </c:pt>
                <c:pt idx="510">
                  <c:v>46602.454203414869</c:v>
                </c:pt>
                <c:pt idx="511">
                  <c:v>46602.454203414869</c:v>
                </c:pt>
              </c:numCache>
            </c:numRef>
          </c:xVal>
          <c:yVal>
            <c:numRef>
              <c:f>[0]!Cost_Ordinate</c:f>
              <c:numCache>
                <c:formatCode>#,##0_);\(#,##0\);"-"_);@_)</c:formatCode>
                <c:ptCount val="512"/>
                <c:pt idx="0">
                  <c:v>0.55218127124513661</c:v>
                </c:pt>
                <c:pt idx="1">
                  <c:v>0.55218127124513661</c:v>
                </c:pt>
                <c:pt idx="2">
                  <c:v>0.61392514801453824</c:v>
                </c:pt>
                <c:pt idx="3">
                  <c:v>0.61392514801453824</c:v>
                </c:pt>
                <c:pt idx="4">
                  <c:v>0.75051553415730832</c:v>
                </c:pt>
                <c:pt idx="5">
                  <c:v>0.75051553415730832</c:v>
                </c:pt>
                <c:pt idx="6">
                  <c:v>0.7760570655935537</c:v>
                </c:pt>
                <c:pt idx="7">
                  <c:v>0.7760570655935537</c:v>
                </c:pt>
                <c:pt idx="8">
                  <c:v>0.8349905381898296</c:v>
                </c:pt>
                <c:pt idx="9">
                  <c:v>0.8349905381898296</c:v>
                </c:pt>
                <c:pt idx="10">
                  <c:v>0.84333742320121985</c:v>
                </c:pt>
                <c:pt idx="11">
                  <c:v>0.84333742320121985</c:v>
                </c:pt>
                <c:pt idx="12">
                  <c:v>0.86308494269404823</c:v>
                </c:pt>
                <c:pt idx="13">
                  <c:v>0.86308494269404823</c:v>
                </c:pt>
                <c:pt idx="14">
                  <c:v>0.88532577619120856</c:v>
                </c:pt>
                <c:pt idx="15">
                  <c:v>0.88532577619120856</c:v>
                </c:pt>
                <c:pt idx="16">
                  <c:v>0.90823129316902884</c:v>
                </c:pt>
                <c:pt idx="17">
                  <c:v>0.90823129316902884</c:v>
                </c:pt>
                <c:pt idx="18">
                  <c:v>0.93973965164195317</c:v>
                </c:pt>
                <c:pt idx="19">
                  <c:v>0.93973965164195317</c:v>
                </c:pt>
                <c:pt idx="20">
                  <c:v>0.97968191889414713</c:v>
                </c:pt>
                <c:pt idx="21">
                  <c:v>0.97968191889414713</c:v>
                </c:pt>
                <c:pt idx="22">
                  <c:v>0.98106230750798407</c:v>
                </c:pt>
                <c:pt idx="23">
                  <c:v>0.98106230750798407</c:v>
                </c:pt>
                <c:pt idx="24">
                  <c:v>0.99039922188609453</c:v>
                </c:pt>
                <c:pt idx="25">
                  <c:v>0.99039922188609453</c:v>
                </c:pt>
                <c:pt idx="26">
                  <c:v>1.0259951327315668</c:v>
                </c:pt>
                <c:pt idx="27">
                  <c:v>1.0259951327315668</c:v>
                </c:pt>
                <c:pt idx="28">
                  <c:v>1.0467988943018285</c:v>
                </c:pt>
                <c:pt idx="29">
                  <c:v>1.0467988943018285</c:v>
                </c:pt>
                <c:pt idx="30">
                  <c:v>1.0516659195954816</c:v>
                </c:pt>
                <c:pt idx="31">
                  <c:v>1.0516659195954816</c:v>
                </c:pt>
                <c:pt idx="32">
                  <c:v>1.0638412801539807</c:v>
                </c:pt>
                <c:pt idx="33">
                  <c:v>1.0638412801539807</c:v>
                </c:pt>
                <c:pt idx="34">
                  <c:v>1.0664257535477311</c:v>
                </c:pt>
                <c:pt idx="35">
                  <c:v>1.0664257535477311</c:v>
                </c:pt>
                <c:pt idx="36">
                  <c:v>1.0697998488197724</c:v>
                </c:pt>
                <c:pt idx="37">
                  <c:v>1.0697998488197724</c:v>
                </c:pt>
                <c:pt idx="38">
                  <c:v>1.0710024663984088</c:v>
                </c:pt>
                <c:pt idx="39">
                  <c:v>1.0710024663984088</c:v>
                </c:pt>
                <c:pt idx="40">
                  <c:v>1.084351428814331</c:v>
                </c:pt>
                <c:pt idx="41">
                  <c:v>1.084351428814331</c:v>
                </c:pt>
                <c:pt idx="42">
                  <c:v>1.0865229658795108</c:v>
                </c:pt>
                <c:pt idx="43">
                  <c:v>1.0865229658795108</c:v>
                </c:pt>
                <c:pt idx="44">
                  <c:v>1.0870348068168909</c:v>
                </c:pt>
                <c:pt idx="45">
                  <c:v>1.0870348068168909</c:v>
                </c:pt>
                <c:pt idx="46">
                  <c:v>1.0999874454635232</c:v>
                </c:pt>
                <c:pt idx="47">
                  <c:v>1.0999874454635232</c:v>
                </c:pt>
                <c:pt idx="48">
                  <c:v>1.1055769885750153</c:v>
                </c:pt>
                <c:pt idx="49">
                  <c:v>1.1055769885750153</c:v>
                </c:pt>
                <c:pt idx="50">
                  <c:v>1.1187330626013381</c:v>
                </c:pt>
                <c:pt idx="51">
                  <c:v>1.1187330626013381</c:v>
                </c:pt>
                <c:pt idx="52">
                  <c:v>1.1286649236953608</c:v>
                </c:pt>
                <c:pt idx="53">
                  <c:v>1.1286649236953608</c:v>
                </c:pt>
                <c:pt idx="54">
                  <c:v>1.1306711881066902</c:v>
                </c:pt>
                <c:pt idx="55">
                  <c:v>1.1306711881066902</c:v>
                </c:pt>
                <c:pt idx="56">
                  <c:v>1.1468449334094375</c:v>
                </c:pt>
                <c:pt idx="57">
                  <c:v>1.1468449334094375</c:v>
                </c:pt>
                <c:pt idx="58">
                  <c:v>1.2013925778723362</c:v>
                </c:pt>
                <c:pt idx="59">
                  <c:v>1.2013925778723362</c:v>
                </c:pt>
                <c:pt idx="60">
                  <c:v>1.203561011124304</c:v>
                </c:pt>
                <c:pt idx="61">
                  <c:v>1.203561011124304</c:v>
                </c:pt>
                <c:pt idx="62">
                  <c:v>1.2083748843877331</c:v>
                </c:pt>
                <c:pt idx="63">
                  <c:v>1.2083748843877331</c:v>
                </c:pt>
                <c:pt idx="64">
                  <c:v>1.2132083387099899</c:v>
                </c:pt>
                <c:pt idx="65">
                  <c:v>1.2132083387099899</c:v>
                </c:pt>
                <c:pt idx="66">
                  <c:v>1.2214621177757621</c:v>
                </c:pt>
                <c:pt idx="67">
                  <c:v>1.2214621177757621</c:v>
                </c:pt>
                <c:pt idx="68">
                  <c:v>1.2239824276356452</c:v>
                </c:pt>
                <c:pt idx="69">
                  <c:v>1.2239824276356452</c:v>
                </c:pt>
                <c:pt idx="70">
                  <c:v>1.2458169671877182</c:v>
                </c:pt>
                <c:pt idx="71">
                  <c:v>1.2458169671877182</c:v>
                </c:pt>
                <c:pt idx="72">
                  <c:v>1.2485616649844267</c:v>
                </c:pt>
                <c:pt idx="73">
                  <c:v>1.2485616649844267</c:v>
                </c:pt>
                <c:pt idx="74">
                  <c:v>1.2625518405827503</c:v>
                </c:pt>
                <c:pt idx="75">
                  <c:v>1.2625518405827503</c:v>
                </c:pt>
                <c:pt idx="76">
                  <c:v>1.3051976963783594</c:v>
                </c:pt>
                <c:pt idx="77">
                  <c:v>1.3051976963783594</c:v>
                </c:pt>
                <c:pt idx="78">
                  <c:v>1.3374631908695376</c:v>
                </c:pt>
                <c:pt idx="79">
                  <c:v>1.3374631908695376</c:v>
                </c:pt>
                <c:pt idx="80">
                  <c:v>1.3532303010582272</c:v>
                </c:pt>
                <c:pt idx="81">
                  <c:v>1.3532303010582272</c:v>
                </c:pt>
                <c:pt idx="82">
                  <c:v>1.357027760491248</c:v>
                </c:pt>
                <c:pt idx="83">
                  <c:v>1.357027760491248</c:v>
                </c:pt>
                <c:pt idx="84">
                  <c:v>1.3586201637043462</c:v>
                </c:pt>
                <c:pt idx="85">
                  <c:v>1.3586201637043462</c:v>
                </c:pt>
                <c:pt idx="86">
                  <c:v>1.3659140087222337</c:v>
                </c:pt>
                <c:pt idx="87">
                  <c:v>1.3659140087222337</c:v>
                </c:pt>
                <c:pt idx="88">
                  <c:v>1.3684159308341406</c:v>
                </c:pt>
                <c:pt idx="89">
                  <c:v>1.3684159308341406</c:v>
                </c:pt>
                <c:pt idx="90">
                  <c:v>1.3695223534187613</c:v>
                </c:pt>
                <c:pt idx="91">
                  <c:v>1.3695223534187613</c:v>
                </c:pt>
                <c:pt idx="92">
                  <c:v>1.3843308718759542</c:v>
                </c:pt>
                <c:pt idx="93">
                  <c:v>1.3843308718759542</c:v>
                </c:pt>
                <c:pt idx="94">
                  <c:v>1.3908331787131325</c:v>
                </c:pt>
                <c:pt idx="95">
                  <c:v>1.3908331787131325</c:v>
                </c:pt>
                <c:pt idx="96">
                  <c:v>1.3927285979022204</c:v>
                </c:pt>
                <c:pt idx="97">
                  <c:v>1.3927285979022204</c:v>
                </c:pt>
                <c:pt idx="98">
                  <c:v>1.3949378936313004</c:v>
                </c:pt>
                <c:pt idx="99">
                  <c:v>1.3949378936313004</c:v>
                </c:pt>
                <c:pt idx="100">
                  <c:v>1.3958344206258699</c:v>
                </c:pt>
                <c:pt idx="101">
                  <c:v>1.3958344206258699</c:v>
                </c:pt>
                <c:pt idx="102">
                  <c:v>1.3990994647903312</c:v>
                </c:pt>
                <c:pt idx="103">
                  <c:v>1.3990994647903312</c:v>
                </c:pt>
                <c:pt idx="104">
                  <c:v>1.4009736962171024</c:v>
                </c:pt>
                <c:pt idx="105">
                  <c:v>1.4009736962171024</c:v>
                </c:pt>
                <c:pt idx="106">
                  <c:v>1.4125044191644667</c:v>
                </c:pt>
                <c:pt idx="107">
                  <c:v>1.4125044191644667</c:v>
                </c:pt>
                <c:pt idx="108">
                  <c:v>1.4222388778163852</c:v>
                </c:pt>
                <c:pt idx="109">
                  <c:v>1.4222388778163852</c:v>
                </c:pt>
                <c:pt idx="110">
                  <c:v>1.4262724435240617</c:v>
                </c:pt>
                <c:pt idx="111">
                  <c:v>1.4262724435240617</c:v>
                </c:pt>
                <c:pt idx="112">
                  <c:v>1.4363541192644964</c:v>
                </c:pt>
                <c:pt idx="113">
                  <c:v>1.4363541192644964</c:v>
                </c:pt>
                <c:pt idx="114">
                  <c:v>1.4435377833749234</c:v>
                </c:pt>
                <c:pt idx="115">
                  <c:v>1.4435377833749234</c:v>
                </c:pt>
                <c:pt idx="116">
                  <c:v>1.4596474751369775</c:v>
                </c:pt>
                <c:pt idx="117">
                  <c:v>1.4596474751369775</c:v>
                </c:pt>
                <c:pt idx="118">
                  <c:v>1.4660544517478269</c:v>
                </c:pt>
                <c:pt idx="119">
                  <c:v>1.4660544517478269</c:v>
                </c:pt>
                <c:pt idx="120">
                  <c:v>1.4754339277113038</c:v>
                </c:pt>
                <c:pt idx="121">
                  <c:v>1.4754339277113038</c:v>
                </c:pt>
                <c:pt idx="122">
                  <c:v>1.4757034443988732</c:v>
                </c:pt>
                <c:pt idx="123">
                  <c:v>1.4757034443988732</c:v>
                </c:pt>
                <c:pt idx="124">
                  <c:v>1.479790568822851</c:v>
                </c:pt>
                <c:pt idx="125">
                  <c:v>1.479790568822851</c:v>
                </c:pt>
                <c:pt idx="126">
                  <c:v>1.4801411145441552</c:v>
                </c:pt>
                <c:pt idx="127">
                  <c:v>1.4801411145441552</c:v>
                </c:pt>
                <c:pt idx="128">
                  <c:v>1.5005717487035815</c:v>
                </c:pt>
                <c:pt idx="129">
                  <c:v>1.5005717487035815</c:v>
                </c:pt>
                <c:pt idx="130">
                  <c:v>1.5042638189722948</c:v>
                </c:pt>
                <c:pt idx="131">
                  <c:v>1.5042638189722948</c:v>
                </c:pt>
                <c:pt idx="132">
                  <c:v>1.5070691574860746</c:v>
                </c:pt>
                <c:pt idx="133">
                  <c:v>1.5070691574860746</c:v>
                </c:pt>
                <c:pt idx="134">
                  <c:v>1.5079773576730731</c:v>
                </c:pt>
                <c:pt idx="135">
                  <c:v>1.5079773576730731</c:v>
                </c:pt>
                <c:pt idx="136">
                  <c:v>1.5152014510472918</c:v>
                </c:pt>
                <c:pt idx="137">
                  <c:v>1.5152014510472918</c:v>
                </c:pt>
                <c:pt idx="138">
                  <c:v>1.5279706804178923</c:v>
                </c:pt>
                <c:pt idx="139">
                  <c:v>1.5279706804178923</c:v>
                </c:pt>
                <c:pt idx="140">
                  <c:v>1.5301500524574212</c:v>
                </c:pt>
                <c:pt idx="141">
                  <c:v>1.5301500524574212</c:v>
                </c:pt>
                <c:pt idx="142">
                  <c:v>1.5308174166160484</c:v>
                </c:pt>
                <c:pt idx="143">
                  <c:v>1.5308174166160484</c:v>
                </c:pt>
                <c:pt idx="144">
                  <c:v>1.5657729590531853</c:v>
                </c:pt>
                <c:pt idx="145">
                  <c:v>1.5657729590531853</c:v>
                </c:pt>
                <c:pt idx="146">
                  <c:v>1.5662665364205737</c:v>
                </c:pt>
                <c:pt idx="147">
                  <c:v>1.5662665364205737</c:v>
                </c:pt>
                <c:pt idx="148">
                  <c:v>1.5727682732373236</c:v>
                </c:pt>
                <c:pt idx="149">
                  <c:v>1.5727682732373236</c:v>
                </c:pt>
                <c:pt idx="150">
                  <c:v>1.5747450815845658</c:v>
                </c:pt>
                <c:pt idx="151">
                  <c:v>1.5747450815845658</c:v>
                </c:pt>
                <c:pt idx="152">
                  <c:v>1.5844794563479778</c:v>
                </c:pt>
                <c:pt idx="153">
                  <c:v>1.5844794563479778</c:v>
                </c:pt>
                <c:pt idx="154">
                  <c:v>1.5862665506158893</c:v>
                </c:pt>
                <c:pt idx="155">
                  <c:v>1.5862665506158893</c:v>
                </c:pt>
                <c:pt idx="156">
                  <c:v>1.5972072965140245</c:v>
                </c:pt>
                <c:pt idx="157">
                  <c:v>1.5972072965140245</c:v>
                </c:pt>
                <c:pt idx="158">
                  <c:v>1.5972853967501675</c:v>
                </c:pt>
                <c:pt idx="159">
                  <c:v>1.5972853967501675</c:v>
                </c:pt>
                <c:pt idx="160">
                  <c:v>1.610711574318187</c:v>
                </c:pt>
                <c:pt idx="161">
                  <c:v>1.610711574318187</c:v>
                </c:pt>
                <c:pt idx="162">
                  <c:v>1.6119756353927819</c:v>
                </c:pt>
                <c:pt idx="163">
                  <c:v>1.6119756353927819</c:v>
                </c:pt>
                <c:pt idx="164">
                  <c:v>1.6137288941590533</c:v>
                </c:pt>
                <c:pt idx="165">
                  <c:v>1.6137288941590533</c:v>
                </c:pt>
                <c:pt idx="166">
                  <c:v>1.6280956278490633</c:v>
                </c:pt>
                <c:pt idx="167">
                  <c:v>1.6280956278490633</c:v>
                </c:pt>
                <c:pt idx="168">
                  <c:v>1.6345136038489398</c:v>
                </c:pt>
                <c:pt idx="169">
                  <c:v>1.6345136038489398</c:v>
                </c:pt>
                <c:pt idx="170">
                  <c:v>1.6359047736135832</c:v>
                </c:pt>
                <c:pt idx="171">
                  <c:v>1.6359047736135832</c:v>
                </c:pt>
                <c:pt idx="172">
                  <c:v>1.6410988777251776</c:v>
                </c:pt>
                <c:pt idx="173">
                  <c:v>1.6410988777251776</c:v>
                </c:pt>
                <c:pt idx="174">
                  <c:v>1.642424460207411</c:v>
                </c:pt>
                <c:pt idx="175">
                  <c:v>1.642424460207411</c:v>
                </c:pt>
                <c:pt idx="176">
                  <c:v>1.6645027208607541</c:v>
                </c:pt>
                <c:pt idx="177">
                  <c:v>1.6645027208607541</c:v>
                </c:pt>
                <c:pt idx="178">
                  <c:v>1.6647534468953651</c:v>
                </c:pt>
                <c:pt idx="179">
                  <c:v>1.6647534468953651</c:v>
                </c:pt>
                <c:pt idx="180">
                  <c:v>1.6660458171210835</c:v>
                </c:pt>
                <c:pt idx="181">
                  <c:v>1.6660458171210835</c:v>
                </c:pt>
                <c:pt idx="182">
                  <c:v>1.6742278937247304</c:v>
                </c:pt>
                <c:pt idx="183">
                  <c:v>1.6742278937247304</c:v>
                </c:pt>
                <c:pt idx="184">
                  <c:v>1.6828619234223725</c:v>
                </c:pt>
                <c:pt idx="185">
                  <c:v>1.6828619234223725</c:v>
                </c:pt>
                <c:pt idx="186">
                  <c:v>1.6857078704179183</c:v>
                </c:pt>
                <c:pt idx="187">
                  <c:v>1.6857078704179183</c:v>
                </c:pt>
                <c:pt idx="188">
                  <c:v>1.6948226959989305</c:v>
                </c:pt>
                <c:pt idx="189">
                  <c:v>1.6948226959989305</c:v>
                </c:pt>
                <c:pt idx="190">
                  <c:v>1.6975130050145686</c:v>
                </c:pt>
                <c:pt idx="191">
                  <c:v>1.6975130050145686</c:v>
                </c:pt>
                <c:pt idx="192">
                  <c:v>1.7113102565235365</c:v>
                </c:pt>
                <c:pt idx="193">
                  <c:v>1.7113102565235365</c:v>
                </c:pt>
                <c:pt idx="194">
                  <c:v>1.7118282804080118</c:v>
                </c:pt>
                <c:pt idx="195">
                  <c:v>1.7118282804080118</c:v>
                </c:pt>
                <c:pt idx="196">
                  <c:v>1.7205373887196636</c:v>
                </c:pt>
                <c:pt idx="197">
                  <c:v>1.7205373887196636</c:v>
                </c:pt>
                <c:pt idx="198">
                  <c:v>1.7219182495594632</c:v>
                </c:pt>
                <c:pt idx="199">
                  <c:v>1.7219182495594632</c:v>
                </c:pt>
                <c:pt idx="200">
                  <c:v>1.7242601909053721</c:v>
                </c:pt>
                <c:pt idx="201">
                  <c:v>1.7242601909053721</c:v>
                </c:pt>
                <c:pt idx="202">
                  <c:v>1.7246057079981079</c:v>
                </c:pt>
                <c:pt idx="203">
                  <c:v>1.7246057079981079</c:v>
                </c:pt>
                <c:pt idx="204">
                  <c:v>1.7293645367406103</c:v>
                </c:pt>
                <c:pt idx="205">
                  <c:v>1.7293645367406103</c:v>
                </c:pt>
                <c:pt idx="206">
                  <c:v>1.734982388500101</c:v>
                </c:pt>
                <c:pt idx="207">
                  <c:v>1.734982388500101</c:v>
                </c:pt>
                <c:pt idx="208">
                  <c:v>1.7500658948329153</c:v>
                </c:pt>
                <c:pt idx="209">
                  <c:v>1.7500658948329153</c:v>
                </c:pt>
                <c:pt idx="210">
                  <c:v>1.7710327652056319</c:v>
                </c:pt>
                <c:pt idx="211">
                  <c:v>1.7710327652056319</c:v>
                </c:pt>
                <c:pt idx="212">
                  <c:v>1.7726079439729119</c:v>
                </c:pt>
                <c:pt idx="213">
                  <c:v>1.7726079439729119</c:v>
                </c:pt>
                <c:pt idx="214">
                  <c:v>1.7766772046293693</c:v>
                </c:pt>
                <c:pt idx="215">
                  <c:v>1.7766772046293693</c:v>
                </c:pt>
                <c:pt idx="216">
                  <c:v>1.7777975231161829</c:v>
                </c:pt>
                <c:pt idx="217">
                  <c:v>1.7777975231161829</c:v>
                </c:pt>
                <c:pt idx="218">
                  <c:v>1.7810842590052687</c:v>
                </c:pt>
                <c:pt idx="219">
                  <c:v>1.7810842590052687</c:v>
                </c:pt>
                <c:pt idx="220">
                  <c:v>1.7877772175827766</c:v>
                </c:pt>
                <c:pt idx="221">
                  <c:v>1.7877772175827766</c:v>
                </c:pt>
                <c:pt idx="222">
                  <c:v>1.7982379933163646</c:v>
                </c:pt>
                <c:pt idx="223">
                  <c:v>1.7982379933163646</c:v>
                </c:pt>
                <c:pt idx="224">
                  <c:v>1.804826008896073</c:v>
                </c:pt>
                <c:pt idx="225">
                  <c:v>1.804826008896073</c:v>
                </c:pt>
                <c:pt idx="226">
                  <c:v>1.8053530188909528</c:v>
                </c:pt>
                <c:pt idx="227">
                  <c:v>1.8053530188909528</c:v>
                </c:pt>
                <c:pt idx="228">
                  <c:v>1.8109621590449816</c:v>
                </c:pt>
                <c:pt idx="229">
                  <c:v>1.8109621590449816</c:v>
                </c:pt>
                <c:pt idx="230">
                  <c:v>1.8200325958580925</c:v>
                </c:pt>
                <c:pt idx="231">
                  <c:v>1.8200325958580925</c:v>
                </c:pt>
                <c:pt idx="232">
                  <c:v>1.820351512250648</c:v>
                </c:pt>
                <c:pt idx="233">
                  <c:v>1.820351512250648</c:v>
                </c:pt>
                <c:pt idx="234">
                  <c:v>1.8397376267161045</c:v>
                </c:pt>
                <c:pt idx="235">
                  <c:v>1.8397376267161045</c:v>
                </c:pt>
                <c:pt idx="236">
                  <c:v>1.8453578963290551</c:v>
                </c:pt>
                <c:pt idx="237">
                  <c:v>1.8453578963290551</c:v>
                </c:pt>
                <c:pt idx="238">
                  <c:v>1.8537017097312321</c:v>
                </c:pt>
                <c:pt idx="239">
                  <c:v>1.8537017097312321</c:v>
                </c:pt>
                <c:pt idx="240">
                  <c:v>1.8668348925588223</c:v>
                </c:pt>
                <c:pt idx="241">
                  <c:v>1.8668348925588223</c:v>
                </c:pt>
                <c:pt idx="242">
                  <c:v>1.8713203587674252</c:v>
                </c:pt>
                <c:pt idx="243">
                  <c:v>1.8713203587674252</c:v>
                </c:pt>
                <c:pt idx="244">
                  <c:v>1.8739567609532264</c:v>
                </c:pt>
                <c:pt idx="245">
                  <c:v>1.8739567609532264</c:v>
                </c:pt>
                <c:pt idx="246">
                  <c:v>1.8759389799095485</c:v>
                </c:pt>
                <c:pt idx="247">
                  <c:v>1.8759389799095485</c:v>
                </c:pt>
                <c:pt idx="248">
                  <c:v>1.8871960254520233</c:v>
                </c:pt>
                <c:pt idx="249">
                  <c:v>1.8871960254520233</c:v>
                </c:pt>
                <c:pt idx="250">
                  <c:v>1.8878090447364466</c:v>
                </c:pt>
                <c:pt idx="251">
                  <c:v>1.8878090447364466</c:v>
                </c:pt>
                <c:pt idx="252">
                  <c:v>1.8881597548301463</c:v>
                </c:pt>
                <c:pt idx="253">
                  <c:v>1.8881597548301463</c:v>
                </c:pt>
                <c:pt idx="254">
                  <c:v>1.8931114444809394</c:v>
                </c:pt>
                <c:pt idx="255">
                  <c:v>1.8931114444809394</c:v>
                </c:pt>
                <c:pt idx="256">
                  <c:v>1.8986741328932424</c:v>
                </c:pt>
                <c:pt idx="257">
                  <c:v>1.8986741328932424</c:v>
                </c:pt>
                <c:pt idx="258">
                  <c:v>1.9003078764325374</c:v>
                </c:pt>
                <c:pt idx="259">
                  <c:v>1.9003078764325374</c:v>
                </c:pt>
                <c:pt idx="260">
                  <c:v>1.9058850090497961</c:v>
                </c:pt>
                <c:pt idx="261">
                  <c:v>1.9058850090497961</c:v>
                </c:pt>
                <c:pt idx="262">
                  <c:v>1.9211382326200144</c:v>
                </c:pt>
                <c:pt idx="263">
                  <c:v>1.9211382326200144</c:v>
                </c:pt>
                <c:pt idx="264">
                  <c:v>1.929422895650255</c:v>
                </c:pt>
                <c:pt idx="265">
                  <c:v>1.929422895650255</c:v>
                </c:pt>
                <c:pt idx="266">
                  <c:v>1.9595677108262715</c:v>
                </c:pt>
                <c:pt idx="267">
                  <c:v>1.9595677108262715</c:v>
                </c:pt>
                <c:pt idx="268">
                  <c:v>1.9639856733570269</c:v>
                </c:pt>
                <c:pt idx="269">
                  <c:v>1.9639856733570269</c:v>
                </c:pt>
                <c:pt idx="270">
                  <c:v>1.9656810218711667</c:v>
                </c:pt>
                <c:pt idx="271">
                  <c:v>1.9656810218711667</c:v>
                </c:pt>
                <c:pt idx="272">
                  <c:v>1.9951502509327765</c:v>
                </c:pt>
                <c:pt idx="273">
                  <c:v>1.9951502509327765</c:v>
                </c:pt>
                <c:pt idx="274">
                  <c:v>2.0089202568829956</c:v>
                </c:pt>
                <c:pt idx="275">
                  <c:v>2.0089202568829956</c:v>
                </c:pt>
                <c:pt idx="276">
                  <c:v>2.0153346963039827</c:v>
                </c:pt>
                <c:pt idx="277">
                  <c:v>2.0153346963039827</c:v>
                </c:pt>
                <c:pt idx="278">
                  <c:v>2.0208939219801816</c:v>
                </c:pt>
                <c:pt idx="279">
                  <c:v>2.0208939219801816</c:v>
                </c:pt>
                <c:pt idx="280">
                  <c:v>2.0219627824080892</c:v>
                </c:pt>
                <c:pt idx="281">
                  <c:v>2.0219627824080892</c:v>
                </c:pt>
                <c:pt idx="282">
                  <c:v>2.0239410848501653</c:v>
                </c:pt>
                <c:pt idx="283">
                  <c:v>2.0239410848501653</c:v>
                </c:pt>
                <c:pt idx="284">
                  <c:v>2.0326953363977056</c:v>
                </c:pt>
                <c:pt idx="285">
                  <c:v>2.0326953363977056</c:v>
                </c:pt>
                <c:pt idx="286">
                  <c:v>2.036087977944776</c:v>
                </c:pt>
                <c:pt idx="287">
                  <c:v>2.036087977944776</c:v>
                </c:pt>
                <c:pt idx="288">
                  <c:v>2.0464728634160383</c:v>
                </c:pt>
                <c:pt idx="289">
                  <c:v>2.0464728634160383</c:v>
                </c:pt>
                <c:pt idx="290">
                  <c:v>2.0482675114829978</c:v>
                </c:pt>
                <c:pt idx="291">
                  <c:v>2.0482675114829978</c:v>
                </c:pt>
                <c:pt idx="292">
                  <c:v>2.0727010983809673</c:v>
                </c:pt>
                <c:pt idx="293">
                  <c:v>2.0727010983809673</c:v>
                </c:pt>
                <c:pt idx="294">
                  <c:v>2.0772779273316448</c:v>
                </c:pt>
                <c:pt idx="295">
                  <c:v>2.0772779273316448</c:v>
                </c:pt>
                <c:pt idx="296">
                  <c:v>2.0801734112210641</c:v>
                </c:pt>
                <c:pt idx="297">
                  <c:v>2.0801734112210641</c:v>
                </c:pt>
                <c:pt idx="298">
                  <c:v>2.0852292468657887</c:v>
                </c:pt>
                <c:pt idx="299">
                  <c:v>2.0852292468657887</c:v>
                </c:pt>
                <c:pt idx="300">
                  <c:v>2.0861594205868998</c:v>
                </c:pt>
                <c:pt idx="301">
                  <c:v>2.0861594205868998</c:v>
                </c:pt>
                <c:pt idx="302">
                  <c:v>2.0918795606088443</c:v>
                </c:pt>
                <c:pt idx="303">
                  <c:v>2.0918795606088443</c:v>
                </c:pt>
                <c:pt idx="304">
                  <c:v>2.0923426365911384</c:v>
                </c:pt>
                <c:pt idx="305">
                  <c:v>2.0923426365911384</c:v>
                </c:pt>
                <c:pt idx="306">
                  <c:v>2.0938427292645612</c:v>
                </c:pt>
                <c:pt idx="307">
                  <c:v>2.0938427292645612</c:v>
                </c:pt>
                <c:pt idx="308">
                  <c:v>2.0998206186040052</c:v>
                </c:pt>
                <c:pt idx="309">
                  <c:v>2.0998206186040052</c:v>
                </c:pt>
                <c:pt idx="310">
                  <c:v>2.1009726437088512</c:v>
                </c:pt>
                <c:pt idx="311">
                  <c:v>2.1009726437088512</c:v>
                </c:pt>
                <c:pt idx="312">
                  <c:v>2.1116913038791818</c:v>
                </c:pt>
                <c:pt idx="313">
                  <c:v>2.1116913038791818</c:v>
                </c:pt>
                <c:pt idx="314">
                  <c:v>2.1127869979475031</c:v>
                </c:pt>
                <c:pt idx="315">
                  <c:v>2.1127869979475031</c:v>
                </c:pt>
                <c:pt idx="316">
                  <c:v>2.1194094035855322</c:v>
                </c:pt>
                <c:pt idx="317">
                  <c:v>2.1194094035855322</c:v>
                </c:pt>
                <c:pt idx="318">
                  <c:v>2.1209759551380403</c:v>
                </c:pt>
                <c:pt idx="319">
                  <c:v>2.1209759551380403</c:v>
                </c:pt>
                <c:pt idx="320">
                  <c:v>2.1269757483884253</c:v>
                </c:pt>
                <c:pt idx="321">
                  <c:v>2.1269757483884253</c:v>
                </c:pt>
                <c:pt idx="322">
                  <c:v>2.1315709468817858</c:v>
                </c:pt>
                <c:pt idx="323">
                  <c:v>2.1315709468817858</c:v>
                </c:pt>
                <c:pt idx="324">
                  <c:v>2.1336646012414353</c:v>
                </c:pt>
                <c:pt idx="325">
                  <c:v>2.1336646012414353</c:v>
                </c:pt>
                <c:pt idx="326">
                  <c:v>2.1482999325321162</c:v>
                </c:pt>
                <c:pt idx="327">
                  <c:v>2.1482999325321162</c:v>
                </c:pt>
                <c:pt idx="328">
                  <c:v>2.1557189244384123</c:v>
                </c:pt>
                <c:pt idx="329">
                  <c:v>2.1557189244384123</c:v>
                </c:pt>
                <c:pt idx="330">
                  <c:v>2.1625320401236729</c:v>
                </c:pt>
                <c:pt idx="331">
                  <c:v>2.1625320401236729</c:v>
                </c:pt>
                <c:pt idx="332">
                  <c:v>2.1818000034139193</c:v>
                </c:pt>
                <c:pt idx="333">
                  <c:v>2.1818000034139193</c:v>
                </c:pt>
                <c:pt idx="334">
                  <c:v>2.1836759622759008</c:v>
                </c:pt>
                <c:pt idx="335">
                  <c:v>2.1836759622759008</c:v>
                </c:pt>
                <c:pt idx="336">
                  <c:v>2.1887562904173952</c:v>
                </c:pt>
                <c:pt idx="337">
                  <c:v>2.1887562904173952</c:v>
                </c:pt>
                <c:pt idx="338">
                  <c:v>2.1896426503736053</c:v>
                </c:pt>
                <c:pt idx="339">
                  <c:v>2.1896426503736053</c:v>
                </c:pt>
                <c:pt idx="340">
                  <c:v>2.1929675235025439</c:v>
                </c:pt>
                <c:pt idx="341">
                  <c:v>2.1929675235025439</c:v>
                </c:pt>
                <c:pt idx="342">
                  <c:v>2.1943299874723388</c:v>
                </c:pt>
                <c:pt idx="343">
                  <c:v>2.1943299874723388</c:v>
                </c:pt>
                <c:pt idx="344">
                  <c:v>2.2035342361275618</c:v>
                </c:pt>
                <c:pt idx="345">
                  <c:v>2.2035342361275618</c:v>
                </c:pt>
                <c:pt idx="346">
                  <c:v>2.2054990492175328</c:v>
                </c:pt>
                <c:pt idx="347">
                  <c:v>2.2054990492175328</c:v>
                </c:pt>
                <c:pt idx="348">
                  <c:v>2.2236931221962219</c:v>
                </c:pt>
                <c:pt idx="349">
                  <c:v>2.2236931221962219</c:v>
                </c:pt>
                <c:pt idx="350">
                  <c:v>2.2244645685803897</c:v>
                </c:pt>
                <c:pt idx="351">
                  <c:v>2.2244645685803897</c:v>
                </c:pt>
                <c:pt idx="352">
                  <c:v>2.2348537005044271</c:v>
                </c:pt>
                <c:pt idx="353">
                  <c:v>2.2348537005044271</c:v>
                </c:pt>
                <c:pt idx="354">
                  <c:v>2.2355700139183221</c:v>
                </c:pt>
                <c:pt idx="355">
                  <c:v>2.2355700139183221</c:v>
                </c:pt>
                <c:pt idx="356">
                  <c:v>2.2475207381841464</c:v>
                </c:pt>
                <c:pt idx="357">
                  <c:v>2.2475207381841464</c:v>
                </c:pt>
                <c:pt idx="358">
                  <c:v>2.2482690977421513</c:v>
                </c:pt>
                <c:pt idx="359">
                  <c:v>2.2482690977421513</c:v>
                </c:pt>
                <c:pt idx="360">
                  <c:v>2.2489894566163149</c:v>
                </c:pt>
                <c:pt idx="361">
                  <c:v>2.2489894566163149</c:v>
                </c:pt>
                <c:pt idx="362">
                  <c:v>2.2626848716994417</c:v>
                </c:pt>
                <c:pt idx="363">
                  <c:v>2.2626848716994417</c:v>
                </c:pt>
                <c:pt idx="364">
                  <c:v>2.2627953634917275</c:v>
                </c:pt>
                <c:pt idx="365">
                  <c:v>2.2627953634917275</c:v>
                </c:pt>
                <c:pt idx="366">
                  <c:v>2.2649514485258146</c:v>
                </c:pt>
                <c:pt idx="367">
                  <c:v>2.2649514485258146</c:v>
                </c:pt>
                <c:pt idx="368">
                  <c:v>2.2761551179293749</c:v>
                </c:pt>
                <c:pt idx="369">
                  <c:v>2.2761551179293749</c:v>
                </c:pt>
                <c:pt idx="370">
                  <c:v>2.2764082428930137</c:v>
                </c:pt>
                <c:pt idx="371">
                  <c:v>2.2764082428930137</c:v>
                </c:pt>
                <c:pt idx="372">
                  <c:v>2.2822650124896735</c:v>
                </c:pt>
                <c:pt idx="373">
                  <c:v>2.2822650124896735</c:v>
                </c:pt>
                <c:pt idx="374">
                  <c:v>2.2881041503340724</c:v>
                </c:pt>
                <c:pt idx="375">
                  <c:v>2.2881041503340724</c:v>
                </c:pt>
                <c:pt idx="376">
                  <c:v>2.2974969306597095</c:v>
                </c:pt>
                <c:pt idx="377">
                  <c:v>2.2974969306597095</c:v>
                </c:pt>
                <c:pt idx="378">
                  <c:v>2.2997768445034361</c:v>
                </c:pt>
                <c:pt idx="379">
                  <c:v>2.2997768445034361</c:v>
                </c:pt>
                <c:pt idx="380">
                  <c:v>2.3049102058575519</c:v>
                </c:pt>
                <c:pt idx="381">
                  <c:v>2.3049102058575519</c:v>
                </c:pt>
                <c:pt idx="382">
                  <c:v>2.3075085558471722</c:v>
                </c:pt>
                <c:pt idx="383">
                  <c:v>2.3075085558471722</c:v>
                </c:pt>
                <c:pt idx="384">
                  <c:v>2.3135338279531927</c:v>
                </c:pt>
                <c:pt idx="385">
                  <c:v>2.3135338279531927</c:v>
                </c:pt>
                <c:pt idx="386">
                  <c:v>2.3198496680399416</c:v>
                </c:pt>
                <c:pt idx="387">
                  <c:v>2.3198496680399416</c:v>
                </c:pt>
                <c:pt idx="388">
                  <c:v>2.338945576335842</c:v>
                </c:pt>
                <c:pt idx="389">
                  <c:v>2.338945576335842</c:v>
                </c:pt>
                <c:pt idx="390">
                  <c:v>2.3699439425860249</c:v>
                </c:pt>
                <c:pt idx="391">
                  <c:v>2.3699439425860249</c:v>
                </c:pt>
                <c:pt idx="392">
                  <c:v>2.3704875054506669</c:v>
                </c:pt>
                <c:pt idx="393">
                  <c:v>2.3704875054506669</c:v>
                </c:pt>
                <c:pt idx="394">
                  <c:v>2.3764580856899116</c:v>
                </c:pt>
                <c:pt idx="395">
                  <c:v>2.3764580856899116</c:v>
                </c:pt>
                <c:pt idx="396">
                  <c:v>2.3777535729793353</c:v>
                </c:pt>
                <c:pt idx="397">
                  <c:v>2.3777535729793353</c:v>
                </c:pt>
                <c:pt idx="398">
                  <c:v>2.3950175093994686</c:v>
                </c:pt>
                <c:pt idx="399">
                  <c:v>2.3950175093994686</c:v>
                </c:pt>
                <c:pt idx="400">
                  <c:v>2.4043871431400388</c:v>
                </c:pt>
                <c:pt idx="401">
                  <c:v>2.4043871431400388</c:v>
                </c:pt>
                <c:pt idx="402">
                  <c:v>2.4101763843681856</c:v>
                </c:pt>
                <c:pt idx="403">
                  <c:v>2.4101763843681856</c:v>
                </c:pt>
                <c:pt idx="404">
                  <c:v>2.4191247335965174</c:v>
                </c:pt>
                <c:pt idx="405">
                  <c:v>2.4191247335965174</c:v>
                </c:pt>
                <c:pt idx="406">
                  <c:v>2.4402030869131299</c:v>
                </c:pt>
                <c:pt idx="407">
                  <c:v>2.4402030869131299</c:v>
                </c:pt>
                <c:pt idx="408">
                  <c:v>2.4431774010897738</c:v>
                </c:pt>
                <c:pt idx="409">
                  <c:v>2.4431774010897738</c:v>
                </c:pt>
                <c:pt idx="410">
                  <c:v>2.443202958833071</c:v>
                </c:pt>
                <c:pt idx="411">
                  <c:v>2.443202958833071</c:v>
                </c:pt>
                <c:pt idx="412">
                  <c:v>2.4620257628335884</c:v>
                </c:pt>
                <c:pt idx="413">
                  <c:v>2.4620257628335884</c:v>
                </c:pt>
                <c:pt idx="414">
                  <c:v>2.4628326805641829</c:v>
                </c:pt>
                <c:pt idx="415">
                  <c:v>2.4628326805641829</c:v>
                </c:pt>
                <c:pt idx="416">
                  <c:v>2.4667975296087703</c:v>
                </c:pt>
                <c:pt idx="417">
                  <c:v>2.4667975296087703</c:v>
                </c:pt>
                <c:pt idx="418">
                  <c:v>2.5005995611883045</c:v>
                </c:pt>
                <c:pt idx="419">
                  <c:v>2.5005995611883045</c:v>
                </c:pt>
                <c:pt idx="420">
                  <c:v>2.5115091541719461</c:v>
                </c:pt>
                <c:pt idx="421">
                  <c:v>2.5115091541719461</c:v>
                </c:pt>
                <c:pt idx="422">
                  <c:v>2.5170381214254438</c:v>
                </c:pt>
                <c:pt idx="423">
                  <c:v>2.5170381214254438</c:v>
                </c:pt>
                <c:pt idx="424">
                  <c:v>2.5333520116854937</c:v>
                </c:pt>
                <c:pt idx="425">
                  <c:v>2.5333520116854937</c:v>
                </c:pt>
                <c:pt idx="426">
                  <c:v>2.5359972694119288</c:v>
                </c:pt>
                <c:pt idx="427">
                  <c:v>2.5359972694119288</c:v>
                </c:pt>
                <c:pt idx="428">
                  <c:v>2.546670651224983</c:v>
                </c:pt>
                <c:pt idx="429">
                  <c:v>2.546670651224983</c:v>
                </c:pt>
                <c:pt idx="430">
                  <c:v>2.5858817737874706</c:v>
                </c:pt>
                <c:pt idx="431">
                  <c:v>2.5858817737874706</c:v>
                </c:pt>
                <c:pt idx="432">
                  <c:v>2.6038106665558356</c:v>
                </c:pt>
                <c:pt idx="433">
                  <c:v>2.6038106665558356</c:v>
                </c:pt>
                <c:pt idx="434">
                  <c:v>2.6284538770320869</c:v>
                </c:pt>
                <c:pt idx="435">
                  <c:v>2.6284538770320869</c:v>
                </c:pt>
                <c:pt idx="436">
                  <c:v>2.6582430765742799</c:v>
                </c:pt>
                <c:pt idx="437">
                  <c:v>2.6582430765742799</c:v>
                </c:pt>
                <c:pt idx="438">
                  <c:v>2.7203914521213846</c:v>
                </c:pt>
                <c:pt idx="439">
                  <c:v>2.7203914521213846</c:v>
                </c:pt>
                <c:pt idx="440">
                  <c:v>2.7236214640415386</c:v>
                </c:pt>
                <c:pt idx="441">
                  <c:v>2.7236214640415386</c:v>
                </c:pt>
                <c:pt idx="442">
                  <c:v>2.7657425515971372</c:v>
                </c:pt>
                <c:pt idx="443">
                  <c:v>2.7657425515971372</c:v>
                </c:pt>
                <c:pt idx="444">
                  <c:v>2.7962958076402549</c:v>
                </c:pt>
                <c:pt idx="445">
                  <c:v>2.7962958076402549</c:v>
                </c:pt>
                <c:pt idx="446">
                  <c:v>2.8562385227526015</c:v>
                </c:pt>
                <c:pt idx="447">
                  <c:v>2.8562385227526015</c:v>
                </c:pt>
                <c:pt idx="448">
                  <c:v>2.8566390159915809</c:v>
                </c:pt>
                <c:pt idx="449">
                  <c:v>2.8566390159915809</c:v>
                </c:pt>
                <c:pt idx="450">
                  <c:v>2.8589564749352583</c:v>
                </c:pt>
                <c:pt idx="451">
                  <c:v>2.8589564749352583</c:v>
                </c:pt>
                <c:pt idx="452">
                  <c:v>2.8674327208263888</c:v>
                </c:pt>
                <c:pt idx="453">
                  <c:v>2.8674327208263888</c:v>
                </c:pt>
                <c:pt idx="454">
                  <c:v>2.8843316035197222</c:v>
                </c:pt>
                <c:pt idx="455">
                  <c:v>2.8843316035197222</c:v>
                </c:pt>
                <c:pt idx="456">
                  <c:v>2.9099105167359598</c:v>
                </c:pt>
                <c:pt idx="457">
                  <c:v>2.9099105167359598</c:v>
                </c:pt>
                <c:pt idx="458">
                  <c:v>2.9630197578810162</c:v>
                </c:pt>
                <c:pt idx="459">
                  <c:v>2.9630197578810162</c:v>
                </c:pt>
                <c:pt idx="460">
                  <c:v>3.0466544210710098</c:v>
                </c:pt>
                <c:pt idx="461">
                  <c:v>3.0466544210710098</c:v>
                </c:pt>
                <c:pt idx="462">
                  <c:v>3.1029634155785213</c:v>
                </c:pt>
                <c:pt idx="463">
                  <c:v>3.1029634155785213</c:v>
                </c:pt>
                <c:pt idx="464">
                  <c:v>3.1257131181656463</c:v>
                </c:pt>
                <c:pt idx="465">
                  <c:v>3.1257131181656463</c:v>
                </c:pt>
                <c:pt idx="466">
                  <c:v>3.1409058376443024</c:v>
                </c:pt>
                <c:pt idx="467">
                  <c:v>3.1409058376443024</c:v>
                </c:pt>
                <c:pt idx="468">
                  <c:v>3.1562537745480888</c:v>
                </c:pt>
                <c:pt idx="469">
                  <c:v>3.1562537745480888</c:v>
                </c:pt>
                <c:pt idx="470">
                  <c:v>3.158059305957678</c:v>
                </c:pt>
                <c:pt idx="471">
                  <c:v>3.158059305957678</c:v>
                </c:pt>
                <c:pt idx="472">
                  <c:v>3.1871631538203258</c:v>
                </c:pt>
                <c:pt idx="473">
                  <c:v>3.1871631538203258</c:v>
                </c:pt>
                <c:pt idx="474">
                  <c:v>3.267344759783755</c:v>
                </c:pt>
                <c:pt idx="475">
                  <c:v>3.267344759783755</c:v>
                </c:pt>
                <c:pt idx="476">
                  <c:v>3.3444408907481944</c:v>
                </c:pt>
                <c:pt idx="477">
                  <c:v>3.3444408907481944</c:v>
                </c:pt>
                <c:pt idx="478">
                  <c:v>3.4460955396548383</c:v>
                </c:pt>
                <c:pt idx="479">
                  <c:v>3.4460955396548383</c:v>
                </c:pt>
                <c:pt idx="480">
                  <c:v>3.4556219231014369</c:v>
                </c:pt>
                <c:pt idx="481">
                  <c:v>3.4556219231014369</c:v>
                </c:pt>
                <c:pt idx="482">
                  <c:v>3.456726516410809</c:v>
                </c:pt>
                <c:pt idx="483">
                  <c:v>3.456726516410809</c:v>
                </c:pt>
                <c:pt idx="484">
                  <c:v>3.5545588129069494</c:v>
                </c:pt>
                <c:pt idx="485">
                  <c:v>3.5545588129069494</c:v>
                </c:pt>
                <c:pt idx="486">
                  <c:v>3.6431249806624608</c:v>
                </c:pt>
                <c:pt idx="487">
                  <c:v>3.6431249806624608</c:v>
                </c:pt>
                <c:pt idx="488">
                  <c:v>3.7195000211163447</c:v>
                </c:pt>
                <c:pt idx="489">
                  <c:v>3.7195000211163447</c:v>
                </c:pt>
                <c:pt idx="490">
                  <c:v>3.7337781236337624</c:v>
                </c:pt>
                <c:pt idx="491">
                  <c:v>3.7337781236337624</c:v>
                </c:pt>
                <c:pt idx="492">
                  <c:v>3.9626554761961232</c:v>
                </c:pt>
                <c:pt idx="493">
                  <c:v>3.9626554761961232</c:v>
                </c:pt>
                <c:pt idx="494">
                  <c:v>4.2096657074098269</c:v>
                </c:pt>
                <c:pt idx="495">
                  <c:v>4.2096657074098269</c:v>
                </c:pt>
                <c:pt idx="496">
                  <c:v>4.3205388097707802</c:v>
                </c:pt>
                <c:pt idx="497">
                  <c:v>4.3205388097707802</c:v>
                </c:pt>
                <c:pt idx="498">
                  <c:v>4.8381515931733681</c:v>
                </c:pt>
                <c:pt idx="499">
                  <c:v>4.8381515931733681</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0"/>
          <c:extLst>
            <c:ext xmlns:c16="http://schemas.microsoft.com/office/drawing/2014/chart" uri="{C3380CC4-5D6E-409C-BE32-E72D297353CC}">
              <c16:uniqueId val="{000001BB-6790-054B-AF25-DC7479138F0F}"/>
            </c:ext>
          </c:extLst>
        </c:ser>
        <c:dLbls>
          <c:showLegendKey val="0"/>
          <c:showVal val="0"/>
          <c:showCatName val="0"/>
          <c:showSerName val="0"/>
          <c:showPercent val="0"/>
          <c:showBubbleSize val="0"/>
        </c:dLbls>
        <c:axId val="-1928865496"/>
        <c:axId val="-1928865888"/>
      </c:scatterChart>
      <c:valAx>
        <c:axId val="-1928865496"/>
        <c:scaling>
          <c:orientation val="minMax"/>
          <c:max val="46604"/>
          <c:min val="0"/>
        </c:scaling>
        <c:delete val="0"/>
        <c:axPos val="b"/>
        <c:title>
          <c:tx>
            <c:strRef>
              <c:f>'2020 Cost Curve'!$G$9</c:f>
              <c:strCache>
                <c:ptCount val="1"/>
                <c:pt idx="0">
                  <c:v>2023E Copper Production (Mlbs)</c:v>
                </c:pt>
              </c:strCache>
            </c:strRef>
          </c:tx>
          <c:layout>
            <c:manualLayout>
              <c:xMode val="edge"/>
              <c:yMode val="edge"/>
              <c:x val="0.31206707486347357"/>
              <c:y val="0.92613731264290555"/>
            </c:manualLayout>
          </c:layout>
          <c:overlay val="0"/>
          <c:txPr>
            <a:bodyPr/>
            <a:lstStyle/>
            <a:p>
              <a:pPr>
                <a:defRPr sz="900" b="1">
                  <a:solidFill>
                    <a:srgbClr val="002750"/>
                  </a:solidFill>
                </a:defRPr>
              </a:pPr>
              <a:endParaRPr lang="en-US"/>
            </a:p>
          </c:txPr>
        </c:title>
        <c:numFmt formatCode="#,##0_);\(#,##0\);;" sourceLinked="0"/>
        <c:majorTickMark val="in"/>
        <c:minorTickMark val="none"/>
        <c:tickLblPos val="nextTo"/>
        <c:spPr>
          <a:ln w="9525">
            <a:solidFill>
              <a:srgbClr val="000000"/>
            </a:solidFill>
            <a:prstDash val="solid"/>
          </a:ln>
        </c:spPr>
        <c:txPr>
          <a:bodyPr rot="0" vert="horz"/>
          <a:lstStyle/>
          <a:p>
            <a:pPr>
              <a:defRPr sz="800"/>
            </a:pPr>
            <a:endParaRPr lang="en-US"/>
          </a:p>
        </c:txPr>
        <c:crossAx val="-1928865888"/>
        <c:crosses val="autoZero"/>
        <c:crossBetween val="midCat"/>
        <c:majorUnit val="5000"/>
      </c:valAx>
      <c:valAx>
        <c:axId val="-1928865888"/>
        <c:scaling>
          <c:orientation val="minMax"/>
        </c:scaling>
        <c:delete val="0"/>
        <c:axPos val="l"/>
        <c:title>
          <c:tx>
            <c:strRef>
              <c:f>'2020 Cost Curve'!$G$8</c:f>
              <c:strCache>
                <c:ptCount val="1"/>
                <c:pt idx="0">
                  <c:v>C1 Cash Cost (US$/lb CuEq)</c:v>
                </c:pt>
              </c:strCache>
            </c:strRef>
          </c:tx>
          <c:layout>
            <c:manualLayout>
              <c:xMode val="edge"/>
              <c:yMode val="edge"/>
              <c:x val="0"/>
              <c:y val="0.14098678786131441"/>
            </c:manualLayout>
          </c:layout>
          <c:overlay val="0"/>
          <c:txPr>
            <a:bodyPr rot="-5400000" vert="horz"/>
            <a:lstStyle/>
            <a:p>
              <a:pPr>
                <a:defRPr sz="900" b="1">
                  <a:solidFill>
                    <a:srgbClr val="002750"/>
                  </a:solidFill>
                </a:defRPr>
              </a:pPr>
              <a:endParaRPr lang="en-US"/>
            </a:p>
          </c:txPr>
        </c:title>
        <c:numFmt formatCode="&quot;$&quot;#,##0.00_);\(#,##0\);&quot;-&quot;_);@_)" sourceLinked="0"/>
        <c:majorTickMark val="none"/>
        <c:minorTickMark val="none"/>
        <c:tickLblPos val="nextTo"/>
        <c:spPr>
          <a:ln w="9525">
            <a:solidFill>
              <a:srgbClr val="000000"/>
            </a:solidFill>
            <a:prstDash val="solid"/>
          </a:ln>
        </c:spPr>
        <c:txPr>
          <a:bodyPr rot="0" vert="horz"/>
          <a:lstStyle/>
          <a:p>
            <a:pPr>
              <a:defRPr sz="800"/>
            </a:pPr>
            <a:endParaRPr lang="en-US"/>
          </a:p>
        </c:txPr>
        <c:crossAx val="-1928865496"/>
        <c:crosses val="autoZero"/>
        <c:crossBetween val="midCat"/>
        <c:majorUnit val="1"/>
      </c:valAx>
      <c:dateAx>
        <c:axId val="-1928867456"/>
        <c:scaling>
          <c:orientation val="minMax"/>
          <c:max val="46604"/>
        </c:scaling>
        <c:delete val="0"/>
        <c:axPos val="t"/>
        <c:numFmt formatCode=";;;" sourceLinked="0"/>
        <c:majorTickMark val="none"/>
        <c:minorTickMark val="none"/>
        <c:tickLblPos val="nextTo"/>
        <c:spPr>
          <a:ln>
            <a:noFill/>
          </a:ln>
        </c:spPr>
        <c:crossAx val="-1928864320"/>
        <c:crosses val="max"/>
        <c:auto val="0"/>
        <c:lblOffset val="100"/>
        <c:baseTimeUnit val="days"/>
      </c:dateAx>
      <c:valAx>
        <c:axId val="-1928864320"/>
        <c:scaling>
          <c:orientation val="minMax"/>
        </c:scaling>
        <c:delete val="1"/>
        <c:axPos val="r"/>
        <c:numFmt formatCode="#,##0_);\(#,##0\);&quot;-&quot;_);@_)" sourceLinked="1"/>
        <c:majorTickMark val="out"/>
        <c:minorTickMark val="none"/>
        <c:tickLblPos val="nextTo"/>
        <c:crossAx val="-1928867456"/>
        <c:crosses val="max"/>
        <c:crossBetween val="between"/>
      </c:valAx>
      <c:spPr>
        <a:noFill/>
        <a:ln w="25400">
          <a:noFill/>
        </a:ln>
      </c:spPr>
    </c:plotArea>
    <c:plotVisOnly val="1"/>
    <c:dispBlanksAs val="gap"/>
    <c:showDLblsOverMax val="0"/>
  </c:chart>
  <c:spPr>
    <a:noFill/>
    <a:ln w="25400">
      <a:noFill/>
    </a:ln>
    <a:extLst>
      <a:ext uri="{909E8E84-426E-40DD-AFC4-6F175D3DCCD1}">
        <a14:hiddenFill xmlns:a14="http://schemas.microsoft.com/office/drawing/2010/main">
          <a:solidFill>
            <a:srgbClr val="FFFFFF"/>
          </a:solidFill>
        </a14:hiddenFill>
      </a:ext>
    </a:extLst>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788039066788669E-2"/>
          <c:y val="1.5610448747440638E-2"/>
          <c:w val="0.89067612056962919"/>
          <c:h val="0.82972506695556603"/>
        </c:manualLayout>
      </c:layout>
      <c:areaChart>
        <c:grouping val="stacked"/>
        <c:varyColors val="0"/>
        <c:ser>
          <c:idx val="0"/>
          <c:order val="0"/>
          <c:tx>
            <c:strRef>
              <c:f>Sheet1!$B$1</c:f>
              <c:strCache>
                <c:ptCount val="1"/>
                <c:pt idx="0">
                  <c:v>Total Intensity</c:v>
                </c:pt>
              </c:strCache>
            </c:strRef>
          </c:tx>
          <c:spPr>
            <a:noFill/>
            <a:ln>
              <a:noFill/>
            </a:ln>
            <a:effectLst/>
          </c:spPr>
          <c:dLbls>
            <c:delete val="1"/>
          </c:dLbls>
          <c:cat>
            <c:numRef>
              <c:f>Sheet1!$A$2:$A$12</c:f>
              <c:numCache>
                <c:formatCode>0%</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Sheet1!$B$2:$B$12</c:f>
              <c:numCache>
                <c:formatCode>General</c:formatCode>
                <c:ptCount val="11"/>
                <c:pt idx="0">
                  <c:v>0</c:v>
                </c:pt>
                <c:pt idx="1">
                  <c:v>1</c:v>
                </c:pt>
                <c:pt idx="2">
                  <c:v>1.5</c:v>
                </c:pt>
                <c:pt idx="3">
                  <c:v>2</c:v>
                </c:pt>
                <c:pt idx="4">
                  <c:v>2</c:v>
                </c:pt>
                <c:pt idx="5">
                  <c:v>2.2000000000000002</c:v>
                </c:pt>
                <c:pt idx="6">
                  <c:v>2.5</c:v>
                </c:pt>
                <c:pt idx="7">
                  <c:v>3</c:v>
                </c:pt>
                <c:pt idx="8">
                  <c:v>4</c:v>
                </c:pt>
                <c:pt idx="9">
                  <c:v>5</c:v>
                </c:pt>
                <c:pt idx="10">
                  <c:v>12</c:v>
                </c:pt>
              </c:numCache>
            </c:numRef>
          </c:val>
          <c:extLst>
            <c:ext xmlns:c16="http://schemas.microsoft.com/office/drawing/2014/chart" uri="{C3380CC4-5D6E-409C-BE32-E72D297353CC}">
              <c16:uniqueId val="{00000000-B266-6A4F-A132-5493DC67FA19}"/>
            </c:ext>
          </c:extLst>
        </c:ser>
        <c:dLbls>
          <c:showLegendKey val="0"/>
          <c:showVal val="1"/>
          <c:showCatName val="0"/>
          <c:showSerName val="0"/>
          <c:showPercent val="0"/>
          <c:showBubbleSize val="0"/>
        </c:dLbls>
        <c:axId val="1122202784"/>
        <c:axId val="1122202000"/>
      </c:areaChart>
      <c:catAx>
        <c:axId val="1122202784"/>
        <c:scaling>
          <c:orientation val="minMax"/>
        </c:scaling>
        <c:delete val="0"/>
        <c:axPos val="b"/>
        <c:numFmt formatCode="###%;\(#,##0\);&quot;-&quot;_);@_)"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122202000"/>
        <c:crosses val="autoZero"/>
        <c:auto val="1"/>
        <c:lblAlgn val="ctr"/>
        <c:lblOffset val="100"/>
        <c:noMultiLvlLbl val="0"/>
      </c:catAx>
      <c:valAx>
        <c:axId val="1122202000"/>
        <c:scaling>
          <c:orientation val="minMax"/>
          <c:max val="12"/>
        </c:scaling>
        <c:delete val="0"/>
        <c:axPos val="l"/>
        <c:majorGridlines>
          <c:spPr>
            <a:ln w="9525" cap="flat" cmpd="sng" algn="ctr">
              <a:solidFill>
                <a:schemeClr val="tx1">
                  <a:lumMod val="15000"/>
                  <a:lumOff val="85000"/>
                </a:schemeClr>
              </a:solidFill>
              <a:round/>
            </a:ln>
            <a:effectLst/>
          </c:spPr>
        </c:majorGridlines>
        <c:numFmt formatCode="#,##0&quot;,000&quot;;\(#,##0\);&quot;-&quot;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122202784"/>
        <c:crosses val="autoZero"/>
        <c:crossBetween val="midCat"/>
        <c:majorUnit val="2"/>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3C58"/>
            </a:solidFill>
            <a:ln>
              <a:noFill/>
            </a:ln>
            <a:effectLst/>
          </c:spPr>
          <c:invertIfNegative val="0"/>
          <c:dPt>
            <c:idx val="25"/>
            <c:invertIfNegative val="0"/>
            <c:bubble3D val="0"/>
            <c:spPr>
              <a:solidFill>
                <a:srgbClr val="FFC000"/>
              </a:solidFill>
              <a:ln>
                <a:noFill/>
              </a:ln>
              <a:effectLst/>
            </c:spPr>
            <c:extLst>
              <c:ext xmlns:c16="http://schemas.microsoft.com/office/drawing/2014/chart" uri="{C3380CC4-5D6E-409C-BE32-E72D297353CC}">
                <c16:uniqueId val="{00000001-8BA3-2C4B-9C8A-107A59875E5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Sheet1!$A$1:$A$26</c:f>
              <c:numCache>
                <c:formatCode>General</c:formatCode>
                <c:ptCount val="26"/>
                <c:pt idx="0">
                  <c:v>1900</c:v>
                </c:pt>
                <c:pt idx="1">
                  <c:v>1905</c:v>
                </c:pt>
                <c:pt idx="2">
                  <c:v>1910</c:v>
                </c:pt>
                <c:pt idx="3">
                  <c:v>1915</c:v>
                </c:pt>
                <c:pt idx="4">
                  <c:v>1920</c:v>
                </c:pt>
                <c:pt idx="5">
                  <c:v>1925</c:v>
                </c:pt>
                <c:pt idx="6">
                  <c:v>1930</c:v>
                </c:pt>
                <c:pt idx="7">
                  <c:v>1935</c:v>
                </c:pt>
                <c:pt idx="8">
                  <c:v>1940</c:v>
                </c:pt>
                <c:pt idx="9">
                  <c:v>1945</c:v>
                </c:pt>
                <c:pt idx="10">
                  <c:v>1950</c:v>
                </c:pt>
                <c:pt idx="11">
                  <c:v>1955</c:v>
                </c:pt>
                <c:pt idx="12">
                  <c:v>1960</c:v>
                </c:pt>
                <c:pt idx="13">
                  <c:v>1965</c:v>
                </c:pt>
                <c:pt idx="14">
                  <c:v>1970</c:v>
                </c:pt>
                <c:pt idx="15">
                  <c:v>1975</c:v>
                </c:pt>
                <c:pt idx="16">
                  <c:v>1980</c:v>
                </c:pt>
                <c:pt idx="17">
                  <c:v>1985</c:v>
                </c:pt>
                <c:pt idx="18">
                  <c:v>1990</c:v>
                </c:pt>
                <c:pt idx="19">
                  <c:v>1995</c:v>
                </c:pt>
                <c:pt idx="20">
                  <c:v>2000</c:v>
                </c:pt>
                <c:pt idx="21">
                  <c:v>2005</c:v>
                </c:pt>
                <c:pt idx="22">
                  <c:v>2010</c:v>
                </c:pt>
                <c:pt idx="23">
                  <c:v>2015</c:v>
                </c:pt>
                <c:pt idx="24">
                  <c:v>2020</c:v>
                </c:pt>
                <c:pt idx="25">
                  <c:v>2025</c:v>
                </c:pt>
              </c:numCache>
            </c:numRef>
          </c:cat>
          <c:val>
            <c:numRef>
              <c:f>Sheet1!$B$1:$B$26</c:f>
              <c:numCache>
                <c:formatCode>0%</c:formatCode>
                <c:ptCount val="26"/>
                <c:pt idx="0">
                  <c:v>0.1</c:v>
                </c:pt>
                <c:pt idx="1">
                  <c:v>0.1</c:v>
                </c:pt>
                <c:pt idx="2">
                  <c:v>0.09</c:v>
                </c:pt>
                <c:pt idx="3">
                  <c:v>0.09</c:v>
                </c:pt>
                <c:pt idx="4">
                  <c:v>7.0000000000000007E-2</c:v>
                </c:pt>
                <c:pt idx="5">
                  <c:v>0.06</c:v>
                </c:pt>
                <c:pt idx="6">
                  <c:v>0.06</c:v>
                </c:pt>
                <c:pt idx="7">
                  <c:v>0.06</c:v>
                </c:pt>
                <c:pt idx="8">
                  <c:v>7.0000000000000007E-2</c:v>
                </c:pt>
                <c:pt idx="9">
                  <c:v>7.0000000000000007E-2</c:v>
                </c:pt>
                <c:pt idx="10">
                  <c:v>0.09</c:v>
                </c:pt>
                <c:pt idx="11">
                  <c:v>0.11</c:v>
                </c:pt>
                <c:pt idx="12">
                  <c:v>0.11</c:v>
                </c:pt>
                <c:pt idx="13">
                  <c:v>0.11</c:v>
                </c:pt>
                <c:pt idx="14">
                  <c:v>0.09</c:v>
                </c:pt>
                <c:pt idx="15">
                  <c:v>0.08</c:v>
                </c:pt>
                <c:pt idx="16">
                  <c:v>7.0000000000000007E-2</c:v>
                </c:pt>
                <c:pt idx="17">
                  <c:v>0.06</c:v>
                </c:pt>
                <c:pt idx="18">
                  <c:v>0.05</c:v>
                </c:pt>
                <c:pt idx="19">
                  <c:v>0.04</c:v>
                </c:pt>
                <c:pt idx="20">
                  <c:v>0.04</c:v>
                </c:pt>
                <c:pt idx="21">
                  <c:v>0.03</c:v>
                </c:pt>
                <c:pt idx="22">
                  <c:v>0.03</c:v>
                </c:pt>
                <c:pt idx="23">
                  <c:v>0.02</c:v>
                </c:pt>
                <c:pt idx="24">
                  <c:v>0.02</c:v>
                </c:pt>
                <c:pt idx="25">
                  <c:v>0.01</c:v>
                </c:pt>
              </c:numCache>
            </c:numRef>
          </c:val>
          <c:extLst>
            <c:ext xmlns:c16="http://schemas.microsoft.com/office/drawing/2014/chart" uri="{C3380CC4-5D6E-409C-BE32-E72D297353CC}">
              <c16:uniqueId val="{00000000-8BA3-2C4B-9C8A-107A59875E54}"/>
            </c:ext>
          </c:extLst>
        </c:ser>
        <c:dLbls>
          <c:showLegendKey val="0"/>
          <c:showVal val="0"/>
          <c:showCatName val="0"/>
          <c:showSerName val="0"/>
          <c:showPercent val="0"/>
          <c:showBubbleSize val="0"/>
        </c:dLbls>
        <c:gapWidth val="103"/>
        <c:overlap val="-27"/>
        <c:axId val="414122256"/>
        <c:axId val="933096160"/>
      </c:barChart>
      <c:catAx>
        <c:axId val="41412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3096160"/>
        <c:crosses val="autoZero"/>
        <c:auto val="1"/>
        <c:lblAlgn val="ctr"/>
        <c:lblOffset val="100"/>
        <c:noMultiLvlLbl val="0"/>
      </c:catAx>
      <c:valAx>
        <c:axId val="9330961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122256"/>
        <c:crossesAt val="1"/>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Sheet1!$L$1</c:f>
              <c:strCache>
                <c:ptCount val="1"/>
                <c:pt idx="0">
                  <c:v>Last Price</c:v>
                </c:pt>
              </c:strCache>
            </c:strRef>
          </c:tx>
          <c:spPr>
            <a:ln w="28575" cap="rnd">
              <a:solidFill>
                <a:schemeClr val="accent1"/>
              </a:solidFill>
              <a:round/>
            </a:ln>
            <a:effectLst/>
          </c:spPr>
          <c:marker>
            <c:symbol val="none"/>
          </c:marker>
          <c:cat>
            <c:numRef>
              <c:f>Sheet1!$K$3:$K$191</c:f>
              <c:numCache>
                <c:formatCode>m/d/yy</c:formatCode>
                <c:ptCount val="189"/>
                <c:pt idx="0">
                  <c:v>45898</c:v>
                </c:pt>
                <c:pt idx="1">
                  <c:v>45869</c:v>
                </c:pt>
                <c:pt idx="2">
                  <c:v>45838</c:v>
                </c:pt>
                <c:pt idx="3">
                  <c:v>45807</c:v>
                </c:pt>
                <c:pt idx="4">
                  <c:v>45777</c:v>
                </c:pt>
                <c:pt idx="5">
                  <c:v>45747</c:v>
                </c:pt>
                <c:pt idx="6">
                  <c:v>45716</c:v>
                </c:pt>
                <c:pt idx="7">
                  <c:v>45688</c:v>
                </c:pt>
                <c:pt idx="8">
                  <c:v>45657</c:v>
                </c:pt>
                <c:pt idx="9">
                  <c:v>45625</c:v>
                </c:pt>
                <c:pt idx="10">
                  <c:v>45596</c:v>
                </c:pt>
                <c:pt idx="11">
                  <c:v>45565</c:v>
                </c:pt>
                <c:pt idx="12">
                  <c:v>45534</c:v>
                </c:pt>
                <c:pt idx="13">
                  <c:v>45504</c:v>
                </c:pt>
                <c:pt idx="14">
                  <c:v>45471</c:v>
                </c:pt>
                <c:pt idx="15">
                  <c:v>45443</c:v>
                </c:pt>
                <c:pt idx="16">
                  <c:v>45412</c:v>
                </c:pt>
                <c:pt idx="17">
                  <c:v>45380</c:v>
                </c:pt>
                <c:pt idx="18">
                  <c:v>45351</c:v>
                </c:pt>
                <c:pt idx="19">
                  <c:v>45322</c:v>
                </c:pt>
                <c:pt idx="20">
                  <c:v>45289</c:v>
                </c:pt>
                <c:pt idx="21">
                  <c:v>45260</c:v>
                </c:pt>
                <c:pt idx="22">
                  <c:v>45230</c:v>
                </c:pt>
                <c:pt idx="23">
                  <c:v>45198</c:v>
                </c:pt>
                <c:pt idx="24">
                  <c:v>45169</c:v>
                </c:pt>
                <c:pt idx="25">
                  <c:v>45138</c:v>
                </c:pt>
                <c:pt idx="26">
                  <c:v>45107</c:v>
                </c:pt>
                <c:pt idx="27">
                  <c:v>45077</c:v>
                </c:pt>
                <c:pt idx="28">
                  <c:v>45044</c:v>
                </c:pt>
                <c:pt idx="29">
                  <c:v>45016</c:v>
                </c:pt>
                <c:pt idx="30">
                  <c:v>44985</c:v>
                </c:pt>
                <c:pt idx="31">
                  <c:v>44957</c:v>
                </c:pt>
                <c:pt idx="32">
                  <c:v>44925</c:v>
                </c:pt>
                <c:pt idx="33">
                  <c:v>44895</c:v>
                </c:pt>
                <c:pt idx="34">
                  <c:v>44865</c:v>
                </c:pt>
                <c:pt idx="35">
                  <c:v>44834</c:v>
                </c:pt>
                <c:pt idx="36">
                  <c:v>44804</c:v>
                </c:pt>
                <c:pt idx="37">
                  <c:v>44771</c:v>
                </c:pt>
                <c:pt idx="38">
                  <c:v>44742</c:v>
                </c:pt>
                <c:pt idx="39">
                  <c:v>44712</c:v>
                </c:pt>
                <c:pt idx="40">
                  <c:v>44680</c:v>
                </c:pt>
                <c:pt idx="41">
                  <c:v>44651</c:v>
                </c:pt>
                <c:pt idx="42">
                  <c:v>44620</c:v>
                </c:pt>
                <c:pt idx="43">
                  <c:v>44592</c:v>
                </c:pt>
                <c:pt idx="44">
                  <c:v>44561</c:v>
                </c:pt>
                <c:pt idx="45">
                  <c:v>44530</c:v>
                </c:pt>
                <c:pt idx="46">
                  <c:v>44498</c:v>
                </c:pt>
                <c:pt idx="47">
                  <c:v>44469</c:v>
                </c:pt>
                <c:pt idx="48">
                  <c:v>44439</c:v>
                </c:pt>
                <c:pt idx="49">
                  <c:v>44407</c:v>
                </c:pt>
                <c:pt idx="50">
                  <c:v>44377</c:v>
                </c:pt>
                <c:pt idx="51">
                  <c:v>44347</c:v>
                </c:pt>
                <c:pt idx="52">
                  <c:v>44316</c:v>
                </c:pt>
                <c:pt idx="53">
                  <c:v>44286</c:v>
                </c:pt>
                <c:pt idx="54">
                  <c:v>44253</c:v>
                </c:pt>
                <c:pt idx="55">
                  <c:v>44225</c:v>
                </c:pt>
                <c:pt idx="56">
                  <c:v>44196</c:v>
                </c:pt>
                <c:pt idx="57">
                  <c:v>44165</c:v>
                </c:pt>
                <c:pt idx="58">
                  <c:v>44134</c:v>
                </c:pt>
                <c:pt idx="59">
                  <c:v>44104</c:v>
                </c:pt>
                <c:pt idx="60">
                  <c:v>44074</c:v>
                </c:pt>
                <c:pt idx="61">
                  <c:v>44043</c:v>
                </c:pt>
                <c:pt idx="62">
                  <c:v>44012</c:v>
                </c:pt>
                <c:pt idx="63">
                  <c:v>43980</c:v>
                </c:pt>
                <c:pt idx="64">
                  <c:v>43951</c:v>
                </c:pt>
                <c:pt idx="65">
                  <c:v>43921</c:v>
                </c:pt>
                <c:pt idx="66">
                  <c:v>43889</c:v>
                </c:pt>
                <c:pt idx="67">
                  <c:v>43861</c:v>
                </c:pt>
                <c:pt idx="68">
                  <c:v>43830</c:v>
                </c:pt>
                <c:pt idx="69">
                  <c:v>43798</c:v>
                </c:pt>
                <c:pt idx="70">
                  <c:v>43769</c:v>
                </c:pt>
                <c:pt idx="71">
                  <c:v>43738</c:v>
                </c:pt>
                <c:pt idx="72">
                  <c:v>43707</c:v>
                </c:pt>
                <c:pt idx="73">
                  <c:v>43677</c:v>
                </c:pt>
                <c:pt idx="74">
                  <c:v>43644</c:v>
                </c:pt>
                <c:pt idx="75">
                  <c:v>43616</c:v>
                </c:pt>
                <c:pt idx="76">
                  <c:v>43585</c:v>
                </c:pt>
                <c:pt idx="77">
                  <c:v>43553</c:v>
                </c:pt>
                <c:pt idx="78">
                  <c:v>43524</c:v>
                </c:pt>
                <c:pt idx="79">
                  <c:v>43496</c:v>
                </c:pt>
                <c:pt idx="80">
                  <c:v>43465</c:v>
                </c:pt>
                <c:pt idx="81">
                  <c:v>43434</c:v>
                </c:pt>
                <c:pt idx="82">
                  <c:v>43404</c:v>
                </c:pt>
                <c:pt idx="83">
                  <c:v>43371</c:v>
                </c:pt>
                <c:pt idx="84">
                  <c:v>43343</c:v>
                </c:pt>
                <c:pt idx="85">
                  <c:v>43312</c:v>
                </c:pt>
                <c:pt idx="86">
                  <c:v>43280</c:v>
                </c:pt>
                <c:pt idx="87">
                  <c:v>43251</c:v>
                </c:pt>
                <c:pt idx="88">
                  <c:v>43220</c:v>
                </c:pt>
                <c:pt idx="89">
                  <c:v>43189</c:v>
                </c:pt>
                <c:pt idx="90">
                  <c:v>43159</c:v>
                </c:pt>
                <c:pt idx="91">
                  <c:v>43131</c:v>
                </c:pt>
                <c:pt idx="92">
                  <c:v>43098</c:v>
                </c:pt>
                <c:pt idx="93">
                  <c:v>43069</c:v>
                </c:pt>
                <c:pt idx="94">
                  <c:v>43039</c:v>
                </c:pt>
                <c:pt idx="95">
                  <c:v>43007</c:v>
                </c:pt>
                <c:pt idx="96">
                  <c:v>42978</c:v>
                </c:pt>
                <c:pt idx="97">
                  <c:v>42947</c:v>
                </c:pt>
                <c:pt idx="98">
                  <c:v>42916</c:v>
                </c:pt>
                <c:pt idx="99">
                  <c:v>42886</c:v>
                </c:pt>
                <c:pt idx="100">
                  <c:v>42853</c:v>
                </c:pt>
                <c:pt idx="101">
                  <c:v>42825</c:v>
                </c:pt>
                <c:pt idx="102">
                  <c:v>42794</c:v>
                </c:pt>
                <c:pt idx="103">
                  <c:v>42766</c:v>
                </c:pt>
                <c:pt idx="104">
                  <c:v>42734</c:v>
                </c:pt>
                <c:pt idx="105">
                  <c:v>42704</c:v>
                </c:pt>
                <c:pt idx="106">
                  <c:v>42674</c:v>
                </c:pt>
                <c:pt idx="107">
                  <c:v>42643</c:v>
                </c:pt>
                <c:pt idx="108">
                  <c:v>42613</c:v>
                </c:pt>
                <c:pt idx="109">
                  <c:v>42580</c:v>
                </c:pt>
                <c:pt idx="110">
                  <c:v>42551</c:v>
                </c:pt>
                <c:pt idx="111">
                  <c:v>42521</c:v>
                </c:pt>
                <c:pt idx="112">
                  <c:v>42489</c:v>
                </c:pt>
                <c:pt idx="113">
                  <c:v>42460</c:v>
                </c:pt>
                <c:pt idx="114">
                  <c:v>42429</c:v>
                </c:pt>
                <c:pt idx="115">
                  <c:v>42398</c:v>
                </c:pt>
                <c:pt idx="116">
                  <c:v>42369</c:v>
                </c:pt>
                <c:pt idx="117">
                  <c:v>42338</c:v>
                </c:pt>
                <c:pt idx="118">
                  <c:v>42307</c:v>
                </c:pt>
                <c:pt idx="119">
                  <c:v>42277</c:v>
                </c:pt>
                <c:pt idx="120">
                  <c:v>42247</c:v>
                </c:pt>
                <c:pt idx="121">
                  <c:v>42216</c:v>
                </c:pt>
                <c:pt idx="122">
                  <c:v>42185</c:v>
                </c:pt>
                <c:pt idx="123">
                  <c:v>42153</c:v>
                </c:pt>
                <c:pt idx="124">
                  <c:v>42124</c:v>
                </c:pt>
                <c:pt idx="125">
                  <c:v>42094</c:v>
                </c:pt>
                <c:pt idx="126">
                  <c:v>42062</c:v>
                </c:pt>
                <c:pt idx="127">
                  <c:v>42034</c:v>
                </c:pt>
                <c:pt idx="128">
                  <c:v>42004</c:v>
                </c:pt>
                <c:pt idx="129">
                  <c:v>41971</c:v>
                </c:pt>
                <c:pt idx="130">
                  <c:v>41943</c:v>
                </c:pt>
                <c:pt idx="131">
                  <c:v>41912</c:v>
                </c:pt>
                <c:pt idx="132">
                  <c:v>41880</c:v>
                </c:pt>
                <c:pt idx="133">
                  <c:v>41851</c:v>
                </c:pt>
                <c:pt idx="134">
                  <c:v>41820</c:v>
                </c:pt>
                <c:pt idx="135">
                  <c:v>41789</c:v>
                </c:pt>
                <c:pt idx="136">
                  <c:v>41759</c:v>
                </c:pt>
                <c:pt idx="137">
                  <c:v>41729</c:v>
                </c:pt>
                <c:pt idx="138">
                  <c:v>41698</c:v>
                </c:pt>
                <c:pt idx="139">
                  <c:v>41670</c:v>
                </c:pt>
                <c:pt idx="140">
                  <c:v>41639</c:v>
                </c:pt>
                <c:pt idx="141">
                  <c:v>41607</c:v>
                </c:pt>
                <c:pt idx="142">
                  <c:v>41578</c:v>
                </c:pt>
                <c:pt idx="143">
                  <c:v>41547</c:v>
                </c:pt>
                <c:pt idx="144">
                  <c:v>41516</c:v>
                </c:pt>
                <c:pt idx="145">
                  <c:v>41486</c:v>
                </c:pt>
                <c:pt idx="146">
                  <c:v>41453</c:v>
                </c:pt>
                <c:pt idx="147">
                  <c:v>41425</c:v>
                </c:pt>
                <c:pt idx="148">
                  <c:v>41394</c:v>
                </c:pt>
                <c:pt idx="149">
                  <c:v>41362</c:v>
                </c:pt>
                <c:pt idx="150">
                  <c:v>41333</c:v>
                </c:pt>
                <c:pt idx="151">
                  <c:v>41305</c:v>
                </c:pt>
                <c:pt idx="152">
                  <c:v>41274</c:v>
                </c:pt>
                <c:pt idx="153">
                  <c:v>41243</c:v>
                </c:pt>
                <c:pt idx="154">
                  <c:v>41213</c:v>
                </c:pt>
                <c:pt idx="155">
                  <c:v>41180</c:v>
                </c:pt>
                <c:pt idx="156">
                  <c:v>41152</c:v>
                </c:pt>
                <c:pt idx="157">
                  <c:v>41121</c:v>
                </c:pt>
                <c:pt idx="158">
                  <c:v>41089</c:v>
                </c:pt>
                <c:pt idx="159">
                  <c:v>41060</c:v>
                </c:pt>
                <c:pt idx="160">
                  <c:v>41029</c:v>
                </c:pt>
                <c:pt idx="161">
                  <c:v>40998</c:v>
                </c:pt>
                <c:pt idx="162">
                  <c:v>40968</c:v>
                </c:pt>
                <c:pt idx="163">
                  <c:v>40939</c:v>
                </c:pt>
                <c:pt idx="164">
                  <c:v>40907</c:v>
                </c:pt>
                <c:pt idx="165">
                  <c:v>40877</c:v>
                </c:pt>
                <c:pt idx="166">
                  <c:v>40847</c:v>
                </c:pt>
                <c:pt idx="167">
                  <c:v>40816</c:v>
                </c:pt>
                <c:pt idx="168">
                  <c:v>40786</c:v>
                </c:pt>
                <c:pt idx="169">
                  <c:v>40753</c:v>
                </c:pt>
                <c:pt idx="170">
                  <c:v>40724</c:v>
                </c:pt>
                <c:pt idx="171">
                  <c:v>40694</c:v>
                </c:pt>
                <c:pt idx="172">
                  <c:v>40662</c:v>
                </c:pt>
                <c:pt idx="173">
                  <c:v>40633</c:v>
                </c:pt>
                <c:pt idx="174">
                  <c:v>40602</c:v>
                </c:pt>
                <c:pt idx="175">
                  <c:v>40574</c:v>
                </c:pt>
                <c:pt idx="176">
                  <c:v>40543</c:v>
                </c:pt>
                <c:pt idx="177">
                  <c:v>40512</c:v>
                </c:pt>
                <c:pt idx="178">
                  <c:v>40480</c:v>
                </c:pt>
                <c:pt idx="179">
                  <c:v>40451</c:v>
                </c:pt>
                <c:pt idx="180">
                  <c:v>40421</c:v>
                </c:pt>
                <c:pt idx="181">
                  <c:v>40389</c:v>
                </c:pt>
                <c:pt idx="182">
                  <c:v>40359</c:v>
                </c:pt>
                <c:pt idx="183">
                  <c:v>40329</c:v>
                </c:pt>
                <c:pt idx="184">
                  <c:v>40298</c:v>
                </c:pt>
                <c:pt idx="185">
                  <c:v>40268</c:v>
                </c:pt>
                <c:pt idx="186">
                  <c:v>40235</c:v>
                </c:pt>
                <c:pt idx="187">
                  <c:v>40207</c:v>
                </c:pt>
                <c:pt idx="188">
                  <c:v>40179</c:v>
                </c:pt>
              </c:numCache>
            </c:numRef>
          </c:cat>
          <c:val>
            <c:numRef>
              <c:f>Sheet1!$L$5:$L$191</c:f>
            </c:numRef>
          </c:val>
          <c:smooth val="0"/>
          <c:extLst>
            <c:ext xmlns:c16="http://schemas.microsoft.com/office/drawing/2014/chart" uri="{C3380CC4-5D6E-409C-BE32-E72D297353CC}">
              <c16:uniqueId val="{00000000-BADA-2E44-9E0F-E3E619187DA3}"/>
            </c:ext>
          </c:extLst>
        </c:ser>
        <c:ser>
          <c:idx val="1"/>
          <c:order val="1"/>
          <c:tx>
            <c:strRef>
              <c:f>Sheet1!$M$1</c:f>
              <c:strCache>
                <c:ptCount val="1"/>
              </c:strCache>
            </c:strRef>
          </c:tx>
          <c:spPr>
            <a:ln w="28575" cap="rnd">
              <a:solidFill>
                <a:schemeClr val="accent2"/>
              </a:solidFill>
              <a:round/>
            </a:ln>
            <a:effectLst/>
          </c:spPr>
          <c:marker>
            <c:symbol val="none"/>
          </c:marker>
          <c:cat>
            <c:numRef>
              <c:f>Sheet1!$K$3:$K$191</c:f>
              <c:numCache>
                <c:formatCode>m/d/yy</c:formatCode>
                <c:ptCount val="189"/>
                <c:pt idx="0">
                  <c:v>45898</c:v>
                </c:pt>
                <c:pt idx="1">
                  <c:v>45869</c:v>
                </c:pt>
                <c:pt idx="2">
                  <c:v>45838</c:v>
                </c:pt>
                <c:pt idx="3">
                  <c:v>45807</c:v>
                </c:pt>
                <c:pt idx="4">
                  <c:v>45777</c:v>
                </c:pt>
                <c:pt idx="5">
                  <c:v>45747</c:v>
                </c:pt>
                <c:pt idx="6">
                  <c:v>45716</c:v>
                </c:pt>
                <c:pt idx="7">
                  <c:v>45688</c:v>
                </c:pt>
                <c:pt idx="8">
                  <c:v>45657</c:v>
                </c:pt>
                <c:pt idx="9">
                  <c:v>45625</c:v>
                </c:pt>
                <c:pt idx="10">
                  <c:v>45596</c:v>
                </c:pt>
                <c:pt idx="11">
                  <c:v>45565</c:v>
                </c:pt>
                <c:pt idx="12">
                  <c:v>45534</c:v>
                </c:pt>
                <c:pt idx="13">
                  <c:v>45504</c:v>
                </c:pt>
                <c:pt idx="14">
                  <c:v>45471</c:v>
                </c:pt>
                <c:pt idx="15">
                  <c:v>45443</c:v>
                </c:pt>
                <c:pt idx="16">
                  <c:v>45412</c:v>
                </c:pt>
                <c:pt idx="17">
                  <c:v>45380</c:v>
                </c:pt>
                <c:pt idx="18">
                  <c:v>45351</c:v>
                </c:pt>
                <c:pt idx="19">
                  <c:v>45322</c:v>
                </c:pt>
                <c:pt idx="20">
                  <c:v>45289</c:v>
                </c:pt>
                <c:pt idx="21">
                  <c:v>45260</c:v>
                </c:pt>
                <c:pt idx="22">
                  <c:v>45230</c:v>
                </c:pt>
                <c:pt idx="23">
                  <c:v>45198</c:v>
                </c:pt>
                <c:pt idx="24">
                  <c:v>45169</c:v>
                </c:pt>
                <c:pt idx="25">
                  <c:v>45138</c:v>
                </c:pt>
                <c:pt idx="26">
                  <c:v>45107</c:v>
                </c:pt>
                <c:pt idx="27">
                  <c:v>45077</c:v>
                </c:pt>
                <c:pt idx="28">
                  <c:v>45044</c:v>
                </c:pt>
                <c:pt idx="29">
                  <c:v>45016</c:v>
                </c:pt>
                <c:pt idx="30">
                  <c:v>44985</c:v>
                </c:pt>
                <c:pt idx="31">
                  <c:v>44957</c:v>
                </c:pt>
                <c:pt idx="32">
                  <c:v>44925</c:v>
                </c:pt>
                <c:pt idx="33">
                  <c:v>44895</c:v>
                </c:pt>
                <c:pt idx="34">
                  <c:v>44865</c:v>
                </c:pt>
                <c:pt idx="35">
                  <c:v>44834</c:v>
                </c:pt>
                <c:pt idx="36">
                  <c:v>44804</c:v>
                </c:pt>
                <c:pt idx="37">
                  <c:v>44771</c:v>
                </c:pt>
                <c:pt idx="38">
                  <c:v>44742</c:v>
                </c:pt>
                <c:pt idx="39">
                  <c:v>44712</c:v>
                </c:pt>
                <c:pt idx="40">
                  <c:v>44680</c:v>
                </c:pt>
                <c:pt idx="41">
                  <c:v>44651</c:v>
                </c:pt>
                <c:pt idx="42">
                  <c:v>44620</c:v>
                </c:pt>
                <c:pt idx="43">
                  <c:v>44592</c:v>
                </c:pt>
                <c:pt idx="44">
                  <c:v>44561</c:v>
                </c:pt>
                <c:pt idx="45">
                  <c:v>44530</c:v>
                </c:pt>
                <c:pt idx="46">
                  <c:v>44498</c:v>
                </c:pt>
                <c:pt idx="47">
                  <c:v>44469</c:v>
                </c:pt>
                <c:pt idx="48">
                  <c:v>44439</c:v>
                </c:pt>
                <c:pt idx="49">
                  <c:v>44407</c:v>
                </c:pt>
                <c:pt idx="50">
                  <c:v>44377</c:v>
                </c:pt>
                <c:pt idx="51">
                  <c:v>44347</c:v>
                </c:pt>
                <c:pt idx="52">
                  <c:v>44316</c:v>
                </c:pt>
                <c:pt idx="53">
                  <c:v>44286</c:v>
                </c:pt>
                <c:pt idx="54">
                  <c:v>44253</c:v>
                </c:pt>
                <c:pt idx="55">
                  <c:v>44225</c:v>
                </c:pt>
                <c:pt idx="56">
                  <c:v>44196</c:v>
                </c:pt>
                <c:pt idx="57">
                  <c:v>44165</c:v>
                </c:pt>
                <c:pt idx="58">
                  <c:v>44134</c:v>
                </c:pt>
                <c:pt idx="59">
                  <c:v>44104</c:v>
                </c:pt>
                <c:pt idx="60">
                  <c:v>44074</c:v>
                </c:pt>
                <c:pt idx="61">
                  <c:v>44043</c:v>
                </c:pt>
                <c:pt idx="62">
                  <c:v>44012</c:v>
                </c:pt>
                <c:pt idx="63">
                  <c:v>43980</c:v>
                </c:pt>
                <c:pt idx="64">
                  <c:v>43951</c:v>
                </c:pt>
                <c:pt idx="65">
                  <c:v>43921</c:v>
                </c:pt>
                <c:pt idx="66">
                  <c:v>43889</c:v>
                </c:pt>
                <c:pt idx="67">
                  <c:v>43861</c:v>
                </c:pt>
                <c:pt idx="68">
                  <c:v>43830</c:v>
                </c:pt>
                <c:pt idx="69">
                  <c:v>43798</c:v>
                </c:pt>
                <c:pt idx="70">
                  <c:v>43769</c:v>
                </c:pt>
                <c:pt idx="71">
                  <c:v>43738</c:v>
                </c:pt>
                <c:pt idx="72">
                  <c:v>43707</c:v>
                </c:pt>
                <c:pt idx="73">
                  <c:v>43677</c:v>
                </c:pt>
                <c:pt idx="74">
                  <c:v>43644</c:v>
                </c:pt>
                <c:pt idx="75">
                  <c:v>43616</c:v>
                </c:pt>
                <c:pt idx="76">
                  <c:v>43585</c:v>
                </c:pt>
                <c:pt idx="77">
                  <c:v>43553</c:v>
                </c:pt>
                <c:pt idx="78">
                  <c:v>43524</c:v>
                </c:pt>
                <c:pt idx="79">
                  <c:v>43496</c:v>
                </c:pt>
                <c:pt idx="80">
                  <c:v>43465</c:v>
                </c:pt>
                <c:pt idx="81">
                  <c:v>43434</c:v>
                </c:pt>
                <c:pt idx="82">
                  <c:v>43404</c:v>
                </c:pt>
                <c:pt idx="83">
                  <c:v>43371</c:v>
                </c:pt>
                <c:pt idx="84">
                  <c:v>43343</c:v>
                </c:pt>
                <c:pt idx="85">
                  <c:v>43312</c:v>
                </c:pt>
                <c:pt idx="86">
                  <c:v>43280</c:v>
                </c:pt>
                <c:pt idx="87">
                  <c:v>43251</c:v>
                </c:pt>
                <c:pt idx="88">
                  <c:v>43220</c:v>
                </c:pt>
                <c:pt idx="89">
                  <c:v>43189</c:v>
                </c:pt>
                <c:pt idx="90">
                  <c:v>43159</c:v>
                </c:pt>
                <c:pt idx="91">
                  <c:v>43131</c:v>
                </c:pt>
                <c:pt idx="92">
                  <c:v>43098</c:v>
                </c:pt>
                <c:pt idx="93">
                  <c:v>43069</c:v>
                </c:pt>
                <c:pt idx="94">
                  <c:v>43039</c:v>
                </c:pt>
                <c:pt idx="95">
                  <c:v>43007</c:v>
                </c:pt>
                <c:pt idx="96">
                  <c:v>42978</c:v>
                </c:pt>
                <c:pt idx="97">
                  <c:v>42947</c:v>
                </c:pt>
                <c:pt idx="98">
                  <c:v>42916</c:v>
                </c:pt>
                <c:pt idx="99">
                  <c:v>42886</c:v>
                </c:pt>
                <c:pt idx="100">
                  <c:v>42853</c:v>
                </c:pt>
                <c:pt idx="101">
                  <c:v>42825</c:v>
                </c:pt>
                <c:pt idx="102">
                  <c:v>42794</c:v>
                </c:pt>
                <c:pt idx="103">
                  <c:v>42766</c:v>
                </c:pt>
                <c:pt idx="104">
                  <c:v>42734</c:v>
                </c:pt>
                <c:pt idx="105">
                  <c:v>42704</c:v>
                </c:pt>
                <c:pt idx="106">
                  <c:v>42674</c:v>
                </c:pt>
                <c:pt idx="107">
                  <c:v>42643</c:v>
                </c:pt>
                <c:pt idx="108">
                  <c:v>42613</c:v>
                </c:pt>
                <c:pt idx="109">
                  <c:v>42580</c:v>
                </c:pt>
                <c:pt idx="110">
                  <c:v>42551</c:v>
                </c:pt>
                <c:pt idx="111">
                  <c:v>42521</c:v>
                </c:pt>
                <c:pt idx="112">
                  <c:v>42489</c:v>
                </c:pt>
                <c:pt idx="113">
                  <c:v>42460</c:v>
                </c:pt>
                <c:pt idx="114">
                  <c:v>42429</c:v>
                </c:pt>
                <c:pt idx="115">
                  <c:v>42398</c:v>
                </c:pt>
                <c:pt idx="116">
                  <c:v>42369</c:v>
                </c:pt>
                <c:pt idx="117">
                  <c:v>42338</c:v>
                </c:pt>
                <c:pt idx="118">
                  <c:v>42307</c:v>
                </c:pt>
                <c:pt idx="119">
                  <c:v>42277</c:v>
                </c:pt>
                <c:pt idx="120">
                  <c:v>42247</c:v>
                </c:pt>
                <c:pt idx="121">
                  <c:v>42216</c:v>
                </c:pt>
                <c:pt idx="122">
                  <c:v>42185</c:v>
                </c:pt>
                <c:pt idx="123">
                  <c:v>42153</c:v>
                </c:pt>
                <c:pt idx="124">
                  <c:v>42124</c:v>
                </c:pt>
                <c:pt idx="125">
                  <c:v>42094</c:v>
                </c:pt>
                <c:pt idx="126">
                  <c:v>42062</c:v>
                </c:pt>
                <c:pt idx="127">
                  <c:v>42034</c:v>
                </c:pt>
                <c:pt idx="128">
                  <c:v>42004</c:v>
                </c:pt>
                <c:pt idx="129">
                  <c:v>41971</c:v>
                </c:pt>
                <c:pt idx="130">
                  <c:v>41943</c:v>
                </c:pt>
                <c:pt idx="131">
                  <c:v>41912</c:v>
                </c:pt>
                <c:pt idx="132">
                  <c:v>41880</c:v>
                </c:pt>
                <c:pt idx="133">
                  <c:v>41851</c:v>
                </c:pt>
                <c:pt idx="134">
                  <c:v>41820</c:v>
                </c:pt>
                <c:pt idx="135">
                  <c:v>41789</c:v>
                </c:pt>
                <c:pt idx="136">
                  <c:v>41759</c:v>
                </c:pt>
                <c:pt idx="137">
                  <c:v>41729</c:v>
                </c:pt>
                <c:pt idx="138">
                  <c:v>41698</c:v>
                </c:pt>
                <c:pt idx="139">
                  <c:v>41670</c:v>
                </c:pt>
                <c:pt idx="140">
                  <c:v>41639</c:v>
                </c:pt>
                <c:pt idx="141">
                  <c:v>41607</c:v>
                </c:pt>
                <c:pt idx="142">
                  <c:v>41578</c:v>
                </c:pt>
                <c:pt idx="143">
                  <c:v>41547</c:v>
                </c:pt>
                <c:pt idx="144">
                  <c:v>41516</c:v>
                </c:pt>
                <c:pt idx="145">
                  <c:v>41486</c:v>
                </c:pt>
                <c:pt idx="146">
                  <c:v>41453</c:v>
                </c:pt>
                <c:pt idx="147">
                  <c:v>41425</c:v>
                </c:pt>
                <c:pt idx="148">
                  <c:v>41394</c:v>
                </c:pt>
                <c:pt idx="149">
                  <c:v>41362</c:v>
                </c:pt>
                <c:pt idx="150">
                  <c:v>41333</c:v>
                </c:pt>
                <c:pt idx="151">
                  <c:v>41305</c:v>
                </c:pt>
                <c:pt idx="152">
                  <c:v>41274</c:v>
                </c:pt>
                <c:pt idx="153">
                  <c:v>41243</c:v>
                </c:pt>
                <c:pt idx="154">
                  <c:v>41213</c:v>
                </c:pt>
                <c:pt idx="155">
                  <c:v>41180</c:v>
                </c:pt>
                <c:pt idx="156">
                  <c:v>41152</c:v>
                </c:pt>
                <c:pt idx="157">
                  <c:v>41121</c:v>
                </c:pt>
                <c:pt idx="158">
                  <c:v>41089</c:v>
                </c:pt>
                <c:pt idx="159">
                  <c:v>41060</c:v>
                </c:pt>
                <c:pt idx="160">
                  <c:v>41029</c:v>
                </c:pt>
                <c:pt idx="161">
                  <c:v>40998</c:v>
                </c:pt>
                <c:pt idx="162">
                  <c:v>40968</c:v>
                </c:pt>
                <c:pt idx="163">
                  <c:v>40939</c:v>
                </c:pt>
                <c:pt idx="164">
                  <c:v>40907</c:v>
                </c:pt>
                <c:pt idx="165">
                  <c:v>40877</c:v>
                </c:pt>
                <c:pt idx="166">
                  <c:v>40847</c:v>
                </c:pt>
                <c:pt idx="167">
                  <c:v>40816</c:v>
                </c:pt>
                <c:pt idx="168">
                  <c:v>40786</c:v>
                </c:pt>
                <c:pt idx="169">
                  <c:v>40753</c:v>
                </c:pt>
                <c:pt idx="170">
                  <c:v>40724</c:v>
                </c:pt>
                <c:pt idx="171">
                  <c:v>40694</c:v>
                </c:pt>
                <c:pt idx="172">
                  <c:v>40662</c:v>
                </c:pt>
                <c:pt idx="173">
                  <c:v>40633</c:v>
                </c:pt>
                <c:pt idx="174">
                  <c:v>40602</c:v>
                </c:pt>
                <c:pt idx="175">
                  <c:v>40574</c:v>
                </c:pt>
                <c:pt idx="176">
                  <c:v>40543</c:v>
                </c:pt>
                <c:pt idx="177">
                  <c:v>40512</c:v>
                </c:pt>
                <c:pt idx="178">
                  <c:v>40480</c:v>
                </c:pt>
                <c:pt idx="179">
                  <c:v>40451</c:v>
                </c:pt>
                <c:pt idx="180">
                  <c:v>40421</c:v>
                </c:pt>
                <c:pt idx="181">
                  <c:v>40389</c:v>
                </c:pt>
                <c:pt idx="182">
                  <c:v>40359</c:v>
                </c:pt>
                <c:pt idx="183">
                  <c:v>40329</c:v>
                </c:pt>
                <c:pt idx="184">
                  <c:v>40298</c:v>
                </c:pt>
                <c:pt idx="185">
                  <c:v>40268</c:v>
                </c:pt>
                <c:pt idx="186">
                  <c:v>40235</c:v>
                </c:pt>
                <c:pt idx="187">
                  <c:v>40207</c:v>
                </c:pt>
                <c:pt idx="188">
                  <c:v>40179</c:v>
                </c:pt>
              </c:numCache>
            </c:numRef>
          </c:cat>
          <c:val>
            <c:numRef>
              <c:f>Sheet1!$M$3:$M$191</c:f>
              <c:numCache>
                <c:formatCode>General</c:formatCode>
                <c:ptCount val="189"/>
                <c:pt idx="0">
                  <c:v>4.5185000000000004</c:v>
                </c:pt>
                <c:pt idx="1">
                  <c:v>4.3544999999999998</c:v>
                </c:pt>
                <c:pt idx="2">
                  <c:v>4.9035000000000002</c:v>
                </c:pt>
                <c:pt idx="3">
                  <c:v>4.6775000000000002</c:v>
                </c:pt>
                <c:pt idx="4">
                  <c:v>4.5599999999999996</c:v>
                </c:pt>
                <c:pt idx="5">
                  <c:v>5.0339999999999998</c:v>
                </c:pt>
                <c:pt idx="6">
                  <c:v>4.5145</c:v>
                </c:pt>
                <c:pt idx="7">
                  <c:v>4.2789999999999999</c:v>
                </c:pt>
                <c:pt idx="8">
                  <c:v>4.0264999999999995</c:v>
                </c:pt>
                <c:pt idx="9">
                  <c:v>4.0804999999999998</c:v>
                </c:pt>
                <c:pt idx="10">
                  <c:v>4.34</c:v>
                </c:pt>
                <c:pt idx="11">
                  <c:v>4.5529999999999999</c:v>
                </c:pt>
                <c:pt idx="12">
                  <c:v>4.1449999999999996</c:v>
                </c:pt>
                <c:pt idx="13">
                  <c:v>4.1764999999999999</c:v>
                </c:pt>
                <c:pt idx="14">
                  <c:v>4.3905000000000003</c:v>
                </c:pt>
                <c:pt idx="15">
                  <c:v>4.6020000000000003</c:v>
                </c:pt>
                <c:pt idx="16">
                  <c:v>4.5644999999999998</c:v>
                </c:pt>
                <c:pt idx="17">
                  <c:v>4.0069999999999997</c:v>
                </c:pt>
                <c:pt idx="18">
                  <c:v>3.8344999999999998</c:v>
                </c:pt>
                <c:pt idx="19">
                  <c:v>3.9060000000000001</c:v>
                </c:pt>
                <c:pt idx="20">
                  <c:v>3.8905000000000003</c:v>
                </c:pt>
                <c:pt idx="21">
                  <c:v>3.8289999999999997</c:v>
                </c:pt>
                <c:pt idx="22">
                  <c:v>3.6489999999999996</c:v>
                </c:pt>
                <c:pt idx="23">
                  <c:v>3.7374999999999998</c:v>
                </c:pt>
                <c:pt idx="24">
                  <c:v>3.7725</c:v>
                </c:pt>
                <c:pt idx="25">
                  <c:v>4.008</c:v>
                </c:pt>
                <c:pt idx="26">
                  <c:v>3.7410000000000001</c:v>
                </c:pt>
                <c:pt idx="27">
                  <c:v>3.637</c:v>
                </c:pt>
                <c:pt idx="28">
                  <c:v>3.87</c:v>
                </c:pt>
                <c:pt idx="29">
                  <c:v>4.0945</c:v>
                </c:pt>
                <c:pt idx="30">
                  <c:v>4.0975000000000001</c:v>
                </c:pt>
                <c:pt idx="31">
                  <c:v>4.226</c:v>
                </c:pt>
                <c:pt idx="32">
                  <c:v>3.8105000000000002</c:v>
                </c:pt>
                <c:pt idx="33">
                  <c:v>3.7294999999999998</c:v>
                </c:pt>
                <c:pt idx="34">
                  <c:v>3.375</c:v>
                </c:pt>
                <c:pt idx="35">
                  <c:v>3.4125000000000001</c:v>
                </c:pt>
                <c:pt idx="36">
                  <c:v>3.5185000000000004</c:v>
                </c:pt>
                <c:pt idx="37">
                  <c:v>3.5735000000000001</c:v>
                </c:pt>
                <c:pt idx="38">
                  <c:v>3.7144999999999997</c:v>
                </c:pt>
                <c:pt idx="39">
                  <c:v>4.2960000000000003</c:v>
                </c:pt>
                <c:pt idx="40">
                  <c:v>4.3949999999999996</c:v>
                </c:pt>
                <c:pt idx="41">
                  <c:v>4.7510000000000003</c:v>
                </c:pt>
                <c:pt idx="42">
                  <c:v>4.4444999999999997</c:v>
                </c:pt>
                <c:pt idx="43">
                  <c:v>4.3244999999999996</c:v>
                </c:pt>
                <c:pt idx="44">
                  <c:v>4.4634999999999998</c:v>
                </c:pt>
                <c:pt idx="45">
                  <c:v>4.2780000000000005</c:v>
                </c:pt>
                <c:pt idx="46">
                  <c:v>4.3680000000000003</c:v>
                </c:pt>
                <c:pt idx="47">
                  <c:v>4.0889999999999995</c:v>
                </c:pt>
                <c:pt idx="48">
                  <c:v>4.3600000000000003</c:v>
                </c:pt>
                <c:pt idx="49">
                  <c:v>4.4824999999999999</c:v>
                </c:pt>
                <c:pt idx="50">
                  <c:v>4.2965</c:v>
                </c:pt>
                <c:pt idx="51">
                  <c:v>4.6775000000000002</c:v>
                </c:pt>
                <c:pt idx="52">
                  <c:v>4.4790000000000001</c:v>
                </c:pt>
                <c:pt idx="53">
                  <c:v>3.9955000000000003</c:v>
                </c:pt>
                <c:pt idx="54">
                  <c:v>4.0945</c:v>
                </c:pt>
                <c:pt idx="55">
                  <c:v>3.556</c:v>
                </c:pt>
                <c:pt idx="56">
                  <c:v>3.5189999999999997</c:v>
                </c:pt>
                <c:pt idx="57">
                  <c:v>3.4205000000000001</c:v>
                </c:pt>
                <c:pt idx="58">
                  <c:v>3.0474999999999999</c:v>
                </c:pt>
                <c:pt idx="59">
                  <c:v>3.0325000000000002</c:v>
                </c:pt>
                <c:pt idx="60">
                  <c:v>3.0410000000000004</c:v>
                </c:pt>
                <c:pt idx="61">
                  <c:v>2.8680000000000003</c:v>
                </c:pt>
                <c:pt idx="62">
                  <c:v>2.7135000000000002</c:v>
                </c:pt>
                <c:pt idx="63">
                  <c:v>2.4255</c:v>
                </c:pt>
                <c:pt idx="64">
                  <c:v>2.3540000000000001</c:v>
                </c:pt>
                <c:pt idx="65">
                  <c:v>2.2280000000000002</c:v>
                </c:pt>
                <c:pt idx="66">
                  <c:v>2.5459999999999998</c:v>
                </c:pt>
                <c:pt idx="67">
                  <c:v>2.5169999999999999</c:v>
                </c:pt>
                <c:pt idx="68">
                  <c:v>2.7969999999999997</c:v>
                </c:pt>
                <c:pt idx="69">
                  <c:v>2.6419999999999999</c:v>
                </c:pt>
                <c:pt idx="70">
                  <c:v>2.6379999999999999</c:v>
                </c:pt>
                <c:pt idx="71">
                  <c:v>2.5785</c:v>
                </c:pt>
                <c:pt idx="72">
                  <c:v>2.5329999999999999</c:v>
                </c:pt>
                <c:pt idx="73">
                  <c:v>2.6660000000000004</c:v>
                </c:pt>
                <c:pt idx="74">
                  <c:v>2.7055000000000002</c:v>
                </c:pt>
                <c:pt idx="75">
                  <c:v>2.64</c:v>
                </c:pt>
                <c:pt idx="76">
                  <c:v>2.9015</c:v>
                </c:pt>
                <c:pt idx="77">
                  <c:v>2.9360000000000004</c:v>
                </c:pt>
                <c:pt idx="78">
                  <c:v>2.95</c:v>
                </c:pt>
                <c:pt idx="79">
                  <c:v>2.7845</c:v>
                </c:pt>
                <c:pt idx="80">
                  <c:v>2.6310000000000002</c:v>
                </c:pt>
                <c:pt idx="81">
                  <c:v>2.7774999999999999</c:v>
                </c:pt>
                <c:pt idx="82">
                  <c:v>2.6589999999999998</c:v>
                </c:pt>
                <c:pt idx="83">
                  <c:v>2.8050000000000002</c:v>
                </c:pt>
                <c:pt idx="84">
                  <c:v>2.6489999999999996</c:v>
                </c:pt>
                <c:pt idx="85">
                  <c:v>2.8314999999999997</c:v>
                </c:pt>
                <c:pt idx="86">
                  <c:v>2.9510000000000001</c:v>
                </c:pt>
                <c:pt idx="87">
                  <c:v>3.0649999999999999</c:v>
                </c:pt>
                <c:pt idx="88">
                  <c:v>3.0525000000000002</c:v>
                </c:pt>
                <c:pt idx="89">
                  <c:v>3.0255000000000001</c:v>
                </c:pt>
                <c:pt idx="90">
                  <c:v>3.1074999999999999</c:v>
                </c:pt>
                <c:pt idx="91">
                  <c:v>3.1955</c:v>
                </c:pt>
                <c:pt idx="92">
                  <c:v>3.3005</c:v>
                </c:pt>
                <c:pt idx="93">
                  <c:v>3.0369999999999999</c:v>
                </c:pt>
                <c:pt idx="94">
                  <c:v>3.1010000000000004</c:v>
                </c:pt>
                <c:pt idx="95">
                  <c:v>2.9550000000000001</c:v>
                </c:pt>
                <c:pt idx="96">
                  <c:v>3.0789999999999997</c:v>
                </c:pt>
                <c:pt idx="97">
                  <c:v>2.8914999999999997</c:v>
                </c:pt>
                <c:pt idx="98">
                  <c:v>2.6989999999999998</c:v>
                </c:pt>
                <c:pt idx="99">
                  <c:v>2.58</c:v>
                </c:pt>
                <c:pt idx="100">
                  <c:v>2.5964999999999998</c:v>
                </c:pt>
                <c:pt idx="101">
                  <c:v>2.6524999999999999</c:v>
                </c:pt>
                <c:pt idx="102">
                  <c:v>2.7039999999999997</c:v>
                </c:pt>
                <c:pt idx="103">
                  <c:v>2.7275</c:v>
                </c:pt>
                <c:pt idx="104">
                  <c:v>2.5055000000000001</c:v>
                </c:pt>
                <c:pt idx="105">
                  <c:v>2.6214999999999997</c:v>
                </c:pt>
                <c:pt idx="106">
                  <c:v>2.2050000000000001</c:v>
                </c:pt>
                <c:pt idx="107">
                  <c:v>2.2105000000000001</c:v>
                </c:pt>
                <c:pt idx="108">
                  <c:v>2.0694999999999997</c:v>
                </c:pt>
                <c:pt idx="109">
                  <c:v>2.2215000000000003</c:v>
                </c:pt>
                <c:pt idx="110">
                  <c:v>2.1944999999999997</c:v>
                </c:pt>
                <c:pt idx="111">
                  <c:v>2.0954999999999999</c:v>
                </c:pt>
                <c:pt idx="112">
                  <c:v>2.2789999999999999</c:v>
                </c:pt>
                <c:pt idx="113">
                  <c:v>2.1830000000000003</c:v>
                </c:pt>
                <c:pt idx="114">
                  <c:v>2.1284999999999998</c:v>
                </c:pt>
                <c:pt idx="115">
                  <c:v>2.0669999999999997</c:v>
                </c:pt>
                <c:pt idx="116">
                  <c:v>2.1349999999999998</c:v>
                </c:pt>
                <c:pt idx="117">
                  <c:v>2.0444999999999998</c:v>
                </c:pt>
                <c:pt idx="118">
                  <c:v>2.3174999999999999</c:v>
                </c:pt>
                <c:pt idx="119">
                  <c:v>2.3409999999999997</c:v>
                </c:pt>
                <c:pt idx="120">
                  <c:v>2.3380000000000001</c:v>
                </c:pt>
                <c:pt idx="121">
                  <c:v>2.3635000000000002</c:v>
                </c:pt>
                <c:pt idx="122">
                  <c:v>2.6235000000000004</c:v>
                </c:pt>
                <c:pt idx="123">
                  <c:v>2.7280000000000002</c:v>
                </c:pt>
                <c:pt idx="124">
                  <c:v>2.8864999999999998</c:v>
                </c:pt>
                <c:pt idx="125">
                  <c:v>2.74</c:v>
                </c:pt>
                <c:pt idx="126">
                  <c:v>2.7160000000000002</c:v>
                </c:pt>
                <c:pt idx="127">
                  <c:v>2.4944999999999999</c:v>
                </c:pt>
                <c:pt idx="128">
                  <c:v>2.8254999999999999</c:v>
                </c:pt>
                <c:pt idx="129">
                  <c:v>2.86</c:v>
                </c:pt>
                <c:pt idx="130">
                  <c:v>3.0469999999999997</c:v>
                </c:pt>
                <c:pt idx="131">
                  <c:v>3.0074999999999998</c:v>
                </c:pt>
                <c:pt idx="132">
                  <c:v>3.1349999999999998</c:v>
                </c:pt>
                <c:pt idx="133">
                  <c:v>3.2310000000000003</c:v>
                </c:pt>
                <c:pt idx="134">
                  <c:v>3.1880000000000002</c:v>
                </c:pt>
                <c:pt idx="135">
                  <c:v>3.1235000000000004</c:v>
                </c:pt>
                <c:pt idx="136">
                  <c:v>3.0295000000000001</c:v>
                </c:pt>
                <c:pt idx="137">
                  <c:v>3.0255000000000001</c:v>
                </c:pt>
                <c:pt idx="138">
                  <c:v>3.2385000000000002</c:v>
                </c:pt>
                <c:pt idx="139">
                  <c:v>3.1970000000000001</c:v>
                </c:pt>
                <c:pt idx="140">
                  <c:v>3.3964999999999996</c:v>
                </c:pt>
                <c:pt idx="141">
                  <c:v>3.2305000000000001</c:v>
                </c:pt>
                <c:pt idx="142">
                  <c:v>3.3005</c:v>
                </c:pt>
                <c:pt idx="143">
                  <c:v>3.323</c:v>
                </c:pt>
                <c:pt idx="144">
                  <c:v>3.2250000000000001</c:v>
                </c:pt>
                <c:pt idx="145">
                  <c:v>3.1185</c:v>
                </c:pt>
                <c:pt idx="146">
                  <c:v>3.0505</c:v>
                </c:pt>
                <c:pt idx="147">
                  <c:v>3.2925</c:v>
                </c:pt>
                <c:pt idx="148">
                  <c:v>3.1875</c:v>
                </c:pt>
                <c:pt idx="149">
                  <c:v>3.4019999999999997</c:v>
                </c:pt>
                <c:pt idx="150">
                  <c:v>3.5274999999999999</c:v>
                </c:pt>
                <c:pt idx="151">
                  <c:v>3.7319999999999998</c:v>
                </c:pt>
                <c:pt idx="152">
                  <c:v>3.6524999999999999</c:v>
                </c:pt>
                <c:pt idx="153">
                  <c:v>3.6294999999999997</c:v>
                </c:pt>
                <c:pt idx="154">
                  <c:v>3.5175000000000001</c:v>
                </c:pt>
                <c:pt idx="155">
                  <c:v>3.758</c:v>
                </c:pt>
                <c:pt idx="156">
                  <c:v>3.4539999999999997</c:v>
                </c:pt>
                <c:pt idx="157">
                  <c:v>3.4175</c:v>
                </c:pt>
                <c:pt idx="158">
                  <c:v>3.49</c:v>
                </c:pt>
                <c:pt idx="159">
                  <c:v>3.3654999999999999</c:v>
                </c:pt>
                <c:pt idx="160">
                  <c:v>3.8335000000000004</c:v>
                </c:pt>
                <c:pt idx="161">
                  <c:v>3.8250000000000002</c:v>
                </c:pt>
                <c:pt idx="162">
                  <c:v>3.8705000000000003</c:v>
                </c:pt>
                <c:pt idx="163">
                  <c:v>3.79</c:v>
                </c:pt>
                <c:pt idx="164">
                  <c:v>3.4360000000000004</c:v>
                </c:pt>
                <c:pt idx="165">
                  <c:v>3.5630000000000002</c:v>
                </c:pt>
                <c:pt idx="166">
                  <c:v>3.6319999999999997</c:v>
                </c:pt>
                <c:pt idx="167">
                  <c:v>3.1519999999999997</c:v>
                </c:pt>
                <c:pt idx="168">
                  <c:v>4.1870000000000003</c:v>
                </c:pt>
                <c:pt idx="169">
                  <c:v>4.4794999999999998</c:v>
                </c:pt>
                <c:pt idx="170">
                  <c:v>4.2720000000000002</c:v>
                </c:pt>
                <c:pt idx="171">
                  <c:v>4.1775000000000002</c:v>
                </c:pt>
                <c:pt idx="172">
                  <c:v>4.1654999999999998</c:v>
                </c:pt>
                <c:pt idx="173">
                  <c:v>4.3075000000000001</c:v>
                </c:pt>
                <c:pt idx="174">
                  <c:v>4.4779999999999998</c:v>
                </c:pt>
                <c:pt idx="175">
                  <c:v>4.4584999999999999</c:v>
                </c:pt>
                <c:pt idx="176">
                  <c:v>4.4470000000000001</c:v>
                </c:pt>
                <c:pt idx="177">
                  <c:v>3.823</c:v>
                </c:pt>
                <c:pt idx="178">
                  <c:v>3.7335000000000003</c:v>
                </c:pt>
                <c:pt idx="179">
                  <c:v>3.6515</c:v>
                </c:pt>
                <c:pt idx="180">
                  <c:v>3.3610000000000002</c:v>
                </c:pt>
                <c:pt idx="181">
                  <c:v>3.3114999999999997</c:v>
                </c:pt>
                <c:pt idx="182">
                  <c:v>2.9360000000000004</c:v>
                </c:pt>
                <c:pt idx="183">
                  <c:v>3.1044999999999998</c:v>
                </c:pt>
                <c:pt idx="184">
                  <c:v>3.3374999999999999</c:v>
                </c:pt>
                <c:pt idx="185">
                  <c:v>3.5535000000000001</c:v>
                </c:pt>
                <c:pt idx="186">
                  <c:v>3.2685000000000004</c:v>
                </c:pt>
                <c:pt idx="187">
                  <c:v>3.0525000000000002</c:v>
                </c:pt>
                <c:pt idx="188">
                  <c:v>3.3464999999999998</c:v>
                </c:pt>
              </c:numCache>
            </c:numRef>
          </c:val>
          <c:smooth val="0"/>
          <c:extLst>
            <c:ext xmlns:c16="http://schemas.microsoft.com/office/drawing/2014/chart" uri="{C3380CC4-5D6E-409C-BE32-E72D297353CC}">
              <c16:uniqueId val="{00000001-BADA-2E44-9E0F-E3E619187DA3}"/>
            </c:ext>
          </c:extLst>
        </c:ser>
        <c:dLbls>
          <c:showLegendKey val="0"/>
          <c:showVal val="0"/>
          <c:showCatName val="0"/>
          <c:showSerName val="0"/>
          <c:showPercent val="0"/>
          <c:showBubbleSize val="0"/>
        </c:dLbls>
        <c:smooth val="0"/>
        <c:axId val="451712848"/>
        <c:axId val="451617760"/>
      </c:lineChart>
      <c:dateAx>
        <c:axId val="451712848"/>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51617760"/>
        <c:crosses val="autoZero"/>
        <c:auto val="1"/>
        <c:lblOffset val="100"/>
        <c:baseTimeUnit val="days"/>
        <c:majorUnit val="5"/>
        <c:majorTimeUnit val="years"/>
      </c:dateAx>
      <c:valAx>
        <c:axId val="45161776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51712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647927759637731E-2"/>
          <c:y val="5.2631804378273903E-2"/>
          <c:w val="0.8864208636535893"/>
          <c:h val="0.88031431309573149"/>
        </c:manualLayout>
      </c:layout>
      <c:lineChart>
        <c:grouping val="standard"/>
        <c:varyColors val="0"/>
        <c:ser>
          <c:idx val="1"/>
          <c:order val="0"/>
          <c:spPr>
            <a:ln w="12700">
              <a:solidFill>
                <a:srgbClr val="000080"/>
              </a:solidFill>
              <a:prstDash val="solid"/>
            </a:ln>
          </c:spPr>
          <c:marker>
            <c:symbol val="none"/>
          </c:marker>
          <c:cat>
            <c:strRef>
              <c:f>'DJIA vs AU Px'!$A$9:$A$1553</c:f>
              <c:strCache>
                <c:ptCount val="1543"/>
                <c:pt idx="0">
                  <c:v>08/31/1896</c:v>
                </c:pt>
                <c:pt idx="1">
                  <c:v>09/30/1896</c:v>
                </c:pt>
                <c:pt idx="2">
                  <c:v>10/31/1896</c:v>
                </c:pt>
                <c:pt idx="3">
                  <c:v>11/30/1896</c:v>
                </c:pt>
                <c:pt idx="4">
                  <c:v>12/31/1896</c:v>
                </c:pt>
                <c:pt idx="5">
                  <c:v>01/31/1897</c:v>
                </c:pt>
                <c:pt idx="6">
                  <c:v>02/28/1897</c:v>
                </c:pt>
                <c:pt idx="7">
                  <c:v>03/31/1897</c:v>
                </c:pt>
                <c:pt idx="8">
                  <c:v>04/30/1897</c:v>
                </c:pt>
                <c:pt idx="9">
                  <c:v>05/31/1897</c:v>
                </c:pt>
                <c:pt idx="10">
                  <c:v>06/30/1897</c:v>
                </c:pt>
                <c:pt idx="11">
                  <c:v>07/31/1897</c:v>
                </c:pt>
                <c:pt idx="12">
                  <c:v>08/31/1897</c:v>
                </c:pt>
                <c:pt idx="13">
                  <c:v>09/30/1897</c:v>
                </c:pt>
                <c:pt idx="14">
                  <c:v>10/31/1897</c:v>
                </c:pt>
                <c:pt idx="15">
                  <c:v>11/30/1897</c:v>
                </c:pt>
                <c:pt idx="16">
                  <c:v>12/31/1897</c:v>
                </c:pt>
                <c:pt idx="17">
                  <c:v>01/31/1898</c:v>
                </c:pt>
                <c:pt idx="18">
                  <c:v>02/28/1898</c:v>
                </c:pt>
                <c:pt idx="19">
                  <c:v>03/31/1898</c:v>
                </c:pt>
                <c:pt idx="20">
                  <c:v>04/30/1898</c:v>
                </c:pt>
                <c:pt idx="21">
                  <c:v>05/31/1898</c:v>
                </c:pt>
                <c:pt idx="22">
                  <c:v>06/30/1898</c:v>
                </c:pt>
                <c:pt idx="23">
                  <c:v>07/31/1898</c:v>
                </c:pt>
                <c:pt idx="24">
                  <c:v>08/31/1898</c:v>
                </c:pt>
                <c:pt idx="25">
                  <c:v>09/30/1898</c:v>
                </c:pt>
                <c:pt idx="26">
                  <c:v>10/31/1898</c:v>
                </c:pt>
                <c:pt idx="27">
                  <c:v>11/30/1898</c:v>
                </c:pt>
                <c:pt idx="28">
                  <c:v>12/31/1898</c:v>
                </c:pt>
                <c:pt idx="29">
                  <c:v>01/31/1899</c:v>
                </c:pt>
                <c:pt idx="30">
                  <c:v>02/28/1899</c:v>
                </c:pt>
                <c:pt idx="31">
                  <c:v>03/31/1899</c:v>
                </c:pt>
                <c:pt idx="32">
                  <c:v>04/30/1899</c:v>
                </c:pt>
                <c:pt idx="33">
                  <c:v>05/31/1899</c:v>
                </c:pt>
                <c:pt idx="34">
                  <c:v>06/30/1899</c:v>
                </c:pt>
                <c:pt idx="35">
                  <c:v>07/31/1899</c:v>
                </c:pt>
                <c:pt idx="36">
                  <c:v>08/31/1899</c:v>
                </c:pt>
                <c:pt idx="37">
                  <c:v>09/30/1899</c:v>
                </c:pt>
                <c:pt idx="38">
                  <c:v>10/31/1899</c:v>
                </c:pt>
                <c:pt idx="39">
                  <c:v>11/30/1899</c:v>
                </c:pt>
                <c:pt idx="40">
                  <c:v>12/31/1899</c:v>
                </c:pt>
                <c:pt idx="41">
                  <c:v>31-Jan-1900</c:v>
                </c:pt>
                <c:pt idx="42">
                  <c:v>28-Feb-1900</c:v>
                </c:pt>
                <c:pt idx="43">
                  <c:v>31-Mar-1900</c:v>
                </c:pt>
                <c:pt idx="44">
                  <c:v>30-Apr-1900</c:v>
                </c:pt>
                <c:pt idx="45">
                  <c:v>31-May-1900</c:v>
                </c:pt>
                <c:pt idx="46">
                  <c:v>30-Jun-1900</c:v>
                </c:pt>
                <c:pt idx="47">
                  <c:v>31-Jul-1900</c:v>
                </c:pt>
                <c:pt idx="48">
                  <c:v>31-Aug-1900</c:v>
                </c:pt>
                <c:pt idx="49">
                  <c:v>30-Sep-1900</c:v>
                </c:pt>
                <c:pt idx="50">
                  <c:v>31-Oct-1900</c:v>
                </c:pt>
                <c:pt idx="51">
                  <c:v>30-Nov-1900</c:v>
                </c:pt>
                <c:pt idx="52">
                  <c:v>31-Dec-1900</c:v>
                </c:pt>
                <c:pt idx="53">
                  <c:v>31-Jan-1901</c:v>
                </c:pt>
                <c:pt idx="54">
                  <c:v>28-Feb-1901</c:v>
                </c:pt>
                <c:pt idx="55">
                  <c:v>31-Mar-1901</c:v>
                </c:pt>
                <c:pt idx="56">
                  <c:v>30-Apr-1901</c:v>
                </c:pt>
                <c:pt idx="57">
                  <c:v>31-May-1901</c:v>
                </c:pt>
                <c:pt idx="58">
                  <c:v>30-Jun-1901</c:v>
                </c:pt>
                <c:pt idx="59">
                  <c:v>31-Jul-1901</c:v>
                </c:pt>
                <c:pt idx="60">
                  <c:v>31-Aug-1901</c:v>
                </c:pt>
                <c:pt idx="61">
                  <c:v>30-Sep-1901</c:v>
                </c:pt>
                <c:pt idx="62">
                  <c:v>31-Oct-1901</c:v>
                </c:pt>
                <c:pt idx="63">
                  <c:v>30-Nov-1901</c:v>
                </c:pt>
                <c:pt idx="64">
                  <c:v>31-Dec-1901</c:v>
                </c:pt>
                <c:pt idx="65">
                  <c:v>31-Jan-1902</c:v>
                </c:pt>
                <c:pt idx="66">
                  <c:v>28-Feb-1902</c:v>
                </c:pt>
                <c:pt idx="67">
                  <c:v>31-Mar-1902</c:v>
                </c:pt>
                <c:pt idx="68">
                  <c:v>30-Apr-1902</c:v>
                </c:pt>
                <c:pt idx="69">
                  <c:v>31-May-1902</c:v>
                </c:pt>
                <c:pt idx="70">
                  <c:v>30-Jun-1902</c:v>
                </c:pt>
                <c:pt idx="71">
                  <c:v>31-Jul-1902</c:v>
                </c:pt>
                <c:pt idx="72">
                  <c:v>31-Aug-1902</c:v>
                </c:pt>
                <c:pt idx="73">
                  <c:v>30-Sep-1902</c:v>
                </c:pt>
                <c:pt idx="74">
                  <c:v>31-Oct-1902</c:v>
                </c:pt>
                <c:pt idx="75">
                  <c:v>30-Nov-1902</c:v>
                </c:pt>
                <c:pt idx="76">
                  <c:v>31-Dec-1902</c:v>
                </c:pt>
                <c:pt idx="77">
                  <c:v>31-Jan-1903</c:v>
                </c:pt>
                <c:pt idx="78">
                  <c:v>28-Feb-1903</c:v>
                </c:pt>
                <c:pt idx="79">
                  <c:v>31-Mar-1903</c:v>
                </c:pt>
                <c:pt idx="80">
                  <c:v>30-Apr-1903</c:v>
                </c:pt>
                <c:pt idx="81">
                  <c:v>31-May-1903</c:v>
                </c:pt>
                <c:pt idx="82">
                  <c:v>30-Jun-1903</c:v>
                </c:pt>
                <c:pt idx="83">
                  <c:v>31-Jul-1903</c:v>
                </c:pt>
                <c:pt idx="84">
                  <c:v>31-Aug-1903</c:v>
                </c:pt>
                <c:pt idx="85">
                  <c:v>30-Sep-1903</c:v>
                </c:pt>
                <c:pt idx="86">
                  <c:v>31-Oct-1903</c:v>
                </c:pt>
                <c:pt idx="87">
                  <c:v>30-Nov-1903</c:v>
                </c:pt>
                <c:pt idx="88">
                  <c:v>31-Dec-1903</c:v>
                </c:pt>
                <c:pt idx="89">
                  <c:v>31-Jan-1904</c:v>
                </c:pt>
                <c:pt idx="90">
                  <c:v>29-Feb-1904</c:v>
                </c:pt>
                <c:pt idx="91">
                  <c:v>31-Mar-1904</c:v>
                </c:pt>
                <c:pt idx="92">
                  <c:v>30-Apr-1904</c:v>
                </c:pt>
                <c:pt idx="93">
                  <c:v>31-May-1904</c:v>
                </c:pt>
                <c:pt idx="94">
                  <c:v>30-Jun-1904</c:v>
                </c:pt>
                <c:pt idx="95">
                  <c:v>31-Jul-1904</c:v>
                </c:pt>
                <c:pt idx="96">
                  <c:v>31-Aug-1904</c:v>
                </c:pt>
                <c:pt idx="97">
                  <c:v>30-Sep-1904</c:v>
                </c:pt>
                <c:pt idx="98">
                  <c:v>31-Oct-1904</c:v>
                </c:pt>
                <c:pt idx="99">
                  <c:v>30-Nov-1904</c:v>
                </c:pt>
                <c:pt idx="100">
                  <c:v>31-Dec-1904</c:v>
                </c:pt>
                <c:pt idx="101">
                  <c:v>31-Jan-1905</c:v>
                </c:pt>
                <c:pt idx="102">
                  <c:v>28-Feb-1905</c:v>
                </c:pt>
                <c:pt idx="103">
                  <c:v>31-Mar-1905</c:v>
                </c:pt>
                <c:pt idx="104">
                  <c:v>30-Apr-1905</c:v>
                </c:pt>
                <c:pt idx="105">
                  <c:v>31-May-1905</c:v>
                </c:pt>
                <c:pt idx="106">
                  <c:v>30-Jun-1905</c:v>
                </c:pt>
                <c:pt idx="107">
                  <c:v>31-Jul-1905</c:v>
                </c:pt>
                <c:pt idx="108">
                  <c:v>31-Aug-1905</c:v>
                </c:pt>
                <c:pt idx="109">
                  <c:v>30-Sep-1905</c:v>
                </c:pt>
                <c:pt idx="110">
                  <c:v>31-Oct-1905</c:v>
                </c:pt>
                <c:pt idx="111">
                  <c:v>30-Nov-1905</c:v>
                </c:pt>
                <c:pt idx="112">
                  <c:v>31-Dec-1905</c:v>
                </c:pt>
                <c:pt idx="113">
                  <c:v>31-Jan-1906</c:v>
                </c:pt>
                <c:pt idx="114">
                  <c:v>28-Feb-1906</c:v>
                </c:pt>
                <c:pt idx="115">
                  <c:v>31-Mar-1906</c:v>
                </c:pt>
                <c:pt idx="116">
                  <c:v>30-Apr-1906</c:v>
                </c:pt>
                <c:pt idx="117">
                  <c:v>31-May-1906</c:v>
                </c:pt>
                <c:pt idx="118">
                  <c:v>30-Jun-1906</c:v>
                </c:pt>
                <c:pt idx="119">
                  <c:v>31-Jul-1906</c:v>
                </c:pt>
                <c:pt idx="120">
                  <c:v>31-Aug-1906</c:v>
                </c:pt>
                <c:pt idx="121">
                  <c:v>30-Sep-1906</c:v>
                </c:pt>
                <c:pt idx="122">
                  <c:v>31-Oct-1906</c:v>
                </c:pt>
                <c:pt idx="123">
                  <c:v>30-Nov-1906</c:v>
                </c:pt>
                <c:pt idx="124">
                  <c:v>31-Dec-1906</c:v>
                </c:pt>
                <c:pt idx="125">
                  <c:v>31-Jan-1907</c:v>
                </c:pt>
                <c:pt idx="126">
                  <c:v>28-Feb-1907</c:v>
                </c:pt>
                <c:pt idx="127">
                  <c:v>31-Mar-1907</c:v>
                </c:pt>
                <c:pt idx="128">
                  <c:v>30-Apr-1907</c:v>
                </c:pt>
                <c:pt idx="129">
                  <c:v>31-May-1907</c:v>
                </c:pt>
                <c:pt idx="130">
                  <c:v>30-Jun-1907</c:v>
                </c:pt>
                <c:pt idx="131">
                  <c:v>31-Jul-1907</c:v>
                </c:pt>
                <c:pt idx="132">
                  <c:v>31-Aug-1907</c:v>
                </c:pt>
                <c:pt idx="133">
                  <c:v>30-Sep-1907</c:v>
                </c:pt>
                <c:pt idx="134">
                  <c:v>31-Oct-1907</c:v>
                </c:pt>
                <c:pt idx="135">
                  <c:v>30-Nov-1907</c:v>
                </c:pt>
                <c:pt idx="136">
                  <c:v>31-Dec-1907</c:v>
                </c:pt>
                <c:pt idx="137">
                  <c:v>31-Jan-1908</c:v>
                </c:pt>
                <c:pt idx="138">
                  <c:v>29-Feb-1908</c:v>
                </c:pt>
                <c:pt idx="139">
                  <c:v>31-Mar-1908</c:v>
                </c:pt>
                <c:pt idx="140">
                  <c:v>30-Apr-1908</c:v>
                </c:pt>
                <c:pt idx="141">
                  <c:v>30-May-1908</c:v>
                </c:pt>
                <c:pt idx="142">
                  <c:v>30-Jun-1908</c:v>
                </c:pt>
                <c:pt idx="143">
                  <c:v>31-Jul-1908</c:v>
                </c:pt>
                <c:pt idx="144">
                  <c:v>31-Aug-1908</c:v>
                </c:pt>
                <c:pt idx="145">
                  <c:v>30-Sep-1908</c:v>
                </c:pt>
                <c:pt idx="146">
                  <c:v>31-Oct-1908</c:v>
                </c:pt>
                <c:pt idx="147">
                  <c:v>30-Nov-1908</c:v>
                </c:pt>
                <c:pt idx="148">
                  <c:v>31-Dec-1908</c:v>
                </c:pt>
                <c:pt idx="149">
                  <c:v>31-Jan-1909</c:v>
                </c:pt>
                <c:pt idx="150">
                  <c:v>28-Feb-1909</c:v>
                </c:pt>
                <c:pt idx="151">
                  <c:v>31-Mar-1909</c:v>
                </c:pt>
                <c:pt idx="152">
                  <c:v>30-Apr-1909</c:v>
                </c:pt>
                <c:pt idx="153">
                  <c:v>31-May-1909</c:v>
                </c:pt>
                <c:pt idx="154">
                  <c:v>30-Jun-1909</c:v>
                </c:pt>
                <c:pt idx="155">
                  <c:v>31-Jul-1909</c:v>
                </c:pt>
                <c:pt idx="156">
                  <c:v>31-Aug-1909</c:v>
                </c:pt>
                <c:pt idx="157">
                  <c:v>30-Sep-1909</c:v>
                </c:pt>
                <c:pt idx="158">
                  <c:v>31-Oct-1909</c:v>
                </c:pt>
                <c:pt idx="159">
                  <c:v>30-Nov-1909</c:v>
                </c:pt>
                <c:pt idx="160">
                  <c:v>31-Dec-1909</c:v>
                </c:pt>
                <c:pt idx="161">
                  <c:v>31-Jan-1910</c:v>
                </c:pt>
                <c:pt idx="162">
                  <c:v>28-Feb-1910</c:v>
                </c:pt>
                <c:pt idx="163">
                  <c:v>31-Mar-1910</c:v>
                </c:pt>
                <c:pt idx="164">
                  <c:v>30-Apr-1910</c:v>
                </c:pt>
                <c:pt idx="165">
                  <c:v>31-May-1910</c:v>
                </c:pt>
                <c:pt idx="166">
                  <c:v>30-Jun-1910</c:v>
                </c:pt>
                <c:pt idx="167">
                  <c:v>31-Jul-1910</c:v>
                </c:pt>
                <c:pt idx="168">
                  <c:v>31-Aug-1910</c:v>
                </c:pt>
                <c:pt idx="169">
                  <c:v>30-Sep-1910</c:v>
                </c:pt>
                <c:pt idx="170">
                  <c:v>31-Oct-1910</c:v>
                </c:pt>
                <c:pt idx="171">
                  <c:v>30-Nov-1910</c:v>
                </c:pt>
                <c:pt idx="172">
                  <c:v>31-Dec-1910</c:v>
                </c:pt>
                <c:pt idx="173">
                  <c:v>31-Jan-1911</c:v>
                </c:pt>
                <c:pt idx="174">
                  <c:v>28-Feb-1911</c:v>
                </c:pt>
                <c:pt idx="175">
                  <c:v>31-Mar-1911</c:v>
                </c:pt>
                <c:pt idx="176">
                  <c:v>30-Apr-1911</c:v>
                </c:pt>
                <c:pt idx="177">
                  <c:v>31-May-1911</c:v>
                </c:pt>
                <c:pt idx="178">
                  <c:v>30-Jun-1911</c:v>
                </c:pt>
                <c:pt idx="179">
                  <c:v>31-Jul-1911</c:v>
                </c:pt>
                <c:pt idx="180">
                  <c:v>31-Aug-1911</c:v>
                </c:pt>
                <c:pt idx="181">
                  <c:v>30-Sep-1911</c:v>
                </c:pt>
                <c:pt idx="182">
                  <c:v>31-Oct-1911</c:v>
                </c:pt>
                <c:pt idx="183">
                  <c:v>30-Nov-1911</c:v>
                </c:pt>
                <c:pt idx="184">
                  <c:v>31-Dec-1911</c:v>
                </c:pt>
                <c:pt idx="185">
                  <c:v>31-Jan-1912</c:v>
                </c:pt>
                <c:pt idx="186">
                  <c:v>29-Feb-1912</c:v>
                </c:pt>
                <c:pt idx="187">
                  <c:v>31-Mar-1912</c:v>
                </c:pt>
                <c:pt idx="188">
                  <c:v>30-Apr-1912</c:v>
                </c:pt>
                <c:pt idx="189">
                  <c:v>31-May-1912</c:v>
                </c:pt>
                <c:pt idx="190">
                  <c:v>30-Jun-1912</c:v>
                </c:pt>
                <c:pt idx="191">
                  <c:v>31-Jul-1912</c:v>
                </c:pt>
                <c:pt idx="192">
                  <c:v>30-Aug-1912</c:v>
                </c:pt>
                <c:pt idx="193">
                  <c:v>30-Sep-1912</c:v>
                </c:pt>
                <c:pt idx="194">
                  <c:v>31-Oct-1912</c:v>
                </c:pt>
                <c:pt idx="195">
                  <c:v>30-Nov-1912</c:v>
                </c:pt>
                <c:pt idx="196">
                  <c:v>31-Dec-1912</c:v>
                </c:pt>
                <c:pt idx="197">
                  <c:v>31-Jan-1913</c:v>
                </c:pt>
                <c:pt idx="198">
                  <c:v>28-Feb-1913</c:v>
                </c:pt>
                <c:pt idx="199">
                  <c:v>31-Mar-1913</c:v>
                </c:pt>
                <c:pt idx="200">
                  <c:v>30-Apr-1913</c:v>
                </c:pt>
                <c:pt idx="201">
                  <c:v>31-May-1913</c:v>
                </c:pt>
                <c:pt idx="202">
                  <c:v>30-Jun-1913</c:v>
                </c:pt>
                <c:pt idx="203">
                  <c:v>31-Jul-1913</c:v>
                </c:pt>
                <c:pt idx="204">
                  <c:v>31-Aug-1913</c:v>
                </c:pt>
                <c:pt idx="205">
                  <c:v>30-Sep-1913</c:v>
                </c:pt>
                <c:pt idx="206">
                  <c:v>31-Oct-1913</c:v>
                </c:pt>
                <c:pt idx="207">
                  <c:v>30-Nov-1913</c:v>
                </c:pt>
                <c:pt idx="208">
                  <c:v>31-Dec-1913</c:v>
                </c:pt>
                <c:pt idx="209">
                  <c:v>31-Jan-1914</c:v>
                </c:pt>
                <c:pt idx="210">
                  <c:v>28-Feb-1914</c:v>
                </c:pt>
                <c:pt idx="211">
                  <c:v>31-Mar-1914</c:v>
                </c:pt>
                <c:pt idx="212">
                  <c:v>30-Apr-1914</c:v>
                </c:pt>
                <c:pt idx="213">
                  <c:v>31-May-1914</c:v>
                </c:pt>
                <c:pt idx="214">
                  <c:v>30-Jun-1914</c:v>
                </c:pt>
                <c:pt idx="215">
                  <c:v>31-Jul-1914</c:v>
                </c:pt>
                <c:pt idx="216">
                  <c:v>31-Aug-1914</c:v>
                </c:pt>
                <c:pt idx="217">
                  <c:v>30-Sep-1914</c:v>
                </c:pt>
                <c:pt idx="218">
                  <c:v>31-Oct-1914</c:v>
                </c:pt>
                <c:pt idx="219">
                  <c:v>30-Nov-1914</c:v>
                </c:pt>
                <c:pt idx="220">
                  <c:v>31-Dec-1914</c:v>
                </c:pt>
                <c:pt idx="221">
                  <c:v>31-Jan-1915</c:v>
                </c:pt>
                <c:pt idx="222">
                  <c:v>28-Feb-1915</c:v>
                </c:pt>
                <c:pt idx="223">
                  <c:v>31-Mar-1915</c:v>
                </c:pt>
                <c:pt idx="224">
                  <c:v>30-Apr-1915</c:v>
                </c:pt>
                <c:pt idx="225">
                  <c:v>31-May-1915</c:v>
                </c:pt>
                <c:pt idx="226">
                  <c:v>30-Jun-1915</c:v>
                </c:pt>
                <c:pt idx="227">
                  <c:v>31-Jul-1915</c:v>
                </c:pt>
                <c:pt idx="228">
                  <c:v>31-Aug-1915</c:v>
                </c:pt>
                <c:pt idx="229">
                  <c:v>30-Sep-1915</c:v>
                </c:pt>
                <c:pt idx="230">
                  <c:v>31-Oct-1915</c:v>
                </c:pt>
                <c:pt idx="231">
                  <c:v>30-Nov-1915</c:v>
                </c:pt>
                <c:pt idx="232">
                  <c:v>31-Dec-1915</c:v>
                </c:pt>
                <c:pt idx="233">
                  <c:v>31-Jan-1916</c:v>
                </c:pt>
                <c:pt idx="234">
                  <c:v>29-Feb-1916</c:v>
                </c:pt>
                <c:pt idx="235">
                  <c:v>31-Mar-1916</c:v>
                </c:pt>
                <c:pt idx="236">
                  <c:v>30-Apr-1916</c:v>
                </c:pt>
                <c:pt idx="237">
                  <c:v>31-May-1916</c:v>
                </c:pt>
                <c:pt idx="238">
                  <c:v>30-Jun-1916</c:v>
                </c:pt>
                <c:pt idx="239">
                  <c:v>31-Jul-1916</c:v>
                </c:pt>
                <c:pt idx="240">
                  <c:v>31-Aug-1916</c:v>
                </c:pt>
                <c:pt idx="241">
                  <c:v>30-Sep-1916</c:v>
                </c:pt>
                <c:pt idx="242">
                  <c:v>31-Oct-1916</c:v>
                </c:pt>
                <c:pt idx="243">
                  <c:v>30-Nov-1916</c:v>
                </c:pt>
                <c:pt idx="244">
                  <c:v>31-Dec-1916</c:v>
                </c:pt>
                <c:pt idx="245">
                  <c:v>31-Jan-1917</c:v>
                </c:pt>
                <c:pt idx="246">
                  <c:v>28-Feb-1917</c:v>
                </c:pt>
                <c:pt idx="247">
                  <c:v>31-Mar-1917</c:v>
                </c:pt>
                <c:pt idx="248">
                  <c:v>30-Apr-1917</c:v>
                </c:pt>
                <c:pt idx="249">
                  <c:v>31-May-1917</c:v>
                </c:pt>
                <c:pt idx="250">
                  <c:v>30-Jun-1917</c:v>
                </c:pt>
                <c:pt idx="251">
                  <c:v>31-Jul-1917</c:v>
                </c:pt>
                <c:pt idx="252">
                  <c:v>31-Aug-1917</c:v>
                </c:pt>
                <c:pt idx="253">
                  <c:v>30-Sep-1917</c:v>
                </c:pt>
                <c:pt idx="254">
                  <c:v>31-Oct-1917</c:v>
                </c:pt>
                <c:pt idx="255">
                  <c:v>30-Nov-1917</c:v>
                </c:pt>
                <c:pt idx="256">
                  <c:v>31-Dec-1917</c:v>
                </c:pt>
                <c:pt idx="257">
                  <c:v>31-Jan-1918</c:v>
                </c:pt>
                <c:pt idx="258">
                  <c:v>28-Feb-1918</c:v>
                </c:pt>
                <c:pt idx="259">
                  <c:v>31-Mar-1918</c:v>
                </c:pt>
                <c:pt idx="260">
                  <c:v>30-Apr-1918</c:v>
                </c:pt>
                <c:pt idx="261">
                  <c:v>31-May-1918</c:v>
                </c:pt>
                <c:pt idx="262">
                  <c:v>30-Jun-1918</c:v>
                </c:pt>
                <c:pt idx="263">
                  <c:v>31-Jul-1918</c:v>
                </c:pt>
                <c:pt idx="264">
                  <c:v>31-Aug-1918</c:v>
                </c:pt>
                <c:pt idx="265">
                  <c:v>30-Sep-1918</c:v>
                </c:pt>
                <c:pt idx="266">
                  <c:v>31-Oct-1918</c:v>
                </c:pt>
                <c:pt idx="267">
                  <c:v>30-Nov-1918</c:v>
                </c:pt>
                <c:pt idx="268">
                  <c:v>31-Dec-1918</c:v>
                </c:pt>
                <c:pt idx="269">
                  <c:v>31-Jan-1919</c:v>
                </c:pt>
                <c:pt idx="270">
                  <c:v>28-Feb-1919</c:v>
                </c:pt>
                <c:pt idx="271">
                  <c:v>31-Mar-1919</c:v>
                </c:pt>
                <c:pt idx="272">
                  <c:v>30-Apr-1919</c:v>
                </c:pt>
                <c:pt idx="273">
                  <c:v>31-May-1919</c:v>
                </c:pt>
                <c:pt idx="274">
                  <c:v>30-Jun-1919</c:v>
                </c:pt>
                <c:pt idx="275">
                  <c:v>31-Jul-1919</c:v>
                </c:pt>
                <c:pt idx="276">
                  <c:v>31-Aug-1919</c:v>
                </c:pt>
                <c:pt idx="277">
                  <c:v>30-Sep-1919</c:v>
                </c:pt>
                <c:pt idx="278">
                  <c:v>31-Oct-1919</c:v>
                </c:pt>
                <c:pt idx="279">
                  <c:v>30-Nov-1919</c:v>
                </c:pt>
                <c:pt idx="280">
                  <c:v>31-Dec-1919</c:v>
                </c:pt>
                <c:pt idx="281">
                  <c:v>31-Jan-1920</c:v>
                </c:pt>
                <c:pt idx="282">
                  <c:v>29-Feb-1920</c:v>
                </c:pt>
                <c:pt idx="283">
                  <c:v>31-Mar-1920</c:v>
                </c:pt>
                <c:pt idx="284">
                  <c:v>30-Apr-1920</c:v>
                </c:pt>
                <c:pt idx="285">
                  <c:v>31-May-1920</c:v>
                </c:pt>
                <c:pt idx="286">
                  <c:v>30-Jun-1920</c:v>
                </c:pt>
                <c:pt idx="287">
                  <c:v>31-Jul-1920</c:v>
                </c:pt>
                <c:pt idx="288">
                  <c:v>30-Aug-1920</c:v>
                </c:pt>
                <c:pt idx="289">
                  <c:v>30-Sep-1920</c:v>
                </c:pt>
                <c:pt idx="290">
                  <c:v>31-Oct-1920</c:v>
                </c:pt>
                <c:pt idx="291">
                  <c:v>30-Nov-1920</c:v>
                </c:pt>
                <c:pt idx="292">
                  <c:v>31-Dec-1920</c:v>
                </c:pt>
                <c:pt idx="293">
                  <c:v>31-Jan-1921</c:v>
                </c:pt>
                <c:pt idx="294">
                  <c:v>28-Feb-1921</c:v>
                </c:pt>
                <c:pt idx="295">
                  <c:v>31-Mar-1921</c:v>
                </c:pt>
                <c:pt idx="296">
                  <c:v>30-Apr-1921</c:v>
                </c:pt>
                <c:pt idx="297">
                  <c:v>31-May-1921</c:v>
                </c:pt>
                <c:pt idx="298">
                  <c:v>30-Jun-1921</c:v>
                </c:pt>
                <c:pt idx="299">
                  <c:v>31-Jul-1921</c:v>
                </c:pt>
                <c:pt idx="300">
                  <c:v>31-Aug-1921</c:v>
                </c:pt>
                <c:pt idx="301">
                  <c:v>30-Sep-1921</c:v>
                </c:pt>
                <c:pt idx="302">
                  <c:v>31-Oct-1921</c:v>
                </c:pt>
                <c:pt idx="303">
                  <c:v>30-Nov-1921</c:v>
                </c:pt>
                <c:pt idx="304">
                  <c:v>31-Dec-1921</c:v>
                </c:pt>
                <c:pt idx="305">
                  <c:v>31-Jan-1922</c:v>
                </c:pt>
                <c:pt idx="306">
                  <c:v>28-Feb-1922</c:v>
                </c:pt>
                <c:pt idx="307">
                  <c:v>31-Mar-1922</c:v>
                </c:pt>
                <c:pt idx="308">
                  <c:v>30-Apr-1922</c:v>
                </c:pt>
                <c:pt idx="309">
                  <c:v>31-May-1922</c:v>
                </c:pt>
                <c:pt idx="310">
                  <c:v>30-Jun-1922</c:v>
                </c:pt>
                <c:pt idx="311">
                  <c:v>31-Jul-1922</c:v>
                </c:pt>
                <c:pt idx="312">
                  <c:v>31-Aug-1922</c:v>
                </c:pt>
                <c:pt idx="313">
                  <c:v>30-Sep-1922</c:v>
                </c:pt>
                <c:pt idx="314">
                  <c:v>31-Oct-1922</c:v>
                </c:pt>
                <c:pt idx="315">
                  <c:v>30-Nov-1922</c:v>
                </c:pt>
                <c:pt idx="316">
                  <c:v>31-Dec-1922</c:v>
                </c:pt>
                <c:pt idx="317">
                  <c:v>31-Jan-1923</c:v>
                </c:pt>
                <c:pt idx="318">
                  <c:v>28-Feb-1923</c:v>
                </c:pt>
                <c:pt idx="319">
                  <c:v>31-Mar-1923</c:v>
                </c:pt>
                <c:pt idx="320">
                  <c:v>30-Apr-1923</c:v>
                </c:pt>
                <c:pt idx="321">
                  <c:v>31-May-1923</c:v>
                </c:pt>
                <c:pt idx="322">
                  <c:v>30-Jun-1923</c:v>
                </c:pt>
                <c:pt idx="323">
                  <c:v>31-Jul-1923</c:v>
                </c:pt>
                <c:pt idx="324">
                  <c:v>31-Aug-1923</c:v>
                </c:pt>
                <c:pt idx="325">
                  <c:v>30-Sep-1923</c:v>
                </c:pt>
                <c:pt idx="326">
                  <c:v>31-Oct-1923</c:v>
                </c:pt>
                <c:pt idx="327">
                  <c:v>30-Nov-1923</c:v>
                </c:pt>
                <c:pt idx="328">
                  <c:v>31-Dec-1923</c:v>
                </c:pt>
                <c:pt idx="329">
                  <c:v>31-Jan-1924</c:v>
                </c:pt>
                <c:pt idx="330">
                  <c:v>29-Feb-1924</c:v>
                </c:pt>
                <c:pt idx="331">
                  <c:v>31-Mar-1924</c:v>
                </c:pt>
                <c:pt idx="332">
                  <c:v>30-Apr-1924</c:v>
                </c:pt>
                <c:pt idx="333">
                  <c:v>31-May-1924</c:v>
                </c:pt>
                <c:pt idx="334">
                  <c:v>30-Jun-1924</c:v>
                </c:pt>
                <c:pt idx="335">
                  <c:v>31-Jul-1924</c:v>
                </c:pt>
                <c:pt idx="336">
                  <c:v>31-Aug-1924</c:v>
                </c:pt>
                <c:pt idx="337">
                  <c:v>30-Sep-1924</c:v>
                </c:pt>
                <c:pt idx="338">
                  <c:v>31-Oct-1924</c:v>
                </c:pt>
                <c:pt idx="339">
                  <c:v>30-Nov-1924</c:v>
                </c:pt>
                <c:pt idx="340">
                  <c:v>31-Dec-1924</c:v>
                </c:pt>
                <c:pt idx="341">
                  <c:v>31-Jan-1925</c:v>
                </c:pt>
                <c:pt idx="342">
                  <c:v>28-Feb-1925</c:v>
                </c:pt>
                <c:pt idx="343">
                  <c:v>31-Mar-1925</c:v>
                </c:pt>
                <c:pt idx="344">
                  <c:v>30-Apr-1925</c:v>
                </c:pt>
                <c:pt idx="345">
                  <c:v>31-May-1925</c:v>
                </c:pt>
                <c:pt idx="346">
                  <c:v>30-Jun-1925</c:v>
                </c:pt>
                <c:pt idx="347">
                  <c:v>31-Jul-1925</c:v>
                </c:pt>
                <c:pt idx="348">
                  <c:v>31-Aug-1925</c:v>
                </c:pt>
                <c:pt idx="349">
                  <c:v>30-Sep-1925</c:v>
                </c:pt>
                <c:pt idx="350">
                  <c:v>31-Oct-1925</c:v>
                </c:pt>
                <c:pt idx="351">
                  <c:v>30-Nov-1925</c:v>
                </c:pt>
                <c:pt idx="352">
                  <c:v>31-Dec-1925</c:v>
                </c:pt>
                <c:pt idx="353">
                  <c:v>31-Jan-1926</c:v>
                </c:pt>
                <c:pt idx="354">
                  <c:v>28-Feb-1926</c:v>
                </c:pt>
                <c:pt idx="355">
                  <c:v>31-Mar-1926</c:v>
                </c:pt>
                <c:pt idx="356">
                  <c:v>30-Apr-1926</c:v>
                </c:pt>
                <c:pt idx="357">
                  <c:v>31-May-1926</c:v>
                </c:pt>
                <c:pt idx="358">
                  <c:v>30-Jun-1926</c:v>
                </c:pt>
                <c:pt idx="359">
                  <c:v>31-Jul-1926</c:v>
                </c:pt>
                <c:pt idx="360">
                  <c:v>31-Aug-1926</c:v>
                </c:pt>
                <c:pt idx="361">
                  <c:v>30-Sep-1926</c:v>
                </c:pt>
                <c:pt idx="362">
                  <c:v>31-Oct-1926</c:v>
                </c:pt>
                <c:pt idx="363">
                  <c:v>30-Nov-1926</c:v>
                </c:pt>
                <c:pt idx="364">
                  <c:v>31-Dec-1926</c:v>
                </c:pt>
                <c:pt idx="365">
                  <c:v>31-Jan-1927</c:v>
                </c:pt>
                <c:pt idx="366">
                  <c:v>28-Feb-1927</c:v>
                </c:pt>
                <c:pt idx="367">
                  <c:v>31-Mar-1927</c:v>
                </c:pt>
                <c:pt idx="368">
                  <c:v>30-Apr-1927</c:v>
                </c:pt>
                <c:pt idx="369">
                  <c:v>31-May-1927</c:v>
                </c:pt>
                <c:pt idx="370">
                  <c:v>30-Jun-1927</c:v>
                </c:pt>
                <c:pt idx="371">
                  <c:v>31-Jul-1927</c:v>
                </c:pt>
                <c:pt idx="372">
                  <c:v>31-Aug-1927</c:v>
                </c:pt>
                <c:pt idx="373">
                  <c:v>30-Sep-1927</c:v>
                </c:pt>
                <c:pt idx="374">
                  <c:v>31-Oct-1927</c:v>
                </c:pt>
                <c:pt idx="375">
                  <c:v>30-Nov-1927</c:v>
                </c:pt>
                <c:pt idx="376">
                  <c:v>31-Dec-1927</c:v>
                </c:pt>
                <c:pt idx="377">
                  <c:v>31-Jan-1928</c:v>
                </c:pt>
                <c:pt idx="378">
                  <c:v>29-Feb-1928</c:v>
                </c:pt>
                <c:pt idx="379">
                  <c:v>31-Mar-1928</c:v>
                </c:pt>
                <c:pt idx="380">
                  <c:v>30-Apr-1928</c:v>
                </c:pt>
                <c:pt idx="381">
                  <c:v>31-May-1928</c:v>
                </c:pt>
                <c:pt idx="382">
                  <c:v>30-Jun-1928</c:v>
                </c:pt>
                <c:pt idx="383">
                  <c:v>31-Jul-1928</c:v>
                </c:pt>
                <c:pt idx="384">
                  <c:v>31-Aug-1928</c:v>
                </c:pt>
                <c:pt idx="385">
                  <c:v>30-Sep-1928</c:v>
                </c:pt>
                <c:pt idx="386">
                  <c:v>31-Oct-1928</c:v>
                </c:pt>
                <c:pt idx="387">
                  <c:v>30-Nov-1928</c:v>
                </c:pt>
                <c:pt idx="388">
                  <c:v>31-Dec-1928</c:v>
                </c:pt>
                <c:pt idx="389">
                  <c:v>31-Jan-1929</c:v>
                </c:pt>
                <c:pt idx="390">
                  <c:v>28-Feb-1929</c:v>
                </c:pt>
                <c:pt idx="391">
                  <c:v>31-Mar-1929</c:v>
                </c:pt>
                <c:pt idx="392">
                  <c:v>30-Apr-1929</c:v>
                </c:pt>
                <c:pt idx="393">
                  <c:v>31-May-1929</c:v>
                </c:pt>
                <c:pt idx="394">
                  <c:v>30-Jun-1929</c:v>
                </c:pt>
                <c:pt idx="395">
                  <c:v>31-Jul-1929</c:v>
                </c:pt>
                <c:pt idx="396">
                  <c:v>31-Aug-1929</c:v>
                </c:pt>
                <c:pt idx="397">
                  <c:v>30-Sep-1929</c:v>
                </c:pt>
                <c:pt idx="398">
                  <c:v>31-Oct-1929</c:v>
                </c:pt>
                <c:pt idx="399">
                  <c:v>30-Nov-1929</c:v>
                </c:pt>
                <c:pt idx="400">
                  <c:v>31-Dec-1929</c:v>
                </c:pt>
                <c:pt idx="401">
                  <c:v>31-Jan-1930</c:v>
                </c:pt>
                <c:pt idx="402">
                  <c:v>28-Feb-1930</c:v>
                </c:pt>
                <c:pt idx="403">
                  <c:v>31-Mar-1930</c:v>
                </c:pt>
                <c:pt idx="404">
                  <c:v>30-Apr-1930</c:v>
                </c:pt>
                <c:pt idx="405">
                  <c:v>31-May-1930</c:v>
                </c:pt>
                <c:pt idx="406">
                  <c:v>30-Jun-1930</c:v>
                </c:pt>
                <c:pt idx="407">
                  <c:v>31-Jul-1930</c:v>
                </c:pt>
                <c:pt idx="408">
                  <c:v>31-Aug-1930</c:v>
                </c:pt>
                <c:pt idx="409">
                  <c:v>30-Sep-1930</c:v>
                </c:pt>
                <c:pt idx="410">
                  <c:v>31-Oct-1930</c:v>
                </c:pt>
                <c:pt idx="411">
                  <c:v>30-Nov-1930</c:v>
                </c:pt>
                <c:pt idx="412">
                  <c:v>31-Dec-1930</c:v>
                </c:pt>
                <c:pt idx="413">
                  <c:v>31-Jan-1931</c:v>
                </c:pt>
                <c:pt idx="414">
                  <c:v>28-Feb-1931</c:v>
                </c:pt>
                <c:pt idx="415">
                  <c:v>31-Mar-1931</c:v>
                </c:pt>
                <c:pt idx="416">
                  <c:v>30-Apr-1931</c:v>
                </c:pt>
                <c:pt idx="417">
                  <c:v>31-May-1931</c:v>
                </c:pt>
                <c:pt idx="418">
                  <c:v>30-Jun-1931</c:v>
                </c:pt>
                <c:pt idx="419">
                  <c:v>31-Jul-1931</c:v>
                </c:pt>
                <c:pt idx="420">
                  <c:v>31-Aug-1931</c:v>
                </c:pt>
                <c:pt idx="421">
                  <c:v>30-Sep-1931</c:v>
                </c:pt>
                <c:pt idx="422">
                  <c:v>31-Oct-1931</c:v>
                </c:pt>
                <c:pt idx="423">
                  <c:v>30-Nov-1931</c:v>
                </c:pt>
                <c:pt idx="424">
                  <c:v>31-Dec-1931</c:v>
                </c:pt>
                <c:pt idx="425">
                  <c:v>31-Jan-1932</c:v>
                </c:pt>
                <c:pt idx="426">
                  <c:v>29-Feb-1932</c:v>
                </c:pt>
                <c:pt idx="427">
                  <c:v>31-Mar-1932</c:v>
                </c:pt>
                <c:pt idx="428">
                  <c:v>30-Apr-1932</c:v>
                </c:pt>
                <c:pt idx="429">
                  <c:v>31-May-1932</c:v>
                </c:pt>
                <c:pt idx="430">
                  <c:v>30-Jun-1932</c:v>
                </c:pt>
                <c:pt idx="431">
                  <c:v>31-Jul-1932</c:v>
                </c:pt>
                <c:pt idx="432">
                  <c:v>31-Aug-1932</c:v>
                </c:pt>
                <c:pt idx="433">
                  <c:v>30-Sep-1932</c:v>
                </c:pt>
                <c:pt idx="434">
                  <c:v>31-Oct-1932</c:v>
                </c:pt>
                <c:pt idx="435">
                  <c:v>30-Nov-1932</c:v>
                </c:pt>
                <c:pt idx="436">
                  <c:v>31-Dec-1932</c:v>
                </c:pt>
                <c:pt idx="437">
                  <c:v>31-Jan-1933</c:v>
                </c:pt>
                <c:pt idx="438">
                  <c:v>28-Feb-1933</c:v>
                </c:pt>
                <c:pt idx="439">
                  <c:v>31-Mar-1933</c:v>
                </c:pt>
                <c:pt idx="440">
                  <c:v>30-Apr-1933</c:v>
                </c:pt>
                <c:pt idx="441">
                  <c:v>31-May-1933</c:v>
                </c:pt>
                <c:pt idx="442">
                  <c:v>30-Jun-1933</c:v>
                </c:pt>
                <c:pt idx="443">
                  <c:v>31-Jul-1933</c:v>
                </c:pt>
                <c:pt idx="444">
                  <c:v>31-Aug-1933</c:v>
                </c:pt>
                <c:pt idx="445">
                  <c:v>30-Sep-1933</c:v>
                </c:pt>
                <c:pt idx="446">
                  <c:v>31-Oct-1933</c:v>
                </c:pt>
                <c:pt idx="447">
                  <c:v>30-Nov-1933</c:v>
                </c:pt>
                <c:pt idx="448">
                  <c:v>31-Dec-1933</c:v>
                </c:pt>
                <c:pt idx="449">
                  <c:v>31-Jan-1934</c:v>
                </c:pt>
                <c:pt idx="450">
                  <c:v>28-Feb-1934</c:v>
                </c:pt>
                <c:pt idx="451">
                  <c:v>31-Mar-1934</c:v>
                </c:pt>
                <c:pt idx="452">
                  <c:v>30-Apr-1934</c:v>
                </c:pt>
                <c:pt idx="453">
                  <c:v>31-May-1934</c:v>
                </c:pt>
                <c:pt idx="454">
                  <c:v>30-Jun-1934</c:v>
                </c:pt>
                <c:pt idx="455">
                  <c:v>31-Jul-1934</c:v>
                </c:pt>
                <c:pt idx="456">
                  <c:v>31-Aug-1934</c:v>
                </c:pt>
                <c:pt idx="457">
                  <c:v>30-Sep-1934</c:v>
                </c:pt>
                <c:pt idx="458">
                  <c:v>31-Oct-1934</c:v>
                </c:pt>
                <c:pt idx="459">
                  <c:v>30-Nov-1934</c:v>
                </c:pt>
                <c:pt idx="460">
                  <c:v>31-Dec-1934</c:v>
                </c:pt>
                <c:pt idx="461">
                  <c:v>31-Jan-1935</c:v>
                </c:pt>
                <c:pt idx="462">
                  <c:v>28-Feb-1935</c:v>
                </c:pt>
                <c:pt idx="463">
                  <c:v>31-Mar-1935</c:v>
                </c:pt>
                <c:pt idx="464">
                  <c:v>30-Apr-1935</c:v>
                </c:pt>
                <c:pt idx="465">
                  <c:v>31-May-1935</c:v>
                </c:pt>
                <c:pt idx="466">
                  <c:v>30-Jun-1935</c:v>
                </c:pt>
                <c:pt idx="467">
                  <c:v>31-Jul-1935</c:v>
                </c:pt>
                <c:pt idx="468">
                  <c:v>31-Aug-1935</c:v>
                </c:pt>
                <c:pt idx="469">
                  <c:v>30-Sep-1935</c:v>
                </c:pt>
                <c:pt idx="470">
                  <c:v>31-Oct-1935</c:v>
                </c:pt>
                <c:pt idx="471">
                  <c:v>30-Nov-1935</c:v>
                </c:pt>
                <c:pt idx="472">
                  <c:v>31-Dec-1935</c:v>
                </c:pt>
                <c:pt idx="473">
                  <c:v>31-Jan-1936</c:v>
                </c:pt>
                <c:pt idx="474">
                  <c:v>29-Feb-1936</c:v>
                </c:pt>
                <c:pt idx="475">
                  <c:v>31-Mar-1936</c:v>
                </c:pt>
                <c:pt idx="476">
                  <c:v>30-Apr-1936</c:v>
                </c:pt>
                <c:pt idx="477">
                  <c:v>31-May-1936</c:v>
                </c:pt>
                <c:pt idx="478">
                  <c:v>30-Jun-1936</c:v>
                </c:pt>
                <c:pt idx="479">
                  <c:v>31-Jul-1936</c:v>
                </c:pt>
                <c:pt idx="480">
                  <c:v>31-Aug-1936</c:v>
                </c:pt>
                <c:pt idx="481">
                  <c:v>30-Sep-1936</c:v>
                </c:pt>
                <c:pt idx="482">
                  <c:v>31-Oct-1936</c:v>
                </c:pt>
                <c:pt idx="483">
                  <c:v>30-Nov-1936</c:v>
                </c:pt>
                <c:pt idx="484">
                  <c:v>31-Dec-1936</c:v>
                </c:pt>
                <c:pt idx="485">
                  <c:v>31-Jan-1937</c:v>
                </c:pt>
                <c:pt idx="486">
                  <c:v>28-Feb-1937</c:v>
                </c:pt>
                <c:pt idx="487">
                  <c:v>31-Mar-1937</c:v>
                </c:pt>
                <c:pt idx="488">
                  <c:v>30-Apr-1937</c:v>
                </c:pt>
                <c:pt idx="489">
                  <c:v>31-May-1937</c:v>
                </c:pt>
                <c:pt idx="490">
                  <c:v>30-Jun-1937</c:v>
                </c:pt>
                <c:pt idx="491">
                  <c:v>31-Jul-1937</c:v>
                </c:pt>
                <c:pt idx="492">
                  <c:v>31-Aug-1937</c:v>
                </c:pt>
                <c:pt idx="493">
                  <c:v>30-Sep-1937</c:v>
                </c:pt>
                <c:pt idx="494">
                  <c:v>31-Oct-1937</c:v>
                </c:pt>
                <c:pt idx="495">
                  <c:v>30-Nov-1937</c:v>
                </c:pt>
                <c:pt idx="496">
                  <c:v>31-Dec-1937</c:v>
                </c:pt>
                <c:pt idx="497">
                  <c:v>31-Jan-1938</c:v>
                </c:pt>
                <c:pt idx="498">
                  <c:v>28-Feb-1938</c:v>
                </c:pt>
                <c:pt idx="499">
                  <c:v>31-Mar-1938</c:v>
                </c:pt>
                <c:pt idx="500">
                  <c:v>30-Apr-1938</c:v>
                </c:pt>
                <c:pt idx="501">
                  <c:v>31-May-1938</c:v>
                </c:pt>
                <c:pt idx="502">
                  <c:v>30-Jun-1938</c:v>
                </c:pt>
                <c:pt idx="503">
                  <c:v>31-Jul-1938</c:v>
                </c:pt>
                <c:pt idx="504">
                  <c:v>31-Aug-1938</c:v>
                </c:pt>
                <c:pt idx="505">
                  <c:v>30-Sep-1938</c:v>
                </c:pt>
                <c:pt idx="506">
                  <c:v>31-Oct-1938</c:v>
                </c:pt>
                <c:pt idx="507">
                  <c:v>30-Nov-1938</c:v>
                </c:pt>
                <c:pt idx="508">
                  <c:v>31-Dec-1938</c:v>
                </c:pt>
                <c:pt idx="509">
                  <c:v>31-Jan-1939</c:v>
                </c:pt>
                <c:pt idx="510">
                  <c:v>28-Feb-1939</c:v>
                </c:pt>
                <c:pt idx="511">
                  <c:v>31-Mar-1939</c:v>
                </c:pt>
                <c:pt idx="512">
                  <c:v>30-Apr-1939</c:v>
                </c:pt>
                <c:pt idx="513">
                  <c:v>31-May-1939</c:v>
                </c:pt>
                <c:pt idx="514">
                  <c:v>30-Jun-1939</c:v>
                </c:pt>
                <c:pt idx="515">
                  <c:v>31-Jul-1939</c:v>
                </c:pt>
                <c:pt idx="516">
                  <c:v>31-Aug-1939</c:v>
                </c:pt>
                <c:pt idx="517">
                  <c:v>30-Sep-1939</c:v>
                </c:pt>
                <c:pt idx="518">
                  <c:v>31-Oct-1939</c:v>
                </c:pt>
                <c:pt idx="519">
                  <c:v>30-Nov-1939</c:v>
                </c:pt>
                <c:pt idx="520">
                  <c:v>31-Dec-1939</c:v>
                </c:pt>
                <c:pt idx="521">
                  <c:v>31-Jan-1940</c:v>
                </c:pt>
                <c:pt idx="522">
                  <c:v>29-Feb-1940</c:v>
                </c:pt>
                <c:pt idx="523">
                  <c:v>31-Mar-1940</c:v>
                </c:pt>
                <c:pt idx="524">
                  <c:v>30-Apr-1940</c:v>
                </c:pt>
                <c:pt idx="525">
                  <c:v>31-May-1940</c:v>
                </c:pt>
                <c:pt idx="526">
                  <c:v>30-Jun-1940</c:v>
                </c:pt>
                <c:pt idx="527">
                  <c:v>31-Jul-1940</c:v>
                </c:pt>
                <c:pt idx="528">
                  <c:v>31-Aug-1940</c:v>
                </c:pt>
                <c:pt idx="529">
                  <c:v>30-Sep-1940</c:v>
                </c:pt>
                <c:pt idx="530">
                  <c:v>31-Oct-1940</c:v>
                </c:pt>
                <c:pt idx="531">
                  <c:v>30-Nov-1940</c:v>
                </c:pt>
                <c:pt idx="532">
                  <c:v>31-Dec-1940</c:v>
                </c:pt>
                <c:pt idx="533">
                  <c:v>31-Jan-1941</c:v>
                </c:pt>
                <c:pt idx="534">
                  <c:v>28-Feb-1941</c:v>
                </c:pt>
                <c:pt idx="535">
                  <c:v>31-Mar-1941</c:v>
                </c:pt>
                <c:pt idx="536">
                  <c:v>30-Apr-1941</c:v>
                </c:pt>
                <c:pt idx="537">
                  <c:v>31-May-1941</c:v>
                </c:pt>
                <c:pt idx="538">
                  <c:v>30-Jun-1941</c:v>
                </c:pt>
                <c:pt idx="539">
                  <c:v>31-Jul-1941</c:v>
                </c:pt>
                <c:pt idx="540">
                  <c:v>31-Aug-1941</c:v>
                </c:pt>
                <c:pt idx="541">
                  <c:v>30-Sep-1941</c:v>
                </c:pt>
                <c:pt idx="542">
                  <c:v>31-Oct-1941</c:v>
                </c:pt>
                <c:pt idx="543">
                  <c:v>30-Nov-1941</c:v>
                </c:pt>
                <c:pt idx="544">
                  <c:v>31-Dec-1941</c:v>
                </c:pt>
                <c:pt idx="545">
                  <c:v>31-Jan-1942</c:v>
                </c:pt>
                <c:pt idx="546">
                  <c:v>28-Feb-1942</c:v>
                </c:pt>
                <c:pt idx="547">
                  <c:v>31-Mar-1942</c:v>
                </c:pt>
                <c:pt idx="548">
                  <c:v>30-Apr-1942</c:v>
                </c:pt>
                <c:pt idx="549">
                  <c:v>31-May-1942</c:v>
                </c:pt>
                <c:pt idx="550">
                  <c:v>30-Jun-1942</c:v>
                </c:pt>
                <c:pt idx="551">
                  <c:v>31-Jul-1942</c:v>
                </c:pt>
                <c:pt idx="552">
                  <c:v>31-Aug-1942</c:v>
                </c:pt>
                <c:pt idx="553">
                  <c:v>30-Sep-1942</c:v>
                </c:pt>
                <c:pt idx="554">
                  <c:v>31-Oct-1942</c:v>
                </c:pt>
                <c:pt idx="555">
                  <c:v>30-Nov-1942</c:v>
                </c:pt>
                <c:pt idx="556">
                  <c:v>31-Dec-1942</c:v>
                </c:pt>
                <c:pt idx="557">
                  <c:v>31-Jan-1943</c:v>
                </c:pt>
                <c:pt idx="558">
                  <c:v>28-Feb-1943</c:v>
                </c:pt>
                <c:pt idx="559">
                  <c:v>31-Mar-1943</c:v>
                </c:pt>
                <c:pt idx="560">
                  <c:v>30-Apr-1943</c:v>
                </c:pt>
                <c:pt idx="561">
                  <c:v>31-May-1943</c:v>
                </c:pt>
                <c:pt idx="562">
                  <c:v>30-Jun-1943</c:v>
                </c:pt>
                <c:pt idx="563">
                  <c:v>31-Jul-1943</c:v>
                </c:pt>
                <c:pt idx="564">
                  <c:v>31-Aug-1943</c:v>
                </c:pt>
                <c:pt idx="565">
                  <c:v>30-Sep-1943</c:v>
                </c:pt>
                <c:pt idx="566">
                  <c:v>31-Oct-1943</c:v>
                </c:pt>
                <c:pt idx="567">
                  <c:v>30-Nov-1943</c:v>
                </c:pt>
                <c:pt idx="568">
                  <c:v>31-Dec-1943</c:v>
                </c:pt>
                <c:pt idx="569">
                  <c:v>31-Jan-1944</c:v>
                </c:pt>
                <c:pt idx="570">
                  <c:v>29-Feb-1944</c:v>
                </c:pt>
                <c:pt idx="571">
                  <c:v>31-Mar-1944</c:v>
                </c:pt>
                <c:pt idx="572">
                  <c:v>30-Apr-1944</c:v>
                </c:pt>
                <c:pt idx="573">
                  <c:v>31-May-1944</c:v>
                </c:pt>
                <c:pt idx="574">
                  <c:v>30-Jun-1944</c:v>
                </c:pt>
                <c:pt idx="575">
                  <c:v>31-Jul-1944</c:v>
                </c:pt>
                <c:pt idx="576">
                  <c:v>31-Aug-1944</c:v>
                </c:pt>
                <c:pt idx="577">
                  <c:v>30-Sep-1944</c:v>
                </c:pt>
                <c:pt idx="578">
                  <c:v>31-Oct-1944</c:v>
                </c:pt>
                <c:pt idx="579">
                  <c:v>30-Nov-1944</c:v>
                </c:pt>
                <c:pt idx="580">
                  <c:v>31-Dec-1944</c:v>
                </c:pt>
                <c:pt idx="581">
                  <c:v>31-Jan-1945</c:v>
                </c:pt>
                <c:pt idx="582">
                  <c:v>28-Feb-1945</c:v>
                </c:pt>
                <c:pt idx="583">
                  <c:v>31-Mar-1945</c:v>
                </c:pt>
                <c:pt idx="584">
                  <c:v>30-Apr-1945</c:v>
                </c:pt>
                <c:pt idx="585">
                  <c:v>31-May-1945</c:v>
                </c:pt>
                <c:pt idx="586">
                  <c:v>30-Jun-1945</c:v>
                </c:pt>
                <c:pt idx="587">
                  <c:v>31-Jul-1945</c:v>
                </c:pt>
                <c:pt idx="588">
                  <c:v>31-Aug-1945</c:v>
                </c:pt>
                <c:pt idx="589">
                  <c:v>30-Sep-1945</c:v>
                </c:pt>
                <c:pt idx="590">
                  <c:v>31-Oct-1945</c:v>
                </c:pt>
                <c:pt idx="591">
                  <c:v>30-Nov-1945</c:v>
                </c:pt>
                <c:pt idx="592">
                  <c:v>31-Dec-1945</c:v>
                </c:pt>
                <c:pt idx="593">
                  <c:v>31-Jan-1946</c:v>
                </c:pt>
                <c:pt idx="594">
                  <c:v>28-Feb-1946</c:v>
                </c:pt>
                <c:pt idx="595">
                  <c:v>31-Mar-1946</c:v>
                </c:pt>
                <c:pt idx="596">
                  <c:v>30-Apr-1946</c:v>
                </c:pt>
                <c:pt idx="597">
                  <c:v>31-May-1946</c:v>
                </c:pt>
                <c:pt idx="598">
                  <c:v>30-Jun-1946</c:v>
                </c:pt>
                <c:pt idx="599">
                  <c:v>31-Jul-1946</c:v>
                </c:pt>
                <c:pt idx="600">
                  <c:v>31-Aug-1946</c:v>
                </c:pt>
                <c:pt idx="601">
                  <c:v>30-Sep-1946</c:v>
                </c:pt>
                <c:pt idx="602">
                  <c:v>31-Oct-1946</c:v>
                </c:pt>
                <c:pt idx="603">
                  <c:v>30-Nov-1946</c:v>
                </c:pt>
                <c:pt idx="604">
                  <c:v>31-Dec-1946</c:v>
                </c:pt>
                <c:pt idx="605">
                  <c:v>31-Jan-1947</c:v>
                </c:pt>
                <c:pt idx="606">
                  <c:v>28-Feb-1947</c:v>
                </c:pt>
                <c:pt idx="607">
                  <c:v>31-Mar-1947</c:v>
                </c:pt>
                <c:pt idx="608">
                  <c:v>30-Apr-1947</c:v>
                </c:pt>
                <c:pt idx="609">
                  <c:v>31-May-1947</c:v>
                </c:pt>
                <c:pt idx="610">
                  <c:v>30-Jun-1947</c:v>
                </c:pt>
                <c:pt idx="611">
                  <c:v>31-Jul-1947</c:v>
                </c:pt>
                <c:pt idx="612">
                  <c:v>31-Aug-1947</c:v>
                </c:pt>
                <c:pt idx="613">
                  <c:v>30-Sep-1947</c:v>
                </c:pt>
                <c:pt idx="614">
                  <c:v>31-Oct-1947</c:v>
                </c:pt>
                <c:pt idx="615">
                  <c:v>30-Nov-1947</c:v>
                </c:pt>
                <c:pt idx="616">
                  <c:v>31-Dec-1947</c:v>
                </c:pt>
                <c:pt idx="617">
                  <c:v>31-Jan-1948</c:v>
                </c:pt>
                <c:pt idx="618">
                  <c:v>29-Feb-1948</c:v>
                </c:pt>
                <c:pt idx="619">
                  <c:v>31-Mar-1948</c:v>
                </c:pt>
                <c:pt idx="620">
                  <c:v>30-Apr-1948</c:v>
                </c:pt>
                <c:pt idx="621">
                  <c:v>31-May-1948</c:v>
                </c:pt>
                <c:pt idx="622">
                  <c:v>30-Jun-1948</c:v>
                </c:pt>
                <c:pt idx="623">
                  <c:v>31-Jul-1948</c:v>
                </c:pt>
                <c:pt idx="624">
                  <c:v>31-Aug-1948</c:v>
                </c:pt>
                <c:pt idx="625">
                  <c:v>30-Sep-1948</c:v>
                </c:pt>
                <c:pt idx="626">
                  <c:v>31-Oct-1948</c:v>
                </c:pt>
                <c:pt idx="627">
                  <c:v>30-Nov-1948</c:v>
                </c:pt>
                <c:pt idx="628">
                  <c:v>31-Dec-1948</c:v>
                </c:pt>
                <c:pt idx="629">
                  <c:v>31-Jan-1949</c:v>
                </c:pt>
                <c:pt idx="630">
                  <c:v>28-Feb-1949</c:v>
                </c:pt>
                <c:pt idx="631">
                  <c:v>31-Mar-1949</c:v>
                </c:pt>
                <c:pt idx="632">
                  <c:v>30-Apr-1949</c:v>
                </c:pt>
                <c:pt idx="633">
                  <c:v>31-May-1949</c:v>
                </c:pt>
                <c:pt idx="634">
                  <c:v>30-Jun-1949</c:v>
                </c:pt>
                <c:pt idx="635">
                  <c:v>31-Jul-1949</c:v>
                </c:pt>
                <c:pt idx="636">
                  <c:v>31-Aug-1949</c:v>
                </c:pt>
                <c:pt idx="637">
                  <c:v>30-Sep-1949</c:v>
                </c:pt>
                <c:pt idx="638">
                  <c:v>31-Oct-1949</c:v>
                </c:pt>
                <c:pt idx="639">
                  <c:v>30-Nov-1949</c:v>
                </c:pt>
                <c:pt idx="640">
                  <c:v>31-Dec-1949</c:v>
                </c:pt>
                <c:pt idx="641">
                  <c:v>31-Jan-1950</c:v>
                </c:pt>
                <c:pt idx="642">
                  <c:v>28-Feb-1950</c:v>
                </c:pt>
                <c:pt idx="643">
                  <c:v>31-Mar-1950</c:v>
                </c:pt>
                <c:pt idx="644">
                  <c:v>30-Apr-1950</c:v>
                </c:pt>
                <c:pt idx="645">
                  <c:v>31-May-1950</c:v>
                </c:pt>
                <c:pt idx="646">
                  <c:v>30-Jun-1950</c:v>
                </c:pt>
                <c:pt idx="647">
                  <c:v>31-Jul-1950</c:v>
                </c:pt>
                <c:pt idx="648">
                  <c:v>31-Aug-1950</c:v>
                </c:pt>
                <c:pt idx="649">
                  <c:v>30-Sep-1950</c:v>
                </c:pt>
                <c:pt idx="650">
                  <c:v>31-Oct-1950</c:v>
                </c:pt>
                <c:pt idx="651">
                  <c:v>30-Nov-1950</c:v>
                </c:pt>
                <c:pt idx="652">
                  <c:v>31-Dec-1950</c:v>
                </c:pt>
                <c:pt idx="653">
                  <c:v>31-Jan-1951</c:v>
                </c:pt>
                <c:pt idx="654">
                  <c:v>28-Feb-1951</c:v>
                </c:pt>
                <c:pt idx="655">
                  <c:v>31-Mar-1951</c:v>
                </c:pt>
                <c:pt idx="656">
                  <c:v>30-Apr-1951</c:v>
                </c:pt>
                <c:pt idx="657">
                  <c:v>31-May-1951</c:v>
                </c:pt>
                <c:pt idx="658">
                  <c:v>30-Jun-1951</c:v>
                </c:pt>
                <c:pt idx="659">
                  <c:v>31-Jul-1951</c:v>
                </c:pt>
                <c:pt idx="660">
                  <c:v>30-Aug-1951</c:v>
                </c:pt>
                <c:pt idx="661">
                  <c:v>30-Sep-1951</c:v>
                </c:pt>
                <c:pt idx="662">
                  <c:v>31-Oct-1951</c:v>
                </c:pt>
                <c:pt idx="663">
                  <c:v>30-Nov-1951</c:v>
                </c:pt>
                <c:pt idx="664">
                  <c:v>31-Dec-1951</c:v>
                </c:pt>
                <c:pt idx="665">
                  <c:v>31-Jan-1952</c:v>
                </c:pt>
                <c:pt idx="666">
                  <c:v>29-Feb-1952</c:v>
                </c:pt>
                <c:pt idx="667">
                  <c:v>31-Mar-1952</c:v>
                </c:pt>
                <c:pt idx="668">
                  <c:v>30-Apr-1952</c:v>
                </c:pt>
                <c:pt idx="669">
                  <c:v>31-May-1952</c:v>
                </c:pt>
                <c:pt idx="670">
                  <c:v>30-Jun-1952</c:v>
                </c:pt>
                <c:pt idx="671">
                  <c:v>31-Jul-1952</c:v>
                </c:pt>
                <c:pt idx="672">
                  <c:v>31-Aug-1952</c:v>
                </c:pt>
                <c:pt idx="673">
                  <c:v>30-Sep-1952</c:v>
                </c:pt>
                <c:pt idx="674">
                  <c:v>31-Oct-1952</c:v>
                </c:pt>
                <c:pt idx="675">
                  <c:v>30-Nov-1952</c:v>
                </c:pt>
                <c:pt idx="676">
                  <c:v>31-Dec-1952</c:v>
                </c:pt>
                <c:pt idx="677">
                  <c:v>31-Jan-1953</c:v>
                </c:pt>
                <c:pt idx="678">
                  <c:v>28-Feb-1953</c:v>
                </c:pt>
                <c:pt idx="679">
                  <c:v>31-Mar-1953</c:v>
                </c:pt>
                <c:pt idx="680">
                  <c:v>30-Apr-1953</c:v>
                </c:pt>
                <c:pt idx="681">
                  <c:v>31-May-1953</c:v>
                </c:pt>
                <c:pt idx="682">
                  <c:v>30-Jun-1953</c:v>
                </c:pt>
                <c:pt idx="683">
                  <c:v>31-Jul-1953</c:v>
                </c:pt>
                <c:pt idx="684">
                  <c:v>31-Aug-1953</c:v>
                </c:pt>
                <c:pt idx="685">
                  <c:v>30-Sep-1953</c:v>
                </c:pt>
                <c:pt idx="686">
                  <c:v>31-Oct-1953</c:v>
                </c:pt>
                <c:pt idx="687">
                  <c:v>30-Nov-1953</c:v>
                </c:pt>
                <c:pt idx="688">
                  <c:v>31-Dec-1953</c:v>
                </c:pt>
                <c:pt idx="689">
                  <c:v>31-Jan-1954</c:v>
                </c:pt>
                <c:pt idx="690">
                  <c:v>28-Feb-1954</c:v>
                </c:pt>
                <c:pt idx="691">
                  <c:v>31-Mar-1954</c:v>
                </c:pt>
                <c:pt idx="692">
                  <c:v>30-Apr-1954</c:v>
                </c:pt>
                <c:pt idx="693">
                  <c:v>31-May-1954</c:v>
                </c:pt>
                <c:pt idx="694">
                  <c:v>30-Jun-1954</c:v>
                </c:pt>
                <c:pt idx="695">
                  <c:v>31-Jul-1954</c:v>
                </c:pt>
                <c:pt idx="696">
                  <c:v>31-Aug-1954</c:v>
                </c:pt>
                <c:pt idx="697">
                  <c:v>30-Sep-1954</c:v>
                </c:pt>
                <c:pt idx="698">
                  <c:v>31-Oct-1954</c:v>
                </c:pt>
                <c:pt idx="699">
                  <c:v>30-Nov-1954</c:v>
                </c:pt>
                <c:pt idx="700">
                  <c:v>31-Dec-1954</c:v>
                </c:pt>
                <c:pt idx="701">
                  <c:v>31-Jan-1955</c:v>
                </c:pt>
                <c:pt idx="702">
                  <c:v>28-Feb-1955</c:v>
                </c:pt>
                <c:pt idx="703">
                  <c:v>31-Mar-1955</c:v>
                </c:pt>
                <c:pt idx="704">
                  <c:v>30-Apr-1955</c:v>
                </c:pt>
                <c:pt idx="705">
                  <c:v>31-May-1955</c:v>
                </c:pt>
                <c:pt idx="706">
                  <c:v>30-Jun-1955</c:v>
                </c:pt>
                <c:pt idx="707">
                  <c:v>31-Jul-1955</c:v>
                </c:pt>
                <c:pt idx="708">
                  <c:v>31-Aug-1955</c:v>
                </c:pt>
                <c:pt idx="709">
                  <c:v>30-Sep-1955</c:v>
                </c:pt>
                <c:pt idx="710">
                  <c:v>31-Oct-1955</c:v>
                </c:pt>
                <c:pt idx="711">
                  <c:v>30-Nov-1955</c:v>
                </c:pt>
                <c:pt idx="712">
                  <c:v>31-Dec-1955</c:v>
                </c:pt>
                <c:pt idx="713">
                  <c:v>31-Jan-1956</c:v>
                </c:pt>
                <c:pt idx="714">
                  <c:v>29-Feb-1956</c:v>
                </c:pt>
                <c:pt idx="715">
                  <c:v>31-Mar-1956</c:v>
                </c:pt>
                <c:pt idx="716">
                  <c:v>30-Apr-1956</c:v>
                </c:pt>
                <c:pt idx="717">
                  <c:v>31-May-1956</c:v>
                </c:pt>
                <c:pt idx="718">
                  <c:v>30-Jun-1956</c:v>
                </c:pt>
                <c:pt idx="719">
                  <c:v>31-Jul-1956</c:v>
                </c:pt>
                <c:pt idx="720">
                  <c:v>31-Aug-1956</c:v>
                </c:pt>
                <c:pt idx="721">
                  <c:v>30-Sep-1956</c:v>
                </c:pt>
                <c:pt idx="722">
                  <c:v>31-Oct-1956</c:v>
                </c:pt>
                <c:pt idx="723">
                  <c:v>30-Nov-1956</c:v>
                </c:pt>
                <c:pt idx="724">
                  <c:v>31-Dec-1956</c:v>
                </c:pt>
                <c:pt idx="725">
                  <c:v>31-Jan-1957</c:v>
                </c:pt>
                <c:pt idx="726">
                  <c:v>28-Feb-1957</c:v>
                </c:pt>
                <c:pt idx="727">
                  <c:v>31-Mar-1957</c:v>
                </c:pt>
                <c:pt idx="728">
                  <c:v>30-Apr-1957</c:v>
                </c:pt>
                <c:pt idx="729">
                  <c:v>31-May-1957</c:v>
                </c:pt>
                <c:pt idx="730">
                  <c:v>30-Jun-1957</c:v>
                </c:pt>
                <c:pt idx="731">
                  <c:v>31-Jul-1957</c:v>
                </c:pt>
                <c:pt idx="732">
                  <c:v>31-Aug-1957</c:v>
                </c:pt>
                <c:pt idx="733">
                  <c:v>30-Sep-1957</c:v>
                </c:pt>
                <c:pt idx="734">
                  <c:v>31-Oct-1957</c:v>
                </c:pt>
                <c:pt idx="735">
                  <c:v>30-Nov-1957</c:v>
                </c:pt>
                <c:pt idx="736">
                  <c:v>31-Dec-1957</c:v>
                </c:pt>
                <c:pt idx="737">
                  <c:v>31-Jan-1958</c:v>
                </c:pt>
                <c:pt idx="738">
                  <c:v>28-Feb-1958</c:v>
                </c:pt>
                <c:pt idx="739">
                  <c:v>31-Mar-1958</c:v>
                </c:pt>
                <c:pt idx="740">
                  <c:v>30-Apr-1958</c:v>
                </c:pt>
                <c:pt idx="741">
                  <c:v>31-May-1958</c:v>
                </c:pt>
                <c:pt idx="742">
                  <c:v>30-Jun-1958</c:v>
                </c:pt>
                <c:pt idx="743">
                  <c:v>31-Jul-1958</c:v>
                </c:pt>
                <c:pt idx="744">
                  <c:v>31-Aug-1958</c:v>
                </c:pt>
                <c:pt idx="745">
                  <c:v>30-Sep-1958</c:v>
                </c:pt>
                <c:pt idx="746">
                  <c:v>31-Oct-1958</c:v>
                </c:pt>
                <c:pt idx="747">
                  <c:v>30-Nov-1958</c:v>
                </c:pt>
                <c:pt idx="748">
                  <c:v>31-Dec-1958</c:v>
                </c:pt>
                <c:pt idx="749">
                  <c:v>31-Jan-1959</c:v>
                </c:pt>
                <c:pt idx="750">
                  <c:v>28-Feb-1959</c:v>
                </c:pt>
                <c:pt idx="751">
                  <c:v>31-Mar-1959</c:v>
                </c:pt>
                <c:pt idx="752">
                  <c:v>30-Apr-1959</c:v>
                </c:pt>
                <c:pt idx="753">
                  <c:v>31-May-1959</c:v>
                </c:pt>
                <c:pt idx="754">
                  <c:v>30-Jun-1959</c:v>
                </c:pt>
                <c:pt idx="755">
                  <c:v>31-Jul-1959</c:v>
                </c:pt>
                <c:pt idx="756">
                  <c:v>31-Aug-1959</c:v>
                </c:pt>
                <c:pt idx="757">
                  <c:v>30-Sep-1959</c:v>
                </c:pt>
                <c:pt idx="758">
                  <c:v>31-Oct-1959</c:v>
                </c:pt>
                <c:pt idx="759">
                  <c:v>30-Nov-1959</c:v>
                </c:pt>
                <c:pt idx="760">
                  <c:v>31-Dec-1959</c:v>
                </c:pt>
                <c:pt idx="761">
                  <c:v>31-Jan-1960</c:v>
                </c:pt>
                <c:pt idx="762">
                  <c:v>29-Feb-1960</c:v>
                </c:pt>
                <c:pt idx="763">
                  <c:v>31-Mar-1960</c:v>
                </c:pt>
                <c:pt idx="764">
                  <c:v>30-Apr-1960</c:v>
                </c:pt>
                <c:pt idx="765">
                  <c:v>31-May-1960</c:v>
                </c:pt>
                <c:pt idx="766">
                  <c:v>30-Jun-1960</c:v>
                </c:pt>
                <c:pt idx="767">
                  <c:v>31-Jul-1960</c:v>
                </c:pt>
                <c:pt idx="768">
                  <c:v>31-Aug-1960</c:v>
                </c:pt>
                <c:pt idx="769">
                  <c:v>30-Sep-1960</c:v>
                </c:pt>
                <c:pt idx="770">
                  <c:v>31-Oct-1960</c:v>
                </c:pt>
                <c:pt idx="771">
                  <c:v>30-Nov-1960</c:v>
                </c:pt>
                <c:pt idx="772">
                  <c:v>31-Dec-1960</c:v>
                </c:pt>
                <c:pt idx="773">
                  <c:v>31-Jan-1961</c:v>
                </c:pt>
                <c:pt idx="774">
                  <c:v>28-Feb-1961</c:v>
                </c:pt>
                <c:pt idx="775">
                  <c:v>31-Mar-1961</c:v>
                </c:pt>
                <c:pt idx="776">
                  <c:v>30-Apr-1961</c:v>
                </c:pt>
                <c:pt idx="777">
                  <c:v>31-May-1961</c:v>
                </c:pt>
                <c:pt idx="778">
                  <c:v>30-Jun-1961</c:v>
                </c:pt>
                <c:pt idx="779">
                  <c:v>31-Jul-1961</c:v>
                </c:pt>
                <c:pt idx="780">
                  <c:v>31-Aug-1961</c:v>
                </c:pt>
                <c:pt idx="781">
                  <c:v>30-Sep-1961</c:v>
                </c:pt>
                <c:pt idx="782">
                  <c:v>31-Oct-1961</c:v>
                </c:pt>
                <c:pt idx="783">
                  <c:v>30-Nov-1961</c:v>
                </c:pt>
                <c:pt idx="784">
                  <c:v>31-Dec-1961</c:v>
                </c:pt>
                <c:pt idx="785">
                  <c:v>31-Jan-1962</c:v>
                </c:pt>
                <c:pt idx="786">
                  <c:v>28-Feb-1962</c:v>
                </c:pt>
                <c:pt idx="787">
                  <c:v>31-Mar-1962</c:v>
                </c:pt>
                <c:pt idx="788">
                  <c:v>30-Apr-1962</c:v>
                </c:pt>
                <c:pt idx="789">
                  <c:v>31-May-1962</c:v>
                </c:pt>
                <c:pt idx="790">
                  <c:v>30-Jun-1962</c:v>
                </c:pt>
                <c:pt idx="791">
                  <c:v>31-Jul-1962</c:v>
                </c:pt>
                <c:pt idx="792">
                  <c:v>31-Aug-1962</c:v>
                </c:pt>
                <c:pt idx="793">
                  <c:v>30-Sep-1962</c:v>
                </c:pt>
                <c:pt idx="794">
                  <c:v>31-Oct-1962</c:v>
                </c:pt>
                <c:pt idx="795">
                  <c:v>30-Nov-1962</c:v>
                </c:pt>
                <c:pt idx="796">
                  <c:v>31-Dec-1962</c:v>
                </c:pt>
                <c:pt idx="797">
                  <c:v>31-Jan-1963</c:v>
                </c:pt>
                <c:pt idx="798">
                  <c:v>28-Feb-1963</c:v>
                </c:pt>
                <c:pt idx="799">
                  <c:v>31-Mar-1963</c:v>
                </c:pt>
                <c:pt idx="800">
                  <c:v>30-Apr-1963</c:v>
                </c:pt>
                <c:pt idx="801">
                  <c:v>31-May-1963</c:v>
                </c:pt>
                <c:pt idx="802">
                  <c:v>30-Jun-1963</c:v>
                </c:pt>
                <c:pt idx="803">
                  <c:v>31-Jul-1963</c:v>
                </c:pt>
                <c:pt idx="804">
                  <c:v>31-Aug-1963</c:v>
                </c:pt>
                <c:pt idx="805">
                  <c:v>30-Sep-1963</c:v>
                </c:pt>
                <c:pt idx="806">
                  <c:v>31-Oct-1963</c:v>
                </c:pt>
                <c:pt idx="807">
                  <c:v>30-Nov-1963</c:v>
                </c:pt>
                <c:pt idx="808">
                  <c:v>31-Dec-1963</c:v>
                </c:pt>
                <c:pt idx="809">
                  <c:v>31-Jan-1964</c:v>
                </c:pt>
                <c:pt idx="810">
                  <c:v>29-Feb-1964</c:v>
                </c:pt>
                <c:pt idx="811">
                  <c:v>31-Mar-1964</c:v>
                </c:pt>
                <c:pt idx="812">
                  <c:v>30-Apr-1964</c:v>
                </c:pt>
                <c:pt idx="813">
                  <c:v>31-May-1964</c:v>
                </c:pt>
                <c:pt idx="814">
                  <c:v>30-Jun-1964</c:v>
                </c:pt>
                <c:pt idx="815">
                  <c:v>31-Jul-1964</c:v>
                </c:pt>
                <c:pt idx="816">
                  <c:v>31-Aug-1964</c:v>
                </c:pt>
                <c:pt idx="817">
                  <c:v>30-Sep-1964</c:v>
                </c:pt>
                <c:pt idx="818">
                  <c:v>31-Oct-1964</c:v>
                </c:pt>
                <c:pt idx="819">
                  <c:v>30-Nov-1964</c:v>
                </c:pt>
                <c:pt idx="820">
                  <c:v>31-Dec-1964</c:v>
                </c:pt>
                <c:pt idx="821">
                  <c:v>31-Jan-1965</c:v>
                </c:pt>
                <c:pt idx="822">
                  <c:v>28-Feb-1965</c:v>
                </c:pt>
                <c:pt idx="823">
                  <c:v>31-Mar-1965</c:v>
                </c:pt>
                <c:pt idx="824">
                  <c:v>30-Apr-1965</c:v>
                </c:pt>
                <c:pt idx="825">
                  <c:v>31-May-1965</c:v>
                </c:pt>
                <c:pt idx="826">
                  <c:v>30-Jun-1965</c:v>
                </c:pt>
                <c:pt idx="827">
                  <c:v>31-Jul-1965</c:v>
                </c:pt>
                <c:pt idx="828">
                  <c:v>31-Aug-1965</c:v>
                </c:pt>
                <c:pt idx="829">
                  <c:v>30-Sep-1965</c:v>
                </c:pt>
                <c:pt idx="830">
                  <c:v>31-Oct-1965</c:v>
                </c:pt>
                <c:pt idx="831">
                  <c:v>30-Nov-1965</c:v>
                </c:pt>
                <c:pt idx="832">
                  <c:v>31-Dec-1965</c:v>
                </c:pt>
                <c:pt idx="833">
                  <c:v>31-Jan-1966</c:v>
                </c:pt>
                <c:pt idx="834">
                  <c:v>28-Feb-1966</c:v>
                </c:pt>
                <c:pt idx="835">
                  <c:v>31-Mar-1966</c:v>
                </c:pt>
                <c:pt idx="836">
                  <c:v>30-Apr-1966</c:v>
                </c:pt>
                <c:pt idx="837">
                  <c:v>31-May-1966</c:v>
                </c:pt>
                <c:pt idx="838">
                  <c:v>30-Jun-1966</c:v>
                </c:pt>
                <c:pt idx="839">
                  <c:v>31-Jul-1966</c:v>
                </c:pt>
                <c:pt idx="840">
                  <c:v>31-Aug-1966</c:v>
                </c:pt>
                <c:pt idx="841">
                  <c:v>30-Sep-1966</c:v>
                </c:pt>
                <c:pt idx="842">
                  <c:v>31-Oct-1966</c:v>
                </c:pt>
                <c:pt idx="843">
                  <c:v>30-Nov-1966</c:v>
                </c:pt>
                <c:pt idx="844">
                  <c:v>31-Dec-1966</c:v>
                </c:pt>
                <c:pt idx="845">
                  <c:v>31-Jan-1967</c:v>
                </c:pt>
                <c:pt idx="846">
                  <c:v>28-Feb-1967</c:v>
                </c:pt>
                <c:pt idx="847">
                  <c:v>31-Mar-1967</c:v>
                </c:pt>
                <c:pt idx="848">
                  <c:v>30-Apr-1967</c:v>
                </c:pt>
                <c:pt idx="849">
                  <c:v>31-May-1967</c:v>
                </c:pt>
                <c:pt idx="850">
                  <c:v>30-Jun-1967</c:v>
                </c:pt>
                <c:pt idx="851">
                  <c:v>31-Jul-1967</c:v>
                </c:pt>
                <c:pt idx="852">
                  <c:v>30-Aug-1967</c:v>
                </c:pt>
                <c:pt idx="853">
                  <c:v>30-Sep-1967</c:v>
                </c:pt>
                <c:pt idx="854">
                  <c:v>31-Oct-1967</c:v>
                </c:pt>
                <c:pt idx="855">
                  <c:v>30-Nov-1967</c:v>
                </c:pt>
                <c:pt idx="856">
                  <c:v>31-Dec-1967</c:v>
                </c:pt>
                <c:pt idx="857">
                  <c:v>31-Jan-1968</c:v>
                </c:pt>
                <c:pt idx="858">
                  <c:v>29-Feb-1968</c:v>
                </c:pt>
                <c:pt idx="859">
                  <c:v>31-Mar-1968</c:v>
                </c:pt>
                <c:pt idx="860">
                  <c:v>30-Apr-1968</c:v>
                </c:pt>
                <c:pt idx="861">
                  <c:v>31-May-1968</c:v>
                </c:pt>
                <c:pt idx="862">
                  <c:v>30-Jun-1968</c:v>
                </c:pt>
                <c:pt idx="863">
                  <c:v>31-Jul-1968</c:v>
                </c:pt>
                <c:pt idx="864">
                  <c:v>30-Aug-1968</c:v>
                </c:pt>
                <c:pt idx="865">
                  <c:v>30-Sep-1968</c:v>
                </c:pt>
                <c:pt idx="866">
                  <c:v>31-Oct-1968</c:v>
                </c:pt>
                <c:pt idx="867">
                  <c:v>30-Nov-1968</c:v>
                </c:pt>
                <c:pt idx="868">
                  <c:v>31-Dec-1968</c:v>
                </c:pt>
                <c:pt idx="869">
                  <c:v>31-Jan-1969</c:v>
                </c:pt>
                <c:pt idx="870">
                  <c:v>28-Feb-1969</c:v>
                </c:pt>
                <c:pt idx="871">
                  <c:v>31-Mar-1969</c:v>
                </c:pt>
                <c:pt idx="872">
                  <c:v>30-Apr-1969</c:v>
                </c:pt>
                <c:pt idx="873">
                  <c:v>31-May-1969</c:v>
                </c:pt>
                <c:pt idx="874">
                  <c:v>30-Jun-1969</c:v>
                </c:pt>
                <c:pt idx="875">
                  <c:v>31-Jul-1969</c:v>
                </c:pt>
                <c:pt idx="876">
                  <c:v>31-Aug-1969</c:v>
                </c:pt>
                <c:pt idx="877">
                  <c:v>30-Sep-1969</c:v>
                </c:pt>
                <c:pt idx="878">
                  <c:v>31-Oct-1969</c:v>
                </c:pt>
                <c:pt idx="879">
                  <c:v>30-Nov-1969</c:v>
                </c:pt>
                <c:pt idx="880">
                  <c:v>31-Dec-1969</c:v>
                </c:pt>
                <c:pt idx="881">
                  <c:v>31-Jan-1970</c:v>
                </c:pt>
                <c:pt idx="882">
                  <c:v>28-Feb-1970</c:v>
                </c:pt>
                <c:pt idx="883">
                  <c:v>31-Mar-1970</c:v>
                </c:pt>
                <c:pt idx="884">
                  <c:v>30-Apr-1970</c:v>
                </c:pt>
                <c:pt idx="885">
                  <c:v>31-May-1970</c:v>
                </c:pt>
                <c:pt idx="886">
                  <c:v>30-Jun-1970</c:v>
                </c:pt>
                <c:pt idx="887">
                  <c:v>31-Jul-1970</c:v>
                </c:pt>
                <c:pt idx="888">
                  <c:v>31-Aug-1970</c:v>
                </c:pt>
                <c:pt idx="889">
                  <c:v>30-Sep-1970</c:v>
                </c:pt>
                <c:pt idx="890">
                  <c:v>31-Oct-1970</c:v>
                </c:pt>
                <c:pt idx="891">
                  <c:v>30-Nov-1970</c:v>
                </c:pt>
                <c:pt idx="892">
                  <c:v>31-Dec-1970</c:v>
                </c:pt>
                <c:pt idx="893">
                  <c:v>31-Jan-1971</c:v>
                </c:pt>
                <c:pt idx="894">
                  <c:v>28-Feb-1971</c:v>
                </c:pt>
                <c:pt idx="895">
                  <c:v>31-Mar-1971</c:v>
                </c:pt>
                <c:pt idx="896">
                  <c:v>30-Apr-1971</c:v>
                </c:pt>
                <c:pt idx="897">
                  <c:v>31-May-1971</c:v>
                </c:pt>
                <c:pt idx="898">
                  <c:v>30-Jun-1971</c:v>
                </c:pt>
                <c:pt idx="899">
                  <c:v>31-Jul-1971</c:v>
                </c:pt>
                <c:pt idx="900">
                  <c:v>31-Aug-1971</c:v>
                </c:pt>
                <c:pt idx="901">
                  <c:v>30-Sep-1971</c:v>
                </c:pt>
                <c:pt idx="902">
                  <c:v>31-Oct-1971</c:v>
                </c:pt>
                <c:pt idx="903">
                  <c:v>30-Nov-1971</c:v>
                </c:pt>
                <c:pt idx="904">
                  <c:v>31-Dec-1971</c:v>
                </c:pt>
                <c:pt idx="905">
                  <c:v>31-Jan-1972</c:v>
                </c:pt>
                <c:pt idx="906">
                  <c:v>29-Feb-1972</c:v>
                </c:pt>
                <c:pt idx="907">
                  <c:v>31-Mar-1972</c:v>
                </c:pt>
                <c:pt idx="908">
                  <c:v>30-Apr-1972</c:v>
                </c:pt>
                <c:pt idx="909">
                  <c:v>31-May-1972</c:v>
                </c:pt>
                <c:pt idx="910">
                  <c:v>30-Jun-1972</c:v>
                </c:pt>
                <c:pt idx="911">
                  <c:v>31-Jul-1972</c:v>
                </c:pt>
                <c:pt idx="912">
                  <c:v>31-Aug-1972</c:v>
                </c:pt>
                <c:pt idx="913">
                  <c:v>30-Sep-1972</c:v>
                </c:pt>
                <c:pt idx="914">
                  <c:v>31-Oct-1972</c:v>
                </c:pt>
                <c:pt idx="915">
                  <c:v>30-Nov-1972</c:v>
                </c:pt>
                <c:pt idx="916">
                  <c:v>31-Dec-1972</c:v>
                </c:pt>
                <c:pt idx="917">
                  <c:v>31-Jan-1973</c:v>
                </c:pt>
                <c:pt idx="918">
                  <c:v>28-Feb-1973</c:v>
                </c:pt>
                <c:pt idx="919">
                  <c:v>31-Mar-1973</c:v>
                </c:pt>
                <c:pt idx="920">
                  <c:v>30-Apr-1973</c:v>
                </c:pt>
                <c:pt idx="921">
                  <c:v>31-May-1973</c:v>
                </c:pt>
                <c:pt idx="922">
                  <c:v>30-Jun-1973</c:v>
                </c:pt>
                <c:pt idx="923">
                  <c:v>31-Jul-1973</c:v>
                </c:pt>
                <c:pt idx="924">
                  <c:v>31-Aug-1973</c:v>
                </c:pt>
                <c:pt idx="925">
                  <c:v>30-Sep-1973</c:v>
                </c:pt>
                <c:pt idx="926">
                  <c:v>31-Oct-1973</c:v>
                </c:pt>
                <c:pt idx="927">
                  <c:v>30-Nov-1973</c:v>
                </c:pt>
                <c:pt idx="928">
                  <c:v>31-Dec-1973</c:v>
                </c:pt>
                <c:pt idx="929">
                  <c:v>31-Jan-1974</c:v>
                </c:pt>
                <c:pt idx="930">
                  <c:v>28-Feb-1974</c:v>
                </c:pt>
                <c:pt idx="931">
                  <c:v>31-Mar-1974</c:v>
                </c:pt>
                <c:pt idx="932">
                  <c:v>30-Apr-1974</c:v>
                </c:pt>
                <c:pt idx="933">
                  <c:v>31-May-1974</c:v>
                </c:pt>
                <c:pt idx="934">
                  <c:v>30-Jun-1974</c:v>
                </c:pt>
                <c:pt idx="935">
                  <c:v>31-Jul-1974</c:v>
                </c:pt>
                <c:pt idx="936">
                  <c:v>31-Aug-1974</c:v>
                </c:pt>
                <c:pt idx="937">
                  <c:v>30-Sep-1974</c:v>
                </c:pt>
                <c:pt idx="938">
                  <c:v>31-Oct-1974</c:v>
                </c:pt>
                <c:pt idx="939">
                  <c:v>30-Nov-1974</c:v>
                </c:pt>
                <c:pt idx="940">
                  <c:v>31-Dec-1974</c:v>
                </c:pt>
                <c:pt idx="941">
                  <c:v>31-Jan-1975</c:v>
                </c:pt>
                <c:pt idx="942">
                  <c:v>28-Feb-1975</c:v>
                </c:pt>
                <c:pt idx="943">
                  <c:v>31-Mar-1975</c:v>
                </c:pt>
                <c:pt idx="944">
                  <c:v>30-Apr-1975</c:v>
                </c:pt>
                <c:pt idx="945">
                  <c:v>30-May-1975</c:v>
                </c:pt>
                <c:pt idx="946">
                  <c:v>30-Jun-1975</c:v>
                </c:pt>
                <c:pt idx="947">
                  <c:v>31-Jul-1975</c:v>
                </c:pt>
                <c:pt idx="948">
                  <c:v>29-Aug-1975</c:v>
                </c:pt>
                <c:pt idx="949">
                  <c:v>30-Sep-1975</c:v>
                </c:pt>
                <c:pt idx="950">
                  <c:v>31-Oct-1975</c:v>
                </c:pt>
                <c:pt idx="951">
                  <c:v>28-Nov-1975</c:v>
                </c:pt>
                <c:pt idx="952">
                  <c:v>31-Dec-1975</c:v>
                </c:pt>
                <c:pt idx="953">
                  <c:v>30-Jan-1976</c:v>
                </c:pt>
                <c:pt idx="954">
                  <c:v>27-Feb-1976</c:v>
                </c:pt>
                <c:pt idx="955">
                  <c:v>31-Mar-1976</c:v>
                </c:pt>
                <c:pt idx="956">
                  <c:v>30-Apr-1976</c:v>
                </c:pt>
                <c:pt idx="957">
                  <c:v>28-May-1976</c:v>
                </c:pt>
                <c:pt idx="958">
                  <c:v>30-Jun-1976</c:v>
                </c:pt>
                <c:pt idx="959">
                  <c:v>30-Jul-1976</c:v>
                </c:pt>
                <c:pt idx="960">
                  <c:v>31-Aug-1976</c:v>
                </c:pt>
                <c:pt idx="961">
                  <c:v>30-Sep-1976</c:v>
                </c:pt>
                <c:pt idx="962">
                  <c:v>29-Oct-1976</c:v>
                </c:pt>
                <c:pt idx="963">
                  <c:v>30-Nov-1976</c:v>
                </c:pt>
                <c:pt idx="964">
                  <c:v>31-Dec-1976</c:v>
                </c:pt>
                <c:pt idx="965">
                  <c:v>31-Jan-1977</c:v>
                </c:pt>
                <c:pt idx="966">
                  <c:v>28-Feb-1977</c:v>
                </c:pt>
                <c:pt idx="967">
                  <c:v>31-Mar-1977</c:v>
                </c:pt>
                <c:pt idx="968">
                  <c:v>29-Apr-1977</c:v>
                </c:pt>
                <c:pt idx="969">
                  <c:v>31-May-1977</c:v>
                </c:pt>
                <c:pt idx="970">
                  <c:v>30-Jun-1977</c:v>
                </c:pt>
                <c:pt idx="971">
                  <c:v>29-Jul-1977</c:v>
                </c:pt>
                <c:pt idx="972">
                  <c:v>31-Aug-1977</c:v>
                </c:pt>
                <c:pt idx="973">
                  <c:v>30-Sep-1977</c:v>
                </c:pt>
                <c:pt idx="974">
                  <c:v>31-Oct-1977</c:v>
                </c:pt>
                <c:pt idx="975">
                  <c:v>30-Nov-1977</c:v>
                </c:pt>
                <c:pt idx="976">
                  <c:v>30-Dec-1977</c:v>
                </c:pt>
                <c:pt idx="977">
                  <c:v>31-Jan-1978</c:v>
                </c:pt>
                <c:pt idx="978">
                  <c:v>28-Feb-1978</c:v>
                </c:pt>
                <c:pt idx="979">
                  <c:v>31-Mar-1978</c:v>
                </c:pt>
                <c:pt idx="980">
                  <c:v>28-Apr-1978</c:v>
                </c:pt>
                <c:pt idx="981">
                  <c:v>31-May-1978</c:v>
                </c:pt>
                <c:pt idx="982">
                  <c:v>30-Jun-1978</c:v>
                </c:pt>
                <c:pt idx="983">
                  <c:v>31-Jul-1978</c:v>
                </c:pt>
                <c:pt idx="984">
                  <c:v>31-Aug-1978</c:v>
                </c:pt>
                <c:pt idx="985">
                  <c:v>29-Sep-1978</c:v>
                </c:pt>
                <c:pt idx="986">
                  <c:v>31-Oct-1978</c:v>
                </c:pt>
                <c:pt idx="987">
                  <c:v>30-Nov-1978</c:v>
                </c:pt>
                <c:pt idx="988">
                  <c:v>29-Dec-1978</c:v>
                </c:pt>
                <c:pt idx="989">
                  <c:v>31-Jan-1979</c:v>
                </c:pt>
                <c:pt idx="990">
                  <c:v>28-Feb-1979</c:v>
                </c:pt>
                <c:pt idx="991">
                  <c:v>30-Mar-1979</c:v>
                </c:pt>
                <c:pt idx="992">
                  <c:v>30-Apr-1979</c:v>
                </c:pt>
                <c:pt idx="993">
                  <c:v>31-May-1979</c:v>
                </c:pt>
                <c:pt idx="994">
                  <c:v>29-Jun-1979</c:v>
                </c:pt>
                <c:pt idx="995">
                  <c:v>31-Jul-1979</c:v>
                </c:pt>
                <c:pt idx="996">
                  <c:v>31-Aug-1979</c:v>
                </c:pt>
                <c:pt idx="997">
                  <c:v>28-Sep-1979</c:v>
                </c:pt>
                <c:pt idx="998">
                  <c:v>31-Oct-1979</c:v>
                </c:pt>
                <c:pt idx="999">
                  <c:v>30-Nov-1979</c:v>
                </c:pt>
                <c:pt idx="1000">
                  <c:v>31-Dec-1979</c:v>
                </c:pt>
                <c:pt idx="1001">
                  <c:v>31-Jan-1980</c:v>
                </c:pt>
                <c:pt idx="1002">
                  <c:v>29-Feb-1980</c:v>
                </c:pt>
                <c:pt idx="1003">
                  <c:v>31-Mar-1980</c:v>
                </c:pt>
                <c:pt idx="1004">
                  <c:v>30-Apr-1980</c:v>
                </c:pt>
                <c:pt idx="1005">
                  <c:v>30-May-1980</c:v>
                </c:pt>
                <c:pt idx="1006">
                  <c:v>30-Jun-1980</c:v>
                </c:pt>
                <c:pt idx="1007">
                  <c:v>31-Jul-1980</c:v>
                </c:pt>
                <c:pt idx="1008">
                  <c:v>29-Aug-1980</c:v>
                </c:pt>
                <c:pt idx="1009">
                  <c:v>30-Sep-1980</c:v>
                </c:pt>
                <c:pt idx="1010">
                  <c:v>31-Oct-1980</c:v>
                </c:pt>
                <c:pt idx="1011">
                  <c:v>28-Nov-1980</c:v>
                </c:pt>
                <c:pt idx="1012">
                  <c:v>31-Dec-1980</c:v>
                </c:pt>
                <c:pt idx="1013">
                  <c:v>30-Jan-1981</c:v>
                </c:pt>
                <c:pt idx="1014">
                  <c:v>27-Feb-1981</c:v>
                </c:pt>
                <c:pt idx="1015">
                  <c:v>31-Mar-1981</c:v>
                </c:pt>
                <c:pt idx="1016">
                  <c:v>30-Apr-1981</c:v>
                </c:pt>
                <c:pt idx="1017">
                  <c:v>29-May-1981</c:v>
                </c:pt>
                <c:pt idx="1018">
                  <c:v>30-Jun-1981</c:v>
                </c:pt>
                <c:pt idx="1019">
                  <c:v>31-Jul-1981</c:v>
                </c:pt>
                <c:pt idx="1020">
                  <c:v>31-Aug-1981</c:v>
                </c:pt>
                <c:pt idx="1021">
                  <c:v>30-Sep-1981</c:v>
                </c:pt>
                <c:pt idx="1022">
                  <c:v>30-Oct-1981</c:v>
                </c:pt>
                <c:pt idx="1023">
                  <c:v>30-Nov-1981</c:v>
                </c:pt>
                <c:pt idx="1024">
                  <c:v>31-Dec-1981</c:v>
                </c:pt>
                <c:pt idx="1025">
                  <c:v>29-Jan-1982</c:v>
                </c:pt>
                <c:pt idx="1026">
                  <c:v>26-Feb-1982</c:v>
                </c:pt>
                <c:pt idx="1027">
                  <c:v>31-Mar-1982</c:v>
                </c:pt>
                <c:pt idx="1028">
                  <c:v>30-Apr-1982</c:v>
                </c:pt>
                <c:pt idx="1029">
                  <c:v>28-May-1982</c:v>
                </c:pt>
                <c:pt idx="1030">
                  <c:v>30-Jun-1982</c:v>
                </c:pt>
                <c:pt idx="1031">
                  <c:v>30-Jul-1982</c:v>
                </c:pt>
                <c:pt idx="1032">
                  <c:v>31-Aug-1982</c:v>
                </c:pt>
                <c:pt idx="1033">
                  <c:v>30-Sep-1982</c:v>
                </c:pt>
                <c:pt idx="1034">
                  <c:v>28-Oct-1982</c:v>
                </c:pt>
                <c:pt idx="1035">
                  <c:v>30-Nov-1982</c:v>
                </c:pt>
                <c:pt idx="1036">
                  <c:v>30-Dec-1982</c:v>
                </c:pt>
                <c:pt idx="1037">
                  <c:v>31-Jan-1983</c:v>
                </c:pt>
                <c:pt idx="1038">
                  <c:v>28-Feb-1983</c:v>
                </c:pt>
                <c:pt idx="1039">
                  <c:v>31-Mar-1983</c:v>
                </c:pt>
                <c:pt idx="1040">
                  <c:v>29-Apr-1983</c:v>
                </c:pt>
                <c:pt idx="1041">
                  <c:v>31-May-1983</c:v>
                </c:pt>
                <c:pt idx="1042">
                  <c:v>30-Jun-1983</c:v>
                </c:pt>
                <c:pt idx="1043">
                  <c:v>29-Jul-1983</c:v>
                </c:pt>
                <c:pt idx="1044">
                  <c:v>31-Aug-1983</c:v>
                </c:pt>
                <c:pt idx="1045">
                  <c:v>30-Sep-1983</c:v>
                </c:pt>
                <c:pt idx="1046">
                  <c:v>31-Oct-1983</c:v>
                </c:pt>
                <c:pt idx="1047">
                  <c:v>30-Nov-1983</c:v>
                </c:pt>
                <c:pt idx="1048">
                  <c:v>30-Dec-1983</c:v>
                </c:pt>
                <c:pt idx="1049">
                  <c:v>31-Jan-1984</c:v>
                </c:pt>
                <c:pt idx="1050">
                  <c:v>29-Feb-1984</c:v>
                </c:pt>
                <c:pt idx="1051">
                  <c:v>30-Mar-1984</c:v>
                </c:pt>
                <c:pt idx="1052">
                  <c:v>30-Apr-1984</c:v>
                </c:pt>
                <c:pt idx="1053">
                  <c:v>31-May-1984</c:v>
                </c:pt>
                <c:pt idx="1054">
                  <c:v>29-Jun-1984</c:v>
                </c:pt>
                <c:pt idx="1055">
                  <c:v>31-Jul-1984</c:v>
                </c:pt>
                <c:pt idx="1056">
                  <c:v>31-Aug-1984</c:v>
                </c:pt>
                <c:pt idx="1057">
                  <c:v>28-Sep-1984</c:v>
                </c:pt>
                <c:pt idx="1058">
                  <c:v>31-Oct-1984</c:v>
                </c:pt>
                <c:pt idx="1059">
                  <c:v>30-Nov-1984</c:v>
                </c:pt>
                <c:pt idx="1060">
                  <c:v>31-Dec-1984</c:v>
                </c:pt>
                <c:pt idx="1061">
                  <c:v>31-Jan-1985</c:v>
                </c:pt>
                <c:pt idx="1062">
                  <c:v>28-Feb-1985</c:v>
                </c:pt>
                <c:pt idx="1063">
                  <c:v>29-Mar-1985</c:v>
                </c:pt>
                <c:pt idx="1064">
                  <c:v>30-Apr-1985</c:v>
                </c:pt>
                <c:pt idx="1065">
                  <c:v>31-May-1985</c:v>
                </c:pt>
                <c:pt idx="1066">
                  <c:v>28-Jun-1985</c:v>
                </c:pt>
                <c:pt idx="1067">
                  <c:v>31-Jul-1985</c:v>
                </c:pt>
                <c:pt idx="1068">
                  <c:v>30-Aug-1985</c:v>
                </c:pt>
                <c:pt idx="1069">
                  <c:v>30-Sep-1985</c:v>
                </c:pt>
                <c:pt idx="1070">
                  <c:v>31-Oct-1985</c:v>
                </c:pt>
                <c:pt idx="1071">
                  <c:v>29-Nov-1985</c:v>
                </c:pt>
                <c:pt idx="1072">
                  <c:v>31-Dec-1985</c:v>
                </c:pt>
                <c:pt idx="1073">
                  <c:v>31-Jan-1986</c:v>
                </c:pt>
                <c:pt idx="1074">
                  <c:v>28-Feb-1986</c:v>
                </c:pt>
                <c:pt idx="1075">
                  <c:v>31-Mar-1986</c:v>
                </c:pt>
                <c:pt idx="1076">
                  <c:v>30-Apr-1986</c:v>
                </c:pt>
                <c:pt idx="1077">
                  <c:v>30-May-1986</c:v>
                </c:pt>
                <c:pt idx="1078">
                  <c:v>30-Jun-1986</c:v>
                </c:pt>
                <c:pt idx="1079">
                  <c:v>31-Jul-1986</c:v>
                </c:pt>
                <c:pt idx="1080">
                  <c:v>29-Aug-1986</c:v>
                </c:pt>
                <c:pt idx="1081">
                  <c:v>30-Sep-1986</c:v>
                </c:pt>
                <c:pt idx="1082">
                  <c:v>31-Oct-1986</c:v>
                </c:pt>
                <c:pt idx="1083">
                  <c:v>28-Nov-1986</c:v>
                </c:pt>
                <c:pt idx="1084">
                  <c:v>31-Dec-1986</c:v>
                </c:pt>
                <c:pt idx="1085">
                  <c:v>30-Jan-1987</c:v>
                </c:pt>
                <c:pt idx="1086">
                  <c:v>27-Feb-1987</c:v>
                </c:pt>
                <c:pt idx="1087">
                  <c:v>31-Mar-1987</c:v>
                </c:pt>
                <c:pt idx="1088">
                  <c:v>30-Apr-1987</c:v>
                </c:pt>
                <c:pt idx="1089">
                  <c:v>29-May-1987</c:v>
                </c:pt>
                <c:pt idx="1090">
                  <c:v>30-Jun-1987</c:v>
                </c:pt>
                <c:pt idx="1091">
                  <c:v>31-Jul-1987</c:v>
                </c:pt>
                <c:pt idx="1092">
                  <c:v>31-Aug-1987</c:v>
                </c:pt>
                <c:pt idx="1093">
                  <c:v>30-Sep-1987</c:v>
                </c:pt>
                <c:pt idx="1094">
                  <c:v>30-Oct-1987</c:v>
                </c:pt>
                <c:pt idx="1095">
                  <c:v>30-Nov-1987</c:v>
                </c:pt>
                <c:pt idx="1096">
                  <c:v>31-Dec-1987</c:v>
                </c:pt>
                <c:pt idx="1097">
                  <c:v>29-Jan-1988</c:v>
                </c:pt>
                <c:pt idx="1098">
                  <c:v>29-Feb-1988</c:v>
                </c:pt>
                <c:pt idx="1099">
                  <c:v>31-Mar-1988</c:v>
                </c:pt>
                <c:pt idx="1100">
                  <c:v>29-Apr-1988</c:v>
                </c:pt>
                <c:pt idx="1101">
                  <c:v>31-May-1988</c:v>
                </c:pt>
                <c:pt idx="1102">
                  <c:v>30-Jun-1988</c:v>
                </c:pt>
                <c:pt idx="1103">
                  <c:v>29-Jul-1988</c:v>
                </c:pt>
                <c:pt idx="1104">
                  <c:v>31-Aug-1988</c:v>
                </c:pt>
                <c:pt idx="1105">
                  <c:v>30-Sep-1988</c:v>
                </c:pt>
                <c:pt idx="1106">
                  <c:v>31-Oct-1988</c:v>
                </c:pt>
                <c:pt idx="1107">
                  <c:v>30-Nov-1988</c:v>
                </c:pt>
                <c:pt idx="1108">
                  <c:v>30-Dec-1988</c:v>
                </c:pt>
                <c:pt idx="1109">
                  <c:v>31-Jan-1989</c:v>
                </c:pt>
                <c:pt idx="1110">
                  <c:v>28-Feb-1989</c:v>
                </c:pt>
                <c:pt idx="1111">
                  <c:v>31-Mar-1989</c:v>
                </c:pt>
                <c:pt idx="1112">
                  <c:v>28-Apr-1989</c:v>
                </c:pt>
                <c:pt idx="1113">
                  <c:v>31-May-1989</c:v>
                </c:pt>
                <c:pt idx="1114">
                  <c:v>30-Jun-1989</c:v>
                </c:pt>
                <c:pt idx="1115">
                  <c:v>31-Jul-1989</c:v>
                </c:pt>
                <c:pt idx="1116">
                  <c:v>31-Aug-1989</c:v>
                </c:pt>
                <c:pt idx="1117">
                  <c:v>29-Sep-1989</c:v>
                </c:pt>
                <c:pt idx="1118">
                  <c:v>31-Oct-1989</c:v>
                </c:pt>
                <c:pt idx="1119">
                  <c:v>30-Nov-1989</c:v>
                </c:pt>
                <c:pt idx="1120">
                  <c:v>29-Dec-1989</c:v>
                </c:pt>
                <c:pt idx="1121">
                  <c:v>31-Jan-1990</c:v>
                </c:pt>
                <c:pt idx="1122">
                  <c:v>28-Feb-1990</c:v>
                </c:pt>
                <c:pt idx="1123">
                  <c:v>30-Mar-1990</c:v>
                </c:pt>
                <c:pt idx="1124">
                  <c:v>30-Apr-1990</c:v>
                </c:pt>
                <c:pt idx="1125">
                  <c:v>31-May-1990</c:v>
                </c:pt>
                <c:pt idx="1126">
                  <c:v>29-Jun-1990</c:v>
                </c:pt>
                <c:pt idx="1127">
                  <c:v>31-Jul-1990</c:v>
                </c:pt>
                <c:pt idx="1128">
                  <c:v>31-Aug-1990</c:v>
                </c:pt>
                <c:pt idx="1129">
                  <c:v>28-Sep-1990</c:v>
                </c:pt>
                <c:pt idx="1130">
                  <c:v>31-Oct-1990</c:v>
                </c:pt>
                <c:pt idx="1131">
                  <c:v>30-Nov-1990</c:v>
                </c:pt>
                <c:pt idx="1132">
                  <c:v>31-Dec-1990</c:v>
                </c:pt>
                <c:pt idx="1133">
                  <c:v>31-Jan-1991</c:v>
                </c:pt>
                <c:pt idx="1134">
                  <c:v>28-Feb-1991</c:v>
                </c:pt>
                <c:pt idx="1135">
                  <c:v>28-Mar-1991</c:v>
                </c:pt>
                <c:pt idx="1136">
                  <c:v>30-Apr-1991</c:v>
                </c:pt>
                <c:pt idx="1137">
                  <c:v>31-May-1991</c:v>
                </c:pt>
                <c:pt idx="1138">
                  <c:v>28-Jun-1991</c:v>
                </c:pt>
                <c:pt idx="1139">
                  <c:v>31-Jul-1991</c:v>
                </c:pt>
                <c:pt idx="1140">
                  <c:v>30-Aug-1991</c:v>
                </c:pt>
                <c:pt idx="1141">
                  <c:v>30-Sep-1991</c:v>
                </c:pt>
                <c:pt idx="1142">
                  <c:v>31-Oct-1991</c:v>
                </c:pt>
                <c:pt idx="1143">
                  <c:v>29-Nov-1991</c:v>
                </c:pt>
                <c:pt idx="1144">
                  <c:v>31-Dec-1991</c:v>
                </c:pt>
                <c:pt idx="1145">
                  <c:v>31-Jan-1992</c:v>
                </c:pt>
                <c:pt idx="1146">
                  <c:v>28-Feb-1992</c:v>
                </c:pt>
                <c:pt idx="1147">
                  <c:v>31-Mar-1992</c:v>
                </c:pt>
                <c:pt idx="1148">
                  <c:v>30-Apr-1992</c:v>
                </c:pt>
                <c:pt idx="1149">
                  <c:v>29-May-1992</c:v>
                </c:pt>
                <c:pt idx="1150">
                  <c:v>30-Jun-1992</c:v>
                </c:pt>
                <c:pt idx="1151">
                  <c:v>31-Jul-1992</c:v>
                </c:pt>
                <c:pt idx="1152">
                  <c:v>31-Aug-1992</c:v>
                </c:pt>
                <c:pt idx="1153">
                  <c:v>30-Sep-1992</c:v>
                </c:pt>
                <c:pt idx="1154">
                  <c:v>30-Oct-1992</c:v>
                </c:pt>
                <c:pt idx="1155">
                  <c:v>30-Nov-1992</c:v>
                </c:pt>
                <c:pt idx="1156">
                  <c:v>31-Dec-1992</c:v>
                </c:pt>
                <c:pt idx="1157">
                  <c:v>29-Jan-1993</c:v>
                </c:pt>
                <c:pt idx="1158">
                  <c:v>26-Feb-1993</c:v>
                </c:pt>
                <c:pt idx="1159">
                  <c:v>31-Mar-1993</c:v>
                </c:pt>
                <c:pt idx="1160">
                  <c:v>30-Apr-1993</c:v>
                </c:pt>
                <c:pt idx="1161">
                  <c:v>28-May-1993</c:v>
                </c:pt>
                <c:pt idx="1162">
                  <c:v>30-Jun-1993</c:v>
                </c:pt>
                <c:pt idx="1163">
                  <c:v>30-Jul-1993</c:v>
                </c:pt>
                <c:pt idx="1164">
                  <c:v>31-Aug-1993</c:v>
                </c:pt>
                <c:pt idx="1165">
                  <c:v>30-Sep-1993</c:v>
                </c:pt>
                <c:pt idx="1166">
                  <c:v>29-Oct-1993</c:v>
                </c:pt>
                <c:pt idx="1167">
                  <c:v>30-Nov-1993</c:v>
                </c:pt>
                <c:pt idx="1168">
                  <c:v>31-Dec-1993</c:v>
                </c:pt>
                <c:pt idx="1169">
                  <c:v>31-Jan-1994</c:v>
                </c:pt>
                <c:pt idx="1170">
                  <c:v>28-Feb-1994</c:v>
                </c:pt>
                <c:pt idx="1171">
                  <c:v>31-Mar-1994</c:v>
                </c:pt>
                <c:pt idx="1172">
                  <c:v>29-Apr-1994</c:v>
                </c:pt>
                <c:pt idx="1173">
                  <c:v>31-May-1994</c:v>
                </c:pt>
                <c:pt idx="1174">
                  <c:v>30-Jun-1994</c:v>
                </c:pt>
                <c:pt idx="1175">
                  <c:v>29-Jul-1994</c:v>
                </c:pt>
                <c:pt idx="1176">
                  <c:v>31-Aug-1994</c:v>
                </c:pt>
                <c:pt idx="1177">
                  <c:v>30-Sep-1994</c:v>
                </c:pt>
                <c:pt idx="1178">
                  <c:v>31-Oct-1994</c:v>
                </c:pt>
                <c:pt idx="1179">
                  <c:v>30-Nov-1994</c:v>
                </c:pt>
                <c:pt idx="1180">
                  <c:v>30-Dec-1994</c:v>
                </c:pt>
                <c:pt idx="1181">
                  <c:v>31-Jan-1995</c:v>
                </c:pt>
                <c:pt idx="1182">
                  <c:v>28-Feb-1995</c:v>
                </c:pt>
                <c:pt idx="1183">
                  <c:v>31-Mar-1995</c:v>
                </c:pt>
                <c:pt idx="1184">
                  <c:v>28-Apr-1995</c:v>
                </c:pt>
                <c:pt idx="1185">
                  <c:v>31-May-1995</c:v>
                </c:pt>
                <c:pt idx="1186">
                  <c:v>30-Jun-1995</c:v>
                </c:pt>
                <c:pt idx="1187">
                  <c:v>31-Jul-1995</c:v>
                </c:pt>
                <c:pt idx="1188">
                  <c:v>31-Aug-1995</c:v>
                </c:pt>
                <c:pt idx="1189">
                  <c:v>29-Sep-1995</c:v>
                </c:pt>
                <c:pt idx="1190">
                  <c:v>31-Oct-1995</c:v>
                </c:pt>
                <c:pt idx="1191">
                  <c:v>30-Nov-1995</c:v>
                </c:pt>
                <c:pt idx="1192">
                  <c:v>29-Dec-1995</c:v>
                </c:pt>
                <c:pt idx="1193">
                  <c:v>31-Jan-1996</c:v>
                </c:pt>
                <c:pt idx="1194">
                  <c:v>29-Feb-1996</c:v>
                </c:pt>
                <c:pt idx="1195">
                  <c:v>29-Mar-1996</c:v>
                </c:pt>
                <c:pt idx="1196">
                  <c:v>30-Apr-1996</c:v>
                </c:pt>
                <c:pt idx="1197">
                  <c:v>31-May-1996</c:v>
                </c:pt>
                <c:pt idx="1198">
                  <c:v>28-Jun-1996</c:v>
                </c:pt>
                <c:pt idx="1199">
                  <c:v>31-Jul-1996</c:v>
                </c:pt>
                <c:pt idx="1200">
                  <c:v>30-Aug-1996</c:v>
                </c:pt>
                <c:pt idx="1201">
                  <c:v>30-Sep-1996</c:v>
                </c:pt>
                <c:pt idx="1202">
                  <c:v>31-Oct-1996</c:v>
                </c:pt>
                <c:pt idx="1203">
                  <c:v>27-Nov-1996</c:v>
                </c:pt>
                <c:pt idx="1204">
                  <c:v>31-Dec-1996</c:v>
                </c:pt>
                <c:pt idx="1205">
                  <c:v>31-Jan-1997</c:v>
                </c:pt>
                <c:pt idx="1206">
                  <c:v>28-Feb-1997</c:v>
                </c:pt>
                <c:pt idx="1207">
                  <c:v>31-Mar-1997</c:v>
                </c:pt>
                <c:pt idx="1208">
                  <c:v>30-Apr-1997</c:v>
                </c:pt>
                <c:pt idx="1209">
                  <c:v>30-May-1997</c:v>
                </c:pt>
                <c:pt idx="1210">
                  <c:v>30-Jun-1997</c:v>
                </c:pt>
                <c:pt idx="1211">
                  <c:v>31-Jul-1997</c:v>
                </c:pt>
                <c:pt idx="1212">
                  <c:v>29-Aug-1997</c:v>
                </c:pt>
                <c:pt idx="1213">
                  <c:v>30-Sep-1997</c:v>
                </c:pt>
                <c:pt idx="1214">
                  <c:v>31-Oct-1997</c:v>
                </c:pt>
                <c:pt idx="1215">
                  <c:v>28-Nov-1997</c:v>
                </c:pt>
                <c:pt idx="1216">
                  <c:v>31-Dec-1997</c:v>
                </c:pt>
                <c:pt idx="1217">
                  <c:v>30-Jan-1998</c:v>
                </c:pt>
                <c:pt idx="1218">
                  <c:v>27-Feb-1998</c:v>
                </c:pt>
                <c:pt idx="1219">
                  <c:v>31-Mar-1998</c:v>
                </c:pt>
                <c:pt idx="1220">
                  <c:v>30-Apr-1998</c:v>
                </c:pt>
                <c:pt idx="1221">
                  <c:v>29-May-1998</c:v>
                </c:pt>
                <c:pt idx="1222">
                  <c:v>30-Jun-1998</c:v>
                </c:pt>
                <c:pt idx="1223">
                  <c:v>31-Jul-1998</c:v>
                </c:pt>
                <c:pt idx="1224">
                  <c:v>31-Aug-1998</c:v>
                </c:pt>
                <c:pt idx="1225">
                  <c:v>30-Sep-1998</c:v>
                </c:pt>
                <c:pt idx="1226">
                  <c:v>30-Oct-1998</c:v>
                </c:pt>
                <c:pt idx="1227">
                  <c:v>30-Nov-1998</c:v>
                </c:pt>
                <c:pt idx="1228">
                  <c:v>31-Dec-1998</c:v>
                </c:pt>
                <c:pt idx="1229">
                  <c:v>29-Jan-1999</c:v>
                </c:pt>
                <c:pt idx="1230">
                  <c:v>26-Feb-1999</c:v>
                </c:pt>
                <c:pt idx="1231">
                  <c:v>31-Mar-1999</c:v>
                </c:pt>
                <c:pt idx="1232">
                  <c:v>30-Apr-1999</c:v>
                </c:pt>
                <c:pt idx="1233">
                  <c:v>31-May-1999</c:v>
                </c:pt>
                <c:pt idx="1234">
                  <c:v>30-Jun-1999</c:v>
                </c:pt>
                <c:pt idx="1235">
                  <c:v>30-Jul-1999</c:v>
                </c:pt>
                <c:pt idx="1236">
                  <c:v>31-Aug-1999</c:v>
                </c:pt>
                <c:pt idx="1237">
                  <c:v>30-Sep-1999</c:v>
                </c:pt>
                <c:pt idx="1238">
                  <c:v>29-Oct-1999</c:v>
                </c:pt>
                <c:pt idx="1239">
                  <c:v>30-Nov-1999</c:v>
                </c:pt>
                <c:pt idx="1240">
                  <c:v>31-Dec-1999</c:v>
                </c:pt>
                <c:pt idx="1241">
                  <c:v>31-Jan-2000</c:v>
                </c:pt>
                <c:pt idx="1242">
                  <c:v>29-Feb-2000</c:v>
                </c:pt>
                <c:pt idx="1243">
                  <c:v>31-Mar-2000</c:v>
                </c:pt>
                <c:pt idx="1244">
                  <c:v>28-Apr-2000</c:v>
                </c:pt>
                <c:pt idx="1245">
                  <c:v>31-May-2000</c:v>
                </c:pt>
                <c:pt idx="1246">
                  <c:v>30-Jun-2000</c:v>
                </c:pt>
                <c:pt idx="1247">
                  <c:v>31-Jul-2000</c:v>
                </c:pt>
                <c:pt idx="1248">
                  <c:v>31-Aug-2000</c:v>
                </c:pt>
                <c:pt idx="1249">
                  <c:v>29-Sep-2000</c:v>
                </c:pt>
                <c:pt idx="1250">
                  <c:v>31-Oct-2000</c:v>
                </c:pt>
                <c:pt idx="1251">
                  <c:v>30-Nov-2000</c:v>
                </c:pt>
                <c:pt idx="1252">
                  <c:v>29-Dec-2000</c:v>
                </c:pt>
                <c:pt idx="1253">
                  <c:v>31-Jan-2001</c:v>
                </c:pt>
                <c:pt idx="1254">
                  <c:v>28-Feb-2001</c:v>
                </c:pt>
                <c:pt idx="1255">
                  <c:v>30-Mar-2001</c:v>
                </c:pt>
                <c:pt idx="1256">
                  <c:v>30-Apr-2001</c:v>
                </c:pt>
                <c:pt idx="1257">
                  <c:v>31-May-2001</c:v>
                </c:pt>
                <c:pt idx="1258">
                  <c:v>29-Jun-2001</c:v>
                </c:pt>
                <c:pt idx="1259">
                  <c:v>31-Jul-2001</c:v>
                </c:pt>
                <c:pt idx="1260">
                  <c:v>31-Aug-2001</c:v>
                </c:pt>
                <c:pt idx="1261">
                  <c:v>28-Sep-2001</c:v>
                </c:pt>
                <c:pt idx="1262">
                  <c:v>31-Oct-2001</c:v>
                </c:pt>
                <c:pt idx="1263">
                  <c:v>30-Nov-2001</c:v>
                </c:pt>
                <c:pt idx="1264">
                  <c:v>31-Dec-2001</c:v>
                </c:pt>
                <c:pt idx="1265">
                  <c:v>31-Jan-2002</c:v>
                </c:pt>
                <c:pt idx="1266">
                  <c:v>28-Feb-2002</c:v>
                </c:pt>
                <c:pt idx="1267">
                  <c:v>28-Mar-2002</c:v>
                </c:pt>
                <c:pt idx="1268">
                  <c:v>30-Apr-2002</c:v>
                </c:pt>
                <c:pt idx="1269">
                  <c:v>31-May-2002</c:v>
                </c:pt>
                <c:pt idx="1270">
                  <c:v>30-Jun-2002</c:v>
                </c:pt>
                <c:pt idx="1271">
                  <c:v>31-Jul-2002</c:v>
                </c:pt>
                <c:pt idx="1272">
                  <c:v>31-Aug-2002</c:v>
                </c:pt>
                <c:pt idx="1273">
                  <c:v>30-Sep-2002</c:v>
                </c:pt>
                <c:pt idx="1274">
                  <c:v>7-Oct-2002</c:v>
                </c:pt>
                <c:pt idx="1275">
                  <c:v>29-Nov-2002</c:v>
                </c:pt>
                <c:pt idx="1276">
                  <c:v>31-Dec-2002</c:v>
                </c:pt>
                <c:pt idx="1277">
                  <c:v>31-Jan-2003</c:v>
                </c:pt>
                <c:pt idx="1278">
                  <c:v>28-Feb-2003</c:v>
                </c:pt>
                <c:pt idx="1279">
                  <c:v>31-Mar-2003</c:v>
                </c:pt>
                <c:pt idx="1280">
                  <c:v>30-Apr-2003</c:v>
                </c:pt>
                <c:pt idx="1281">
                  <c:v>30-May-2003</c:v>
                </c:pt>
                <c:pt idx="1282">
                  <c:v>30-Jun-2003</c:v>
                </c:pt>
                <c:pt idx="1283">
                  <c:v>31-Jul-2003</c:v>
                </c:pt>
                <c:pt idx="1284">
                  <c:v>29-Aug-2003</c:v>
                </c:pt>
                <c:pt idx="1285">
                  <c:v>30-Sep-2003</c:v>
                </c:pt>
                <c:pt idx="1286">
                  <c:v>31-Oct-2003</c:v>
                </c:pt>
                <c:pt idx="1287">
                  <c:v>28-Nov-2003</c:v>
                </c:pt>
                <c:pt idx="1288">
                  <c:v>31-Dec-2003</c:v>
                </c:pt>
                <c:pt idx="1289">
                  <c:v>30-Jan-2004</c:v>
                </c:pt>
                <c:pt idx="1290">
                  <c:v>27-Feb-2004</c:v>
                </c:pt>
                <c:pt idx="1291">
                  <c:v>31-Mar-2004</c:v>
                </c:pt>
                <c:pt idx="1292">
                  <c:v>30-Apr-2004</c:v>
                </c:pt>
                <c:pt idx="1293">
                  <c:v>1-May-2004</c:v>
                </c:pt>
                <c:pt idx="1294">
                  <c:v>30-Jun-2004</c:v>
                </c:pt>
                <c:pt idx="1295">
                  <c:v>30-Jul-2004</c:v>
                </c:pt>
                <c:pt idx="1296">
                  <c:v>31-Aug-2004</c:v>
                </c:pt>
                <c:pt idx="1297">
                  <c:v>29-Sep-2004</c:v>
                </c:pt>
                <c:pt idx="1298">
                  <c:v>29-Oct-2004</c:v>
                </c:pt>
                <c:pt idx="1299">
                  <c:v>29-Nov-2004</c:v>
                </c:pt>
                <c:pt idx="1300">
                  <c:v>31-Dec-2004</c:v>
                </c:pt>
                <c:pt idx="1301">
                  <c:v>31-Jan-2005</c:v>
                </c:pt>
                <c:pt idx="1302">
                  <c:v>28-Feb-2005</c:v>
                </c:pt>
                <c:pt idx="1303">
                  <c:v>31-Mar-2005</c:v>
                </c:pt>
                <c:pt idx="1304">
                  <c:v>30-Apr-2005</c:v>
                </c:pt>
                <c:pt idx="1305">
                  <c:v>5-May-2005</c:v>
                </c:pt>
                <c:pt idx="1306">
                  <c:v>30-Jun-2005</c:v>
                </c:pt>
                <c:pt idx="1307">
                  <c:v>31-Jul-2005</c:v>
                </c:pt>
                <c:pt idx="1308">
                  <c:v>29-Aug-2005</c:v>
                </c:pt>
                <c:pt idx="1309">
                  <c:v>30-Sep-2005</c:v>
                </c:pt>
                <c:pt idx="1310">
                  <c:v>31-Oct-2005</c:v>
                </c:pt>
                <c:pt idx="1311">
                  <c:v>28-Nov-2005</c:v>
                </c:pt>
                <c:pt idx="1312">
                  <c:v>31-Dec-2005</c:v>
                </c:pt>
                <c:pt idx="1313">
                  <c:v>30-Jan-2006</c:v>
                </c:pt>
                <c:pt idx="1314">
                  <c:v>28-Feb-2006</c:v>
                </c:pt>
                <c:pt idx="1315">
                  <c:v>31-Mar-2006</c:v>
                </c:pt>
                <c:pt idx="1316">
                  <c:v>28-Apr-2006</c:v>
                </c:pt>
                <c:pt idx="1317">
                  <c:v>31-May-2006</c:v>
                </c:pt>
                <c:pt idx="1318">
                  <c:v>30-Jun-2006</c:v>
                </c:pt>
                <c:pt idx="1319">
                  <c:v>31-Jul-2006</c:v>
                </c:pt>
                <c:pt idx="1320">
                  <c:v>31-Aug-2006</c:v>
                </c:pt>
                <c:pt idx="1321">
                  <c:v>29-Sep-2006</c:v>
                </c:pt>
                <c:pt idx="1322">
                  <c:v>31-Oct-2006</c:v>
                </c:pt>
                <c:pt idx="1323">
                  <c:v>30-Nov-2006</c:v>
                </c:pt>
                <c:pt idx="1324">
                  <c:v>29-Dec-2006</c:v>
                </c:pt>
                <c:pt idx="1325">
                  <c:v>31-Jan-2007</c:v>
                </c:pt>
                <c:pt idx="1326">
                  <c:v>28-Feb-2007</c:v>
                </c:pt>
                <c:pt idx="1327">
                  <c:v>29-Mar-2007</c:v>
                </c:pt>
                <c:pt idx="1328">
                  <c:v>30-Apr-2007</c:v>
                </c:pt>
                <c:pt idx="1329">
                  <c:v>30-May-2007</c:v>
                </c:pt>
                <c:pt idx="1330">
                  <c:v>30-Jun-2007</c:v>
                </c:pt>
                <c:pt idx="1331">
                  <c:v>31-Jul-2007</c:v>
                </c:pt>
                <c:pt idx="1332">
                  <c:v>31-Aug-2007</c:v>
                </c:pt>
                <c:pt idx="1333">
                  <c:v>28-Sep-2007</c:v>
                </c:pt>
                <c:pt idx="1334">
                  <c:v>31-Oct-2007</c:v>
                </c:pt>
                <c:pt idx="1335">
                  <c:v>30-Nov-2007</c:v>
                </c:pt>
                <c:pt idx="1336">
                  <c:v>31-Dec-2007</c:v>
                </c:pt>
                <c:pt idx="1337">
                  <c:v>31-Jan-2008</c:v>
                </c:pt>
                <c:pt idx="1338">
                  <c:v>28-Feb-2008</c:v>
                </c:pt>
                <c:pt idx="1339">
                  <c:v>31-Mar-2008</c:v>
                </c:pt>
                <c:pt idx="1340">
                  <c:v>30-Apr-2008</c:v>
                </c:pt>
                <c:pt idx="1341">
                  <c:v>31-May-2008</c:v>
                </c:pt>
                <c:pt idx="1342">
                  <c:v>30-Jun-2008</c:v>
                </c:pt>
                <c:pt idx="1343">
                  <c:v>31-Jul-2008</c:v>
                </c:pt>
                <c:pt idx="1344">
                  <c:v>31-Aug-2008</c:v>
                </c:pt>
                <c:pt idx="1345">
                  <c:v>30-Sep-2008</c:v>
                </c:pt>
                <c:pt idx="1346">
                  <c:v>31-Oct-2008</c:v>
                </c:pt>
                <c:pt idx="1347">
                  <c:v>30-Nov-2008</c:v>
                </c:pt>
                <c:pt idx="1348">
                  <c:v>31-Dec-2008</c:v>
                </c:pt>
                <c:pt idx="1349">
                  <c:v>31-Jan-2009</c:v>
                </c:pt>
                <c:pt idx="1350">
                  <c:v>28-Feb-2009</c:v>
                </c:pt>
                <c:pt idx="1351">
                  <c:v>31-Mar-2009</c:v>
                </c:pt>
                <c:pt idx="1352">
                  <c:v>30-Apr-2009</c:v>
                </c:pt>
                <c:pt idx="1353">
                  <c:v>31-May-2009</c:v>
                </c:pt>
                <c:pt idx="1354">
                  <c:v>30-Jun-2009</c:v>
                </c:pt>
                <c:pt idx="1355">
                  <c:v>31-Jul-2009</c:v>
                </c:pt>
                <c:pt idx="1356">
                  <c:v>31-Aug-2009</c:v>
                </c:pt>
                <c:pt idx="1357">
                  <c:v>30-Sep-2009</c:v>
                </c:pt>
                <c:pt idx="1358">
                  <c:v>31-Oct-2009</c:v>
                </c:pt>
                <c:pt idx="1359">
                  <c:v>30-Nov-2009</c:v>
                </c:pt>
                <c:pt idx="1360">
                  <c:v>31-Dec-2009</c:v>
                </c:pt>
                <c:pt idx="1361">
                  <c:v>31-Jan-2010</c:v>
                </c:pt>
                <c:pt idx="1362">
                  <c:v>28-Feb-2010</c:v>
                </c:pt>
                <c:pt idx="1363">
                  <c:v>31-Mar-2010</c:v>
                </c:pt>
                <c:pt idx="1364">
                  <c:v>30-Apr-2010</c:v>
                </c:pt>
                <c:pt idx="1365">
                  <c:v>31-May-2010</c:v>
                </c:pt>
                <c:pt idx="1366">
                  <c:v>30-Jun-2010</c:v>
                </c:pt>
                <c:pt idx="1367">
                  <c:v>31-Jul-2010</c:v>
                </c:pt>
                <c:pt idx="1368">
                  <c:v>31-Aug-2010</c:v>
                </c:pt>
                <c:pt idx="1369">
                  <c:v>30-Sep-2010</c:v>
                </c:pt>
                <c:pt idx="1370">
                  <c:v>31-Oct-2010</c:v>
                </c:pt>
                <c:pt idx="1371">
                  <c:v>30-Nov-2010</c:v>
                </c:pt>
                <c:pt idx="1372">
                  <c:v>31-Dec-2010</c:v>
                </c:pt>
                <c:pt idx="1373">
                  <c:v>31-Jan-2011</c:v>
                </c:pt>
                <c:pt idx="1374">
                  <c:v>28-Feb-2011</c:v>
                </c:pt>
                <c:pt idx="1375">
                  <c:v>31-Mar-2011</c:v>
                </c:pt>
                <c:pt idx="1376">
                  <c:v>28-Apr-2011</c:v>
                </c:pt>
                <c:pt idx="1377">
                  <c:v>31-May-2011</c:v>
                </c:pt>
                <c:pt idx="1378">
                  <c:v>30-Jun-2011</c:v>
                </c:pt>
                <c:pt idx="1379">
                  <c:v>29-Jul-2011</c:v>
                </c:pt>
                <c:pt idx="1380">
                  <c:v>31-Aug-2011</c:v>
                </c:pt>
                <c:pt idx="1381">
                  <c:v>30-Sep-2011</c:v>
                </c:pt>
                <c:pt idx="1382">
                  <c:v>31-Oct-2011</c:v>
                </c:pt>
                <c:pt idx="1383">
                  <c:v>30-Nov-2011</c:v>
                </c:pt>
                <c:pt idx="1384">
                  <c:v>29-Dec-2011</c:v>
                </c:pt>
                <c:pt idx="1385">
                  <c:v>Jan-12</c:v>
                </c:pt>
                <c:pt idx="1386">
                  <c:v>Feb-12</c:v>
                </c:pt>
                <c:pt idx="1387">
                  <c:v>Mar-12</c:v>
                </c:pt>
                <c:pt idx="1388">
                  <c:v>Apr-12</c:v>
                </c:pt>
                <c:pt idx="1389">
                  <c:v>May-12</c:v>
                </c:pt>
                <c:pt idx="1390">
                  <c:v>Jun-12</c:v>
                </c:pt>
                <c:pt idx="1391">
                  <c:v>Jul-12</c:v>
                </c:pt>
                <c:pt idx="1392">
                  <c:v>Aug-12</c:v>
                </c:pt>
                <c:pt idx="1393">
                  <c:v>Sep-12</c:v>
                </c:pt>
                <c:pt idx="1394">
                  <c:v>Oct-12</c:v>
                </c:pt>
                <c:pt idx="1395">
                  <c:v>Nov-13</c:v>
                </c:pt>
                <c:pt idx="1396">
                  <c:v>Dec-12</c:v>
                </c:pt>
                <c:pt idx="1397">
                  <c:v>Jan-13</c:v>
                </c:pt>
                <c:pt idx="1398">
                  <c:v>Feb-13</c:v>
                </c:pt>
                <c:pt idx="1399">
                  <c:v>Mar-13</c:v>
                </c:pt>
                <c:pt idx="1400">
                  <c:v>Apr-13</c:v>
                </c:pt>
                <c:pt idx="1401">
                  <c:v>May-13</c:v>
                </c:pt>
                <c:pt idx="1402">
                  <c:v>Jun-13</c:v>
                </c:pt>
                <c:pt idx="1403">
                  <c:v>Jul-13</c:v>
                </c:pt>
                <c:pt idx="1404">
                  <c:v>Aug-13</c:v>
                </c:pt>
                <c:pt idx="1405">
                  <c:v>Sep-13</c:v>
                </c:pt>
                <c:pt idx="1406">
                  <c:v>Oct-13</c:v>
                </c:pt>
                <c:pt idx="1407">
                  <c:v>Nov-13</c:v>
                </c:pt>
                <c:pt idx="1408">
                  <c:v>Dec-13</c:v>
                </c:pt>
                <c:pt idx="1409">
                  <c:v>Jan-14</c:v>
                </c:pt>
                <c:pt idx="1410">
                  <c:v>Feb-14</c:v>
                </c:pt>
                <c:pt idx="1411">
                  <c:v>Mar-14</c:v>
                </c:pt>
                <c:pt idx="1412">
                  <c:v>Apr-14</c:v>
                </c:pt>
                <c:pt idx="1413">
                  <c:v>May-14</c:v>
                </c:pt>
                <c:pt idx="1414">
                  <c:v>Jun-14</c:v>
                </c:pt>
                <c:pt idx="1415">
                  <c:v>Jul-14</c:v>
                </c:pt>
                <c:pt idx="1416">
                  <c:v>Aug-14</c:v>
                </c:pt>
                <c:pt idx="1417">
                  <c:v>Sep-14</c:v>
                </c:pt>
                <c:pt idx="1418">
                  <c:v>Oct-14</c:v>
                </c:pt>
                <c:pt idx="1419">
                  <c:v>Nov-14</c:v>
                </c:pt>
                <c:pt idx="1420">
                  <c:v>Dec-14</c:v>
                </c:pt>
                <c:pt idx="1421">
                  <c:v>Jan-15</c:v>
                </c:pt>
                <c:pt idx="1422">
                  <c:v>Feb-15</c:v>
                </c:pt>
                <c:pt idx="1423">
                  <c:v>Mar-15</c:v>
                </c:pt>
                <c:pt idx="1424">
                  <c:v>Apr-15</c:v>
                </c:pt>
                <c:pt idx="1425">
                  <c:v>May-15</c:v>
                </c:pt>
                <c:pt idx="1426">
                  <c:v>Jun-15</c:v>
                </c:pt>
                <c:pt idx="1427">
                  <c:v>Jul-15</c:v>
                </c:pt>
                <c:pt idx="1428">
                  <c:v>Aug-15</c:v>
                </c:pt>
                <c:pt idx="1429">
                  <c:v>Sep-15</c:v>
                </c:pt>
                <c:pt idx="1430">
                  <c:v>Oct-15</c:v>
                </c:pt>
                <c:pt idx="1431">
                  <c:v>Nov-15</c:v>
                </c:pt>
                <c:pt idx="1432">
                  <c:v>Dec-15</c:v>
                </c:pt>
                <c:pt idx="1433">
                  <c:v>Jan-16</c:v>
                </c:pt>
                <c:pt idx="1434">
                  <c:v>Feb-16</c:v>
                </c:pt>
                <c:pt idx="1435">
                  <c:v>Mar-16</c:v>
                </c:pt>
                <c:pt idx="1436">
                  <c:v>Apr-16</c:v>
                </c:pt>
                <c:pt idx="1437">
                  <c:v>May-16</c:v>
                </c:pt>
                <c:pt idx="1438">
                  <c:v>Jun-16</c:v>
                </c:pt>
                <c:pt idx="1439">
                  <c:v>Jul-16</c:v>
                </c:pt>
                <c:pt idx="1440">
                  <c:v>Aug-16</c:v>
                </c:pt>
                <c:pt idx="1441">
                  <c:v>Sep-16</c:v>
                </c:pt>
                <c:pt idx="1442">
                  <c:v>Oct-16</c:v>
                </c:pt>
                <c:pt idx="1443">
                  <c:v>Nov-16</c:v>
                </c:pt>
                <c:pt idx="1444">
                  <c:v>Dec-16</c:v>
                </c:pt>
                <c:pt idx="1445">
                  <c:v>Jan-17</c:v>
                </c:pt>
                <c:pt idx="1446">
                  <c:v>Feb-17</c:v>
                </c:pt>
                <c:pt idx="1447">
                  <c:v>Mar-17</c:v>
                </c:pt>
                <c:pt idx="1448">
                  <c:v>Apr-17</c:v>
                </c:pt>
                <c:pt idx="1449">
                  <c:v>May-17</c:v>
                </c:pt>
                <c:pt idx="1450">
                  <c:v>Jun-17</c:v>
                </c:pt>
                <c:pt idx="1451">
                  <c:v>Jul-17</c:v>
                </c:pt>
                <c:pt idx="1452">
                  <c:v>Aug-17</c:v>
                </c:pt>
                <c:pt idx="1453">
                  <c:v>Sep-17</c:v>
                </c:pt>
                <c:pt idx="1454">
                  <c:v>Oct-17</c:v>
                </c:pt>
                <c:pt idx="1455">
                  <c:v>Nov-17</c:v>
                </c:pt>
                <c:pt idx="1456">
                  <c:v>Dec-17</c:v>
                </c:pt>
                <c:pt idx="1457">
                  <c:v>Jan-18</c:v>
                </c:pt>
                <c:pt idx="1458">
                  <c:v>Feb-18</c:v>
                </c:pt>
                <c:pt idx="1459">
                  <c:v>Mar-18</c:v>
                </c:pt>
                <c:pt idx="1460">
                  <c:v>Apr-18</c:v>
                </c:pt>
                <c:pt idx="1461">
                  <c:v>May-18</c:v>
                </c:pt>
                <c:pt idx="1462">
                  <c:v>Jun-18</c:v>
                </c:pt>
                <c:pt idx="1463">
                  <c:v>Jul-18</c:v>
                </c:pt>
                <c:pt idx="1464">
                  <c:v>Aug-18</c:v>
                </c:pt>
                <c:pt idx="1465">
                  <c:v>Sep-18</c:v>
                </c:pt>
                <c:pt idx="1466">
                  <c:v>Oct-18</c:v>
                </c:pt>
                <c:pt idx="1467">
                  <c:v>Nov-18</c:v>
                </c:pt>
                <c:pt idx="1468">
                  <c:v>Dec-18</c:v>
                </c:pt>
                <c:pt idx="1469">
                  <c:v>Jan-19</c:v>
                </c:pt>
                <c:pt idx="1470">
                  <c:v>Feb-19</c:v>
                </c:pt>
                <c:pt idx="1471">
                  <c:v>Mar-19</c:v>
                </c:pt>
                <c:pt idx="1472">
                  <c:v>Apr-19</c:v>
                </c:pt>
                <c:pt idx="1473">
                  <c:v>May-19</c:v>
                </c:pt>
                <c:pt idx="1474">
                  <c:v>Jun-19</c:v>
                </c:pt>
                <c:pt idx="1475">
                  <c:v>Jul-19</c:v>
                </c:pt>
                <c:pt idx="1476">
                  <c:v>Aug-19</c:v>
                </c:pt>
                <c:pt idx="1477">
                  <c:v>Sep-19</c:v>
                </c:pt>
                <c:pt idx="1478">
                  <c:v>Oct-19</c:v>
                </c:pt>
                <c:pt idx="1479">
                  <c:v>Nov-19</c:v>
                </c:pt>
                <c:pt idx="1480">
                  <c:v>Dec-19</c:v>
                </c:pt>
                <c:pt idx="1481">
                  <c:v>Jan-20</c:v>
                </c:pt>
                <c:pt idx="1482">
                  <c:v>Feb-20</c:v>
                </c:pt>
                <c:pt idx="1483">
                  <c:v>Mar-20</c:v>
                </c:pt>
                <c:pt idx="1484">
                  <c:v>Apr-20</c:v>
                </c:pt>
                <c:pt idx="1485">
                  <c:v>May-20</c:v>
                </c:pt>
                <c:pt idx="1486">
                  <c:v>Jun-20</c:v>
                </c:pt>
                <c:pt idx="1487">
                  <c:v>Jul-20</c:v>
                </c:pt>
                <c:pt idx="1488">
                  <c:v>Aug-20</c:v>
                </c:pt>
                <c:pt idx="1489">
                  <c:v>Sep-20</c:v>
                </c:pt>
                <c:pt idx="1490">
                  <c:v>Oct-20</c:v>
                </c:pt>
                <c:pt idx="1491">
                  <c:v>Nov-20</c:v>
                </c:pt>
                <c:pt idx="1492">
                  <c:v>Dec-20</c:v>
                </c:pt>
                <c:pt idx="1493">
                  <c:v>Jan-21</c:v>
                </c:pt>
                <c:pt idx="1494">
                  <c:v>Feb-21</c:v>
                </c:pt>
                <c:pt idx="1495">
                  <c:v>Mar-21</c:v>
                </c:pt>
                <c:pt idx="1496">
                  <c:v>Apr-21</c:v>
                </c:pt>
                <c:pt idx="1497">
                  <c:v>May-21</c:v>
                </c:pt>
                <c:pt idx="1498">
                  <c:v>Jun-21</c:v>
                </c:pt>
                <c:pt idx="1499">
                  <c:v>Jul-21</c:v>
                </c:pt>
                <c:pt idx="1500">
                  <c:v>Aug-21</c:v>
                </c:pt>
                <c:pt idx="1501">
                  <c:v>Sep-21</c:v>
                </c:pt>
                <c:pt idx="1502">
                  <c:v>Oct-21</c:v>
                </c:pt>
                <c:pt idx="1503">
                  <c:v>Nov-21</c:v>
                </c:pt>
                <c:pt idx="1504">
                  <c:v>Dec-21</c:v>
                </c:pt>
                <c:pt idx="1505">
                  <c:v>Jan-22</c:v>
                </c:pt>
                <c:pt idx="1506">
                  <c:v>Feb-22</c:v>
                </c:pt>
                <c:pt idx="1507">
                  <c:v>Mar-22</c:v>
                </c:pt>
                <c:pt idx="1508">
                  <c:v>Apr-22</c:v>
                </c:pt>
                <c:pt idx="1509">
                  <c:v>May-22</c:v>
                </c:pt>
                <c:pt idx="1510">
                  <c:v>Jun-22</c:v>
                </c:pt>
                <c:pt idx="1511">
                  <c:v>Jul-22</c:v>
                </c:pt>
                <c:pt idx="1512">
                  <c:v>Aug-22</c:v>
                </c:pt>
                <c:pt idx="1513">
                  <c:v>Sep-22</c:v>
                </c:pt>
                <c:pt idx="1514">
                  <c:v>Oct-22</c:v>
                </c:pt>
                <c:pt idx="1515">
                  <c:v>Nov-22</c:v>
                </c:pt>
                <c:pt idx="1516">
                  <c:v>Dec-22</c:v>
                </c:pt>
                <c:pt idx="1517">
                  <c:v>Jan-23</c:v>
                </c:pt>
                <c:pt idx="1518">
                  <c:v>Feb-23</c:v>
                </c:pt>
                <c:pt idx="1519">
                  <c:v>Mar-23</c:v>
                </c:pt>
                <c:pt idx="1520">
                  <c:v>Apr-23</c:v>
                </c:pt>
                <c:pt idx="1521">
                  <c:v>May-23</c:v>
                </c:pt>
                <c:pt idx="1522">
                  <c:v>Jun-23</c:v>
                </c:pt>
                <c:pt idx="1523">
                  <c:v>Jul-23</c:v>
                </c:pt>
                <c:pt idx="1524">
                  <c:v>Aug-23</c:v>
                </c:pt>
                <c:pt idx="1525">
                  <c:v>Sep-23</c:v>
                </c:pt>
                <c:pt idx="1526">
                  <c:v>Oct-23</c:v>
                </c:pt>
                <c:pt idx="1527">
                  <c:v>Nov-23</c:v>
                </c:pt>
                <c:pt idx="1528">
                  <c:v>Dec-23</c:v>
                </c:pt>
                <c:pt idx="1529">
                  <c:v>Jan-24</c:v>
                </c:pt>
                <c:pt idx="1530">
                  <c:v>Feb-24</c:v>
                </c:pt>
                <c:pt idx="1531">
                  <c:v>Mar-24</c:v>
                </c:pt>
                <c:pt idx="1532">
                  <c:v>Apr-24</c:v>
                </c:pt>
                <c:pt idx="1533">
                  <c:v>May-24</c:v>
                </c:pt>
                <c:pt idx="1534">
                  <c:v>Jun-24</c:v>
                </c:pt>
                <c:pt idx="1535">
                  <c:v>Jul-24</c:v>
                </c:pt>
                <c:pt idx="1536">
                  <c:v>Aug-24</c:v>
                </c:pt>
                <c:pt idx="1537">
                  <c:v>Sep-24</c:v>
                </c:pt>
                <c:pt idx="1538">
                  <c:v>Oct-24</c:v>
                </c:pt>
                <c:pt idx="1539">
                  <c:v>Nov-24</c:v>
                </c:pt>
                <c:pt idx="1540">
                  <c:v>Dec-24</c:v>
                </c:pt>
                <c:pt idx="1541">
                  <c:v>Jan-25</c:v>
                </c:pt>
                <c:pt idx="1542">
                  <c:v>Feb-25</c:v>
                </c:pt>
              </c:strCache>
            </c:strRef>
          </c:cat>
          <c:val>
            <c:numRef>
              <c:f>'DJIA vs AU Px'!$B$9:$B$1553</c:f>
              <c:numCache>
                <c:formatCode>0.00</c:formatCode>
                <c:ptCount val="1545"/>
                <c:pt idx="0">
                  <c:v>1.1330478955007257</c:v>
                </c:pt>
                <c:pt idx="1">
                  <c:v>1.2776439283986452</c:v>
                </c:pt>
                <c:pt idx="2">
                  <c:v>1.4009820996613449</c:v>
                </c:pt>
                <c:pt idx="3">
                  <c:v>1.4530769230769229</c:v>
                </c:pt>
                <c:pt idx="4">
                  <c:v>1.4335849056603773</c:v>
                </c:pt>
                <c:pt idx="5">
                  <c:v>1.5083647798742137</c:v>
                </c:pt>
                <c:pt idx="6">
                  <c:v>1.4782438316400579</c:v>
                </c:pt>
                <c:pt idx="7">
                  <c:v>1.3988534107402031</c:v>
                </c:pt>
                <c:pt idx="8">
                  <c:v>1.3807789066279632</c:v>
                </c:pt>
                <c:pt idx="9">
                  <c:v>1.4144460570875663</c:v>
                </c:pt>
                <c:pt idx="10">
                  <c:v>1.5629462989840348</c:v>
                </c:pt>
                <c:pt idx="11">
                  <c:v>1.6969134010643445</c:v>
                </c:pt>
                <c:pt idx="12">
                  <c:v>1.9425205611998062</c:v>
                </c:pt>
                <c:pt idx="13">
                  <c:v>1.8067779390420897</c:v>
                </c:pt>
                <c:pt idx="14">
                  <c:v>1.7387324625060472</c:v>
                </c:pt>
                <c:pt idx="15">
                  <c:v>1.6820270924044507</c:v>
                </c:pt>
                <c:pt idx="16">
                  <c:v>1.7511369134010641</c:v>
                </c:pt>
                <c:pt idx="17">
                  <c:v>1.7723996129656505</c:v>
                </c:pt>
                <c:pt idx="18">
                  <c:v>1.6363086598935652</c:v>
                </c:pt>
                <c:pt idx="19">
                  <c:v>1.609729075955491</c:v>
                </c:pt>
                <c:pt idx="20">
                  <c:v>1.6302854378326075</c:v>
                </c:pt>
                <c:pt idx="21">
                  <c:v>1.8691533623609093</c:v>
                </c:pt>
                <c:pt idx="22">
                  <c:v>1.8649008224479922</c:v>
                </c:pt>
                <c:pt idx="23">
                  <c:v>1.9208998548621188</c:v>
                </c:pt>
                <c:pt idx="24">
                  <c:v>2.1388630865989353</c:v>
                </c:pt>
                <c:pt idx="25">
                  <c:v>1.8939622641509433</c:v>
                </c:pt>
                <c:pt idx="26">
                  <c:v>1.9644895984518624</c:v>
                </c:pt>
                <c:pt idx="27">
                  <c:v>2.0272230285437831</c:v>
                </c:pt>
                <c:pt idx="28">
                  <c:v>2.1448863086598933</c:v>
                </c:pt>
                <c:pt idx="29">
                  <c:v>2.2806240928882437</c:v>
                </c:pt>
                <c:pt idx="30">
                  <c:v>2.3667440735365264</c:v>
                </c:pt>
                <c:pt idx="31">
                  <c:v>2.6343251088534108</c:v>
                </c:pt>
                <c:pt idx="32">
                  <c:v>2.7186744073536526</c:v>
                </c:pt>
                <c:pt idx="33">
                  <c:v>2.392617319787131</c:v>
                </c:pt>
                <c:pt idx="34">
                  <c:v>2.4943347847121426</c:v>
                </c:pt>
                <c:pt idx="35">
                  <c:v>2.6130624092888244</c:v>
                </c:pt>
                <c:pt idx="36">
                  <c:v>2.6814610546686017</c:v>
                </c:pt>
                <c:pt idx="37">
                  <c:v>2.5825834542815671</c:v>
                </c:pt>
                <c:pt idx="38">
                  <c:v>2.6570053217223024</c:v>
                </c:pt>
                <c:pt idx="39">
                  <c:v>2.6775616835994192</c:v>
                </c:pt>
                <c:pt idx="40">
                  <c:v>2.3419400096758585</c:v>
                </c:pt>
                <c:pt idx="41">
                  <c:v>2.3437106918238992</c:v>
                </c:pt>
                <c:pt idx="42">
                  <c:v>2.2668021286889206</c:v>
                </c:pt>
                <c:pt idx="43">
                  <c:v>2.3398113207547167</c:v>
                </c:pt>
                <c:pt idx="44">
                  <c:v>2.1735945815191093</c:v>
                </c:pt>
                <c:pt idx="45">
                  <c:v>2.0945621673923562</c:v>
                </c:pt>
                <c:pt idx="46">
                  <c:v>1.9467731011127236</c:v>
                </c:pt>
                <c:pt idx="47">
                  <c:v>2.0130478955007254</c:v>
                </c:pt>
                <c:pt idx="48">
                  <c:v>2.0488388969521041</c:v>
                </c:pt>
                <c:pt idx="49">
                  <c:v>1.9233817126269956</c:v>
                </c:pt>
                <c:pt idx="50">
                  <c:v>2.0938509917755197</c:v>
                </c:pt>
                <c:pt idx="51">
                  <c:v>2.3600145137880983</c:v>
                </c:pt>
                <c:pt idx="52">
                  <c:v>2.506028059990324</c:v>
                </c:pt>
                <c:pt idx="53">
                  <c:v>2.3678084179970971</c:v>
                </c:pt>
                <c:pt idx="54">
                  <c:v>2.3745428156748911</c:v>
                </c:pt>
                <c:pt idx="55">
                  <c:v>2.4780309627479435</c:v>
                </c:pt>
                <c:pt idx="56">
                  <c:v>2.6864247701983546</c:v>
                </c:pt>
                <c:pt idx="57">
                  <c:v>2.6853604257377839</c:v>
                </c:pt>
                <c:pt idx="58">
                  <c:v>2.7622689888727621</c:v>
                </c:pt>
                <c:pt idx="59">
                  <c:v>2.5386357039187226</c:v>
                </c:pt>
                <c:pt idx="60">
                  <c:v>2.6038461538461535</c:v>
                </c:pt>
                <c:pt idx="61">
                  <c:v>2.3624915336236092</c:v>
                </c:pt>
                <c:pt idx="62">
                  <c:v>2.2841702951136913</c:v>
                </c:pt>
                <c:pt idx="63">
                  <c:v>2.3040154813739719</c:v>
                </c:pt>
                <c:pt idx="64">
                  <c:v>2.2880696661828739</c:v>
                </c:pt>
                <c:pt idx="65">
                  <c:v>2.3018916303821961</c:v>
                </c:pt>
                <c:pt idx="66">
                  <c:v>2.2969279148524429</c:v>
                </c:pt>
                <c:pt idx="67">
                  <c:v>2.3812772133526847</c:v>
                </c:pt>
                <c:pt idx="68">
                  <c:v>2.3748959845186257</c:v>
                </c:pt>
                <c:pt idx="69">
                  <c:v>2.3539864537977744</c:v>
                </c:pt>
                <c:pt idx="70">
                  <c:v>2.2792065795839376</c:v>
                </c:pt>
                <c:pt idx="71">
                  <c:v>2.332723754233188</c:v>
                </c:pt>
                <c:pt idx="72">
                  <c:v>2.3490275761973876</c:v>
                </c:pt>
                <c:pt idx="73">
                  <c:v>2.3444170295113689</c:v>
                </c:pt>
                <c:pt idx="74">
                  <c:v>2.3408756652152878</c:v>
                </c:pt>
                <c:pt idx="75">
                  <c:v>2.1991098209966129</c:v>
                </c:pt>
                <c:pt idx="76">
                  <c:v>2.2785002418964684</c:v>
                </c:pt>
                <c:pt idx="77">
                  <c:v>2.3100387034349295</c:v>
                </c:pt>
                <c:pt idx="78">
                  <c:v>2.3458345428156746</c:v>
                </c:pt>
                <c:pt idx="79">
                  <c:v>2.2554620222544748</c:v>
                </c:pt>
                <c:pt idx="80">
                  <c:v>2.2604257377842281</c:v>
                </c:pt>
                <c:pt idx="81">
                  <c:v>2.1360280599903239</c:v>
                </c:pt>
                <c:pt idx="82">
                  <c:v>2.0938509917755197</c:v>
                </c:pt>
                <c:pt idx="83">
                  <c:v>1.7989840348330914</c:v>
                </c:pt>
                <c:pt idx="84">
                  <c:v>1.8851040154813739</c:v>
                </c:pt>
                <c:pt idx="85">
                  <c:v>1.6231930333817126</c:v>
                </c:pt>
                <c:pt idx="86">
                  <c:v>1.5994484760522496</c:v>
                </c:pt>
                <c:pt idx="87">
                  <c:v>1.5710982099661346</c:v>
                </c:pt>
                <c:pt idx="88">
                  <c:v>1.7405031446540877</c:v>
                </c:pt>
                <c:pt idx="89">
                  <c:v>1.7334155781325593</c:v>
                </c:pt>
                <c:pt idx="90">
                  <c:v>1.6845089501693276</c:v>
                </c:pt>
                <c:pt idx="91">
                  <c:v>1.7408611514271892</c:v>
                </c:pt>
                <c:pt idx="92">
                  <c:v>1.7295162070633767</c:v>
                </c:pt>
                <c:pt idx="93">
                  <c:v>1.7075471698113207</c:v>
                </c:pt>
                <c:pt idx="94">
                  <c:v>1.7454668601838412</c:v>
                </c:pt>
                <c:pt idx="95">
                  <c:v>1.8475374939525882</c:v>
                </c:pt>
                <c:pt idx="96">
                  <c:v>1.9340106434446056</c:v>
                </c:pt>
                <c:pt idx="97">
                  <c:v>2.0410449927431058</c:v>
                </c:pt>
                <c:pt idx="98">
                  <c:v>2.2338413159167874</c:v>
                </c:pt>
                <c:pt idx="99">
                  <c:v>2.5524576681180453</c:v>
                </c:pt>
                <c:pt idx="100">
                  <c:v>2.4670440251572323</c:v>
                </c:pt>
                <c:pt idx="101">
                  <c:v>2.528001935171746</c:v>
                </c:pt>
                <c:pt idx="102">
                  <c:v>2.6633865505563614</c:v>
                </c:pt>
                <c:pt idx="103">
                  <c:v>2.8359845186260277</c:v>
                </c:pt>
                <c:pt idx="104">
                  <c:v>2.6963473633284951</c:v>
                </c:pt>
                <c:pt idx="105">
                  <c:v>2.6339719400096757</c:v>
                </c:pt>
                <c:pt idx="106">
                  <c:v>2.7243444605708751</c:v>
                </c:pt>
                <c:pt idx="107">
                  <c:v>2.8955249153362357</c:v>
                </c:pt>
                <c:pt idx="108">
                  <c:v>2.8576052249637152</c:v>
                </c:pt>
                <c:pt idx="109">
                  <c:v>2.9026124818577648</c:v>
                </c:pt>
                <c:pt idx="110">
                  <c:v>2.9688872762457668</c:v>
                </c:pt>
                <c:pt idx="111">
                  <c:v>3.1857861635220122</c:v>
                </c:pt>
                <c:pt idx="112">
                  <c:v>3.4094194484760521</c:v>
                </c:pt>
                <c:pt idx="113">
                  <c:v>3.5685486211901303</c:v>
                </c:pt>
                <c:pt idx="114">
                  <c:v>3.3293226898887274</c:v>
                </c:pt>
                <c:pt idx="115">
                  <c:v>3.4359990324141263</c:v>
                </c:pt>
                <c:pt idx="116">
                  <c:v>3.2084712143202712</c:v>
                </c:pt>
                <c:pt idx="117">
                  <c:v>3.3225882922109333</c:v>
                </c:pt>
                <c:pt idx="118">
                  <c:v>3.0837155297532655</c:v>
                </c:pt>
                <c:pt idx="119">
                  <c:v>3.2750991775520073</c:v>
                </c:pt>
                <c:pt idx="120">
                  <c:v>3.3318045476536038</c:v>
                </c:pt>
                <c:pt idx="121">
                  <c:v>3.3612191582002899</c:v>
                </c:pt>
                <c:pt idx="122">
                  <c:v>3.2928205128205126</c:v>
                </c:pt>
                <c:pt idx="123">
                  <c:v>3.3711417513304305</c:v>
                </c:pt>
                <c:pt idx="124">
                  <c:v>3.3438509917755201</c:v>
                </c:pt>
                <c:pt idx="125">
                  <c:v>3.2499371069182383</c:v>
                </c:pt>
                <c:pt idx="126">
                  <c:v>3.2088243831640058</c:v>
                </c:pt>
                <c:pt idx="127">
                  <c:v>2.84059022738268</c:v>
                </c:pt>
                <c:pt idx="128">
                  <c:v>2.9876729559748427</c:v>
                </c:pt>
                <c:pt idx="129">
                  <c:v>2.767939042089985</c:v>
                </c:pt>
                <c:pt idx="130">
                  <c:v>2.8480358006773097</c:v>
                </c:pt>
                <c:pt idx="131">
                  <c:v>2.7952298016448958</c:v>
                </c:pt>
                <c:pt idx="132">
                  <c:v>2.5616739235607158</c:v>
                </c:pt>
                <c:pt idx="133">
                  <c:v>2.4000628930817607</c:v>
                </c:pt>
                <c:pt idx="134">
                  <c:v>2.0449443638122879</c:v>
                </c:pt>
                <c:pt idx="135">
                  <c:v>2.0701064344460569</c:v>
                </c:pt>
                <c:pt idx="136">
                  <c:v>2.0821577164973393</c:v>
                </c:pt>
                <c:pt idx="137">
                  <c:v>2.2221480406386065</c:v>
                </c:pt>
                <c:pt idx="138">
                  <c:v>2.1455926463473634</c:v>
                </c:pt>
                <c:pt idx="139">
                  <c:v>2.392617319787131</c:v>
                </c:pt>
                <c:pt idx="140">
                  <c:v>2.4649201741654569</c:v>
                </c:pt>
                <c:pt idx="141">
                  <c:v>2.578684083212385</c:v>
                </c:pt>
                <c:pt idx="142">
                  <c:v>2.5726560232220606</c:v>
                </c:pt>
                <c:pt idx="143">
                  <c:v>2.847324625060474</c:v>
                </c:pt>
                <c:pt idx="144">
                  <c:v>3.0004305757135943</c:v>
                </c:pt>
                <c:pt idx="145">
                  <c:v>2.8327963231736812</c:v>
                </c:pt>
                <c:pt idx="146">
                  <c:v>2.9249395258829218</c:v>
                </c:pt>
                <c:pt idx="147">
                  <c:v>3.0939961296565066</c:v>
                </c:pt>
                <c:pt idx="148">
                  <c:v>3.0532365747460082</c:v>
                </c:pt>
                <c:pt idx="149">
                  <c:v>2.9802273826802126</c:v>
                </c:pt>
                <c:pt idx="150">
                  <c:v>2.900841799709724</c:v>
                </c:pt>
                <c:pt idx="151">
                  <c:v>3.0521722302854375</c:v>
                </c:pt>
                <c:pt idx="152">
                  <c:v>3.1290807934204157</c:v>
                </c:pt>
                <c:pt idx="153">
                  <c:v>3.266947266569908</c:v>
                </c:pt>
                <c:pt idx="154">
                  <c:v>3.2704886308659891</c:v>
                </c:pt>
                <c:pt idx="155">
                  <c:v>3.4303289791969034</c:v>
                </c:pt>
                <c:pt idx="156">
                  <c:v>3.4696710208030965</c:v>
                </c:pt>
                <c:pt idx="157">
                  <c:v>3.5281470730527333</c:v>
                </c:pt>
                <c:pt idx="158">
                  <c:v>3.5111369134010637</c:v>
                </c:pt>
                <c:pt idx="159">
                  <c:v>3.403038219641993</c:v>
                </c:pt>
                <c:pt idx="160">
                  <c:v>3.5104257377842285</c:v>
                </c:pt>
                <c:pt idx="161">
                  <c:v>3.2361151427189161</c:v>
                </c:pt>
                <c:pt idx="162">
                  <c:v>3.2371746492501208</c:v>
                </c:pt>
                <c:pt idx="163">
                  <c:v>3.1794097726173196</c:v>
                </c:pt>
                <c:pt idx="164">
                  <c:v>3.055007256894049</c:v>
                </c:pt>
                <c:pt idx="165">
                  <c:v>3.0592646347363326</c:v>
                </c:pt>
                <c:pt idx="166">
                  <c:v>2.8770972423802612</c:v>
                </c:pt>
                <c:pt idx="167">
                  <c:v>2.7105224963715528</c:v>
                </c:pt>
                <c:pt idx="168">
                  <c:v>2.8239332365747458</c:v>
                </c:pt>
                <c:pt idx="169">
                  <c:v>2.8253507498790515</c:v>
                </c:pt>
                <c:pt idx="170">
                  <c:v>3.0043299467827769</c:v>
                </c:pt>
                <c:pt idx="171">
                  <c:v>2.9245863570391868</c:v>
                </c:pt>
                <c:pt idx="172">
                  <c:v>2.8834736332849538</c:v>
                </c:pt>
                <c:pt idx="173">
                  <c:v>3.01</c:v>
                </c:pt>
                <c:pt idx="174">
                  <c:v>3.0131881954523463</c:v>
                </c:pt>
                <c:pt idx="175">
                  <c:v>2.9511659409772615</c:v>
                </c:pt>
                <c:pt idx="176">
                  <c:v>2.9646347363328496</c:v>
                </c:pt>
                <c:pt idx="177">
                  <c:v>3.0319738751814223</c:v>
                </c:pt>
                <c:pt idx="178">
                  <c:v>3.0472133526850507</c:v>
                </c:pt>
                <c:pt idx="179">
                  <c:v>3.0486308659893564</c:v>
                </c:pt>
                <c:pt idx="180">
                  <c:v>2.8086937590711174</c:v>
                </c:pt>
                <c:pt idx="181">
                  <c:v>2.7044992743105949</c:v>
                </c:pt>
                <c:pt idx="182">
                  <c:v>2.68607160135462</c:v>
                </c:pt>
                <c:pt idx="183">
                  <c:v>2.8696516690856311</c:v>
                </c:pt>
                <c:pt idx="184">
                  <c:v>2.894818577648766</c:v>
                </c:pt>
                <c:pt idx="185">
                  <c:v>2.8420077406869857</c:v>
                </c:pt>
                <c:pt idx="186">
                  <c:v>2.8848911465892595</c:v>
                </c:pt>
                <c:pt idx="187">
                  <c:v>3.128374455732946</c:v>
                </c:pt>
                <c:pt idx="188">
                  <c:v>3.2003193033381709</c:v>
                </c:pt>
                <c:pt idx="189">
                  <c:v>3.1191582002902756</c:v>
                </c:pt>
                <c:pt idx="190">
                  <c:v>3.2222931785195934</c:v>
                </c:pt>
                <c:pt idx="191">
                  <c:v>3.1794097726173196</c:v>
                </c:pt>
                <c:pt idx="192">
                  <c:v>3.2453265602322205</c:v>
                </c:pt>
                <c:pt idx="193">
                  <c:v>3.3367634252539911</c:v>
                </c:pt>
                <c:pt idx="194">
                  <c:v>3.2148476052249637</c:v>
                </c:pt>
                <c:pt idx="195">
                  <c:v>3.2393033381712626</c:v>
                </c:pt>
                <c:pt idx="196">
                  <c:v>3.1141944847605223</c:v>
                </c:pt>
                <c:pt idx="197">
                  <c:v>2.967116594097726</c:v>
                </c:pt>
                <c:pt idx="198">
                  <c:v>2.8466182873730039</c:v>
                </c:pt>
                <c:pt idx="199">
                  <c:v>2.8678809869375903</c:v>
                </c:pt>
                <c:pt idx="200">
                  <c:v>2.7835316884373489</c:v>
                </c:pt>
                <c:pt idx="201">
                  <c:v>2.7778616352201255</c:v>
                </c:pt>
                <c:pt idx="202">
                  <c:v>2.654170295113691</c:v>
                </c:pt>
                <c:pt idx="203">
                  <c:v>2.7814078374455731</c:v>
                </c:pt>
                <c:pt idx="204">
                  <c:v>2.8994242864054183</c:v>
                </c:pt>
                <c:pt idx="205">
                  <c:v>2.8483889695210447</c:v>
                </c:pt>
                <c:pt idx="206">
                  <c:v>2.7750266086115141</c:v>
                </c:pt>
                <c:pt idx="207">
                  <c:v>2.6913836477987418</c:v>
                </c:pt>
                <c:pt idx="208">
                  <c:v>2.7920367682631828</c:v>
                </c:pt>
                <c:pt idx="209">
                  <c:v>2.9362844702467341</c:v>
                </c:pt>
                <c:pt idx="210">
                  <c:v>2.9153701015965163</c:v>
                </c:pt>
                <c:pt idx="211">
                  <c:v>2.919980648282535</c:v>
                </c:pt>
                <c:pt idx="212">
                  <c:v>2.8040880503144652</c:v>
                </c:pt>
                <c:pt idx="213">
                  <c:v>2.8909192065795835</c:v>
                </c:pt>
                <c:pt idx="214">
                  <c:v>2.8586647314949198</c:v>
                </c:pt>
                <c:pt idx="215">
                  <c:v>2.5311901306240925</c:v>
                </c:pt>
                <c:pt idx="216">
                  <c:v>2.5641025641025639</c:v>
                </c:pt>
                <c:pt idx="217">
                  <c:v>2.5641025641025639</c:v>
                </c:pt>
                <c:pt idx="218">
                  <c:v>2.5641025641025639</c:v>
                </c:pt>
                <c:pt idx="219">
                  <c:v>2.5641025641025639</c:v>
                </c:pt>
                <c:pt idx="220">
                  <c:v>2.6405418480890175</c:v>
                </c:pt>
                <c:pt idx="221">
                  <c:v>2.765360425737784</c:v>
                </c:pt>
                <c:pt idx="222">
                  <c:v>2.6695694242864052</c:v>
                </c:pt>
                <c:pt idx="223">
                  <c:v>2.9429124334784711</c:v>
                </c:pt>
                <c:pt idx="224">
                  <c:v>3.4726656990807934</c:v>
                </c:pt>
                <c:pt idx="225">
                  <c:v>3.1286889211417512</c:v>
                </c:pt>
                <c:pt idx="226">
                  <c:v>3.3894533139816159</c:v>
                </c:pt>
                <c:pt idx="227">
                  <c:v>3.6448959845186257</c:v>
                </c:pt>
                <c:pt idx="228">
                  <c:v>3.9283986453797772</c:v>
                </c:pt>
                <c:pt idx="229">
                  <c:v>4.3821964199322689</c:v>
                </c:pt>
                <c:pt idx="230">
                  <c:v>4.6453797774552488</c:v>
                </c:pt>
                <c:pt idx="231">
                  <c:v>4.6787614900822438</c:v>
                </c:pt>
                <c:pt idx="232">
                  <c:v>4.7968069666182869</c:v>
                </c:pt>
                <c:pt idx="233">
                  <c:v>4.3821964199322689</c:v>
                </c:pt>
                <c:pt idx="234">
                  <c:v>4.4039671020803093</c:v>
                </c:pt>
                <c:pt idx="235">
                  <c:v>4.5113691340106428</c:v>
                </c:pt>
                <c:pt idx="236">
                  <c:v>4.3434929850024186</c:v>
                </c:pt>
                <c:pt idx="237">
                  <c:v>4.4412191582002896</c:v>
                </c:pt>
                <c:pt idx="238">
                  <c:v>4.3338171262699561</c:v>
                </c:pt>
                <c:pt idx="239">
                  <c:v>4.3178519593613931</c:v>
                </c:pt>
                <c:pt idx="240">
                  <c:v>4.4629898403483308</c:v>
                </c:pt>
                <c:pt idx="241">
                  <c:v>4.9782293178519597</c:v>
                </c:pt>
                <c:pt idx="242">
                  <c:v>5.0609579100145137</c:v>
                </c:pt>
                <c:pt idx="243">
                  <c:v>5.1267537493952586</c:v>
                </c:pt>
                <c:pt idx="244">
                  <c:v>4.5960328979196898</c:v>
                </c:pt>
                <c:pt idx="245">
                  <c:v>4.616835994194485</c:v>
                </c:pt>
                <c:pt idx="246">
                  <c:v>4.4296081277213348</c:v>
                </c:pt>
                <c:pt idx="247">
                  <c:v>4.615868408321238</c:v>
                </c:pt>
                <c:pt idx="248">
                  <c:v>4.5104015481373967</c:v>
                </c:pt>
                <c:pt idx="249">
                  <c:v>4.7111756168359937</c:v>
                </c:pt>
                <c:pt idx="250">
                  <c:v>4.6381228834059023</c:v>
                </c:pt>
                <c:pt idx="251">
                  <c:v>4.4388001935171744</c:v>
                </c:pt>
                <c:pt idx="252">
                  <c:v>4.0348330914368651</c:v>
                </c:pt>
                <c:pt idx="253">
                  <c:v>4.0546686018384133</c:v>
                </c:pt>
                <c:pt idx="254">
                  <c:v>3.6042573778422833</c:v>
                </c:pt>
                <c:pt idx="255">
                  <c:v>3.5147556845670054</c:v>
                </c:pt>
                <c:pt idx="256">
                  <c:v>3.5984518626028055</c:v>
                </c:pt>
                <c:pt idx="257">
                  <c:v>3.8606676342525397</c:v>
                </c:pt>
                <c:pt idx="258">
                  <c:v>3.8892114175133039</c:v>
                </c:pt>
                <c:pt idx="259">
                  <c:v>3.7116594097726168</c:v>
                </c:pt>
                <c:pt idx="260">
                  <c:v>3.749879051765844</c:v>
                </c:pt>
                <c:pt idx="261">
                  <c:v>3.7774552491533622</c:v>
                </c:pt>
                <c:pt idx="262">
                  <c:v>4</c:v>
                </c:pt>
                <c:pt idx="263">
                  <c:v>3.9298500241896468</c:v>
                </c:pt>
                <c:pt idx="264">
                  <c:v>4.0077406869859695</c:v>
                </c:pt>
                <c:pt idx="265">
                  <c:v>4.0967585873246248</c:v>
                </c:pt>
                <c:pt idx="266">
                  <c:v>4.1369134010643442</c:v>
                </c:pt>
                <c:pt idx="267">
                  <c:v>3.9250120948234151</c:v>
                </c:pt>
                <c:pt idx="268">
                  <c:v>3.9767779390420896</c:v>
                </c:pt>
                <c:pt idx="269">
                  <c:v>3.8998548621190126</c:v>
                </c:pt>
                <c:pt idx="270">
                  <c:v>4.1030478955007252</c:v>
                </c:pt>
                <c:pt idx="271">
                  <c:v>4.298500241896468</c:v>
                </c:pt>
                <c:pt idx="272">
                  <c:v>4.4934687953555876</c:v>
                </c:pt>
                <c:pt idx="273">
                  <c:v>5.1040154813739713</c:v>
                </c:pt>
                <c:pt idx="274">
                  <c:v>5.1756168359941945</c:v>
                </c:pt>
                <c:pt idx="275">
                  <c:v>5.1843251088534101</c:v>
                </c:pt>
                <c:pt idx="276">
                  <c:v>5.0677310111272371</c:v>
                </c:pt>
                <c:pt idx="277">
                  <c:v>5.3904208998548615</c:v>
                </c:pt>
                <c:pt idx="278">
                  <c:v>5.7532656023222053</c:v>
                </c:pt>
                <c:pt idx="279">
                  <c:v>5.0120948234155778</c:v>
                </c:pt>
                <c:pt idx="280">
                  <c:v>5.1877116594097723</c:v>
                </c:pt>
                <c:pt idx="281">
                  <c:v>5.0227382680212864</c:v>
                </c:pt>
                <c:pt idx="282">
                  <c:v>4.4175133043057571</c:v>
                </c:pt>
                <c:pt idx="283">
                  <c:v>4.9738751814223505</c:v>
                </c:pt>
                <c:pt idx="284">
                  <c:v>4.5253991291727136</c:v>
                </c:pt>
                <c:pt idx="285">
                  <c:v>4.4537977745524913</c:v>
                </c:pt>
                <c:pt idx="286">
                  <c:v>4.3909046927914854</c:v>
                </c:pt>
                <c:pt idx="287">
                  <c:v>4.2017416545718422</c:v>
                </c:pt>
                <c:pt idx="288">
                  <c:v>4.1683599419448472</c:v>
                </c:pt>
                <c:pt idx="289">
                  <c:v>4.0130624092888239</c:v>
                </c:pt>
                <c:pt idx="290">
                  <c:v>4.1098209966134496</c:v>
                </c:pt>
                <c:pt idx="291">
                  <c:v>3.6787614900822447</c:v>
                </c:pt>
                <c:pt idx="292">
                  <c:v>3.4808901790033864</c:v>
                </c:pt>
                <c:pt idx="293">
                  <c:v>3.6831156265118525</c:v>
                </c:pt>
                <c:pt idx="294">
                  <c:v>3.6274794388001932</c:v>
                </c:pt>
                <c:pt idx="295">
                  <c:v>3.6652152878567974</c:v>
                </c:pt>
                <c:pt idx="296">
                  <c:v>3.8142235123367199</c:v>
                </c:pt>
                <c:pt idx="297">
                  <c:v>3.5529753265602317</c:v>
                </c:pt>
                <c:pt idx="298">
                  <c:v>3.3115626511852927</c:v>
                </c:pt>
                <c:pt idx="299">
                  <c:v>3.3313981615868404</c:v>
                </c:pt>
                <c:pt idx="300">
                  <c:v>3.2467343976777938</c:v>
                </c:pt>
                <c:pt idx="301">
                  <c:v>3.4388001935171744</c:v>
                </c:pt>
                <c:pt idx="302">
                  <c:v>3.5418480890178996</c:v>
                </c:pt>
                <c:pt idx="303">
                  <c:v>3.739719400096758</c:v>
                </c:pt>
                <c:pt idx="304">
                  <c:v>3.9235607160135455</c:v>
                </c:pt>
                <c:pt idx="305">
                  <c:v>3.9332365747460081</c:v>
                </c:pt>
                <c:pt idx="306">
                  <c:v>4.1344944363812282</c:v>
                </c:pt>
                <c:pt idx="307">
                  <c:v>4.3081761006289305</c:v>
                </c:pt>
                <c:pt idx="308">
                  <c:v>4.4866956942428633</c:v>
                </c:pt>
                <c:pt idx="309">
                  <c:v>4.6265118529269467</c:v>
                </c:pt>
                <c:pt idx="310">
                  <c:v>4.4958877600387037</c:v>
                </c:pt>
                <c:pt idx="311">
                  <c:v>4.6952104499274308</c:v>
                </c:pt>
                <c:pt idx="312">
                  <c:v>4.8756652152878566</c:v>
                </c:pt>
                <c:pt idx="313">
                  <c:v>4.6589259796806965</c:v>
                </c:pt>
                <c:pt idx="314">
                  <c:v>4.649733913884857</c:v>
                </c:pt>
                <c:pt idx="315">
                  <c:v>4.5791001451378808</c:v>
                </c:pt>
                <c:pt idx="316">
                  <c:v>4.7764876632801156</c:v>
                </c:pt>
                <c:pt idx="317">
                  <c:v>4.7135945815191098</c:v>
                </c:pt>
                <c:pt idx="318">
                  <c:v>5.0266086115142716</c:v>
                </c:pt>
                <c:pt idx="319">
                  <c:v>4.9709724238026123</c:v>
                </c:pt>
                <c:pt idx="320">
                  <c:v>4.7595549104983057</c:v>
                </c:pt>
                <c:pt idx="321">
                  <c:v>4.7184325108853411</c:v>
                </c:pt>
                <c:pt idx="322">
                  <c:v>4.2501209482341551</c:v>
                </c:pt>
                <c:pt idx="323">
                  <c:v>4.2046444121915814</c:v>
                </c:pt>
                <c:pt idx="324">
                  <c:v>4.5215287856797284</c:v>
                </c:pt>
                <c:pt idx="325">
                  <c:v>4.2520561199806481</c:v>
                </c:pt>
                <c:pt idx="326">
                  <c:v>4.283018867924528</c:v>
                </c:pt>
                <c:pt idx="327">
                  <c:v>4.467343976777939</c:v>
                </c:pt>
                <c:pt idx="328">
                  <c:v>4.6211901306240923</c:v>
                </c:pt>
                <c:pt idx="329">
                  <c:v>4.8698597000483783</c:v>
                </c:pt>
                <c:pt idx="330">
                  <c:v>4.7034349298500233</c:v>
                </c:pt>
                <c:pt idx="331">
                  <c:v>4.499758103531688</c:v>
                </c:pt>
                <c:pt idx="332">
                  <c:v>4.3846153846153841</c:v>
                </c:pt>
                <c:pt idx="333">
                  <c:v>4.349298500241896</c:v>
                </c:pt>
                <c:pt idx="334">
                  <c:v>4.6623125302370587</c:v>
                </c:pt>
                <c:pt idx="335">
                  <c:v>4.9414610546686015</c:v>
                </c:pt>
                <c:pt idx="336">
                  <c:v>5.0875665215287853</c:v>
                </c:pt>
                <c:pt idx="337">
                  <c:v>4.9908079342041605</c:v>
                </c:pt>
                <c:pt idx="338">
                  <c:v>5.0343492985002412</c:v>
                </c:pt>
                <c:pt idx="339">
                  <c:v>5.3884857281083693</c:v>
                </c:pt>
                <c:pt idx="340">
                  <c:v>5.8301886792452828</c:v>
                </c:pt>
                <c:pt idx="341">
                  <c:v>5.9612965650701497</c:v>
                </c:pt>
                <c:pt idx="342">
                  <c:v>5.9366231253023694</c:v>
                </c:pt>
                <c:pt idx="343">
                  <c:v>5.648282535074987</c:v>
                </c:pt>
                <c:pt idx="344">
                  <c:v>5.8059990324141264</c:v>
                </c:pt>
                <c:pt idx="345">
                  <c:v>6.2868892114175123</c:v>
                </c:pt>
                <c:pt idx="346">
                  <c:v>6.3381712626995634</c:v>
                </c:pt>
                <c:pt idx="347">
                  <c:v>6.4736332849540394</c:v>
                </c:pt>
                <c:pt idx="348">
                  <c:v>6.8301886792452828</c:v>
                </c:pt>
                <c:pt idx="349">
                  <c:v>6.9404934687953554</c:v>
                </c:pt>
                <c:pt idx="350">
                  <c:v>7.5723270440251573</c:v>
                </c:pt>
                <c:pt idx="351">
                  <c:v>7.3091436865021775</c:v>
                </c:pt>
                <c:pt idx="352">
                  <c:v>7.5791001451378799</c:v>
                </c:pt>
                <c:pt idx="353">
                  <c:v>7.6168359941944841</c:v>
                </c:pt>
                <c:pt idx="354">
                  <c:v>7.4721819061441694</c:v>
                </c:pt>
                <c:pt idx="355">
                  <c:v>6.7953555878084178</c:v>
                </c:pt>
                <c:pt idx="356">
                  <c:v>6.9525882922109332</c:v>
                </c:pt>
                <c:pt idx="357">
                  <c:v>6.9390420899854863</c:v>
                </c:pt>
                <c:pt idx="358">
                  <c:v>7.4039671020803084</c:v>
                </c:pt>
                <c:pt idx="359">
                  <c:v>7.7634252539912909</c:v>
                </c:pt>
                <c:pt idx="360">
                  <c:v>7.8621190130624079</c:v>
                </c:pt>
                <c:pt idx="361">
                  <c:v>7.6531204644412183</c:v>
                </c:pt>
                <c:pt idx="362">
                  <c:v>7.2752781809385576</c:v>
                </c:pt>
                <c:pt idx="363">
                  <c:v>7.5737784228350264</c:v>
                </c:pt>
                <c:pt idx="364">
                  <c:v>7.6052249637155285</c:v>
                </c:pt>
                <c:pt idx="365">
                  <c:v>7.5670053217223021</c:v>
                </c:pt>
                <c:pt idx="366">
                  <c:v>7.8355104015481372</c:v>
                </c:pt>
                <c:pt idx="367">
                  <c:v>7.7445573294629897</c:v>
                </c:pt>
                <c:pt idx="368">
                  <c:v>7.9443638122883407</c:v>
                </c:pt>
                <c:pt idx="369">
                  <c:v>8.3676826318335742</c:v>
                </c:pt>
                <c:pt idx="370">
                  <c:v>8.0420899854862107</c:v>
                </c:pt>
                <c:pt idx="371">
                  <c:v>8.8345428156748902</c:v>
                </c:pt>
                <c:pt idx="372">
                  <c:v>9.1819061441702932</c:v>
                </c:pt>
                <c:pt idx="373">
                  <c:v>9.5592646347363317</c:v>
                </c:pt>
                <c:pt idx="374">
                  <c:v>8.7919690372520556</c:v>
                </c:pt>
                <c:pt idx="375">
                  <c:v>9.5892597968069655</c:v>
                </c:pt>
                <c:pt idx="376">
                  <c:v>9.7919690372520556</c:v>
                </c:pt>
                <c:pt idx="377">
                  <c:v>9.6076439283986446</c:v>
                </c:pt>
                <c:pt idx="378">
                  <c:v>9.4233188195452335</c:v>
                </c:pt>
                <c:pt idx="379">
                  <c:v>10.321722302854377</c:v>
                </c:pt>
                <c:pt idx="380">
                  <c:v>10.2385099177552</c:v>
                </c:pt>
                <c:pt idx="381">
                  <c:v>10.634252539912916</c:v>
                </c:pt>
                <c:pt idx="382">
                  <c:v>10.186260280599903</c:v>
                </c:pt>
                <c:pt idx="383">
                  <c:v>10.449927431059505</c:v>
                </c:pt>
                <c:pt idx="384">
                  <c:v>11.630865989356554</c:v>
                </c:pt>
                <c:pt idx="385">
                  <c:v>11.583454281567489</c:v>
                </c:pt>
                <c:pt idx="386">
                  <c:v>12.201257861635218</c:v>
                </c:pt>
                <c:pt idx="387">
                  <c:v>14.194484760522494</c:v>
                </c:pt>
                <c:pt idx="388">
                  <c:v>14.513788098693757</c:v>
                </c:pt>
                <c:pt idx="389">
                  <c:v>15.360425737784228</c:v>
                </c:pt>
                <c:pt idx="390">
                  <c:v>15.355587808417996</c:v>
                </c:pt>
                <c:pt idx="391">
                  <c:v>14.944363812288339</c:v>
                </c:pt>
                <c:pt idx="392">
                  <c:v>15.447508466376391</c:v>
                </c:pt>
                <c:pt idx="393">
                  <c:v>14.388001935171744</c:v>
                </c:pt>
                <c:pt idx="394">
                  <c:v>16.149008224479921</c:v>
                </c:pt>
                <c:pt idx="395">
                  <c:v>16.821480406386065</c:v>
                </c:pt>
                <c:pt idx="396">
                  <c:v>18.398645379777456</c:v>
                </c:pt>
                <c:pt idx="397">
                  <c:v>16.618287373004353</c:v>
                </c:pt>
                <c:pt idx="398">
                  <c:v>13.231736816642476</c:v>
                </c:pt>
                <c:pt idx="399">
                  <c:v>11.562651185292694</c:v>
                </c:pt>
                <c:pt idx="400">
                  <c:v>12.022254475084663</c:v>
                </c:pt>
                <c:pt idx="401">
                  <c:v>12.922109337203677</c:v>
                </c:pt>
                <c:pt idx="402">
                  <c:v>13.115626511852927</c:v>
                </c:pt>
                <c:pt idx="403">
                  <c:v>13.841315916787615</c:v>
                </c:pt>
                <c:pt idx="404">
                  <c:v>13.507498790517657</c:v>
                </c:pt>
                <c:pt idx="405">
                  <c:v>13.309143686502177</c:v>
                </c:pt>
                <c:pt idx="406">
                  <c:v>10.948234155781325</c:v>
                </c:pt>
                <c:pt idx="407">
                  <c:v>11.320754716981131</c:v>
                </c:pt>
                <c:pt idx="408">
                  <c:v>11.630382196419932</c:v>
                </c:pt>
                <c:pt idx="409">
                  <c:v>9.9129172714078369</c:v>
                </c:pt>
                <c:pt idx="410">
                  <c:v>8.8727624576681183</c:v>
                </c:pt>
                <c:pt idx="411">
                  <c:v>8.8727624576681183</c:v>
                </c:pt>
                <c:pt idx="412">
                  <c:v>7.9632317368166419</c:v>
                </c:pt>
                <c:pt idx="413">
                  <c:v>8.1083696178035787</c:v>
                </c:pt>
                <c:pt idx="414">
                  <c:v>9.1775520077406849</c:v>
                </c:pt>
                <c:pt idx="415">
                  <c:v>8.3405902273826804</c:v>
                </c:pt>
                <c:pt idx="416">
                  <c:v>7.3149492017416531</c:v>
                </c:pt>
                <c:pt idx="417">
                  <c:v>6.21673923560716</c:v>
                </c:pt>
                <c:pt idx="418">
                  <c:v>7.2665699080793411</c:v>
                </c:pt>
                <c:pt idx="419">
                  <c:v>6.5505563618771161</c:v>
                </c:pt>
                <c:pt idx="420">
                  <c:v>6.7440735365263667</c:v>
                </c:pt>
                <c:pt idx="421">
                  <c:v>4.6734397677793895</c:v>
                </c:pt>
                <c:pt idx="422">
                  <c:v>5.0991775520077409</c:v>
                </c:pt>
                <c:pt idx="423">
                  <c:v>4.5428156748911466</c:v>
                </c:pt>
                <c:pt idx="424">
                  <c:v>3.7687469762941461</c:v>
                </c:pt>
                <c:pt idx="425">
                  <c:v>3.6865021770682147</c:v>
                </c:pt>
                <c:pt idx="426">
                  <c:v>3.9380745041122398</c:v>
                </c:pt>
                <c:pt idx="427">
                  <c:v>3.5462022254475078</c:v>
                </c:pt>
                <c:pt idx="428">
                  <c:v>2.7140783744557329</c:v>
                </c:pt>
                <c:pt idx="429">
                  <c:v>2.1625544267053702</c:v>
                </c:pt>
                <c:pt idx="430">
                  <c:v>2.0706337687469758</c:v>
                </c:pt>
                <c:pt idx="431">
                  <c:v>2.6250604741170775</c:v>
                </c:pt>
                <c:pt idx="432">
                  <c:v>3.5394291243347844</c:v>
                </c:pt>
                <c:pt idx="433">
                  <c:v>3.4620222544750843</c:v>
                </c:pt>
                <c:pt idx="434">
                  <c:v>2.9946782776971452</c:v>
                </c:pt>
                <c:pt idx="435">
                  <c:v>2.7261731978713111</c:v>
                </c:pt>
                <c:pt idx="436">
                  <c:v>2.8993710691823895</c:v>
                </c:pt>
                <c:pt idx="437">
                  <c:v>2.9462989840348328</c:v>
                </c:pt>
                <c:pt idx="438">
                  <c:v>2.4862119013062407</c:v>
                </c:pt>
                <c:pt idx="439">
                  <c:v>2.6802128688921139</c:v>
                </c:pt>
                <c:pt idx="440">
                  <c:v>3.5903837263060563</c:v>
                </c:pt>
                <c:pt idx="441">
                  <c:v>3.6274186908192672</c:v>
                </c:pt>
                <c:pt idx="442">
                  <c:v>3.8698738170347005</c:v>
                </c:pt>
                <c:pt idx="443">
                  <c:v>3.1462738301559789</c:v>
                </c:pt>
                <c:pt idx="444">
                  <c:v>3.6136203246294989</c:v>
                </c:pt>
                <c:pt idx="445">
                  <c:v>3.0906127770534546</c:v>
                </c:pt>
                <c:pt idx="446">
                  <c:v>2.8707261478345814</c:v>
                </c:pt>
                <c:pt idx="447">
                  <c:v>2.9640591966173364</c:v>
                </c:pt>
                <c:pt idx="448">
                  <c:v>3.0909653465346536</c:v>
                </c:pt>
                <c:pt idx="449">
                  <c:v>3.2619409796166718</c:v>
                </c:pt>
                <c:pt idx="450">
                  <c:v>2.956</c:v>
                </c:pt>
                <c:pt idx="451">
                  <c:v>2.9099999999999997</c:v>
                </c:pt>
                <c:pt idx="452">
                  <c:v>2.871142857142857</c:v>
                </c:pt>
                <c:pt idx="453">
                  <c:v>2.6857142857142855</c:v>
                </c:pt>
                <c:pt idx="454">
                  <c:v>2.7348571428571429</c:v>
                </c:pt>
                <c:pt idx="455">
                  <c:v>2.5157142857142856</c:v>
                </c:pt>
                <c:pt idx="456">
                  <c:v>2.653142857142857</c:v>
                </c:pt>
                <c:pt idx="457">
                  <c:v>2.6465714285714284</c:v>
                </c:pt>
                <c:pt idx="458">
                  <c:v>2.6674285714285713</c:v>
                </c:pt>
                <c:pt idx="459">
                  <c:v>2.9411428571428573</c:v>
                </c:pt>
                <c:pt idx="460">
                  <c:v>2.9725714285714289</c:v>
                </c:pt>
                <c:pt idx="461">
                  <c:v>2.9054285714285712</c:v>
                </c:pt>
                <c:pt idx="462">
                  <c:v>2.9251428571428568</c:v>
                </c:pt>
                <c:pt idx="463">
                  <c:v>2.8802857142857143</c:v>
                </c:pt>
                <c:pt idx="464">
                  <c:v>3.1271428571428572</c:v>
                </c:pt>
                <c:pt idx="465">
                  <c:v>3.161142857142857</c:v>
                </c:pt>
                <c:pt idx="466">
                  <c:v>3.3774285714285712</c:v>
                </c:pt>
                <c:pt idx="467">
                  <c:v>3.6065714285714288</c:v>
                </c:pt>
                <c:pt idx="468">
                  <c:v>3.6539999999999999</c:v>
                </c:pt>
                <c:pt idx="469">
                  <c:v>3.7691428571428567</c:v>
                </c:pt>
                <c:pt idx="470">
                  <c:v>3.9925714285714289</c:v>
                </c:pt>
                <c:pt idx="471">
                  <c:v>4.0671428571428567</c:v>
                </c:pt>
                <c:pt idx="472">
                  <c:v>4.1179999999999994</c:v>
                </c:pt>
                <c:pt idx="473">
                  <c:v>4.2711428571428574</c:v>
                </c:pt>
                <c:pt idx="474">
                  <c:v>4.347142857142857</c:v>
                </c:pt>
                <c:pt idx="475">
                  <c:v>4.4668571428571431</c:v>
                </c:pt>
                <c:pt idx="476">
                  <c:v>4.1619999999999999</c:v>
                </c:pt>
                <c:pt idx="477">
                  <c:v>4.3611428571428563</c:v>
                </c:pt>
                <c:pt idx="478">
                  <c:v>4.5054285714285713</c:v>
                </c:pt>
                <c:pt idx="479">
                  <c:v>4.7102857142857149</c:v>
                </c:pt>
                <c:pt idx="480">
                  <c:v>4.7511428571428569</c:v>
                </c:pt>
                <c:pt idx="481">
                  <c:v>4.7948571428571425</c:v>
                </c:pt>
                <c:pt idx="482">
                  <c:v>5.0625714285714283</c:v>
                </c:pt>
                <c:pt idx="483">
                  <c:v>5.2348571428571429</c:v>
                </c:pt>
                <c:pt idx="484">
                  <c:v>5.1400000000000006</c:v>
                </c:pt>
                <c:pt idx="485">
                  <c:v>5.3068571428571429</c:v>
                </c:pt>
                <c:pt idx="486">
                  <c:v>5.3514285714285714</c:v>
                </c:pt>
                <c:pt idx="487">
                  <c:v>5.3259999999999996</c:v>
                </c:pt>
                <c:pt idx="488">
                  <c:v>4.9791428571428575</c:v>
                </c:pt>
                <c:pt idx="489">
                  <c:v>4.991714285714286</c:v>
                </c:pt>
                <c:pt idx="490">
                  <c:v>4.8377142857142852</c:v>
                </c:pt>
                <c:pt idx="491">
                  <c:v>5.3031428571428574</c:v>
                </c:pt>
                <c:pt idx="492">
                  <c:v>5.0688571428571425</c:v>
                </c:pt>
                <c:pt idx="493">
                  <c:v>4.4162857142857144</c:v>
                </c:pt>
                <c:pt idx="494">
                  <c:v>3.9477142857142855</c:v>
                </c:pt>
                <c:pt idx="495">
                  <c:v>3.528</c:v>
                </c:pt>
                <c:pt idx="496">
                  <c:v>3.4528571428571428</c:v>
                </c:pt>
                <c:pt idx="497">
                  <c:v>3.4820000000000002</c:v>
                </c:pt>
                <c:pt idx="498">
                  <c:v>3.7039999999999997</c:v>
                </c:pt>
                <c:pt idx="499">
                  <c:v>2.8271428571428574</c:v>
                </c:pt>
                <c:pt idx="500">
                  <c:v>3.1794285714285713</c:v>
                </c:pt>
                <c:pt idx="501">
                  <c:v>3.0782857142857143</c:v>
                </c:pt>
                <c:pt idx="502">
                  <c:v>3.8251428571428572</c:v>
                </c:pt>
                <c:pt idx="503">
                  <c:v>4.0357142857142856</c:v>
                </c:pt>
                <c:pt idx="504">
                  <c:v>3.9791428571428575</c:v>
                </c:pt>
                <c:pt idx="505">
                  <c:v>4.0414285714285709</c:v>
                </c:pt>
                <c:pt idx="506">
                  <c:v>4.3351428571428565</c:v>
                </c:pt>
                <c:pt idx="507">
                  <c:v>4.2805714285714282</c:v>
                </c:pt>
                <c:pt idx="508">
                  <c:v>4.4217142857142857</c:v>
                </c:pt>
                <c:pt idx="509">
                  <c:v>4.1074285714285708</c:v>
                </c:pt>
                <c:pt idx="510">
                  <c:v>4.2085714285714291</c:v>
                </c:pt>
                <c:pt idx="511">
                  <c:v>3.7668571428571429</c:v>
                </c:pt>
                <c:pt idx="512">
                  <c:v>3.6699999999999995</c:v>
                </c:pt>
                <c:pt idx="513">
                  <c:v>3.9480000000000004</c:v>
                </c:pt>
                <c:pt idx="514">
                  <c:v>3.7322857142857142</c:v>
                </c:pt>
                <c:pt idx="515">
                  <c:v>4.0931428571428565</c:v>
                </c:pt>
                <c:pt idx="516">
                  <c:v>3.8402857142857143</c:v>
                </c:pt>
                <c:pt idx="517">
                  <c:v>4.3582857142857137</c:v>
                </c:pt>
                <c:pt idx="518">
                  <c:v>4.339428571428571</c:v>
                </c:pt>
                <c:pt idx="519">
                  <c:v>4.1625714285714288</c:v>
                </c:pt>
                <c:pt idx="520">
                  <c:v>4.2925714285714287</c:v>
                </c:pt>
                <c:pt idx="521">
                  <c:v>4.1821582733812956</c:v>
                </c:pt>
                <c:pt idx="522">
                  <c:v>4.2475362318840579</c:v>
                </c:pt>
                <c:pt idx="523">
                  <c:v>4.3197080291970797</c:v>
                </c:pt>
                <c:pt idx="524">
                  <c:v>4.3337226277372265</c:v>
                </c:pt>
                <c:pt idx="525">
                  <c:v>3.3883381924198255</c:v>
                </c:pt>
                <c:pt idx="526">
                  <c:v>3.5324637681159423</c:v>
                </c:pt>
                <c:pt idx="527">
                  <c:v>3.6829197080291971</c:v>
                </c:pt>
                <c:pt idx="528">
                  <c:v>3.7953079178885627</c:v>
                </c:pt>
                <c:pt idx="529">
                  <c:v>3.8727007299270069</c:v>
                </c:pt>
                <c:pt idx="530">
                  <c:v>3.901739130434783</c:v>
                </c:pt>
                <c:pt idx="531">
                  <c:v>3.8248175182481754</c:v>
                </c:pt>
                <c:pt idx="532">
                  <c:v>3.8008695652173912</c:v>
                </c:pt>
                <c:pt idx="533">
                  <c:v>3.5979710144927535</c:v>
                </c:pt>
                <c:pt idx="534">
                  <c:v>3.5353623188405798</c:v>
                </c:pt>
                <c:pt idx="535">
                  <c:v>3.5315107913669066</c:v>
                </c:pt>
                <c:pt idx="536">
                  <c:v>3.3489855072463768</c:v>
                </c:pt>
                <c:pt idx="537">
                  <c:v>3.3553623188405797</c:v>
                </c:pt>
                <c:pt idx="538">
                  <c:v>3.5692753623188405</c:v>
                </c:pt>
                <c:pt idx="539">
                  <c:v>3.7602919708029194</c:v>
                </c:pt>
                <c:pt idx="540">
                  <c:v>3.7014492753623189</c:v>
                </c:pt>
                <c:pt idx="541">
                  <c:v>3.6759420289855069</c:v>
                </c:pt>
                <c:pt idx="542">
                  <c:v>3.4150724637681158</c:v>
                </c:pt>
                <c:pt idx="543">
                  <c:v>3.3110144927536234</c:v>
                </c:pt>
                <c:pt idx="544">
                  <c:v>3.1256338028169011</c:v>
                </c:pt>
                <c:pt idx="545">
                  <c:v>3.09531914893617</c:v>
                </c:pt>
                <c:pt idx="546">
                  <c:v>3.0295035460992912</c:v>
                </c:pt>
                <c:pt idx="547">
                  <c:v>2.8437142857142859</c:v>
                </c:pt>
                <c:pt idx="548">
                  <c:v>2.7049645390070922</c:v>
                </c:pt>
                <c:pt idx="549">
                  <c:v>2.8416901408450701</c:v>
                </c:pt>
                <c:pt idx="550">
                  <c:v>2.8705555555555557</c:v>
                </c:pt>
                <c:pt idx="551">
                  <c:v>2.9366666666666665</c:v>
                </c:pt>
                <c:pt idx="552">
                  <c:v>2.953611111111111</c:v>
                </c:pt>
                <c:pt idx="553">
                  <c:v>3.0520279720279722</c:v>
                </c:pt>
                <c:pt idx="554">
                  <c:v>3.146758620689655</c:v>
                </c:pt>
                <c:pt idx="555">
                  <c:v>3.1805555555555554</c:v>
                </c:pt>
                <c:pt idx="556">
                  <c:v>3.3633802816901408</c:v>
                </c:pt>
                <c:pt idx="557">
                  <c:v>3.5374647887323944</c:v>
                </c:pt>
                <c:pt idx="558">
                  <c:v>3.6650704225352118</c:v>
                </c:pt>
                <c:pt idx="559">
                  <c:v>3.7936111111111108</c:v>
                </c:pt>
                <c:pt idx="560">
                  <c:v>3.7373793103448274</c:v>
                </c:pt>
                <c:pt idx="561">
                  <c:v>3.8920547945205479</c:v>
                </c:pt>
                <c:pt idx="562">
                  <c:v>3.9553103448275859</c:v>
                </c:pt>
                <c:pt idx="563">
                  <c:v>3.7763888888888886</c:v>
                </c:pt>
                <c:pt idx="564">
                  <c:v>3.7949999999999999</c:v>
                </c:pt>
                <c:pt idx="565">
                  <c:v>3.8922222222222222</c:v>
                </c:pt>
                <c:pt idx="566">
                  <c:v>3.7882191780821919</c:v>
                </c:pt>
                <c:pt idx="567">
                  <c:v>3.5743448275862066</c:v>
                </c:pt>
                <c:pt idx="568">
                  <c:v>3.7230136986301368</c:v>
                </c:pt>
                <c:pt idx="569">
                  <c:v>3.7903448275862068</c:v>
                </c:pt>
                <c:pt idx="570">
                  <c:v>3.7861111111111114</c:v>
                </c:pt>
                <c:pt idx="571">
                  <c:v>3.8566666666666669</c:v>
                </c:pt>
                <c:pt idx="572">
                  <c:v>3.7841666666666662</c:v>
                </c:pt>
                <c:pt idx="573">
                  <c:v>3.8969863013698633</c:v>
                </c:pt>
                <c:pt idx="574">
                  <c:v>4.0375510204081628</c:v>
                </c:pt>
                <c:pt idx="575">
                  <c:v>4.0586111111111114</c:v>
                </c:pt>
                <c:pt idx="576">
                  <c:v>4.0830555555555561</c:v>
                </c:pt>
                <c:pt idx="577">
                  <c:v>4.0758333333333328</c:v>
                </c:pt>
                <c:pt idx="578">
                  <c:v>4.0702777777777781</c:v>
                </c:pt>
                <c:pt idx="579">
                  <c:v>4.0364383561643837</c:v>
                </c:pt>
                <c:pt idx="580">
                  <c:v>4.2019310344827581</c:v>
                </c:pt>
                <c:pt idx="581">
                  <c:v>4.2391724137931028</c:v>
                </c:pt>
                <c:pt idx="582">
                  <c:v>4.3646258503401363</c:v>
                </c:pt>
                <c:pt idx="583">
                  <c:v>4.1175999999999995</c:v>
                </c:pt>
                <c:pt idx="584">
                  <c:v>4.3536842105263158</c:v>
                </c:pt>
                <c:pt idx="585">
                  <c:v>4.4000000000000004</c:v>
                </c:pt>
                <c:pt idx="586">
                  <c:v>4.4077333333333328</c:v>
                </c:pt>
                <c:pt idx="587">
                  <c:v>4.4021621621621616</c:v>
                </c:pt>
                <c:pt idx="588">
                  <c:v>4.7425850340136053</c:v>
                </c:pt>
                <c:pt idx="589">
                  <c:v>4.8781208053691278</c:v>
                </c:pt>
                <c:pt idx="590">
                  <c:v>4.976</c:v>
                </c:pt>
                <c:pt idx="591">
                  <c:v>5.0384210526315796</c:v>
                </c:pt>
                <c:pt idx="592">
                  <c:v>5.1787919463087251</c:v>
                </c:pt>
                <c:pt idx="593">
                  <c:v>5.4217218543046357</c:v>
                </c:pt>
                <c:pt idx="594">
                  <c:v>4.9374025974025972</c:v>
                </c:pt>
                <c:pt idx="595">
                  <c:v>5.2565789473684212</c:v>
                </c:pt>
                <c:pt idx="596">
                  <c:v>5.4057516339869283</c:v>
                </c:pt>
                <c:pt idx="597">
                  <c:v>5.4430769230769229</c:v>
                </c:pt>
                <c:pt idx="598">
                  <c:v>5.2055696202531649</c:v>
                </c:pt>
                <c:pt idx="599">
                  <c:v>5.1682051282051287</c:v>
                </c:pt>
                <c:pt idx="600">
                  <c:v>4.8823225806451616</c:v>
                </c:pt>
                <c:pt idx="601">
                  <c:v>4.5373684210526308</c:v>
                </c:pt>
                <c:pt idx="602">
                  <c:v>4.4807947019867553</c:v>
                </c:pt>
                <c:pt idx="603">
                  <c:v>4.4684210526315793</c:v>
                </c:pt>
                <c:pt idx="604">
                  <c:v>4.632679738562091</c:v>
                </c:pt>
                <c:pt idx="605">
                  <c:v>4.8117333333333336</c:v>
                </c:pt>
                <c:pt idx="606">
                  <c:v>4.6467532467532466</c:v>
                </c:pt>
                <c:pt idx="607">
                  <c:v>4.572903225806451</c:v>
                </c:pt>
                <c:pt idx="608">
                  <c:v>4.3753846153846148</c:v>
                </c:pt>
                <c:pt idx="609">
                  <c:v>4.3397435897435894</c:v>
                </c:pt>
                <c:pt idx="610">
                  <c:v>4.6657894736842112</c:v>
                </c:pt>
                <c:pt idx="611">
                  <c:v>4.6969230769230768</c:v>
                </c:pt>
                <c:pt idx="612">
                  <c:v>4.2082352941176469</c:v>
                </c:pt>
                <c:pt idx="613">
                  <c:v>4.2009467455621303</c:v>
                </c:pt>
                <c:pt idx="614">
                  <c:v>4.228139534883721</c:v>
                </c:pt>
                <c:pt idx="615">
                  <c:v>4.1479768786127167</c:v>
                </c:pt>
                <c:pt idx="616">
                  <c:v>4.2130232558139538</c:v>
                </c:pt>
                <c:pt idx="617">
                  <c:v>4.0709302325581396</c:v>
                </c:pt>
                <c:pt idx="618">
                  <c:v>3.8906976744186048</c:v>
                </c:pt>
                <c:pt idx="619">
                  <c:v>4.0971098265895955</c:v>
                </c:pt>
                <c:pt idx="620">
                  <c:v>4.2978571428571426</c:v>
                </c:pt>
                <c:pt idx="621">
                  <c:v>4.5961445783132531</c:v>
                </c:pt>
                <c:pt idx="622">
                  <c:v>4.5109523809523813</c:v>
                </c:pt>
                <c:pt idx="623">
                  <c:v>4.266588235294118</c:v>
                </c:pt>
                <c:pt idx="624">
                  <c:v>4.2755294117647065</c:v>
                </c:pt>
                <c:pt idx="625">
                  <c:v>4.1952941176470588</c:v>
                </c:pt>
                <c:pt idx="626">
                  <c:v>4.4909523809523808</c:v>
                </c:pt>
                <c:pt idx="627">
                  <c:v>4.0282352941176471</c:v>
                </c:pt>
                <c:pt idx="628">
                  <c:v>4.2214285714285715</c:v>
                </c:pt>
                <c:pt idx="629">
                  <c:v>4.2145882352941175</c:v>
                </c:pt>
                <c:pt idx="630">
                  <c:v>4.1204761904761904</c:v>
                </c:pt>
                <c:pt idx="631">
                  <c:v>4.2419161676646704</c:v>
                </c:pt>
                <c:pt idx="632">
                  <c:v>4.1466666666666665</c:v>
                </c:pt>
                <c:pt idx="633">
                  <c:v>4.0085714285714289</c:v>
                </c:pt>
                <c:pt idx="634">
                  <c:v>3.9861904761904761</c:v>
                </c:pt>
                <c:pt idx="635">
                  <c:v>4.1637869822485207</c:v>
                </c:pt>
                <c:pt idx="636">
                  <c:v>4.3050602409638552</c:v>
                </c:pt>
                <c:pt idx="637">
                  <c:v>4.34547619047619</c:v>
                </c:pt>
                <c:pt idx="638">
                  <c:v>4.5128571428571425</c:v>
                </c:pt>
                <c:pt idx="639">
                  <c:v>4.6156626506024097</c:v>
                </c:pt>
                <c:pt idx="640">
                  <c:v>4.9414814814814818</c:v>
                </c:pt>
                <c:pt idx="641">
                  <c:v>4.862409638554217</c:v>
                </c:pt>
                <c:pt idx="642">
                  <c:v>5.1503797468354433</c:v>
                </c:pt>
                <c:pt idx="643">
                  <c:v>5.3174193548387096</c:v>
                </c:pt>
                <c:pt idx="644">
                  <c:v>5.5310967741935491</c:v>
                </c:pt>
                <c:pt idx="645">
                  <c:v>6.1210958904109587</c:v>
                </c:pt>
                <c:pt idx="646">
                  <c:v>5.3617948717948725</c:v>
                </c:pt>
                <c:pt idx="647">
                  <c:v>5.30126582278481</c:v>
                </c:pt>
                <c:pt idx="648">
                  <c:v>5.5607692307692309</c:v>
                </c:pt>
                <c:pt idx="649">
                  <c:v>5.8415483870967746</c:v>
                </c:pt>
                <c:pt idx="650">
                  <c:v>5.9057742782152225</c:v>
                </c:pt>
                <c:pt idx="651">
                  <c:v>5.7987261146496811</c:v>
                </c:pt>
                <c:pt idx="652">
                  <c:v>5.8486956521739133</c:v>
                </c:pt>
                <c:pt idx="653">
                  <c:v>5.7202298850574715</c:v>
                </c:pt>
                <c:pt idx="654">
                  <c:v>5.728409090909091</c:v>
                </c:pt>
                <c:pt idx="655">
                  <c:v>5.9386826347305393</c:v>
                </c:pt>
                <c:pt idx="656">
                  <c:v>6.0615181286549715</c:v>
                </c:pt>
                <c:pt idx="657">
                  <c:v>5.9440476190476188</c:v>
                </c:pt>
                <c:pt idx="658">
                  <c:v>5.9180487804878048</c:v>
                </c:pt>
                <c:pt idx="659">
                  <c:v>6.2511515151515153</c:v>
                </c:pt>
                <c:pt idx="660">
                  <c:v>6.5120481927710845</c:v>
                </c:pt>
                <c:pt idx="661">
                  <c:v>6.4948479041916167</c:v>
                </c:pt>
                <c:pt idx="662">
                  <c:v>6.4777777777777787</c:v>
                </c:pt>
                <c:pt idx="663">
                  <c:v>6.3724390243902436</c:v>
                </c:pt>
                <c:pt idx="664">
                  <c:v>6.7307474999999997</c:v>
                </c:pt>
                <c:pt idx="665">
                  <c:v>6.6426969325153378</c:v>
                </c:pt>
                <c:pt idx="666">
                  <c:v>6.4217283950617281</c:v>
                </c:pt>
                <c:pt idx="667">
                  <c:v>6.778867924528301</c:v>
                </c:pt>
                <c:pt idx="668">
                  <c:v>6.6916857142857147</c:v>
                </c:pt>
                <c:pt idx="669">
                  <c:v>6.7768015463917539</c:v>
                </c:pt>
                <c:pt idx="670">
                  <c:v>7.1236363636363631</c:v>
                </c:pt>
                <c:pt idx="671">
                  <c:v>7.1682051282051287</c:v>
                </c:pt>
                <c:pt idx="672">
                  <c:v>7.0523076923076928</c:v>
                </c:pt>
                <c:pt idx="673">
                  <c:v>7.0288311688311689</c:v>
                </c:pt>
                <c:pt idx="674">
                  <c:v>6.9929844155844156</c:v>
                </c:pt>
                <c:pt idx="675">
                  <c:v>7.4353840104849276</c:v>
                </c:pt>
                <c:pt idx="676">
                  <c:v>7.5426356589147279</c:v>
                </c:pt>
                <c:pt idx="677">
                  <c:v>7.3826751592356681</c:v>
                </c:pt>
                <c:pt idx="678">
                  <c:v>7.3359999999999994</c:v>
                </c:pt>
                <c:pt idx="679">
                  <c:v>7.3168627450980397</c:v>
                </c:pt>
                <c:pt idx="680">
                  <c:v>7.2302631578947372</c:v>
                </c:pt>
                <c:pt idx="681">
                  <c:v>7.2127152317880787</c:v>
                </c:pt>
                <c:pt idx="682">
                  <c:v>7.1536</c:v>
                </c:pt>
                <c:pt idx="683">
                  <c:v>7.3434640000000009</c:v>
                </c:pt>
                <c:pt idx="684">
                  <c:v>7.0126147651006709</c:v>
                </c:pt>
                <c:pt idx="685">
                  <c:v>7.0883221476510077</c:v>
                </c:pt>
                <c:pt idx="686">
                  <c:v>7.5050340136054423</c:v>
                </c:pt>
                <c:pt idx="687">
                  <c:v>7.9821276595744681</c:v>
                </c:pt>
                <c:pt idx="688">
                  <c:v>7.9126760563380278</c:v>
                </c:pt>
                <c:pt idx="689">
                  <c:v>8.2363380281690137</c:v>
                </c:pt>
                <c:pt idx="690">
                  <c:v>8.355744680851064</c:v>
                </c:pt>
                <c:pt idx="691">
                  <c:v>8.6102127659574457</c:v>
                </c:pt>
                <c:pt idx="692">
                  <c:v>9.0333804809052332</c:v>
                </c:pt>
                <c:pt idx="693">
                  <c:v>9.2511299435028249</c:v>
                </c:pt>
                <c:pt idx="694">
                  <c:v>9.448441926345609</c:v>
                </c:pt>
                <c:pt idx="695">
                  <c:v>9.8560906515580751</c:v>
                </c:pt>
                <c:pt idx="696">
                  <c:v>9.5127478753541084</c:v>
                </c:pt>
                <c:pt idx="697">
                  <c:v>10.211331444759207</c:v>
                </c:pt>
                <c:pt idx="698">
                  <c:v>9.9897872340425522</c:v>
                </c:pt>
                <c:pt idx="699">
                  <c:v>10.972198581560283</c:v>
                </c:pt>
                <c:pt idx="700">
                  <c:v>11.472056737588652</c:v>
                </c:pt>
                <c:pt idx="701">
                  <c:v>11.598014184397163</c:v>
                </c:pt>
                <c:pt idx="702">
                  <c:v>11.684255319148937</c:v>
                </c:pt>
                <c:pt idx="703">
                  <c:v>11.622695035460993</c:v>
                </c:pt>
                <c:pt idx="704">
                  <c:v>12.075177304964539</c:v>
                </c:pt>
                <c:pt idx="705">
                  <c:v>12.069886363636362</c:v>
                </c:pt>
                <c:pt idx="706">
                  <c:v>12.823292613636363</c:v>
                </c:pt>
                <c:pt idx="707">
                  <c:v>13.234375</c:v>
                </c:pt>
                <c:pt idx="708">
                  <c:v>13.30056818181818</c:v>
                </c:pt>
                <c:pt idx="709">
                  <c:v>13.275106685633002</c:v>
                </c:pt>
                <c:pt idx="710">
                  <c:v>12.940825035561879</c:v>
                </c:pt>
                <c:pt idx="711">
                  <c:v>13.748506401137981</c:v>
                </c:pt>
                <c:pt idx="712">
                  <c:v>13.894736842105264</c:v>
                </c:pt>
                <c:pt idx="713">
                  <c:v>13.392318634423898</c:v>
                </c:pt>
                <c:pt idx="714">
                  <c:v>13.759601706970129</c:v>
                </c:pt>
                <c:pt idx="715">
                  <c:v>14.560170697012804</c:v>
                </c:pt>
                <c:pt idx="716">
                  <c:v>14.683357041251778</c:v>
                </c:pt>
                <c:pt idx="717">
                  <c:v>13.600284495021338</c:v>
                </c:pt>
                <c:pt idx="718">
                  <c:v>14.019345661450924</c:v>
                </c:pt>
                <c:pt idx="719">
                  <c:v>14.731436699857751</c:v>
                </c:pt>
                <c:pt idx="720">
                  <c:v>14.282788051209105</c:v>
                </c:pt>
                <c:pt idx="721">
                  <c:v>13.501420454545453</c:v>
                </c:pt>
                <c:pt idx="722">
                  <c:v>13.632102272727272</c:v>
                </c:pt>
                <c:pt idx="723">
                  <c:v>13.431249999999999</c:v>
                </c:pt>
                <c:pt idx="724">
                  <c:v>14.189485795454544</c:v>
                </c:pt>
                <c:pt idx="725">
                  <c:v>13.631860597439545</c:v>
                </c:pt>
                <c:pt idx="726">
                  <c:v>13.218207681365577</c:v>
                </c:pt>
                <c:pt idx="727">
                  <c:v>13.508108108108109</c:v>
                </c:pt>
                <c:pt idx="728">
                  <c:v>14.064295874822191</c:v>
                </c:pt>
                <c:pt idx="729">
                  <c:v>14.365007112375535</c:v>
                </c:pt>
                <c:pt idx="730">
                  <c:v>14.318349928876247</c:v>
                </c:pt>
                <c:pt idx="731">
                  <c:v>14.446590909090908</c:v>
                </c:pt>
                <c:pt idx="732">
                  <c:v>13.759943181818182</c:v>
                </c:pt>
                <c:pt idx="733">
                  <c:v>12.944680851063831</c:v>
                </c:pt>
                <c:pt idx="734">
                  <c:v>12.51177304964539</c:v>
                </c:pt>
                <c:pt idx="735">
                  <c:v>12.762269503546099</c:v>
                </c:pt>
                <c:pt idx="736">
                  <c:v>12.359997163120568</c:v>
                </c:pt>
                <c:pt idx="737">
                  <c:v>12.766524822695034</c:v>
                </c:pt>
                <c:pt idx="738">
                  <c:v>12.48</c:v>
                </c:pt>
                <c:pt idx="739">
                  <c:v>12.674042553191489</c:v>
                </c:pt>
                <c:pt idx="740">
                  <c:v>12.932198581560284</c:v>
                </c:pt>
                <c:pt idx="741">
                  <c:v>13.126241134751773</c:v>
                </c:pt>
                <c:pt idx="742">
                  <c:v>13.565390070921985</c:v>
                </c:pt>
                <c:pt idx="743">
                  <c:v>14.269219858156029</c:v>
                </c:pt>
                <c:pt idx="744">
                  <c:v>14.429217021276596</c:v>
                </c:pt>
                <c:pt idx="745">
                  <c:v>15.094751773049646</c:v>
                </c:pt>
                <c:pt idx="746">
                  <c:v>15.410493617021277</c:v>
                </c:pt>
                <c:pt idx="747">
                  <c:v>15.814465248226949</c:v>
                </c:pt>
                <c:pt idx="748">
                  <c:v>16.557443971631205</c:v>
                </c:pt>
                <c:pt idx="749">
                  <c:v>16.849926241134749</c:v>
                </c:pt>
                <c:pt idx="750">
                  <c:v>17.120567375886523</c:v>
                </c:pt>
                <c:pt idx="751">
                  <c:v>17.069784397163119</c:v>
                </c:pt>
                <c:pt idx="752">
                  <c:v>17.695035460992909</c:v>
                </c:pt>
                <c:pt idx="753">
                  <c:v>18.263546099290778</c:v>
                </c:pt>
                <c:pt idx="754">
                  <c:v>18.258156028368795</c:v>
                </c:pt>
                <c:pt idx="755">
                  <c:v>19.145529078014185</c:v>
                </c:pt>
                <c:pt idx="756">
                  <c:v>18.848507801418439</c:v>
                </c:pt>
                <c:pt idx="757">
                  <c:v>17.919997163120566</c:v>
                </c:pt>
                <c:pt idx="758">
                  <c:v>18.343262411347517</c:v>
                </c:pt>
                <c:pt idx="759">
                  <c:v>18.700139007092197</c:v>
                </c:pt>
                <c:pt idx="760">
                  <c:v>19.272624113475178</c:v>
                </c:pt>
                <c:pt idx="761">
                  <c:v>17.662978723404255</c:v>
                </c:pt>
                <c:pt idx="762">
                  <c:v>17.875744680851064</c:v>
                </c:pt>
                <c:pt idx="763">
                  <c:v>17.491914893617022</c:v>
                </c:pt>
                <c:pt idx="764">
                  <c:v>17.069500709219856</c:v>
                </c:pt>
                <c:pt idx="765">
                  <c:v>17.769886363636363</c:v>
                </c:pt>
                <c:pt idx="766">
                  <c:v>18.199431818181818</c:v>
                </c:pt>
                <c:pt idx="767">
                  <c:v>17.520735795454545</c:v>
                </c:pt>
                <c:pt idx="768">
                  <c:v>17.708342291371995</c:v>
                </c:pt>
                <c:pt idx="769">
                  <c:v>16.388132768361583</c:v>
                </c:pt>
                <c:pt idx="770">
                  <c:v>15.90027397260274</c:v>
                </c:pt>
                <c:pt idx="771">
                  <c:v>16.362189041095892</c:v>
                </c:pt>
                <c:pt idx="772">
                  <c:v>16.873695890410961</c:v>
                </c:pt>
                <c:pt idx="773">
                  <c:v>17.758901369863011</c:v>
                </c:pt>
                <c:pt idx="774">
                  <c:v>18.835846372688479</c:v>
                </c:pt>
                <c:pt idx="775">
                  <c:v>19.249783783783784</c:v>
                </c:pt>
                <c:pt idx="776">
                  <c:v>19.281531249999997</c:v>
                </c:pt>
                <c:pt idx="777">
                  <c:v>19.793178977272728</c:v>
                </c:pt>
                <c:pt idx="778">
                  <c:v>19.430678977272724</c:v>
                </c:pt>
                <c:pt idx="779">
                  <c:v>20.010496453900711</c:v>
                </c:pt>
                <c:pt idx="780">
                  <c:v>20.394898016997168</c:v>
                </c:pt>
                <c:pt idx="781">
                  <c:v>19.864303116147308</c:v>
                </c:pt>
                <c:pt idx="782">
                  <c:v>19.884742937853108</c:v>
                </c:pt>
                <c:pt idx="783">
                  <c:v>20.355430183356841</c:v>
                </c:pt>
                <c:pt idx="784">
                  <c:v>20.595490140845072</c:v>
                </c:pt>
                <c:pt idx="785">
                  <c:v>19.718309859154928</c:v>
                </c:pt>
                <c:pt idx="786">
                  <c:v>20.001412429378529</c:v>
                </c:pt>
                <c:pt idx="787">
                  <c:v>19.998582743988681</c:v>
                </c:pt>
                <c:pt idx="788">
                  <c:v>18.901420454545455</c:v>
                </c:pt>
                <c:pt idx="789">
                  <c:v>17.400283687943261</c:v>
                </c:pt>
                <c:pt idx="790">
                  <c:v>15.900283286118981</c:v>
                </c:pt>
                <c:pt idx="791">
                  <c:v>16.843095774647885</c:v>
                </c:pt>
                <c:pt idx="792">
                  <c:v>17.184200282087446</c:v>
                </c:pt>
                <c:pt idx="793">
                  <c:v>16.332296191819463</c:v>
                </c:pt>
                <c:pt idx="794">
                  <c:v>16.636671368124116</c:v>
                </c:pt>
                <c:pt idx="795">
                  <c:v>18.315937940761632</c:v>
                </c:pt>
                <c:pt idx="796">
                  <c:v>18.446958981612447</c:v>
                </c:pt>
                <c:pt idx="797">
                  <c:v>19.316831683168317</c:v>
                </c:pt>
                <c:pt idx="798">
                  <c:v>18.72711581920904</c:v>
                </c:pt>
                <c:pt idx="799">
                  <c:v>19.269339356295877</c:v>
                </c:pt>
                <c:pt idx="800">
                  <c:v>20.27400847457627</c:v>
                </c:pt>
                <c:pt idx="801">
                  <c:v>20.593764872521248</c:v>
                </c:pt>
                <c:pt idx="802">
                  <c:v>20.024926345609067</c:v>
                </c:pt>
                <c:pt idx="803">
                  <c:v>19.700563739376772</c:v>
                </c:pt>
                <c:pt idx="804">
                  <c:v>20.660620396600567</c:v>
                </c:pt>
                <c:pt idx="805">
                  <c:v>20.773635719347979</c:v>
                </c:pt>
                <c:pt idx="806">
                  <c:v>21.424961702127661</c:v>
                </c:pt>
                <c:pt idx="807">
                  <c:v>21.291347517730497</c:v>
                </c:pt>
                <c:pt idx="808">
                  <c:v>21.643968794326241</c:v>
                </c:pt>
                <c:pt idx="809">
                  <c:v>22.279148936170213</c:v>
                </c:pt>
                <c:pt idx="810">
                  <c:v>22.699004255319149</c:v>
                </c:pt>
                <c:pt idx="811">
                  <c:v>23.072056737588653</c:v>
                </c:pt>
                <c:pt idx="812">
                  <c:v>23.000567375886526</c:v>
                </c:pt>
                <c:pt idx="813">
                  <c:v>23.278297872340424</c:v>
                </c:pt>
                <c:pt idx="814">
                  <c:v>23.588652482269502</c:v>
                </c:pt>
                <c:pt idx="815">
                  <c:v>23.827195467422097</c:v>
                </c:pt>
                <c:pt idx="816">
                  <c:v>23.752971671388107</c:v>
                </c:pt>
                <c:pt idx="817">
                  <c:v>24.762942008486561</c:v>
                </c:pt>
                <c:pt idx="818">
                  <c:v>24.6981612446959</c:v>
                </c:pt>
                <c:pt idx="819">
                  <c:v>24.764636492220649</c:v>
                </c:pt>
                <c:pt idx="820">
                  <c:v>24.727861386138613</c:v>
                </c:pt>
                <c:pt idx="821">
                  <c:v>25.61304964539007</c:v>
                </c:pt>
                <c:pt idx="822">
                  <c:v>25.522031073446328</c:v>
                </c:pt>
                <c:pt idx="823">
                  <c:v>25.128603730921423</c:v>
                </c:pt>
                <c:pt idx="824">
                  <c:v>26.09080622347949</c:v>
                </c:pt>
                <c:pt idx="825">
                  <c:v>26.006798866855526</c:v>
                </c:pt>
                <c:pt idx="826">
                  <c:v>24.607512402551382</c:v>
                </c:pt>
                <c:pt idx="827">
                  <c:v>24.943137199434229</c:v>
                </c:pt>
                <c:pt idx="828">
                  <c:v>25.264497878359265</c:v>
                </c:pt>
                <c:pt idx="829">
                  <c:v>26.306148409893993</c:v>
                </c:pt>
                <c:pt idx="830">
                  <c:v>27.180195190947664</c:v>
                </c:pt>
                <c:pt idx="831">
                  <c:v>26.743217514124293</c:v>
                </c:pt>
                <c:pt idx="832">
                  <c:v>27.303095774647886</c:v>
                </c:pt>
                <c:pt idx="833">
                  <c:v>27.704504225352114</c:v>
                </c:pt>
                <c:pt idx="834">
                  <c:v>26.813800000000001</c:v>
                </c:pt>
                <c:pt idx="835">
                  <c:v>26.123446327683617</c:v>
                </c:pt>
                <c:pt idx="836">
                  <c:v>26.412444130127298</c:v>
                </c:pt>
                <c:pt idx="837">
                  <c:v>25.044473087818698</c:v>
                </c:pt>
                <c:pt idx="838">
                  <c:v>24.634767836919593</c:v>
                </c:pt>
                <c:pt idx="839">
                  <c:v>23.971142857142858</c:v>
                </c:pt>
                <c:pt idx="840">
                  <c:v>22.287205653710249</c:v>
                </c:pt>
                <c:pt idx="841">
                  <c:v>21.882981910684002</c:v>
                </c:pt>
                <c:pt idx="842">
                  <c:v>22.811472583380439</c:v>
                </c:pt>
                <c:pt idx="843">
                  <c:v>22.373940079140755</c:v>
                </c:pt>
                <c:pt idx="844">
                  <c:v>22.194629943502825</c:v>
                </c:pt>
                <c:pt idx="845">
                  <c:v>24.008189265536725</c:v>
                </c:pt>
                <c:pt idx="846">
                  <c:v>23.791666666666664</c:v>
                </c:pt>
                <c:pt idx="847">
                  <c:v>24.552874964559116</c:v>
                </c:pt>
                <c:pt idx="848">
                  <c:v>25.404984423676009</c:v>
                </c:pt>
                <c:pt idx="849">
                  <c:v>24.117680339462517</c:v>
                </c:pt>
                <c:pt idx="850">
                  <c:v>24.301127118644068</c:v>
                </c:pt>
                <c:pt idx="851">
                  <c:v>25.529076792772443</c:v>
                </c:pt>
                <c:pt idx="852">
                  <c:v>25.424259520451336</c:v>
                </c:pt>
                <c:pt idx="853">
                  <c:v>26.139912552891396</c:v>
                </c:pt>
                <c:pt idx="854">
                  <c:v>24.816358251057828</c:v>
                </c:pt>
                <c:pt idx="855">
                  <c:v>24.670704225352111</c:v>
                </c:pt>
                <c:pt idx="856">
                  <c:v>25.496056338028168</c:v>
                </c:pt>
                <c:pt idx="857">
                  <c:v>23.862479776847977</c:v>
                </c:pt>
                <c:pt idx="858">
                  <c:v>23.444909344490934</c:v>
                </c:pt>
                <c:pt idx="859">
                  <c:v>21.148928301886791</c:v>
                </c:pt>
                <c:pt idx="860">
                  <c:v>23.241271337579619</c:v>
                </c:pt>
                <c:pt idx="861">
                  <c:v>20.906976744186046</c:v>
                </c:pt>
                <c:pt idx="862">
                  <c:v>21.633734939759034</c:v>
                </c:pt>
                <c:pt idx="863">
                  <c:v>22.439644218551461</c:v>
                </c:pt>
                <c:pt idx="864">
                  <c:v>22.400247499999999</c:v>
                </c:pt>
                <c:pt idx="865">
                  <c:v>23.049014778325123</c:v>
                </c:pt>
                <c:pt idx="866">
                  <c:v>23.172503649635036</c:v>
                </c:pt>
                <c:pt idx="867">
                  <c:v>23.73686746987952</c:v>
                </c:pt>
                <c:pt idx="868">
                  <c:v>21.695402298850574</c:v>
                </c:pt>
                <c:pt idx="869">
                  <c:v>21.37966101694915</c:v>
                </c:pt>
                <c:pt idx="870">
                  <c:v>20.341795505617977</c:v>
                </c:pt>
                <c:pt idx="871">
                  <c:v>20.559997802197802</c:v>
                </c:pt>
                <c:pt idx="872">
                  <c:v>20.723661941112322</c:v>
                </c:pt>
                <c:pt idx="873">
                  <c:v>20.470742358078603</c:v>
                </c:pt>
                <c:pt idx="874">
                  <c:v>20.073331034482759</c:v>
                </c:pt>
                <c:pt idx="875">
                  <c:v>18.639312</c:v>
                </c:pt>
                <c:pt idx="876">
                  <c:v>19.346124855491329</c:v>
                </c:pt>
                <c:pt idx="877">
                  <c:v>18.799768786127167</c:v>
                </c:pt>
                <c:pt idx="878">
                  <c:v>20.140938823529414</c:v>
                </c:pt>
                <c:pt idx="879">
                  <c:v>19.112941176470589</c:v>
                </c:pt>
                <c:pt idx="880">
                  <c:v>19.520975609756096</c:v>
                </c:pt>
                <c:pt idx="881">
                  <c:v>18.259141104294478</c:v>
                </c:pt>
                <c:pt idx="882">
                  <c:v>19.43975</c:v>
                </c:pt>
                <c:pt idx="883">
                  <c:v>19.396787654320988</c:v>
                </c:pt>
                <c:pt idx="884">
                  <c:v>18.873587179487178</c:v>
                </c:pt>
                <c:pt idx="885">
                  <c:v>18.193244155844155</c:v>
                </c:pt>
                <c:pt idx="886">
                  <c:v>18.349798657718122</c:v>
                </c:pt>
                <c:pt idx="887">
                  <c:v>20.112876712328767</c:v>
                </c:pt>
                <c:pt idx="888">
                  <c:v>20.525637583892617</c:v>
                </c:pt>
                <c:pt idx="889">
                  <c:v>20.284797333333334</c:v>
                </c:pt>
                <c:pt idx="890">
                  <c:v>19.129367088607594</c:v>
                </c:pt>
                <c:pt idx="891">
                  <c:v>20.361282051282053</c:v>
                </c:pt>
                <c:pt idx="892">
                  <c:v>21.566064267352186</c:v>
                </c:pt>
                <c:pt idx="893">
                  <c:v>21.9873417721519</c:v>
                </c:pt>
                <c:pt idx="894">
                  <c:v>21.963249999999999</c:v>
                </c:pt>
                <c:pt idx="895">
                  <c:v>22.609249999999999</c:v>
                </c:pt>
                <c:pt idx="896">
                  <c:v>23.224414303329226</c:v>
                </c:pt>
                <c:pt idx="897">
                  <c:v>21.743952095808382</c:v>
                </c:pt>
                <c:pt idx="898">
                  <c:v>21.868458895705519</c:v>
                </c:pt>
                <c:pt idx="899">
                  <c:v>20.103742388758782</c:v>
                </c:pt>
                <c:pt idx="900">
                  <c:v>21.382616666666667</c:v>
                </c:pt>
                <c:pt idx="901">
                  <c:v>20.255474885844748</c:v>
                </c:pt>
                <c:pt idx="902">
                  <c:v>19.111617312072894</c:v>
                </c:pt>
                <c:pt idx="903">
                  <c:v>18.68179775280899</c:v>
                </c:pt>
                <c:pt idx="904">
                  <c:v>19.959636771300449</c:v>
                </c:pt>
                <c:pt idx="905">
                  <c:v>19.741133479212252</c:v>
                </c:pt>
                <c:pt idx="906">
                  <c:v>19.235848704663212</c:v>
                </c:pt>
                <c:pt idx="907">
                  <c:v>19.472154833367831</c:v>
                </c:pt>
                <c:pt idx="908">
                  <c:v>19.460938201101367</c:v>
                </c:pt>
                <c:pt idx="909">
                  <c:v>17.608500733137827</c:v>
                </c:pt>
                <c:pt idx="910">
                  <c:v>14.953001770481247</c:v>
                </c:pt>
                <c:pt idx="911">
                  <c:v>14.094496265813138</c:v>
                </c:pt>
                <c:pt idx="912">
                  <c:v>14.388323380113466</c:v>
                </c:pt>
                <c:pt idx="913">
                  <c:v>14.547077674347626</c:v>
                </c:pt>
                <c:pt idx="914">
                  <c:v>14.736582356570018</c:v>
                </c:pt>
                <c:pt idx="915">
                  <c:v>16.208371537726837</c:v>
                </c:pt>
                <c:pt idx="916">
                  <c:v>15.977756892230575</c:v>
                </c:pt>
                <c:pt idx="917">
                  <c:v>15.338860740058346</c:v>
                </c:pt>
                <c:pt idx="918">
                  <c:v>12.892412257019439</c:v>
                </c:pt>
                <c:pt idx="919">
                  <c:v>11.289291310541312</c:v>
                </c:pt>
                <c:pt idx="920">
                  <c:v>10.184920968276778</c:v>
                </c:pt>
                <c:pt idx="921">
                  <c:v>8.8555820807544947</c:v>
                </c:pt>
                <c:pt idx="922">
                  <c:v>7.4333936312104036</c:v>
                </c:pt>
                <c:pt idx="923">
                  <c:v>7.7026665003741588</c:v>
                </c:pt>
                <c:pt idx="924">
                  <c:v>8.3347722790872378</c:v>
                </c:pt>
                <c:pt idx="925">
                  <c:v>9.1951456310679607</c:v>
                </c:pt>
                <c:pt idx="926">
                  <c:v>9.5658000000000012</c:v>
                </c:pt>
                <c:pt idx="927">
                  <c:v>8.6753534500949563</c:v>
                </c:pt>
                <c:pt idx="928">
                  <c:v>7.9907963936889557</c:v>
                </c:pt>
                <c:pt idx="929">
                  <c:v>6.6290872462420571</c:v>
                </c:pt>
                <c:pt idx="930">
                  <c:v>5.732280841993072</c:v>
                </c:pt>
                <c:pt idx="931">
                  <c:v>5.028984319315752</c:v>
                </c:pt>
                <c:pt idx="932">
                  <c:v>4.8583289786912855</c:v>
                </c:pt>
                <c:pt idx="933">
                  <c:v>4.9086390894627341</c:v>
                </c:pt>
                <c:pt idx="934">
                  <c:v>5.2084233415552381</c:v>
                </c:pt>
                <c:pt idx="935">
                  <c:v>5.3104522190282548</c:v>
                </c:pt>
                <c:pt idx="936">
                  <c:v>4.3921035598705505</c:v>
                </c:pt>
                <c:pt idx="937">
                  <c:v>4.0067892690000662</c:v>
                </c:pt>
                <c:pt idx="938">
                  <c:v>4.1941013360221824</c:v>
                </c:pt>
                <c:pt idx="939">
                  <c:v>3.4836404076806127</c:v>
                </c:pt>
                <c:pt idx="940">
                  <c:v>3.3533215432333896</c:v>
                </c:pt>
                <c:pt idx="941">
                  <c:v>4.0027861205915807</c:v>
                </c:pt>
                <c:pt idx="942">
                  <c:v>4.0662998624484183</c:v>
                </c:pt>
                <c:pt idx="943">
                  <c:v>4.3337077574047962</c:v>
                </c:pt>
                <c:pt idx="944">
                  <c:v>4.918203592814371</c:v>
                </c:pt>
                <c:pt idx="945">
                  <c:v>4.9837724550898201</c:v>
                </c:pt>
                <c:pt idx="946">
                  <c:v>5.2871572932330828</c:v>
                </c:pt>
                <c:pt idx="947">
                  <c:v>4.9880617876424722</c:v>
                </c:pt>
                <c:pt idx="948">
                  <c:v>5.2274092615769714</c:v>
                </c:pt>
                <c:pt idx="949">
                  <c:v>5.6203872566371675</c:v>
                </c:pt>
                <c:pt idx="950">
                  <c:v>5.8505248425472356</c:v>
                </c:pt>
                <c:pt idx="951">
                  <c:v>6.2299659790083242</c:v>
                </c:pt>
                <c:pt idx="952">
                  <c:v>6.07778752228164</c:v>
                </c:pt>
                <c:pt idx="953">
                  <c:v>7.6104564962934056</c:v>
                </c:pt>
                <c:pt idx="954">
                  <c:v>7.351549508692365</c:v>
                </c:pt>
                <c:pt idx="955">
                  <c:v>7.711804012345679</c:v>
                </c:pt>
                <c:pt idx="956">
                  <c:v>7.7636292834890961</c:v>
                </c:pt>
                <c:pt idx="957">
                  <c:v>7.7707561752988052</c:v>
                </c:pt>
                <c:pt idx="958">
                  <c:v>8.1</c:v>
                </c:pt>
                <c:pt idx="959">
                  <c:v>8.752352888888888</c:v>
                </c:pt>
                <c:pt idx="960">
                  <c:v>9.2122980132450341</c:v>
                </c:pt>
                <c:pt idx="961">
                  <c:v>8.5361189655172414</c:v>
                </c:pt>
                <c:pt idx="962">
                  <c:v>7.8354023548518068</c:v>
                </c:pt>
                <c:pt idx="963">
                  <c:v>7.272320921305182</c:v>
                </c:pt>
                <c:pt idx="964">
                  <c:v>7.4695144981412644</c:v>
                </c:pt>
                <c:pt idx="965">
                  <c:v>7.213681027966742</c:v>
                </c:pt>
                <c:pt idx="966">
                  <c:v>6.5598584938704025</c:v>
                </c:pt>
                <c:pt idx="967">
                  <c:v>6.1727985224983204</c:v>
                </c:pt>
                <c:pt idx="968">
                  <c:v>6.2947348047538201</c:v>
                </c:pt>
                <c:pt idx="969">
                  <c:v>6.2865316544246248</c:v>
                </c:pt>
                <c:pt idx="970">
                  <c:v>6.4076923076923071</c:v>
                </c:pt>
                <c:pt idx="971">
                  <c:v>6.1767515614156832</c:v>
                </c:pt>
                <c:pt idx="972">
                  <c:v>5.9006157534246579</c:v>
                </c:pt>
                <c:pt idx="973">
                  <c:v>5.4989289191820836</c:v>
                </c:pt>
                <c:pt idx="974">
                  <c:v>5.0671826625387002</c:v>
                </c:pt>
                <c:pt idx="975">
                  <c:v>5.1840037488284905</c:v>
                </c:pt>
                <c:pt idx="976">
                  <c:v>5.0070469879518074</c:v>
                </c:pt>
                <c:pt idx="977">
                  <c:v>4.3807669985775251</c:v>
                </c:pt>
                <c:pt idx="978">
                  <c:v>4.0719890260631004</c:v>
                </c:pt>
                <c:pt idx="979">
                  <c:v>4.1704845814977975</c:v>
                </c:pt>
                <c:pt idx="980">
                  <c:v>4.9009066432543165</c:v>
                </c:pt>
                <c:pt idx="981">
                  <c:v>4.5648112951398314</c:v>
                </c:pt>
                <c:pt idx="982">
                  <c:v>4.4739131384867523</c:v>
                </c:pt>
                <c:pt idx="983">
                  <c:v>4.3059675405742821</c:v>
                </c:pt>
                <c:pt idx="984">
                  <c:v>4.2013411595591759</c:v>
                </c:pt>
                <c:pt idx="985">
                  <c:v>3.988115614923998</c:v>
                </c:pt>
                <c:pt idx="986">
                  <c:v>3.2664872217642209</c:v>
                </c:pt>
                <c:pt idx="987">
                  <c:v>4.1314891416752841</c:v>
                </c:pt>
                <c:pt idx="988">
                  <c:v>3.5619907079646018</c:v>
                </c:pt>
                <c:pt idx="989">
                  <c:v>3.591013264869491</c:v>
                </c:pt>
                <c:pt idx="990">
                  <c:v>3.2185431754874649</c:v>
                </c:pt>
                <c:pt idx="991">
                  <c:v>3.5909196168263224</c:v>
                </c:pt>
                <c:pt idx="992">
                  <c:v>3.4851190379127601</c:v>
                </c:pt>
                <c:pt idx="993">
                  <c:v>2.9946467589220682</c:v>
                </c:pt>
                <c:pt idx="994">
                  <c:v>3.0341618018018019</c:v>
                </c:pt>
                <c:pt idx="995">
                  <c:v>2.8551856974194636</c:v>
                </c:pt>
                <c:pt idx="996">
                  <c:v>2.8169777848302124</c:v>
                </c:pt>
                <c:pt idx="997">
                  <c:v>2.2116551290119575</c:v>
                </c:pt>
                <c:pt idx="998">
                  <c:v>2.1353397905759164</c:v>
                </c:pt>
                <c:pt idx="999">
                  <c:v>1.9784674606038737</c:v>
                </c:pt>
                <c:pt idx="1000">
                  <c:v>1.6006486641221376</c:v>
                </c:pt>
                <c:pt idx="1001">
                  <c:v>1.341271056661562</c:v>
                </c:pt>
                <c:pt idx="1002">
                  <c:v>1.3550073783359498</c:v>
                </c:pt>
                <c:pt idx="1003">
                  <c:v>1.5873737373737373</c:v>
                </c:pt>
                <c:pt idx="1004">
                  <c:v>1.5773359073359072</c:v>
                </c:pt>
                <c:pt idx="1005">
                  <c:v>1.588888888888889</c:v>
                </c:pt>
                <c:pt idx="1006">
                  <c:v>1.32810986993114</c:v>
                </c:pt>
                <c:pt idx="1007">
                  <c:v>1.5227023199023197</c:v>
                </c:pt>
                <c:pt idx="1008">
                  <c:v>1.4773702970297031</c:v>
                </c:pt>
                <c:pt idx="1009">
                  <c:v>1.3984548931383578</c:v>
                </c:pt>
                <c:pt idx="1010">
                  <c:v>1.469777265500795</c:v>
                </c:pt>
                <c:pt idx="1011">
                  <c:v>1.6028075837031062</c:v>
                </c:pt>
                <c:pt idx="1012">
                  <c:v>1.6450339590443686</c:v>
                </c:pt>
                <c:pt idx="1013">
                  <c:v>1.8702270483711747</c:v>
                </c:pt>
                <c:pt idx="1014">
                  <c:v>1.9930061349693253</c:v>
                </c:pt>
                <c:pt idx="1015">
                  <c:v>1.954195055479852</c:v>
                </c:pt>
                <c:pt idx="1016">
                  <c:v>2.0670188522892068</c:v>
                </c:pt>
                <c:pt idx="1017">
                  <c:v>2.0695951585976626</c:v>
                </c:pt>
                <c:pt idx="1018">
                  <c:v>2.2931448356807511</c:v>
                </c:pt>
                <c:pt idx="1019">
                  <c:v>2.3456650246305419</c:v>
                </c:pt>
                <c:pt idx="1020">
                  <c:v>2.0643320843091333</c:v>
                </c:pt>
                <c:pt idx="1021">
                  <c:v>1.9826916258455798</c:v>
                </c:pt>
                <c:pt idx="1022">
                  <c:v>1.9966042154566743</c:v>
                </c:pt>
                <c:pt idx="1023">
                  <c:v>2.1447042219541617</c:v>
                </c:pt>
                <c:pt idx="1024">
                  <c:v>2.1820448877805485</c:v>
                </c:pt>
                <c:pt idx="1025">
                  <c:v>2.2509043927648578</c:v>
                </c:pt>
                <c:pt idx="1026">
                  <c:v>2.2735512961941531</c:v>
                </c:pt>
                <c:pt idx="1027">
                  <c:v>2.57115625</c:v>
                </c:pt>
                <c:pt idx="1028">
                  <c:v>2.3487264673311188</c:v>
                </c:pt>
                <c:pt idx="1029">
                  <c:v>2.520110701107011</c:v>
                </c:pt>
                <c:pt idx="1030">
                  <c:v>2.5572592125984253</c:v>
                </c:pt>
                <c:pt idx="1031">
                  <c:v>2.3581219014289885</c:v>
                </c:pt>
                <c:pt idx="1032">
                  <c:v>2.190303766707169</c:v>
                </c:pt>
                <c:pt idx="1033">
                  <c:v>2.2575566750629723</c:v>
                </c:pt>
                <c:pt idx="1034">
                  <c:v>2.3714007651841222</c:v>
                </c:pt>
                <c:pt idx="1035">
                  <c:v>2.3836694954128439</c:v>
                </c:pt>
                <c:pt idx="1036">
                  <c:v>2.2905228715254982</c:v>
                </c:pt>
                <c:pt idx="1037">
                  <c:v>2.1535531531531533</c:v>
                </c:pt>
                <c:pt idx="1038">
                  <c:v>2.7236719706242347</c:v>
                </c:pt>
                <c:pt idx="1039">
                  <c:v>2.7249334458644805</c:v>
                </c:pt>
                <c:pt idx="1040">
                  <c:v>2.856942684063374</c:v>
                </c:pt>
                <c:pt idx="1041">
                  <c:v>2.7428112000000002</c:v>
                </c:pt>
                <c:pt idx="1042">
                  <c:v>2.9374033653846157</c:v>
                </c:pt>
                <c:pt idx="1043">
                  <c:v>2.8417530805687208</c:v>
                </c:pt>
                <c:pt idx="1044">
                  <c:v>2.9361653790439401</c:v>
                </c:pt>
                <c:pt idx="1045">
                  <c:v>3.0447644444444446</c:v>
                </c:pt>
                <c:pt idx="1046">
                  <c:v>3.2073293193717278</c:v>
                </c:pt>
                <c:pt idx="1047">
                  <c:v>3.1506664197530863</c:v>
                </c:pt>
                <c:pt idx="1048">
                  <c:v>3.2991863695937091</c:v>
                </c:pt>
                <c:pt idx="1049">
                  <c:v>3.2662028364998661</c:v>
                </c:pt>
                <c:pt idx="1050">
                  <c:v>2.9290451547437848</c:v>
                </c:pt>
                <c:pt idx="1051">
                  <c:v>2.9984288288288288</c:v>
                </c:pt>
                <c:pt idx="1052">
                  <c:v>3.1153539116551356</c:v>
                </c:pt>
                <c:pt idx="1053">
                  <c:v>2.8757157730348775</c:v>
                </c:pt>
                <c:pt idx="1054">
                  <c:v>3.035924128686327</c:v>
                </c:pt>
                <c:pt idx="1055">
                  <c:v>3.2581942740286296</c:v>
                </c:pt>
                <c:pt idx="1056">
                  <c:v>3.5163113153360137</c:v>
                </c:pt>
                <c:pt idx="1057">
                  <c:v>3.5109391911550776</c:v>
                </c:pt>
                <c:pt idx="1058">
                  <c:v>3.6203286356821587</c:v>
                </c:pt>
                <c:pt idx="1059">
                  <c:v>3.6137987841945294</c:v>
                </c:pt>
                <c:pt idx="1060">
                  <c:v>3.9298407395394093</c:v>
                </c:pt>
                <c:pt idx="1061">
                  <c:v>4.1969993476842786</c:v>
                </c:pt>
                <c:pt idx="1062">
                  <c:v>4.4629822732012512</c:v>
                </c:pt>
                <c:pt idx="1063">
                  <c:v>3.8481166464155527</c:v>
                </c:pt>
                <c:pt idx="1064">
                  <c:v>3.9156551509492683</c:v>
                </c:pt>
                <c:pt idx="1065">
                  <c:v>4.1891719745222931</c:v>
                </c:pt>
                <c:pt idx="1066">
                  <c:v>4.2027069562480328</c:v>
                </c:pt>
                <c:pt idx="1067">
                  <c:v>4.114503816793893</c:v>
                </c:pt>
                <c:pt idx="1068">
                  <c:v>4.0036014405762304</c:v>
                </c:pt>
                <c:pt idx="1069">
                  <c:v>4.0754601226993863</c:v>
                </c:pt>
                <c:pt idx="1070">
                  <c:v>4.2247156470949889</c:v>
                </c:pt>
                <c:pt idx="1071">
                  <c:v>4.4826431181485997</c:v>
                </c:pt>
                <c:pt idx="1072">
                  <c:v>4.6912344555656658</c:v>
                </c:pt>
                <c:pt idx="1073">
                  <c:v>4.4821683309557772</c:v>
                </c:pt>
                <c:pt idx="1074">
                  <c:v>5.0550133096716943</c:v>
                </c:pt>
                <c:pt idx="1075">
                  <c:v>5.378881987577639</c:v>
                </c:pt>
                <c:pt idx="1076">
                  <c:v>5.1605438241249644</c:v>
                </c:pt>
                <c:pt idx="1077">
                  <c:v>5.4650553290623183</c:v>
                </c:pt>
                <c:pt idx="1078">
                  <c:v>5.4591866166714746</c:v>
                </c:pt>
                <c:pt idx="1079">
                  <c:v>4.9658741258741257</c:v>
                </c:pt>
                <c:pt idx="1080">
                  <c:v>4.9319303715250715</c:v>
                </c:pt>
                <c:pt idx="1081">
                  <c:v>4.1747756258856876</c:v>
                </c:pt>
                <c:pt idx="1082">
                  <c:v>4.6827930174563592</c:v>
                </c:pt>
                <c:pt idx="1083">
                  <c:v>4.9145057766367142</c:v>
                </c:pt>
                <c:pt idx="1084">
                  <c:v>4.775818639798489</c:v>
                </c:pt>
                <c:pt idx="1085">
                  <c:v>5.3882646691635454</c:v>
                </c:pt>
                <c:pt idx="1086">
                  <c:v>5.4805322819122715</c:v>
                </c:pt>
                <c:pt idx="1087">
                  <c:v>5.4743467933491683</c:v>
                </c:pt>
                <c:pt idx="1088">
                  <c:v>5.0450130185348634</c:v>
                </c:pt>
                <c:pt idx="1089">
                  <c:v>5.081153215077606</c:v>
                </c:pt>
                <c:pt idx="1090">
                  <c:v>5.4068857589984347</c:v>
                </c:pt>
                <c:pt idx="1091">
                  <c:v>5.5612975135135141</c:v>
                </c:pt>
                <c:pt idx="1092">
                  <c:v>5.8450395083406494</c:v>
                </c:pt>
                <c:pt idx="1093">
                  <c:v>5.6502720348204578</c:v>
                </c:pt>
                <c:pt idx="1094">
                  <c:v>4.2199407281964438</c:v>
                </c:pt>
                <c:pt idx="1095">
                  <c:v>3.7230456852791876</c:v>
                </c:pt>
                <c:pt idx="1096">
                  <c:v>4.005785123966942</c:v>
                </c:pt>
                <c:pt idx="1097">
                  <c:v>4.275545851528384</c:v>
                </c:pt>
                <c:pt idx="1098">
                  <c:v>4.8617697723539077</c:v>
                </c:pt>
                <c:pt idx="1099">
                  <c:v>4.3512803676953382</c:v>
                </c:pt>
                <c:pt idx="1100">
                  <c:v>4.5262806236080175</c:v>
                </c:pt>
                <c:pt idx="1101">
                  <c:v>4.4590559824368823</c:v>
                </c:pt>
                <c:pt idx="1102">
                  <c:v>4.9065292096219926</c:v>
                </c:pt>
                <c:pt idx="1103">
                  <c:v>4.8733974358974352</c:v>
                </c:pt>
                <c:pt idx="1104">
                  <c:v>4.7502922609305589</c:v>
                </c:pt>
                <c:pt idx="1105">
                  <c:v>5.326190824300479</c:v>
                </c:pt>
                <c:pt idx="1106">
                  <c:v>5.0700802265219433</c:v>
                </c:pt>
                <c:pt idx="1107">
                  <c:v>5.0035494557501181</c:v>
                </c:pt>
                <c:pt idx="1108">
                  <c:v>5.2776833779508401</c:v>
                </c:pt>
                <c:pt idx="1109">
                  <c:v>5.9449238578680204</c:v>
                </c:pt>
                <c:pt idx="1110">
                  <c:v>5.8356586563307493</c:v>
                </c:pt>
                <c:pt idx="1111">
                  <c:v>5.9853864822546976</c:v>
                </c:pt>
                <c:pt idx="1112">
                  <c:v>6.4074172185430465</c:v>
                </c:pt>
                <c:pt idx="1113">
                  <c:v>6.8551686014372573</c:v>
                </c:pt>
                <c:pt idx="1114">
                  <c:v>6.5418233243967832</c:v>
                </c:pt>
                <c:pt idx="1115">
                  <c:v>7.2242736899266893</c:v>
                </c:pt>
                <c:pt idx="1116">
                  <c:v>7.6078376876042251</c:v>
                </c:pt>
                <c:pt idx="1117">
                  <c:v>7.3473396998635749</c:v>
                </c:pt>
                <c:pt idx="1118">
                  <c:v>7.0479618971489479</c:v>
                </c:pt>
                <c:pt idx="1119">
                  <c:v>6.6314628767458954</c:v>
                </c:pt>
                <c:pt idx="1120">
                  <c:v>6.8334574336063536</c:v>
                </c:pt>
                <c:pt idx="1121">
                  <c:v>6.2406649000240906</c:v>
                </c:pt>
                <c:pt idx="1122">
                  <c:v>6.4441991660534717</c:v>
                </c:pt>
                <c:pt idx="1123">
                  <c:v>7.3465400271370411</c:v>
                </c:pt>
                <c:pt idx="1124">
                  <c:v>7.2254555344030464</c:v>
                </c:pt>
                <c:pt idx="1125">
                  <c:v>7.9247933884297517</c:v>
                </c:pt>
                <c:pt idx="1126">
                  <c:v>8.1791595684270302</c:v>
                </c:pt>
                <c:pt idx="1127">
                  <c:v>7.8041901692183719</c:v>
                </c:pt>
                <c:pt idx="1128">
                  <c:v>6.7433580087696674</c:v>
                </c:pt>
                <c:pt idx="1129">
                  <c:v>6.0051420176297752</c:v>
                </c:pt>
                <c:pt idx="1130">
                  <c:v>6.4355731225296449</c:v>
                </c:pt>
                <c:pt idx="1131">
                  <c:v>6.6520270270270263</c:v>
                </c:pt>
                <c:pt idx="1132">
                  <c:v>6.7066462948815886</c:v>
                </c:pt>
                <c:pt idx="1133">
                  <c:v>7.4765024590163929</c:v>
                </c:pt>
                <c:pt idx="1134">
                  <c:v>7.9465122690929144</c:v>
                </c:pt>
                <c:pt idx="1135">
                  <c:v>8.194319178852643</c:v>
                </c:pt>
                <c:pt idx="1136">
                  <c:v>8.0735250209672902</c:v>
                </c:pt>
                <c:pt idx="1137">
                  <c:v>8.4003884572697007</c:v>
                </c:pt>
                <c:pt idx="1138">
                  <c:v>7.8924789573717078</c:v>
                </c:pt>
                <c:pt idx="1139">
                  <c:v>8.3373759647188539</c:v>
                </c:pt>
                <c:pt idx="1140">
                  <c:v>8.7610826137017863</c:v>
                </c:pt>
                <c:pt idx="1141">
                  <c:v>8.5004226542688084</c:v>
                </c:pt>
                <c:pt idx="1142">
                  <c:v>8.5860962372359779</c:v>
                </c:pt>
                <c:pt idx="1143">
                  <c:v>7.9025389025389021</c:v>
                </c:pt>
                <c:pt idx="1144">
                  <c:v>8.9716874292185746</c:v>
                </c:pt>
                <c:pt idx="1145">
                  <c:v>9.1030779440835907</c:v>
                </c:pt>
                <c:pt idx="1146">
                  <c:v>9.2543188898329074</c:v>
                </c:pt>
                <c:pt idx="1147">
                  <c:v>9.4660620245757752</c:v>
                </c:pt>
                <c:pt idx="1148">
                  <c:v>9.9869186858926717</c:v>
                </c:pt>
                <c:pt idx="1149">
                  <c:v>10.064888592592592</c:v>
                </c:pt>
                <c:pt idx="1150">
                  <c:v>9.6636575422248114</c:v>
                </c:pt>
                <c:pt idx="1151">
                  <c:v>9.4838619533324025</c:v>
                </c:pt>
                <c:pt idx="1152">
                  <c:v>9.5524923753665689</c:v>
                </c:pt>
                <c:pt idx="1153">
                  <c:v>9.3744985673352428</c:v>
                </c:pt>
                <c:pt idx="1154">
                  <c:v>9.510095799557849</c:v>
                </c:pt>
                <c:pt idx="1155">
                  <c:v>9.8898862956313582</c:v>
                </c:pt>
                <c:pt idx="1156">
                  <c:v>9.9042907290729065</c:v>
                </c:pt>
                <c:pt idx="1157">
                  <c:v>10.016734755636255</c:v>
                </c:pt>
                <c:pt idx="1158">
                  <c:v>10.289407814407813</c:v>
                </c:pt>
                <c:pt idx="1159">
                  <c:v>10.169064535227946</c:v>
                </c:pt>
                <c:pt idx="1160">
                  <c:v>9.6741462037821062</c:v>
                </c:pt>
                <c:pt idx="1161">
                  <c:v>9.3454232348655442</c:v>
                </c:pt>
                <c:pt idx="1162">
                  <c:v>9.2907385387765888</c:v>
                </c:pt>
                <c:pt idx="1163">
                  <c:v>8.8101306782825137</c:v>
                </c:pt>
                <c:pt idx="1164">
                  <c:v>9.8270757636926387</c:v>
                </c:pt>
                <c:pt idx="1165">
                  <c:v>10.000337552742616</c:v>
                </c:pt>
                <c:pt idx="1166">
                  <c:v>9.9583062770562769</c:v>
                </c:pt>
                <c:pt idx="1167">
                  <c:v>9.9324615799406857</c:v>
                </c:pt>
                <c:pt idx="1168">
                  <c:v>9.6098553692563691</c:v>
                </c:pt>
                <c:pt idx="1169">
                  <c:v>10.527546970097911</c:v>
                </c:pt>
                <c:pt idx="1170">
                  <c:v>10.043297077709344</c:v>
                </c:pt>
                <c:pt idx="1171">
                  <c:v>9.342137718396712</c:v>
                </c:pt>
                <c:pt idx="1172">
                  <c:v>9.7800239075574442</c:v>
                </c:pt>
                <c:pt idx="1173">
                  <c:v>9.6965170278637771</c:v>
                </c:pt>
                <c:pt idx="1174">
                  <c:v>9.3366645202833229</c:v>
                </c:pt>
                <c:pt idx="1175">
                  <c:v>9.8033854166666661</c:v>
                </c:pt>
                <c:pt idx="1176">
                  <c:v>10.1449643551523</c:v>
                </c:pt>
                <c:pt idx="1177">
                  <c:v>9.7332911232113464</c:v>
                </c:pt>
                <c:pt idx="1178">
                  <c:v>10.181372932134948</c:v>
                </c:pt>
                <c:pt idx="1179">
                  <c:v>9.760454189506655</c:v>
                </c:pt>
                <c:pt idx="1180">
                  <c:v>10.024679738562092</c:v>
                </c:pt>
                <c:pt idx="1181">
                  <c:v>10.253027473993066</c:v>
                </c:pt>
                <c:pt idx="1182">
                  <c:v>10.656349628055262</c:v>
                </c:pt>
                <c:pt idx="1183">
                  <c:v>10.606352040816326</c:v>
                </c:pt>
                <c:pt idx="1184">
                  <c:v>11.087286722257859</c:v>
                </c:pt>
                <c:pt idx="1185">
                  <c:v>11.618891491022639</c:v>
                </c:pt>
                <c:pt idx="1186">
                  <c:v>11.77134737114068</c:v>
                </c:pt>
                <c:pt idx="1187">
                  <c:v>12.282431198643538</c:v>
                </c:pt>
                <c:pt idx="1188">
                  <c:v>12.058480449849615</c:v>
                </c:pt>
                <c:pt idx="1189">
                  <c:v>12.471562499999999</c:v>
                </c:pt>
                <c:pt idx="1190">
                  <c:v>12.427753822030576</c:v>
                </c:pt>
                <c:pt idx="1191">
                  <c:v>13.085327488396079</c:v>
                </c:pt>
                <c:pt idx="1192">
                  <c:v>13.224240857991989</c:v>
                </c:pt>
                <c:pt idx="1193">
                  <c:v>13.303661693995808</c:v>
                </c:pt>
                <c:pt idx="1194">
                  <c:v>13.69180082366155</c:v>
                </c:pt>
                <c:pt idx="1195">
                  <c:v>14.096480383499433</c:v>
                </c:pt>
                <c:pt idx="1196">
                  <c:v>14.23225146946077</c:v>
                </c:pt>
                <c:pt idx="1197">
                  <c:v>14.449315068493151</c:v>
                </c:pt>
                <c:pt idx="1198">
                  <c:v>14.802696335078535</c:v>
                </c:pt>
                <c:pt idx="1199">
                  <c:v>14.349623669867634</c:v>
                </c:pt>
                <c:pt idx="1200">
                  <c:v>14.532824427480916</c:v>
                </c:pt>
                <c:pt idx="1201">
                  <c:v>15.52023746701847</c:v>
                </c:pt>
                <c:pt idx="1202">
                  <c:v>15.887694334650856</c:v>
                </c:pt>
                <c:pt idx="1203">
                  <c:v>17.484450402144773</c:v>
                </c:pt>
                <c:pt idx="1204">
                  <c:v>17.474986449864499</c:v>
                </c:pt>
                <c:pt idx="1205">
                  <c:v>19.799738448125545</c:v>
                </c:pt>
                <c:pt idx="1206">
                  <c:v>18.946942148760328</c:v>
                </c:pt>
                <c:pt idx="1207">
                  <c:v>18.761698489598174</c:v>
                </c:pt>
                <c:pt idx="1208">
                  <c:v>20.669389560601591</c:v>
                </c:pt>
                <c:pt idx="1209">
                  <c:v>21.286411149825785</c:v>
                </c:pt>
                <c:pt idx="1210">
                  <c:v>22.993077614623914</c:v>
                </c:pt>
                <c:pt idx="1211">
                  <c:v>25.354949121184088</c:v>
                </c:pt>
                <c:pt idx="1212">
                  <c:v>23.533251003396114</c:v>
                </c:pt>
                <c:pt idx="1213">
                  <c:v>23.773967684021546</c:v>
                </c:pt>
                <c:pt idx="1214">
                  <c:v>23.914138817480719</c:v>
                </c:pt>
                <c:pt idx="1215">
                  <c:v>26.358254716981133</c:v>
                </c:pt>
                <c:pt idx="1216">
                  <c:v>27.383137119113574</c:v>
                </c:pt>
                <c:pt idx="1217">
                  <c:v>26.163136995367307</c:v>
                </c:pt>
                <c:pt idx="1218">
                  <c:v>28.590565406490466</c:v>
                </c:pt>
                <c:pt idx="1219">
                  <c:v>29.264416361822413</c:v>
                </c:pt>
                <c:pt idx="1220">
                  <c:v>29.580189295039169</c:v>
                </c:pt>
                <c:pt idx="1221">
                  <c:v>30.40638879398702</c:v>
                </c:pt>
                <c:pt idx="1222">
                  <c:v>30.171958206943042</c:v>
                </c:pt>
                <c:pt idx="1223">
                  <c:v>31.03874912648498</c:v>
                </c:pt>
                <c:pt idx="1224">
                  <c:v>27.275940665701881</c:v>
                </c:pt>
                <c:pt idx="1225">
                  <c:v>26.432827772160433</c:v>
                </c:pt>
                <c:pt idx="1226">
                  <c:v>29.394799863154294</c:v>
                </c:pt>
                <c:pt idx="1227">
                  <c:v>31.146395626921763</c:v>
                </c:pt>
                <c:pt idx="1228">
                  <c:v>31.879965277777778</c:v>
                </c:pt>
                <c:pt idx="1229">
                  <c:v>32.711744145403699</c:v>
                </c:pt>
                <c:pt idx="1230">
                  <c:v>32.472365666434051</c:v>
                </c:pt>
                <c:pt idx="1231">
                  <c:v>34.975553967119367</c:v>
                </c:pt>
                <c:pt idx="1232">
                  <c:v>37.671229050279337</c:v>
                </c:pt>
                <c:pt idx="1233">
                  <c:v>39.09566827101073</c:v>
                </c:pt>
                <c:pt idx="1234">
                  <c:v>41.833365109628211</c:v>
                </c:pt>
                <c:pt idx="1235">
                  <c:v>41.670512319123972</c:v>
                </c:pt>
                <c:pt idx="1236">
                  <c:v>42.417861339600471</c:v>
                </c:pt>
                <c:pt idx="1237">
                  <c:v>34.629648241206034</c:v>
                </c:pt>
                <c:pt idx="1238">
                  <c:v>35.970030170968826</c:v>
                </c:pt>
                <c:pt idx="1239">
                  <c:v>37.445129087779691</c:v>
                </c:pt>
                <c:pt idx="1240">
                  <c:v>39.989982608695655</c:v>
                </c:pt>
                <c:pt idx="1241">
                  <c:v>38.679618172176063</c:v>
                </c:pt>
                <c:pt idx="1242">
                  <c:v>34.715715509854327</c:v>
                </c:pt>
                <c:pt idx="1243">
                  <c:v>39.188805166846073</c:v>
                </c:pt>
                <c:pt idx="1244">
                  <c:v>39.282378774016465</c:v>
                </c:pt>
                <c:pt idx="1245">
                  <c:v>38.699264435454211</c:v>
                </c:pt>
                <c:pt idx="1246">
                  <c:v>36.058291630716134</c:v>
                </c:pt>
                <c:pt idx="1247">
                  <c:v>37.985487364620937</c:v>
                </c:pt>
                <c:pt idx="1248">
                  <c:v>40.414774774774777</c:v>
                </c:pt>
                <c:pt idx="1249">
                  <c:v>38.871970802919705</c:v>
                </c:pt>
                <c:pt idx="1250">
                  <c:v>41.431797583081568</c:v>
                </c:pt>
                <c:pt idx="1251">
                  <c:v>38.557904479822284</c:v>
                </c:pt>
                <c:pt idx="1252">
                  <c:v>39.635678853573403</c:v>
                </c:pt>
                <c:pt idx="1253">
                  <c:v>40.991566265060243</c:v>
                </c:pt>
                <c:pt idx="1254">
                  <c:v>39.308164794007496</c:v>
                </c:pt>
                <c:pt idx="1255">
                  <c:v>38.334419868063641</c:v>
                </c:pt>
                <c:pt idx="1256">
                  <c:v>40.693593631539038</c:v>
                </c:pt>
                <c:pt idx="1257">
                  <c:v>41.0530474040632</c:v>
                </c:pt>
                <c:pt idx="1258">
                  <c:v>38.810051736881</c:v>
                </c:pt>
                <c:pt idx="1259">
                  <c:v>39.470367591897968</c:v>
                </c:pt>
                <c:pt idx="1260">
                  <c:v>37.280196936542673</c:v>
                </c:pt>
                <c:pt idx="1261">
                  <c:v>30.253034706787485</c:v>
                </c:pt>
                <c:pt idx="1262">
                  <c:v>32.480672870436656</c:v>
                </c:pt>
                <c:pt idx="1263">
                  <c:v>35.934707277038122</c:v>
                </c:pt>
                <c:pt idx="1264">
                  <c:v>36.244122965641949</c:v>
                </c:pt>
                <c:pt idx="1265">
                  <c:v>35.139922068721219</c:v>
                </c:pt>
                <c:pt idx="1266">
                  <c:v>34.044466902475996</c:v>
                </c:pt>
                <c:pt idx="1267">
                  <c:v>34.518579960185804</c:v>
                </c:pt>
                <c:pt idx="1268">
                  <c:v>32.27196625567813</c:v>
                </c:pt>
                <c:pt idx="1269">
                  <c:v>30.398285364360071</c:v>
                </c:pt>
                <c:pt idx="1270">
                  <c:v>29.02122448979592</c:v>
                </c:pt>
                <c:pt idx="1271">
                  <c:v>28.67746594452651</c:v>
                </c:pt>
                <c:pt idx="1272">
                  <c:v>27.696611253196931</c:v>
                </c:pt>
                <c:pt idx="1273">
                  <c:v>23.453599011430338</c:v>
                </c:pt>
                <c:pt idx="1274">
                  <c:v>26.526709840467543</c:v>
                </c:pt>
                <c:pt idx="1275">
                  <c:v>27.883059081648643</c:v>
                </c:pt>
                <c:pt idx="1276">
                  <c:v>24.025432027649767</c:v>
                </c:pt>
                <c:pt idx="1277">
                  <c:v>21.91512925170068</c:v>
                </c:pt>
                <c:pt idx="1278">
                  <c:v>22.711411713915673</c:v>
                </c:pt>
                <c:pt idx="1279">
                  <c:v>23.86779154845453</c:v>
                </c:pt>
                <c:pt idx="1280">
                  <c:v>25.182152932442467</c:v>
                </c:pt>
                <c:pt idx="1281">
                  <c:v>24.488821250691757</c:v>
                </c:pt>
                <c:pt idx="1282">
                  <c:v>25.96947976878613</c:v>
                </c:pt>
                <c:pt idx="1283">
                  <c:v>26.029034531360111</c:v>
                </c:pt>
                <c:pt idx="1284">
                  <c:v>25.068743343982959</c:v>
                </c:pt>
                <c:pt idx="1285">
                  <c:v>23.904793814432988</c:v>
                </c:pt>
                <c:pt idx="1286">
                  <c:v>25.375067961165051</c:v>
                </c:pt>
                <c:pt idx="1287">
                  <c:v>24.555600180731961</c:v>
                </c:pt>
                <c:pt idx="1288">
                  <c:v>25.114522522522524</c:v>
                </c:pt>
                <c:pt idx="1289">
                  <c:v>26.236572858036272</c:v>
                </c:pt>
                <c:pt idx="1290">
                  <c:v>26.487495315427861</c:v>
                </c:pt>
                <c:pt idx="1291">
                  <c:v>24.445834316733539</c:v>
                </c:pt>
                <c:pt idx="1292">
                  <c:v>26.320643500643499</c:v>
                </c:pt>
                <c:pt idx="1293">
                  <c:v>25.908328035600764</c:v>
                </c:pt>
                <c:pt idx="1294">
                  <c:v>26.365538150581099</c:v>
                </c:pt>
                <c:pt idx="1295">
                  <c:v>25.906259580991314</c:v>
                </c:pt>
                <c:pt idx="1296">
                  <c:v>24.982001227747084</c:v>
                </c:pt>
                <c:pt idx="1297">
                  <c:v>24.25182244677012</c:v>
                </c:pt>
                <c:pt idx="1298">
                  <c:v>23.563553048995416</c:v>
                </c:pt>
                <c:pt idx="1299">
                  <c:v>22.999602999558892</c:v>
                </c:pt>
                <c:pt idx="1300">
                  <c:v>24.754384756657483</c:v>
                </c:pt>
                <c:pt idx="1301">
                  <c:v>24.848845197204788</c:v>
                </c:pt>
                <c:pt idx="1302">
                  <c:v>24.724377081180389</c:v>
                </c:pt>
                <c:pt idx="1303">
                  <c:v>24.570198830409357</c:v>
                </c:pt>
                <c:pt idx="1304">
                  <c:v>23.393412898783566</c:v>
                </c:pt>
                <c:pt idx="1305">
                  <c:v>24.095025049516487</c:v>
                </c:pt>
                <c:pt idx="1306">
                  <c:v>23.653245856353593</c:v>
                </c:pt>
                <c:pt idx="1307">
                  <c:v>24.850326950023355</c:v>
                </c:pt>
                <c:pt idx="1308">
                  <c:v>24.151152073732721</c:v>
                </c:pt>
                <c:pt idx="1309">
                  <c:v>22.631049250535334</c:v>
                </c:pt>
                <c:pt idx="1310">
                  <c:v>22.500150862068963</c:v>
                </c:pt>
                <c:pt idx="1311">
                  <c:v>22.00788187372709</c:v>
                </c:pt>
                <c:pt idx="1312">
                  <c:v>20.77840248158201</c:v>
                </c:pt>
                <c:pt idx="1313">
                  <c:v>19.162010582010584</c:v>
                </c:pt>
                <c:pt idx="1314">
                  <c:v>19.606581059390045</c:v>
                </c:pt>
                <c:pt idx="1315">
                  <c:v>19.121032702237521</c:v>
                </c:pt>
                <c:pt idx="1316">
                  <c:v>17.463727147027193</c:v>
                </c:pt>
                <c:pt idx="1317">
                  <c:v>16.803020395453839</c:v>
                </c:pt>
                <c:pt idx="1318">
                  <c:v>18.210387065164134</c:v>
                </c:pt>
                <c:pt idx="1319">
                  <c:v>17.710069664344523</c:v>
                </c:pt>
                <c:pt idx="1320">
                  <c:v>18.271231337293305</c:v>
                </c:pt>
                <c:pt idx="1321">
                  <c:v>19.638590886161087</c:v>
                </c:pt>
                <c:pt idx="1322">
                  <c:v>20.054332669322708</c:v>
                </c:pt>
                <c:pt idx="1323">
                  <c:v>18.981099549619508</c:v>
                </c:pt>
                <c:pt idx="1324">
                  <c:v>19.717054263565892</c:v>
                </c:pt>
                <c:pt idx="1325">
                  <c:v>19.468903285515967</c:v>
                </c:pt>
                <c:pt idx="1326">
                  <c:v>18.454617930204574</c:v>
                </c:pt>
                <c:pt idx="1327">
                  <c:v>18.792744143595986</c:v>
                </c:pt>
                <c:pt idx="1328">
                  <c:v>19.470725890594725</c:v>
                </c:pt>
                <c:pt idx="1329">
                  <c:v>21.06469406674907</c:v>
                </c:pt>
                <c:pt idx="1330">
                  <c:v>20.862953166329547</c:v>
                </c:pt>
                <c:pt idx="1331">
                  <c:v>20.082064143486853</c:v>
                </c:pt>
                <c:pt idx="1332">
                  <c:v>20.080787733012627</c:v>
                </c:pt>
                <c:pt idx="1333">
                  <c:v>18.903047204461977</c:v>
                </c:pt>
                <c:pt idx="1334">
                  <c:v>17.718150597812262</c:v>
                </c:pt>
                <c:pt idx="1335">
                  <c:v>17.293998965338851</c:v>
                </c:pt>
                <c:pt idx="1336">
                  <c:v>16.103457831325301</c:v>
                </c:pt>
                <c:pt idx="1337">
                  <c:v>13.840656455142232</c:v>
                </c:pt>
                <c:pt idx="1338">
                  <c:v>13.107802896135015</c:v>
                </c:pt>
                <c:pt idx="1339">
                  <c:v>13.563643402278508</c:v>
                </c:pt>
                <c:pt idx="1340">
                  <c:v>14.795302942873629</c:v>
                </c:pt>
                <c:pt idx="1341">
                  <c:v>14.452052601486564</c:v>
                </c:pt>
                <c:pt idx="1342">
                  <c:v>12.417954048140045</c:v>
                </c:pt>
                <c:pt idx="1343">
                  <c:v>12.631016873889877</c:v>
                </c:pt>
                <c:pt idx="1344">
                  <c:v>14.127964753396157</c:v>
                </c:pt>
                <c:pt idx="1345">
                  <c:v>12.754978253203243</c:v>
                </c:pt>
                <c:pt idx="1346">
                  <c:v>13.071222315671433</c:v>
                </c:pt>
                <c:pt idx="1347">
                  <c:v>10.993699414767775</c:v>
                </c:pt>
                <c:pt idx="1348">
                  <c:v>10.143770226537216</c:v>
                </c:pt>
                <c:pt idx="1349">
                  <c:v>8.7624137553389545</c:v>
                </c:pt>
                <c:pt idx="1350">
                  <c:v>7.6248839468854586</c:v>
                </c:pt>
                <c:pt idx="1351">
                  <c:v>8.4281346920691185</c:v>
                </c:pt>
                <c:pt idx="1352">
                  <c:v>9.3595966540621056</c:v>
                </c:pt>
                <c:pt idx="1353">
                  <c:v>8.8361018711018708</c:v>
                </c:pt>
                <c:pt idx="1354">
                  <c:v>9.2640930028515029</c:v>
                </c:pt>
                <c:pt idx="1355">
                  <c:v>9.8239181662382187</c:v>
                </c:pt>
                <c:pt idx="1356">
                  <c:v>10.156616702355461</c:v>
                </c:pt>
                <c:pt idx="1357">
                  <c:v>9.8252706120384428</c:v>
                </c:pt>
                <c:pt idx="1358">
                  <c:v>9.7017957307572438</c:v>
                </c:pt>
                <c:pt idx="1359">
                  <c:v>8.9457281217571776</c:v>
                </c:pt>
                <c:pt idx="1360">
                  <c:v>9.7176870748299322</c:v>
                </c:pt>
                <c:pt idx="1361">
                  <c:v>9.5010664401661007</c:v>
                </c:pt>
                <c:pt idx="1362">
                  <c:v>9.4354930092296456</c:v>
                </c:pt>
                <c:pt idx="1363">
                  <c:v>9.9647820100963731</c:v>
                </c:pt>
                <c:pt idx="1364">
                  <c:v>9.5428311373092942</c:v>
                </c:pt>
                <c:pt idx="1365">
                  <c:v>8.5267031737619963</c:v>
                </c:pt>
                <c:pt idx="1366">
                  <c:v>8.0325608152531238</c:v>
                </c:pt>
                <c:pt idx="1367">
                  <c:v>9.0622045198718499</c:v>
                </c:pt>
                <c:pt idx="1368">
                  <c:v>8.0374959871589073</c:v>
                </c:pt>
                <c:pt idx="1369">
                  <c:v>8.2540550879877586</c:v>
                </c:pt>
                <c:pt idx="1370">
                  <c:v>8.2557935771301274</c:v>
                </c:pt>
                <c:pt idx="1371">
                  <c:v>7.9552005782435851</c:v>
                </c:pt>
                <c:pt idx="1372">
                  <c:v>8.2057346140163645</c:v>
                </c:pt>
                <c:pt idx="1373">
                  <c:v>8.9615146948003019</c:v>
                </c:pt>
                <c:pt idx="1374">
                  <c:v>8.6650177179305459</c:v>
                </c:pt>
                <c:pt idx="1375">
                  <c:v>8.5613134120917298</c:v>
                </c:pt>
                <c:pt idx="1376">
                  <c:v>8.3429111038749593</c:v>
                </c:pt>
                <c:pt idx="1377">
                  <c:v>8.1807940123657676</c:v>
                </c:pt>
                <c:pt idx="1378">
                  <c:v>8.2459913649950192</c:v>
                </c:pt>
                <c:pt idx="1379">
                  <c:v>7.4567024869511815</c:v>
                </c:pt>
                <c:pt idx="1380">
                  <c:v>7.1977254415866136</c:v>
                </c:pt>
                <c:pt idx="1381">
                  <c:v>6.7366543209876539</c:v>
                </c:pt>
                <c:pt idx="1382">
                  <c:v>6.9425145180023229</c:v>
                </c:pt>
                <c:pt idx="1383">
                  <c:v>6.8991294387170674</c:v>
                </c:pt>
                <c:pt idx="1384">
                  <c:v>7.9801175702155449</c:v>
                </c:pt>
                <c:pt idx="1385">
                  <c:v>7.2436410550458712</c:v>
                </c:pt>
                <c:pt idx="1386">
                  <c:v>7.3175536723163841</c:v>
                </c:pt>
                <c:pt idx="1387">
                  <c:v>7.9470917293233088</c:v>
                </c:pt>
                <c:pt idx="1388">
                  <c:v>8.0021983345950041</c:v>
                </c:pt>
                <c:pt idx="1389">
                  <c:v>7.9547175866495508</c:v>
                </c:pt>
                <c:pt idx="1390">
                  <c:v>8.0576102596183929</c:v>
                </c:pt>
                <c:pt idx="1391">
                  <c:v>8.0201479654747221</c:v>
                </c:pt>
                <c:pt idx="1392">
                  <c:v>7.9410615711252657</c:v>
                </c:pt>
                <c:pt idx="1393">
                  <c:v>7.5659515765765759</c:v>
                </c:pt>
                <c:pt idx="1394">
                  <c:v>7.6186503781268176</c:v>
                </c:pt>
                <c:pt idx="1395">
                  <c:v>7.5445075318655848</c:v>
                </c:pt>
                <c:pt idx="1396">
                  <c:v>7.9011998794091038</c:v>
                </c:pt>
                <c:pt idx="1397">
                  <c:v>8.3472327612165014</c:v>
                </c:pt>
                <c:pt idx="1398">
                  <c:v>8.9036997149192274</c:v>
                </c:pt>
                <c:pt idx="1399">
                  <c:v>9.1229912390488117</c:v>
                </c:pt>
                <c:pt idx="1400">
                  <c:v>10.061563495830224</c:v>
                </c:pt>
                <c:pt idx="1401">
                  <c:v>10.887826838579558</c:v>
                </c:pt>
                <c:pt idx="1402">
                  <c:v>12.015150294141348</c:v>
                </c:pt>
                <c:pt idx="1403">
                  <c:v>11.728747635262959</c:v>
                </c:pt>
                <c:pt idx="1404">
                  <c:v>10.60530612244898</c:v>
                </c:pt>
                <c:pt idx="1405">
                  <c:v>11.385107984046956</c:v>
                </c:pt>
                <c:pt idx="1406">
                  <c:v>11.791303034878455</c:v>
                </c:pt>
                <c:pt idx="1407">
                  <c:v>12.847544125868541</c:v>
                </c:pt>
                <c:pt idx="1408">
                  <c:v>13.538979079497908</c:v>
                </c:pt>
                <c:pt idx="1409">
                  <c:v>12.600409342643871</c:v>
                </c:pt>
                <c:pt idx="1410">
                  <c:v>12.284893873250038</c:v>
                </c:pt>
                <c:pt idx="1411">
                  <c:v>12.709599196849176</c:v>
                </c:pt>
                <c:pt idx="1412">
                  <c:v>12.867328884060221</c:v>
                </c:pt>
                <c:pt idx="1413">
                  <c:v>13.359841764564852</c:v>
                </c:pt>
                <c:pt idx="1414">
                  <c:v>12.681136483533045</c:v>
                </c:pt>
                <c:pt idx="1415">
                  <c:v>12.909820732657833</c:v>
                </c:pt>
                <c:pt idx="1416">
                  <c:v>13.295839813374807</c:v>
                </c:pt>
                <c:pt idx="1417">
                  <c:v>14.131757877280267</c:v>
                </c:pt>
                <c:pt idx="1418">
                  <c:v>14.826941768266689</c:v>
                </c:pt>
                <c:pt idx="1419">
                  <c:v>15.481278221604727</c:v>
                </c:pt>
                <c:pt idx="1420">
                  <c:v>15.067266886465465</c:v>
                </c:pt>
                <c:pt idx="1421">
                  <c:v>13.377718026654199</c:v>
                </c:pt>
                <c:pt idx="1422">
                  <c:v>14.940018126390376</c:v>
                </c:pt>
                <c:pt idx="1423">
                  <c:v>14.971885791291164</c:v>
                </c:pt>
                <c:pt idx="1424">
                  <c:v>15.088396481732069</c:v>
                </c:pt>
                <c:pt idx="1425">
                  <c:v>15.127397950613137</c:v>
                </c:pt>
                <c:pt idx="1426">
                  <c:v>15.008100511073252</c:v>
                </c:pt>
                <c:pt idx="1427">
                  <c:v>16.152173119065012</c:v>
                </c:pt>
                <c:pt idx="1428">
                  <c:v>14.446473875632043</c:v>
                </c:pt>
                <c:pt idx="1429">
                  <c:v>14.393838565022421</c:v>
                </c:pt>
                <c:pt idx="1430">
                  <c:v>15.471239379872118</c:v>
                </c:pt>
                <c:pt idx="1431">
                  <c:v>16.552937879495563</c:v>
                </c:pt>
                <c:pt idx="1432">
                  <c:v>16.577709765514641</c:v>
                </c:pt>
                <c:pt idx="1433">
                  <c:v>14.68108059914408</c:v>
                </c:pt>
                <c:pt idx="1434">
                  <c:v>13.577617299061608</c:v>
                </c:pt>
                <c:pt idx="1435">
                  <c:v>14.386309281705037</c:v>
                </c:pt>
                <c:pt idx="1436">
                  <c:v>13.752429588362734</c:v>
                </c:pt>
                <c:pt idx="1437">
                  <c:v>14.645697818032113</c:v>
                </c:pt>
                <c:pt idx="1438">
                  <c:v>13.475116488802046</c:v>
                </c:pt>
                <c:pt idx="1439">
                  <c:v>13.811059493481196</c:v>
                </c:pt>
                <c:pt idx="1440">
                  <c:v>14.041114078595957</c:v>
                </c:pt>
                <c:pt idx="1441">
                  <c:v>13.870861428896129</c:v>
                </c:pt>
                <c:pt idx="1442">
                  <c:v>14.232697889699535</c:v>
                </c:pt>
                <c:pt idx="1443">
                  <c:v>16.098644667059517</c:v>
                </c:pt>
                <c:pt idx="1444">
                  <c:v>17.070570959661396</c:v>
                </c:pt>
                <c:pt idx="1445">
                  <c:v>16.61849744833933</c:v>
                </c:pt>
                <c:pt idx="1446">
                  <c:v>16.621867262998165</c:v>
                </c:pt>
                <c:pt idx="1447">
                  <c:v>16.90325808517451</c:v>
                </c:pt>
                <c:pt idx="1448">
                  <c:v>16.357837238758709</c:v>
                </c:pt>
                <c:pt idx="1449">
                  <c:v>16.5631110059918</c:v>
                </c:pt>
                <c:pt idx="1450">
                  <c:v>17.200797615211087</c:v>
                </c:pt>
                <c:pt idx="1451">
                  <c:v>17.247967223447841</c:v>
                </c:pt>
                <c:pt idx="1452">
                  <c:v>15.752013543692819</c:v>
                </c:pt>
                <c:pt idx="1453">
                  <c:v>17.412831273801196</c:v>
                </c:pt>
                <c:pt idx="1454">
                  <c:v>18.320721003134796</c:v>
                </c:pt>
                <c:pt idx="1455">
                  <c:v>18.912537011064359</c:v>
                </c:pt>
                <c:pt idx="1456">
                  <c:v>18.978287907869483</c:v>
                </c:pt>
                <c:pt idx="1457">
                  <c:v>19.542179209326658</c:v>
                </c:pt>
                <c:pt idx="1458">
                  <c:v>18.994611823632088</c:v>
                </c:pt>
                <c:pt idx="1459">
                  <c:v>18.191026415094338</c:v>
                </c:pt>
                <c:pt idx="1460">
                  <c:v>18.35687153384487</c:v>
                </c:pt>
                <c:pt idx="1461">
                  <c:v>18.768421861787992</c:v>
                </c:pt>
                <c:pt idx="1462">
                  <c:v>19.376824205652245</c:v>
                </c:pt>
                <c:pt idx="1463">
                  <c:v>20.761499816198992</c:v>
                </c:pt>
                <c:pt idx="1464">
                  <c:v>21.616634059026765</c:v>
                </c:pt>
                <c:pt idx="1465">
                  <c:v>22.217444242912801</c:v>
                </c:pt>
                <c:pt idx="1466">
                  <c:v>20.67549145510224</c:v>
                </c:pt>
                <c:pt idx="1467">
                  <c:v>20.924245403598466</c:v>
                </c:pt>
                <c:pt idx="1468">
                  <c:v>18.18919445765659</c:v>
                </c:pt>
                <c:pt idx="1469">
                  <c:v>18.921226111636706</c:v>
                </c:pt>
                <c:pt idx="1470">
                  <c:v>19.733195260865593</c:v>
                </c:pt>
                <c:pt idx="1471">
                  <c:v>20.06273696590786</c:v>
                </c:pt>
                <c:pt idx="1472">
                  <c:v>20.785454119118334</c:v>
                </c:pt>
                <c:pt idx="1473">
                  <c:v>19.006908806813833</c:v>
                </c:pt>
                <c:pt idx="1474">
                  <c:v>18.871242595154481</c:v>
                </c:pt>
                <c:pt idx="1475">
                  <c:v>19.001711723181828</c:v>
                </c:pt>
                <c:pt idx="1476">
                  <c:v>17.366237388021414</c:v>
                </c:pt>
                <c:pt idx="1477">
                  <c:v>18.279804956230603</c:v>
                </c:pt>
                <c:pt idx="1478">
                  <c:v>17.876013721174626</c:v>
                </c:pt>
                <c:pt idx="1479">
                  <c:v>19.16106094345551</c:v>
                </c:pt>
                <c:pt idx="1480">
                  <c:v>18.80907155615019</c:v>
                </c:pt>
                <c:pt idx="1481">
                  <c:v>17.780481512245462</c:v>
                </c:pt>
                <c:pt idx="1482">
                  <c:v>16.024166135877756</c:v>
                </c:pt>
                <c:pt idx="1483">
                  <c:v>13.896422729174855</c:v>
                </c:pt>
                <c:pt idx="1484">
                  <c:v>14.435647791283724</c:v>
                </c:pt>
                <c:pt idx="1485">
                  <c:v>14.670028377074098</c:v>
                </c:pt>
                <c:pt idx="1486">
                  <c:v>14.493801096038093</c:v>
                </c:pt>
                <c:pt idx="1487">
                  <c:v>13.375603534663387</c:v>
                </c:pt>
                <c:pt idx="1488">
                  <c:v>14.447631873157841</c:v>
                </c:pt>
                <c:pt idx="1489">
                  <c:v>14.731893818073836</c:v>
                </c:pt>
                <c:pt idx="1490">
                  <c:v>14.105524241408125</c:v>
                </c:pt>
                <c:pt idx="1491">
                  <c:v>16.679501392836038</c:v>
                </c:pt>
                <c:pt idx="1492">
                  <c:v>16.122590025074274</c:v>
                </c:pt>
                <c:pt idx="1493">
                  <c:v>16.227434849673909</c:v>
                </c:pt>
                <c:pt idx="1494">
                  <c:v>17.838325528822864</c:v>
                </c:pt>
                <c:pt idx="1495">
                  <c:v>19.313320177313479</c:v>
                </c:pt>
                <c:pt idx="1496">
                  <c:v>19.147744936776832</c:v>
                </c:pt>
                <c:pt idx="1497">
                  <c:v>18.107920309197794</c:v>
                </c:pt>
                <c:pt idx="1498">
                  <c:v>19.491732152239127</c:v>
                </c:pt>
                <c:pt idx="1499">
                  <c:v>19.256786775365313</c:v>
                </c:pt>
                <c:pt idx="1500">
                  <c:v>19.497320276573927</c:v>
                </c:pt>
                <c:pt idx="1501">
                  <c:v>19.262881698397791</c:v>
                </c:pt>
                <c:pt idx="1502">
                  <c:v>20.085208985185432</c:v>
                </c:pt>
                <c:pt idx="1503">
                  <c:v>19.432702928115773</c:v>
                </c:pt>
                <c:pt idx="1504">
                  <c:v>19.865678985348787</c:v>
                </c:pt>
                <c:pt idx="1505">
                  <c:v>19.548434483103989</c:v>
                </c:pt>
                <c:pt idx="1506">
                  <c:v>17.754205103222123</c:v>
                </c:pt>
                <c:pt idx="1507">
                  <c:v>17.899057519200593</c:v>
                </c:pt>
                <c:pt idx="1508">
                  <c:v>17.384516033801983</c:v>
                </c:pt>
                <c:pt idx="1509">
                  <c:v>17.955272539254906</c:v>
                </c:pt>
                <c:pt idx="1510">
                  <c:v>17.028684147913705</c:v>
                </c:pt>
                <c:pt idx="1511">
                  <c:v>18.599233269533503</c:v>
                </c:pt>
                <c:pt idx="1512">
                  <c:v>18.415951701888911</c:v>
                </c:pt>
                <c:pt idx="1513">
                  <c:v>17.298167540843426</c:v>
                </c:pt>
                <c:pt idx="1514">
                  <c:v>20.037800876613044</c:v>
                </c:pt>
                <c:pt idx="1515">
                  <c:v>19.558597018976318</c:v>
                </c:pt>
                <c:pt idx="1516">
                  <c:v>18.172635168474031</c:v>
                </c:pt>
                <c:pt idx="1517">
                  <c:v>17.67618079611691</c:v>
                </c:pt>
                <c:pt idx="1518">
                  <c:v>17.875276421518183</c:v>
                </c:pt>
                <c:pt idx="1519">
                  <c:v>16.896606881702958</c:v>
                </c:pt>
                <c:pt idx="1520">
                  <c:v>17.134753768844224</c:v>
                </c:pt>
                <c:pt idx="1521">
                  <c:v>16.766580222445267</c:v>
                </c:pt>
                <c:pt idx="1522">
                  <c:v>17.926693932841847</c:v>
                </c:pt>
                <c:pt idx="1523">
                  <c:v>18.095624118997094</c:v>
                </c:pt>
                <c:pt idx="1524">
                  <c:v>17.896139037929277</c:v>
                </c:pt>
                <c:pt idx="1525">
                  <c:v>18.125584892596137</c:v>
                </c:pt>
                <c:pt idx="1526">
                  <c:v>16.660720406476198</c:v>
                </c:pt>
                <c:pt idx="1527">
                  <c:v>17.654052965758368</c:v>
                </c:pt>
                <c:pt idx="1528">
                  <c:v>18.2694645609749</c:v>
                </c:pt>
                <c:pt idx="1529">
                  <c:v>18.705528751863184</c:v>
                </c:pt>
                <c:pt idx="1530">
                  <c:v>19.075668933131144</c:v>
                </c:pt>
                <c:pt idx="1531">
                  <c:v>17.851879257535195</c:v>
                </c:pt>
                <c:pt idx="1532">
                  <c:v>16.540588299617276</c:v>
                </c:pt>
                <c:pt idx="1533">
                  <c:v>16.622619052734251</c:v>
                </c:pt>
                <c:pt idx="1534">
                  <c:v>16.812661437627593</c:v>
                </c:pt>
                <c:pt idx="1535">
                  <c:v>16.686872855041674</c:v>
                </c:pt>
                <c:pt idx="1536">
                  <c:v>16.602718713424597</c:v>
                </c:pt>
                <c:pt idx="1537">
                  <c:v>16.067134040340395</c:v>
                </c:pt>
                <c:pt idx="1538">
                  <c:v>15.220086225432494</c:v>
                </c:pt>
                <c:pt idx="1539">
                  <c:v>16.991336095189453</c:v>
                </c:pt>
                <c:pt idx="1540">
                  <c:v>16.210409601828921</c:v>
                </c:pt>
                <c:pt idx="1541">
                  <c:v>16.312871214885078</c:v>
                </c:pt>
                <c:pt idx="1542">
                  <c:v>15.340629078706574</c:v>
                </c:pt>
                <c:pt idx="1543">
                  <c:v>13.446716417432617</c:v>
                </c:pt>
                <c:pt idx="1544">
                  <c:v>11.765553000586142</c:v>
                </c:pt>
              </c:numCache>
            </c:numRef>
          </c:val>
          <c:smooth val="0"/>
          <c:extLst>
            <c:ext xmlns:c16="http://schemas.microsoft.com/office/drawing/2014/chart" uri="{C3380CC4-5D6E-409C-BE32-E72D297353CC}">
              <c16:uniqueId val="{00000000-FD45-0947-B8FA-45A914FAB436}"/>
            </c:ext>
          </c:extLst>
        </c:ser>
        <c:ser>
          <c:idx val="0"/>
          <c:order val="1"/>
          <c:spPr>
            <a:ln w="38100">
              <a:solidFill>
                <a:srgbClr val="003C58"/>
              </a:solidFill>
              <a:prstDash val="solid"/>
            </a:ln>
          </c:spPr>
          <c:marker>
            <c:symbol val="none"/>
          </c:marker>
          <c:cat>
            <c:strRef>
              <c:f>'DJIA vs AU Px'!$A$9:$A$1553</c:f>
              <c:strCache>
                <c:ptCount val="1543"/>
                <c:pt idx="0">
                  <c:v>08/31/1896</c:v>
                </c:pt>
                <c:pt idx="1">
                  <c:v>09/30/1896</c:v>
                </c:pt>
                <c:pt idx="2">
                  <c:v>10/31/1896</c:v>
                </c:pt>
                <c:pt idx="3">
                  <c:v>11/30/1896</c:v>
                </c:pt>
                <c:pt idx="4">
                  <c:v>12/31/1896</c:v>
                </c:pt>
                <c:pt idx="5">
                  <c:v>01/31/1897</c:v>
                </c:pt>
                <c:pt idx="6">
                  <c:v>02/28/1897</c:v>
                </c:pt>
                <c:pt idx="7">
                  <c:v>03/31/1897</c:v>
                </c:pt>
                <c:pt idx="8">
                  <c:v>04/30/1897</c:v>
                </c:pt>
                <c:pt idx="9">
                  <c:v>05/31/1897</c:v>
                </c:pt>
                <c:pt idx="10">
                  <c:v>06/30/1897</c:v>
                </c:pt>
                <c:pt idx="11">
                  <c:v>07/31/1897</c:v>
                </c:pt>
                <c:pt idx="12">
                  <c:v>08/31/1897</c:v>
                </c:pt>
                <c:pt idx="13">
                  <c:v>09/30/1897</c:v>
                </c:pt>
                <c:pt idx="14">
                  <c:v>10/31/1897</c:v>
                </c:pt>
                <c:pt idx="15">
                  <c:v>11/30/1897</c:v>
                </c:pt>
                <c:pt idx="16">
                  <c:v>12/31/1897</c:v>
                </c:pt>
                <c:pt idx="17">
                  <c:v>01/31/1898</c:v>
                </c:pt>
                <c:pt idx="18">
                  <c:v>02/28/1898</c:v>
                </c:pt>
                <c:pt idx="19">
                  <c:v>03/31/1898</c:v>
                </c:pt>
                <c:pt idx="20">
                  <c:v>04/30/1898</c:v>
                </c:pt>
                <c:pt idx="21">
                  <c:v>05/31/1898</c:v>
                </c:pt>
                <c:pt idx="22">
                  <c:v>06/30/1898</c:v>
                </c:pt>
                <c:pt idx="23">
                  <c:v>07/31/1898</c:v>
                </c:pt>
                <c:pt idx="24">
                  <c:v>08/31/1898</c:v>
                </c:pt>
                <c:pt idx="25">
                  <c:v>09/30/1898</c:v>
                </c:pt>
                <c:pt idx="26">
                  <c:v>10/31/1898</c:v>
                </c:pt>
                <c:pt idx="27">
                  <c:v>11/30/1898</c:v>
                </c:pt>
                <c:pt idx="28">
                  <c:v>12/31/1898</c:v>
                </c:pt>
                <c:pt idx="29">
                  <c:v>01/31/1899</c:v>
                </c:pt>
                <c:pt idx="30">
                  <c:v>02/28/1899</c:v>
                </c:pt>
                <c:pt idx="31">
                  <c:v>03/31/1899</c:v>
                </c:pt>
                <c:pt idx="32">
                  <c:v>04/30/1899</c:v>
                </c:pt>
                <c:pt idx="33">
                  <c:v>05/31/1899</c:v>
                </c:pt>
                <c:pt idx="34">
                  <c:v>06/30/1899</c:v>
                </c:pt>
                <c:pt idx="35">
                  <c:v>07/31/1899</c:v>
                </c:pt>
                <c:pt idx="36">
                  <c:v>08/31/1899</c:v>
                </c:pt>
                <c:pt idx="37">
                  <c:v>09/30/1899</c:v>
                </c:pt>
                <c:pt idx="38">
                  <c:v>10/31/1899</c:v>
                </c:pt>
                <c:pt idx="39">
                  <c:v>11/30/1899</c:v>
                </c:pt>
                <c:pt idx="40">
                  <c:v>12/31/1899</c:v>
                </c:pt>
                <c:pt idx="41">
                  <c:v>31-Jan-1900</c:v>
                </c:pt>
                <c:pt idx="42">
                  <c:v>28-Feb-1900</c:v>
                </c:pt>
                <c:pt idx="43">
                  <c:v>31-Mar-1900</c:v>
                </c:pt>
                <c:pt idx="44">
                  <c:v>30-Apr-1900</c:v>
                </c:pt>
                <c:pt idx="45">
                  <c:v>31-May-1900</c:v>
                </c:pt>
                <c:pt idx="46">
                  <c:v>30-Jun-1900</c:v>
                </c:pt>
                <c:pt idx="47">
                  <c:v>31-Jul-1900</c:v>
                </c:pt>
                <c:pt idx="48">
                  <c:v>31-Aug-1900</c:v>
                </c:pt>
                <c:pt idx="49">
                  <c:v>30-Sep-1900</c:v>
                </c:pt>
                <c:pt idx="50">
                  <c:v>31-Oct-1900</c:v>
                </c:pt>
                <c:pt idx="51">
                  <c:v>30-Nov-1900</c:v>
                </c:pt>
                <c:pt idx="52">
                  <c:v>31-Dec-1900</c:v>
                </c:pt>
                <c:pt idx="53">
                  <c:v>31-Jan-1901</c:v>
                </c:pt>
                <c:pt idx="54">
                  <c:v>28-Feb-1901</c:v>
                </c:pt>
                <c:pt idx="55">
                  <c:v>31-Mar-1901</c:v>
                </c:pt>
                <c:pt idx="56">
                  <c:v>30-Apr-1901</c:v>
                </c:pt>
                <c:pt idx="57">
                  <c:v>31-May-1901</c:v>
                </c:pt>
                <c:pt idx="58">
                  <c:v>30-Jun-1901</c:v>
                </c:pt>
                <c:pt idx="59">
                  <c:v>31-Jul-1901</c:v>
                </c:pt>
                <c:pt idx="60">
                  <c:v>31-Aug-1901</c:v>
                </c:pt>
                <c:pt idx="61">
                  <c:v>30-Sep-1901</c:v>
                </c:pt>
                <c:pt idx="62">
                  <c:v>31-Oct-1901</c:v>
                </c:pt>
                <c:pt idx="63">
                  <c:v>30-Nov-1901</c:v>
                </c:pt>
                <c:pt idx="64">
                  <c:v>31-Dec-1901</c:v>
                </c:pt>
                <c:pt idx="65">
                  <c:v>31-Jan-1902</c:v>
                </c:pt>
                <c:pt idx="66">
                  <c:v>28-Feb-1902</c:v>
                </c:pt>
                <c:pt idx="67">
                  <c:v>31-Mar-1902</c:v>
                </c:pt>
                <c:pt idx="68">
                  <c:v>30-Apr-1902</c:v>
                </c:pt>
                <c:pt idx="69">
                  <c:v>31-May-1902</c:v>
                </c:pt>
                <c:pt idx="70">
                  <c:v>30-Jun-1902</c:v>
                </c:pt>
                <c:pt idx="71">
                  <c:v>31-Jul-1902</c:v>
                </c:pt>
                <c:pt idx="72">
                  <c:v>31-Aug-1902</c:v>
                </c:pt>
                <c:pt idx="73">
                  <c:v>30-Sep-1902</c:v>
                </c:pt>
                <c:pt idx="74">
                  <c:v>31-Oct-1902</c:v>
                </c:pt>
                <c:pt idx="75">
                  <c:v>30-Nov-1902</c:v>
                </c:pt>
                <c:pt idx="76">
                  <c:v>31-Dec-1902</c:v>
                </c:pt>
                <c:pt idx="77">
                  <c:v>31-Jan-1903</c:v>
                </c:pt>
                <c:pt idx="78">
                  <c:v>28-Feb-1903</c:v>
                </c:pt>
                <c:pt idx="79">
                  <c:v>31-Mar-1903</c:v>
                </c:pt>
                <c:pt idx="80">
                  <c:v>30-Apr-1903</c:v>
                </c:pt>
                <c:pt idx="81">
                  <c:v>31-May-1903</c:v>
                </c:pt>
                <c:pt idx="82">
                  <c:v>30-Jun-1903</c:v>
                </c:pt>
                <c:pt idx="83">
                  <c:v>31-Jul-1903</c:v>
                </c:pt>
                <c:pt idx="84">
                  <c:v>31-Aug-1903</c:v>
                </c:pt>
                <c:pt idx="85">
                  <c:v>30-Sep-1903</c:v>
                </c:pt>
                <c:pt idx="86">
                  <c:v>31-Oct-1903</c:v>
                </c:pt>
                <c:pt idx="87">
                  <c:v>30-Nov-1903</c:v>
                </c:pt>
                <c:pt idx="88">
                  <c:v>31-Dec-1903</c:v>
                </c:pt>
                <c:pt idx="89">
                  <c:v>31-Jan-1904</c:v>
                </c:pt>
                <c:pt idx="90">
                  <c:v>29-Feb-1904</c:v>
                </c:pt>
                <c:pt idx="91">
                  <c:v>31-Mar-1904</c:v>
                </c:pt>
                <c:pt idx="92">
                  <c:v>30-Apr-1904</c:v>
                </c:pt>
                <c:pt idx="93">
                  <c:v>31-May-1904</c:v>
                </c:pt>
                <c:pt idx="94">
                  <c:v>30-Jun-1904</c:v>
                </c:pt>
                <c:pt idx="95">
                  <c:v>31-Jul-1904</c:v>
                </c:pt>
                <c:pt idx="96">
                  <c:v>31-Aug-1904</c:v>
                </c:pt>
                <c:pt idx="97">
                  <c:v>30-Sep-1904</c:v>
                </c:pt>
                <c:pt idx="98">
                  <c:v>31-Oct-1904</c:v>
                </c:pt>
                <c:pt idx="99">
                  <c:v>30-Nov-1904</c:v>
                </c:pt>
                <c:pt idx="100">
                  <c:v>31-Dec-1904</c:v>
                </c:pt>
                <c:pt idx="101">
                  <c:v>31-Jan-1905</c:v>
                </c:pt>
                <c:pt idx="102">
                  <c:v>28-Feb-1905</c:v>
                </c:pt>
                <c:pt idx="103">
                  <c:v>31-Mar-1905</c:v>
                </c:pt>
                <c:pt idx="104">
                  <c:v>30-Apr-1905</c:v>
                </c:pt>
                <c:pt idx="105">
                  <c:v>31-May-1905</c:v>
                </c:pt>
                <c:pt idx="106">
                  <c:v>30-Jun-1905</c:v>
                </c:pt>
                <c:pt idx="107">
                  <c:v>31-Jul-1905</c:v>
                </c:pt>
                <c:pt idx="108">
                  <c:v>31-Aug-1905</c:v>
                </c:pt>
                <c:pt idx="109">
                  <c:v>30-Sep-1905</c:v>
                </c:pt>
                <c:pt idx="110">
                  <c:v>31-Oct-1905</c:v>
                </c:pt>
                <c:pt idx="111">
                  <c:v>30-Nov-1905</c:v>
                </c:pt>
                <c:pt idx="112">
                  <c:v>31-Dec-1905</c:v>
                </c:pt>
                <c:pt idx="113">
                  <c:v>31-Jan-1906</c:v>
                </c:pt>
                <c:pt idx="114">
                  <c:v>28-Feb-1906</c:v>
                </c:pt>
                <c:pt idx="115">
                  <c:v>31-Mar-1906</c:v>
                </c:pt>
                <c:pt idx="116">
                  <c:v>30-Apr-1906</c:v>
                </c:pt>
                <c:pt idx="117">
                  <c:v>31-May-1906</c:v>
                </c:pt>
                <c:pt idx="118">
                  <c:v>30-Jun-1906</c:v>
                </c:pt>
                <c:pt idx="119">
                  <c:v>31-Jul-1906</c:v>
                </c:pt>
                <c:pt idx="120">
                  <c:v>31-Aug-1906</c:v>
                </c:pt>
                <c:pt idx="121">
                  <c:v>30-Sep-1906</c:v>
                </c:pt>
                <c:pt idx="122">
                  <c:v>31-Oct-1906</c:v>
                </c:pt>
                <c:pt idx="123">
                  <c:v>30-Nov-1906</c:v>
                </c:pt>
                <c:pt idx="124">
                  <c:v>31-Dec-1906</c:v>
                </c:pt>
                <c:pt idx="125">
                  <c:v>31-Jan-1907</c:v>
                </c:pt>
                <c:pt idx="126">
                  <c:v>28-Feb-1907</c:v>
                </c:pt>
                <c:pt idx="127">
                  <c:v>31-Mar-1907</c:v>
                </c:pt>
                <c:pt idx="128">
                  <c:v>30-Apr-1907</c:v>
                </c:pt>
                <c:pt idx="129">
                  <c:v>31-May-1907</c:v>
                </c:pt>
                <c:pt idx="130">
                  <c:v>30-Jun-1907</c:v>
                </c:pt>
                <c:pt idx="131">
                  <c:v>31-Jul-1907</c:v>
                </c:pt>
                <c:pt idx="132">
                  <c:v>31-Aug-1907</c:v>
                </c:pt>
                <c:pt idx="133">
                  <c:v>30-Sep-1907</c:v>
                </c:pt>
                <c:pt idx="134">
                  <c:v>31-Oct-1907</c:v>
                </c:pt>
                <c:pt idx="135">
                  <c:v>30-Nov-1907</c:v>
                </c:pt>
                <c:pt idx="136">
                  <c:v>31-Dec-1907</c:v>
                </c:pt>
                <c:pt idx="137">
                  <c:v>31-Jan-1908</c:v>
                </c:pt>
                <c:pt idx="138">
                  <c:v>29-Feb-1908</c:v>
                </c:pt>
                <c:pt idx="139">
                  <c:v>31-Mar-1908</c:v>
                </c:pt>
                <c:pt idx="140">
                  <c:v>30-Apr-1908</c:v>
                </c:pt>
                <c:pt idx="141">
                  <c:v>30-May-1908</c:v>
                </c:pt>
                <c:pt idx="142">
                  <c:v>30-Jun-1908</c:v>
                </c:pt>
                <c:pt idx="143">
                  <c:v>31-Jul-1908</c:v>
                </c:pt>
                <c:pt idx="144">
                  <c:v>31-Aug-1908</c:v>
                </c:pt>
                <c:pt idx="145">
                  <c:v>30-Sep-1908</c:v>
                </c:pt>
                <c:pt idx="146">
                  <c:v>31-Oct-1908</c:v>
                </c:pt>
                <c:pt idx="147">
                  <c:v>30-Nov-1908</c:v>
                </c:pt>
                <c:pt idx="148">
                  <c:v>31-Dec-1908</c:v>
                </c:pt>
                <c:pt idx="149">
                  <c:v>31-Jan-1909</c:v>
                </c:pt>
                <c:pt idx="150">
                  <c:v>28-Feb-1909</c:v>
                </c:pt>
                <c:pt idx="151">
                  <c:v>31-Mar-1909</c:v>
                </c:pt>
                <c:pt idx="152">
                  <c:v>30-Apr-1909</c:v>
                </c:pt>
                <c:pt idx="153">
                  <c:v>31-May-1909</c:v>
                </c:pt>
                <c:pt idx="154">
                  <c:v>30-Jun-1909</c:v>
                </c:pt>
                <c:pt idx="155">
                  <c:v>31-Jul-1909</c:v>
                </c:pt>
                <c:pt idx="156">
                  <c:v>31-Aug-1909</c:v>
                </c:pt>
                <c:pt idx="157">
                  <c:v>30-Sep-1909</c:v>
                </c:pt>
                <c:pt idx="158">
                  <c:v>31-Oct-1909</c:v>
                </c:pt>
                <c:pt idx="159">
                  <c:v>30-Nov-1909</c:v>
                </c:pt>
                <c:pt idx="160">
                  <c:v>31-Dec-1909</c:v>
                </c:pt>
                <c:pt idx="161">
                  <c:v>31-Jan-1910</c:v>
                </c:pt>
                <c:pt idx="162">
                  <c:v>28-Feb-1910</c:v>
                </c:pt>
                <c:pt idx="163">
                  <c:v>31-Mar-1910</c:v>
                </c:pt>
                <c:pt idx="164">
                  <c:v>30-Apr-1910</c:v>
                </c:pt>
                <c:pt idx="165">
                  <c:v>31-May-1910</c:v>
                </c:pt>
                <c:pt idx="166">
                  <c:v>30-Jun-1910</c:v>
                </c:pt>
                <c:pt idx="167">
                  <c:v>31-Jul-1910</c:v>
                </c:pt>
                <c:pt idx="168">
                  <c:v>31-Aug-1910</c:v>
                </c:pt>
                <c:pt idx="169">
                  <c:v>30-Sep-1910</c:v>
                </c:pt>
                <c:pt idx="170">
                  <c:v>31-Oct-1910</c:v>
                </c:pt>
                <c:pt idx="171">
                  <c:v>30-Nov-1910</c:v>
                </c:pt>
                <c:pt idx="172">
                  <c:v>31-Dec-1910</c:v>
                </c:pt>
                <c:pt idx="173">
                  <c:v>31-Jan-1911</c:v>
                </c:pt>
                <c:pt idx="174">
                  <c:v>28-Feb-1911</c:v>
                </c:pt>
                <c:pt idx="175">
                  <c:v>31-Mar-1911</c:v>
                </c:pt>
                <c:pt idx="176">
                  <c:v>30-Apr-1911</c:v>
                </c:pt>
                <c:pt idx="177">
                  <c:v>31-May-1911</c:v>
                </c:pt>
                <c:pt idx="178">
                  <c:v>30-Jun-1911</c:v>
                </c:pt>
                <c:pt idx="179">
                  <c:v>31-Jul-1911</c:v>
                </c:pt>
                <c:pt idx="180">
                  <c:v>31-Aug-1911</c:v>
                </c:pt>
                <c:pt idx="181">
                  <c:v>30-Sep-1911</c:v>
                </c:pt>
                <c:pt idx="182">
                  <c:v>31-Oct-1911</c:v>
                </c:pt>
                <c:pt idx="183">
                  <c:v>30-Nov-1911</c:v>
                </c:pt>
                <c:pt idx="184">
                  <c:v>31-Dec-1911</c:v>
                </c:pt>
                <c:pt idx="185">
                  <c:v>31-Jan-1912</c:v>
                </c:pt>
                <c:pt idx="186">
                  <c:v>29-Feb-1912</c:v>
                </c:pt>
                <c:pt idx="187">
                  <c:v>31-Mar-1912</c:v>
                </c:pt>
                <c:pt idx="188">
                  <c:v>30-Apr-1912</c:v>
                </c:pt>
                <c:pt idx="189">
                  <c:v>31-May-1912</c:v>
                </c:pt>
                <c:pt idx="190">
                  <c:v>30-Jun-1912</c:v>
                </c:pt>
                <c:pt idx="191">
                  <c:v>31-Jul-1912</c:v>
                </c:pt>
                <c:pt idx="192">
                  <c:v>30-Aug-1912</c:v>
                </c:pt>
                <c:pt idx="193">
                  <c:v>30-Sep-1912</c:v>
                </c:pt>
                <c:pt idx="194">
                  <c:v>31-Oct-1912</c:v>
                </c:pt>
                <c:pt idx="195">
                  <c:v>30-Nov-1912</c:v>
                </c:pt>
                <c:pt idx="196">
                  <c:v>31-Dec-1912</c:v>
                </c:pt>
                <c:pt idx="197">
                  <c:v>31-Jan-1913</c:v>
                </c:pt>
                <c:pt idx="198">
                  <c:v>28-Feb-1913</c:v>
                </c:pt>
                <c:pt idx="199">
                  <c:v>31-Mar-1913</c:v>
                </c:pt>
                <c:pt idx="200">
                  <c:v>30-Apr-1913</c:v>
                </c:pt>
                <c:pt idx="201">
                  <c:v>31-May-1913</c:v>
                </c:pt>
                <c:pt idx="202">
                  <c:v>30-Jun-1913</c:v>
                </c:pt>
                <c:pt idx="203">
                  <c:v>31-Jul-1913</c:v>
                </c:pt>
                <c:pt idx="204">
                  <c:v>31-Aug-1913</c:v>
                </c:pt>
                <c:pt idx="205">
                  <c:v>30-Sep-1913</c:v>
                </c:pt>
                <c:pt idx="206">
                  <c:v>31-Oct-1913</c:v>
                </c:pt>
                <c:pt idx="207">
                  <c:v>30-Nov-1913</c:v>
                </c:pt>
                <c:pt idx="208">
                  <c:v>31-Dec-1913</c:v>
                </c:pt>
                <c:pt idx="209">
                  <c:v>31-Jan-1914</c:v>
                </c:pt>
                <c:pt idx="210">
                  <c:v>28-Feb-1914</c:v>
                </c:pt>
                <c:pt idx="211">
                  <c:v>31-Mar-1914</c:v>
                </c:pt>
                <c:pt idx="212">
                  <c:v>30-Apr-1914</c:v>
                </c:pt>
                <c:pt idx="213">
                  <c:v>31-May-1914</c:v>
                </c:pt>
                <c:pt idx="214">
                  <c:v>30-Jun-1914</c:v>
                </c:pt>
                <c:pt idx="215">
                  <c:v>31-Jul-1914</c:v>
                </c:pt>
                <c:pt idx="216">
                  <c:v>31-Aug-1914</c:v>
                </c:pt>
                <c:pt idx="217">
                  <c:v>30-Sep-1914</c:v>
                </c:pt>
                <c:pt idx="218">
                  <c:v>31-Oct-1914</c:v>
                </c:pt>
                <c:pt idx="219">
                  <c:v>30-Nov-1914</c:v>
                </c:pt>
                <c:pt idx="220">
                  <c:v>31-Dec-1914</c:v>
                </c:pt>
                <c:pt idx="221">
                  <c:v>31-Jan-1915</c:v>
                </c:pt>
                <c:pt idx="222">
                  <c:v>28-Feb-1915</c:v>
                </c:pt>
                <c:pt idx="223">
                  <c:v>31-Mar-1915</c:v>
                </c:pt>
                <c:pt idx="224">
                  <c:v>30-Apr-1915</c:v>
                </c:pt>
                <c:pt idx="225">
                  <c:v>31-May-1915</c:v>
                </c:pt>
                <c:pt idx="226">
                  <c:v>30-Jun-1915</c:v>
                </c:pt>
                <c:pt idx="227">
                  <c:v>31-Jul-1915</c:v>
                </c:pt>
                <c:pt idx="228">
                  <c:v>31-Aug-1915</c:v>
                </c:pt>
                <c:pt idx="229">
                  <c:v>30-Sep-1915</c:v>
                </c:pt>
                <c:pt idx="230">
                  <c:v>31-Oct-1915</c:v>
                </c:pt>
                <c:pt idx="231">
                  <c:v>30-Nov-1915</c:v>
                </c:pt>
                <c:pt idx="232">
                  <c:v>31-Dec-1915</c:v>
                </c:pt>
                <c:pt idx="233">
                  <c:v>31-Jan-1916</c:v>
                </c:pt>
                <c:pt idx="234">
                  <c:v>29-Feb-1916</c:v>
                </c:pt>
                <c:pt idx="235">
                  <c:v>31-Mar-1916</c:v>
                </c:pt>
                <c:pt idx="236">
                  <c:v>30-Apr-1916</c:v>
                </c:pt>
                <c:pt idx="237">
                  <c:v>31-May-1916</c:v>
                </c:pt>
                <c:pt idx="238">
                  <c:v>30-Jun-1916</c:v>
                </c:pt>
                <c:pt idx="239">
                  <c:v>31-Jul-1916</c:v>
                </c:pt>
                <c:pt idx="240">
                  <c:v>31-Aug-1916</c:v>
                </c:pt>
                <c:pt idx="241">
                  <c:v>30-Sep-1916</c:v>
                </c:pt>
                <c:pt idx="242">
                  <c:v>31-Oct-1916</c:v>
                </c:pt>
                <c:pt idx="243">
                  <c:v>30-Nov-1916</c:v>
                </c:pt>
                <c:pt idx="244">
                  <c:v>31-Dec-1916</c:v>
                </c:pt>
                <c:pt idx="245">
                  <c:v>31-Jan-1917</c:v>
                </c:pt>
                <c:pt idx="246">
                  <c:v>28-Feb-1917</c:v>
                </c:pt>
                <c:pt idx="247">
                  <c:v>31-Mar-1917</c:v>
                </c:pt>
                <c:pt idx="248">
                  <c:v>30-Apr-1917</c:v>
                </c:pt>
                <c:pt idx="249">
                  <c:v>31-May-1917</c:v>
                </c:pt>
                <c:pt idx="250">
                  <c:v>30-Jun-1917</c:v>
                </c:pt>
                <c:pt idx="251">
                  <c:v>31-Jul-1917</c:v>
                </c:pt>
                <c:pt idx="252">
                  <c:v>31-Aug-1917</c:v>
                </c:pt>
                <c:pt idx="253">
                  <c:v>30-Sep-1917</c:v>
                </c:pt>
                <c:pt idx="254">
                  <c:v>31-Oct-1917</c:v>
                </c:pt>
                <c:pt idx="255">
                  <c:v>30-Nov-1917</c:v>
                </c:pt>
                <c:pt idx="256">
                  <c:v>31-Dec-1917</c:v>
                </c:pt>
                <c:pt idx="257">
                  <c:v>31-Jan-1918</c:v>
                </c:pt>
                <c:pt idx="258">
                  <c:v>28-Feb-1918</c:v>
                </c:pt>
                <c:pt idx="259">
                  <c:v>31-Mar-1918</c:v>
                </c:pt>
                <c:pt idx="260">
                  <c:v>30-Apr-1918</c:v>
                </c:pt>
                <c:pt idx="261">
                  <c:v>31-May-1918</c:v>
                </c:pt>
                <c:pt idx="262">
                  <c:v>30-Jun-1918</c:v>
                </c:pt>
                <c:pt idx="263">
                  <c:v>31-Jul-1918</c:v>
                </c:pt>
                <c:pt idx="264">
                  <c:v>31-Aug-1918</c:v>
                </c:pt>
                <c:pt idx="265">
                  <c:v>30-Sep-1918</c:v>
                </c:pt>
                <c:pt idx="266">
                  <c:v>31-Oct-1918</c:v>
                </c:pt>
                <c:pt idx="267">
                  <c:v>30-Nov-1918</c:v>
                </c:pt>
                <c:pt idx="268">
                  <c:v>31-Dec-1918</c:v>
                </c:pt>
                <c:pt idx="269">
                  <c:v>31-Jan-1919</c:v>
                </c:pt>
                <c:pt idx="270">
                  <c:v>28-Feb-1919</c:v>
                </c:pt>
                <c:pt idx="271">
                  <c:v>31-Mar-1919</c:v>
                </c:pt>
                <c:pt idx="272">
                  <c:v>30-Apr-1919</c:v>
                </c:pt>
                <c:pt idx="273">
                  <c:v>31-May-1919</c:v>
                </c:pt>
                <c:pt idx="274">
                  <c:v>30-Jun-1919</c:v>
                </c:pt>
                <c:pt idx="275">
                  <c:v>31-Jul-1919</c:v>
                </c:pt>
                <c:pt idx="276">
                  <c:v>31-Aug-1919</c:v>
                </c:pt>
                <c:pt idx="277">
                  <c:v>30-Sep-1919</c:v>
                </c:pt>
                <c:pt idx="278">
                  <c:v>31-Oct-1919</c:v>
                </c:pt>
                <c:pt idx="279">
                  <c:v>30-Nov-1919</c:v>
                </c:pt>
                <c:pt idx="280">
                  <c:v>31-Dec-1919</c:v>
                </c:pt>
                <c:pt idx="281">
                  <c:v>31-Jan-1920</c:v>
                </c:pt>
                <c:pt idx="282">
                  <c:v>29-Feb-1920</c:v>
                </c:pt>
                <c:pt idx="283">
                  <c:v>31-Mar-1920</c:v>
                </c:pt>
                <c:pt idx="284">
                  <c:v>30-Apr-1920</c:v>
                </c:pt>
                <c:pt idx="285">
                  <c:v>31-May-1920</c:v>
                </c:pt>
                <c:pt idx="286">
                  <c:v>30-Jun-1920</c:v>
                </c:pt>
                <c:pt idx="287">
                  <c:v>31-Jul-1920</c:v>
                </c:pt>
                <c:pt idx="288">
                  <c:v>30-Aug-1920</c:v>
                </c:pt>
                <c:pt idx="289">
                  <c:v>30-Sep-1920</c:v>
                </c:pt>
                <c:pt idx="290">
                  <c:v>31-Oct-1920</c:v>
                </c:pt>
                <c:pt idx="291">
                  <c:v>30-Nov-1920</c:v>
                </c:pt>
                <c:pt idx="292">
                  <c:v>31-Dec-1920</c:v>
                </c:pt>
                <c:pt idx="293">
                  <c:v>31-Jan-1921</c:v>
                </c:pt>
                <c:pt idx="294">
                  <c:v>28-Feb-1921</c:v>
                </c:pt>
                <c:pt idx="295">
                  <c:v>31-Mar-1921</c:v>
                </c:pt>
                <c:pt idx="296">
                  <c:v>30-Apr-1921</c:v>
                </c:pt>
                <c:pt idx="297">
                  <c:v>31-May-1921</c:v>
                </c:pt>
                <c:pt idx="298">
                  <c:v>30-Jun-1921</c:v>
                </c:pt>
                <c:pt idx="299">
                  <c:v>31-Jul-1921</c:v>
                </c:pt>
                <c:pt idx="300">
                  <c:v>31-Aug-1921</c:v>
                </c:pt>
                <c:pt idx="301">
                  <c:v>30-Sep-1921</c:v>
                </c:pt>
                <c:pt idx="302">
                  <c:v>31-Oct-1921</c:v>
                </c:pt>
                <c:pt idx="303">
                  <c:v>30-Nov-1921</c:v>
                </c:pt>
                <c:pt idx="304">
                  <c:v>31-Dec-1921</c:v>
                </c:pt>
                <c:pt idx="305">
                  <c:v>31-Jan-1922</c:v>
                </c:pt>
                <c:pt idx="306">
                  <c:v>28-Feb-1922</c:v>
                </c:pt>
                <c:pt idx="307">
                  <c:v>31-Mar-1922</c:v>
                </c:pt>
                <c:pt idx="308">
                  <c:v>30-Apr-1922</c:v>
                </c:pt>
                <c:pt idx="309">
                  <c:v>31-May-1922</c:v>
                </c:pt>
                <c:pt idx="310">
                  <c:v>30-Jun-1922</c:v>
                </c:pt>
                <c:pt idx="311">
                  <c:v>31-Jul-1922</c:v>
                </c:pt>
                <c:pt idx="312">
                  <c:v>31-Aug-1922</c:v>
                </c:pt>
                <c:pt idx="313">
                  <c:v>30-Sep-1922</c:v>
                </c:pt>
                <c:pt idx="314">
                  <c:v>31-Oct-1922</c:v>
                </c:pt>
                <c:pt idx="315">
                  <c:v>30-Nov-1922</c:v>
                </c:pt>
                <c:pt idx="316">
                  <c:v>31-Dec-1922</c:v>
                </c:pt>
                <c:pt idx="317">
                  <c:v>31-Jan-1923</c:v>
                </c:pt>
                <c:pt idx="318">
                  <c:v>28-Feb-1923</c:v>
                </c:pt>
                <c:pt idx="319">
                  <c:v>31-Mar-1923</c:v>
                </c:pt>
                <c:pt idx="320">
                  <c:v>30-Apr-1923</c:v>
                </c:pt>
                <c:pt idx="321">
                  <c:v>31-May-1923</c:v>
                </c:pt>
                <c:pt idx="322">
                  <c:v>30-Jun-1923</c:v>
                </c:pt>
                <c:pt idx="323">
                  <c:v>31-Jul-1923</c:v>
                </c:pt>
                <c:pt idx="324">
                  <c:v>31-Aug-1923</c:v>
                </c:pt>
                <c:pt idx="325">
                  <c:v>30-Sep-1923</c:v>
                </c:pt>
                <c:pt idx="326">
                  <c:v>31-Oct-1923</c:v>
                </c:pt>
                <c:pt idx="327">
                  <c:v>30-Nov-1923</c:v>
                </c:pt>
                <c:pt idx="328">
                  <c:v>31-Dec-1923</c:v>
                </c:pt>
                <c:pt idx="329">
                  <c:v>31-Jan-1924</c:v>
                </c:pt>
                <c:pt idx="330">
                  <c:v>29-Feb-1924</c:v>
                </c:pt>
                <c:pt idx="331">
                  <c:v>31-Mar-1924</c:v>
                </c:pt>
                <c:pt idx="332">
                  <c:v>30-Apr-1924</c:v>
                </c:pt>
                <c:pt idx="333">
                  <c:v>31-May-1924</c:v>
                </c:pt>
                <c:pt idx="334">
                  <c:v>30-Jun-1924</c:v>
                </c:pt>
                <c:pt idx="335">
                  <c:v>31-Jul-1924</c:v>
                </c:pt>
                <c:pt idx="336">
                  <c:v>31-Aug-1924</c:v>
                </c:pt>
                <c:pt idx="337">
                  <c:v>30-Sep-1924</c:v>
                </c:pt>
                <c:pt idx="338">
                  <c:v>31-Oct-1924</c:v>
                </c:pt>
                <c:pt idx="339">
                  <c:v>30-Nov-1924</c:v>
                </c:pt>
                <c:pt idx="340">
                  <c:v>31-Dec-1924</c:v>
                </c:pt>
                <c:pt idx="341">
                  <c:v>31-Jan-1925</c:v>
                </c:pt>
                <c:pt idx="342">
                  <c:v>28-Feb-1925</c:v>
                </c:pt>
                <c:pt idx="343">
                  <c:v>31-Mar-1925</c:v>
                </c:pt>
                <c:pt idx="344">
                  <c:v>30-Apr-1925</c:v>
                </c:pt>
                <c:pt idx="345">
                  <c:v>31-May-1925</c:v>
                </c:pt>
                <c:pt idx="346">
                  <c:v>30-Jun-1925</c:v>
                </c:pt>
                <c:pt idx="347">
                  <c:v>31-Jul-1925</c:v>
                </c:pt>
                <c:pt idx="348">
                  <c:v>31-Aug-1925</c:v>
                </c:pt>
                <c:pt idx="349">
                  <c:v>30-Sep-1925</c:v>
                </c:pt>
                <c:pt idx="350">
                  <c:v>31-Oct-1925</c:v>
                </c:pt>
                <c:pt idx="351">
                  <c:v>30-Nov-1925</c:v>
                </c:pt>
                <c:pt idx="352">
                  <c:v>31-Dec-1925</c:v>
                </c:pt>
                <c:pt idx="353">
                  <c:v>31-Jan-1926</c:v>
                </c:pt>
                <c:pt idx="354">
                  <c:v>28-Feb-1926</c:v>
                </c:pt>
                <c:pt idx="355">
                  <c:v>31-Mar-1926</c:v>
                </c:pt>
                <c:pt idx="356">
                  <c:v>30-Apr-1926</c:v>
                </c:pt>
                <c:pt idx="357">
                  <c:v>31-May-1926</c:v>
                </c:pt>
                <c:pt idx="358">
                  <c:v>30-Jun-1926</c:v>
                </c:pt>
                <c:pt idx="359">
                  <c:v>31-Jul-1926</c:v>
                </c:pt>
                <c:pt idx="360">
                  <c:v>31-Aug-1926</c:v>
                </c:pt>
                <c:pt idx="361">
                  <c:v>30-Sep-1926</c:v>
                </c:pt>
                <c:pt idx="362">
                  <c:v>31-Oct-1926</c:v>
                </c:pt>
                <c:pt idx="363">
                  <c:v>30-Nov-1926</c:v>
                </c:pt>
                <c:pt idx="364">
                  <c:v>31-Dec-1926</c:v>
                </c:pt>
                <c:pt idx="365">
                  <c:v>31-Jan-1927</c:v>
                </c:pt>
                <c:pt idx="366">
                  <c:v>28-Feb-1927</c:v>
                </c:pt>
                <c:pt idx="367">
                  <c:v>31-Mar-1927</c:v>
                </c:pt>
                <c:pt idx="368">
                  <c:v>30-Apr-1927</c:v>
                </c:pt>
                <c:pt idx="369">
                  <c:v>31-May-1927</c:v>
                </c:pt>
                <c:pt idx="370">
                  <c:v>30-Jun-1927</c:v>
                </c:pt>
                <c:pt idx="371">
                  <c:v>31-Jul-1927</c:v>
                </c:pt>
                <c:pt idx="372">
                  <c:v>31-Aug-1927</c:v>
                </c:pt>
                <c:pt idx="373">
                  <c:v>30-Sep-1927</c:v>
                </c:pt>
                <c:pt idx="374">
                  <c:v>31-Oct-1927</c:v>
                </c:pt>
                <c:pt idx="375">
                  <c:v>30-Nov-1927</c:v>
                </c:pt>
                <c:pt idx="376">
                  <c:v>31-Dec-1927</c:v>
                </c:pt>
                <c:pt idx="377">
                  <c:v>31-Jan-1928</c:v>
                </c:pt>
                <c:pt idx="378">
                  <c:v>29-Feb-1928</c:v>
                </c:pt>
                <c:pt idx="379">
                  <c:v>31-Mar-1928</c:v>
                </c:pt>
                <c:pt idx="380">
                  <c:v>30-Apr-1928</c:v>
                </c:pt>
                <c:pt idx="381">
                  <c:v>31-May-1928</c:v>
                </c:pt>
                <c:pt idx="382">
                  <c:v>30-Jun-1928</c:v>
                </c:pt>
                <c:pt idx="383">
                  <c:v>31-Jul-1928</c:v>
                </c:pt>
                <c:pt idx="384">
                  <c:v>31-Aug-1928</c:v>
                </c:pt>
                <c:pt idx="385">
                  <c:v>30-Sep-1928</c:v>
                </c:pt>
                <c:pt idx="386">
                  <c:v>31-Oct-1928</c:v>
                </c:pt>
                <c:pt idx="387">
                  <c:v>30-Nov-1928</c:v>
                </c:pt>
                <c:pt idx="388">
                  <c:v>31-Dec-1928</c:v>
                </c:pt>
                <c:pt idx="389">
                  <c:v>31-Jan-1929</c:v>
                </c:pt>
                <c:pt idx="390">
                  <c:v>28-Feb-1929</c:v>
                </c:pt>
                <c:pt idx="391">
                  <c:v>31-Mar-1929</c:v>
                </c:pt>
                <c:pt idx="392">
                  <c:v>30-Apr-1929</c:v>
                </c:pt>
                <c:pt idx="393">
                  <c:v>31-May-1929</c:v>
                </c:pt>
                <c:pt idx="394">
                  <c:v>30-Jun-1929</c:v>
                </c:pt>
                <c:pt idx="395">
                  <c:v>31-Jul-1929</c:v>
                </c:pt>
                <c:pt idx="396">
                  <c:v>31-Aug-1929</c:v>
                </c:pt>
                <c:pt idx="397">
                  <c:v>30-Sep-1929</c:v>
                </c:pt>
                <c:pt idx="398">
                  <c:v>31-Oct-1929</c:v>
                </c:pt>
                <c:pt idx="399">
                  <c:v>30-Nov-1929</c:v>
                </c:pt>
                <c:pt idx="400">
                  <c:v>31-Dec-1929</c:v>
                </c:pt>
                <c:pt idx="401">
                  <c:v>31-Jan-1930</c:v>
                </c:pt>
                <c:pt idx="402">
                  <c:v>28-Feb-1930</c:v>
                </c:pt>
                <c:pt idx="403">
                  <c:v>31-Mar-1930</c:v>
                </c:pt>
                <c:pt idx="404">
                  <c:v>30-Apr-1930</c:v>
                </c:pt>
                <c:pt idx="405">
                  <c:v>31-May-1930</c:v>
                </c:pt>
                <c:pt idx="406">
                  <c:v>30-Jun-1930</c:v>
                </c:pt>
                <c:pt idx="407">
                  <c:v>31-Jul-1930</c:v>
                </c:pt>
                <c:pt idx="408">
                  <c:v>31-Aug-1930</c:v>
                </c:pt>
                <c:pt idx="409">
                  <c:v>30-Sep-1930</c:v>
                </c:pt>
                <c:pt idx="410">
                  <c:v>31-Oct-1930</c:v>
                </c:pt>
                <c:pt idx="411">
                  <c:v>30-Nov-1930</c:v>
                </c:pt>
                <c:pt idx="412">
                  <c:v>31-Dec-1930</c:v>
                </c:pt>
                <c:pt idx="413">
                  <c:v>31-Jan-1931</c:v>
                </c:pt>
                <c:pt idx="414">
                  <c:v>28-Feb-1931</c:v>
                </c:pt>
                <c:pt idx="415">
                  <c:v>31-Mar-1931</c:v>
                </c:pt>
                <c:pt idx="416">
                  <c:v>30-Apr-1931</c:v>
                </c:pt>
                <c:pt idx="417">
                  <c:v>31-May-1931</c:v>
                </c:pt>
                <c:pt idx="418">
                  <c:v>30-Jun-1931</c:v>
                </c:pt>
                <c:pt idx="419">
                  <c:v>31-Jul-1931</c:v>
                </c:pt>
                <c:pt idx="420">
                  <c:v>31-Aug-1931</c:v>
                </c:pt>
                <c:pt idx="421">
                  <c:v>30-Sep-1931</c:v>
                </c:pt>
                <c:pt idx="422">
                  <c:v>31-Oct-1931</c:v>
                </c:pt>
                <c:pt idx="423">
                  <c:v>30-Nov-1931</c:v>
                </c:pt>
                <c:pt idx="424">
                  <c:v>31-Dec-1931</c:v>
                </c:pt>
                <c:pt idx="425">
                  <c:v>31-Jan-1932</c:v>
                </c:pt>
                <c:pt idx="426">
                  <c:v>29-Feb-1932</c:v>
                </c:pt>
                <c:pt idx="427">
                  <c:v>31-Mar-1932</c:v>
                </c:pt>
                <c:pt idx="428">
                  <c:v>30-Apr-1932</c:v>
                </c:pt>
                <c:pt idx="429">
                  <c:v>31-May-1932</c:v>
                </c:pt>
                <c:pt idx="430">
                  <c:v>30-Jun-1932</c:v>
                </c:pt>
                <c:pt idx="431">
                  <c:v>31-Jul-1932</c:v>
                </c:pt>
                <c:pt idx="432">
                  <c:v>31-Aug-1932</c:v>
                </c:pt>
                <c:pt idx="433">
                  <c:v>30-Sep-1932</c:v>
                </c:pt>
                <c:pt idx="434">
                  <c:v>31-Oct-1932</c:v>
                </c:pt>
                <c:pt idx="435">
                  <c:v>30-Nov-1932</c:v>
                </c:pt>
                <c:pt idx="436">
                  <c:v>31-Dec-1932</c:v>
                </c:pt>
                <c:pt idx="437">
                  <c:v>31-Jan-1933</c:v>
                </c:pt>
                <c:pt idx="438">
                  <c:v>28-Feb-1933</c:v>
                </c:pt>
                <c:pt idx="439">
                  <c:v>31-Mar-1933</c:v>
                </c:pt>
                <c:pt idx="440">
                  <c:v>30-Apr-1933</c:v>
                </c:pt>
                <c:pt idx="441">
                  <c:v>31-May-1933</c:v>
                </c:pt>
                <c:pt idx="442">
                  <c:v>30-Jun-1933</c:v>
                </c:pt>
                <c:pt idx="443">
                  <c:v>31-Jul-1933</c:v>
                </c:pt>
                <c:pt idx="444">
                  <c:v>31-Aug-1933</c:v>
                </c:pt>
                <c:pt idx="445">
                  <c:v>30-Sep-1933</c:v>
                </c:pt>
                <c:pt idx="446">
                  <c:v>31-Oct-1933</c:v>
                </c:pt>
                <c:pt idx="447">
                  <c:v>30-Nov-1933</c:v>
                </c:pt>
                <c:pt idx="448">
                  <c:v>31-Dec-1933</c:v>
                </c:pt>
                <c:pt idx="449">
                  <c:v>31-Jan-1934</c:v>
                </c:pt>
                <c:pt idx="450">
                  <c:v>28-Feb-1934</c:v>
                </c:pt>
                <c:pt idx="451">
                  <c:v>31-Mar-1934</c:v>
                </c:pt>
                <c:pt idx="452">
                  <c:v>30-Apr-1934</c:v>
                </c:pt>
                <c:pt idx="453">
                  <c:v>31-May-1934</c:v>
                </c:pt>
                <c:pt idx="454">
                  <c:v>30-Jun-1934</c:v>
                </c:pt>
                <c:pt idx="455">
                  <c:v>31-Jul-1934</c:v>
                </c:pt>
                <c:pt idx="456">
                  <c:v>31-Aug-1934</c:v>
                </c:pt>
                <c:pt idx="457">
                  <c:v>30-Sep-1934</c:v>
                </c:pt>
                <c:pt idx="458">
                  <c:v>31-Oct-1934</c:v>
                </c:pt>
                <c:pt idx="459">
                  <c:v>30-Nov-1934</c:v>
                </c:pt>
                <c:pt idx="460">
                  <c:v>31-Dec-1934</c:v>
                </c:pt>
                <c:pt idx="461">
                  <c:v>31-Jan-1935</c:v>
                </c:pt>
                <c:pt idx="462">
                  <c:v>28-Feb-1935</c:v>
                </c:pt>
                <c:pt idx="463">
                  <c:v>31-Mar-1935</c:v>
                </c:pt>
                <c:pt idx="464">
                  <c:v>30-Apr-1935</c:v>
                </c:pt>
                <c:pt idx="465">
                  <c:v>31-May-1935</c:v>
                </c:pt>
                <c:pt idx="466">
                  <c:v>30-Jun-1935</c:v>
                </c:pt>
                <c:pt idx="467">
                  <c:v>31-Jul-1935</c:v>
                </c:pt>
                <c:pt idx="468">
                  <c:v>31-Aug-1935</c:v>
                </c:pt>
                <c:pt idx="469">
                  <c:v>30-Sep-1935</c:v>
                </c:pt>
                <c:pt idx="470">
                  <c:v>31-Oct-1935</c:v>
                </c:pt>
                <c:pt idx="471">
                  <c:v>30-Nov-1935</c:v>
                </c:pt>
                <c:pt idx="472">
                  <c:v>31-Dec-1935</c:v>
                </c:pt>
                <c:pt idx="473">
                  <c:v>31-Jan-1936</c:v>
                </c:pt>
                <c:pt idx="474">
                  <c:v>29-Feb-1936</c:v>
                </c:pt>
                <c:pt idx="475">
                  <c:v>31-Mar-1936</c:v>
                </c:pt>
                <c:pt idx="476">
                  <c:v>30-Apr-1936</c:v>
                </c:pt>
                <c:pt idx="477">
                  <c:v>31-May-1936</c:v>
                </c:pt>
                <c:pt idx="478">
                  <c:v>30-Jun-1936</c:v>
                </c:pt>
                <c:pt idx="479">
                  <c:v>31-Jul-1936</c:v>
                </c:pt>
                <c:pt idx="480">
                  <c:v>31-Aug-1936</c:v>
                </c:pt>
                <c:pt idx="481">
                  <c:v>30-Sep-1936</c:v>
                </c:pt>
                <c:pt idx="482">
                  <c:v>31-Oct-1936</c:v>
                </c:pt>
                <c:pt idx="483">
                  <c:v>30-Nov-1936</c:v>
                </c:pt>
                <c:pt idx="484">
                  <c:v>31-Dec-1936</c:v>
                </c:pt>
                <c:pt idx="485">
                  <c:v>31-Jan-1937</c:v>
                </c:pt>
                <c:pt idx="486">
                  <c:v>28-Feb-1937</c:v>
                </c:pt>
                <c:pt idx="487">
                  <c:v>31-Mar-1937</c:v>
                </c:pt>
                <c:pt idx="488">
                  <c:v>30-Apr-1937</c:v>
                </c:pt>
                <c:pt idx="489">
                  <c:v>31-May-1937</c:v>
                </c:pt>
                <c:pt idx="490">
                  <c:v>30-Jun-1937</c:v>
                </c:pt>
                <c:pt idx="491">
                  <c:v>31-Jul-1937</c:v>
                </c:pt>
                <c:pt idx="492">
                  <c:v>31-Aug-1937</c:v>
                </c:pt>
                <c:pt idx="493">
                  <c:v>30-Sep-1937</c:v>
                </c:pt>
                <c:pt idx="494">
                  <c:v>31-Oct-1937</c:v>
                </c:pt>
                <c:pt idx="495">
                  <c:v>30-Nov-1937</c:v>
                </c:pt>
                <c:pt idx="496">
                  <c:v>31-Dec-1937</c:v>
                </c:pt>
                <c:pt idx="497">
                  <c:v>31-Jan-1938</c:v>
                </c:pt>
                <c:pt idx="498">
                  <c:v>28-Feb-1938</c:v>
                </c:pt>
                <c:pt idx="499">
                  <c:v>31-Mar-1938</c:v>
                </c:pt>
                <c:pt idx="500">
                  <c:v>30-Apr-1938</c:v>
                </c:pt>
                <c:pt idx="501">
                  <c:v>31-May-1938</c:v>
                </c:pt>
                <c:pt idx="502">
                  <c:v>30-Jun-1938</c:v>
                </c:pt>
                <c:pt idx="503">
                  <c:v>31-Jul-1938</c:v>
                </c:pt>
                <c:pt idx="504">
                  <c:v>31-Aug-1938</c:v>
                </c:pt>
                <c:pt idx="505">
                  <c:v>30-Sep-1938</c:v>
                </c:pt>
                <c:pt idx="506">
                  <c:v>31-Oct-1938</c:v>
                </c:pt>
                <c:pt idx="507">
                  <c:v>30-Nov-1938</c:v>
                </c:pt>
                <c:pt idx="508">
                  <c:v>31-Dec-1938</c:v>
                </c:pt>
                <c:pt idx="509">
                  <c:v>31-Jan-1939</c:v>
                </c:pt>
                <c:pt idx="510">
                  <c:v>28-Feb-1939</c:v>
                </c:pt>
                <c:pt idx="511">
                  <c:v>31-Mar-1939</c:v>
                </c:pt>
                <c:pt idx="512">
                  <c:v>30-Apr-1939</c:v>
                </c:pt>
                <c:pt idx="513">
                  <c:v>31-May-1939</c:v>
                </c:pt>
                <c:pt idx="514">
                  <c:v>30-Jun-1939</c:v>
                </c:pt>
                <c:pt idx="515">
                  <c:v>31-Jul-1939</c:v>
                </c:pt>
                <c:pt idx="516">
                  <c:v>31-Aug-1939</c:v>
                </c:pt>
                <c:pt idx="517">
                  <c:v>30-Sep-1939</c:v>
                </c:pt>
                <c:pt idx="518">
                  <c:v>31-Oct-1939</c:v>
                </c:pt>
                <c:pt idx="519">
                  <c:v>30-Nov-1939</c:v>
                </c:pt>
                <c:pt idx="520">
                  <c:v>31-Dec-1939</c:v>
                </c:pt>
                <c:pt idx="521">
                  <c:v>31-Jan-1940</c:v>
                </c:pt>
                <c:pt idx="522">
                  <c:v>29-Feb-1940</c:v>
                </c:pt>
                <c:pt idx="523">
                  <c:v>31-Mar-1940</c:v>
                </c:pt>
                <c:pt idx="524">
                  <c:v>30-Apr-1940</c:v>
                </c:pt>
                <c:pt idx="525">
                  <c:v>31-May-1940</c:v>
                </c:pt>
                <c:pt idx="526">
                  <c:v>30-Jun-1940</c:v>
                </c:pt>
                <c:pt idx="527">
                  <c:v>31-Jul-1940</c:v>
                </c:pt>
                <c:pt idx="528">
                  <c:v>31-Aug-1940</c:v>
                </c:pt>
                <c:pt idx="529">
                  <c:v>30-Sep-1940</c:v>
                </c:pt>
                <c:pt idx="530">
                  <c:v>31-Oct-1940</c:v>
                </c:pt>
                <c:pt idx="531">
                  <c:v>30-Nov-1940</c:v>
                </c:pt>
                <c:pt idx="532">
                  <c:v>31-Dec-1940</c:v>
                </c:pt>
                <c:pt idx="533">
                  <c:v>31-Jan-1941</c:v>
                </c:pt>
                <c:pt idx="534">
                  <c:v>28-Feb-1941</c:v>
                </c:pt>
                <c:pt idx="535">
                  <c:v>31-Mar-1941</c:v>
                </c:pt>
                <c:pt idx="536">
                  <c:v>30-Apr-1941</c:v>
                </c:pt>
                <c:pt idx="537">
                  <c:v>31-May-1941</c:v>
                </c:pt>
                <c:pt idx="538">
                  <c:v>30-Jun-1941</c:v>
                </c:pt>
                <c:pt idx="539">
                  <c:v>31-Jul-1941</c:v>
                </c:pt>
                <c:pt idx="540">
                  <c:v>31-Aug-1941</c:v>
                </c:pt>
                <c:pt idx="541">
                  <c:v>30-Sep-1941</c:v>
                </c:pt>
                <c:pt idx="542">
                  <c:v>31-Oct-1941</c:v>
                </c:pt>
                <c:pt idx="543">
                  <c:v>30-Nov-1941</c:v>
                </c:pt>
                <c:pt idx="544">
                  <c:v>31-Dec-1941</c:v>
                </c:pt>
                <c:pt idx="545">
                  <c:v>31-Jan-1942</c:v>
                </c:pt>
                <c:pt idx="546">
                  <c:v>28-Feb-1942</c:v>
                </c:pt>
                <c:pt idx="547">
                  <c:v>31-Mar-1942</c:v>
                </c:pt>
                <c:pt idx="548">
                  <c:v>30-Apr-1942</c:v>
                </c:pt>
                <c:pt idx="549">
                  <c:v>31-May-1942</c:v>
                </c:pt>
                <c:pt idx="550">
                  <c:v>30-Jun-1942</c:v>
                </c:pt>
                <c:pt idx="551">
                  <c:v>31-Jul-1942</c:v>
                </c:pt>
                <c:pt idx="552">
                  <c:v>31-Aug-1942</c:v>
                </c:pt>
                <c:pt idx="553">
                  <c:v>30-Sep-1942</c:v>
                </c:pt>
                <c:pt idx="554">
                  <c:v>31-Oct-1942</c:v>
                </c:pt>
                <c:pt idx="555">
                  <c:v>30-Nov-1942</c:v>
                </c:pt>
                <c:pt idx="556">
                  <c:v>31-Dec-1942</c:v>
                </c:pt>
                <c:pt idx="557">
                  <c:v>31-Jan-1943</c:v>
                </c:pt>
                <c:pt idx="558">
                  <c:v>28-Feb-1943</c:v>
                </c:pt>
                <c:pt idx="559">
                  <c:v>31-Mar-1943</c:v>
                </c:pt>
                <c:pt idx="560">
                  <c:v>30-Apr-1943</c:v>
                </c:pt>
                <c:pt idx="561">
                  <c:v>31-May-1943</c:v>
                </c:pt>
                <c:pt idx="562">
                  <c:v>30-Jun-1943</c:v>
                </c:pt>
                <c:pt idx="563">
                  <c:v>31-Jul-1943</c:v>
                </c:pt>
                <c:pt idx="564">
                  <c:v>31-Aug-1943</c:v>
                </c:pt>
                <c:pt idx="565">
                  <c:v>30-Sep-1943</c:v>
                </c:pt>
                <c:pt idx="566">
                  <c:v>31-Oct-1943</c:v>
                </c:pt>
                <c:pt idx="567">
                  <c:v>30-Nov-1943</c:v>
                </c:pt>
                <c:pt idx="568">
                  <c:v>31-Dec-1943</c:v>
                </c:pt>
                <c:pt idx="569">
                  <c:v>31-Jan-1944</c:v>
                </c:pt>
                <c:pt idx="570">
                  <c:v>29-Feb-1944</c:v>
                </c:pt>
                <c:pt idx="571">
                  <c:v>31-Mar-1944</c:v>
                </c:pt>
                <c:pt idx="572">
                  <c:v>30-Apr-1944</c:v>
                </c:pt>
                <c:pt idx="573">
                  <c:v>31-May-1944</c:v>
                </c:pt>
                <c:pt idx="574">
                  <c:v>30-Jun-1944</c:v>
                </c:pt>
                <c:pt idx="575">
                  <c:v>31-Jul-1944</c:v>
                </c:pt>
                <c:pt idx="576">
                  <c:v>31-Aug-1944</c:v>
                </c:pt>
                <c:pt idx="577">
                  <c:v>30-Sep-1944</c:v>
                </c:pt>
                <c:pt idx="578">
                  <c:v>31-Oct-1944</c:v>
                </c:pt>
                <c:pt idx="579">
                  <c:v>30-Nov-1944</c:v>
                </c:pt>
                <c:pt idx="580">
                  <c:v>31-Dec-1944</c:v>
                </c:pt>
                <c:pt idx="581">
                  <c:v>31-Jan-1945</c:v>
                </c:pt>
                <c:pt idx="582">
                  <c:v>28-Feb-1945</c:v>
                </c:pt>
                <c:pt idx="583">
                  <c:v>31-Mar-1945</c:v>
                </c:pt>
                <c:pt idx="584">
                  <c:v>30-Apr-1945</c:v>
                </c:pt>
                <c:pt idx="585">
                  <c:v>31-May-1945</c:v>
                </c:pt>
                <c:pt idx="586">
                  <c:v>30-Jun-1945</c:v>
                </c:pt>
                <c:pt idx="587">
                  <c:v>31-Jul-1945</c:v>
                </c:pt>
                <c:pt idx="588">
                  <c:v>31-Aug-1945</c:v>
                </c:pt>
                <c:pt idx="589">
                  <c:v>30-Sep-1945</c:v>
                </c:pt>
                <c:pt idx="590">
                  <c:v>31-Oct-1945</c:v>
                </c:pt>
                <c:pt idx="591">
                  <c:v>30-Nov-1945</c:v>
                </c:pt>
                <c:pt idx="592">
                  <c:v>31-Dec-1945</c:v>
                </c:pt>
                <c:pt idx="593">
                  <c:v>31-Jan-1946</c:v>
                </c:pt>
                <c:pt idx="594">
                  <c:v>28-Feb-1946</c:v>
                </c:pt>
                <c:pt idx="595">
                  <c:v>31-Mar-1946</c:v>
                </c:pt>
                <c:pt idx="596">
                  <c:v>30-Apr-1946</c:v>
                </c:pt>
                <c:pt idx="597">
                  <c:v>31-May-1946</c:v>
                </c:pt>
                <c:pt idx="598">
                  <c:v>30-Jun-1946</c:v>
                </c:pt>
                <c:pt idx="599">
                  <c:v>31-Jul-1946</c:v>
                </c:pt>
                <c:pt idx="600">
                  <c:v>31-Aug-1946</c:v>
                </c:pt>
                <c:pt idx="601">
                  <c:v>30-Sep-1946</c:v>
                </c:pt>
                <c:pt idx="602">
                  <c:v>31-Oct-1946</c:v>
                </c:pt>
                <c:pt idx="603">
                  <c:v>30-Nov-1946</c:v>
                </c:pt>
                <c:pt idx="604">
                  <c:v>31-Dec-1946</c:v>
                </c:pt>
                <c:pt idx="605">
                  <c:v>31-Jan-1947</c:v>
                </c:pt>
                <c:pt idx="606">
                  <c:v>28-Feb-1947</c:v>
                </c:pt>
                <c:pt idx="607">
                  <c:v>31-Mar-1947</c:v>
                </c:pt>
                <c:pt idx="608">
                  <c:v>30-Apr-1947</c:v>
                </c:pt>
                <c:pt idx="609">
                  <c:v>31-May-1947</c:v>
                </c:pt>
                <c:pt idx="610">
                  <c:v>30-Jun-1947</c:v>
                </c:pt>
                <c:pt idx="611">
                  <c:v>31-Jul-1947</c:v>
                </c:pt>
                <c:pt idx="612">
                  <c:v>31-Aug-1947</c:v>
                </c:pt>
                <c:pt idx="613">
                  <c:v>30-Sep-1947</c:v>
                </c:pt>
                <c:pt idx="614">
                  <c:v>31-Oct-1947</c:v>
                </c:pt>
                <c:pt idx="615">
                  <c:v>30-Nov-1947</c:v>
                </c:pt>
                <c:pt idx="616">
                  <c:v>31-Dec-1947</c:v>
                </c:pt>
                <c:pt idx="617">
                  <c:v>31-Jan-1948</c:v>
                </c:pt>
                <c:pt idx="618">
                  <c:v>29-Feb-1948</c:v>
                </c:pt>
                <c:pt idx="619">
                  <c:v>31-Mar-1948</c:v>
                </c:pt>
                <c:pt idx="620">
                  <c:v>30-Apr-1948</c:v>
                </c:pt>
                <c:pt idx="621">
                  <c:v>31-May-1948</c:v>
                </c:pt>
                <c:pt idx="622">
                  <c:v>30-Jun-1948</c:v>
                </c:pt>
                <c:pt idx="623">
                  <c:v>31-Jul-1948</c:v>
                </c:pt>
                <c:pt idx="624">
                  <c:v>31-Aug-1948</c:v>
                </c:pt>
                <c:pt idx="625">
                  <c:v>30-Sep-1948</c:v>
                </c:pt>
                <c:pt idx="626">
                  <c:v>31-Oct-1948</c:v>
                </c:pt>
                <c:pt idx="627">
                  <c:v>30-Nov-1948</c:v>
                </c:pt>
                <c:pt idx="628">
                  <c:v>31-Dec-1948</c:v>
                </c:pt>
                <c:pt idx="629">
                  <c:v>31-Jan-1949</c:v>
                </c:pt>
                <c:pt idx="630">
                  <c:v>28-Feb-1949</c:v>
                </c:pt>
                <c:pt idx="631">
                  <c:v>31-Mar-1949</c:v>
                </c:pt>
                <c:pt idx="632">
                  <c:v>30-Apr-1949</c:v>
                </c:pt>
                <c:pt idx="633">
                  <c:v>31-May-1949</c:v>
                </c:pt>
                <c:pt idx="634">
                  <c:v>30-Jun-1949</c:v>
                </c:pt>
                <c:pt idx="635">
                  <c:v>31-Jul-1949</c:v>
                </c:pt>
                <c:pt idx="636">
                  <c:v>31-Aug-1949</c:v>
                </c:pt>
                <c:pt idx="637">
                  <c:v>30-Sep-1949</c:v>
                </c:pt>
                <c:pt idx="638">
                  <c:v>31-Oct-1949</c:v>
                </c:pt>
                <c:pt idx="639">
                  <c:v>30-Nov-1949</c:v>
                </c:pt>
                <c:pt idx="640">
                  <c:v>31-Dec-1949</c:v>
                </c:pt>
                <c:pt idx="641">
                  <c:v>31-Jan-1950</c:v>
                </c:pt>
                <c:pt idx="642">
                  <c:v>28-Feb-1950</c:v>
                </c:pt>
                <c:pt idx="643">
                  <c:v>31-Mar-1950</c:v>
                </c:pt>
                <c:pt idx="644">
                  <c:v>30-Apr-1950</c:v>
                </c:pt>
                <c:pt idx="645">
                  <c:v>31-May-1950</c:v>
                </c:pt>
                <c:pt idx="646">
                  <c:v>30-Jun-1950</c:v>
                </c:pt>
                <c:pt idx="647">
                  <c:v>31-Jul-1950</c:v>
                </c:pt>
                <c:pt idx="648">
                  <c:v>31-Aug-1950</c:v>
                </c:pt>
                <c:pt idx="649">
                  <c:v>30-Sep-1950</c:v>
                </c:pt>
                <c:pt idx="650">
                  <c:v>31-Oct-1950</c:v>
                </c:pt>
                <c:pt idx="651">
                  <c:v>30-Nov-1950</c:v>
                </c:pt>
                <c:pt idx="652">
                  <c:v>31-Dec-1950</c:v>
                </c:pt>
                <c:pt idx="653">
                  <c:v>31-Jan-1951</c:v>
                </c:pt>
                <c:pt idx="654">
                  <c:v>28-Feb-1951</c:v>
                </c:pt>
                <c:pt idx="655">
                  <c:v>31-Mar-1951</c:v>
                </c:pt>
                <c:pt idx="656">
                  <c:v>30-Apr-1951</c:v>
                </c:pt>
                <c:pt idx="657">
                  <c:v>31-May-1951</c:v>
                </c:pt>
                <c:pt idx="658">
                  <c:v>30-Jun-1951</c:v>
                </c:pt>
                <c:pt idx="659">
                  <c:v>31-Jul-1951</c:v>
                </c:pt>
                <c:pt idx="660">
                  <c:v>30-Aug-1951</c:v>
                </c:pt>
                <c:pt idx="661">
                  <c:v>30-Sep-1951</c:v>
                </c:pt>
                <c:pt idx="662">
                  <c:v>31-Oct-1951</c:v>
                </c:pt>
                <c:pt idx="663">
                  <c:v>30-Nov-1951</c:v>
                </c:pt>
                <c:pt idx="664">
                  <c:v>31-Dec-1951</c:v>
                </c:pt>
                <c:pt idx="665">
                  <c:v>31-Jan-1952</c:v>
                </c:pt>
                <c:pt idx="666">
                  <c:v>29-Feb-1952</c:v>
                </c:pt>
                <c:pt idx="667">
                  <c:v>31-Mar-1952</c:v>
                </c:pt>
                <c:pt idx="668">
                  <c:v>30-Apr-1952</c:v>
                </c:pt>
                <c:pt idx="669">
                  <c:v>31-May-1952</c:v>
                </c:pt>
                <c:pt idx="670">
                  <c:v>30-Jun-1952</c:v>
                </c:pt>
                <c:pt idx="671">
                  <c:v>31-Jul-1952</c:v>
                </c:pt>
                <c:pt idx="672">
                  <c:v>31-Aug-1952</c:v>
                </c:pt>
                <c:pt idx="673">
                  <c:v>30-Sep-1952</c:v>
                </c:pt>
                <c:pt idx="674">
                  <c:v>31-Oct-1952</c:v>
                </c:pt>
                <c:pt idx="675">
                  <c:v>30-Nov-1952</c:v>
                </c:pt>
                <c:pt idx="676">
                  <c:v>31-Dec-1952</c:v>
                </c:pt>
                <c:pt idx="677">
                  <c:v>31-Jan-1953</c:v>
                </c:pt>
                <c:pt idx="678">
                  <c:v>28-Feb-1953</c:v>
                </c:pt>
                <c:pt idx="679">
                  <c:v>31-Mar-1953</c:v>
                </c:pt>
                <c:pt idx="680">
                  <c:v>30-Apr-1953</c:v>
                </c:pt>
                <c:pt idx="681">
                  <c:v>31-May-1953</c:v>
                </c:pt>
                <c:pt idx="682">
                  <c:v>30-Jun-1953</c:v>
                </c:pt>
                <c:pt idx="683">
                  <c:v>31-Jul-1953</c:v>
                </c:pt>
                <c:pt idx="684">
                  <c:v>31-Aug-1953</c:v>
                </c:pt>
                <c:pt idx="685">
                  <c:v>30-Sep-1953</c:v>
                </c:pt>
                <c:pt idx="686">
                  <c:v>31-Oct-1953</c:v>
                </c:pt>
                <c:pt idx="687">
                  <c:v>30-Nov-1953</c:v>
                </c:pt>
                <c:pt idx="688">
                  <c:v>31-Dec-1953</c:v>
                </c:pt>
                <c:pt idx="689">
                  <c:v>31-Jan-1954</c:v>
                </c:pt>
                <c:pt idx="690">
                  <c:v>28-Feb-1954</c:v>
                </c:pt>
                <c:pt idx="691">
                  <c:v>31-Mar-1954</c:v>
                </c:pt>
                <c:pt idx="692">
                  <c:v>30-Apr-1954</c:v>
                </c:pt>
                <c:pt idx="693">
                  <c:v>31-May-1954</c:v>
                </c:pt>
                <c:pt idx="694">
                  <c:v>30-Jun-1954</c:v>
                </c:pt>
                <c:pt idx="695">
                  <c:v>31-Jul-1954</c:v>
                </c:pt>
                <c:pt idx="696">
                  <c:v>31-Aug-1954</c:v>
                </c:pt>
                <c:pt idx="697">
                  <c:v>30-Sep-1954</c:v>
                </c:pt>
                <c:pt idx="698">
                  <c:v>31-Oct-1954</c:v>
                </c:pt>
                <c:pt idx="699">
                  <c:v>30-Nov-1954</c:v>
                </c:pt>
                <c:pt idx="700">
                  <c:v>31-Dec-1954</c:v>
                </c:pt>
                <c:pt idx="701">
                  <c:v>31-Jan-1955</c:v>
                </c:pt>
                <c:pt idx="702">
                  <c:v>28-Feb-1955</c:v>
                </c:pt>
                <c:pt idx="703">
                  <c:v>31-Mar-1955</c:v>
                </c:pt>
                <c:pt idx="704">
                  <c:v>30-Apr-1955</c:v>
                </c:pt>
                <c:pt idx="705">
                  <c:v>31-May-1955</c:v>
                </c:pt>
                <c:pt idx="706">
                  <c:v>30-Jun-1955</c:v>
                </c:pt>
                <c:pt idx="707">
                  <c:v>31-Jul-1955</c:v>
                </c:pt>
                <c:pt idx="708">
                  <c:v>31-Aug-1955</c:v>
                </c:pt>
                <c:pt idx="709">
                  <c:v>30-Sep-1955</c:v>
                </c:pt>
                <c:pt idx="710">
                  <c:v>31-Oct-1955</c:v>
                </c:pt>
                <c:pt idx="711">
                  <c:v>30-Nov-1955</c:v>
                </c:pt>
                <c:pt idx="712">
                  <c:v>31-Dec-1955</c:v>
                </c:pt>
                <c:pt idx="713">
                  <c:v>31-Jan-1956</c:v>
                </c:pt>
                <c:pt idx="714">
                  <c:v>29-Feb-1956</c:v>
                </c:pt>
                <c:pt idx="715">
                  <c:v>31-Mar-1956</c:v>
                </c:pt>
                <c:pt idx="716">
                  <c:v>30-Apr-1956</c:v>
                </c:pt>
                <c:pt idx="717">
                  <c:v>31-May-1956</c:v>
                </c:pt>
                <c:pt idx="718">
                  <c:v>30-Jun-1956</c:v>
                </c:pt>
                <c:pt idx="719">
                  <c:v>31-Jul-1956</c:v>
                </c:pt>
                <c:pt idx="720">
                  <c:v>31-Aug-1956</c:v>
                </c:pt>
                <c:pt idx="721">
                  <c:v>30-Sep-1956</c:v>
                </c:pt>
                <c:pt idx="722">
                  <c:v>31-Oct-1956</c:v>
                </c:pt>
                <c:pt idx="723">
                  <c:v>30-Nov-1956</c:v>
                </c:pt>
                <c:pt idx="724">
                  <c:v>31-Dec-1956</c:v>
                </c:pt>
                <c:pt idx="725">
                  <c:v>31-Jan-1957</c:v>
                </c:pt>
                <c:pt idx="726">
                  <c:v>28-Feb-1957</c:v>
                </c:pt>
                <c:pt idx="727">
                  <c:v>31-Mar-1957</c:v>
                </c:pt>
                <c:pt idx="728">
                  <c:v>30-Apr-1957</c:v>
                </c:pt>
                <c:pt idx="729">
                  <c:v>31-May-1957</c:v>
                </c:pt>
                <c:pt idx="730">
                  <c:v>30-Jun-1957</c:v>
                </c:pt>
                <c:pt idx="731">
                  <c:v>31-Jul-1957</c:v>
                </c:pt>
                <c:pt idx="732">
                  <c:v>31-Aug-1957</c:v>
                </c:pt>
                <c:pt idx="733">
                  <c:v>30-Sep-1957</c:v>
                </c:pt>
                <c:pt idx="734">
                  <c:v>31-Oct-1957</c:v>
                </c:pt>
                <c:pt idx="735">
                  <c:v>30-Nov-1957</c:v>
                </c:pt>
                <c:pt idx="736">
                  <c:v>31-Dec-1957</c:v>
                </c:pt>
                <c:pt idx="737">
                  <c:v>31-Jan-1958</c:v>
                </c:pt>
                <c:pt idx="738">
                  <c:v>28-Feb-1958</c:v>
                </c:pt>
                <c:pt idx="739">
                  <c:v>31-Mar-1958</c:v>
                </c:pt>
                <c:pt idx="740">
                  <c:v>30-Apr-1958</c:v>
                </c:pt>
                <c:pt idx="741">
                  <c:v>31-May-1958</c:v>
                </c:pt>
                <c:pt idx="742">
                  <c:v>30-Jun-1958</c:v>
                </c:pt>
                <c:pt idx="743">
                  <c:v>31-Jul-1958</c:v>
                </c:pt>
                <c:pt idx="744">
                  <c:v>31-Aug-1958</c:v>
                </c:pt>
                <c:pt idx="745">
                  <c:v>30-Sep-1958</c:v>
                </c:pt>
                <c:pt idx="746">
                  <c:v>31-Oct-1958</c:v>
                </c:pt>
                <c:pt idx="747">
                  <c:v>30-Nov-1958</c:v>
                </c:pt>
                <c:pt idx="748">
                  <c:v>31-Dec-1958</c:v>
                </c:pt>
                <c:pt idx="749">
                  <c:v>31-Jan-1959</c:v>
                </c:pt>
                <c:pt idx="750">
                  <c:v>28-Feb-1959</c:v>
                </c:pt>
                <c:pt idx="751">
                  <c:v>31-Mar-1959</c:v>
                </c:pt>
                <c:pt idx="752">
                  <c:v>30-Apr-1959</c:v>
                </c:pt>
                <c:pt idx="753">
                  <c:v>31-May-1959</c:v>
                </c:pt>
                <c:pt idx="754">
                  <c:v>30-Jun-1959</c:v>
                </c:pt>
                <c:pt idx="755">
                  <c:v>31-Jul-1959</c:v>
                </c:pt>
                <c:pt idx="756">
                  <c:v>31-Aug-1959</c:v>
                </c:pt>
                <c:pt idx="757">
                  <c:v>30-Sep-1959</c:v>
                </c:pt>
                <c:pt idx="758">
                  <c:v>31-Oct-1959</c:v>
                </c:pt>
                <c:pt idx="759">
                  <c:v>30-Nov-1959</c:v>
                </c:pt>
                <c:pt idx="760">
                  <c:v>31-Dec-1959</c:v>
                </c:pt>
                <c:pt idx="761">
                  <c:v>31-Jan-1960</c:v>
                </c:pt>
                <c:pt idx="762">
                  <c:v>29-Feb-1960</c:v>
                </c:pt>
                <c:pt idx="763">
                  <c:v>31-Mar-1960</c:v>
                </c:pt>
                <c:pt idx="764">
                  <c:v>30-Apr-1960</c:v>
                </c:pt>
                <c:pt idx="765">
                  <c:v>31-May-1960</c:v>
                </c:pt>
                <c:pt idx="766">
                  <c:v>30-Jun-1960</c:v>
                </c:pt>
                <c:pt idx="767">
                  <c:v>31-Jul-1960</c:v>
                </c:pt>
                <c:pt idx="768">
                  <c:v>31-Aug-1960</c:v>
                </c:pt>
                <c:pt idx="769">
                  <c:v>30-Sep-1960</c:v>
                </c:pt>
                <c:pt idx="770">
                  <c:v>31-Oct-1960</c:v>
                </c:pt>
                <c:pt idx="771">
                  <c:v>30-Nov-1960</c:v>
                </c:pt>
                <c:pt idx="772">
                  <c:v>31-Dec-1960</c:v>
                </c:pt>
                <c:pt idx="773">
                  <c:v>31-Jan-1961</c:v>
                </c:pt>
                <c:pt idx="774">
                  <c:v>28-Feb-1961</c:v>
                </c:pt>
                <c:pt idx="775">
                  <c:v>31-Mar-1961</c:v>
                </c:pt>
                <c:pt idx="776">
                  <c:v>30-Apr-1961</c:v>
                </c:pt>
                <c:pt idx="777">
                  <c:v>31-May-1961</c:v>
                </c:pt>
                <c:pt idx="778">
                  <c:v>30-Jun-1961</c:v>
                </c:pt>
                <c:pt idx="779">
                  <c:v>31-Jul-1961</c:v>
                </c:pt>
                <c:pt idx="780">
                  <c:v>31-Aug-1961</c:v>
                </c:pt>
                <c:pt idx="781">
                  <c:v>30-Sep-1961</c:v>
                </c:pt>
                <c:pt idx="782">
                  <c:v>31-Oct-1961</c:v>
                </c:pt>
                <c:pt idx="783">
                  <c:v>30-Nov-1961</c:v>
                </c:pt>
                <c:pt idx="784">
                  <c:v>31-Dec-1961</c:v>
                </c:pt>
                <c:pt idx="785">
                  <c:v>31-Jan-1962</c:v>
                </c:pt>
                <c:pt idx="786">
                  <c:v>28-Feb-1962</c:v>
                </c:pt>
                <c:pt idx="787">
                  <c:v>31-Mar-1962</c:v>
                </c:pt>
                <c:pt idx="788">
                  <c:v>30-Apr-1962</c:v>
                </c:pt>
                <c:pt idx="789">
                  <c:v>31-May-1962</c:v>
                </c:pt>
                <c:pt idx="790">
                  <c:v>30-Jun-1962</c:v>
                </c:pt>
                <c:pt idx="791">
                  <c:v>31-Jul-1962</c:v>
                </c:pt>
                <c:pt idx="792">
                  <c:v>31-Aug-1962</c:v>
                </c:pt>
                <c:pt idx="793">
                  <c:v>30-Sep-1962</c:v>
                </c:pt>
                <c:pt idx="794">
                  <c:v>31-Oct-1962</c:v>
                </c:pt>
                <c:pt idx="795">
                  <c:v>30-Nov-1962</c:v>
                </c:pt>
                <c:pt idx="796">
                  <c:v>31-Dec-1962</c:v>
                </c:pt>
                <c:pt idx="797">
                  <c:v>31-Jan-1963</c:v>
                </c:pt>
                <c:pt idx="798">
                  <c:v>28-Feb-1963</c:v>
                </c:pt>
                <c:pt idx="799">
                  <c:v>31-Mar-1963</c:v>
                </c:pt>
                <c:pt idx="800">
                  <c:v>30-Apr-1963</c:v>
                </c:pt>
                <c:pt idx="801">
                  <c:v>31-May-1963</c:v>
                </c:pt>
                <c:pt idx="802">
                  <c:v>30-Jun-1963</c:v>
                </c:pt>
                <c:pt idx="803">
                  <c:v>31-Jul-1963</c:v>
                </c:pt>
                <c:pt idx="804">
                  <c:v>31-Aug-1963</c:v>
                </c:pt>
                <c:pt idx="805">
                  <c:v>30-Sep-1963</c:v>
                </c:pt>
                <c:pt idx="806">
                  <c:v>31-Oct-1963</c:v>
                </c:pt>
                <c:pt idx="807">
                  <c:v>30-Nov-1963</c:v>
                </c:pt>
                <c:pt idx="808">
                  <c:v>31-Dec-1963</c:v>
                </c:pt>
                <c:pt idx="809">
                  <c:v>31-Jan-1964</c:v>
                </c:pt>
                <c:pt idx="810">
                  <c:v>29-Feb-1964</c:v>
                </c:pt>
                <c:pt idx="811">
                  <c:v>31-Mar-1964</c:v>
                </c:pt>
                <c:pt idx="812">
                  <c:v>30-Apr-1964</c:v>
                </c:pt>
                <c:pt idx="813">
                  <c:v>31-May-1964</c:v>
                </c:pt>
                <c:pt idx="814">
                  <c:v>30-Jun-1964</c:v>
                </c:pt>
                <c:pt idx="815">
                  <c:v>31-Jul-1964</c:v>
                </c:pt>
                <c:pt idx="816">
                  <c:v>31-Aug-1964</c:v>
                </c:pt>
                <c:pt idx="817">
                  <c:v>30-Sep-1964</c:v>
                </c:pt>
                <c:pt idx="818">
                  <c:v>31-Oct-1964</c:v>
                </c:pt>
                <c:pt idx="819">
                  <c:v>30-Nov-1964</c:v>
                </c:pt>
                <c:pt idx="820">
                  <c:v>31-Dec-1964</c:v>
                </c:pt>
                <c:pt idx="821">
                  <c:v>31-Jan-1965</c:v>
                </c:pt>
                <c:pt idx="822">
                  <c:v>28-Feb-1965</c:v>
                </c:pt>
                <c:pt idx="823">
                  <c:v>31-Mar-1965</c:v>
                </c:pt>
                <c:pt idx="824">
                  <c:v>30-Apr-1965</c:v>
                </c:pt>
                <c:pt idx="825">
                  <c:v>31-May-1965</c:v>
                </c:pt>
                <c:pt idx="826">
                  <c:v>30-Jun-1965</c:v>
                </c:pt>
                <c:pt idx="827">
                  <c:v>31-Jul-1965</c:v>
                </c:pt>
                <c:pt idx="828">
                  <c:v>31-Aug-1965</c:v>
                </c:pt>
                <c:pt idx="829">
                  <c:v>30-Sep-1965</c:v>
                </c:pt>
                <c:pt idx="830">
                  <c:v>31-Oct-1965</c:v>
                </c:pt>
                <c:pt idx="831">
                  <c:v>30-Nov-1965</c:v>
                </c:pt>
                <c:pt idx="832">
                  <c:v>31-Dec-1965</c:v>
                </c:pt>
                <c:pt idx="833">
                  <c:v>31-Jan-1966</c:v>
                </c:pt>
                <c:pt idx="834">
                  <c:v>28-Feb-1966</c:v>
                </c:pt>
                <c:pt idx="835">
                  <c:v>31-Mar-1966</c:v>
                </c:pt>
                <c:pt idx="836">
                  <c:v>30-Apr-1966</c:v>
                </c:pt>
                <c:pt idx="837">
                  <c:v>31-May-1966</c:v>
                </c:pt>
                <c:pt idx="838">
                  <c:v>30-Jun-1966</c:v>
                </c:pt>
                <c:pt idx="839">
                  <c:v>31-Jul-1966</c:v>
                </c:pt>
                <c:pt idx="840">
                  <c:v>31-Aug-1966</c:v>
                </c:pt>
                <c:pt idx="841">
                  <c:v>30-Sep-1966</c:v>
                </c:pt>
                <c:pt idx="842">
                  <c:v>31-Oct-1966</c:v>
                </c:pt>
                <c:pt idx="843">
                  <c:v>30-Nov-1966</c:v>
                </c:pt>
                <c:pt idx="844">
                  <c:v>31-Dec-1966</c:v>
                </c:pt>
                <c:pt idx="845">
                  <c:v>31-Jan-1967</c:v>
                </c:pt>
                <c:pt idx="846">
                  <c:v>28-Feb-1967</c:v>
                </c:pt>
                <c:pt idx="847">
                  <c:v>31-Mar-1967</c:v>
                </c:pt>
                <c:pt idx="848">
                  <c:v>30-Apr-1967</c:v>
                </c:pt>
                <c:pt idx="849">
                  <c:v>31-May-1967</c:v>
                </c:pt>
                <c:pt idx="850">
                  <c:v>30-Jun-1967</c:v>
                </c:pt>
                <c:pt idx="851">
                  <c:v>31-Jul-1967</c:v>
                </c:pt>
                <c:pt idx="852">
                  <c:v>30-Aug-1967</c:v>
                </c:pt>
                <c:pt idx="853">
                  <c:v>30-Sep-1967</c:v>
                </c:pt>
                <c:pt idx="854">
                  <c:v>31-Oct-1967</c:v>
                </c:pt>
                <c:pt idx="855">
                  <c:v>30-Nov-1967</c:v>
                </c:pt>
                <c:pt idx="856">
                  <c:v>31-Dec-1967</c:v>
                </c:pt>
                <c:pt idx="857">
                  <c:v>31-Jan-1968</c:v>
                </c:pt>
                <c:pt idx="858">
                  <c:v>29-Feb-1968</c:v>
                </c:pt>
                <c:pt idx="859">
                  <c:v>31-Mar-1968</c:v>
                </c:pt>
                <c:pt idx="860">
                  <c:v>30-Apr-1968</c:v>
                </c:pt>
                <c:pt idx="861">
                  <c:v>31-May-1968</c:v>
                </c:pt>
                <c:pt idx="862">
                  <c:v>30-Jun-1968</c:v>
                </c:pt>
                <c:pt idx="863">
                  <c:v>31-Jul-1968</c:v>
                </c:pt>
                <c:pt idx="864">
                  <c:v>30-Aug-1968</c:v>
                </c:pt>
                <c:pt idx="865">
                  <c:v>30-Sep-1968</c:v>
                </c:pt>
                <c:pt idx="866">
                  <c:v>31-Oct-1968</c:v>
                </c:pt>
                <c:pt idx="867">
                  <c:v>30-Nov-1968</c:v>
                </c:pt>
                <c:pt idx="868">
                  <c:v>31-Dec-1968</c:v>
                </c:pt>
                <c:pt idx="869">
                  <c:v>31-Jan-1969</c:v>
                </c:pt>
                <c:pt idx="870">
                  <c:v>28-Feb-1969</c:v>
                </c:pt>
                <c:pt idx="871">
                  <c:v>31-Mar-1969</c:v>
                </c:pt>
                <c:pt idx="872">
                  <c:v>30-Apr-1969</c:v>
                </c:pt>
                <c:pt idx="873">
                  <c:v>31-May-1969</c:v>
                </c:pt>
                <c:pt idx="874">
                  <c:v>30-Jun-1969</c:v>
                </c:pt>
                <c:pt idx="875">
                  <c:v>31-Jul-1969</c:v>
                </c:pt>
                <c:pt idx="876">
                  <c:v>31-Aug-1969</c:v>
                </c:pt>
                <c:pt idx="877">
                  <c:v>30-Sep-1969</c:v>
                </c:pt>
                <c:pt idx="878">
                  <c:v>31-Oct-1969</c:v>
                </c:pt>
                <c:pt idx="879">
                  <c:v>30-Nov-1969</c:v>
                </c:pt>
                <c:pt idx="880">
                  <c:v>31-Dec-1969</c:v>
                </c:pt>
                <c:pt idx="881">
                  <c:v>31-Jan-1970</c:v>
                </c:pt>
                <c:pt idx="882">
                  <c:v>28-Feb-1970</c:v>
                </c:pt>
                <c:pt idx="883">
                  <c:v>31-Mar-1970</c:v>
                </c:pt>
                <c:pt idx="884">
                  <c:v>30-Apr-1970</c:v>
                </c:pt>
                <c:pt idx="885">
                  <c:v>31-May-1970</c:v>
                </c:pt>
                <c:pt idx="886">
                  <c:v>30-Jun-1970</c:v>
                </c:pt>
                <c:pt idx="887">
                  <c:v>31-Jul-1970</c:v>
                </c:pt>
                <c:pt idx="888">
                  <c:v>31-Aug-1970</c:v>
                </c:pt>
                <c:pt idx="889">
                  <c:v>30-Sep-1970</c:v>
                </c:pt>
                <c:pt idx="890">
                  <c:v>31-Oct-1970</c:v>
                </c:pt>
                <c:pt idx="891">
                  <c:v>30-Nov-1970</c:v>
                </c:pt>
                <c:pt idx="892">
                  <c:v>31-Dec-1970</c:v>
                </c:pt>
                <c:pt idx="893">
                  <c:v>31-Jan-1971</c:v>
                </c:pt>
                <c:pt idx="894">
                  <c:v>28-Feb-1971</c:v>
                </c:pt>
                <c:pt idx="895">
                  <c:v>31-Mar-1971</c:v>
                </c:pt>
                <c:pt idx="896">
                  <c:v>30-Apr-1971</c:v>
                </c:pt>
                <c:pt idx="897">
                  <c:v>31-May-1971</c:v>
                </c:pt>
                <c:pt idx="898">
                  <c:v>30-Jun-1971</c:v>
                </c:pt>
                <c:pt idx="899">
                  <c:v>31-Jul-1971</c:v>
                </c:pt>
                <c:pt idx="900">
                  <c:v>31-Aug-1971</c:v>
                </c:pt>
                <c:pt idx="901">
                  <c:v>30-Sep-1971</c:v>
                </c:pt>
                <c:pt idx="902">
                  <c:v>31-Oct-1971</c:v>
                </c:pt>
                <c:pt idx="903">
                  <c:v>30-Nov-1971</c:v>
                </c:pt>
                <c:pt idx="904">
                  <c:v>31-Dec-1971</c:v>
                </c:pt>
                <c:pt idx="905">
                  <c:v>31-Jan-1972</c:v>
                </c:pt>
                <c:pt idx="906">
                  <c:v>29-Feb-1972</c:v>
                </c:pt>
                <c:pt idx="907">
                  <c:v>31-Mar-1972</c:v>
                </c:pt>
                <c:pt idx="908">
                  <c:v>30-Apr-1972</c:v>
                </c:pt>
                <c:pt idx="909">
                  <c:v>31-May-1972</c:v>
                </c:pt>
                <c:pt idx="910">
                  <c:v>30-Jun-1972</c:v>
                </c:pt>
                <c:pt idx="911">
                  <c:v>31-Jul-1972</c:v>
                </c:pt>
                <c:pt idx="912">
                  <c:v>31-Aug-1972</c:v>
                </c:pt>
                <c:pt idx="913">
                  <c:v>30-Sep-1972</c:v>
                </c:pt>
                <c:pt idx="914">
                  <c:v>31-Oct-1972</c:v>
                </c:pt>
                <c:pt idx="915">
                  <c:v>30-Nov-1972</c:v>
                </c:pt>
                <c:pt idx="916">
                  <c:v>31-Dec-1972</c:v>
                </c:pt>
                <c:pt idx="917">
                  <c:v>31-Jan-1973</c:v>
                </c:pt>
                <c:pt idx="918">
                  <c:v>28-Feb-1973</c:v>
                </c:pt>
                <c:pt idx="919">
                  <c:v>31-Mar-1973</c:v>
                </c:pt>
                <c:pt idx="920">
                  <c:v>30-Apr-1973</c:v>
                </c:pt>
                <c:pt idx="921">
                  <c:v>31-May-1973</c:v>
                </c:pt>
                <c:pt idx="922">
                  <c:v>30-Jun-1973</c:v>
                </c:pt>
                <c:pt idx="923">
                  <c:v>31-Jul-1973</c:v>
                </c:pt>
                <c:pt idx="924">
                  <c:v>31-Aug-1973</c:v>
                </c:pt>
                <c:pt idx="925">
                  <c:v>30-Sep-1973</c:v>
                </c:pt>
                <c:pt idx="926">
                  <c:v>31-Oct-1973</c:v>
                </c:pt>
                <c:pt idx="927">
                  <c:v>30-Nov-1973</c:v>
                </c:pt>
                <c:pt idx="928">
                  <c:v>31-Dec-1973</c:v>
                </c:pt>
                <c:pt idx="929">
                  <c:v>31-Jan-1974</c:v>
                </c:pt>
                <c:pt idx="930">
                  <c:v>28-Feb-1974</c:v>
                </c:pt>
                <c:pt idx="931">
                  <c:v>31-Mar-1974</c:v>
                </c:pt>
                <c:pt idx="932">
                  <c:v>30-Apr-1974</c:v>
                </c:pt>
                <c:pt idx="933">
                  <c:v>31-May-1974</c:v>
                </c:pt>
                <c:pt idx="934">
                  <c:v>30-Jun-1974</c:v>
                </c:pt>
                <c:pt idx="935">
                  <c:v>31-Jul-1974</c:v>
                </c:pt>
                <c:pt idx="936">
                  <c:v>31-Aug-1974</c:v>
                </c:pt>
                <c:pt idx="937">
                  <c:v>30-Sep-1974</c:v>
                </c:pt>
                <c:pt idx="938">
                  <c:v>31-Oct-1974</c:v>
                </c:pt>
                <c:pt idx="939">
                  <c:v>30-Nov-1974</c:v>
                </c:pt>
                <c:pt idx="940">
                  <c:v>31-Dec-1974</c:v>
                </c:pt>
                <c:pt idx="941">
                  <c:v>31-Jan-1975</c:v>
                </c:pt>
                <c:pt idx="942">
                  <c:v>28-Feb-1975</c:v>
                </c:pt>
                <c:pt idx="943">
                  <c:v>31-Mar-1975</c:v>
                </c:pt>
                <c:pt idx="944">
                  <c:v>30-Apr-1975</c:v>
                </c:pt>
                <c:pt idx="945">
                  <c:v>30-May-1975</c:v>
                </c:pt>
                <c:pt idx="946">
                  <c:v>30-Jun-1975</c:v>
                </c:pt>
                <c:pt idx="947">
                  <c:v>31-Jul-1975</c:v>
                </c:pt>
                <c:pt idx="948">
                  <c:v>29-Aug-1975</c:v>
                </c:pt>
                <c:pt idx="949">
                  <c:v>30-Sep-1975</c:v>
                </c:pt>
                <c:pt idx="950">
                  <c:v>31-Oct-1975</c:v>
                </c:pt>
                <c:pt idx="951">
                  <c:v>28-Nov-1975</c:v>
                </c:pt>
                <c:pt idx="952">
                  <c:v>31-Dec-1975</c:v>
                </c:pt>
                <c:pt idx="953">
                  <c:v>30-Jan-1976</c:v>
                </c:pt>
                <c:pt idx="954">
                  <c:v>27-Feb-1976</c:v>
                </c:pt>
                <c:pt idx="955">
                  <c:v>31-Mar-1976</c:v>
                </c:pt>
                <c:pt idx="956">
                  <c:v>30-Apr-1976</c:v>
                </c:pt>
                <c:pt idx="957">
                  <c:v>28-May-1976</c:v>
                </c:pt>
                <c:pt idx="958">
                  <c:v>30-Jun-1976</c:v>
                </c:pt>
                <c:pt idx="959">
                  <c:v>30-Jul-1976</c:v>
                </c:pt>
                <c:pt idx="960">
                  <c:v>31-Aug-1976</c:v>
                </c:pt>
                <c:pt idx="961">
                  <c:v>30-Sep-1976</c:v>
                </c:pt>
                <c:pt idx="962">
                  <c:v>29-Oct-1976</c:v>
                </c:pt>
                <c:pt idx="963">
                  <c:v>30-Nov-1976</c:v>
                </c:pt>
                <c:pt idx="964">
                  <c:v>31-Dec-1976</c:v>
                </c:pt>
                <c:pt idx="965">
                  <c:v>31-Jan-1977</c:v>
                </c:pt>
                <c:pt idx="966">
                  <c:v>28-Feb-1977</c:v>
                </c:pt>
                <c:pt idx="967">
                  <c:v>31-Mar-1977</c:v>
                </c:pt>
                <c:pt idx="968">
                  <c:v>29-Apr-1977</c:v>
                </c:pt>
                <c:pt idx="969">
                  <c:v>31-May-1977</c:v>
                </c:pt>
                <c:pt idx="970">
                  <c:v>30-Jun-1977</c:v>
                </c:pt>
                <c:pt idx="971">
                  <c:v>29-Jul-1977</c:v>
                </c:pt>
                <c:pt idx="972">
                  <c:v>31-Aug-1977</c:v>
                </c:pt>
                <c:pt idx="973">
                  <c:v>30-Sep-1977</c:v>
                </c:pt>
                <c:pt idx="974">
                  <c:v>31-Oct-1977</c:v>
                </c:pt>
                <c:pt idx="975">
                  <c:v>30-Nov-1977</c:v>
                </c:pt>
                <c:pt idx="976">
                  <c:v>30-Dec-1977</c:v>
                </c:pt>
                <c:pt idx="977">
                  <c:v>31-Jan-1978</c:v>
                </c:pt>
                <c:pt idx="978">
                  <c:v>28-Feb-1978</c:v>
                </c:pt>
                <c:pt idx="979">
                  <c:v>31-Mar-1978</c:v>
                </c:pt>
                <c:pt idx="980">
                  <c:v>28-Apr-1978</c:v>
                </c:pt>
                <c:pt idx="981">
                  <c:v>31-May-1978</c:v>
                </c:pt>
                <c:pt idx="982">
                  <c:v>30-Jun-1978</c:v>
                </c:pt>
                <c:pt idx="983">
                  <c:v>31-Jul-1978</c:v>
                </c:pt>
                <c:pt idx="984">
                  <c:v>31-Aug-1978</c:v>
                </c:pt>
                <c:pt idx="985">
                  <c:v>29-Sep-1978</c:v>
                </c:pt>
                <c:pt idx="986">
                  <c:v>31-Oct-1978</c:v>
                </c:pt>
                <c:pt idx="987">
                  <c:v>30-Nov-1978</c:v>
                </c:pt>
                <c:pt idx="988">
                  <c:v>29-Dec-1978</c:v>
                </c:pt>
                <c:pt idx="989">
                  <c:v>31-Jan-1979</c:v>
                </c:pt>
                <c:pt idx="990">
                  <c:v>28-Feb-1979</c:v>
                </c:pt>
                <c:pt idx="991">
                  <c:v>30-Mar-1979</c:v>
                </c:pt>
                <c:pt idx="992">
                  <c:v>30-Apr-1979</c:v>
                </c:pt>
                <c:pt idx="993">
                  <c:v>31-May-1979</c:v>
                </c:pt>
                <c:pt idx="994">
                  <c:v>29-Jun-1979</c:v>
                </c:pt>
                <c:pt idx="995">
                  <c:v>31-Jul-1979</c:v>
                </c:pt>
                <c:pt idx="996">
                  <c:v>31-Aug-1979</c:v>
                </c:pt>
                <c:pt idx="997">
                  <c:v>28-Sep-1979</c:v>
                </c:pt>
                <c:pt idx="998">
                  <c:v>31-Oct-1979</c:v>
                </c:pt>
                <c:pt idx="999">
                  <c:v>30-Nov-1979</c:v>
                </c:pt>
                <c:pt idx="1000">
                  <c:v>31-Dec-1979</c:v>
                </c:pt>
                <c:pt idx="1001">
                  <c:v>31-Jan-1980</c:v>
                </c:pt>
                <c:pt idx="1002">
                  <c:v>29-Feb-1980</c:v>
                </c:pt>
                <c:pt idx="1003">
                  <c:v>31-Mar-1980</c:v>
                </c:pt>
                <c:pt idx="1004">
                  <c:v>30-Apr-1980</c:v>
                </c:pt>
                <c:pt idx="1005">
                  <c:v>30-May-1980</c:v>
                </c:pt>
                <c:pt idx="1006">
                  <c:v>30-Jun-1980</c:v>
                </c:pt>
                <c:pt idx="1007">
                  <c:v>31-Jul-1980</c:v>
                </c:pt>
                <c:pt idx="1008">
                  <c:v>29-Aug-1980</c:v>
                </c:pt>
                <c:pt idx="1009">
                  <c:v>30-Sep-1980</c:v>
                </c:pt>
                <c:pt idx="1010">
                  <c:v>31-Oct-1980</c:v>
                </c:pt>
                <c:pt idx="1011">
                  <c:v>28-Nov-1980</c:v>
                </c:pt>
                <c:pt idx="1012">
                  <c:v>31-Dec-1980</c:v>
                </c:pt>
                <c:pt idx="1013">
                  <c:v>30-Jan-1981</c:v>
                </c:pt>
                <c:pt idx="1014">
                  <c:v>27-Feb-1981</c:v>
                </c:pt>
                <c:pt idx="1015">
                  <c:v>31-Mar-1981</c:v>
                </c:pt>
                <c:pt idx="1016">
                  <c:v>30-Apr-1981</c:v>
                </c:pt>
                <c:pt idx="1017">
                  <c:v>29-May-1981</c:v>
                </c:pt>
                <c:pt idx="1018">
                  <c:v>30-Jun-1981</c:v>
                </c:pt>
                <c:pt idx="1019">
                  <c:v>31-Jul-1981</c:v>
                </c:pt>
                <c:pt idx="1020">
                  <c:v>31-Aug-1981</c:v>
                </c:pt>
                <c:pt idx="1021">
                  <c:v>30-Sep-1981</c:v>
                </c:pt>
                <c:pt idx="1022">
                  <c:v>30-Oct-1981</c:v>
                </c:pt>
                <c:pt idx="1023">
                  <c:v>30-Nov-1981</c:v>
                </c:pt>
                <c:pt idx="1024">
                  <c:v>31-Dec-1981</c:v>
                </c:pt>
                <c:pt idx="1025">
                  <c:v>29-Jan-1982</c:v>
                </c:pt>
                <c:pt idx="1026">
                  <c:v>26-Feb-1982</c:v>
                </c:pt>
                <c:pt idx="1027">
                  <c:v>31-Mar-1982</c:v>
                </c:pt>
                <c:pt idx="1028">
                  <c:v>30-Apr-1982</c:v>
                </c:pt>
                <c:pt idx="1029">
                  <c:v>28-May-1982</c:v>
                </c:pt>
                <c:pt idx="1030">
                  <c:v>30-Jun-1982</c:v>
                </c:pt>
                <c:pt idx="1031">
                  <c:v>30-Jul-1982</c:v>
                </c:pt>
                <c:pt idx="1032">
                  <c:v>31-Aug-1982</c:v>
                </c:pt>
                <c:pt idx="1033">
                  <c:v>30-Sep-1982</c:v>
                </c:pt>
                <c:pt idx="1034">
                  <c:v>28-Oct-1982</c:v>
                </c:pt>
                <c:pt idx="1035">
                  <c:v>30-Nov-1982</c:v>
                </c:pt>
                <c:pt idx="1036">
                  <c:v>30-Dec-1982</c:v>
                </c:pt>
                <c:pt idx="1037">
                  <c:v>31-Jan-1983</c:v>
                </c:pt>
                <c:pt idx="1038">
                  <c:v>28-Feb-1983</c:v>
                </c:pt>
                <c:pt idx="1039">
                  <c:v>31-Mar-1983</c:v>
                </c:pt>
                <c:pt idx="1040">
                  <c:v>29-Apr-1983</c:v>
                </c:pt>
                <c:pt idx="1041">
                  <c:v>31-May-1983</c:v>
                </c:pt>
                <c:pt idx="1042">
                  <c:v>30-Jun-1983</c:v>
                </c:pt>
                <c:pt idx="1043">
                  <c:v>29-Jul-1983</c:v>
                </c:pt>
                <c:pt idx="1044">
                  <c:v>31-Aug-1983</c:v>
                </c:pt>
                <c:pt idx="1045">
                  <c:v>30-Sep-1983</c:v>
                </c:pt>
                <c:pt idx="1046">
                  <c:v>31-Oct-1983</c:v>
                </c:pt>
                <c:pt idx="1047">
                  <c:v>30-Nov-1983</c:v>
                </c:pt>
                <c:pt idx="1048">
                  <c:v>30-Dec-1983</c:v>
                </c:pt>
                <c:pt idx="1049">
                  <c:v>31-Jan-1984</c:v>
                </c:pt>
                <c:pt idx="1050">
                  <c:v>29-Feb-1984</c:v>
                </c:pt>
                <c:pt idx="1051">
                  <c:v>30-Mar-1984</c:v>
                </c:pt>
                <c:pt idx="1052">
                  <c:v>30-Apr-1984</c:v>
                </c:pt>
                <c:pt idx="1053">
                  <c:v>31-May-1984</c:v>
                </c:pt>
                <c:pt idx="1054">
                  <c:v>29-Jun-1984</c:v>
                </c:pt>
                <c:pt idx="1055">
                  <c:v>31-Jul-1984</c:v>
                </c:pt>
                <c:pt idx="1056">
                  <c:v>31-Aug-1984</c:v>
                </c:pt>
                <c:pt idx="1057">
                  <c:v>28-Sep-1984</c:v>
                </c:pt>
                <c:pt idx="1058">
                  <c:v>31-Oct-1984</c:v>
                </c:pt>
                <c:pt idx="1059">
                  <c:v>30-Nov-1984</c:v>
                </c:pt>
                <c:pt idx="1060">
                  <c:v>31-Dec-1984</c:v>
                </c:pt>
                <c:pt idx="1061">
                  <c:v>31-Jan-1985</c:v>
                </c:pt>
                <c:pt idx="1062">
                  <c:v>28-Feb-1985</c:v>
                </c:pt>
                <c:pt idx="1063">
                  <c:v>29-Mar-1985</c:v>
                </c:pt>
                <c:pt idx="1064">
                  <c:v>30-Apr-1985</c:v>
                </c:pt>
                <c:pt idx="1065">
                  <c:v>31-May-1985</c:v>
                </c:pt>
                <c:pt idx="1066">
                  <c:v>28-Jun-1985</c:v>
                </c:pt>
                <c:pt idx="1067">
                  <c:v>31-Jul-1985</c:v>
                </c:pt>
                <c:pt idx="1068">
                  <c:v>30-Aug-1985</c:v>
                </c:pt>
                <c:pt idx="1069">
                  <c:v>30-Sep-1985</c:v>
                </c:pt>
                <c:pt idx="1070">
                  <c:v>31-Oct-1985</c:v>
                </c:pt>
                <c:pt idx="1071">
                  <c:v>29-Nov-1985</c:v>
                </c:pt>
                <c:pt idx="1072">
                  <c:v>31-Dec-1985</c:v>
                </c:pt>
                <c:pt idx="1073">
                  <c:v>31-Jan-1986</c:v>
                </c:pt>
                <c:pt idx="1074">
                  <c:v>28-Feb-1986</c:v>
                </c:pt>
                <c:pt idx="1075">
                  <c:v>31-Mar-1986</c:v>
                </c:pt>
                <c:pt idx="1076">
                  <c:v>30-Apr-1986</c:v>
                </c:pt>
                <c:pt idx="1077">
                  <c:v>30-May-1986</c:v>
                </c:pt>
                <c:pt idx="1078">
                  <c:v>30-Jun-1986</c:v>
                </c:pt>
                <c:pt idx="1079">
                  <c:v>31-Jul-1986</c:v>
                </c:pt>
                <c:pt idx="1080">
                  <c:v>29-Aug-1986</c:v>
                </c:pt>
                <c:pt idx="1081">
                  <c:v>30-Sep-1986</c:v>
                </c:pt>
                <c:pt idx="1082">
                  <c:v>31-Oct-1986</c:v>
                </c:pt>
                <c:pt idx="1083">
                  <c:v>28-Nov-1986</c:v>
                </c:pt>
                <c:pt idx="1084">
                  <c:v>31-Dec-1986</c:v>
                </c:pt>
                <c:pt idx="1085">
                  <c:v>30-Jan-1987</c:v>
                </c:pt>
                <c:pt idx="1086">
                  <c:v>27-Feb-1987</c:v>
                </c:pt>
                <c:pt idx="1087">
                  <c:v>31-Mar-1987</c:v>
                </c:pt>
                <c:pt idx="1088">
                  <c:v>30-Apr-1987</c:v>
                </c:pt>
                <c:pt idx="1089">
                  <c:v>29-May-1987</c:v>
                </c:pt>
                <c:pt idx="1090">
                  <c:v>30-Jun-1987</c:v>
                </c:pt>
                <c:pt idx="1091">
                  <c:v>31-Jul-1987</c:v>
                </c:pt>
                <c:pt idx="1092">
                  <c:v>31-Aug-1987</c:v>
                </c:pt>
                <c:pt idx="1093">
                  <c:v>30-Sep-1987</c:v>
                </c:pt>
                <c:pt idx="1094">
                  <c:v>30-Oct-1987</c:v>
                </c:pt>
                <c:pt idx="1095">
                  <c:v>30-Nov-1987</c:v>
                </c:pt>
                <c:pt idx="1096">
                  <c:v>31-Dec-1987</c:v>
                </c:pt>
                <c:pt idx="1097">
                  <c:v>29-Jan-1988</c:v>
                </c:pt>
                <c:pt idx="1098">
                  <c:v>29-Feb-1988</c:v>
                </c:pt>
                <c:pt idx="1099">
                  <c:v>31-Mar-1988</c:v>
                </c:pt>
                <c:pt idx="1100">
                  <c:v>29-Apr-1988</c:v>
                </c:pt>
                <c:pt idx="1101">
                  <c:v>31-May-1988</c:v>
                </c:pt>
                <c:pt idx="1102">
                  <c:v>30-Jun-1988</c:v>
                </c:pt>
                <c:pt idx="1103">
                  <c:v>29-Jul-1988</c:v>
                </c:pt>
                <c:pt idx="1104">
                  <c:v>31-Aug-1988</c:v>
                </c:pt>
                <c:pt idx="1105">
                  <c:v>30-Sep-1988</c:v>
                </c:pt>
                <c:pt idx="1106">
                  <c:v>31-Oct-1988</c:v>
                </c:pt>
                <c:pt idx="1107">
                  <c:v>30-Nov-1988</c:v>
                </c:pt>
                <c:pt idx="1108">
                  <c:v>30-Dec-1988</c:v>
                </c:pt>
                <c:pt idx="1109">
                  <c:v>31-Jan-1989</c:v>
                </c:pt>
                <c:pt idx="1110">
                  <c:v>28-Feb-1989</c:v>
                </c:pt>
                <c:pt idx="1111">
                  <c:v>31-Mar-1989</c:v>
                </c:pt>
                <c:pt idx="1112">
                  <c:v>28-Apr-1989</c:v>
                </c:pt>
                <c:pt idx="1113">
                  <c:v>31-May-1989</c:v>
                </c:pt>
                <c:pt idx="1114">
                  <c:v>30-Jun-1989</c:v>
                </c:pt>
                <c:pt idx="1115">
                  <c:v>31-Jul-1989</c:v>
                </c:pt>
                <c:pt idx="1116">
                  <c:v>31-Aug-1989</c:v>
                </c:pt>
                <c:pt idx="1117">
                  <c:v>29-Sep-1989</c:v>
                </c:pt>
                <c:pt idx="1118">
                  <c:v>31-Oct-1989</c:v>
                </c:pt>
                <c:pt idx="1119">
                  <c:v>30-Nov-1989</c:v>
                </c:pt>
                <c:pt idx="1120">
                  <c:v>29-Dec-1989</c:v>
                </c:pt>
                <c:pt idx="1121">
                  <c:v>31-Jan-1990</c:v>
                </c:pt>
                <c:pt idx="1122">
                  <c:v>28-Feb-1990</c:v>
                </c:pt>
                <c:pt idx="1123">
                  <c:v>30-Mar-1990</c:v>
                </c:pt>
                <c:pt idx="1124">
                  <c:v>30-Apr-1990</c:v>
                </c:pt>
                <c:pt idx="1125">
                  <c:v>31-May-1990</c:v>
                </c:pt>
                <c:pt idx="1126">
                  <c:v>29-Jun-1990</c:v>
                </c:pt>
                <c:pt idx="1127">
                  <c:v>31-Jul-1990</c:v>
                </c:pt>
                <c:pt idx="1128">
                  <c:v>31-Aug-1990</c:v>
                </c:pt>
                <c:pt idx="1129">
                  <c:v>28-Sep-1990</c:v>
                </c:pt>
                <c:pt idx="1130">
                  <c:v>31-Oct-1990</c:v>
                </c:pt>
                <c:pt idx="1131">
                  <c:v>30-Nov-1990</c:v>
                </c:pt>
                <c:pt idx="1132">
                  <c:v>31-Dec-1990</c:v>
                </c:pt>
                <c:pt idx="1133">
                  <c:v>31-Jan-1991</c:v>
                </c:pt>
                <c:pt idx="1134">
                  <c:v>28-Feb-1991</c:v>
                </c:pt>
                <c:pt idx="1135">
                  <c:v>28-Mar-1991</c:v>
                </c:pt>
                <c:pt idx="1136">
                  <c:v>30-Apr-1991</c:v>
                </c:pt>
                <c:pt idx="1137">
                  <c:v>31-May-1991</c:v>
                </c:pt>
                <c:pt idx="1138">
                  <c:v>28-Jun-1991</c:v>
                </c:pt>
                <c:pt idx="1139">
                  <c:v>31-Jul-1991</c:v>
                </c:pt>
                <c:pt idx="1140">
                  <c:v>30-Aug-1991</c:v>
                </c:pt>
                <c:pt idx="1141">
                  <c:v>30-Sep-1991</c:v>
                </c:pt>
                <c:pt idx="1142">
                  <c:v>31-Oct-1991</c:v>
                </c:pt>
                <c:pt idx="1143">
                  <c:v>29-Nov-1991</c:v>
                </c:pt>
                <c:pt idx="1144">
                  <c:v>31-Dec-1991</c:v>
                </c:pt>
                <c:pt idx="1145">
                  <c:v>31-Jan-1992</c:v>
                </c:pt>
                <c:pt idx="1146">
                  <c:v>28-Feb-1992</c:v>
                </c:pt>
                <c:pt idx="1147">
                  <c:v>31-Mar-1992</c:v>
                </c:pt>
                <c:pt idx="1148">
                  <c:v>30-Apr-1992</c:v>
                </c:pt>
                <c:pt idx="1149">
                  <c:v>29-May-1992</c:v>
                </c:pt>
                <c:pt idx="1150">
                  <c:v>30-Jun-1992</c:v>
                </c:pt>
                <c:pt idx="1151">
                  <c:v>31-Jul-1992</c:v>
                </c:pt>
                <c:pt idx="1152">
                  <c:v>31-Aug-1992</c:v>
                </c:pt>
                <c:pt idx="1153">
                  <c:v>30-Sep-1992</c:v>
                </c:pt>
                <c:pt idx="1154">
                  <c:v>30-Oct-1992</c:v>
                </c:pt>
                <c:pt idx="1155">
                  <c:v>30-Nov-1992</c:v>
                </c:pt>
                <c:pt idx="1156">
                  <c:v>31-Dec-1992</c:v>
                </c:pt>
                <c:pt idx="1157">
                  <c:v>29-Jan-1993</c:v>
                </c:pt>
                <c:pt idx="1158">
                  <c:v>26-Feb-1993</c:v>
                </c:pt>
                <c:pt idx="1159">
                  <c:v>31-Mar-1993</c:v>
                </c:pt>
                <c:pt idx="1160">
                  <c:v>30-Apr-1993</c:v>
                </c:pt>
                <c:pt idx="1161">
                  <c:v>28-May-1993</c:v>
                </c:pt>
                <c:pt idx="1162">
                  <c:v>30-Jun-1993</c:v>
                </c:pt>
                <c:pt idx="1163">
                  <c:v>30-Jul-1993</c:v>
                </c:pt>
                <c:pt idx="1164">
                  <c:v>31-Aug-1993</c:v>
                </c:pt>
                <c:pt idx="1165">
                  <c:v>30-Sep-1993</c:v>
                </c:pt>
                <c:pt idx="1166">
                  <c:v>29-Oct-1993</c:v>
                </c:pt>
                <c:pt idx="1167">
                  <c:v>30-Nov-1993</c:v>
                </c:pt>
                <c:pt idx="1168">
                  <c:v>31-Dec-1993</c:v>
                </c:pt>
                <c:pt idx="1169">
                  <c:v>31-Jan-1994</c:v>
                </c:pt>
                <c:pt idx="1170">
                  <c:v>28-Feb-1994</c:v>
                </c:pt>
                <c:pt idx="1171">
                  <c:v>31-Mar-1994</c:v>
                </c:pt>
                <c:pt idx="1172">
                  <c:v>29-Apr-1994</c:v>
                </c:pt>
                <c:pt idx="1173">
                  <c:v>31-May-1994</c:v>
                </c:pt>
                <c:pt idx="1174">
                  <c:v>30-Jun-1994</c:v>
                </c:pt>
                <c:pt idx="1175">
                  <c:v>29-Jul-1994</c:v>
                </c:pt>
                <c:pt idx="1176">
                  <c:v>31-Aug-1994</c:v>
                </c:pt>
                <c:pt idx="1177">
                  <c:v>30-Sep-1994</c:v>
                </c:pt>
                <c:pt idx="1178">
                  <c:v>31-Oct-1994</c:v>
                </c:pt>
                <c:pt idx="1179">
                  <c:v>30-Nov-1994</c:v>
                </c:pt>
                <c:pt idx="1180">
                  <c:v>30-Dec-1994</c:v>
                </c:pt>
                <c:pt idx="1181">
                  <c:v>31-Jan-1995</c:v>
                </c:pt>
                <c:pt idx="1182">
                  <c:v>28-Feb-1995</c:v>
                </c:pt>
                <c:pt idx="1183">
                  <c:v>31-Mar-1995</c:v>
                </c:pt>
                <c:pt idx="1184">
                  <c:v>28-Apr-1995</c:v>
                </c:pt>
                <c:pt idx="1185">
                  <c:v>31-May-1995</c:v>
                </c:pt>
                <c:pt idx="1186">
                  <c:v>30-Jun-1995</c:v>
                </c:pt>
                <c:pt idx="1187">
                  <c:v>31-Jul-1995</c:v>
                </c:pt>
                <c:pt idx="1188">
                  <c:v>31-Aug-1995</c:v>
                </c:pt>
                <c:pt idx="1189">
                  <c:v>29-Sep-1995</c:v>
                </c:pt>
                <c:pt idx="1190">
                  <c:v>31-Oct-1995</c:v>
                </c:pt>
                <c:pt idx="1191">
                  <c:v>30-Nov-1995</c:v>
                </c:pt>
                <c:pt idx="1192">
                  <c:v>29-Dec-1995</c:v>
                </c:pt>
                <c:pt idx="1193">
                  <c:v>31-Jan-1996</c:v>
                </c:pt>
                <c:pt idx="1194">
                  <c:v>29-Feb-1996</c:v>
                </c:pt>
                <c:pt idx="1195">
                  <c:v>29-Mar-1996</c:v>
                </c:pt>
                <c:pt idx="1196">
                  <c:v>30-Apr-1996</c:v>
                </c:pt>
                <c:pt idx="1197">
                  <c:v>31-May-1996</c:v>
                </c:pt>
                <c:pt idx="1198">
                  <c:v>28-Jun-1996</c:v>
                </c:pt>
                <c:pt idx="1199">
                  <c:v>31-Jul-1996</c:v>
                </c:pt>
                <c:pt idx="1200">
                  <c:v>30-Aug-1996</c:v>
                </c:pt>
                <c:pt idx="1201">
                  <c:v>30-Sep-1996</c:v>
                </c:pt>
                <c:pt idx="1202">
                  <c:v>31-Oct-1996</c:v>
                </c:pt>
                <c:pt idx="1203">
                  <c:v>27-Nov-1996</c:v>
                </c:pt>
                <c:pt idx="1204">
                  <c:v>31-Dec-1996</c:v>
                </c:pt>
                <c:pt idx="1205">
                  <c:v>31-Jan-1997</c:v>
                </c:pt>
                <c:pt idx="1206">
                  <c:v>28-Feb-1997</c:v>
                </c:pt>
                <c:pt idx="1207">
                  <c:v>31-Mar-1997</c:v>
                </c:pt>
                <c:pt idx="1208">
                  <c:v>30-Apr-1997</c:v>
                </c:pt>
                <c:pt idx="1209">
                  <c:v>30-May-1997</c:v>
                </c:pt>
                <c:pt idx="1210">
                  <c:v>30-Jun-1997</c:v>
                </c:pt>
                <c:pt idx="1211">
                  <c:v>31-Jul-1997</c:v>
                </c:pt>
                <c:pt idx="1212">
                  <c:v>29-Aug-1997</c:v>
                </c:pt>
                <c:pt idx="1213">
                  <c:v>30-Sep-1997</c:v>
                </c:pt>
                <c:pt idx="1214">
                  <c:v>31-Oct-1997</c:v>
                </c:pt>
                <c:pt idx="1215">
                  <c:v>28-Nov-1997</c:v>
                </c:pt>
                <c:pt idx="1216">
                  <c:v>31-Dec-1997</c:v>
                </c:pt>
                <c:pt idx="1217">
                  <c:v>30-Jan-1998</c:v>
                </c:pt>
                <c:pt idx="1218">
                  <c:v>27-Feb-1998</c:v>
                </c:pt>
                <c:pt idx="1219">
                  <c:v>31-Mar-1998</c:v>
                </c:pt>
                <c:pt idx="1220">
                  <c:v>30-Apr-1998</c:v>
                </c:pt>
                <c:pt idx="1221">
                  <c:v>29-May-1998</c:v>
                </c:pt>
                <c:pt idx="1222">
                  <c:v>30-Jun-1998</c:v>
                </c:pt>
                <c:pt idx="1223">
                  <c:v>31-Jul-1998</c:v>
                </c:pt>
                <c:pt idx="1224">
                  <c:v>31-Aug-1998</c:v>
                </c:pt>
                <c:pt idx="1225">
                  <c:v>30-Sep-1998</c:v>
                </c:pt>
                <c:pt idx="1226">
                  <c:v>30-Oct-1998</c:v>
                </c:pt>
                <c:pt idx="1227">
                  <c:v>30-Nov-1998</c:v>
                </c:pt>
                <c:pt idx="1228">
                  <c:v>31-Dec-1998</c:v>
                </c:pt>
                <c:pt idx="1229">
                  <c:v>29-Jan-1999</c:v>
                </c:pt>
                <c:pt idx="1230">
                  <c:v>26-Feb-1999</c:v>
                </c:pt>
                <c:pt idx="1231">
                  <c:v>31-Mar-1999</c:v>
                </c:pt>
                <c:pt idx="1232">
                  <c:v>30-Apr-1999</c:v>
                </c:pt>
                <c:pt idx="1233">
                  <c:v>31-May-1999</c:v>
                </c:pt>
                <c:pt idx="1234">
                  <c:v>30-Jun-1999</c:v>
                </c:pt>
                <c:pt idx="1235">
                  <c:v>30-Jul-1999</c:v>
                </c:pt>
                <c:pt idx="1236">
                  <c:v>31-Aug-1999</c:v>
                </c:pt>
                <c:pt idx="1237">
                  <c:v>30-Sep-1999</c:v>
                </c:pt>
                <c:pt idx="1238">
                  <c:v>29-Oct-1999</c:v>
                </c:pt>
                <c:pt idx="1239">
                  <c:v>30-Nov-1999</c:v>
                </c:pt>
                <c:pt idx="1240">
                  <c:v>31-Dec-1999</c:v>
                </c:pt>
                <c:pt idx="1241">
                  <c:v>31-Jan-2000</c:v>
                </c:pt>
                <c:pt idx="1242">
                  <c:v>29-Feb-2000</c:v>
                </c:pt>
                <c:pt idx="1243">
                  <c:v>31-Mar-2000</c:v>
                </c:pt>
                <c:pt idx="1244">
                  <c:v>28-Apr-2000</c:v>
                </c:pt>
                <c:pt idx="1245">
                  <c:v>31-May-2000</c:v>
                </c:pt>
                <c:pt idx="1246">
                  <c:v>30-Jun-2000</c:v>
                </c:pt>
                <c:pt idx="1247">
                  <c:v>31-Jul-2000</c:v>
                </c:pt>
                <c:pt idx="1248">
                  <c:v>31-Aug-2000</c:v>
                </c:pt>
                <c:pt idx="1249">
                  <c:v>29-Sep-2000</c:v>
                </c:pt>
                <c:pt idx="1250">
                  <c:v>31-Oct-2000</c:v>
                </c:pt>
                <c:pt idx="1251">
                  <c:v>30-Nov-2000</c:v>
                </c:pt>
                <c:pt idx="1252">
                  <c:v>29-Dec-2000</c:v>
                </c:pt>
                <c:pt idx="1253">
                  <c:v>31-Jan-2001</c:v>
                </c:pt>
                <c:pt idx="1254">
                  <c:v>28-Feb-2001</c:v>
                </c:pt>
                <c:pt idx="1255">
                  <c:v>30-Mar-2001</c:v>
                </c:pt>
                <c:pt idx="1256">
                  <c:v>30-Apr-2001</c:v>
                </c:pt>
                <c:pt idx="1257">
                  <c:v>31-May-2001</c:v>
                </c:pt>
                <c:pt idx="1258">
                  <c:v>29-Jun-2001</c:v>
                </c:pt>
                <c:pt idx="1259">
                  <c:v>31-Jul-2001</c:v>
                </c:pt>
                <c:pt idx="1260">
                  <c:v>31-Aug-2001</c:v>
                </c:pt>
                <c:pt idx="1261">
                  <c:v>28-Sep-2001</c:v>
                </c:pt>
                <c:pt idx="1262">
                  <c:v>31-Oct-2001</c:v>
                </c:pt>
                <c:pt idx="1263">
                  <c:v>30-Nov-2001</c:v>
                </c:pt>
                <c:pt idx="1264">
                  <c:v>31-Dec-2001</c:v>
                </c:pt>
                <c:pt idx="1265">
                  <c:v>31-Jan-2002</c:v>
                </c:pt>
                <c:pt idx="1266">
                  <c:v>28-Feb-2002</c:v>
                </c:pt>
                <c:pt idx="1267">
                  <c:v>28-Mar-2002</c:v>
                </c:pt>
                <c:pt idx="1268">
                  <c:v>30-Apr-2002</c:v>
                </c:pt>
                <c:pt idx="1269">
                  <c:v>31-May-2002</c:v>
                </c:pt>
                <c:pt idx="1270">
                  <c:v>30-Jun-2002</c:v>
                </c:pt>
                <c:pt idx="1271">
                  <c:v>31-Jul-2002</c:v>
                </c:pt>
                <c:pt idx="1272">
                  <c:v>31-Aug-2002</c:v>
                </c:pt>
                <c:pt idx="1273">
                  <c:v>30-Sep-2002</c:v>
                </c:pt>
                <c:pt idx="1274">
                  <c:v>7-Oct-2002</c:v>
                </c:pt>
                <c:pt idx="1275">
                  <c:v>29-Nov-2002</c:v>
                </c:pt>
                <c:pt idx="1276">
                  <c:v>31-Dec-2002</c:v>
                </c:pt>
                <c:pt idx="1277">
                  <c:v>31-Jan-2003</c:v>
                </c:pt>
                <c:pt idx="1278">
                  <c:v>28-Feb-2003</c:v>
                </c:pt>
                <c:pt idx="1279">
                  <c:v>31-Mar-2003</c:v>
                </c:pt>
                <c:pt idx="1280">
                  <c:v>30-Apr-2003</c:v>
                </c:pt>
                <c:pt idx="1281">
                  <c:v>30-May-2003</c:v>
                </c:pt>
                <c:pt idx="1282">
                  <c:v>30-Jun-2003</c:v>
                </c:pt>
                <c:pt idx="1283">
                  <c:v>31-Jul-2003</c:v>
                </c:pt>
                <c:pt idx="1284">
                  <c:v>29-Aug-2003</c:v>
                </c:pt>
                <c:pt idx="1285">
                  <c:v>30-Sep-2003</c:v>
                </c:pt>
                <c:pt idx="1286">
                  <c:v>31-Oct-2003</c:v>
                </c:pt>
                <c:pt idx="1287">
                  <c:v>28-Nov-2003</c:v>
                </c:pt>
                <c:pt idx="1288">
                  <c:v>31-Dec-2003</c:v>
                </c:pt>
                <c:pt idx="1289">
                  <c:v>30-Jan-2004</c:v>
                </c:pt>
                <c:pt idx="1290">
                  <c:v>27-Feb-2004</c:v>
                </c:pt>
                <c:pt idx="1291">
                  <c:v>31-Mar-2004</c:v>
                </c:pt>
                <c:pt idx="1292">
                  <c:v>30-Apr-2004</c:v>
                </c:pt>
                <c:pt idx="1293">
                  <c:v>1-May-2004</c:v>
                </c:pt>
                <c:pt idx="1294">
                  <c:v>30-Jun-2004</c:v>
                </c:pt>
                <c:pt idx="1295">
                  <c:v>30-Jul-2004</c:v>
                </c:pt>
                <c:pt idx="1296">
                  <c:v>31-Aug-2004</c:v>
                </c:pt>
                <c:pt idx="1297">
                  <c:v>29-Sep-2004</c:v>
                </c:pt>
                <c:pt idx="1298">
                  <c:v>29-Oct-2004</c:v>
                </c:pt>
                <c:pt idx="1299">
                  <c:v>29-Nov-2004</c:v>
                </c:pt>
                <c:pt idx="1300">
                  <c:v>31-Dec-2004</c:v>
                </c:pt>
                <c:pt idx="1301">
                  <c:v>31-Jan-2005</c:v>
                </c:pt>
                <c:pt idx="1302">
                  <c:v>28-Feb-2005</c:v>
                </c:pt>
                <c:pt idx="1303">
                  <c:v>31-Mar-2005</c:v>
                </c:pt>
                <c:pt idx="1304">
                  <c:v>30-Apr-2005</c:v>
                </c:pt>
                <c:pt idx="1305">
                  <c:v>5-May-2005</c:v>
                </c:pt>
                <c:pt idx="1306">
                  <c:v>30-Jun-2005</c:v>
                </c:pt>
                <c:pt idx="1307">
                  <c:v>31-Jul-2005</c:v>
                </c:pt>
                <c:pt idx="1308">
                  <c:v>29-Aug-2005</c:v>
                </c:pt>
                <c:pt idx="1309">
                  <c:v>30-Sep-2005</c:v>
                </c:pt>
                <c:pt idx="1310">
                  <c:v>31-Oct-2005</c:v>
                </c:pt>
                <c:pt idx="1311">
                  <c:v>28-Nov-2005</c:v>
                </c:pt>
                <c:pt idx="1312">
                  <c:v>31-Dec-2005</c:v>
                </c:pt>
                <c:pt idx="1313">
                  <c:v>30-Jan-2006</c:v>
                </c:pt>
                <c:pt idx="1314">
                  <c:v>28-Feb-2006</c:v>
                </c:pt>
                <c:pt idx="1315">
                  <c:v>31-Mar-2006</c:v>
                </c:pt>
                <c:pt idx="1316">
                  <c:v>28-Apr-2006</c:v>
                </c:pt>
                <c:pt idx="1317">
                  <c:v>31-May-2006</c:v>
                </c:pt>
                <c:pt idx="1318">
                  <c:v>30-Jun-2006</c:v>
                </c:pt>
                <c:pt idx="1319">
                  <c:v>31-Jul-2006</c:v>
                </c:pt>
                <c:pt idx="1320">
                  <c:v>31-Aug-2006</c:v>
                </c:pt>
                <c:pt idx="1321">
                  <c:v>29-Sep-2006</c:v>
                </c:pt>
                <c:pt idx="1322">
                  <c:v>31-Oct-2006</c:v>
                </c:pt>
                <c:pt idx="1323">
                  <c:v>30-Nov-2006</c:v>
                </c:pt>
                <c:pt idx="1324">
                  <c:v>29-Dec-2006</c:v>
                </c:pt>
                <c:pt idx="1325">
                  <c:v>31-Jan-2007</c:v>
                </c:pt>
                <c:pt idx="1326">
                  <c:v>28-Feb-2007</c:v>
                </c:pt>
                <c:pt idx="1327">
                  <c:v>29-Mar-2007</c:v>
                </c:pt>
                <c:pt idx="1328">
                  <c:v>30-Apr-2007</c:v>
                </c:pt>
                <c:pt idx="1329">
                  <c:v>30-May-2007</c:v>
                </c:pt>
                <c:pt idx="1330">
                  <c:v>30-Jun-2007</c:v>
                </c:pt>
                <c:pt idx="1331">
                  <c:v>31-Jul-2007</c:v>
                </c:pt>
                <c:pt idx="1332">
                  <c:v>31-Aug-2007</c:v>
                </c:pt>
                <c:pt idx="1333">
                  <c:v>28-Sep-2007</c:v>
                </c:pt>
                <c:pt idx="1334">
                  <c:v>31-Oct-2007</c:v>
                </c:pt>
                <c:pt idx="1335">
                  <c:v>30-Nov-2007</c:v>
                </c:pt>
                <c:pt idx="1336">
                  <c:v>31-Dec-2007</c:v>
                </c:pt>
                <c:pt idx="1337">
                  <c:v>31-Jan-2008</c:v>
                </c:pt>
                <c:pt idx="1338">
                  <c:v>28-Feb-2008</c:v>
                </c:pt>
                <c:pt idx="1339">
                  <c:v>31-Mar-2008</c:v>
                </c:pt>
                <c:pt idx="1340">
                  <c:v>30-Apr-2008</c:v>
                </c:pt>
                <c:pt idx="1341">
                  <c:v>31-May-2008</c:v>
                </c:pt>
                <c:pt idx="1342">
                  <c:v>30-Jun-2008</c:v>
                </c:pt>
                <c:pt idx="1343">
                  <c:v>31-Jul-2008</c:v>
                </c:pt>
                <c:pt idx="1344">
                  <c:v>31-Aug-2008</c:v>
                </c:pt>
                <c:pt idx="1345">
                  <c:v>30-Sep-2008</c:v>
                </c:pt>
                <c:pt idx="1346">
                  <c:v>31-Oct-2008</c:v>
                </c:pt>
                <c:pt idx="1347">
                  <c:v>30-Nov-2008</c:v>
                </c:pt>
                <c:pt idx="1348">
                  <c:v>31-Dec-2008</c:v>
                </c:pt>
                <c:pt idx="1349">
                  <c:v>31-Jan-2009</c:v>
                </c:pt>
                <c:pt idx="1350">
                  <c:v>28-Feb-2009</c:v>
                </c:pt>
                <c:pt idx="1351">
                  <c:v>31-Mar-2009</c:v>
                </c:pt>
                <c:pt idx="1352">
                  <c:v>30-Apr-2009</c:v>
                </c:pt>
                <c:pt idx="1353">
                  <c:v>31-May-2009</c:v>
                </c:pt>
                <c:pt idx="1354">
                  <c:v>30-Jun-2009</c:v>
                </c:pt>
                <c:pt idx="1355">
                  <c:v>31-Jul-2009</c:v>
                </c:pt>
                <c:pt idx="1356">
                  <c:v>31-Aug-2009</c:v>
                </c:pt>
                <c:pt idx="1357">
                  <c:v>30-Sep-2009</c:v>
                </c:pt>
                <c:pt idx="1358">
                  <c:v>31-Oct-2009</c:v>
                </c:pt>
                <c:pt idx="1359">
                  <c:v>30-Nov-2009</c:v>
                </c:pt>
                <c:pt idx="1360">
                  <c:v>31-Dec-2009</c:v>
                </c:pt>
                <c:pt idx="1361">
                  <c:v>31-Jan-2010</c:v>
                </c:pt>
                <c:pt idx="1362">
                  <c:v>28-Feb-2010</c:v>
                </c:pt>
                <c:pt idx="1363">
                  <c:v>31-Mar-2010</c:v>
                </c:pt>
                <c:pt idx="1364">
                  <c:v>30-Apr-2010</c:v>
                </c:pt>
                <c:pt idx="1365">
                  <c:v>31-May-2010</c:v>
                </c:pt>
                <c:pt idx="1366">
                  <c:v>30-Jun-2010</c:v>
                </c:pt>
                <c:pt idx="1367">
                  <c:v>31-Jul-2010</c:v>
                </c:pt>
                <c:pt idx="1368">
                  <c:v>31-Aug-2010</c:v>
                </c:pt>
                <c:pt idx="1369">
                  <c:v>30-Sep-2010</c:v>
                </c:pt>
                <c:pt idx="1370">
                  <c:v>31-Oct-2010</c:v>
                </c:pt>
                <c:pt idx="1371">
                  <c:v>30-Nov-2010</c:v>
                </c:pt>
                <c:pt idx="1372">
                  <c:v>31-Dec-2010</c:v>
                </c:pt>
                <c:pt idx="1373">
                  <c:v>31-Jan-2011</c:v>
                </c:pt>
                <c:pt idx="1374">
                  <c:v>28-Feb-2011</c:v>
                </c:pt>
                <c:pt idx="1375">
                  <c:v>31-Mar-2011</c:v>
                </c:pt>
                <c:pt idx="1376">
                  <c:v>28-Apr-2011</c:v>
                </c:pt>
                <c:pt idx="1377">
                  <c:v>31-May-2011</c:v>
                </c:pt>
                <c:pt idx="1378">
                  <c:v>30-Jun-2011</c:v>
                </c:pt>
                <c:pt idx="1379">
                  <c:v>29-Jul-2011</c:v>
                </c:pt>
                <c:pt idx="1380">
                  <c:v>31-Aug-2011</c:v>
                </c:pt>
                <c:pt idx="1381">
                  <c:v>30-Sep-2011</c:v>
                </c:pt>
                <c:pt idx="1382">
                  <c:v>31-Oct-2011</c:v>
                </c:pt>
                <c:pt idx="1383">
                  <c:v>30-Nov-2011</c:v>
                </c:pt>
                <c:pt idx="1384">
                  <c:v>29-Dec-2011</c:v>
                </c:pt>
                <c:pt idx="1385">
                  <c:v>Jan-12</c:v>
                </c:pt>
                <c:pt idx="1386">
                  <c:v>Feb-12</c:v>
                </c:pt>
                <c:pt idx="1387">
                  <c:v>Mar-12</c:v>
                </c:pt>
                <c:pt idx="1388">
                  <c:v>Apr-12</c:v>
                </c:pt>
                <c:pt idx="1389">
                  <c:v>May-12</c:v>
                </c:pt>
                <c:pt idx="1390">
                  <c:v>Jun-12</c:v>
                </c:pt>
                <c:pt idx="1391">
                  <c:v>Jul-12</c:v>
                </c:pt>
                <c:pt idx="1392">
                  <c:v>Aug-12</c:v>
                </c:pt>
                <c:pt idx="1393">
                  <c:v>Sep-12</c:v>
                </c:pt>
                <c:pt idx="1394">
                  <c:v>Oct-12</c:v>
                </c:pt>
                <c:pt idx="1395">
                  <c:v>Nov-13</c:v>
                </c:pt>
                <c:pt idx="1396">
                  <c:v>Dec-12</c:v>
                </c:pt>
                <c:pt idx="1397">
                  <c:v>Jan-13</c:v>
                </c:pt>
                <c:pt idx="1398">
                  <c:v>Feb-13</c:v>
                </c:pt>
                <c:pt idx="1399">
                  <c:v>Mar-13</c:v>
                </c:pt>
                <c:pt idx="1400">
                  <c:v>Apr-13</c:v>
                </c:pt>
                <c:pt idx="1401">
                  <c:v>May-13</c:v>
                </c:pt>
                <c:pt idx="1402">
                  <c:v>Jun-13</c:v>
                </c:pt>
                <c:pt idx="1403">
                  <c:v>Jul-13</c:v>
                </c:pt>
                <c:pt idx="1404">
                  <c:v>Aug-13</c:v>
                </c:pt>
                <c:pt idx="1405">
                  <c:v>Sep-13</c:v>
                </c:pt>
                <c:pt idx="1406">
                  <c:v>Oct-13</c:v>
                </c:pt>
                <c:pt idx="1407">
                  <c:v>Nov-13</c:v>
                </c:pt>
                <c:pt idx="1408">
                  <c:v>Dec-13</c:v>
                </c:pt>
                <c:pt idx="1409">
                  <c:v>Jan-14</c:v>
                </c:pt>
                <c:pt idx="1410">
                  <c:v>Feb-14</c:v>
                </c:pt>
                <c:pt idx="1411">
                  <c:v>Mar-14</c:v>
                </c:pt>
                <c:pt idx="1412">
                  <c:v>Apr-14</c:v>
                </c:pt>
                <c:pt idx="1413">
                  <c:v>May-14</c:v>
                </c:pt>
                <c:pt idx="1414">
                  <c:v>Jun-14</c:v>
                </c:pt>
                <c:pt idx="1415">
                  <c:v>Jul-14</c:v>
                </c:pt>
                <c:pt idx="1416">
                  <c:v>Aug-14</c:v>
                </c:pt>
                <c:pt idx="1417">
                  <c:v>Sep-14</c:v>
                </c:pt>
                <c:pt idx="1418">
                  <c:v>Oct-14</c:v>
                </c:pt>
                <c:pt idx="1419">
                  <c:v>Nov-14</c:v>
                </c:pt>
                <c:pt idx="1420">
                  <c:v>Dec-14</c:v>
                </c:pt>
                <c:pt idx="1421">
                  <c:v>Jan-15</c:v>
                </c:pt>
                <c:pt idx="1422">
                  <c:v>Feb-15</c:v>
                </c:pt>
                <c:pt idx="1423">
                  <c:v>Mar-15</c:v>
                </c:pt>
                <c:pt idx="1424">
                  <c:v>Apr-15</c:v>
                </c:pt>
                <c:pt idx="1425">
                  <c:v>May-15</c:v>
                </c:pt>
                <c:pt idx="1426">
                  <c:v>Jun-15</c:v>
                </c:pt>
                <c:pt idx="1427">
                  <c:v>Jul-15</c:v>
                </c:pt>
                <c:pt idx="1428">
                  <c:v>Aug-15</c:v>
                </c:pt>
                <c:pt idx="1429">
                  <c:v>Sep-15</c:v>
                </c:pt>
                <c:pt idx="1430">
                  <c:v>Oct-15</c:v>
                </c:pt>
                <c:pt idx="1431">
                  <c:v>Nov-15</c:v>
                </c:pt>
                <c:pt idx="1432">
                  <c:v>Dec-15</c:v>
                </c:pt>
                <c:pt idx="1433">
                  <c:v>Jan-16</c:v>
                </c:pt>
                <c:pt idx="1434">
                  <c:v>Feb-16</c:v>
                </c:pt>
                <c:pt idx="1435">
                  <c:v>Mar-16</c:v>
                </c:pt>
                <c:pt idx="1436">
                  <c:v>Apr-16</c:v>
                </c:pt>
                <c:pt idx="1437">
                  <c:v>May-16</c:v>
                </c:pt>
                <c:pt idx="1438">
                  <c:v>Jun-16</c:v>
                </c:pt>
                <c:pt idx="1439">
                  <c:v>Jul-16</c:v>
                </c:pt>
                <c:pt idx="1440">
                  <c:v>Aug-16</c:v>
                </c:pt>
                <c:pt idx="1441">
                  <c:v>Sep-16</c:v>
                </c:pt>
                <c:pt idx="1442">
                  <c:v>Oct-16</c:v>
                </c:pt>
                <c:pt idx="1443">
                  <c:v>Nov-16</c:v>
                </c:pt>
                <c:pt idx="1444">
                  <c:v>Dec-16</c:v>
                </c:pt>
                <c:pt idx="1445">
                  <c:v>Jan-17</c:v>
                </c:pt>
                <c:pt idx="1446">
                  <c:v>Feb-17</c:v>
                </c:pt>
                <c:pt idx="1447">
                  <c:v>Mar-17</c:v>
                </c:pt>
                <c:pt idx="1448">
                  <c:v>Apr-17</c:v>
                </c:pt>
                <c:pt idx="1449">
                  <c:v>May-17</c:v>
                </c:pt>
                <c:pt idx="1450">
                  <c:v>Jun-17</c:v>
                </c:pt>
                <c:pt idx="1451">
                  <c:v>Jul-17</c:v>
                </c:pt>
                <c:pt idx="1452">
                  <c:v>Aug-17</c:v>
                </c:pt>
                <c:pt idx="1453">
                  <c:v>Sep-17</c:v>
                </c:pt>
                <c:pt idx="1454">
                  <c:v>Oct-17</c:v>
                </c:pt>
                <c:pt idx="1455">
                  <c:v>Nov-17</c:v>
                </c:pt>
                <c:pt idx="1456">
                  <c:v>Dec-17</c:v>
                </c:pt>
                <c:pt idx="1457">
                  <c:v>Jan-18</c:v>
                </c:pt>
                <c:pt idx="1458">
                  <c:v>Feb-18</c:v>
                </c:pt>
                <c:pt idx="1459">
                  <c:v>Mar-18</c:v>
                </c:pt>
                <c:pt idx="1460">
                  <c:v>Apr-18</c:v>
                </c:pt>
                <c:pt idx="1461">
                  <c:v>May-18</c:v>
                </c:pt>
                <c:pt idx="1462">
                  <c:v>Jun-18</c:v>
                </c:pt>
                <c:pt idx="1463">
                  <c:v>Jul-18</c:v>
                </c:pt>
                <c:pt idx="1464">
                  <c:v>Aug-18</c:v>
                </c:pt>
                <c:pt idx="1465">
                  <c:v>Sep-18</c:v>
                </c:pt>
                <c:pt idx="1466">
                  <c:v>Oct-18</c:v>
                </c:pt>
                <c:pt idx="1467">
                  <c:v>Nov-18</c:v>
                </c:pt>
                <c:pt idx="1468">
                  <c:v>Dec-18</c:v>
                </c:pt>
                <c:pt idx="1469">
                  <c:v>Jan-19</c:v>
                </c:pt>
                <c:pt idx="1470">
                  <c:v>Feb-19</c:v>
                </c:pt>
                <c:pt idx="1471">
                  <c:v>Mar-19</c:v>
                </c:pt>
                <c:pt idx="1472">
                  <c:v>Apr-19</c:v>
                </c:pt>
                <c:pt idx="1473">
                  <c:v>May-19</c:v>
                </c:pt>
                <c:pt idx="1474">
                  <c:v>Jun-19</c:v>
                </c:pt>
                <c:pt idx="1475">
                  <c:v>Jul-19</c:v>
                </c:pt>
                <c:pt idx="1476">
                  <c:v>Aug-19</c:v>
                </c:pt>
                <c:pt idx="1477">
                  <c:v>Sep-19</c:v>
                </c:pt>
                <c:pt idx="1478">
                  <c:v>Oct-19</c:v>
                </c:pt>
                <c:pt idx="1479">
                  <c:v>Nov-19</c:v>
                </c:pt>
                <c:pt idx="1480">
                  <c:v>Dec-19</c:v>
                </c:pt>
                <c:pt idx="1481">
                  <c:v>Jan-20</c:v>
                </c:pt>
                <c:pt idx="1482">
                  <c:v>Feb-20</c:v>
                </c:pt>
                <c:pt idx="1483">
                  <c:v>Mar-20</c:v>
                </c:pt>
                <c:pt idx="1484">
                  <c:v>Apr-20</c:v>
                </c:pt>
                <c:pt idx="1485">
                  <c:v>May-20</c:v>
                </c:pt>
                <c:pt idx="1486">
                  <c:v>Jun-20</c:v>
                </c:pt>
                <c:pt idx="1487">
                  <c:v>Jul-20</c:v>
                </c:pt>
                <c:pt idx="1488">
                  <c:v>Aug-20</c:v>
                </c:pt>
                <c:pt idx="1489">
                  <c:v>Sep-20</c:v>
                </c:pt>
                <c:pt idx="1490">
                  <c:v>Oct-20</c:v>
                </c:pt>
                <c:pt idx="1491">
                  <c:v>Nov-20</c:v>
                </c:pt>
                <c:pt idx="1492">
                  <c:v>Dec-20</c:v>
                </c:pt>
                <c:pt idx="1493">
                  <c:v>Jan-21</c:v>
                </c:pt>
                <c:pt idx="1494">
                  <c:v>Feb-21</c:v>
                </c:pt>
                <c:pt idx="1495">
                  <c:v>Mar-21</c:v>
                </c:pt>
                <c:pt idx="1496">
                  <c:v>Apr-21</c:v>
                </c:pt>
                <c:pt idx="1497">
                  <c:v>May-21</c:v>
                </c:pt>
                <c:pt idx="1498">
                  <c:v>Jun-21</c:v>
                </c:pt>
                <c:pt idx="1499">
                  <c:v>Jul-21</c:v>
                </c:pt>
                <c:pt idx="1500">
                  <c:v>Aug-21</c:v>
                </c:pt>
                <c:pt idx="1501">
                  <c:v>Sep-21</c:v>
                </c:pt>
                <c:pt idx="1502">
                  <c:v>Oct-21</c:v>
                </c:pt>
                <c:pt idx="1503">
                  <c:v>Nov-21</c:v>
                </c:pt>
                <c:pt idx="1504">
                  <c:v>Dec-21</c:v>
                </c:pt>
                <c:pt idx="1505">
                  <c:v>Jan-22</c:v>
                </c:pt>
                <c:pt idx="1506">
                  <c:v>Feb-22</c:v>
                </c:pt>
                <c:pt idx="1507">
                  <c:v>Mar-22</c:v>
                </c:pt>
                <c:pt idx="1508">
                  <c:v>Apr-22</c:v>
                </c:pt>
                <c:pt idx="1509">
                  <c:v>May-22</c:v>
                </c:pt>
                <c:pt idx="1510">
                  <c:v>Jun-22</c:v>
                </c:pt>
                <c:pt idx="1511">
                  <c:v>Jul-22</c:v>
                </c:pt>
                <c:pt idx="1512">
                  <c:v>Aug-22</c:v>
                </c:pt>
                <c:pt idx="1513">
                  <c:v>Sep-22</c:v>
                </c:pt>
                <c:pt idx="1514">
                  <c:v>Oct-22</c:v>
                </c:pt>
                <c:pt idx="1515">
                  <c:v>Nov-22</c:v>
                </c:pt>
                <c:pt idx="1516">
                  <c:v>Dec-22</c:v>
                </c:pt>
                <c:pt idx="1517">
                  <c:v>Jan-23</c:v>
                </c:pt>
                <c:pt idx="1518">
                  <c:v>Feb-23</c:v>
                </c:pt>
                <c:pt idx="1519">
                  <c:v>Mar-23</c:v>
                </c:pt>
                <c:pt idx="1520">
                  <c:v>Apr-23</c:v>
                </c:pt>
                <c:pt idx="1521">
                  <c:v>May-23</c:v>
                </c:pt>
                <c:pt idx="1522">
                  <c:v>Jun-23</c:v>
                </c:pt>
                <c:pt idx="1523">
                  <c:v>Jul-23</c:v>
                </c:pt>
                <c:pt idx="1524">
                  <c:v>Aug-23</c:v>
                </c:pt>
                <c:pt idx="1525">
                  <c:v>Sep-23</c:v>
                </c:pt>
                <c:pt idx="1526">
                  <c:v>Oct-23</c:v>
                </c:pt>
                <c:pt idx="1527">
                  <c:v>Nov-23</c:v>
                </c:pt>
                <c:pt idx="1528">
                  <c:v>Dec-23</c:v>
                </c:pt>
                <c:pt idx="1529">
                  <c:v>Jan-24</c:v>
                </c:pt>
                <c:pt idx="1530">
                  <c:v>Feb-24</c:v>
                </c:pt>
                <c:pt idx="1531">
                  <c:v>Mar-24</c:v>
                </c:pt>
                <c:pt idx="1532">
                  <c:v>Apr-24</c:v>
                </c:pt>
                <c:pt idx="1533">
                  <c:v>May-24</c:v>
                </c:pt>
                <c:pt idx="1534">
                  <c:v>Jun-24</c:v>
                </c:pt>
                <c:pt idx="1535">
                  <c:v>Jul-24</c:v>
                </c:pt>
                <c:pt idx="1536">
                  <c:v>Aug-24</c:v>
                </c:pt>
                <c:pt idx="1537">
                  <c:v>Sep-24</c:v>
                </c:pt>
                <c:pt idx="1538">
                  <c:v>Oct-24</c:v>
                </c:pt>
                <c:pt idx="1539">
                  <c:v>Nov-24</c:v>
                </c:pt>
                <c:pt idx="1540">
                  <c:v>Dec-24</c:v>
                </c:pt>
                <c:pt idx="1541">
                  <c:v>Jan-25</c:v>
                </c:pt>
                <c:pt idx="1542">
                  <c:v>Feb-25</c:v>
                </c:pt>
              </c:strCache>
            </c:strRef>
          </c:cat>
          <c:val>
            <c:numRef>
              <c:f>'DJIA vs AU Px'!$B$9:$B$1553</c:f>
              <c:numCache>
                <c:formatCode>0.00</c:formatCode>
                <c:ptCount val="1545"/>
                <c:pt idx="0">
                  <c:v>1.1330478955007257</c:v>
                </c:pt>
                <c:pt idx="1">
                  <c:v>1.2776439283986452</c:v>
                </c:pt>
                <c:pt idx="2">
                  <c:v>1.4009820996613449</c:v>
                </c:pt>
                <c:pt idx="3">
                  <c:v>1.4530769230769229</c:v>
                </c:pt>
                <c:pt idx="4">
                  <c:v>1.4335849056603773</c:v>
                </c:pt>
                <c:pt idx="5">
                  <c:v>1.5083647798742137</c:v>
                </c:pt>
                <c:pt idx="6">
                  <c:v>1.4782438316400579</c:v>
                </c:pt>
                <c:pt idx="7">
                  <c:v>1.3988534107402031</c:v>
                </c:pt>
                <c:pt idx="8">
                  <c:v>1.3807789066279632</c:v>
                </c:pt>
                <c:pt idx="9">
                  <c:v>1.4144460570875663</c:v>
                </c:pt>
                <c:pt idx="10">
                  <c:v>1.5629462989840348</c:v>
                </c:pt>
                <c:pt idx="11">
                  <c:v>1.6969134010643445</c:v>
                </c:pt>
                <c:pt idx="12">
                  <c:v>1.9425205611998062</c:v>
                </c:pt>
                <c:pt idx="13">
                  <c:v>1.8067779390420897</c:v>
                </c:pt>
                <c:pt idx="14">
                  <c:v>1.7387324625060472</c:v>
                </c:pt>
                <c:pt idx="15">
                  <c:v>1.6820270924044507</c:v>
                </c:pt>
                <c:pt idx="16">
                  <c:v>1.7511369134010641</c:v>
                </c:pt>
                <c:pt idx="17">
                  <c:v>1.7723996129656505</c:v>
                </c:pt>
                <c:pt idx="18">
                  <c:v>1.6363086598935652</c:v>
                </c:pt>
                <c:pt idx="19">
                  <c:v>1.609729075955491</c:v>
                </c:pt>
                <c:pt idx="20">
                  <c:v>1.6302854378326075</c:v>
                </c:pt>
                <c:pt idx="21">
                  <c:v>1.8691533623609093</c:v>
                </c:pt>
                <c:pt idx="22">
                  <c:v>1.8649008224479922</c:v>
                </c:pt>
                <c:pt idx="23">
                  <c:v>1.9208998548621188</c:v>
                </c:pt>
                <c:pt idx="24">
                  <c:v>2.1388630865989353</c:v>
                </c:pt>
                <c:pt idx="25">
                  <c:v>1.8939622641509433</c:v>
                </c:pt>
                <c:pt idx="26">
                  <c:v>1.9644895984518624</c:v>
                </c:pt>
                <c:pt idx="27">
                  <c:v>2.0272230285437831</c:v>
                </c:pt>
                <c:pt idx="28">
                  <c:v>2.1448863086598933</c:v>
                </c:pt>
                <c:pt idx="29">
                  <c:v>2.2806240928882437</c:v>
                </c:pt>
                <c:pt idx="30">
                  <c:v>2.3667440735365264</c:v>
                </c:pt>
                <c:pt idx="31">
                  <c:v>2.6343251088534108</c:v>
                </c:pt>
                <c:pt idx="32">
                  <c:v>2.7186744073536526</c:v>
                </c:pt>
                <c:pt idx="33">
                  <c:v>2.392617319787131</c:v>
                </c:pt>
                <c:pt idx="34">
                  <c:v>2.4943347847121426</c:v>
                </c:pt>
                <c:pt idx="35">
                  <c:v>2.6130624092888244</c:v>
                </c:pt>
                <c:pt idx="36">
                  <c:v>2.6814610546686017</c:v>
                </c:pt>
                <c:pt idx="37">
                  <c:v>2.5825834542815671</c:v>
                </c:pt>
                <c:pt idx="38">
                  <c:v>2.6570053217223024</c:v>
                </c:pt>
                <c:pt idx="39">
                  <c:v>2.6775616835994192</c:v>
                </c:pt>
                <c:pt idx="40">
                  <c:v>2.3419400096758585</c:v>
                </c:pt>
                <c:pt idx="41">
                  <c:v>2.3437106918238992</c:v>
                </c:pt>
                <c:pt idx="42">
                  <c:v>2.2668021286889206</c:v>
                </c:pt>
                <c:pt idx="43">
                  <c:v>2.3398113207547167</c:v>
                </c:pt>
                <c:pt idx="44">
                  <c:v>2.1735945815191093</c:v>
                </c:pt>
                <c:pt idx="45">
                  <c:v>2.0945621673923562</c:v>
                </c:pt>
                <c:pt idx="46">
                  <c:v>1.9467731011127236</c:v>
                </c:pt>
                <c:pt idx="47">
                  <c:v>2.0130478955007254</c:v>
                </c:pt>
                <c:pt idx="48">
                  <c:v>2.0488388969521041</c:v>
                </c:pt>
                <c:pt idx="49">
                  <c:v>1.9233817126269956</c:v>
                </c:pt>
                <c:pt idx="50">
                  <c:v>2.0938509917755197</c:v>
                </c:pt>
                <c:pt idx="51">
                  <c:v>2.3600145137880983</c:v>
                </c:pt>
                <c:pt idx="52">
                  <c:v>2.506028059990324</c:v>
                </c:pt>
                <c:pt idx="53">
                  <c:v>2.3678084179970971</c:v>
                </c:pt>
                <c:pt idx="54">
                  <c:v>2.3745428156748911</c:v>
                </c:pt>
                <c:pt idx="55">
                  <c:v>2.4780309627479435</c:v>
                </c:pt>
                <c:pt idx="56">
                  <c:v>2.6864247701983546</c:v>
                </c:pt>
                <c:pt idx="57">
                  <c:v>2.6853604257377839</c:v>
                </c:pt>
                <c:pt idx="58">
                  <c:v>2.7622689888727621</c:v>
                </c:pt>
                <c:pt idx="59">
                  <c:v>2.5386357039187226</c:v>
                </c:pt>
                <c:pt idx="60">
                  <c:v>2.6038461538461535</c:v>
                </c:pt>
                <c:pt idx="61">
                  <c:v>2.3624915336236092</c:v>
                </c:pt>
                <c:pt idx="62">
                  <c:v>2.2841702951136913</c:v>
                </c:pt>
                <c:pt idx="63">
                  <c:v>2.3040154813739719</c:v>
                </c:pt>
                <c:pt idx="64">
                  <c:v>2.2880696661828739</c:v>
                </c:pt>
                <c:pt idx="65">
                  <c:v>2.3018916303821961</c:v>
                </c:pt>
                <c:pt idx="66">
                  <c:v>2.2969279148524429</c:v>
                </c:pt>
                <c:pt idx="67">
                  <c:v>2.3812772133526847</c:v>
                </c:pt>
                <c:pt idx="68">
                  <c:v>2.3748959845186257</c:v>
                </c:pt>
                <c:pt idx="69">
                  <c:v>2.3539864537977744</c:v>
                </c:pt>
                <c:pt idx="70">
                  <c:v>2.2792065795839376</c:v>
                </c:pt>
                <c:pt idx="71">
                  <c:v>2.332723754233188</c:v>
                </c:pt>
                <c:pt idx="72">
                  <c:v>2.3490275761973876</c:v>
                </c:pt>
                <c:pt idx="73">
                  <c:v>2.3444170295113689</c:v>
                </c:pt>
                <c:pt idx="74">
                  <c:v>2.3408756652152878</c:v>
                </c:pt>
                <c:pt idx="75">
                  <c:v>2.1991098209966129</c:v>
                </c:pt>
                <c:pt idx="76">
                  <c:v>2.2785002418964684</c:v>
                </c:pt>
                <c:pt idx="77">
                  <c:v>2.3100387034349295</c:v>
                </c:pt>
                <c:pt idx="78">
                  <c:v>2.3458345428156746</c:v>
                </c:pt>
                <c:pt idx="79">
                  <c:v>2.2554620222544748</c:v>
                </c:pt>
                <c:pt idx="80">
                  <c:v>2.2604257377842281</c:v>
                </c:pt>
                <c:pt idx="81">
                  <c:v>2.1360280599903239</c:v>
                </c:pt>
                <c:pt idx="82">
                  <c:v>2.0938509917755197</c:v>
                </c:pt>
                <c:pt idx="83">
                  <c:v>1.7989840348330914</c:v>
                </c:pt>
                <c:pt idx="84">
                  <c:v>1.8851040154813739</c:v>
                </c:pt>
                <c:pt idx="85">
                  <c:v>1.6231930333817126</c:v>
                </c:pt>
                <c:pt idx="86">
                  <c:v>1.5994484760522496</c:v>
                </c:pt>
                <c:pt idx="87">
                  <c:v>1.5710982099661346</c:v>
                </c:pt>
                <c:pt idx="88">
                  <c:v>1.7405031446540877</c:v>
                </c:pt>
                <c:pt idx="89">
                  <c:v>1.7334155781325593</c:v>
                </c:pt>
                <c:pt idx="90">
                  <c:v>1.6845089501693276</c:v>
                </c:pt>
                <c:pt idx="91">
                  <c:v>1.7408611514271892</c:v>
                </c:pt>
                <c:pt idx="92">
                  <c:v>1.7295162070633767</c:v>
                </c:pt>
                <c:pt idx="93">
                  <c:v>1.7075471698113207</c:v>
                </c:pt>
                <c:pt idx="94">
                  <c:v>1.7454668601838412</c:v>
                </c:pt>
                <c:pt idx="95">
                  <c:v>1.8475374939525882</c:v>
                </c:pt>
                <c:pt idx="96">
                  <c:v>1.9340106434446056</c:v>
                </c:pt>
                <c:pt idx="97">
                  <c:v>2.0410449927431058</c:v>
                </c:pt>
                <c:pt idx="98">
                  <c:v>2.2338413159167874</c:v>
                </c:pt>
                <c:pt idx="99">
                  <c:v>2.5524576681180453</c:v>
                </c:pt>
                <c:pt idx="100">
                  <c:v>2.4670440251572323</c:v>
                </c:pt>
                <c:pt idx="101">
                  <c:v>2.528001935171746</c:v>
                </c:pt>
                <c:pt idx="102">
                  <c:v>2.6633865505563614</c:v>
                </c:pt>
                <c:pt idx="103">
                  <c:v>2.8359845186260277</c:v>
                </c:pt>
                <c:pt idx="104">
                  <c:v>2.6963473633284951</c:v>
                </c:pt>
                <c:pt idx="105">
                  <c:v>2.6339719400096757</c:v>
                </c:pt>
                <c:pt idx="106">
                  <c:v>2.7243444605708751</c:v>
                </c:pt>
                <c:pt idx="107">
                  <c:v>2.8955249153362357</c:v>
                </c:pt>
                <c:pt idx="108">
                  <c:v>2.8576052249637152</c:v>
                </c:pt>
                <c:pt idx="109">
                  <c:v>2.9026124818577648</c:v>
                </c:pt>
                <c:pt idx="110">
                  <c:v>2.9688872762457668</c:v>
                </c:pt>
                <c:pt idx="111">
                  <c:v>3.1857861635220122</c:v>
                </c:pt>
                <c:pt idx="112">
                  <c:v>3.4094194484760521</c:v>
                </c:pt>
                <c:pt idx="113">
                  <c:v>3.5685486211901303</c:v>
                </c:pt>
                <c:pt idx="114">
                  <c:v>3.3293226898887274</c:v>
                </c:pt>
                <c:pt idx="115">
                  <c:v>3.4359990324141263</c:v>
                </c:pt>
                <c:pt idx="116">
                  <c:v>3.2084712143202712</c:v>
                </c:pt>
                <c:pt idx="117">
                  <c:v>3.3225882922109333</c:v>
                </c:pt>
                <c:pt idx="118">
                  <c:v>3.0837155297532655</c:v>
                </c:pt>
                <c:pt idx="119">
                  <c:v>3.2750991775520073</c:v>
                </c:pt>
                <c:pt idx="120">
                  <c:v>3.3318045476536038</c:v>
                </c:pt>
                <c:pt idx="121">
                  <c:v>3.3612191582002899</c:v>
                </c:pt>
                <c:pt idx="122">
                  <c:v>3.2928205128205126</c:v>
                </c:pt>
                <c:pt idx="123">
                  <c:v>3.3711417513304305</c:v>
                </c:pt>
                <c:pt idx="124">
                  <c:v>3.3438509917755201</c:v>
                </c:pt>
                <c:pt idx="125">
                  <c:v>3.2499371069182383</c:v>
                </c:pt>
                <c:pt idx="126">
                  <c:v>3.2088243831640058</c:v>
                </c:pt>
                <c:pt idx="127">
                  <c:v>2.84059022738268</c:v>
                </c:pt>
                <c:pt idx="128">
                  <c:v>2.9876729559748427</c:v>
                </c:pt>
                <c:pt idx="129">
                  <c:v>2.767939042089985</c:v>
                </c:pt>
                <c:pt idx="130">
                  <c:v>2.8480358006773097</c:v>
                </c:pt>
                <c:pt idx="131">
                  <c:v>2.7952298016448958</c:v>
                </c:pt>
                <c:pt idx="132">
                  <c:v>2.5616739235607158</c:v>
                </c:pt>
                <c:pt idx="133">
                  <c:v>2.4000628930817607</c:v>
                </c:pt>
                <c:pt idx="134">
                  <c:v>2.0449443638122879</c:v>
                </c:pt>
                <c:pt idx="135">
                  <c:v>2.0701064344460569</c:v>
                </c:pt>
                <c:pt idx="136">
                  <c:v>2.0821577164973393</c:v>
                </c:pt>
                <c:pt idx="137">
                  <c:v>2.2221480406386065</c:v>
                </c:pt>
                <c:pt idx="138">
                  <c:v>2.1455926463473634</c:v>
                </c:pt>
                <c:pt idx="139">
                  <c:v>2.392617319787131</c:v>
                </c:pt>
                <c:pt idx="140">
                  <c:v>2.4649201741654569</c:v>
                </c:pt>
                <c:pt idx="141">
                  <c:v>2.578684083212385</c:v>
                </c:pt>
                <c:pt idx="142">
                  <c:v>2.5726560232220606</c:v>
                </c:pt>
                <c:pt idx="143">
                  <c:v>2.847324625060474</c:v>
                </c:pt>
                <c:pt idx="144">
                  <c:v>3.0004305757135943</c:v>
                </c:pt>
                <c:pt idx="145">
                  <c:v>2.8327963231736812</c:v>
                </c:pt>
                <c:pt idx="146">
                  <c:v>2.9249395258829218</c:v>
                </c:pt>
                <c:pt idx="147">
                  <c:v>3.0939961296565066</c:v>
                </c:pt>
                <c:pt idx="148">
                  <c:v>3.0532365747460082</c:v>
                </c:pt>
                <c:pt idx="149">
                  <c:v>2.9802273826802126</c:v>
                </c:pt>
                <c:pt idx="150">
                  <c:v>2.900841799709724</c:v>
                </c:pt>
                <c:pt idx="151">
                  <c:v>3.0521722302854375</c:v>
                </c:pt>
                <c:pt idx="152">
                  <c:v>3.1290807934204157</c:v>
                </c:pt>
                <c:pt idx="153">
                  <c:v>3.266947266569908</c:v>
                </c:pt>
                <c:pt idx="154">
                  <c:v>3.2704886308659891</c:v>
                </c:pt>
                <c:pt idx="155">
                  <c:v>3.4303289791969034</c:v>
                </c:pt>
                <c:pt idx="156">
                  <c:v>3.4696710208030965</c:v>
                </c:pt>
                <c:pt idx="157">
                  <c:v>3.5281470730527333</c:v>
                </c:pt>
                <c:pt idx="158">
                  <c:v>3.5111369134010637</c:v>
                </c:pt>
                <c:pt idx="159">
                  <c:v>3.403038219641993</c:v>
                </c:pt>
                <c:pt idx="160">
                  <c:v>3.5104257377842285</c:v>
                </c:pt>
                <c:pt idx="161">
                  <c:v>3.2361151427189161</c:v>
                </c:pt>
                <c:pt idx="162">
                  <c:v>3.2371746492501208</c:v>
                </c:pt>
                <c:pt idx="163">
                  <c:v>3.1794097726173196</c:v>
                </c:pt>
                <c:pt idx="164">
                  <c:v>3.055007256894049</c:v>
                </c:pt>
                <c:pt idx="165">
                  <c:v>3.0592646347363326</c:v>
                </c:pt>
                <c:pt idx="166">
                  <c:v>2.8770972423802612</c:v>
                </c:pt>
                <c:pt idx="167">
                  <c:v>2.7105224963715528</c:v>
                </c:pt>
                <c:pt idx="168">
                  <c:v>2.8239332365747458</c:v>
                </c:pt>
                <c:pt idx="169">
                  <c:v>2.8253507498790515</c:v>
                </c:pt>
                <c:pt idx="170">
                  <c:v>3.0043299467827769</c:v>
                </c:pt>
                <c:pt idx="171">
                  <c:v>2.9245863570391868</c:v>
                </c:pt>
                <c:pt idx="172">
                  <c:v>2.8834736332849538</c:v>
                </c:pt>
                <c:pt idx="173">
                  <c:v>3.01</c:v>
                </c:pt>
                <c:pt idx="174">
                  <c:v>3.0131881954523463</c:v>
                </c:pt>
                <c:pt idx="175">
                  <c:v>2.9511659409772615</c:v>
                </c:pt>
                <c:pt idx="176">
                  <c:v>2.9646347363328496</c:v>
                </c:pt>
                <c:pt idx="177">
                  <c:v>3.0319738751814223</c:v>
                </c:pt>
                <c:pt idx="178">
                  <c:v>3.0472133526850507</c:v>
                </c:pt>
                <c:pt idx="179">
                  <c:v>3.0486308659893564</c:v>
                </c:pt>
                <c:pt idx="180">
                  <c:v>2.8086937590711174</c:v>
                </c:pt>
                <c:pt idx="181">
                  <c:v>2.7044992743105949</c:v>
                </c:pt>
                <c:pt idx="182">
                  <c:v>2.68607160135462</c:v>
                </c:pt>
                <c:pt idx="183">
                  <c:v>2.8696516690856311</c:v>
                </c:pt>
                <c:pt idx="184">
                  <c:v>2.894818577648766</c:v>
                </c:pt>
                <c:pt idx="185">
                  <c:v>2.8420077406869857</c:v>
                </c:pt>
                <c:pt idx="186">
                  <c:v>2.8848911465892595</c:v>
                </c:pt>
                <c:pt idx="187">
                  <c:v>3.128374455732946</c:v>
                </c:pt>
                <c:pt idx="188">
                  <c:v>3.2003193033381709</c:v>
                </c:pt>
                <c:pt idx="189">
                  <c:v>3.1191582002902756</c:v>
                </c:pt>
                <c:pt idx="190">
                  <c:v>3.2222931785195934</c:v>
                </c:pt>
                <c:pt idx="191">
                  <c:v>3.1794097726173196</c:v>
                </c:pt>
                <c:pt idx="192">
                  <c:v>3.2453265602322205</c:v>
                </c:pt>
                <c:pt idx="193">
                  <c:v>3.3367634252539911</c:v>
                </c:pt>
                <c:pt idx="194">
                  <c:v>3.2148476052249637</c:v>
                </c:pt>
                <c:pt idx="195">
                  <c:v>3.2393033381712626</c:v>
                </c:pt>
                <c:pt idx="196">
                  <c:v>3.1141944847605223</c:v>
                </c:pt>
                <c:pt idx="197">
                  <c:v>2.967116594097726</c:v>
                </c:pt>
                <c:pt idx="198">
                  <c:v>2.8466182873730039</c:v>
                </c:pt>
                <c:pt idx="199">
                  <c:v>2.8678809869375903</c:v>
                </c:pt>
                <c:pt idx="200">
                  <c:v>2.7835316884373489</c:v>
                </c:pt>
                <c:pt idx="201">
                  <c:v>2.7778616352201255</c:v>
                </c:pt>
                <c:pt idx="202">
                  <c:v>2.654170295113691</c:v>
                </c:pt>
                <c:pt idx="203">
                  <c:v>2.7814078374455731</c:v>
                </c:pt>
                <c:pt idx="204">
                  <c:v>2.8994242864054183</c:v>
                </c:pt>
                <c:pt idx="205">
                  <c:v>2.8483889695210447</c:v>
                </c:pt>
                <c:pt idx="206">
                  <c:v>2.7750266086115141</c:v>
                </c:pt>
                <c:pt idx="207">
                  <c:v>2.6913836477987418</c:v>
                </c:pt>
                <c:pt idx="208">
                  <c:v>2.7920367682631828</c:v>
                </c:pt>
                <c:pt idx="209">
                  <c:v>2.9362844702467341</c:v>
                </c:pt>
                <c:pt idx="210">
                  <c:v>2.9153701015965163</c:v>
                </c:pt>
                <c:pt idx="211">
                  <c:v>2.919980648282535</c:v>
                </c:pt>
                <c:pt idx="212">
                  <c:v>2.8040880503144652</c:v>
                </c:pt>
                <c:pt idx="213">
                  <c:v>2.8909192065795835</c:v>
                </c:pt>
                <c:pt idx="214">
                  <c:v>2.8586647314949198</c:v>
                </c:pt>
                <c:pt idx="215">
                  <c:v>2.5311901306240925</c:v>
                </c:pt>
                <c:pt idx="216">
                  <c:v>2.5641025641025639</c:v>
                </c:pt>
                <c:pt idx="217">
                  <c:v>2.5641025641025639</c:v>
                </c:pt>
                <c:pt idx="218">
                  <c:v>2.5641025641025639</c:v>
                </c:pt>
                <c:pt idx="219">
                  <c:v>2.5641025641025639</c:v>
                </c:pt>
                <c:pt idx="220">
                  <c:v>2.6405418480890175</c:v>
                </c:pt>
                <c:pt idx="221">
                  <c:v>2.765360425737784</c:v>
                </c:pt>
                <c:pt idx="222">
                  <c:v>2.6695694242864052</c:v>
                </c:pt>
                <c:pt idx="223">
                  <c:v>2.9429124334784711</c:v>
                </c:pt>
                <c:pt idx="224">
                  <c:v>3.4726656990807934</c:v>
                </c:pt>
                <c:pt idx="225">
                  <c:v>3.1286889211417512</c:v>
                </c:pt>
                <c:pt idx="226">
                  <c:v>3.3894533139816159</c:v>
                </c:pt>
                <c:pt idx="227">
                  <c:v>3.6448959845186257</c:v>
                </c:pt>
                <c:pt idx="228">
                  <c:v>3.9283986453797772</c:v>
                </c:pt>
                <c:pt idx="229">
                  <c:v>4.3821964199322689</c:v>
                </c:pt>
                <c:pt idx="230">
                  <c:v>4.6453797774552488</c:v>
                </c:pt>
                <c:pt idx="231">
                  <c:v>4.6787614900822438</c:v>
                </c:pt>
                <c:pt idx="232">
                  <c:v>4.7968069666182869</c:v>
                </c:pt>
                <c:pt idx="233">
                  <c:v>4.3821964199322689</c:v>
                </c:pt>
                <c:pt idx="234">
                  <c:v>4.4039671020803093</c:v>
                </c:pt>
                <c:pt idx="235">
                  <c:v>4.5113691340106428</c:v>
                </c:pt>
                <c:pt idx="236">
                  <c:v>4.3434929850024186</c:v>
                </c:pt>
                <c:pt idx="237">
                  <c:v>4.4412191582002896</c:v>
                </c:pt>
                <c:pt idx="238">
                  <c:v>4.3338171262699561</c:v>
                </c:pt>
                <c:pt idx="239">
                  <c:v>4.3178519593613931</c:v>
                </c:pt>
                <c:pt idx="240">
                  <c:v>4.4629898403483308</c:v>
                </c:pt>
                <c:pt idx="241">
                  <c:v>4.9782293178519597</c:v>
                </c:pt>
                <c:pt idx="242">
                  <c:v>5.0609579100145137</c:v>
                </c:pt>
                <c:pt idx="243">
                  <c:v>5.1267537493952586</c:v>
                </c:pt>
                <c:pt idx="244">
                  <c:v>4.5960328979196898</c:v>
                </c:pt>
                <c:pt idx="245">
                  <c:v>4.616835994194485</c:v>
                </c:pt>
                <c:pt idx="246">
                  <c:v>4.4296081277213348</c:v>
                </c:pt>
                <c:pt idx="247">
                  <c:v>4.615868408321238</c:v>
                </c:pt>
                <c:pt idx="248">
                  <c:v>4.5104015481373967</c:v>
                </c:pt>
                <c:pt idx="249">
                  <c:v>4.7111756168359937</c:v>
                </c:pt>
                <c:pt idx="250">
                  <c:v>4.6381228834059023</c:v>
                </c:pt>
                <c:pt idx="251">
                  <c:v>4.4388001935171744</c:v>
                </c:pt>
                <c:pt idx="252">
                  <c:v>4.0348330914368651</c:v>
                </c:pt>
                <c:pt idx="253">
                  <c:v>4.0546686018384133</c:v>
                </c:pt>
                <c:pt idx="254">
                  <c:v>3.6042573778422833</c:v>
                </c:pt>
                <c:pt idx="255">
                  <c:v>3.5147556845670054</c:v>
                </c:pt>
                <c:pt idx="256">
                  <c:v>3.5984518626028055</c:v>
                </c:pt>
                <c:pt idx="257">
                  <c:v>3.8606676342525397</c:v>
                </c:pt>
                <c:pt idx="258">
                  <c:v>3.8892114175133039</c:v>
                </c:pt>
                <c:pt idx="259">
                  <c:v>3.7116594097726168</c:v>
                </c:pt>
                <c:pt idx="260">
                  <c:v>3.749879051765844</c:v>
                </c:pt>
                <c:pt idx="261">
                  <c:v>3.7774552491533622</c:v>
                </c:pt>
                <c:pt idx="262">
                  <c:v>4</c:v>
                </c:pt>
                <c:pt idx="263">
                  <c:v>3.9298500241896468</c:v>
                </c:pt>
                <c:pt idx="264">
                  <c:v>4.0077406869859695</c:v>
                </c:pt>
                <c:pt idx="265">
                  <c:v>4.0967585873246248</c:v>
                </c:pt>
                <c:pt idx="266">
                  <c:v>4.1369134010643442</c:v>
                </c:pt>
                <c:pt idx="267">
                  <c:v>3.9250120948234151</c:v>
                </c:pt>
                <c:pt idx="268">
                  <c:v>3.9767779390420896</c:v>
                </c:pt>
                <c:pt idx="269">
                  <c:v>3.8998548621190126</c:v>
                </c:pt>
                <c:pt idx="270">
                  <c:v>4.1030478955007252</c:v>
                </c:pt>
                <c:pt idx="271">
                  <c:v>4.298500241896468</c:v>
                </c:pt>
                <c:pt idx="272">
                  <c:v>4.4934687953555876</c:v>
                </c:pt>
                <c:pt idx="273">
                  <c:v>5.1040154813739713</c:v>
                </c:pt>
                <c:pt idx="274">
                  <c:v>5.1756168359941945</c:v>
                </c:pt>
                <c:pt idx="275">
                  <c:v>5.1843251088534101</c:v>
                </c:pt>
                <c:pt idx="276">
                  <c:v>5.0677310111272371</c:v>
                </c:pt>
                <c:pt idx="277">
                  <c:v>5.3904208998548615</c:v>
                </c:pt>
                <c:pt idx="278">
                  <c:v>5.7532656023222053</c:v>
                </c:pt>
                <c:pt idx="279">
                  <c:v>5.0120948234155778</c:v>
                </c:pt>
                <c:pt idx="280">
                  <c:v>5.1877116594097723</c:v>
                </c:pt>
                <c:pt idx="281">
                  <c:v>5.0227382680212864</c:v>
                </c:pt>
                <c:pt idx="282">
                  <c:v>4.4175133043057571</c:v>
                </c:pt>
                <c:pt idx="283">
                  <c:v>4.9738751814223505</c:v>
                </c:pt>
                <c:pt idx="284">
                  <c:v>4.5253991291727136</c:v>
                </c:pt>
                <c:pt idx="285">
                  <c:v>4.4537977745524913</c:v>
                </c:pt>
                <c:pt idx="286">
                  <c:v>4.3909046927914854</c:v>
                </c:pt>
                <c:pt idx="287">
                  <c:v>4.2017416545718422</c:v>
                </c:pt>
                <c:pt idx="288">
                  <c:v>4.1683599419448472</c:v>
                </c:pt>
                <c:pt idx="289">
                  <c:v>4.0130624092888239</c:v>
                </c:pt>
                <c:pt idx="290">
                  <c:v>4.1098209966134496</c:v>
                </c:pt>
                <c:pt idx="291">
                  <c:v>3.6787614900822447</c:v>
                </c:pt>
                <c:pt idx="292">
                  <c:v>3.4808901790033864</c:v>
                </c:pt>
                <c:pt idx="293">
                  <c:v>3.6831156265118525</c:v>
                </c:pt>
                <c:pt idx="294">
                  <c:v>3.6274794388001932</c:v>
                </c:pt>
                <c:pt idx="295">
                  <c:v>3.6652152878567974</c:v>
                </c:pt>
                <c:pt idx="296">
                  <c:v>3.8142235123367199</c:v>
                </c:pt>
                <c:pt idx="297">
                  <c:v>3.5529753265602317</c:v>
                </c:pt>
                <c:pt idx="298">
                  <c:v>3.3115626511852927</c:v>
                </c:pt>
                <c:pt idx="299">
                  <c:v>3.3313981615868404</c:v>
                </c:pt>
                <c:pt idx="300">
                  <c:v>3.2467343976777938</c:v>
                </c:pt>
                <c:pt idx="301">
                  <c:v>3.4388001935171744</c:v>
                </c:pt>
                <c:pt idx="302">
                  <c:v>3.5418480890178996</c:v>
                </c:pt>
                <c:pt idx="303">
                  <c:v>3.739719400096758</c:v>
                </c:pt>
                <c:pt idx="304">
                  <c:v>3.9235607160135455</c:v>
                </c:pt>
                <c:pt idx="305">
                  <c:v>3.9332365747460081</c:v>
                </c:pt>
                <c:pt idx="306">
                  <c:v>4.1344944363812282</c:v>
                </c:pt>
                <c:pt idx="307">
                  <c:v>4.3081761006289305</c:v>
                </c:pt>
                <c:pt idx="308">
                  <c:v>4.4866956942428633</c:v>
                </c:pt>
                <c:pt idx="309">
                  <c:v>4.6265118529269467</c:v>
                </c:pt>
                <c:pt idx="310">
                  <c:v>4.4958877600387037</c:v>
                </c:pt>
                <c:pt idx="311">
                  <c:v>4.6952104499274308</c:v>
                </c:pt>
                <c:pt idx="312">
                  <c:v>4.8756652152878566</c:v>
                </c:pt>
                <c:pt idx="313">
                  <c:v>4.6589259796806965</c:v>
                </c:pt>
                <c:pt idx="314">
                  <c:v>4.649733913884857</c:v>
                </c:pt>
                <c:pt idx="315">
                  <c:v>4.5791001451378808</c:v>
                </c:pt>
                <c:pt idx="316">
                  <c:v>4.7764876632801156</c:v>
                </c:pt>
                <c:pt idx="317">
                  <c:v>4.7135945815191098</c:v>
                </c:pt>
                <c:pt idx="318">
                  <c:v>5.0266086115142716</c:v>
                </c:pt>
                <c:pt idx="319">
                  <c:v>4.9709724238026123</c:v>
                </c:pt>
                <c:pt idx="320">
                  <c:v>4.7595549104983057</c:v>
                </c:pt>
                <c:pt idx="321">
                  <c:v>4.7184325108853411</c:v>
                </c:pt>
                <c:pt idx="322">
                  <c:v>4.2501209482341551</c:v>
                </c:pt>
                <c:pt idx="323">
                  <c:v>4.2046444121915814</c:v>
                </c:pt>
                <c:pt idx="324">
                  <c:v>4.5215287856797284</c:v>
                </c:pt>
                <c:pt idx="325">
                  <c:v>4.2520561199806481</c:v>
                </c:pt>
                <c:pt idx="326">
                  <c:v>4.283018867924528</c:v>
                </c:pt>
                <c:pt idx="327">
                  <c:v>4.467343976777939</c:v>
                </c:pt>
                <c:pt idx="328">
                  <c:v>4.6211901306240923</c:v>
                </c:pt>
                <c:pt idx="329">
                  <c:v>4.8698597000483783</c:v>
                </c:pt>
                <c:pt idx="330">
                  <c:v>4.7034349298500233</c:v>
                </c:pt>
                <c:pt idx="331">
                  <c:v>4.499758103531688</c:v>
                </c:pt>
                <c:pt idx="332">
                  <c:v>4.3846153846153841</c:v>
                </c:pt>
                <c:pt idx="333">
                  <c:v>4.349298500241896</c:v>
                </c:pt>
                <c:pt idx="334">
                  <c:v>4.6623125302370587</c:v>
                </c:pt>
                <c:pt idx="335">
                  <c:v>4.9414610546686015</c:v>
                </c:pt>
                <c:pt idx="336">
                  <c:v>5.0875665215287853</c:v>
                </c:pt>
                <c:pt idx="337">
                  <c:v>4.9908079342041605</c:v>
                </c:pt>
                <c:pt idx="338">
                  <c:v>5.0343492985002412</c:v>
                </c:pt>
                <c:pt idx="339">
                  <c:v>5.3884857281083693</c:v>
                </c:pt>
                <c:pt idx="340">
                  <c:v>5.8301886792452828</c:v>
                </c:pt>
                <c:pt idx="341">
                  <c:v>5.9612965650701497</c:v>
                </c:pt>
                <c:pt idx="342">
                  <c:v>5.9366231253023694</c:v>
                </c:pt>
                <c:pt idx="343">
                  <c:v>5.648282535074987</c:v>
                </c:pt>
                <c:pt idx="344">
                  <c:v>5.8059990324141264</c:v>
                </c:pt>
                <c:pt idx="345">
                  <c:v>6.2868892114175123</c:v>
                </c:pt>
                <c:pt idx="346">
                  <c:v>6.3381712626995634</c:v>
                </c:pt>
                <c:pt idx="347">
                  <c:v>6.4736332849540394</c:v>
                </c:pt>
                <c:pt idx="348">
                  <c:v>6.8301886792452828</c:v>
                </c:pt>
                <c:pt idx="349">
                  <c:v>6.9404934687953554</c:v>
                </c:pt>
                <c:pt idx="350">
                  <c:v>7.5723270440251573</c:v>
                </c:pt>
                <c:pt idx="351">
                  <c:v>7.3091436865021775</c:v>
                </c:pt>
                <c:pt idx="352">
                  <c:v>7.5791001451378799</c:v>
                </c:pt>
                <c:pt idx="353">
                  <c:v>7.6168359941944841</c:v>
                </c:pt>
                <c:pt idx="354">
                  <c:v>7.4721819061441694</c:v>
                </c:pt>
                <c:pt idx="355">
                  <c:v>6.7953555878084178</c:v>
                </c:pt>
                <c:pt idx="356">
                  <c:v>6.9525882922109332</c:v>
                </c:pt>
                <c:pt idx="357">
                  <c:v>6.9390420899854863</c:v>
                </c:pt>
                <c:pt idx="358">
                  <c:v>7.4039671020803084</c:v>
                </c:pt>
                <c:pt idx="359">
                  <c:v>7.7634252539912909</c:v>
                </c:pt>
                <c:pt idx="360">
                  <c:v>7.8621190130624079</c:v>
                </c:pt>
                <c:pt idx="361">
                  <c:v>7.6531204644412183</c:v>
                </c:pt>
                <c:pt idx="362">
                  <c:v>7.2752781809385576</c:v>
                </c:pt>
                <c:pt idx="363">
                  <c:v>7.5737784228350264</c:v>
                </c:pt>
                <c:pt idx="364">
                  <c:v>7.6052249637155285</c:v>
                </c:pt>
                <c:pt idx="365">
                  <c:v>7.5670053217223021</c:v>
                </c:pt>
                <c:pt idx="366">
                  <c:v>7.8355104015481372</c:v>
                </c:pt>
                <c:pt idx="367">
                  <c:v>7.7445573294629897</c:v>
                </c:pt>
                <c:pt idx="368">
                  <c:v>7.9443638122883407</c:v>
                </c:pt>
                <c:pt idx="369">
                  <c:v>8.3676826318335742</c:v>
                </c:pt>
                <c:pt idx="370">
                  <c:v>8.0420899854862107</c:v>
                </c:pt>
                <c:pt idx="371">
                  <c:v>8.8345428156748902</c:v>
                </c:pt>
                <c:pt idx="372">
                  <c:v>9.1819061441702932</c:v>
                </c:pt>
                <c:pt idx="373">
                  <c:v>9.5592646347363317</c:v>
                </c:pt>
                <c:pt idx="374">
                  <c:v>8.7919690372520556</c:v>
                </c:pt>
                <c:pt idx="375">
                  <c:v>9.5892597968069655</c:v>
                </c:pt>
                <c:pt idx="376">
                  <c:v>9.7919690372520556</c:v>
                </c:pt>
                <c:pt idx="377">
                  <c:v>9.6076439283986446</c:v>
                </c:pt>
                <c:pt idx="378">
                  <c:v>9.4233188195452335</c:v>
                </c:pt>
                <c:pt idx="379">
                  <c:v>10.321722302854377</c:v>
                </c:pt>
                <c:pt idx="380">
                  <c:v>10.2385099177552</c:v>
                </c:pt>
                <c:pt idx="381">
                  <c:v>10.634252539912916</c:v>
                </c:pt>
                <c:pt idx="382">
                  <c:v>10.186260280599903</c:v>
                </c:pt>
                <c:pt idx="383">
                  <c:v>10.449927431059505</c:v>
                </c:pt>
                <c:pt idx="384">
                  <c:v>11.630865989356554</c:v>
                </c:pt>
                <c:pt idx="385">
                  <c:v>11.583454281567489</c:v>
                </c:pt>
                <c:pt idx="386">
                  <c:v>12.201257861635218</c:v>
                </c:pt>
                <c:pt idx="387">
                  <c:v>14.194484760522494</c:v>
                </c:pt>
                <c:pt idx="388">
                  <c:v>14.513788098693757</c:v>
                </c:pt>
                <c:pt idx="389">
                  <c:v>15.360425737784228</c:v>
                </c:pt>
                <c:pt idx="390">
                  <c:v>15.355587808417996</c:v>
                </c:pt>
                <c:pt idx="391">
                  <c:v>14.944363812288339</c:v>
                </c:pt>
                <c:pt idx="392">
                  <c:v>15.447508466376391</c:v>
                </c:pt>
                <c:pt idx="393">
                  <c:v>14.388001935171744</c:v>
                </c:pt>
                <c:pt idx="394">
                  <c:v>16.149008224479921</c:v>
                </c:pt>
                <c:pt idx="395">
                  <c:v>16.821480406386065</c:v>
                </c:pt>
                <c:pt idx="396">
                  <c:v>18.398645379777456</c:v>
                </c:pt>
                <c:pt idx="397">
                  <c:v>16.618287373004353</c:v>
                </c:pt>
                <c:pt idx="398">
                  <c:v>13.231736816642476</c:v>
                </c:pt>
                <c:pt idx="399">
                  <c:v>11.562651185292694</c:v>
                </c:pt>
                <c:pt idx="400">
                  <c:v>12.022254475084663</c:v>
                </c:pt>
                <c:pt idx="401">
                  <c:v>12.922109337203677</c:v>
                </c:pt>
                <c:pt idx="402">
                  <c:v>13.115626511852927</c:v>
                </c:pt>
                <c:pt idx="403">
                  <c:v>13.841315916787615</c:v>
                </c:pt>
                <c:pt idx="404">
                  <c:v>13.507498790517657</c:v>
                </c:pt>
                <c:pt idx="405">
                  <c:v>13.309143686502177</c:v>
                </c:pt>
                <c:pt idx="406">
                  <c:v>10.948234155781325</c:v>
                </c:pt>
                <c:pt idx="407">
                  <c:v>11.320754716981131</c:v>
                </c:pt>
                <c:pt idx="408">
                  <c:v>11.630382196419932</c:v>
                </c:pt>
                <c:pt idx="409">
                  <c:v>9.9129172714078369</c:v>
                </c:pt>
                <c:pt idx="410">
                  <c:v>8.8727624576681183</c:v>
                </c:pt>
                <c:pt idx="411">
                  <c:v>8.8727624576681183</c:v>
                </c:pt>
                <c:pt idx="412">
                  <c:v>7.9632317368166419</c:v>
                </c:pt>
                <c:pt idx="413">
                  <c:v>8.1083696178035787</c:v>
                </c:pt>
                <c:pt idx="414">
                  <c:v>9.1775520077406849</c:v>
                </c:pt>
                <c:pt idx="415">
                  <c:v>8.3405902273826804</c:v>
                </c:pt>
                <c:pt idx="416">
                  <c:v>7.3149492017416531</c:v>
                </c:pt>
                <c:pt idx="417">
                  <c:v>6.21673923560716</c:v>
                </c:pt>
                <c:pt idx="418">
                  <c:v>7.2665699080793411</c:v>
                </c:pt>
                <c:pt idx="419">
                  <c:v>6.5505563618771161</c:v>
                </c:pt>
                <c:pt idx="420">
                  <c:v>6.7440735365263667</c:v>
                </c:pt>
                <c:pt idx="421">
                  <c:v>4.6734397677793895</c:v>
                </c:pt>
                <c:pt idx="422">
                  <c:v>5.0991775520077409</c:v>
                </c:pt>
                <c:pt idx="423">
                  <c:v>4.5428156748911466</c:v>
                </c:pt>
                <c:pt idx="424">
                  <c:v>3.7687469762941461</c:v>
                </c:pt>
                <c:pt idx="425">
                  <c:v>3.6865021770682147</c:v>
                </c:pt>
                <c:pt idx="426">
                  <c:v>3.9380745041122398</c:v>
                </c:pt>
                <c:pt idx="427">
                  <c:v>3.5462022254475078</c:v>
                </c:pt>
                <c:pt idx="428">
                  <c:v>2.7140783744557329</c:v>
                </c:pt>
                <c:pt idx="429">
                  <c:v>2.1625544267053702</c:v>
                </c:pt>
                <c:pt idx="430">
                  <c:v>2.0706337687469758</c:v>
                </c:pt>
                <c:pt idx="431">
                  <c:v>2.6250604741170775</c:v>
                </c:pt>
                <c:pt idx="432">
                  <c:v>3.5394291243347844</c:v>
                </c:pt>
                <c:pt idx="433">
                  <c:v>3.4620222544750843</c:v>
                </c:pt>
                <c:pt idx="434">
                  <c:v>2.9946782776971452</c:v>
                </c:pt>
                <c:pt idx="435">
                  <c:v>2.7261731978713111</c:v>
                </c:pt>
                <c:pt idx="436">
                  <c:v>2.8993710691823895</c:v>
                </c:pt>
                <c:pt idx="437">
                  <c:v>2.9462989840348328</c:v>
                </c:pt>
                <c:pt idx="438">
                  <c:v>2.4862119013062407</c:v>
                </c:pt>
                <c:pt idx="439">
                  <c:v>2.6802128688921139</c:v>
                </c:pt>
                <c:pt idx="440">
                  <c:v>3.5903837263060563</c:v>
                </c:pt>
                <c:pt idx="441">
                  <c:v>3.6274186908192672</c:v>
                </c:pt>
                <c:pt idx="442">
                  <c:v>3.8698738170347005</c:v>
                </c:pt>
                <c:pt idx="443">
                  <c:v>3.1462738301559789</c:v>
                </c:pt>
                <c:pt idx="444">
                  <c:v>3.6136203246294989</c:v>
                </c:pt>
                <c:pt idx="445">
                  <c:v>3.0906127770534546</c:v>
                </c:pt>
                <c:pt idx="446">
                  <c:v>2.8707261478345814</c:v>
                </c:pt>
                <c:pt idx="447">
                  <c:v>2.9640591966173364</c:v>
                </c:pt>
                <c:pt idx="448">
                  <c:v>3.0909653465346536</c:v>
                </c:pt>
                <c:pt idx="449">
                  <c:v>3.2619409796166718</c:v>
                </c:pt>
                <c:pt idx="450">
                  <c:v>2.956</c:v>
                </c:pt>
                <c:pt idx="451">
                  <c:v>2.9099999999999997</c:v>
                </c:pt>
                <c:pt idx="452">
                  <c:v>2.871142857142857</c:v>
                </c:pt>
                <c:pt idx="453">
                  <c:v>2.6857142857142855</c:v>
                </c:pt>
                <c:pt idx="454">
                  <c:v>2.7348571428571429</c:v>
                </c:pt>
                <c:pt idx="455">
                  <c:v>2.5157142857142856</c:v>
                </c:pt>
                <c:pt idx="456">
                  <c:v>2.653142857142857</c:v>
                </c:pt>
                <c:pt idx="457">
                  <c:v>2.6465714285714284</c:v>
                </c:pt>
                <c:pt idx="458">
                  <c:v>2.6674285714285713</c:v>
                </c:pt>
                <c:pt idx="459">
                  <c:v>2.9411428571428573</c:v>
                </c:pt>
                <c:pt idx="460">
                  <c:v>2.9725714285714289</c:v>
                </c:pt>
                <c:pt idx="461">
                  <c:v>2.9054285714285712</c:v>
                </c:pt>
                <c:pt idx="462">
                  <c:v>2.9251428571428568</c:v>
                </c:pt>
                <c:pt idx="463">
                  <c:v>2.8802857142857143</c:v>
                </c:pt>
                <c:pt idx="464">
                  <c:v>3.1271428571428572</c:v>
                </c:pt>
                <c:pt idx="465">
                  <c:v>3.161142857142857</c:v>
                </c:pt>
                <c:pt idx="466">
                  <c:v>3.3774285714285712</c:v>
                </c:pt>
                <c:pt idx="467">
                  <c:v>3.6065714285714288</c:v>
                </c:pt>
                <c:pt idx="468">
                  <c:v>3.6539999999999999</c:v>
                </c:pt>
                <c:pt idx="469">
                  <c:v>3.7691428571428567</c:v>
                </c:pt>
                <c:pt idx="470">
                  <c:v>3.9925714285714289</c:v>
                </c:pt>
                <c:pt idx="471">
                  <c:v>4.0671428571428567</c:v>
                </c:pt>
                <c:pt idx="472">
                  <c:v>4.1179999999999994</c:v>
                </c:pt>
                <c:pt idx="473">
                  <c:v>4.2711428571428574</c:v>
                </c:pt>
                <c:pt idx="474">
                  <c:v>4.347142857142857</c:v>
                </c:pt>
                <c:pt idx="475">
                  <c:v>4.4668571428571431</c:v>
                </c:pt>
                <c:pt idx="476">
                  <c:v>4.1619999999999999</c:v>
                </c:pt>
                <c:pt idx="477">
                  <c:v>4.3611428571428563</c:v>
                </c:pt>
                <c:pt idx="478">
                  <c:v>4.5054285714285713</c:v>
                </c:pt>
                <c:pt idx="479">
                  <c:v>4.7102857142857149</c:v>
                </c:pt>
                <c:pt idx="480">
                  <c:v>4.7511428571428569</c:v>
                </c:pt>
                <c:pt idx="481">
                  <c:v>4.7948571428571425</c:v>
                </c:pt>
                <c:pt idx="482">
                  <c:v>5.0625714285714283</c:v>
                </c:pt>
                <c:pt idx="483">
                  <c:v>5.2348571428571429</c:v>
                </c:pt>
                <c:pt idx="484">
                  <c:v>5.1400000000000006</c:v>
                </c:pt>
                <c:pt idx="485">
                  <c:v>5.3068571428571429</c:v>
                </c:pt>
                <c:pt idx="486">
                  <c:v>5.3514285714285714</c:v>
                </c:pt>
                <c:pt idx="487">
                  <c:v>5.3259999999999996</c:v>
                </c:pt>
                <c:pt idx="488">
                  <c:v>4.9791428571428575</c:v>
                </c:pt>
                <c:pt idx="489">
                  <c:v>4.991714285714286</c:v>
                </c:pt>
                <c:pt idx="490">
                  <c:v>4.8377142857142852</c:v>
                </c:pt>
                <c:pt idx="491">
                  <c:v>5.3031428571428574</c:v>
                </c:pt>
                <c:pt idx="492">
                  <c:v>5.0688571428571425</c:v>
                </c:pt>
                <c:pt idx="493">
                  <c:v>4.4162857142857144</c:v>
                </c:pt>
                <c:pt idx="494">
                  <c:v>3.9477142857142855</c:v>
                </c:pt>
                <c:pt idx="495">
                  <c:v>3.528</c:v>
                </c:pt>
                <c:pt idx="496">
                  <c:v>3.4528571428571428</c:v>
                </c:pt>
                <c:pt idx="497">
                  <c:v>3.4820000000000002</c:v>
                </c:pt>
                <c:pt idx="498">
                  <c:v>3.7039999999999997</c:v>
                </c:pt>
                <c:pt idx="499">
                  <c:v>2.8271428571428574</c:v>
                </c:pt>
                <c:pt idx="500">
                  <c:v>3.1794285714285713</c:v>
                </c:pt>
                <c:pt idx="501">
                  <c:v>3.0782857142857143</c:v>
                </c:pt>
                <c:pt idx="502">
                  <c:v>3.8251428571428572</c:v>
                </c:pt>
                <c:pt idx="503">
                  <c:v>4.0357142857142856</c:v>
                </c:pt>
                <c:pt idx="504">
                  <c:v>3.9791428571428575</c:v>
                </c:pt>
                <c:pt idx="505">
                  <c:v>4.0414285714285709</c:v>
                </c:pt>
                <c:pt idx="506">
                  <c:v>4.3351428571428565</c:v>
                </c:pt>
                <c:pt idx="507">
                  <c:v>4.2805714285714282</c:v>
                </c:pt>
                <c:pt idx="508">
                  <c:v>4.4217142857142857</c:v>
                </c:pt>
                <c:pt idx="509">
                  <c:v>4.1074285714285708</c:v>
                </c:pt>
                <c:pt idx="510">
                  <c:v>4.2085714285714291</c:v>
                </c:pt>
                <c:pt idx="511">
                  <c:v>3.7668571428571429</c:v>
                </c:pt>
                <c:pt idx="512">
                  <c:v>3.6699999999999995</c:v>
                </c:pt>
                <c:pt idx="513">
                  <c:v>3.9480000000000004</c:v>
                </c:pt>
                <c:pt idx="514">
                  <c:v>3.7322857142857142</c:v>
                </c:pt>
                <c:pt idx="515">
                  <c:v>4.0931428571428565</c:v>
                </c:pt>
                <c:pt idx="516">
                  <c:v>3.8402857142857143</c:v>
                </c:pt>
                <c:pt idx="517">
                  <c:v>4.3582857142857137</c:v>
                </c:pt>
                <c:pt idx="518">
                  <c:v>4.339428571428571</c:v>
                </c:pt>
                <c:pt idx="519">
                  <c:v>4.1625714285714288</c:v>
                </c:pt>
                <c:pt idx="520">
                  <c:v>4.2925714285714287</c:v>
                </c:pt>
                <c:pt idx="521">
                  <c:v>4.1821582733812956</c:v>
                </c:pt>
                <c:pt idx="522">
                  <c:v>4.2475362318840579</c:v>
                </c:pt>
                <c:pt idx="523">
                  <c:v>4.3197080291970797</c:v>
                </c:pt>
                <c:pt idx="524">
                  <c:v>4.3337226277372265</c:v>
                </c:pt>
                <c:pt idx="525">
                  <c:v>3.3883381924198255</c:v>
                </c:pt>
                <c:pt idx="526">
                  <c:v>3.5324637681159423</c:v>
                </c:pt>
                <c:pt idx="527">
                  <c:v>3.6829197080291971</c:v>
                </c:pt>
                <c:pt idx="528">
                  <c:v>3.7953079178885627</c:v>
                </c:pt>
                <c:pt idx="529">
                  <c:v>3.8727007299270069</c:v>
                </c:pt>
                <c:pt idx="530">
                  <c:v>3.901739130434783</c:v>
                </c:pt>
                <c:pt idx="531">
                  <c:v>3.8248175182481754</c:v>
                </c:pt>
                <c:pt idx="532">
                  <c:v>3.8008695652173912</c:v>
                </c:pt>
                <c:pt idx="533">
                  <c:v>3.5979710144927535</c:v>
                </c:pt>
                <c:pt idx="534">
                  <c:v>3.5353623188405798</c:v>
                </c:pt>
                <c:pt idx="535">
                  <c:v>3.5315107913669066</c:v>
                </c:pt>
                <c:pt idx="536">
                  <c:v>3.3489855072463768</c:v>
                </c:pt>
                <c:pt idx="537">
                  <c:v>3.3553623188405797</c:v>
                </c:pt>
                <c:pt idx="538">
                  <c:v>3.5692753623188405</c:v>
                </c:pt>
                <c:pt idx="539">
                  <c:v>3.7602919708029194</c:v>
                </c:pt>
                <c:pt idx="540">
                  <c:v>3.7014492753623189</c:v>
                </c:pt>
                <c:pt idx="541">
                  <c:v>3.6759420289855069</c:v>
                </c:pt>
                <c:pt idx="542">
                  <c:v>3.4150724637681158</c:v>
                </c:pt>
                <c:pt idx="543">
                  <c:v>3.3110144927536234</c:v>
                </c:pt>
                <c:pt idx="544">
                  <c:v>3.1256338028169011</c:v>
                </c:pt>
                <c:pt idx="545">
                  <c:v>3.09531914893617</c:v>
                </c:pt>
                <c:pt idx="546">
                  <c:v>3.0295035460992912</c:v>
                </c:pt>
                <c:pt idx="547">
                  <c:v>2.8437142857142859</c:v>
                </c:pt>
                <c:pt idx="548">
                  <c:v>2.7049645390070922</c:v>
                </c:pt>
                <c:pt idx="549">
                  <c:v>2.8416901408450701</c:v>
                </c:pt>
                <c:pt idx="550">
                  <c:v>2.8705555555555557</c:v>
                </c:pt>
                <c:pt idx="551">
                  <c:v>2.9366666666666665</c:v>
                </c:pt>
                <c:pt idx="552">
                  <c:v>2.953611111111111</c:v>
                </c:pt>
                <c:pt idx="553">
                  <c:v>3.0520279720279722</c:v>
                </c:pt>
                <c:pt idx="554">
                  <c:v>3.146758620689655</c:v>
                </c:pt>
                <c:pt idx="555">
                  <c:v>3.1805555555555554</c:v>
                </c:pt>
                <c:pt idx="556">
                  <c:v>3.3633802816901408</c:v>
                </c:pt>
                <c:pt idx="557">
                  <c:v>3.5374647887323944</c:v>
                </c:pt>
                <c:pt idx="558">
                  <c:v>3.6650704225352118</c:v>
                </c:pt>
                <c:pt idx="559">
                  <c:v>3.7936111111111108</c:v>
                </c:pt>
                <c:pt idx="560">
                  <c:v>3.7373793103448274</c:v>
                </c:pt>
                <c:pt idx="561">
                  <c:v>3.8920547945205479</c:v>
                </c:pt>
                <c:pt idx="562">
                  <c:v>3.9553103448275859</c:v>
                </c:pt>
                <c:pt idx="563">
                  <c:v>3.7763888888888886</c:v>
                </c:pt>
                <c:pt idx="564">
                  <c:v>3.7949999999999999</c:v>
                </c:pt>
                <c:pt idx="565">
                  <c:v>3.8922222222222222</c:v>
                </c:pt>
                <c:pt idx="566">
                  <c:v>3.7882191780821919</c:v>
                </c:pt>
                <c:pt idx="567">
                  <c:v>3.5743448275862066</c:v>
                </c:pt>
                <c:pt idx="568">
                  <c:v>3.7230136986301368</c:v>
                </c:pt>
                <c:pt idx="569">
                  <c:v>3.7903448275862068</c:v>
                </c:pt>
                <c:pt idx="570">
                  <c:v>3.7861111111111114</c:v>
                </c:pt>
                <c:pt idx="571">
                  <c:v>3.8566666666666669</c:v>
                </c:pt>
                <c:pt idx="572">
                  <c:v>3.7841666666666662</c:v>
                </c:pt>
                <c:pt idx="573">
                  <c:v>3.8969863013698633</c:v>
                </c:pt>
                <c:pt idx="574">
                  <c:v>4.0375510204081628</c:v>
                </c:pt>
                <c:pt idx="575">
                  <c:v>4.0586111111111114</c:v>
                </c:pt>
                <c:pt idx="576">
                  <c:v>4.0830555555555561</c:v>
                </c:pt>
                <c:pt idx="577">
                  <c:v>4.0758333333333328</c:v>
                </c:pt>
                <c:pt idx="578">
                  <c:v>4.0702777777777781</c:v>
                </c:pt>
                <c:pt idx="579">
                  <c:v>4.0364383561643837</c:v>
                </c:pt>
                <c:pt idx="580">
                  <c:v>4.2019310344827581</c:v>
                </c:pt>
                <c:pt idx="581">
                  <c:v>4.2391724137931028</c:v>
                </c:pt>
                <c:pt idx="582">
                  <c:v>4.3646258503401363</c:v>
                </c:pt>
                <c:pt idx="583">
                  <c:v>4.1175999999999995</c:v>
                </c:pt>
                <c:pt idx="584">
                  <c:v>4.3536842105263158</c:v>
                </c:pt>
                <c:pt idx="585">
                  <c:v>4.4000000000000004</c:v>
                </c:pt>
                <c:pt idx="586">
                  <c:v>4.4077333333333328</c:v>
                </c:pt>
                <c:pt idx="587">
                  <c:v>4.4021621621621616</c:v>
                </c:pt>
                <c:pt idx="588">
                  <c:v>4.7425850340136053</c:v>
                </c:pt>
                <c:pt idx="589">
                  <c:v>4.8781208053691278</c:v>
                </c:pt>
                <c:pt idx="590">
                  <c:v>4.976</c:v>
                </c:pt>
                <c:pt idx="591">
                  <c:v>5.0384210526315796</c:v>
                </c:pt>
                <c:pt idx="592">
                  <c:v>5.1787919463087251</c:v>
                </c:pt>
                <c:pt idx="593">
                  <c:v>5.4217218543046357</c:v>
                </c:pt>
                <c:pt idx="594">
                  <c:v>4.9374025974025972</c:v>
                </c:pt>
                <c:pt idx="595">
                  <c:v>5.2565789473684212</c:v>
                </c:pt>
                <c:pt idx="596">
                  <c:v>5.4057516339869283</c:v>
                </c:pt>
                <c:pt idx="597">
                  <c:v>5.4430769230769229</c:v>
                </c:pt>
                <c:pt idx="598">
                  <c:v>5.2055696202531649</c:v>
                </c:pt>
                <c:pt idx="599">
                  <c:v>5.1682051282051287</c:v>
                </c:pt>
                <c:pt idx="600">
                  <c:v>4.8823225806451616</c:v>
                </c:pt>
                <c:pt idx="601">
                  <c:v>4.5373684210526308</c:v>
                </c:pt>
                <c:pt idx="602">
                  <c:v>4.4807947019867553</c:v>
                </c:pt>
                <c:pt idx="603">
                  <c:v>4.4684210526315793</c:v>
                </c:pt>
                <c:pt idx="604">
                  <c:v>4.632679738562091</c:v>
                </c:pt>
                <c:pt idx="605">
                  <c:v>4.8117333333333336</c:v>
                </c:pt>
                <c:pt idx="606">
                  <c:v>4.6467532467532466</c:v>
                </c:pt>
                <c:pt idx="607">
                  <c:v>4.572903225806451</c:v>
                </c:pt>
                <c:pt idx="608">
                  <c:v>4.3753846153846148</c:v>
                </c:pt>
                <c:pt idx="609">
                  <c:v>4.3397435897435894</c:v>
                </c:pt>
                <c:pt idx="610">
                  <c:v>4.6657894736842112</c:v>
                </c:pt>
                <c:pt idx="611">
                  <c:v>4.6969230769230768</c:v>
                </c:pt>
                <c:pt idx="612">
                  <c:v>4.2082352941176469</c:v>
                </c:pt>
                <c:pt idx="613">
                  <c:v>4.2009467455621303</c:v>
                </c:pt>
                <c:pt idx="614">
                  <c:v>4.228139534883721</c:v>
                </c:pt>
                <c:pt idx="615">
                  <c:v>4.1479768786127167</c:v>
                </c:pt>
                <c:pt idx="616">
                  <c:v>4.2130232558139538</c:v>
                </c:pt>
                <c:pt idx="617">
                  <c:v>4.0709302325581396</c:v>
                </c:pt>
                <c:pt idx="618">
                  <c:v>3.8906976744186048</c:v>
                </c:pt>
                <c:pt idx="619">
                  <c:v>4.0971098265895955</c:v>
                </c:pt>
                <c:pt idx="620">
                  <c:v>4.2978571428571426</c:v>
                </c:pt>
                <c:pt idx="621">
                  <c:v>4.5961445783132531</c:v>
                </c:pt>
                <c:pt idx="622">
                  <c:v>4.5109523809523813</c:v>
                </c:pt>
                <c:pt idx="623">
                  <c:v>4.266588235294118</c:v>
                </c:pt>
                <c:pt idx="624">
                  <c:v>4.2755294117647065</c:v>
                </c:pt>
                <c:pt idx="625">
                  <c:v>4.1952941176470588</c:v>
                </c:pt>
                <c:pt idx="626">
                  <c:v>4.4909523809523808</c:v>
                </c:pt>
                <c:pt idx="627">
                  <c:v>4.0282352941176471</c:v>
                </c:pt>
                <c:pt idx="628">
                  <c:v>4.2214285714285715</c:v>
                </c:pt>
                <c:pt idx="629">
                  <c:v>4.2145882352941175</c:v>
                </c:pt>
                <c:pt idx="630">
                  <c:v>4.1204761904761904</c:v>
                </c:pt>
                <c:pt idx="631">
                  <c:v>4.2419161676646704</c:v>
                </c:pt>
                <c:pt idx="632">
                  <c:v>4.1466666666666665</c:v>
                </c:pt>
                <c:pt idx="633">
                  <c:v>4.0085714285714289</c:v>
                </c:pt>
                <c:pt idx="634">
                  <c:v>3.9861904761904761</c:v>
                </c:pt>
                <c:pt idx="635">
                  <c:v>4.1637869822485207</c:v>
                </c:pt>
                <c:pt idx="636">
                  <c:v>4.3050602409638552</c:v>
                </c:pt>
                <c:pt idx="637">
                  <c:v>4.34547619047619</c:v>
                </c:pt>
                <c:pt idx="638">
                  <c:v>4.5128571428571425</c:v>
                </c:pt>
                <c:pt idx="639">
                  <c:v>4.6156626506024097</c:v>
                </c:pt>
                <c:pt idx="640">
                  <c:v>4.9414814814814818</c:v>
                </c:pt>
                <c:pt idx="641">
                  <c:v>4.862409638554217</c:v>
                </c:pt>
                <c:pt idx="642">
                  <c:v>5.1503797468354433</c:v>
                </c:pt>
                <c:pt idx="643">
                  <c:v>5.3174193548387096</c:v>
                </c:pt>
                <c:pt idx="644">
                  <c:v>5.5310967741935491</c:v>
                </c:pt>
                <c:pt idx="645">
                  <c:v>6.1210958904109587</c:v>
                </c:pt>
                <c:pt idx="646">
                  <c:v>5.3617948717948725</c:v>
                </c:pt>
                <c:pt idx="647">
                  <c:v>5.30126582278481</c:v>
                </c:pt>
                <c:pt idx="648">
                  <c:v>5.5607692307692309</c:v>
                </c:pt>
                <c:pt idx="649">
                  <c:v>5.8415483870967746</c:v>
                </c:pt>
                <c:pt idx="650">
                  <c:v>5.9057742782152225</c:v>
                </c:pt>
                <c:pt idx="651">
                  <c:v>5.7987261146496811</c:v>
                </c:pt>
                <c:pt idx="652">
                  <c:v>5.8486956521739133</c:v>
                </c:pt>
                <c:pt idx="653">
                  <c:v>5.7202298850574715</c:v>
                </c:pt>
                <c:pt idx="654">
                  <c:v>5.728409090909091</c:v>
                </c:pt>
                <c:pt idx="655">
                  <c:v>5.9386826347305393</c:v>
                </c:pt>
                <c:pt idx="656">
                  <c:v>6.0615181286549715</c:v>
                </c:pt>
                <c:pt idx="657">
                  <c:v>5.9440476190476188</c:v>
                </c:pt>
                <c:pt idx="658">
                  <c:v>5.9180487804878048</c:v>
                </c:pt>
                <c:pt idx="659">
                  <c:v>6.2511515151515153</c:v>
                </c:pt>
                <c:pt idx="660">
                  <c:v>6.5120481927710845</c:v>
                </c:pt>
                <c:pt idx="661">
                  <c:v>6.4948479041916167</c:v>
                </c:pt>
                <c:pt idx="662">
                  <c:v>6.4777777777777787</c:v>
                </c:pt>
                <c:pt idx="663">
                  <c:v>6.3724390243902436</c:v>
                </c:pt>
                <c:pt idx="664">
                  <c:v>6.7307474999999997</c:v>
                </c:pt>
                <c:pt idx="665">
                  <c:v>6.6426969325153378</c:v>
                </c:pt>
                <c:pt idx="666">
                  <c:v>6.4217283950617281</c:v>
                </c:pt>
                <c:pt idx="667">
                  <c:v>6.778867924528301</c:v>
                </c:pt>
                <c:pt idx="668">
                  <c:v>6.6916857142857147</c:v>
                </c:pt>
                <c:pt idx="669">
                  <c:v>6.7768015463917539</c:v>
                </c:pt>
                <c:pt idx="670">
                  <c:v>7.1236363636363631</c:v>
                </c:pt>
                <c:pt idx="671">
                  <c:v>7.1682051282051287</c:v>
                </c:pt>
                <c:pt idx="672">
                  <c:v>7.0523076923076928</c:v>
                </c:pt>
                <c:pt idx="673">
                  <c:v>7.0288311688311689</c:v>
                </c:pt>
                <c:pt idx="674">
                  <c:v>6.9929844155844156</c:v>
                </c:pt>
                <c:pt idx="675">
                  <c:v>7.4353840104849276</c:v>
                </c:pt>
                <c:pt idx="676">
                  <c:v>7.5426356589147279</c:v>
                </c:pt>
                <c:pt idx="677">
                  <c:v>7.3826751592356681</c:v>
                </c:pt>
                <c:pt idx="678">
                  <c:v>7.3359999999999994</c:v>
                </c:pt>
                <c:pt idx="679">
                  <c:v>7.3168627450980397</c:v>
                </c:pt>
                <c:pt idx="680">
                  <c:v>7.2302631578947372</c:v>
                </c:pt>
                <c:pt idx="681">
                  <c:v>7.2127152317880787</c:v>
                </c:pt>
                <c:pt idx="682">
                  <c:v>7.1536</c:v>
                </c:pt>
                <c:pt idx="683">
                  <c:v>7.3434640000000009</c:v>
                </c:pt>
                <c:pt idx="684">
                  <c:v>7.0126147651006709</c:v>
                </c:pt>
                <c:pt idx="685">
                  <c:v>7.0883221476510077</c:v>
                </c:pt>
                <c:pt idx="686">
                  <c:v>7.5050340136054423</c:v>
                </c:pt>
                <c:pt idx="687">
                  <c:v>7.9821276595744681</c:v>
                </c:pt>
                <c:pt idx="688">
                  <c:v>7.9126760563380278</c:v>
                </c:pt>
                <c:pt idx="689">
                  <c:v>8.2363380281690137</c:v>
                </c:pt>
                <c:pt idx="690">
                  <c:v>8.355744680851064</c:v>
                </c:pt>
                <c:pt idx="691">
                  <c:v>8.6102127659574457</c:v>
                </c:pt>
                <c:pt idx="692">
                  <c:v>9.0333804809052332</c:v>
                </c:pt>
                <c:pt idx="693">
                  <c:v>9.2511299435028249</c:v>
                </c:pt>
                <c:pt idx="694">
                  <c:v>9.448441926345609</c:v>
                </c:pt>
                <c:pt idx="695">
                  <c:v>9.8560906515580751</c:v>
                </c:pt>
                <c:pt idx="696">
                  <c:v>9.5127478753541084</c:v>
                </c:pt>
                <c:pt idx="697">
                  <c:v>10.211331444759207</c:v>
                </c:pt>
                <c:pt idx="698">
                  <c:v>9.9897872340425522</c:v>
                </c:pt>
                <c:pt idx="699">
                  <c:v>10.972198581560283</c:v>
                </c:pt>
                <c:pt idx="700">
                  <c:v>11.472056737588652</c:v>
                </c:pt>
                <c:pt idx="701">
                  <c:v>11.598014184397163</c:v>
                </c:pt>
                <c:pt idx="702">
                  <c:v>11.684255319148937</c:v>
                </c:pt>
                <c:pt idx="703">
                  <c:v>11.622695035460993</c:v>
                </c:pt>
                <c:pt idx="704">
                  <c:v>12.075177304964539</c:v>
                </c:pt>
                <c:pt idx="705">
                  <c:v>12.069886363636362</c:v>
                </c:pt>
                <c:pt idx="706">
                  <c:v>12.823292613636363</c:v>
                </c:pt>
                <c:pt idx="707">
                  <c:v>13.234375</c:v>
                </c:pt>
                <c:pt idx="708">
                  <c:v>13.30056818181818</c:v>
                </c:pt>
                <c:pt idx="709">
                  <c:v>13.275106685633002</c:v>
                </c:pt>
                <c:pt idx="710">
                  <c:v>12.940825035561879</c:v>
                </c:pt>
                <c:pt idx="711">
                  <c:v>13.748506401137981</c:v>
                </c:pt>
                <c:pt idx="712">
                  <c:v>13.894736842105264</c:v>
                </c:pt>
                <c:pt idx="713">
                  <c:v>13.392318634423898</c:v>
                </c:pt>
                <c:pt idx="714">
                  <c:v>13.759601706970129</c:v>
                </c:pt>
                <c:pt idx="715">
                  <c:v>14.560170697012804</c:v>
                </c:pt>
                <c:pt idx="716">
                  <c:v>14.683357041251778</c:v>
                </c:pt>
                <c:pt idx="717">
                  <c:v>13.600284495021338</c:v>
                </c:pt>
                <c:pt idx="718">
                  <c:v>14.019345661450924</c:v>
                </c:pt>
                <c:pt idx="719">
                  <c:v>14.731436699857751</c:v>
                </c:pt>
                <c:pt idx="720">
                  <c:v>14.282788051209105</c:v>
                </c:pt>
                <c:pt idx="721">
                  <c:v>13.501420454545453</c:v>
                </c:pt>
                <c:pt idx="722">
                  <c:v>13.632102272727272</c:v>
                </c:pt>
                <c:pt idx="723">
                  <c:v>13.431249999999999</c:v>
                </c:pt>
                <c:pt idx="724">
                  <c:v>14.189485795454544</c:v>
                </c:pt>
                <c:pt idx="725">
                  <c:v>13.631860597439545</c:v>
                </c:pt>
                <c:pt idx="726">
                  <c:v>13.218207681365577</c:v>
                </c:pt>
                <c:pt idx="727">
                  <c:v>13.508108108108109</c:v>
                </c:pt>
                <c:pt idx="728">
                  <c:v>14.064295874822191</c:v>
                </c:pt>
                <c:pt idx="729">
                  <c:v>14.365007112375535</c:v>
                </c:pt>
                <c:pt idx="730">
                  <c:v>14.318349928876247</c:v>
                </c:pt>
                <c:pt idx="731">
                  <c:v>14.446590909090908</c:v>
                </c:pt>
                <c:pt idx="732">
                  <c:v>13.759943181818182</c:v>
                </c:pt>
                <c:pt idx="733">
                  <c:v>12.944680851063831</c:v>
                </c:pt>
                <c:pt idx="734">
                  <c:v>12.51177304964539</c:v>
                </c:pt>
                <c:pt idx="735">
                  <c:v>12.762269503546099</c:v>
                </c:pt>
                <c:pt idx="736">
                  <c:v>12.359997163120568</c:v>
                </c:pt>
                <c:pt idx="737">
                  <c:v>12.766524822695034</c:v>
                </c:pt>
                <c:pt idx="738">
                  <c:v>12.48</c:v>
                </c:pt>
                <c:pt idx="739">
                  <c:v>12.674042553191489</c:v>
                </c:pt>
                <c:pt idx="740">
                  <c:v>12.932198581560284</c:v>
                </c:pt>
                <c:pt idx="741">
                  <c:v>13.126241134751773</c:v>
                </c:pt>
                <c:pt idx="742">
                  <c:v>13.565390070921985</c:v>
                </c:pt>
                <c:pt idx="743">
                  <c:v>14.269219858156029</c:v>
                </c:pt>
                <c:pt idx="744">
                  <c:v>14.429217021276596</c:v>
                </c:pt>
                <c:pt idx="745">
                  <c:v>15.094751773049646</c:v>
                </c:pt>
                <c:pt idx="746">
                  <c:v>15.410493617021277</c:v>
                </c:pt>
                <c:pt idx="747">
                  <c:v>15.814465248226949</c:v>
                </c:pt>
                <c:pt idx="748">
                  <c:v>16.557443971631205</c:v>
                </c:pt>
                <c:pt idx="749">
                  <c:v>16.849926241134749</c:v>
                </c:pt>
                <c:pt idx="750">
                  <c:v>17.120567375886523</c:v>
                </c:pt>
                <c:pt idx="751">
                  <c:v>17.069784397163119</c:v>
                </c:pt>
                <c:pt idx="752">
                  <c:v>17.695035460992909</c:v>
                </c:pt>
                <c:pt idx="753">
                  <c:v>18.263546099290778</c:v>
                </c:pt>
                <c:pt idx="754">
                  <c:v>18.258156028368795</c:v>
                </c:pt>
                <c:pt idx="755">
                  <c:v>19.145529078014185</c:v>
                </c:pt>
                <c:pt idx="756">
                  <c:v>18.848507801418439</c:v>
                </c:pt>
                <c:pt idx="757">
                  <c:v>17.919997163120566</c:v>
                </c:pt>
                <c:pt idx="758">
                  <c:v>18.343262411347517</c:v>
                </c:pt>
                <c:pt idx="759">
                  <c:v>18.700139007092197</c:v>
                </c:pt>
                <c:pt idx="760">
                  <c:v>19.272624113475178</c:v>
                </c:pt>
                <c:pt idx="761">
                  <c:v>17.662978723404255</c:v>
                </c:pt>
                <c:pt idx="762">
                  <c:v>17.875744680851064</c:v>
                </c:pt>
                <c:pt idx="763">
                  <c:v>17.491914893617022</c:v>
                </c:pt>
                <c:pt idx="764">
                  <c:v>17.069500709219856</c:v>
                </c:pt>
                <c:pt idx="765">
                  <c:v>17.769886363636363</c:v>
                </c:pt>
                <c:pt idx="766">
                  <c:v>18.199431818181818</c:v>
                </c:pt>
                <c:pt idx="767">
                  <c:v>17.520735795454545</c:v>
                </c:pt>
                <c:pt idx="768">
                  <c:v>17.708342291371995</c:v>
                </c:pt>
                <c:pt idx="769">
                  <c:v>16.388132768361583</c:v>
                </c:pt>
                <c:pt idx="770">
                  <c:v>15.90027397260274</c:v>
                </c:pt>
                <c:pt idx="771">
                  <c:v>16.362189041095892</c:v>
                </c:pt>
                <c:pt idx="772">
                  <c:v>16.873695890410961</c:v>
                </c:pt>
                <c:pt idx="773">
                  <c:v>17.758901369863011</c:v>
                </c:pt>
                <c:pt idx="774">
                  <c:v>18.835846372688479</c:v>
                </c:pt>
                <c:pt idx="775">
                  <c:v>19.249783783783784</c:v>
                </c:pt>
                <c:pt idx="776">
                  <c:v>19.281531249999997</c:v>
                </c:pt>
                <c:pt idx="777">
                  <c:v>19.793178977272728</c:v>
                </c:pt>
                <c:pt idx="778">
                  <c:v>19.430678977272724</c:v>
                </c:pt>
                <c:pt idx="779">
                  <c:v>20.010496453900711</c:v>
                </c:pt>
                <c:pt idx="780">
                  <c:v>20.394898016997168</c:v>
                </c:pt>
                <c:pt idx="781">
                  <c:v>19.864303116147308</c:v>
                </c:pt>
                <c:pt idx="782">
                  <c:v>19.884742937853108</c:v>
                </c:pt>
                <c:pt idx="783">
                  <c:v>20.355430183356841</c:v>
                </c:pt>
                <c:pt idx="784">
                  <c:v>20.595490140845072</c:v>
                </c:pt>
                <c:pt idx="785">
                  <c:v>19.718309859154928</c:v>
                </c:pt>
                <c:pt idx="786">
                  <c:v>20.001412429378529</c:v>
                </c:pt>
                <c:pt idx="787">
                  <c:v>19.998582743988681</c:v>
                </c:pt>
                <c:pt idx="788">
                  <c:v>18.901420454545455</c:v>
                </c:pt>
                <c:pt idx="789">
                  <c:v>17.400283687943261</c:v>
                </c:pt>
                <c:pt idx="790">
                  <c:v>15.900283286118981</c:v>
                </c:pt>
                <c:pt idx="791">
                  <c:v>16.843095774647885</c:v>
                </c:pt>
                <c:pt idx="792">
                  <c:v>17.184200282087446</c:v>
                </c:pt>
                <c:pt idx="793">
                  <c:v>16.332296191819463</c:v>
                </c:pt>
                <c:pt idx="794">
                  <c:v>16.636671368124116</c:v>
                </c:pt>
                <c:pt idx="795">
                  <c:v>18.315937940761632</c:v>
                </c:pt>
                <c:pt idx="796">
                  <c:v>18.446958981612447</c:v>
                </c:pt>
                <c:pt idx="797">
                  <c:v>19.316831683168317</c:v>
                </c:pt>
                <c:pt idx="798">
                  <c:v>18.72711581920904</c:v>
                </c:pt>
                <c:pt idx="799">
                  <c:v>19.269339356295877</c:v>
                </c:pt>
                <c:pt idx="800">
                  <c:v>20.27400847457627</c:v>
                </c:pt>
                <c:pt idx="801">
                  <c:v>20.593764872521248</c:v>
                </c:pt>
                <c:pt idx="802">
                  <c:v>20.024926345609067</c:v>
                </c:pt>
                <c:pt idx="803">
                  <c:v>19.700563739376772</c:v>
                </c:pt>
                <c:pt idx="804">
                  <c:v>20.660620396600567</c:v>
                </c:pt>
                <c:pt idx="805">
                  <c:v>20.773635719347979</c:v>
                </c:pt>
                <c:pt idx="806">
                  <c:v>21.424961702127661</c:v>
                </c:pt>
                <c:pt idx="807">
                  <c:v>21.291347517730497</c:v>
                </c:pt>
                <c:pt idx="808">
                  <c:v>21.643968794326241</c:v>
                </c:pt>
                <c:pt idx="809">
                  <c:v>22.279148936170213</c:v>
                </c:pt>
                <c:pt idx="810">
                  <c:v>22.699004255319149</c:v>
                </c:pt>
                <c:pt idx="811">
                  <c:v>23.072056737588653</c:v>
                </c:pt>
                <c:pt idx="812">
                  <c:v>23.000567375886526</c:v>
                </c:pt>
                <c:pt idx="813">
                  <c:v>23.278297872340424</c:v>
                </c:pt>
                <c:pt idx="814">
                  <c:v>23.588652482269502</c:v>
                </c:pt>
                <c:pt idx="815">
                  <c:v>23.827195467422097</c:v>
                </c:pt>
                <c:pt idx="816">
                  <c:v>23.752971671388107</c:v>
                </c:pt>
                <c:pt idx="817">
                  <c:v>24.762942008486561</c:v>
                </c:pt>
                <c:pt idx="818">
                  <c:v>24.6981612446959</c:v>
                </c:pt>
                <c:pt idx="819">
                  <c:v>24.764636492220649</c:v>
                </c:pt>
                <c:pt idx="820">
                  <c:v>24.727861386138613</c:v>
                </c:pt>
                <c:pt idx="821">
                  <c:v>25.61304964539007</c:v>
                </c:pt>
                <c:pt idx="822">
                  <c:v>25.522031073446328</c:v>
                </c:pt>
                <c:pt idx="823">
                  <c:v>25.128603730921423</c:v>
                </c:pt>
                <c:pt idx="824">
                  <c:v>26.09080622347949</c:v>
                </c:pt>
                <c:pt idx="825">
                  <c:v>26.006798866855526</c:v>
                </c:pt>
                <c:pt idx="826">
                  <c:v>24.607512402551382</c:v>
                </c:pt>
                <c:pt idx="827">
                  <c:v>24.943137199434229</c:v>
                </c:pt>
                <c:pt idx="828">
                  <c:v>25.264497878359265</c:v>
                </c:pt>
                <c:pt idx="829">
                  <c:v>26.306148409893993</c:v>
                </c:pt>
                <c:pt idx="830">
                  <c:v>27.180195190947664</c:v>
                </c:pt>
                <c:pt idx="831">
                  <c:v>26.743217514124293</c:v>
                </c:pt>
                <c:pt idx="832">
                  <c:v>27.303095774647886</c:v>
                </c:pt>
                <c:pt idx="833">
                  <c:v>27.704504225352114</c:v>
                </c:pt>
                <c:pt idx="834">
                  <c:v>26.813800000000001</c:v>
                </c:pt>
                <c:pt idx="835">
                  <c:v>26.123446327683617</c:v>
                </c:pt>
                <c:pt idx="836">
                  <c:v>26.412444130127298</c:v>
                </c:pt>
                <c:pt idx="837">
                  <c:v>25.044473087818698</c:v>
                </c:pt>
                <c:pt idx="838">
                  <c:v>24.634767836919593</c:v>
                </c:pt>
                <c:pt idx="839">
                  <c:v>23.971142857142858</c:v>
                </c:pt>
                <c:pt idx="840">
                  <c:v>22.287205653710249</c:v>
                </c:pt>
                <c:pt idx="841">
                  <c:v>21.882981910684002</c:v>
                </c:pt>
                <c:pt idx="842">
                  <c:v>22.811472583380439</c:v>
                </c:pt>
                <c:pt idx="843">
                  <c:v>22.373940079140755</c:v>
                </c:pt>
                <c:pt idx="844">
                  <c:v>22.194629943502825</c:v>
                </c:pt>
                <c:pt idx="845">
                  <c:v>24.008189265536725</c:v>
                </c:pt>
                <c:pt idx="846">
                  <c:v>23.791666666666664</c:v>
                </c:pt>
                <c:pt idx="847">
                  <c:v>24.552874964559116</c:v>
                </c:pt>
                <c:pt idx="848">
                  <c:v>25.404984423676009</c:v>
                </c:pt>
                <c:pt idx="849">
                  <c:v>24.117680339462517</c:v>
                </c:pt>
                <c:pt idx="850">
                  <c:v>24.301127118644068</c:v>
                </c:pt>
                <c:pt idx="851">
                  <c:v>25.529076792772443</c:v>
                </c:pt>
                <c:pt idx="852">
                  <c:v>25.424259520451336</c:v>
                </c:pt>
                <c:pt idx="853">
                  <c:v>26.139912552891396</c:v>
                </c:pt>
                <c:pt idx="854">
                  <c:v>24.816358251057828</c:v>
                </c:pt>
                <c:pt idx="855">
                  <c:v>24.670704225352111</c:v>
                </c:pt>
                <c:pt idx="856">
                  <c:v>25.496056338028168</c:v>
                </c:pt>
                <c:pt idx="857">
                  <c:v>23.862479776847977</c:v>
                </c:pt>
                <c:pt idx="858">
                  <c:v>23.444909344490934</c:v>
                </c:pt>
                <c:pt idx="859">
                  <c:v>21.148928301886791</c:v>
                </c:pt>
                <c:pt idx="860">
                  <c:v>23.241271337579619</c:v>
                </c:pt>
                <c:pt idx="861">
                  <c:v>20.906976744186046</c:v>
                </c:pt>
                <c:pt idx="862">
                  <c:v>21.633734939759034</c:v>
                </c:pt>
                <c:pt idx="863">
                  <c:v>22.439644218551461</c:v>
                </c:pt>
                <c:pt idx="864">
                  <c:v>22.400247499999999</c:v>
                </c:pt>
                <c:pt idx="865">
                  <c:v>23.049014778325123</c:v>
                </c:pt>
                <c:pt idx="866">
                  <c:v>23.172503649635036</c:v>
                </c:pt>
                <c:pt idx="867">
                  <c:v>23.73686746987952</c:v>
                </c:pt>
                <c:pt idx="868">
                  <c:v>21.695402298850574</c:v>
                </c:pt>
                <c:pt idx="869">
                  <c:v>21.37966101694915</c:v>
                </c:pt>
                <c:pt idx="870">
                  <c:v>20.341795505617977</c:v>
                </c:pt>
                <c:pt idx="871">
                  <c:v>20.559997802197802</c:v>
                </c:pt>
                <c:pt idx="872">
                  <c:v>20.723661941112322</c:v>
                </c:pt>
                <c:pt idx="873">
                  <c:v>20.470742358078603</c:v>
                </c:pt>
                <c:pt idx="874">
                  <c:v>20.073331034482759</c:v>
                </c:pt>
                <c:pt idx="875">
                  <c:v>18.639312</c:v>
                </c:pt>
                <c:pt idx="876">
                  <c:v>19.346124855491329</c:v>
                </c:pt>
                <c:pt idx="877">
                  <c:v>18.799768786127167</c:v>
                </c:pt>
                <c:pt idx="878">
                  <c:v>20.140938823529414</c:v>
                </c:pt>
                <c:pt idx="879">
                  <c:v>19.112941176470589</c:v>
                </c:pt>
                <c:pt idx="880">
                  <c:v>19.520975609756096</c:v>
                </c:pt>
                <c:pt idx="881">
                  <c:v>18.259141104294478</c:v>
                </c:pt>
                <c:pt idx="882">
                  <c:v>19.43975</c:v>
                </c:pt>
                <c:pt idx="883">
                  <c:v>19.396787654320988</c:v>
                </c:pt>
                <c:pt idx="884">
                  <c:v>18.873587179487178</c:v>
                </c:pt>
                <c:pt idx="885">
                  <c:v>18.193244155844155</c:v>
                </c:pt>
                <c:pt idx="886">
                  <c:v>18.349798657718122</c:v>
                </c:pt>
                <c:pt idx="887">
                  <c:v>20.112876712328767</c:v>
                </c:pt>
                <c:pt idx="888">
                  <c:v>20.525637583892617</c:v>
                </c:pt>
                <c:pt idx="889">
                  <c:v>20.284797333333334</c:v>
                </c:pt>
                <c:pt idx="890">
                  <c:v>19.129367088607594</c:v>
                </c:pt>
                <c:pt idx="891">
                  <c:v>20.361282051282053</c:v>
                </c:pt>
                <c:pt idx="892">
                  <c:v>21.566064267352186</c:v>
                </c:pt>
                <c:pt idx="893">
                  <c:v>21.9873417721519</c:v>
                </c:pt>
                <c:pt idx="894">
                  <c:v>21.963249999999999</c:v>
                </c:pt>
                <c:pt idx="895">
                  <c:v>22.609249999999999</c:v>
                </c:pt>
                <c:pt idx="896">
                  <c:v>23.224414303329226</c:v>
                </c:pt>
                <c:pt idx="897">
                  <c:v>21.743952095808382</c:v>
                </c:pt>
                <c:pt idx="898">
                  <c:v>21.868458895705519</c:v>
                </c:pt>
                <c:pt idx="899">
                  <c:v>20.103742388758782</c:v>
                </c:pt>
                <c:pt idx="900">
                  <c:v>21.382616666666667</c:v>
                </c:pt>
                <c:pt idx="901">
                  <c:v>20.255474885844748</c:v>
                </c:pt>
                <c:pt idx="902">
                  <c:v>19.111617312072894</c:v>
                </c:pt>
                <c:pt idx="903">
                  <c:v>18.68179775280899</c:v>
                </c:pt>
                <c:pt idx="904">
                  <c:v>19.959636771300449</c:v>
                </c:pt>
                <c:pt idx="905">
                  <c:v>19.741133479212252</c:v>
                </c:pt>
                <c:pt idx="906">
                  <c:v>19.235848704663212</c:v>
                </c:pt>
                <c:pt idx="907">
                  <c:v>19.472154833367831</c:v>
                </c:pt>
                <c:pt idx="908">
                  <c:v>19.460938201101367</c:v>
                </c:pt>
                <c:pt idx="909">
                  <c:v>17.608500733137827</c:v>
                </c:pt>
                <c:pt idx="910">
                  <c:v>14.953001770481247</c:v>
                </c:pt>
                <c:pt idx="911">
                  <c:v>14.094496265813138</c:v>
                </c:pt>
                <c:pt idx="912">
                  <c:v>14.388323380113466</c:v>
                </c:pt>
                <c:pt idx="913">
                  <c:v>14.547077674347626</c:v>
                </c:pt>
                <c:pt idx="914">
                  <c:v>14.736582356570018</c:v>
                </c:pt>
                <c:pt idx="915">
                  <c:v>16.208371537726837</c:v>
                </c:pt>
                <c:pt idx="916">
                  <c:v>15.977756892230575</c:v>
                </c:pt>
                <c:pt idx="917">
                  <c:v>15.338860740058346</c:v>
                </c:pt>
                <c:pt idx="918">
                  <c:v>12.892412257019439</c:v>
                </c:pt>
                <c:pt idx="919">
                  <c:v>11.289291310541312</c:v>
                </c:pt>
                <c:pt idx="920">
                  <c:v>10.184920968276778</c:v>
                </c:pt>
                <c:pt idx="921">
                  <c:v>8.8555820807544947</c:v>
                </c:pt>
                <c:pt idx="922">
                  <c:v>7.4333936312104036</c:v>
                </c:pt>
                <c:pt idx="923">
                  <c:v>7.7026665003741588</c:v>
                </c:pt>
                <c:pt idx="924">
                  <c:v>8.3347722790872378</c:v>
                </c:pt>
                <c:pt idx="925">
                  <c:v>9.1951456310679607</c:v>
                </c:pt>
                <c:pt idx="926">
                  <c:v>9.5658000000000012</c:v>
                </c:pt>
                <c:pt idx="927">
                  <c:v>8.6753534500949563</c:v>
                </c:pt>
                <c:pt idx="928">
                  <c:v>7.9907963936889557</c:v>
                </c:pt>
                <c:pt idx="929">
                  <c:v>6.6290872462420571</c:v>
                </c:pt>
                <c:pt idx="930">
                  <c:v>5.732280841993072</c:v>
                </c:pt>
                <c:pt idx="931">
                  <c:v>5.028984319315752</c:v>
                </c:pt>
                <c:pt idx="932">
                  <c:v>4.8583289786912855</c:v>
                </c:pt>
                <c:pt idx="933">
                  <c:v>4.9086390894627341</c:v>
                </c:pt>
                <c:pt idx="934">
                  <c:v>5.2084233415552381</c:v>
                </c:pt>
                <c:pt idx="935">
                  <c:v>5.3104522190282548</c:v>
                </c:pt>
                <c:pt idx="936">
                  <c:v>4.3921035598705505</c:v>
                </c:pt>
                <c:pt idx="937">
                  <c:v>4.0067892690000662</c:v>
                </c:pt>
                <c:pt idx="938">
                  <c:v>4.1941013360221824</c:v>
                </c:pt>
                <c:pt idx="939">
                  <c:v>3.4836404076806127</c:v>
                </c:pt>
                <c:pt idx="940">
                  <c:v>3.3533215432333896</c:v>
                </c:pt>
                <c:pt idx="941">
                  <c:v>4.0027861205915807</c:v>
                </c:pt>
                <c:pt idx="942">
                  <c:v>4.0662998624484183</c:v>
                </c:pt>
                <c:pt idx="943">
                  <c:v>4.3337077574047962</c:v>
                </c:pt>
                <c:pt idx="944">
                  <c:v>4.918203592814371</c:v>
                </c:pt>
                <c:pt idx="945">
                  <c:v>4.9837724550898201</c:v>
                </c:pt>
                <c:pt idx="946">
                  <c:v>5.2871572932330828</c:v>
                </c:pt>
                <c:pt idx="947">
                  <c:v>4.9880617876424722</c:v>
                </c:pt>
                <c:pt idx="948">
                  <c:v>5.2274092615769714</c:v>
                </c:pt>
                <c:pt idx="949">
                  <c:v>5.6203872566371675</c:v>
                </c:pt>
                <c:pt idx="950">
                  <c:v>5.8505248425472356</c:v>
                </c:pt>
                <c:pt idx="951">
                  <c:v>6.2299659790083242</c:v>
                </c:pt>
                <c:pt idx="952">
                  <c:v>6.07778752228164</c:v>
                </c:pt>
                <c:pt idx="953">
                  <c:v>7.6104564962934056</c:v>
                </c:pt>
                <c:pt idx="954">
                  <c:v>7.351549508692365</c:v>
                </c:pt>
                <c:pt idx="955">
                  <c:v>7.711804012345679</c:v>
                </c:pt>
                <c:pt idx="956">
                  <c:v>7.7636292834890961</c:v>
                </c:pt>
                <c:pt idx="957">
                  <c:v>7.7707561752988052</c:v>
                </c:pt>
                <c:pt idx="958">
                  <c:v>8.1</c:v>
                </c:pt>
                <c:pt idx="959">
                  <c:v>8.752352888888888</c:v>
                </c:pt>
                <c:pt idx="960">
                  <c:v>9.2122980132450341</c:v>
                </c:pt>
                <c:pt idx="961">
                  <c:v>8.5361189655172414</c:v>
                </c:pt>
                <c:pt idx="962">
                  <c:v>7.8354023548518068</c:v>
                </c:pt>
                <c:pt idx="963">
                  <c:v>7.272320921305182</c:v>
                </c:pt>
                <c:pt idx="964">
                  <c:v>7.4695144981412644</c:v>
                </c:pt>
                <c:pt idx="965">
                  <c:v>7.213681027966742</c:v>
                </c:pt>
                <c:pt idx="966">
                  <c:v>6.5598584938704025</c:v>
                </c:pt>
                <c:pt idx="967">
                  <c:v>6.1727985224983204</c:v>
                </c:pt>
                <c:pt idx="968">
                  <c:v>6.2947348047538201</c:v>
                </c:pt>
                <c:pt idx="969">
                  <c:v>6.2865316544246248</c:v>
                </c:pt>
                <c:pt idx="970">
                  <c:v>6.4076923076923071</c:v>
                </c:pt>
                <c:pt idx="971">
                  <c:v>6.1767515614156832</c:v>
                </c:pt>
                <c:pt idx="972">
                  <c:v>5.9006157534246579</c:v>
                </c:pt>
                <c:pt idx="973">
                  <c:v>5.4989289191820836</c:v>
                </c:pt>
                <c:pt idx="974">
                  <c:v>5.0671826625387002</c:v>
                </c:pt>
                <c:pt idx="975">
                  <c:v>5.1840037488284905</c:v>
                </c:pt>
                <c:pt idx="976">
                  <c:v>5.0070469879518074</c:v>
                </c:pt>
                <c:pt idx="977">
                  <c:v>4.3807669985775251</c:v>
                </c:pt>
                <c:pt idx="978">
                  <c:v>4.0719890260631004</c:v>
                </c:pt>
                <c:pt idx="979">
                  <c:v>4.1704845814977975</c:v>
                </c:pt>
                <c:pt idx="980">
                  <c:v>4.9009066432543165</c:v>
                </c:pt>
                <c:pt idx="981">
                  <c:v>4.5648112951398314</c:v>
                </c:pt>
                <c:pt idx="982">
                  <c:v>4.4739131384867523</c:v>
                </c:pt>
                <c:pt idx="983">
                  <c:v>4.3059675405742821</c:v>
                </c:pt>
                <c:pt idx="984">
                  <c:v>4.2013411595591759</c:v>
                </c:pt>
                <c:pt idx="985">
                  <c:v>3.988115614923998</c:v>
                </c:pt>
                <c:pt idx="986">
                  <c:v>3.2664872217642209</c:v>
                </c:pt>
                <c:pt idx="987">
                  <c:v>4.1314891416752841</c:v>
                </c:pt>
                <c:pt idx="988">
                  <c:v>3.5619907079646018</c:v>
                </c:pt>
                <c:pt idx="989">
                  <c:v>3.591013264869491</c:v>
                </c:pt>
                <c:pt idx="990">
                  <c:v>3.2185431754874649</c:v>
                </c:pt>
                <c:pt idx="991">
                  <c:v>3.5909196168263224</c:v>
                </c:pt>
                <c:pt idx="992">
                  <c:v>3.4851190379127601</c:v>
                </c:pt>
                <c:pt idx="993">
                  <c:v>2.9946467589220682</c:v>
                </c:pt>
                <c:pt idx="994">
                  <c:v>3.0341618018018019</c:v>
                </c:pt>
                <c:pt idx="995">
                  <c:v>2.8551856974194636</c:v>
                </c:pt>
                <c:pt idx="996">
                  <c:v>2.8169777848302124</c:v>
                </c:pt>
                <c:pt idx="997">
                  <c:v>2.2116551290119575</c:v>
                </c:pt>
                <c:pt idx="998">
                  <c:v>2.1353397905759164</c:v>
                </c:pt>
                <c:pt idx="999">
                  <c:v>1.9784674606038737</c:v>
                </c:pt>
                <c:pt idx="1000">
                  <c:v>1.6006486641221376</c:v>
                </c:pt>
                <c:pt idx="1001">
                  <c:v>1.341271056661562</c:v>
                </c:pt>
                <c:pt idx="1002">
                  <c:v>1.3550073783359498</c:v>
                </c:pt>
                <c:pt idx="1003">
                  <c:v>1.5873737373737373</c:v>
                </c:pt>
                <c:pt idx="1004">
                  <c:v>1.5773359073359072</c:v>
                </c:pt>
                <c:pt idx="1005">
                  <c:v>1.588888888888889</c:v>
                </c:pt>
                <c:pt idx="1006">
                  <c:v>1.32810986993114</c:v>
                </c:pt>
                <c:pt idx="1007">
                  <c:v>1.5227023199023197</c:v>
                </c:pt>
                <c:pt idx="1008">
                  <c:v>1.4773702970297031</c:v>
                </c:pt>
                <c:pt idx="1009">
                  <c:v>1.3984548931383578</c:v>
                </c:pt>
                <c:pt idx="1010">
                  <c:v>1.469777265500795</c:v>
                </c:pt>
                <c:pt idx="1011">
                  <c:v>1.6028075837031062</c:v>
                </c:pt>
                <c:pt idx="1012">
                  <c:v>1.6450339590443686</c:v>
                </c:pt>
                <c:pt idx="1013">
                  <c:v>1.8702270483711747</c:v>
                </c:pt>
                <c:pt idx="1014">
                  <c:v>1.9930061349693253</c:v>
                </c:pt>
                <c:pt idx="1015">
                  <c:v>1.954195055479852</c:v>
                </c:pt>
                <c:pt idx="1016">
                  <c:v>2.0670188522892068</c:v>
                </c:pt>
                <c:pt idx="1017">
                  <c:v>2.0695951585976626</c:v>
                </c:pt>
                <c:pt idx="1018">
                  <c:v>2.2931448356807511</c:v>
                </c:pt>
                <c:pt idx="1019">
                  <c:v>2.3456650246305419</c:v>
                </c:pt>
                <c:pt idx="1020">
                  <c:v>2.0643320843091333</c:v>
                </c:pt>
                <c:pt idx="1021">
                  <c:v>1.9826916258455798</c:v>
                </c:pt>
                <c:pt idx="1022">
                  <c:v>1.9966042154566743</c:v>
                </c:pt>
                <c:pt idx="1023">
                  <c:v>2.1447042219541617</c:v>
                </c:pt>
                <c:pt idx="1024">
                  <c:v>2.1820448877805485</c:v>
                </c:pt>
                <c:pt idx="1025">
                  <c:v>2.2509043927648578</c:v>
                </c:pt>
                <c:pt idx="1026">
                  <c:v>2.2735512961941531</c:v>
                </c:pt>
                <c:pt idx="1027">
                  <c:v>2.57115625</c:v>
                </c:pt>
                <c:pt idx="1028">
                  <c:v>2.3487264673311188</c:v>
                </c:pt>
                <c:pt idx="1029">
                  <c:v>2.520110701107011</c:v>
                </c:pt>
                <c:pt idx="1030">
                  <c:v>2.5572592125984253</c:v>
                </c:pt>
                <c:pt idx="1031">
                  <c:v>2.3581219014289885</c:v>
                </c:pt>
                <c:pt idx="1032">
                  <c:v>2.190303766707169</c:v>
                </c:pt>
                <c:pt idx="1033">
                  <c:v>2.2575566750629723</c:v>
                </c:pt>
                <c:pt idx="1034">
                  <c:v>2.3714007651841222</c:v>
                </c:pt>
                <c:pt idx="1035">
                  <c:v>2.3836694954128439</c:v>
                </c:pt>
                <c:pt idx="1036">
                  <c:v>2.2905228715254982</c:v>
                </c:pt>
                <c:pt idx="1037">
                  <c:v>2.1535531531531533</c:v>
                </c:pt>
                <c:pt idx="1038">
                  <c:v>2.7236719706242347</c:v>
                </c:pt>
                <c:pt idx="1039">
                  <c:v>2.7249334458644805</c:v>
                </c:pt>
                <c:pt idx="1040">
                  <c:v>2.856942684063374</c:v>
                </c:pt>
                <c:pt idx="1041">
                  <c:v>2.7428112000000002</c:v>
                </c:pt>
                <c:pt idx="1042">
                  <c:v>2.9374033653846157</c:v>
                </c:pt>
                <c:pt idx="1043">
                  <c:v>2.8417530805687208</c:v>
                </c:pt>
                <c:pt idx="1044">
                  <c:v>2.9361653790439401</c:v>
                </c:pt>
                <c:pt idx="1045">
                  <c:v>3.0447644444444446</c:v>
                </c:pt>
                <c:pt idx="1046">
                  <c:v>3.2073293193717278</c:v>
                </c:pt>
                <c:pt idx="1047">
                  <c:v>3.1506664197530863</c:v>
                </c:pt>
                <c:pt idx="1048">
                  <c:v>3.2991863695937091</c:v>
                </c:pt>
                <c:pt idx="1049">
                  <c:v>3.2662028364998661</c:v>
                </c:pt>
                <c:pt idx="1050">
                  <c:v>2.9290451547437848</c:v>
                </c:pt>
                <c:pt idx="1051">
                  <c:v>2.9984288288288288</c:v>
                </c:pt>
                <c:pt idx="1052">
                  <c:v>3.1153539116551356</c:v>
                </c:pt>
                <c:pt idx="1053">
                  <c:v>2.8757157730348775</c:v>
                </c:pt>
                <c:pt idx="1054">
                  <c:v>3.035924128686327</c:v>
                </c:pt>
                <c:pt idx="1055">
                  <c:v>3.2581942740286296</c:v>
                </c:pt>
                <c:pt idx="1056">
                  <c:v>3.5163113153360137</c:v>
                </c:pt>
                <c:pt idx="1057">
                  <c:v>3.5109391911550776</c:v>
                </c:pt>
                <c:pt idx="1058">
                  <c:v>3.6203286356821587</c:v>
                </c:pt>
                <c:pt idx="1059">
                  <c:v>3.6137987841945294</c:v>
                </c:pt>
                <c:pt idx="1060">
                  <c:v>3.9298407395394093</c:v>
                </c:pt>
                <c:pt idx="1061">
                  <c:v>4.1969993476842786</c:v>
                </c:pt>
                <c:pt idx="1062">
                  <c:v>4.4629822732012512</c:v>
                </c:pt>
                <c:pt idx="1063">
                  <c:v>3.8481166464155527</c:v>
                </c:pt>
                <c:pt idx="1064">
                  <c:v>3.9156551509492683</c:v>
                </c:pt>
                <c:pt idx="1065">
                  <c:v>4.1891719745222931</c:v>
                </c:pt>
                <c:pt idx="1066">
                  <c:v>4.2027069562480328</c:v>
                </c:pt>
                <c:pt idx="1067">
                  <c:v>4.114503816793893</c:v>
                </c:pt>
                <c:pt idx="1068">
                  <c:v>4.0036014405762304</c:v>
                </c:pt>
                <c:pt idx="1069">
                  <c:v>4.0754601226993863</c:v>
                </c:pt>
                <c:pt idx="1070">
                  <c:v>4.2247156470949889</c:v>
                </c:pt>
                <c:pt idx="1071">
                  <c:v>4.4826431181485997</c:v>
                </c:pt>
                <c:pt idx="1072">
                  <c:v>4.6912344555656658</c:v>
                </c:pt>
                <c:pt idx="1073">
                  <c:v>4.4821683309557772</c:v>
                </c:pt>
                <c:pt idx="1074">
                  <c:v>5.0550133096716943</c:v>
                </c:pt>
                <c:pt idx="1075">
                  <c:v>5.378881987577639</c:v>
                </c:pt>
                <c:pt idx="1076">
                  <c:v>5.1605438241249644</c:v>
                </c:pt>
                <c:pt idx="1077">
                  <c:v>5.4650553290623183</c:v>
                </c:pt>
                <c:pt idx="1078">
                  <c:v>5.4591866166714746</c:v>
                </c:pt>
                <c:pt idx="1079">
                  <c:v>4.9658741258741257</c:v>
                </c:pt>
                <c:pt idx="1080">
                  <c:v>4.9319303715250715</c:v>
                </c:pt>
                <c:pt idx="1081">
                  <c:v>4.1747756258856876</c:v>
                </c:pt>
                <c:pt idx="1082">
                  <c:v>4.6827930174563592</c:v>
                </c:pt>
                <c:pt idx="1083">
                  <c:v>4.9145057766367142</c:v>
                </c:pt>
                <c:pt idx="1084">
                  <c:v>4.775818639798489</c:v>
                </c:pt>
                <c:pt idx="1085">
                  <c:v>5.3882646691635454</c:v>
                </c:pt>
                <c:pt idx="1086">
                  <c:v>5.4805322819122715</c:v>
                </c:pt>
                <c:pt idx="1087">
                  <c:v>5.4743467933491683</c:v>
                </c:pt>
                <c:pt idx="1088">
                  <c:v>5.0450130185348634</c:v>
                </c:pt>
                <c:pt idx="1089">
                  <c:v>5.081153215077606</c:v>
                </c:pt>
                <c:pt idx="1090">
                  <c:v>5.4068857589984347</c:v>
                </c:pt>
                <c:pt idx="1091">
                  <c:v>5.5612975135135141</c:v>
                </c:pt>
                <c:pt idx="1092">
                  <c:v>5.8450395083406494</c:v>
                </c:pt>
                <c:pt idx="1093">
                  <c:v>5.6502720348204578</c:v>
                </c:pt>
                <c:pt idx="1094">
                  <c:v>4.2199407281964438</c:v>
                </c:pt>
                <c:pt idx="1095">
                  <c:v>3.7230456852791876</c:v>
                </c:pt>
                <c:pt idx="1096">
                  <c:v>4.005785123966942</c:v>
                </c:pt>
                <c:pt idx="1097">
                  <c:v>4.275545851528384</c:v>
                </c:pt>
                <c:pt idx="1098">
                  <c:v>4.8617697723539077</c:v>
                </c:pt>
                <c:pt idx="1099">
                  <c:v>4.3512803676953382</c:v>
                </c:pt>
                <c:pt idx="1100">
                  <c:v>4.5262806236080175</c:v>
                </c:pt>
                <c:pt idx="1101">
                  <c:v>4.4590559824368823</c:v>
                </c:pt>
                <c:pt idx="1102">
                  <c:v>4.9065292096219926</c:v>
                </c:pt>
                <c:pt idx="1103">
                  <c:v>4.8733974358974352</c:v>
                </c:pt>
                <c:pt idx="1104">
                  <c:v>4.7502922609305589</c:v>
                </c:pt>
                <c:pt idx="1105">
                  <c:v>5.326190824300479</c:v>
                </c:pt>
                <c:pt idx="1106">
                  <c:v>5.0700802265219433</c:v>
                </c:pt>
                <c:pt idx="1107">
                  <c:v>5.0035494557501181</c:v>
                </c:pt>
                <c:pt idx="1108">
                  <c:v>5.2776833779508401</c:v>
                </c:pt>
                <c:pt idx="1109">
                  <c:v>5.9449238578680204</c:v>
                </c:pt>
                <c:pt idx="1110">
                  <c:v>5.8356586563307493</c:v>
                </c:pt>
                <c:pt idx="1111">
                  <c:v>5.9853864822546976</c:v>
                </c:pt>
                <c:pt idx="1112">
                  <c:v>6.4074172185430465</c:v>
                </c:pt>
                <c:pt idx="1113">
                  <c:v>6.8551686014372573</c:v>
                </c:pt>
                <c:pt idx="1114">
                  <c:v>6.5418233243967832</c:v>
                </c:pt>
                <c:pt idx="1115">
                  <c:v>7.2242736899266893</c:v>
                </c:pt>
                <c:pt idx="1116">
                  <c:v>7.6078376876042251</c:v>
                </c:pt>
                <c:pt idx="1117">
                  <c:v>7.3473396998635749</c:v>
                </c:pt>
                <c:pt idx="1118">
                  <c:v>7.0479618971489479</c:v>
                </c:pt>
                <c:pt idx="1119">
                  <c:v>6.6314628767458954</c:v>
                </c:pt>
                <c:pt idx="1120">
                  <c:v>6.8334574336063536</c:v>
                </c:pt>
                <c:pt idx="1121">
                  <c:v>6.2406649000240906</c:v>
                </c:pt>
                <c:pt idx="1122">
                  <c:v>6.4441991660534717</c:v>
                </c:pt>
                <c:pt idx="1123">
                  <c:v>7.3465400271370411</c:v>
                </c:pt>
                <c:pt idx="1124">
                  <c:v>7.2254555344030464</c:v>
                </c:pt>
                <c:pt idx="1125">
                  <c:v>7.9247933884297517</c:v>
                </c:pt>
                <c:pt idx="1126">
                  <c:v>8.1791595684270302</c:v>
                </c:pt>
                <c:pt idx="1127">
                  <c:v>7.8041901692183719</c:v>
                </c:pt>
                <c:pt idx="1128">
                  <c:v>6.7433580087696674</c:v>
                </c:pt>
                <c:pt idx="1129">
                  <c:v>6.0051420176297752</c:v>
                </c:pt>
                <c:pt idx="1130">
                  <c:v>6.4355731225296449</c:v>
                </c:pt>
                <c:pt idx="1131">
                  <c:v>6.6520270270270263</c:v>
                </c:pt>
                <c:pt idx="1132">
                  <c:v>6.7066462948815886</c:v>
                </c:pt>
                <c:pt idx="1133">
                  <c:v>7.4765024590163929</c:v>
                </c:pt>
                <c:pt idx="1134">
                  <c:v>7.9465122690929144</c:v>
                </c:pt>
                <c:pt idx="1135">
                  <c:v>8.194319178852643</c:v>
                </c:pt>
                <c:pt idx="1136">
                  <c:v>8.0735250209672902</c:v>
                </c:pt>
                <c:pt idx="1137">
                  <c:v>8.4003884572697007</c:v>
                </c:pt>
                <c:pt idx="1138">
                  <c:v>7.8924789573717078</c:v>
                </c:pt>
                <c:pt idx="1139">
                  <c:v>8.3373759647188539</c:v>
                </c:pt>
                <c:pt idx="1140">
                  <c:v>8.7610826137017863</c:v>
                </c:pt>
                <c:pt idx="1141">
                  <c:v>8.5004226542688084</c:v>
                </c:pt>
                <c:pt idx="1142">
                  <c:v>8.5860962372359779</c:v>
                </c:pt>
                <c:pt idx="1143">
                  <c:v>7.9025389025389021</c:v>
                </c:pt>
                <c:pt idx="1144">
                  <c:v>8.9716874292185746</c:v>
                </c:pt>
                <c:pt idx="1145">
                  <c:v>9.1030779440835907</c:v>
                </c:pt>
                <c:pt idx="1146">
                  <c:v>9.2543188898329074</c:v>
                </c:pt>
                <c:pt idx="1147">
                  <c:v>9.4660620245757752</c:v>
                </c:pt>
                <c:pt idx="1148">
                  <c:v>9.9869186858926717</c:v>
                </c:pt>
                <c:pt idx="1149">
                  <c:v>10.064888592592592</c:v>
                </c:pt>
                <c:pt idx="1150">
                  <c:v>9.6636575422248114</c:v>
                </c:pt>
                <c:pt idx="1151">
                  <c:v>9.4838619533324025</c:v>
                </c:pt>
                <c:pt idx="1152">
                  <c:v>9.5524923753665689</c:v>
                </c:pt>
                <c:pt idx="1153">
                  <c:v>9.3744985673352428</c:v>
                </c:pt>
                <c:pt idx="1154">
                  <c:v>9.510095799557849</c:v>
                </c:pt>
                <c:pt idx="1155">
                  <c:v>9.8898862956313582</c:v>
                </c:pt>
                <c:pt idx="1156">
                  <c:v>9.9042907290729065</c:v>
                </c:pt>
                <c:pt idx="1157">
                  <c:v>10.016734755636255</c:v>
                </c:pt>
                <c:pt idx="1158">
                  <c:v>10.289407814407813</c:v>
                </c:pt>
                <c:pt idx="1159">
                  <c:v>10.169064535227946</c:v>
                </c:pt>
                <c:pt idx="1160">
                  <c:v>9.6741462037821062</c:v>
                </c:pt>
                <c:pt idx="1161">
                  <c:v>9.3454232348655442</c:v>
                </c:pt>
                <c:pt idx="1162">
                  <c:v>9.2907385387765888</c:v>
                </c:pt>
                <c:pt idx="1163">
                  <c:v>8.8101306782825137</c:v>
                </c:pt>
                <c:pt idx="1164">
                  <c:v>9.8270757636926387</c:v>
                </c:pt>
                <c:pt idx="1165">
                  <c:v>10.000337552742616</c:v>
                </c:pt>
                <c:pt idx="1166">
                  <c:v>9.9583062770562769</c:v>
                </c:pt>
                <c:pt idx="1167">
                  <c:v>9.9324615799406857</c:v>
                </c:pt>
                <c:pt idx="1168">
                  <c:v>9.6098553692563691</c:v>
                </c:pt>
                <c:pt idx="1169">
                  <c:v>10.527546970097911</c:v>
                </c:pt>
                <c:pt idx="1170">
                  <c:v>10.043297077709344</c:v>
                </c:pt>
                <c:pt idx="1171">
                  <c:v>9.342137718396712</c:v>
                </c:pt>
                <c:pt idx="1172">
                  <c:v>9.7800239075574442</c:v>
                </c:pt>
                <c:pt idx="1173">
                  <c:v>9.6965170278637771</c:v>
                </c:pt>
                <c:pt idx="1174">
                  <c:v>9.3366645202833229</c:v>
                </c:pt>
                <c:pt idx="1175">
                  <c:v>9.8033854166666661</c:v>
                </c:pt>
                <c:pt idx="1176">
                  <c:v>10.1449643551523</c:v>
                </c:pt>
                <c:pt idx="1177">
                  <c:v>9.7332911232113464</c:v>
                </c:pt>
                <c:pt idx="1178">
                  <c:v>10.181372932134948</c:v>
                </c:pt>
                <c:pt idx="1179">
                  <c:v>9.760454189506655</c:v>
                </c:pt>
                <c:pt idx="1180">
                  <c:v>10.024679738562092</c:v>
                </c:pt>
                <c:pt idx="1181">
                  <c:v>10.253027473993066</c:v>
                </c:pt>
                <c:pt idx="1182">
                  <c:v>10.656349628055262</c:v>
                </c:pt>
                <c:pt idx="1183">
                  <c:v>10.606352040816326</c:v>
                </c:pt>
                <c:pt idx="1184">
                  <c:v>11.087286722257859</c:v>
                </c:pt>
                <c:pt idx="1185">
                  <c:v>11.618891491022639</c:v>
                </c:pt>
                <c:pt idx="1186">
                  <c:v>11.77134737114068</c:v>
                </c:pt>
                <c:pt idx="1187">
                  <c:v>12.282431198643538</c:v>
                </c:pt>
                <c:pt idx="1188">
                  <c:v>12.058480449849615</c:v>
                </c:pt>
                <c:pt idx="1189">
                  <c:v>12.471562499999999</c:v>
                </c:pt>
                <c:pt idx="1190">
                  <c:v>12.427753822030576</c:v>
                </c:pt>
                <c:pt idx="1191">
                  <c:v>13.085327488396079</c:v>
                </c:pt>
                <c:pt idx="1192">
                  <c:v>13.224240857991989</c:v>
                </c:pt>
                <c:pt idx="1193">
                  <c:v>13.303661693995808</c:v>
                </c:pt>
                <c:pt idx="1194">
                  <c:v>13.69180082366155</c:v>
                </c:pt>
                <c:pt idx="1195">
                  <c:v>14.096480383499433</c:v>
                </c:pt>
                <c:pt idx="1196">
                  <c:v>14.23225146946077</c:v>
                </c:pt>
                <c:pt idx="1197">
                  <c:v>14.449315068493151</c:v>
                </c:pt>
                <c:pt idx="1198">
                  <c:v>14.802696335078535</c:v>
                </c:pt>
                <c:pt idx="1199">
                  <c:v>14.349623669867634</c:v>
                </c:pt>
                <c:pt idx="1200">
                  <c:v>14.532824427480916</c:v>
                </c:pt>
                <c:pt idx="1201">
                  <c:v>15.52023746701847</c:v>
                </c:pt>
                <c:pt idx="1202">
                  <c:v>15.887694334650856</c:v>
                </c:pt>
                <c:pt idx="1203">
                  <c:v>17.484450402144773</c:v>
                </c:pt>
                <c:pt idx="1204">
                  <c:v>17.474986449864499</c:v>
                </c:pt>
                <c:pt idx="1205">
                  <c:v>19.799738448125545</c:v>
                </c:pt>
                <c:pt idx="1206">
                  <c:v>18.946942148760328</c:v>
                </c:pt>
                <c:pt idx="1207">
                  <c:v>18.761698489598174</c:v>
                </c:pt>
                <c:pt idx="1208">
                  <c:v>20.669389560601591</c:v>
                </c:pt>
                <c:pt idx="1209">
                  <c:v>21.286411149825785</c:v>
                </c:pt>
                <c:pt idx="1210">
                  <c:v>22.993077614623914</c:v>
                </c:pt>
                <c:pt idx="1211">
                  <c:v>25.354949121184088</c:v>
                </c:pt>
                <c:pt idx="1212">
                  <c:v>23.533251003396114</c:v>
                </c:pt>
                <c:pt idx="1213">
                  <c:v>23.773967684021546</c:v>
                </c:pt>
                <c:pt idx="1214">
                  <c:v>23.914138817480719</c:v>
                </c:pt>
                <c:pt idx="1215">
                  <c:v>26.358254716981133</c:v>
                </c:pt>
                <c:pt idx="1216">
                  <c:v>27.383137119113574</c:v>
                </c:pt>
                <c:pt idx="1217">
                  <c:v>26.163136995367307</c:v>
                </c:pt>
                <c:pt idx="1218">
                  <c:v>28.590565406490466</c:v>
                </c:pt>
                <c:pt idx="1219">
                  <c:v>29.264416361822413</c:v>
                </c:pt>
                <c:pt idx="1220">
                  <c:v>29.580189295039169</c:v>
                </c:pt>
                <c:pt idx="1221">
                  <c:v>30.40638879398702</c:v>
                </c:pt>
                <c:pt idx="1222">
                  <c:v>30.171958206943042</c:v>
                </c:pt>
                <c:pt idx="1223">
                  <c:v>31.03874912648498</c:v>
                </c:pt>
                <c:pt idx="1224">
                  <c:v>27.275940665701881</c:v>
                </c:pt>
                <c:pt idx="1225">
                  <c:v>26.432827772160433</c:v>
                </c:pt>
                <c:pt idx="1226">
                  <c:v>29.394799863154294</c:v>
                </c:pt>
                <c:pt idx="1227">
                  <c:v>31.146395626921763</c:v>
                </c:pt>
                <c:pt idx="1228">
                  <c:v>31.879965277777778</c:v>
                </c:pt>
                <c:pt idx="1229">
                  <c:v>32.711744145403699</c:v>
                </c:pt>
                <c:pt idx="1230">
                  <c:v>32.472365666434051</c:v>
                </c:pt>
                <c:pt idx="1231">
                  <c:v>34.975553967119367</c:v>
                </c:pt>
                <c:pt idx="1232">
                  <c:v>37.671229050279337</c:v>
                </c:pt>
                <c:pt idx="1233">
                  <c:v>39.09566827101073</c:v>
                </c:pt>
                <c:pt idx="1234">
                  <c:v>41.833365109628211</c:v>
                </c:pt>
                <c:pt idx="1235">
                  <c:v>41.670512319123972</c:v>
                </c:pt>
                <c:pt idx="1236">
                  <c:v>42.417861339600471</c:v>
                </c:pt>
                <c:pt idx="1237">
                  <c:v>34.629648241206034</c:v>
                </c:pt>
                <c:pt idx="1238">
                  <c:v>35.970030170968826</c:v>
                </c:pt>
                <c:pt idx="1239">
                  <c:v>37.445129087779691</c:v>
                </c:pt>
                <c:pt idx="1240">
                  <c:v>39.989982608695655</c:v>
                </c:pt>
                <c:pt idx="1241">
                  <c:v>38.679618172176063</c:v>
                </c:pt>
                <c:pt idx="1242">
                  <c:v>34.715715509854327</c:v>
                </c:pt>
                <c:pt idx="1243">
                  <c:v>39.188805166846073</c:v>
                </c:pt>
                <c:pt idx="1244">
                  <c:v>39.282378774016465</c:v>
                </c:pt>
                <c:pt idx="1245">
                  <c:v>38.699264435454211</c:v>
                </c:pt>
                <c:pt idx="1246">
                  <c:v>36.058291630716134</c:v>
                </c:pt>
                <c:pt idx="1247">
                  <c:v>37.985487364620937</c:v>
                </c:pt>
                <c:pt idx="1248">
                  <c:v>40.414774774774777</c:v>
                </c:pt>
                <c:pt idx="1249">
                  <c:v>38.871970802919705</c:v>
                </c:pt>
                <c:pt idx="1250">
                  <c:v>41.431797583081568</c:v>
                </c:pt>
                <c:pt idx="1251">
                  <c:v>38.557904479822284</c:v>
                </c:pt>
                <c:pt idx="1252">
                  <c:v>39.635678853573403</c:v>
                </c:pt>
                <c:pt idx="1253">
                  <c:v>40.991566265060243</c:v>
                </c:pt>
                <c:pt idx="1254">
                  <c:v>39.308164794007496</c:v>
                </c:pt>
                <c:pt idx="1255">
                  <c:v>38.334419868063641</c:v>
                </c:pt>
                <c:pt idx="1256">
                  <c:v>40.693593631539038</c:v>
                </c:pt>
                <c:pt idx="1257">
                  <c:v>41.0530474040632</c:v>
                </c:pt>
                <c:pt idx="1258">
                  <c:v>38.810051736881</c:v>
                </c:pt>
                <c:pt idx="1259">
                  <c:v>39.470367591897968</c:v>
                </c:pt>
                <c:pt idx="1260">
                  <c:v>37.280196936542673</c:v>
                </c:pt>
                <c:pt idx="1261">
                  <c:v>30.253034706787485</c:v>
                </c:pt>
                <c:pt idx="1262">
                  <c:v>32.480672870436656</c:v>
                </c:pt>
                <c:pt idx="1263">
                  <c:v>35.934707277038122</c:v>
                </c:pt>
                <c:pt idx="1264">
                  <c:v>36.244122965641949</c:v>
                </c:pt>
                <c:pt idx="1265">
                  <c:v>35.139922068721219</c:v>
                </c:pt>
                <c:pt idx="1266">
                  <c:v>34.044466902475996</c:v>
                </c:pt>
                <c:pt idx="1267">
                  <c:v>34.518579960185804</c:v>
                </c:pt>
                <c:pt idx="1268">
                  <c:v>32.27196625567813</c:v>
                </c:pt>
                <c:pt idx="1269">
                  <c:v>30.398285364360071</c:v>
                </c:pt>
                <c:pt idx="1270">
                  <c:v>29.02122448979592</c:v>
                </c:pt>
                <c:pt idx="1271">
                  <c:v>28.67746594452651</c:v>
                </c:pt>
                <c:pt idx="1272">
                  <c:v>27.696611253196931</c:v>
                </c:pt>
                <c:pt idx="1273">
                  <c:v>23.453599011430338</c:v>
                </c:pt>
                <c:pt idx="1274">
                  <c:v>26.526709840467543</c:v>
                </c:pt>
                <c:pt idx="1275">
                  <c:v>27.883059081648643</c:v>
                </c:pt>
                <c:pt idx="1276">
                  <c:v>24.025432027649767</c:v>
                </c:pt>
                <c:pt idx="1277">
                  <c:v>21.91512925170068</c:v>
                </c:pt>
                <c:pt idx="1278">
                  <c:v>22.711411713915673</c:v>
                </c:pt>
                <c:pt idx="1279">
                  <c:v>23.86779154845453</c:v>
                </c:pt>
                <c:pt idx="1280">
                  <c:v>25.182152932442467</c:v>
                </c:pt>
                <c:pt idx="1281">
                  <c:v>24.488821250691757</c:v>
                </c:pt>
                <c:pt idx="1282">
                  <c:v>25.96947976878613</c:v>
                </c:pt>
                <c:pt idx="1283">
                  <c:v>26.029034531360111</c:v>
                </c:pt>
                <c:pt idx="1284">
                  <c:v>25.068743343982959</c:v>
                </c:pt>
                <c:pt idx="1285">
                  <c:v>23.904793814432988</c:v>
                </c:pt>
                <c:pt idx="1286">
                  <c:v>25.375067961165051</c:v>
                </c:pt>
                <c:pt idx="1287">
                  <c:v>24.555600180731961</c:v>
                </c:pt>
                <c:pt idx="1288">
                  <c:v>25.114522522522524</c:v>
                </c:pt>
                <c:pt idx="1289">
                  <c:v>26.236572858036272</c:v>
                </c:pt>
                <c:pt idx="1290">
                  <c:v>26.487495315427861</c:v>
                </c:pt>
                <c:pt idx="1291">
                  <c:v>24.445834316733539</c:v>
                </c:pt>
                <c:pt idx="1292">
                  <c:v>26.320643500643499</c:v>
                </c:pt>
                <c:pt idx="1293">
                  <c:v>25.908328035600764</c:v>
                </c:pt>
                <c:pt idx="1294">
                  <c:v>26.365538150581099</c:v>
                </c:pt>
                <c:pt idx="1295">
                  <c:v>25.906259580991314</c:v>
                </c:pt>
                <c:pt idx="1296">
                  <c:v>24.982001227747084</c:v>
                </c:pt>
                <c:pt idx="1297">
                  <c:v>24.25182244677012</c:v>
                </c:pt>
                <c:pt idx="1298">
                  <c:v>23.563553048995416</c:v>
                </c:pt>
                <c:pt idx="1299">
                  <c:v>22.999602999558892</c:v>
                </c:pt>
                <c:pt idx="1300">
                  <c:v>24.754384756657483</c:v>
                </c:pt>
                <c:pt idx="1301">
                  <c:v>24.848845197204788</c:v>
                </c:pt>
                <c:pt idx="1302">
                  <c:v>24.724377081180389</c:v>
                </c:pt>
                <c:pt idx="1303">
                  <c:v>24.570198830409357</c:v>
                </c:pt>
                <c:pt idx="1304">
                  <c:v>23.393412898783566</c:v>
                </c:pt>
                <c:pt idx="1305">
                  <c:v>24.095025049516487</c:v>
                </c:pt>
                <c:pt idx="1306">
                  <c:v>23.653245856353593</c:v>
                </c:pt>
                <c:pt idx="1307">
                  <c:v>24.850326950023355</c:v>
                </c:pt>
                <c:pt idx="1308">
                  <c:v>24.151152073732721</c:v>
                </c:pt>
                <c:pt idx="1309">
                  <c:v>22.631049250535334</c:v>
                </c:pt>
                <c:pt idx="1310">
                  <c:v>22.500150862068963</c:v>
                </c:pt>
                <c:pt idx="1311">
                  <c:v>22.00788187372709</c:v>
                </c:pt>
                <c:pt idx="1312">
                  <c:v>20.77840248158201</c:v>
                </c:pt>
                <c:pt idx="1313">
                  <c:v>19.162010582010584</c:v>
                </c:pt>
                <c:pt idx="1314">
                  <c:v>19.606581059390045</c:v>
                </c:pt>
                <c:pt idx="1315">
                  <c:v>19.121032702237521</c:v>
                </c:pt>
                <c:pt idx="1316">
                  <c:v>17.463727147027193</c:v>
                </c:pt>
                <c:pt idx="1317">
                  <c:v>16.803020395453839</c:v>
                </c:pt>
                <c:pt idx="1318">
                  <c:v>18.210387065164134</c:v>
                </c:pt>
                <c:pt idx="1319">
                  <c:v>17.710069664344523</c:v>
                </c:pt>
                <c:pt idx="1320">
                  <c:v>18.271231337293305</c:v>
                </c:pt>
                <c:pt idx="1321">
                  <c:v>19.638590886161087</c:v>
                </c:pt>
                <c:pt idx="1322">
                  <c:v>20.054332669322708</c:v>
                </c:pt>
                <c:pt idx="1323">
                  <c:v>18.981099549619508</c:v>
                </c:pt>
                <c:pt idx="1324">
                  <c:v>19.717054263565892</c:v>
                </c:pt>
                <c:pt idx="1325">
                  <c:v>19.468903285515967</c:v>
                </c:pt>
                <c:pt idx="1326">
                  <c:v>18.454617930204574</c:v>
                </c:pt>
                <c:pt idx="1327">
                  <c:v>18.792744143595986</c:v>
                </c:pt>
                <c:pt idx="1328">
                  <c:v>19.470725890594725</c:v>
                </c:pt>
                <c:pt idx="1329">
                  <c:v>21.06469406674907</c:v>
                </c:pt>
                <c:pt idx="1330">
                  <c:v>20.862953166329547</c:v>
                </c:pt>
                <c:pt idx="1331">
                  <c:v>20.082064143486853</c:v>
                </c:pt>
                <c:pt idx="1332">
                  <c:v>20.080787733012627</c:v>
                </c:pt>
                <c:pt idx="1333">
                  <c:v>18.903047204461977</c:v>
                </c:pt>
                <c:pt idx="1334">
                  <c:v>17.718150597812262</c:v>
                </c:pt>
                <c:pt idx="1335">
                  <c:v>17.293998965338851</c:v>
                </c:pt>
                <c:pt idx="1336">
                  <c:v>16.103457831325301</c:v>
                </c:pt>
                <c:pt idx="1337">
                  <c:v>13.840656455142232</c:v>
                </c:pt>
                <c:pt idx="1338">
                  <c:v>13.107802896135015</c:v>
                </c:pt>
                <c:pt idx="1339">
                  <c:v>13.563643402278508</c:v>
                </c:pt>
                <c:pt idx="1340">
                  <c:v>14.795302942873629</c:v>
                </c:pt>
                <c:pt idx="1341">
                  <c:v>14.452052601486564</c:v>
                </c:pt>
                <c:pt idx="1342">
                  <c:v>12.417954048140045</c:v>
                </c:pt>
                <c:pt idx="1343">
                  <c:v>12.631016873889877</c:v>
                </c:pt>
                <c:pt idx="1344">
                  <c:v>14.127964753396157</c:v>
                </c:pt>
                <c:pt idx="1345">
                  <c:v>12.754978253203243</c:v>
                </c:pt>
                <c:pt idx="1346">
                  <c:v>13.071222315671433</c:v>
                </c:pt>
                <c:pt idx="1347">
                  <c:v>10.993699414767775</c:v>
                </c:pt>
                <c:pt idx="1348">
                  <c:v>10.143770226537216</c:v>
                </c:pt>
                <c:pt idx="1349">
                  <c:v>8.7624137553389545</c:v>
                </c:pt>
                <c:pt idx="1350">
                  <c:v>7.6248839468854586</c:v>
                </c:pt>
                <c:pt idx="1351">
                  <c:v>8.4281346920691185</c:v>
                </c:pt>
                <c:pt idx="1352">
                  <c:v>9.3595966540621056</c:v>
                </c:pt>
                <c:pt idx="1353">
                  <c:v>8.8361018711018708</c:v>
                </c:pt>
                <c:pt idx="1354">
                  <c:v>9.2640930028515029</c:v>
                </c:pt>
                <c:pt idx="1355">
                  <c:v>9.8239181662382187</c:v>
                </c:pt>
                <c:pt idx="1356">
                  <c:v>10.156616702355461</c:v>
                </c:pt>
                <c:pt idx="1357">
                  <c:v>9.8252706120384428</c:v>
                </c:pt>
                <c:pt idx="1358">
                  <c:v>9.7017957307572438</c:v>
                </c:pt>
                <c:pt idx="1359">
                  <c:v>8.9457281217571776</c:v>
                </c:pt>
                <c:pt idx="1360">
                  <c:v>9.7176870748299322</c:v>
                </c:pt>
                <c:pt idx="1361">
                  <c:v>9.5010664401661007</c:v>
                </c:pt>
                <c:pt idx="1362">
                  <c:v>9.4354930092296456</c:v>
                </c:pt>
                <c:pt idx="1363">
                  <c:v>9.9647820100963731</c:v>
                </c:pt>
                <c:pt idx="1364">
                  <c:v>9.5428311373092942</c:v>
                </c:pt>
                <c:pt idx="1365">
                  <c:v>8.5267031737619963</c:v>
                </c:pt>
                <c:pt idx="1366">
                  <c:v>8.0325608152531238</c:v>
                </c:pt>
                <c:pt idx="1367">
                  <c:v>9.0622045198718499</c:v>
                </c:pt>
                <c:pt idx="1368">
                  <c:v>8.0374959871589073</c:v>
                </c:pt>
                <c:pt idx="1369">
                  <c:v>8.2540550879877586</c:v>
                </c:pt>
                <c:pt idx="1370">
                  <c:v>8.2557935771301274</c:v>
                </c:pt>
                <c:pt idx="1371">
                  <c:v>7.9552005782435851</c:v>
                </c:pt>
                <c:pt idx="1372">
                  <c:v>8.2057346140163645</c:v>
                </c:pt>
                <c:pt idx="1373">
                  <c:v>8.9615146948003019</c:v>
                </c:pt>
                <c:pt idx="1374">
                  <c:v>8.6650177179305459</c:v>
                </c:pt>
                <c:pt idx="1375">
                  <c:v>8.5613134120917298</c:v>
                </c:pt>
                <c:pt idx="1376">
                  <c:v>8.3429111038749593</c:v>
                </c:pt>
                <c:pt idx="1377">
                  <c:v>8.1807940123657676</c:v>
                </c:pt>
                <c:pt idx="1378">
                  <c:v>8.2459913649950192</c:v>
                </c:pt>
                <c:pt idx="1379">
                  <c:v>7.4567024869511815</c:v>
                </c:pt>
                <c:pt idx="1380">
                  <c:v>7.1977254415866136</c:v>
                </c:pt>
                <c:pt idx="1381">
                  <c:v>6.7366543209876539</c:v>
                </c:pt>
                <c:pt idx="1382">
                  <c:v>6.9425145180023229</c:v>
                </c:pt>
                <c:pt idx="1383">
                  <c:v>6.8991294387170674</c:v>
                </c:pt>
                <c:pt idx="1384">
                  <c:v>7.9801175702155449</c:v>
                </c:pt>
                <c:pt idx="1385">
                  <c:v>7.2436410550458712</c:v>
                </c:pt>
                <c:pt idx="1386">
                  <c:v>7.3175536723163841</c:v>
                </c:pt>
                <c:pt idx="1387">
                  <c:v>7.9470917293233088</c:v>
                </c:pt>
                <c:pt idx="1388">
                  <c:v>8.0021983345950041</c:v>
                </c:pt>
                <c:pt idx="1389">
                  <c:v>7.9547175866495508</c:v>
                </c:pt>
                <c:pt idx="1390">
                  <c:v>8.0576102596183929</c:v>
                </c:pt>
                <c:pt idx="1391">
                  <c:v>8.0201479654747221</c:v>
                </c:pt>
                <c:pt idx="1392">
                  <c:v>7.9410615711252657</c:v>
                </c:pt>
                <c:pt idx="1393">
                  <c:v>7.5659515765765759</c:v>
                </c:pt>
                <c:pt idx="1394">
                  <c:v>7.6186503781268176</c:v>
                </c:pt>
                <c:pt idx="1395">
                  <c:v>7.5445075318655848</c:v>
                </c:pt>
                <c:pt idx="1396">
                  <c:v>7.9011998794091038</c:v>
                </c:pt>
                <c:pt idx="1397">
                  <c:v>8.3472327612165014</c:v>
                </c:pt>
                <c:pt idx="1398">
                  <c:v>8.9036997149192274</c:v>
                </c:pt>
                <c:pt idx="1399">
                  <c:v>9.1229912390488117</c:v>
                </c:pt>
                <c:pt idx="1400">
                  <c:v>10.061563495830224</c:v>
                </c:pt>
                <c:pt idx="1401">
                  <c:v>10.887826838579558</c:v>
                </c:pt>
                <c:pt idx="1402">
                  <c:v>12.015150294141348</c:v>
                </c:pt>
                <c:pt idx="1403">
                  <c:v>11.728747635262959</c:v>
                </c:pt>
                <c:pt idx="1404">
                  <c:v>10.60530612244898</c:v>
                </c:pt>
                <c:pt idx="1405">
                  <c:v>11.385107984046956</c:v>
                </c:pt>
                <c:pt idx="1406">
                  <c:v>11.791303034878455</c:v>
                </c:pt>
                <c:pt idx="1407">
                  <c:v>12.847544125868541</c:v>
                </c:pt>
                <c:pt idx="1408">
                  <c:v>13.538979079497908</c:v>
                </c:pt>
                <c:pt idx="1409">
                  <c:v>12.600409342643871</c:v>
                </c:pt>
                <c:pt idx="1410">
                  <c:v>12.284893873250038</c:v>
                </c:pt>
                <c:pt idx="1411">
                  <c:v>12.709599196849176</c:v>
                </c:pt>
                <c:pt idx="1412">
                  <c:v>12.867328884060221</c:v>
                </c:pt>
                <c:pt idx="1413">
                  <c:v>13.359841764564852</c:v>
                </c:pt>
                <c:pt idx="1414">
                  <c:v>12.681136483533045</c:v>
                </c:pt>
                <c:pt idx="1415">
                  <c:v>12.909820732657833</c:v>
                </c:pt>
                <c:pt idx="1416">
                  <c:v>13.295839813374807</c:v>
                </c:pt>
                <c:pt idx="1417">
                  <c:v>14.131757877280267</c:v>
                </c:pt>
                <c:pt idx="1418">
                  <c:v>14.826941768266689</c:v>
                </c:pt>
                <c:pt idx="1419">
                  <c:v>15.481278221604727</c:v>
                </c:pt>
                <c:pt idx="1420">
                  <c:v>15.067266886465465</c:v>
                </c:pt>
                <c:pt idx="1421">
                  <c:v>13.377718026654199</c:v>
                </c:pt>
                <c:pt idx="1422">
                  <c:v>14.940018126390376</c:v>
                </c:pt>
                <c:pt idx="1423">
                  <c:v>14.971885791291164</c:v>
                </c:pt>
                <c:pt idx="1424">
                  <c:v>15.088396481732069</c:v>
                </c:pt>
                <c:pt idx="1425">
                  <c:v>15.127397950613137</c:v>
                </c:pt>
                <c:pt idx="1426">
                  <c:v>15.008100511073252</c:v>
                </c:pt>
                <c:pt idx="1427">
                  <c:v>16.152173119065012</c:v>
                </c:pt>
                <c:pt idx="1428">
                  <c:v>14.446473875632043</c:v>
                </c:pt>
                <c:pt idx="1429">
                  <c:v>14.393838565022421</c:v>
                </c:pt>
                <c:pt idx="1430">
                  <c:v>15.471239379872118</c:v>
                </c:pt>
                <c:pt idx="1431">
                  <c:v>16.552937879495563</c:v>
                </c:pt>
                <c:pt idx="1432">
                  <c:v>16.577709765514641</c:v>
                </c:pt>
                <c:pt idx="1433">
                  <c:v>14.68108059914408</c:v>
                </c:pt>
                <c:pt idx="1434">
                  <c:v>13.577617299061608</c:v>
                </c:pt>
                <c:pt idx="1435">
                  <c:v>14.386309281705037</c:v>
                </c:pt>
                <c:pt idx="1436">
                  <c:v>13.752429588362734</c:v>
                </c:pt>
                <c:pt idx="1437">
                  <c:v>14.645697818032113</c:v>
                </c:pt>
                <c:pt idx="1438">
                  <c:v>13.475116488802046</c:v>
                </c:pt>
                <c:pt idx="1439">
                  <c:v>13.811059493481196</c:v>
                </c:pt>
                <c:pt idx="1440">
                  <c:v>14.041114078595957</c:v>
                </c:pt>
                <c:pt idx="1441">
                  <c:v>13.870861428896129</c:v>
                </c:pt>
                <c:pt idx="1442">
                  <c:v>14.232697889699535</c:v>
                </c:pt>
                <c:pt idx="1443">
                  <c:v>16.098644667059517</c:v>
                </c:pt>
                <c:pt idx="1444">
                  <c:v>17.070570959661396</c:v>
                </c:pt>
                <c:pt idx="1445">
                  <c:v>16.61849744833933</c:v>
                </c:pt>
                <c:pt idx="1446">
                  <c:v>16.621867262998165</c:v>
                </c:pt>
                <c:pt idx="1447">
                  <c:v>16.90325808517451</c:v>
                </c:pt>
                <c:pt idx="1448">
                  <c:v>16.357837238758709</c:v>
                </c:pt>
                <c:pt idx="1449">
                  <c:v>16.5631110059918</c:v>
                </c:pt>
                <c:pt idx="1450">
                  <c:v>17.200797615211087</c:v>
                </c:pt>
                <c:pt idx="1451">
                  <c:v>17.247967223447841</c:v>
                </c:pt>
                <c:pt idx="1452">
                  <c:v>15.752013543692819</c:v>
                </c:pt>
                <c:pt idx="1453">
                  <c:v>17.412831273801196</c:v>
                </c:pt>
                <c:pt idx="1454">
                  <c:v>18.320721003134796</c:v>
                </c:pt>
                <c:pt idx="1455">
                  <c:v>18.912537011064359</c:v>
                </c:pt>
                <c:pt idx="1456">
                  <c:v>18.978287907869483</c:v>
                </c:pt>
                <c:pt idx="1457">
                  <c:v>19.542179209326658</c:v>
                </c:pt>
                <c:pt idx="1458">
                  <c:v>18.994611823632088</c:v>
                </c:pt>
                <c:pt idx="1459">
                  <c:v>18.191026415094338</c:v>
                </c:pt>
                <c:pt idx="1460">
                  <c:v>18.35687153384487</c:v>
                </c:pt>
                <c:pt idx="1461">
                  <c:v>18.768421861787992</c:v>
                </c:pt>
                <c:pt idx="1462">
                  <c:v>19.376824205652245</c:v>
                </c:pt>
                <c:pt idx="1463">
                  <c:v>20.761499816198992</c:v>
                </c:pt>
                <c:pt idx="1464">
                  <c:v>21.616634059026765</c:v>
                </c:pt>
                <c:pt idx="1465">
                  <c:v>22.217444242912801</c:v>
                </c:pt>
                <c:pt idx="1466">
                  <c:v>20.67549145510224</c:v>
                </c:pt>
                <c:pt idx="1467">
                  <c:v>20.924245403598466</c:v>
                </c:pt>
                <c:pt idx="1468">
                  <c:v>18.18919445765659</c:v>
                </c:pt>
                <c:pt idx="1469">
                  <c:v>18.921226111636706</c:v>
                </c:pt>
                <c:pt idx="1470">
                  <c:v>19.733195260865593</c:v>
                </c:pt>
                <c:pt idx="1471">
                  <c:v>20.06273696590786</c:v>
                </c:pt>
                <c:pt idx="1472">
                  <c:v>20.785454119118334</c:v>
                </c:pt>
                <c:pt idx="1473">
                  <c:v>19.006908806813833</c:v>
                </c:pt>
                <c:pt idx="1474">
                  <c:v>18.871242595154481</c:v>
                </c:pt>
                <c:pt idx="1475">
                  <c:v>19.001711723181828</c:v>
                </c:pt>
                <c:pt idx="1476">
                  <c:v>17.366237388021414</c:v>
                </c:pt>
                <c:pt idx="1477">
                  <c:v>18.279804956230603</c:v>
                </c:pt>
                <c:pt idx="1478">
                  <c:v>17.876013721174626</c:v>
                </c:pt>
                <c:pt idx="1479">
                  <c:v>19.16106094345551</c:v>
                </c:pt>
                <c:pt idx="1480">
                  <c:v>18.80907155615019</c:v>
                </c:pt>
                <c:pt idx="1481">
                  <c:v>17.780481512245462</c:v>
                </c:pt>
                <c:pt idx="1482">
                  <c:v>16.024166135877756</c:v>
                </c:pt>
                <c:pt idx="1483">
                  <c:v>13.896422729174855</c:v>
                </c:pt>
                <c:pt idx="1484">
                  <c:v>14.435647791283724</c:v>
                </c:pt>
                <c:pt idx="1485">
                  <c:v>14.670028377074098</c:v>
                </c:pt>
                <c:pt idx="1486">
                  <c:v>14.493801096038093</c:v>
                </c:pt>
                <c:pt idx="1487">
                  <c:v>13.375603534663387</c:v>
                </c:pt>
                <c:pt idx="1488">
                  <c:v>14.447631873157841</c:v>
                </c:pt>
                <c:pt idx="1489">
                  <c:v>14.731893818073836</c:v>
                </c:pt>
                <c:pt idx="1490">
                  <c:v>14.105524241408125</c:v>
                </c:pt>
                <c:pt idx="1491">
                  <c:v>16.679501392836038</c:v>
                </c:pt>
                <c:pt idx="1492">
                  <c:v>16.122590025074274</c:v>
                </c:pt>
                <c:pt idx="1493">
                  <c:v>16.227434849673909</c:v>
                </c:pt>
                <c:pt idx="1494">
                  <c:v>17.838325528822864</c:v>
                </c:pt>
                <c:pt idx="1495">
                  <c:v>19.313320177313479</c:v>
                </c:pt>
                <c:pt idx="1496">
                  <c:v>19.147744936776832</c:v>
                </c:pt>
                <c:pt idx="1497">
                  <c:v>18.107920309197794</c:v>
                </c:pt>
                <c:pt idx="1498">
                  <c:v>19.491732152239127</c:v>
                </c:pt>
                <c:pt idx="1499">
                  <c:v>19.256786775365313</c:v>
                </c:pt>
                <c:pt idx="1500">
                  <c:v>19.497320276573927</c:v>
                </c:pt>
                <c:pt idx="1501">
                  <c:v>19.262881698397791</c:v>
                </c:pt>
                <c:pt idx="1502">
                  <c:v>20.085208985185432</c:v>
                </c:pt>
                <c:pt idx="1503">
                  <c:v>19.432702928115773</c:v>
                </c:pt>
                <c:pt idx="1504">
                  <c:v>19.865678985348787</c:v>
                </c:pt>
                <c:pt idx="1505">
                  <c:v>19.548434483103989</c:v>
                </c:pt>
                <c:pt idx="1506">
                  <c:v>17.754205103222123</c:v>
                </c:pt>
                <c:pt idx="1507">
                  <c:v>17.899057519200593</c:v>
                </c:pt>
                <c:pt idx="1508">
                  <c:v>17.384516033801983</c:v>
                </c:pt>
                <c:pt idx="1509">
                  <c:v>17.955272539254906</c:v>
                </c:pt>
                <c:pt idx="1510">
                  <c:v>17.028684147913705</c:v>
                </c:pt>
                <c:pt idx="1511">
                  <c:v>18.599233269533503</c:v>
                </c:pt>
                <c:pt idx="1512">
                  <c:v>18.415951701888911</c:v>
                </c:pt>
                <c:pt idx="1513">
                  <c:v>17.298167540843426</c:v>
                </c:pt>
                <c:pt idx="1514">
                  <c:v>20.037800876613044</c:v>
                </c:pt>
                <c:pt idx="1515">
                  <c:v>19.558597018976318</c:v>
                </c:pt>
                <c:pt idx="1516">
                  <c:v>18.172635168474031</c:v>
                </c:pt>
                <c:pt idx="1517">
                  <c:v>17.67618079611691</c:v>
                </c:pt>
                <c:pt idx="1518">
                  <c:v>17.875276421518183</c:v>
                </c:pt>
                <c:pt idx="1519">
                  <c:v>16.896606881702958</c:v>
                </c:pt>
                <c:pt idx="1520">
                  <c:v>17.134753768844224</c:v>
                </c:pt>
                <c:pt idx="1521">
                  <c:v>16.766580222445267</c:v>
                </c:pt>
                <c:pt idx="1522">
                  <c:v>17.926693932841847</c:v>
                </c:pt>
                <c:pt idx="1523">
                  <c:v>18.095624118997094</c:v>
                </c:pt>
                <c:pt idx="1524">
                  <c:v>17.896139037929277</c:v>
                </c:pt>
                <c:pt idx="1525">
                  <c:v>18.125584892596137</c:v>
                </c:pt>
                <c:pt idx="1526">
                  <c:v>16.660720406476198</c:v>
                </c:pt>
                <c:pt idx="1527">
                  <c:v>17.654052965758368</c:v>
                </c:pt>
                <c:pt idx="1528">
                  <c:v>18.2694645609749</c:v>
                </c:pt>
                <c:pt idx="1529">
                  <c:v>18.705528751863184</c:v>
                </c:pt>
                <c:pt idx="1530">
                  <c:v>19.075668933131144</c:v>
                </c:pt>
                <c:pt idx="1531">
                  <c:v>17.851879257535195</c:v>
                </c:pt>
                <c:pt idx="1532">
                  <c:v>16.540588299617276</c:v>
                </c:pt>
                <c:pt idx="1533">
                  <c:v>16.622619052734251</c:v>
                </c:pt>
                <c:pt idx="1534">
                  <c:v>16.812661437627593</c:v>
                </c:pt>
                <c:pt idx="1535">
                  <c:v>16.686872855041674</c:v>
                </c:pt>
                <c:pt idx="1536">
                  <c:v>16.602718713424597</c:v>
                </c:pt>
                <c:pt idx="1537">
                  <c:v>16.067134040340395</c:v>
                </c:pt>
                <c:pt idx="1538">
                  <c:v>15.220086225432494</c:v>
                </c:pt>
                <c:pt idx="1539">
                  <c:v>16.991336095189453</c:v>
                </c:pt>
                <c:pt idx="1540">
                  <c:v>16.210409601828921</c:v>
                </c:pt>
                <c:pt idx="1541">
                  <c:v>16.312871214885078</c:v>
                </c:pt>
                <c:pt idx="1542">
                  <c:v>15.340629078706574</c:v>
                </c:pt>
                <c:pt idx="1543">
                  <c:v>13.446716417432617</c:v>
                </c:pt>
                <c:pt idx="1544">
                  <c:v>11.765553000586142</c:v>
                </c:pt>
              </c:numCache>
            </c:numRef>
          </c:val>
          <c:smooth val="0"/>
          <c:extLst>
            <c:ext xmlns:c16="http://schemas.microsoft.com/office/drawing/2014/chart" uri="{C3380CC4-5D6E-409C-BE32-E72D297353CC}">
              <c16:uniqueId val="{00000001-FD45-0947-B8FA-45A914FAB436}"/>
            </c:ext>
          </c:extLst>
        </c:ser>
        <c:dLbls>
          <c:showLegendKey val="0"/>
          <c:showVal val="0"/>
          <c:showCatName val="0"/>
          <c:showSerName val="0"/>
          <c:showPercent val="0"/>
          <c:showBubbleSize val="0"/>
        </c:dLbls>
        <c:smooth val="0"/>
        <c:axId val="920660992"/>
        <c:axId val="902281472"/>
      </c:lineChart>
      <c:catAx>
        <c:axId val="920660992"/>
        <c:scaling>
          <c:orientation val="minMax"/>
        </c:scaling>
        <c:delete val="1"/>
        <c:axPos val="b"/>
        <c:numFmt formatCode="yyyy" sourceLinked="0"/>
        <c:majorTickMark val="out"/>
        <c:minorTickMark val="none"/>
        <c:tickLblPos val="nextTo"/>
        <c:crossAx val="902281472"/>
        <c:crosses val="autoZero"/>
        <c:auto val="1"/>
        <c:lblAlgn val="ctr"/>
        <c:lblOffset val="100"/>
        <c:tickLblSkip val="125"/>
        <c:tickMarkSkip val="126"/>
        <c:noMultiLvlLbl val="0"/>
      </c:catAx>
      <c:valAx>
        <c:axId val="902281472"/>
        <c:scaling>
          <c:orientation val="minMax"/>
        </c:scaling>
        <c:delete val="0"/>
        <c:axPos val="l"/>
        <c:numFmt formatCode="0" sourceLinked="0"/>
        <c:majorTickMark val="out"/>
        <c:minorTickMark val="none"/>
        <c:tickLblPos val="nextTo"/>
        <c:spPr>
          <a:ln w="3175">
            <a:solidFill>
              <a:srgbClr val="000000"/>
            </a:solidFill>
            <a:prstDash val="solid"/>
          </a:ln>
        </c:spPr>
        <c:txPr>
          <a:bodyPr rot="0" vert="horz"/>
          <a:lstStyle/>
          <a:p>
            <a:pPr>
              <a:defRPr sz="1400" b="1" i="0" u="none" strike="noStrike" baseline="0">
                <a:solidFill>
                  <a:srgbClr val="000000"/>
                </a:solidFill>
                <a:latin typeface="Arial"/>
                <a:ea typeface="Arial"/>
                <a:cs typeface="Arial"/>
              </a:defRPr>
            </a:pPr>
            <a:endParaRPr lang="en-US"/>
          </a:p>
        </c:txPr>
        <c:crossAx val="920660992"/>
        <c:crosses val="autoZero"/>
        <c:crossBetween val="between"/>
      </c:valAx>
      <c:spPr>
        <a:noFill/>
        <a:ln w="25400">
          <a:noFill/>
        </a:ln>
      </c:spPr>
    </c:plotArea>
    <c:plotVisOnly val="1"/>
    <c:dispBlanksAs val="gap"/>
    <c:showDLblsOverMax val="0"/>
  </c:chart>
  <c:spPr>
    <a:noFill/>
    <a:ln w="3175">
      <a:noFill/>
      <a:prstDash val="solid"/>
    </a:ln>
  </c:spPr>
  <c:txPr>
    <a:bodyPr/>
    <a:lstStyle/>
    <a:p>
      <a:pPr>
        <a:defRPr sz="112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Gold</c:v>
                </c:pt>
              </c:strCache>
            </c:strRef>
          </c:tx>
          <c:spPr>
            <a:ln w="38100" cap="rnd">
              <a:solidFill>
                <a:srgbClr val="A39061"/>
              </a:solidFill>
              <a:round/>
            </a:ln>
            <a:effectLst/>
          </c:spPr>
          <c:marker>
            <c:symbol val="none"/>
          </c:marker>
          <c:cat>
            <c:numRef>
              <c:f>Sheet1!$A$2:$A$238</c:f>
              <c:numCache>
                <c:formatCode>m/d/yy</c:formatCode>
                <c:ptCount val="237"/>
                <c:pt idx="0">
                  <c:v>45909</c:v>
                </c:pt>
                <c:pt idx="1">
                  <c:v>45898</c:v>
                </c:pt>
                <c:pt idx="2">
                  <c:v>45869</c:v>
                </c:pt>
                <c:pt idx="3">
                  <c:v>45838</c:v>
                </c:pt>
                <c:pt idx="4">
                  <c:v>45807</c:v>
                </c:pt>
                <c:pt idx="5">
                  <c:v>45777</c:v>
                </c:pt>
                <c:pt idx="6">
                  <c:v>45747</c:v>
                </c:pt>
                <c:pt idx="7">
                  <c:v>45716</c:v>
                </c:pt>
                <c:pt idx="8">
                  <c:v>45688</c:v>
                </c:pt>
                <c:pt idx="9">
                  <c:v>45657</c:v>
                </c:pt>
                <c:pt idx="10">
                  <c:v>45625</c:v>
                </c:pt>
                <c:pt idx="11">
                  <c:v>45596</c:v>
                </c:pt>
                <c:pt idx="12">
                  <c:v>45565</c:v>
                </c:pt>
                <c:pt idx="13">
                  <c:v>45534</c:v>
                </c:pt>
                <c:pt idx="14">
                  <c:v>45504</c:v>
                </c:pt>
                <c:pt idx="15">
                  <c:v>45471</c:v>
                </c:pt>
                <c:pt idx="16">
                  <c:v>45443</c:v>
                </c:pt>
                <c:pt idx="17">
                  <c:v>45412</c:v>
                </c:pt>
                <c:pt idx="18">
                  <c:v>45380</c:v>
                </c:pt>
                <c:pt idx="19">
                  <c:v>45351</c:v>
                </c:pt>
                <c:pt idx="20">
                  <c:v>45322</c:v>
                </c:pt>
                <c:pt idx="21">
                  <c:v>45289</c:v>
                </c:pt>
                <c:pt idx="22">
                  <c:v>45260</c:v>
                </c:pt>
                <c:pt idx="23">
                  <c:v>45230</c:v>
                </c:pt>
                <c:pt idx="24">
                  <c:v>45198</c:v>
                </c:pt>
                <c:pt idx="25">
                  <c:v>45169</c:v>
                </c:pt>
                <c:pt idx="26">
                  <c:v>45138</c:v>
                </c:pt>
                <c:pt idx="27">
                  <c:v>45107</c:v>
                </c:pt>
                <c:pt idx="28">
                  <c:v>45077</c:v>
                </c:pt>
                <c:pt idx="29">
                  <c:v>45044</c:v>
                </c:pt>
                <c:pt idx="30">
                  <c:v>45016</c:v>
                </c:pt>
                <c:pt idx="31">
                  <c:v>44985</c:v>
                </c:pt>
                <c:pt idx="32">
                  <c:v>44957</c:v>
                </c:pt>
                <c:pt idx="33">
                  <c:v>44925</c:v>
                </c:pt>
                <c:pt idx="34">
                  <c:v>44895</c:v>
                </c:pt>
                <c:pt idx="35">
                  <c:v>44865</c:v>
                </c:pt>
                <c:pt idx="36">
                  <c:v>44834</c:v>
                </c:pt>
                <c:pt idx="37">
                  <c:v>44804</c:v>
                </c:pt>
                <c:pt idx="38">
                  <c:v>44771</c:v>
                </c:pt>
                <c:pt idx="39">
                  <c:v>44742</c:v>
                </c:pt>
                <c:pt idx="40">
                  <c:v>44712</c:v>
                </c:pt>
                <c:pt idx="41">
                  <c:v>44680</c:v>
                </c:pt>
                <c:pt idx="42">
                  <c:v>44651</c:v>
                </c:pt>
                <c:pt idx="43">
                  <c:v>44620</c:v>
                </c:pt>
                <c:pt idx="44">
                  <c:v>44592</c:v>
                </c:pt>
                <c:pt idx="45">
                  <c:v>44561</c:v>
                </c:pt>
                <c:pt idx="46">
                  <c:v>44530</c:v>
                </c:pt>
                <c:pt idx="47">
                  <c:v>44498</c:v>
                </c:pt>
                <c:pt idx="48">
                  <c:v>44469</c:v>
                </c:pt>
                <c:pt idx="49">
                  <c:v>44439</c:v>
                </c:pt>
                <c:pt idx="50">
                  <c:v>44407</c:v>
                </c:pt>
                <c:pt idx="51">
                  <c:v>44377</c:v>
                </c:pt>
                <c:pt idx="52">
                  <c:v>44347</c:v>
                </c:pt>
                <c:pt idx="53">
                  <c:v>44316</c:v>
                </c:pt>
                <c:pt idx="54">
                  <c:v>44286</c:v>
                </c:pt>
                <c:pt idx="55">
                  <c:v>44253</c:v>
                </c:pt>
                <c:pt idx="56">
                  <c:v>44225</c:v>
                </c:pt>
                <c:pt idx="57">
                  <c:v>44196</c:v>
                </c:pt>
                <c:pt idx="58">
                  <c:v>44165</c:v>
                </c:pt>
                <c:pt idx="59">
                  <c:v>44134</c:v>
                </c:pt>
                <c:pt idx="60">
                  <c:v>44104</c:v>
                </c:pt>
                <c:pt idx="61">
                  <c:v>44074</c:v>
                </c:pt>
                <c:pt idx="62">
                  <c:v>44043</c:v>
                </c:pt>
                <c:pt idx="63">
                  <c:v>44012</c:v>
                </c:pt>
                <c:pt idx="64">
                  <c:v>43980</c:v>
                </c:pt>
                <c:pt idx="65">
                  <c:v>43951</c:v>
                </c:pt>
                <c:pt idx="66">
                  <c:v>43921</c:v>
                </c:pt>
                <c:pt idx="67">
                  <c:v>43889</c:v>
                </c:pt>
                <c:pt idx="68">
                  <c:v>43861</c:v>
                </c:pt>
                <c:pt idx="69">
                  <c:v>43830</c:v>
                </c:pt>
                <c:pt idx="70">
                  <c:v>43798</c:v>
                </c:pt>
                <c:pt idx="71">
                  <c:v>43769</c:v>
                </c:pt>
                <c:pt idx="72">
                  <c:v>43738</c:v>
                </c:pt>
                <c:pt idx="73">
                  <c:v>43707</c:v>
                </c:pt>
                <c:pt idx="74">
                  <c:v>43677</c:v>
                </c:pt>
                <c:pt idx="75">
                  <c:v>43644</c:v>
                </c:pt>
                <c:pt idx="76">
                  <c:v>43616</c:v>
                </c:pt>
                <c:pt idx="77">
                  <c:v>43585</c:v>
                </c:pt>
                <c:pt idx="78">
                  <c:v>43553</c:v>
                </c:pt>
                <c:pt idx="79">
                  <c:v>43524</c:v>
                </c:pt>
                <c:pt idx="80">
                  <c:v>43496</c:v>
                </c:pt>
                <c:pt idx="81">
                  <c:v>43465</c:v>
                </c:pt>
                <c:pt idx="82">
                  <c:v>43434</c:v>
                </c:pt>
                <c:pt idx="83">
                  <c:v>43404</c:v>
                </c:pt>
                <c:pt idx="84">
                  <c:v>43371</c:v>
                </c:pt>
                <c:pt idx="85">
                  <c:v>43343</c:v>
                </c:pt>
                <c:pt idx="86">
                  <c:v>43312</c:v>
                </c:pt>
                <c:pt idx="87">
                  <c:v>43280</c:v>
                </c:pt>
                <c:pt idx="88">
                  <c:v>43251</c:v>
                </c:pt>
                <c:pt idx="89">
                  <c:v>43220</c:v>
                </c:pt>
                <c:pt idx="90">
                  <c:v>43189</c:v>
                </c:pt>
                <c:pt idx="91">
                  <c:v>43159</c:v>
                </c:pt>
                <c:pt idx="92">
                  <c:v>43131</c:v>
                </c:pt>
                <c:pt idx="93">
                  <c:v>43098</c:v>
                </c:pt>
                <c:pt idx="94">
                  <c:v>43069</c:v>
                </c:pt>
                <c:pt idx="95">
                  <c:v>43039</c:v>
                </c:pt>
                <c:pt idx="96">
                  <c:v>43007</c:v>
                </c:pt>
                <c:pt idx="97">
                  <c:v>42978</c:v>
                </c:pt>
                <c:pt idx="98">
                  <c:v>42947</c:v>
                </c:pt>
                <c:pt idx="99">
                  <c:v>42916</c:v>
                </c:pt>
                <c:pt idx="100">
                  <c:v>42886</c:v>
                </c:pt>
                <c:pt idx="101">
                  <c:v>42853</c:v>
                </c:pt>
                <c:pt idx="102">
                  <c:v>42825</c:v>
                </c:pt>
                <c:pt idx="103">
                  <c:v>42794</c:v>
                </c:pt>
                <c:pt idx="104">
                  <c:v>42766</c:v>
                </c:pt>
                <c:pt idx="105">
                  <c:v>42734</c:v>
                </c:pt>
                <c:pt idx="106">
                  <c:v>42704</c:v>
                </c:pt>
                <c:pt idx="107">
                  <c:v>42674</c:v>
                </c:pt>
                <c:pt idx="108">
                  <c:v>42643</c:v>
                </c:pt>
                <c:pt idx="109">
                  <c:v>42613</c:v>
                </c:pt>
                <c:pt idx="110">
                  <c:v>42580</c:v>
                </c:pt>
                <c:pt idx="111">
                  <c:v>42551</c:v>
                </c:pt>
                <c:pt idx="112">
                  <c:v>42521</c:v>
                </c:pt>
                <c:pt idx="113">
                  <c:v>42489</c:v>
                </c:pt>
                <c:pt idx="114">
                  <c:v>42460</c:v>
                </c:pt>
                <c:pt idx="115">
                  <c:v>42429</c:v>
                </c:pt>
                <c:pt idx="116">
                  <c:v>42398</c:v>
                </c:pt>
                <c:pt idx="117">
                  <c:v>42369</c:v>
                </c:pt>
                <c:pt idx="118">
                  <c:v>42338</c:v>
                </c:pt>
                <c:pt idx="119">
                  <c:v>42307</c:v>
                </c:pt>
                <c:pt idx="120">
                  <c:v>42277</c:v>
                </c:pt>
                <c:pt idx="121">
                  <c:v>42247</c:v>
                </c:pt>
                <c:pt idx="122">
                  <c:v>42216</c:v>
                </c:pt>
                <c:pt idx="123">
                  <c:v>42185</c:v>
                </c:pt>
                <c:pt idx="124">
                  <c:v>42153</c:v>
                </c:pt>
                <c:pt idx="125">
                  <c:v>42124</c:v>
                </c:pt>
                <c:pt idx="126">
                  <c:v>42094</c:v>
                </c:pt>
                <c:pt idx="127">
                  <c:v>42062</c:v>
                </c:pt>
                <c:pt idx="128">
                  <c:v>42034</c:v>
                </c:pt>
                <c:pt idx="129">
                  <c:v>42004</c:v>
                </c:pt>
                <c:pt idx="130">
                  <c:v>41971</c:v>
                </c:pt>
                <c:pt idx="131">
                  <c:v>41943</c:v>
                </c:pt>
                <c:pt idx="132">
                  <c:v>41912</c:v>
                </c:pt>
                <c:pt idx="133">
                  <c:v>41880</c:v>
                </c:pt>
                <c:pt idx="134">
                  <c:v>41851</c:v>
                </c:pt>
                <c:pt idx="135">
                  <c:v>41820</c:v>
                </c:pt>
                <c:pt idx="136">
                  <c:v>41789</c:v>
                </c:pt>
                <c:pt idx="137">
                  <c:v>41759</c:v>
                </c:pt>
                <c:pt idx="138">
                  <c:v>41729</c:v>
                </c:pt>
                <c:pt idx="139">
                  <c:v>41698</c:v>
                </c:pt>
                <c:pt idx="140">
                  <c:v>41670</c:v>
                </c:pt>
                <c:pt idx="141">
                  <c:v>41639</c:v>
                </c:pt>
                <c:pt idx="142">
                  <c:v>41607</c:v>
                </c:pt>
                <c:pt idx="143">
                  <c:v>41578</c:v>
                </c:pt>
                <c:pt idx="144">
                  <c:v>41547</c:v>
                </c:pt>
                <c:pt idx="145">
                  <c:v>41516</c:v>
                </c:pt>
                <c:pt idx="146">
                  <c:v>41486</c:v>
                </c:pt>
                <c:pt idx="147">
                  <c:v>41453</c:v>
                </c:pt>
                <c:pt idx="148">
                  <c:v>41425</c:v>
                </c:pt>
                <c:pt idx="149">
                  <c:v>41394</c:v>
                </c:pt>
                <c:pt idx="150">
                  <c:v>41362</c:v>
                </c:pt>
                <c:pt idx="151">
                  <c:v>41333</c:v>
                </c:pt>
                <c:pt idx="152">
                  <c:v>41305</c:v>
                </c:pt>
                <c:pt idx="153">
                  <c:v>41274</c:v>
                </c:pt>
                <c:pt idx="154">
                  <c:v>41243</c:v>
                </c:pt>
                <c:pt idx="155">
                  <c:v>41213</c:v>
                </c:pt>
                <c:pt idx="156">
                  <c:v>41180</c:v>
                </c:pt>
                <c:pt idx="157">
                  <c:v>41152</c:v>
                </c:pt>
                <c:pt idx="158">
                  <c:v>41121</c:v>
                </c:pt>
                <c:pt idx="159">
                  <c:v>41089</c:v>
                </c:pt>
                <c:pt idx="160">
                  <c:v>41060</c:v>
                </c:pt>
                <c:pt idx="161">
                  <c:v>41029</c:v>
                </c:pt>
                <c:pt idx="162">
                  <c:v>40998</c:v>
                </c:pt>
                <c:pt idx="163">
                  <c:v>40968</c:v>
                </c:pt>
                <c:pt idx="164">
                  <c:v>40939</c:v>
                </c:pt>
                <c:pt idx="165">
                  <c:v>40907</c:v>
                </c:pt>
                <c:pt idx="166">
                  <c:v>40877</c:v>
                </c:pt>
                <c:pt idx="167">
                  <c:v>40847</c:v>
                </c:pt>
                <c:pt idx="168">
                  <c:v>40816</c:v>
                </c:pt>
                <c:pt idx="169">
                  <c:v>40786</c:v>
                </c:pt>
                <c:pt idx="170">
                  <c:v>40753</c:v>
                </c:pt>
                <c:pt idx="171">
                  <c:v>40724</c:v>
                </c:pt>
                <c:pt idx="172">
                  <c:v>40694</c:v>
                </c:pt>
                <c:pt idx="173">
                  <c:v>40662</c:v>
                </c:pt>
                <c:pt idx="174">
                  <c:v>40633</c:v>
                </c:pt>
                <c:pt idx="175">
                  <c:v>40602</c:v>
                </c:pt>
                <c:pt idx="176">
                  <c:v>40574</c:v>
                </c:pt>
                <c:pt idx="177">
                  <c:v>40543</c:v>
                </c:pt>
                <c:pt idx="178">
                  <c:v>40512</c:v>
                </c:pt>
                <c:pt idx="179">
                  <c:v>40480</c:v>
                </c:pt>
                <c:pt idx="180">
                  <c:v>40451</c:v>
                </c:pt>
                <c:pt idx="181">
                  <c:v>40421</c:v>
                </c:pt>
                <c:pt idx="182">
                  <c:v>40389</c:v>
                </c:pt>
                <c:pt idx="183">
                  <c:v>40359</c:v>
                </c:pt>
                <c:pt idx="184">
                  <c:v>40329</c:v>
                </c:pt>
                <c:pt idx="185">
                  <c:v>40298</c:v>
                </c:pt>
                <c:pt idx="186">
                  <c:v>40268</c:v>
                </c:pt>
                <c:pt idx="187">
                  <c:v>40235</c:v>
                </c:pt>
                <c:pt idx="188">
                  <c:v>40207</c:v>
                </c:pt>
                <c:pt idx="189">
                  <c:v>40178</c:v>
                </c:pt>
                <c:pt idx="190">
                  <c:v>40147</c:v>
                </c:pt>
                <c:pt idx="191">
                  <c:v>40116</c:v>
                </c:pt>
                <c:pt idx="192">
                  <c:v>40086</c:v>
                </c:pt>
                <c:pt idx="193">
                  <c:v>40056</c:v>
                </c:pt>
                <c:pt idx="194">
                  <c:v>40025</c:v>
                </c:pt>
                <c:pt idx="195">
                  <c:v>39994</c:v>
                </c:pt>
                <c:pt idx="196">
                  <c:v>39962</c:v>
                </c:pt>
                <c:pt idx="197">
                  <c:v>39933</c:v>
                </c:pt>
                <c:pt idx="198">
                  <c:v>39903</c:v>
                </c:pt>
                <c:pt idx="199">
                  <c:v>39871</c:v>
                </c:pt>
                <c:pt idx="200">
                  <c:v>39843</c:v>
                </c:pt>
                <c:pt idx="201">
                  <c:v>39813</c:v>
                </c:pt>
                <c:pt idx="202">
                  <c:v>39780</c:v>
                </c:pt>
                <c:pt idx="203">
                  <c:v>39752</c:v>
                </c:pt>
                <c:pt idx="204">
                  <c:v>39721</c:v>
                </c:pt>
                <c:pt idx="205">
                  <c:v>39689</c:v>
                </c:pt>
                <c:pt idx="206">
                  <c:v>39660</c:v>
                </c:pt>
                <c:pt idx="207">
                  <c:v>39629</c:v>
                </c:pt>
                <c:pt idx="208">
                  <c:v>39598</c:v>
                </c:pt>
                <c:pt idx="209">
                  <c:v>39568</c:v>
                </c:pt>
                <c:pt idx="210">
                  <c:v>39538</c:v>
                </c:pt>
                <c:pt idx="211">
                  <c:v>39507</c:v>
                </c:pt>
                <c:pt idx="212">
                  <c:v>39478</c:v>
                </c:pt>
                <c:pt idx="213">
                  <c:v>39447</c:v>
                </c:pt>
                <c:pt idx="214">
                  <c:v>39416</c:v>
                </c:pt>
                <c:pt idx="215">
                  <c:v>39386</c:v>
                </c:pt>
                <c:pt idx="216">
                  <c:v>39353</c:v>
                </c:pt>
                <c:pt idx="217">
                  <c:v>39325</c:v>
                </c:pt>
                <c:pt idx="218">
                  <c:v>39294</c:v>
                </c:pt>
                <c:pt idx="219">
                  <c:v>39262</c:v>
                </c:pt>
                <c:pt idx="220">
                  <c:v>39233</c:v>
                </c:pt>
                <c:pt idx="221">
                  <c:v>39202</c:v>
                </c:pt>
                <c:pt idx="222">
                  <c:v>39171</c:v>
                </c:pt>
                <c:pt idx="223">
                  <c:v>39141</c:v>
                </c:pt>
                <c:pt idx="224">
                  <c:v>39113</c:v>
                </c:pt>
                <c:pt idx="225">
                  <c:v>39080</c:v>
                </c:pt>
                <c:pt idx="226">
                  <c:v>39051</c:v>
                </c:pt>
                <c:pt idx="227">
                  <c:v>39021</c:v>
                </c:pt>
                <c:pt idx="228">
                  <c:v>38989</c:v>
                </c:pt>
                <c:pt idx="229">
                  <c:v>38960</c:v>
                </c:pt>
                <c:pt idx="230">
                  <c:v>38929</c:v>
                </c:pt>
                <c:pt idx="231">
                  <c:v>38898</c:v>
                </c:pt>
                <c:pt idx="232">
                  <c:v>38868</c:v>
                </c:pt>
                <c:pt idx="233">
                  <c:v>38835</c:v>
                </c:pt>
                <c:pt idx="234">
                  <c:v>38807</c:v>
                </c:pt>
                <c:pt idx="235">
                  <c:v>38776</c:v>
                </c:pt>
                <c:pt idx="236">
                  <c:v>38748</c:v>
                </c:pt>
              </c:numCache>
            </c:numRef>
          </c:cat>
          <c:val>
            <c:numRef>
              <c:f>Sheet1!$B$2:$B$238</c:f>
              <c:numCache>
                <c:formatCode>General</c:formatCode>
                <c:ptCount val="237"/>
                <c:pt idx="0">
                  <c:v>601</c:v>
                </c:pt>
                <c:pt idx="1">
                  <c:v>506.07</c:v>
                </c:pt>
                <c:pt idx="2">
                  <c:v>478.3</c:v>
                </c:pt>
                <c:pt idx="3">
                  <c:v>480.62</c:v>
                </c:pt>
                <c:pt idx="4">
                  <c:v>478.18</c:v>
                </c:pt>
                <c:pt idx="5">
                  <c:v>478.08</c:v>
                </c:pt>
                <c:pt idx="6">
                  <c:v>449.05</c:v>
                </c:pt>
                <c:pt idx="7">
                  <c:v>402.34</c:v>
                </c:pt>
                <c:pt idx="8">
                  <c:v>391.9</c:v>
                </c:pt>
                <c:pt idx="9">
                  <c:v>361.33</c:v>
                </c:pt>
                <c:pt idx="10">
                  <c:v>364.61</c:v>
                </c:pt>
                <c:pt idx="11">
                  <c:v>382.33</c:v>
                </c:pt>
                <c:pt idx="12">
                  <c:v>363.1</c:v>
                </c:pt>
                <c:pt idx="13">
                  <c:v>340.04</c:v>
                </c:pt>
                <c:pt idx="14">
                  <c:v>330.23</c:v>
                </c:pt>
                <c:pt idx="15">
                  <c:v>308.99</c:v>
                </c:pt>
                <c:pt idx="16">
                  <c:v>309.08999999999997</c:v>
                </c:pt>
                <c:pt idx="17">
                  <c:v>301.87</c:v>
                </c:pt>
                <c:pt idx="18">
                  <c:v>291.95999999999998</c:v>
                </c:pt>
                <c:pt idx="19">
                  <c:v>259.33999999999997</c:v>
                </c:pt>
                <c:pt idx="20">
                  <c:v>258.5</c:v>
                </c:pt>
                <c:pt idx="21">
                  <c:v>262.63</c:v>
                </c:pt>
                <c:pt idx="22">
                  <c:v>257.95</c:v>
                </c:pt>
                <c:pt idx="23">
                  <c:v>248.72</c:v>
                </c:pt>
                <c:pt idx="24">
                  <c:v>224.95</c:v>
                </c:pt>
                <c:pt idx="25">
                  <c:v>241.04</c:v>
                </c:pt>
                <c:pt idx="26">
                  <c:v>245.42</c:v>
                </c:pt>
                <c:pt idx="27">
                  <c:v>237.38</c:v>
                </c:pt>
                <c:pt idx="28">
                  <c:v>245.01</c:v>
                </c:pt>
                <c:pt idx="29">
                  <c:v>249.8</c:v>
                </c:pt>
                <c:pt idx="30">
                  <c:v>246.16</c:v>
                </c:pt>
                <c:pt idx="31">
                  <c:v>221.13</c:v>
                </c:pt>
                <c:pt idx="32">
                  <c:v>238.96</c:v>
                </c:pt>
                <c:pt idx="33">
                  <c:v>220.62</c:v>
                </c:pt>
                <c:pt idx="34">
                  <c:v>210.87</c:v>
                </c:pt>
                <c:pt idx="35">
                  <c:v>187.14</c:v>
                </c:pt>
                <c:pt idx="36">
                  <c:v>191.9</c:v>
                </c:pt>
                <c:pt idx="37">
                  <c:v>200.76</c:v>
                </c:pt>
                <c:pt idx="38">
                  <c:v>210.41</c:v>
                </c:pt>
                <c:pt idx="39">
                  <c:v>217.68</c:v>
                </c:pt>
                <c:pt idx="40">
                  <c:v>222.97</c:v>
                </c:pt>
                <c:pt idx="41">
                  <c:v>233.44</c:v>
                </c:pt>
                <c:pt idx="42">
                  <c:v>240.56</c:v>
                </c:pt>
                <c:pt idx="43">
                  <c:v>235.56</c:v>
                </c:pt>
                <c:pt idx="44">
                  <c:v>215.9</c:v>
                </c:pt>
                <c:pt idx="45">
                  <c:v>221.53</c:v>
                </c:pt>
                <c:pt idx="46">
                  <c:v>211.92</c:v>
                </c:pt>
                <c:pt idx="47">
                  <c:v>213.48</c:v>
                </c:pt>
                <c:pt idx="48">
                  <c:v>208.83</c:v>
                </c:pt>
                <c:pt idx="49">
                  <c:v>218.79</c:v>
                </c:pt>
                <c:pt idx="50">
                  <c:v>218.89</c:v>
                </c:pt>
                <c:pt idx="51">
                  <c:v>211.15</c:v>
                </c:pt>
                <c:pt idx="52">
                  <c:v>235.19</c:v>
                </c:pt>
                <c:pt idx="53">
                  <c:v>210.97</c:v>
                </c:pt>
                <c:pt idx="54">
                  <c:v>200.18</c:v>
                </c:pt>
                <c:pt idx="55">
                  <c:v>204.81</c:v>
                </c:pt>
                <c:pt idx="56">
                  <c:v>224.78</c:v>
                </c:pt>
                <c:pt idx="57">
                  <c:v>233.69</c:v>
                </c:pt>
                <c:pt idx="58">
                  <c:v>212.35</c:v>
                </c:pt>
                <c:pt idx="59">
                  <c:v>230.25</c:v>
                </c:pt>
                <c:pt idx="60">
                  <c:v>231.48</c:v>
                </c:pt>
                <c:pt idx="61">
                  <c:v>245.9</c:v>
                </c:pt>
                <c:pt idx="62">
                  <c:v>247.31</c:v>
                </c:pt>
                <c:pt idx="63">
                  <c:v>213.05</c:v>
                </c:pt>
                <c:pt idx="64">
                  <c:v>204.14</c:v>
                </c:pt>
                <c:pt idx="65">
                  <c:v>196.45</c:v>
                </c:pt>
                <c:pt idx="66">
                  <c:v>177.23</c:v>
                </c:pt>
                <c:pt idx="67">
                  <c:v>178.73</c:v>
                </c:pt>
                <c:pt idx="68">
                  <c:v>179.34</c:v>
                </c:pt>
                <c:pt idx="69">
                  <c:v>166.7</c:v>
                </c:pt>
                <c:pt idx="70">
                  <c:v>157.33000000000001</c:v>
                </c:pt>
                <c:pt idx="71">
                  <c:v>165.95</c:v>
                </c:pt>
                <c:pt idx="72">
                  <c:v>158.83000000000001</c:v>
                </c:pt>
                <c:pt idx="73">
                  <c:v>167.25</c:v>
                </c:pt>
                <c:pt idx="74">
                  <c:v>148.51</c:v>
                </c:pt>
                <c:pt idx="75">
                  <c:v>147.77000000000001</c:v>
                </c:pt>
                <c:pt idx="76">
                  <c:v>129.49</c:v>
                </c:pt>
                <c:pt idx="77">
                  <c:v>125.62</c:v>
                </c:pt>
                <c:pt idx="78">
                  <c:v>127.17</c:v>
                </c:pt>
                <c:pt idx="79">
                  <c:v>130.85</c:v>
                </c:pt>
                <c:pt idx="80">
                  <c:v>132.25</c:v>
                </c:pt>
                <c:pt idx="81">
                  <c:v>125.43</c:v>
                </c:pt>
                <c:pt idx="82">
                  <c:v>114.54</c:v>
                </c:pt>
                <c:pt idx="83">
                  <c:v>113.53</c:v>
                </c:pt>
                <c:pt idx="84">
                  <c:v>109.33</c:v>
                </c:pt>
                <c:pt idx="85">
                  <c:v>111.14</c:v>
                </c:pt>
                <c:pt idx="86">
                  <c:v>115.18</c:v>
                </c:pt>
                <c:pt idx="87">
                  <c:v>120.18</c:v>
                </c:pt>
                <c:pt idx="88">
                  <c:v>128.25</c:v>
                </c:pt>
                <c:pt idx="89">
                  <c:v>131.22</c:v>
                </c:pt>
                <c:pt idx="90">
                  <c:v>132.99</c:v>
                </c:pt>
                <c:pt idx="91">
                  <c:v>131.72999999999999</c:v>
                </c:pt>
                <c:pt idx="92">
                  <c:v>136.44999999999999</c:v>
                </c:pt>
                <c:pt idx="93">
                  <c:v>129</c:v>
                </c:pt>
                <c:pt idx="94">
                  <c:v>124.12</c:v>
                </c:pt>
                <c:pt idx="95">
                  <c:v>123.49</c:v>
                </c:pt>
                <c:pt idx="96">
                  <c:v>124.95</c:v>
                </c:pt>
                <c:pt idx="97">
                  <c:v>132.28</c:v>
                </c:pt>
                <c:pt idx="98">
                  <c:v>123.14</c:v>
                </c:pt>
                <c:pt idx="99">
                  <c:v>118.25</c:v>
                </c:pt>
                <c:pt idx="100">
                  <c:v>123.05</c:v>
                </c:pt>
                <c:pt idx="101">
                  <c:v>122.94</c:v>
                </c:pt>
                <c:pt idx="102">
                  <c:v>119.58</c:v>
                </c:pt>
                <c:pt idx="103">
                  <c:v>119.45</c:v>
                </c:pt>
                <c:pt idx="104">
                  <c:v>112.82</c:v>
                </c:pt>
                <c:pt idx="105">
                  <c:v>101.71</c:v>
                </c:pt>
                <c:pt idx="106">
                  <c:v>106.22</c:v>
                </c:pt>
                <c:pt idx="107">
                  <c:v>124.5</c:v>
                </c:pt>
                <c:pt idx="108">
                  <c:v>131.30000000000001</c:v>
                </c:pt>
                <c:pt idx="109">
                  <c:v>130.09</c:v>
                </c:pt>
                <c:pt idx="110">
                  <c:v>137.52000000000001</c:v>
                </c:pt>
                <c:pt idx="111">
                  <c:v>132.36000000000001</c:v>
                </c:pt>
                <c:pt idx="112">
                  <c:v>113.63</c:v>
                </c:pt>
                <c:pt idx="113">
                  <c:v>127.37</c:v>
                </c:pt>
                <c:pt idx="114">
                  <c:v>116.69</c:v>
                </c:pt>
                <c:pt idx="115">
                  <c:v>117.73</c:v>
                </c:pt>
                <c:pt idx="116">
                  <c:v>96.56</c:v>
                </c:pt>
                <c:pt idx="117">
                  <c:v>86.52</c:v>
                </c:pt>
                <c:pt idx="118">
                  <c:v>87.16</c:v>
                </c:pt>
                <c:pt idx="119">
                  <c:v>100.76</c:v>
                </c:pt>
                <c:pt idx="120">
                  <c:v>96.01</c:v>
                </c:pt>
                <c:pt idx="121">
                  <c:v>99.5</c:v>
                </c:pt>
                <c:pt idx="122">
                  <c:v>92.62</c:v>
                </c:pt>
                <c:pt idx="123">
                  <c:v>106.07</c:v>
                </c:pt>
                <c:pt idx="124">
                  <c:v>109.28</c:v>
                </c:pt>
                <c:pt idx="125">
                  <c:v>108.19</c:v>
                </c:pt>
                <c:pt idx="126">
                  <c:v>108.04</c:v>
                </c:pt>
                <c:pt idx="127">
                  <c:v>113.25</c:v>
                </c:pt>
                <c:pt idx="128">
                  <c:v>125.66</c:v>
                </c:pt>
                <c:pt idx="129">
                  <c:v>108.19</c:v>
                </c:pt>
                <c:pt idx="130">
                  <c:v>105.2</c:v>
                </c:pt>
                <c:pt idx="131">
                  <c:v>106.18</c:v>
                </c:pt>
                <c:pt idx="132">
                  <c:v>112.37</c:v>
                </c:pt>
                <c:pt idx="133">
                  <c:v>126.28</c:v>
                </c:pt>
                <c:pt idx="134">
                  <c:v>125.45</c:v>
                </c:pt>
                <c:pt idx="135">
                  <c:v>133.32</c:v>
                </c:pt>
                <c:pt idx="136">
                  <c:v>119.67</c:v>
                </c:pt>
                <c:pt idx="137">
                  <c:v>127.04</c:v>
                </c:pt>
                <c:pt idx="138">
                  <c:v>125.7</c:v>
                </c:pt>
                <c:pt idx="139">
                  <c:v>133.15</c:v>
                </c:pt>
                <c:pt idx="140">
                  <c:v>118.76</c:v>
                </c:pt>
                <c:pt idx="141">
                  <c:v>111.22</c:v>
                </c:pt>
                <c:pt idx="142">
                  <c:v>120.31</c:v>
                </c:pt>
                <c:pt idx="143">
                  <c:v>132.56</c:v>
                </c:pt>
                <c:pt idx="144">
                  <c:v>133.61000000000001</c:v>
                </c:pt>
                <c:pt idx="145">
                  <c:v>145.26</c:v>
                </c:pt>
                <c:pt idx="146">
                  <c:v>132.91999999999999</c:v>
                </c:pt>
                <c:pt idx="147">
                  <c:v>117</c:v>
                </c:pt>
                <c:pt idx="148">
                  <c:v>143.94</c:v>
                </c:pt>
                <c:pt idx="149">
                  <c:v>159.57</c:v>
                </c:pt>
                <c:pt idx="150">
                  <c:v>180.81</c:v>
                </c:pt>
                <c:pt idx="151">
                  <c:v>177.66</c:v>
                </c:pt>
                <c:pt idx="152">
                  <c:v>192.44</c:v>
                </c:pt>
                <c:pt idx="153">
                  <c:v>194.49</c:v>
                </c:pt>
                <c:pt idx="154">
                  <c:v>201.45</c:v>
                </c:pt>
                <c:pt idx="155">
                  <c:v>202.45</c:v>
                </c:pt>
                <c:pt idx="156">
                  <c:v>211.52</c:v>
                </c:pt>
                <c:pt idx="157">
                  <c:v>197.39</c:v>
                </c:pt>
                <c:pt idx="158">
                  <c:v>183.81</c:v>
                </c:pt>
                <c:pt idx="159">
                  <c:v>180.8</c:v>
                </c:pt>
                <c:pt idx="160">
                  <c:v>174.3</c:v>
                </c:pt>
                <c:pt idx="161">
                  <c:v>192.63</c:v>
                </c:pt>
                <c:pt idx="162">
                  <c:v>193.22</c:v>
                </c:pt>
                <c:pt idx="163">
                  <c:v>198.25</c:v>
                </c:pt>
                <c:pt idx="164">
                  <c:v>205.46</c:v>
                </c:pt>
                <c:pt idx="165">
                  <c:v>175.08</c:v>
                </c:pt>
                <c:pt idx="166">
                  <c:v>206.97</c:v>
                </c:pt>
                <c:pt idx="167">
                  <c:v>201.41</c:v>
                </c:pt>
                <c:pt idx="168">
                  <c:v>185.43</c:v>
                </c:pt>
                <c:pt idx="169">
                  <c:v>220.89</c:v>
                </c:pt>
                <c:pt idx="170">
                  <c:v>186</c:v>
                </c:pt>
                <c:pt idx="171">
                  <c:v>163.69999999999999</c:v>
                </c:pt>
                <c:pt idx="172">
                  <c:v>169.95</c:v>
                </c:pt>
                <c:pt idx="173">
                  <c:v>174.86</c:v>
                </c:pt>
                <c:pt idx="174">
                  <c:v>151.75</c:v>
                </c:pt>
                <c:pt idx="175">
                  <c:v>148.08000000000001</c:v>
                </c:pt>
                <c:pt idx="176">
                  <c:v>134.25</c:v>
                </c:pt>
                <c:pt idx="177">
                  <c:v>149.85</c:v>
                </c:pt>
                <c:pt idx="178">
                  <c:v>143.66999999999999</c:v>
                </c:pt>
                <c:pt idx="179">
                  <c:v>138.94999999999999</c:v>
                </c:pt>
                <c:pt idx="180">
                  <c:v>130.01</c:v>
                </c:pt>
                <c:pt idx="181">
                  <c:v>119.27</c:v>
                </c:pt>
                <c:pt idx="182">
                  <c:v>107.59</c:v>
                </c:pt>
                <c:pt idx="183">
                  <c:v>118.38</c:v>
                </c:pt>
                <c:pt idx="184">
                  <c:v>113.8</c:v>
                </c:pt>
                <c:pt idx="185">
                  <c:v>107.25</c:v>
                </c:pt>
                <c:pt idx="186">
                  <c:v>95.68</c:v>
                </c:pt>
                <c:pt idx="187">
                  <c:v>96.45</c:v>
                </c:pt>
                <c:pt idx="188">
                  <c:v>90.05</c:v>
                </c:pt>
                <c:pt idx="189">
                  <c:v>92.82</c:v>
                </c:pt>
                <c:pt idx="190">
                  <c:v>107.35</c:v>
                </c:pt>
                <c:pt idx="191">
                  <c:v>83.77</c:v>
                </c:pt>
                <c:pt idx="192">
                  <c:v>77.13</c:v>
                </c:pt>
                <c:pt idx="193">
                  <c:v>67.2</c:v>
                </c:pt>
                <c:pt idx="194">
                  <c:v>67.69</c:v>
                </c:pt>
                <c:pt idx="195">
                  <c:v>62.86</c:v>
                </c:pt>
                <c:pt idx="196">
                  <c:v>72.12</c:v>
                </c:pt>
                <c:pt idx="197">
                  <c:v>56.13</c:v>
                </c:pt>
                <c:pt idx="198">
                  <c:v>61.6</c:v>
                </c:pt>
                <c:pt idx="199">
                  <c:v>65.64</c:v>
                </c:pt>
                <c:pt idx="200">
                  <c:v>63.1</c:v>
                </c:pt>
                <c:pt idx="201">
                  <c:v>55.04</c:v>
                </c:pt>
                <c:pt idx="202">
                  <c:v>43.8</c:v>
                </c:pt>
                <c:pt idx="203">
                  <c:v>27.24</c:v>
                </c:pt>
                <c:pt idx="204">
                  <c:v>53.09</c:v>
                </c:pt>
                <c:pt idx="205">
                  <c:v>46.1</c:v>
                </c:pt>
                <c:pt idx="206">
                  <c:v>60.68</c:v>
                </c:pt>
                <c:pt idx="207">
                  <c:v>62.66</c:v>
                </c:pt>
                <c:pt idx="208">
                  <c:v>55.83</c:v>
                </c:pt>
                <c:pt idx="209">
                  <c:v>54.25</c:v>
                </c:pt>
                <c:pt idx="210">
                  <c:v>61.17</c:v>
                </c:pt>
                <c:pt idx="211">
                  <c:v>71.19</c:v>
                </c:pt>
                <c:pt idx="212">
                  <c:v>62.79</c:v>
                </c:pt>
                <c:pt idx="213">
                  <c:v>46.55</c:v>
                </c:pt>
                <c:pt idx="214">
                  <c:v>37.729999999999997</c:v>
                </c:pt>
                <c:pt idx="215">
                  <c:v>40.06</c:v>
                </c:pt>
                <c:pt idx="216">
                  <c:v>30.71</c:v>
                </c:pt>
                <c:pt idx="217">
                  <c:v>18.350000000000001</c:v>
                </c:pt>
                <c:pt idx="218">
                  <c:v>16.77</c:v>
                </c:pt>
                <c:pt idx="219">
                  <c:v>14.19</c:v>
                </c:pt>
                <c:pt idx="220">
                  <c:v>16.100000000000001</c:v>
                </c:pt>
                <c:pt idx="221">
                  <c:v>19.260000000000002</c:v>
                </c:pt>
                <c:pt idx="222">
                  <c:v>16.68</c:v>
                </c:pt>
                <c:pt idx="223">
                  <c:v>17.66</c:v>
                </c:pt>
                <c:pt idx="224">
                  <c:v>14.82</c:v>
                </c:pt>
                <c:pt idx="225">
                  <c:v>11.92</c:v>
                </c:pt>
                <c:pt idx="226">
                  <c:v>13.9</c:v>
                </c:pt>
                <c:pt idx="227">
                  <c:v>6.63</c:v>
                </c:pt>
                <c:pt idx="228">
                  <c:v>5.17</c:v>
                </c:pt>
                <c:pt idx="229">
                  <c:v>10.27</c:v>
                </c:pt>
                <c:pt idx="230">
                  <c:v>11.93</c:v>
                </c:pt>
                <c:pt idx="231">
                  <c:v>8.25</c:v>
                </c:pt>
                <c:pt idx="232">
                  <c:v>13.41</c:v>
                </c:pt>
                <c:pt idx="233">
                  <c:v>15.03</c:v>
                </c:pt>
                <c:pt idx="234">
                  <c:v>2.59</c:v>
                </c:pt>
                <c:pt idx="235">
                  <c:v>-1.29</c:v>
                </c:pt>
                <c:pt idx="236">
                  <c:v>0</c:v>
                </c:pt>
              </c:numCache>
            </c:numRef>
          </c:val>
          <c:smooth val="0"/>
          <c:extLst>
            <c:ext xmlns:c16="http://schemas.microsoft.com/office/drawing/2014/chart" uri="{C3380CC4-5D6E-409C-BE32-E72D297353CC}">
              <c16:uniqueId val="{00000000-8674-2343-B8F6-4B652D8787A0}"/>
            </c:ext>
          </c:extLst>
        </c:ser>
        <c:ser>
          <c:idx val="1"/>
          <c:order val="1"/>
          <c:tx>
            <c:strRef>
              <c:f>Sheet1!$C$1</c:f>
              <c:strCache>
                <c:ptCount val="1"/>
                <c:pt idx="0">
                  <c:v>DJIA</c:v>
                </c:pt>
              </c:strCache>
            </c:strRef>
          </c:tx>
          <c:spPr>
            <a:ln w="28575" cap="rnd">
              <a:solidFill>
                <a:srgbClr val="003C58"/>
              </a:solidFill>
              <a:round/>
            </a:ln>
            <a:effectLst/>
          </c:spPr>
          <c:marker>
            <c:symbol val="none"/>
          </c:marker>
          <c:cat>
            <c:numRef>
              <c:f>Sheet1!$A$2:$A$238</c:f>
              <c:numCache>
                <c:formatCode>m/d/yy</c:formatCode>
                <c:ptCount val="237"/>
                <c:pt idx="0">
                  <c:v>45909</c:v>
                </c:pt>
                <c:pt idx="1">
                  <c:v>45898</c:v>
                </c:pt>
                <c:pt idx="2">
                  <c:v>45869</c:v>
                </c:pt>
                <c:pt idx="3">
                  <c:v>45838</c:v>
                </c:pt>
                <c:pt idx="4">
                  <c:v>45807</c:v>
                </c:pt>
                <c:pt idx="5">
                  <c:v>45777</c:v>
                </c:pt>
                <c:pt idx="6">
                  <c:v>45747</c:v>
                </c:pt>
                <c:pt idx="7">
                  <c:v>45716</c:v>
                </c:pt>
                <c:pt idx="8">
                  <c:v>45688</c:v>
                </c:pt>
                <c:pt idx="9">
                  <c:v>45657</c:v>
                </c:pt>
                <c:pt idx="10">
                  <c:v>45625</c:v>
                </c:pt>
                <c:pt idx="11">
                  <c:v>45596</c:v>
                </c:pt>
                <c:pt idx="12">
                  <c:v>45565</c:v>
                </c:pt>
                <c:pt idx="13">
                  <c:v>45534</c:v>
                </c:pt>
                <c:pt idx="14">
                  <c:v>45504</c:v>
                </c:pt>
                <c:pt idx="15">
                  <c:v>45471</c:v>
                </c:pt>
                <c:pt idx="16">
                  <c:v>45443</c:v>
                </c:pt>
                <c:pt idx="17">
                  <c:v>45412</c:v>
                </c:pt>
                <c:pt idx="18">
                  <c:v>45380</c:v>
                </c:pt>
                <c:pt idx="19">
                  <c:v>45351</c:v>
                </c:pt>
                <c:pt idx="20">
                  <c:v>45322</c:v>
                </c:pt>
                <c:pt idx="21">
                  <c:v>45289</c:v>
                </c:pt>
                <c:pt idx="22">
                  <c:v>45260</c:v>
                </c:pt>
                <c:pt idx="23">
                  <c:v>45230</c:v>
                </c:pt>
                <c:pt idx="24">
                  <c:v>45198</c:v>
                </c:pt>
                <c:pt idx="25">
                  <c:v>45169</c:v>
                </c:pt>
                <c:pt idx="26">
                  <c:v>45138</c:v>
                </c:pt>
                <c:pt idx="27">
                  <c:v>45107</c:v>
                </c:pt>
                <c:pt idx="28">
                  <c:v>45077</c:v>
                </c:pt>
                <c:pt idx="29">
                  <c:v>45044</c:v>
                </c:pt>
                <c:pt idx="30">
                  <c:v>45016</c:v>
                </c:pt>
                <c:pt idx="31">
                  <c:v>44985</c:v>
                </c:pt>
                <c:pt idx="32">
                  <c:v>44957</c:v>
                </c:pt>
                <c:pt idx="33">
                  <c:v>44925</c:v>
                </c:pt>
                <c:pt idx="34">
                  <c:v>44895</c:v>
                </c:pt>
                <c:pt idx="35">
                  <c:v>44865</c:v>
                </c:pt>
                <c:pt idx="36">
                  <c:v>44834</c:v>
                </c:pt>
                <c:pt idx="37">
                  <c:v>44804</c:v>
                </c:pt>
                <c:pt idx="38">
                  <c:v>44771</c:v>
                </c:pt>
                <c:pt idx="39">
                  <c:v>44742</c:v>
                </c:pt>
                <c:pt idx="40">
                  <c:v>44712</c:v>
                </c:pt>
                <c:pt idx="41">
                  <c:v>44680</c:v>
                </c:pt>
                <c:pt idx="42">
                  <c:v>44651</c:v>
                </c:pt>
                <c:pt idx="43">
                  <c:v>44620</c:v>
                </c:pt>
                <c:pt idx="44">
                  <c:v>44592</c:v>
                </c:pt>
                <c:pt idx="45">
                  <c:v>44561</c:v>
                </c:pt>
                <c:pt idx="46">
                  <c:v>44530</c:v>
                </c:pt>
                <c:pt idx="47">
                  <c:v>44498</c:v>
                </c:pt>
                <c:pt idx="48">
                  <c:v>44469</c:v>
                </c:pt>
                <c:pt idx="49">
                  <c:v>44439</c:v>
                </c:pt>
                <c:pt idx="50">
                  <c:v>44407</c:v>
                </c:pt>
                <c:pt idx="51">
                  <c:v>44377</c:v>
                </c:pt>
                <c:pt idx="52">
                  <c:v>44347</c:v>
                </c:pt>
                <c:pt idx="53">
                  <c:v>44316</c:v>
                </c:pt>
                <c:pt idx="54">
                  <c:v>44286</c:v>
                </c:pt>
                <c:pt idx="55">
                  <c:v>44253</c:v>
                </c:pt>
                <c:pt idx="56">
                  <c:v>44225</c:v>
                </c:pt>
                <c:pt idx="57">
                  <c:v>44196</c:v>
                </c:pt>
                <c:pt idx="58">
                  <c:v>44165</c:v>
                </c:pt>
                <c:pt idx="59">
                  <c:v>44134</c:v>
                </c:pt>
                <c:pt idx="60">
                  <c:v>44104</c:v>
                </c:pt>
                <c:pt idx="61">
                  <c:v>44074</c:v>
                </c:pt>
                <c:pt idx="62">
                  <c:v>44043</c:v>
                </c:pt>
                <c:pt idx="63">
                  <c:v>44012</c:v>
                </c:pt>
                <c:pt idx="64">
                  <c:v>43980</c:v>
                </c:pt>
                <c:pt idx="65">
                  <c:v>43951</c:v>
                </c:pt>
                <c:pt idx="66">
                  <c:v>43921</c:v>
                </c:pt>
                <c:pt idx="67">
                  <c:v>43889</c:v>
                </c:pt>
                <c:pt idx="68">
                  <c:v>43861</c:v>
                </c:pt>
                <c:pt idx="69">
                  <c:v>43830</c:v>
                </c:pt>
                <c:pt idx="70">
                  <c:v>43798</c:v>
                </c:pt>
                <c:pt idx="71">
                  <c:v>43769</c:v>
                </c:pt>
                <c:pt idx="72">
                  <c:v>43738</c:v>
                </c:pt>
                <c:pt idx="73">
                  <c:v>43707</c:v>
                </c:pt>
                <c:pt idx="74">
                  <c:v>43677</c:v>
                </c:pt>
                <c:pt idx="75">
                  <c:v>43644</c:v>
                </c:pt>
                <c:pt idx="76">
                  <c:v>43616</c:v>
                </c:pt>
                <c:pt idx="77">
                  <c:v>43585</c:v>
                </c:pt>
                <c:pt idx="78">
                  <c:v>43553</c:v>
                </c:pt>
                <c:pt idx="79">
                  <c:v>43524</c:v>
                </c:pt>
                <c:pt idx="80">
                  <c:v>43496</c:v>
                </c:pt>
                <c:pt idx="81">
                  <c:v>43465</c:v>
                </c:pt>
                <c:pt idx="82">
                  <c:v>43434</c:v>
                </c:pt>
                <c:pt idx="83">
                  <c:v>43404</c:v>
                </c:pt>
                <c:pt idx="84">
                  <c:v>43371</c:v>
                </c:pt>
                <c:pt idx="85">
                  <c:v>43343</c:v>
                </c:pt>
                <c:pt idx="86">
                  <c:v>43312</c:v>
                </c:pt>
                <c:pt idx="87">
                  <c:v>43280</c:v>
                </c:pt>
                <c:pt idx="88">
                  <c:v>43251</c:v>
                </c:pt>
                <c:pt idx="89">
                  <c:v>43220</c:v>
                </c:pt>
                <c:pt idx="90">
                  <c:v>43189</c:v>
                </c:pt>
                <c:pt idx="91">
                  <c:v>43159</c:v>
                </c:pt>
                <c:pt idx="92">
                  <c:v>43131</c:v>
                </c:pt>
                <c:pt idx="93">
                  <c:v>43098</c:v>
                </c:pt>
                <c:pt idx="94">
                  <c:v>43069</c:v>
                </c:pt>
                <c:pt idx="95">
                  <c:v>43039</c:v>
                </c:pt>
                <c:pt idx="96">
                  <c:v>43007</c:v>
                </c:pt>
                <c:pt idx="97">
                  <c:v>42978</c:v>
                </c:pt>
                <c:pt idx="98">
                  <c:v>42947</c:v>
                </c:pt>
                <c:pt idx="99">
                  <c:v>42916</c:v>
                </c:pt>
                <c:pt idx="100">
                  <c:v>42886</c:v>
                </c:pt>
                <c:pt idx="101">
                  <c:v>42853</c:v>
                </c:pt>
                <c:pt idx="102">
                  <c:v>42825</c:v>
                </c:pt>
                <c:pt idx="103">
                  <c:v>42794</c:v>
                </c:pt>
                <c:pt idx="104">
                  <c:v>42766</c:v>
                </c:pt>
                <c:pt idx="105">
                  <c:v>42734</c:v>
                </c:pt>
                <c:pt idx="106">
                  <c:v>42704</c:v>
                </c:pt>
                <c:pt idx="107">
                  <c:v>42674</c:v>
                </c:pt>
                <c:pt idx="108">
                  <c:v>42643</c:v>
                </c:pt>
                <c:pt idx="109">
                  <c:v>42613</c:v>
                </c:pt>
                <c:pt idx="110">
                  <c:v>42580</c:v>
                </c:pt>
                <c:pt idx="111">
                  <c:v>42551</c:v>
                </c:pt>
                <c:pt idx="112">
                  <c:v>42521</c:v>
                </c:pt>
                <c:pt idx="113">
                  <c:v>42489</c:v>
                </c:pt>
                <c:pt idx="114">
                  <c:v>42460</c:v>
                </c:pt>
                <c:pt idx="115">
                  <c:v>42429</c:v>
                </c:pt>
                <c:pt idx="116">
                  <c:v>42398</c:v>
                </c:pt>
                <c:pt idx="117">
                  <c:v>42369</c:v>
                </c:pt>
                <c:pt idx="118">
                  <c:v>42338</c:v>
                </c:pt>
                <c:pt idx="119">
                  <c:v>42307</c:v>
                </c:pt>
                <c:pt idx="120">
                  <c:v>42277</c:v>
                </c:pt>
                <c:pt idx="121">
                  <c:v>42247</c:v>
                </c:pt>
                <c:pt idx="122">
                  <c:v>42216</c:v>
                </c:pt>
                <c:pt idx="123">
                  <c:v>42185</c:v>
                </c:pt>
                <c:pt idx="124">
                  <c:v>42153</c:v>
                </c:pt>
                <c:pt idx="125">
                  <c:v>42124</c:v>
                </c:pt>
                <c:pt idx="126">
                  <c:v>42094</c:v>
                </c:pt>
                <c:pt idx="127">
                  <c:v>42062</c:v>
                </c:pt>
                <c:pt idx="128">
                  <c:v>42034</c:v>
                </c:pt>
                <c:pt idx="129">
                  <c:v>42004</c:v>
                </c:pt>
                <c:pt idx="130">
                  <c:v>41971</c:v>
                </c:pt>
                <c:pt idx="131">
                  <c:v>41943</c:v>
                </c:pt>
                <c:pt idx="132">
                  <c:v>41912</c:v>
                </c:pt>
                <c:pt idx="133">
                  <c:v>41880</c:v>
                </c:pt>
                <c:pt idx="134">
                  <c:v>41851</c:v>
                </c:pt>
                <c:pt idx="135">
                  <c:v>41820</c:v>
                </c:pt>
                <c:pt idx="136">
                  <c:v>41789</c:v>
                </c:pt>
                <c:pt idx="137">
                  <c:v>41759</c:v>
                </c:pt>
                <c:pt idx="138">
                  <c:v>41729</c:v>
                </c:pt>
                <c:pt idx="139">
                  <c:v>41698</c:v>
                </c:pt>
                <c:pt idx="140">
                  <c:v>41670</c:v>
                </c:pt>
                <c:pt idx="141">
                  <c:v>41639</c:v>
                </c:pt>
                <c:pt idx="142">
                  <c:v>41607</c:v>
                </c:pt>
                <c:pt idx="143">
                  <c:v>41578</c:v>
                </c:pt>
                <c:pt idx="144">
                  <c:v>41547</c:v>
                </c:pt>
                <c:pt idx="145">
                  <c:v>41516</c:v>
                </c:pt>
                <c:pt idx="146">
                  <c:v>41486</c:v>
                </c:pt>
                <c:pt idx="147">
                  <c:v>41453</c:v>
                </c:pt>
                <c:pt idx="148">
                  <c:v>41425</c:v>
                </c:pt>
                <c:pt idx="149">
                  <c:v>41394</c:v>
                </c:pt>
                <c:pt idx="150">
                  <c:v>41362</c:v>
                </c:pt>
                <c:pt idx="151">
                  <c:v>41333</c:v>
                </c:pt>
                <c:pt idx="152">
                  <c:v>41305</c:v>
                </c:pt>
                <c:pt idx="153">
                  <c:v>41274</c:v>
                </c:pt>
                <c:pt idx="154">
                  <c:v>41243</c:v>
                </c:pt>
                <c:pt idx="155">
                  <c:v>41213</c:v>
                </c:pt>
                <c:pt idx="156">
                  <c:v>41180</c:v>
                </c:pt>
                <c:pt idx="157">
                  <c:v>41152</c:v>
                </c:pt>
                <c:pt idx="158">
                  <c:v>41121</c:v>
                </c:pt>
                <c:pt idx="159">
                  <c:v>41089</c:v>
                </c:pt>
                <c:pt idx="160">
                  <c:v>41060</c:v>
                </c:pt>
                <c:pt idx="161">
                  <c:v>41029</c:v>
                </c:pt>
                <c:pt idx="162">
                  <c:v>40998</c:v>
                </c:pt>
                <c:pt idx="163">
                  <c:v>40968</c:v>
                </c:pt>
                <c:pt idx="164">
                  <c:v>40939</c:v>
                </c:pt>
                <c:pt idx="165">
                  <c:v>40907</c:v>
                </c:pt>
                <c:pt idx="166">
                  <c:v>40877</c:v>
                </c:pt>
                <c:pt idx="167">
                  <c:v>40847</c:v>
                </c:pt>
                <c:pt idx="168">
                  <c:v>40816</c:v>
                </c:pt>
                <c:pt idx="169">
                  <c:v>40786</c:v>
                </c:pt>
                <c:pt idx="170">
                  <c:v>40753</c:v>
                </c:pt>
                <c:pt idx="171">
                  <c:v>40724</c:v>
                </c:pt>
                <c:pt idx="172">
                  <c:v>40694</c:v>
                </c:pt>
                <c:pt idx="173">
                  <c:v>40662</c:v>
                </c:pt>
                <c:pt idx="174">
                  <c:v>40633</c:v>
                </c:pt>
                <c:pt idx="175">
                  <c:v>40602</c:v>
                </c:pt>
                <c:pt idx="176">
                  <c:v>40574</c:v>
                </c:pt>
                <c:pt idx="177">
                  <c:v>40543</c:v>
                </c:pt>
                <c:pt idx="178">
                  <c:v>40512</c:v>
                </c:pt>
                <c:pt idx="179">
                  <c:v>40480</c:v>
                </c:pt>
                <c:pt idx="180">
                  <c:v>40451</c:v>
                </c:pt>
                <c:pt idx="181">
                  <c:v>40421</c:v>
                </c:pt>
                <c:pt idx="182">
                  <c:v>40389</c:v>
                </c:pt>
                <c:pt idx="183">
                  <c:v>40359</c:v>
                </c:pt>
                <c:pt idx="184">
                  <c:v>40329</c:v>
                </c:pt>
                <c:pt idx="185">
                  <c:v>40298</c:v>
                </c:pt>
                <c:pt idx="186">
                  <c:v>40268</c:v>
                </c:pt>
                <c:pt idx="187">
                  <c:v>40235</c:v>
                </c:pt>
                <c:pt idx="188">
                  <c:v>40207</c:v>
                </c:pt>
                <c:pt idx="189">
                  <c:v>40178</c:v>
                </c:pt>
                <c:pt idx="190">
                  <c:v>40147</c:v>
                </c:pt>
                <c:pt idx="191">
                  <c:v>40116</c:v>
                </c:pt>
                <c:pt idx="192">
                  <c:v>40086</c:v>
                </c:pt>
                <c:pt idx="193">
                  <c:v>40056</c:v>
                </c:pt>
                <c:pt idx="194">
                  <c:v>40025</c:v>
                </c:pt>
                <c:pt idx="195">
                  <c:v>39994</c:v>
                </c:pt>
                <c:pt idx="196">
                  <c:v>39962</c:v>
                </c:pt>
                <c:pt idx="197">
                  <c:v>39933</c:v>
                </c:pt>
                <c:pt idx="198">
                  <c:v>39903</c:v>
                </c:pt>
                <c:pt idx="199">
                  <c:v>39871</c:v>
                </c:pt>
                <c:pt idx="200">
                  <c:v>39843</c:v>
                </c:pt>
                <c:pt idx="201">
                  <c:v>39813</c:v>
                </c:pt>
                <c:pt idx="202">
                  <c:v>39780</c:v>
                </c:pt>
                <c:pt idx="203">
                  <c:v>39752</c:v>
                </c:pt>
                <c:pt idx="204">
                  <c:v>39721</c:v>
                </c:pt>
                <c:pt idx="205">
                  <c:v>39689</c:v>
                </c:pt>
                <c:pt idx="206">
                  <c:v>39660</c:v>
                </c:pt>
                <c:pt idx="207">
                  <c:v>39629</c:v>
                </c:pt>
                <c:pt idx="208">
                  <c:v>39598</c:v>
                </c:pt>
                <c:pt idx="209">
                  <c:v>39568</c:v>
                </c:pt>
                <c:pt idx="210">
                  <c:v>39538</c:v>
                </c:pt>
                <c:pt idx="211">
                  <c:v>39507</c:v>
                </c:pt>
                <c:pt idx="212">
                  <c:v>39478</c:v>
                </c:pt>
                <c:pt idx="213">
                  <c:v>39447</c:v>
                </c:pt>
                <c:pt idx="214">
                  <c:v>39416</c:v>
                </c:pt>
                <c:pt idx="215">
                  <c:v>39386</c:v>
                </c:pt>
                <c:pt idx="216">
                  <c:v>39353</c:v>
                </c:pt>
                <c:pt idx="217">
                  <c:v>39325</c:v>
                </c:pt>
                <c:pt idx="218">
                  <c:v>39294</c:v>
                </c:pt>
                <c:pt idx="219">
                  <c:v>39262</c:v>
                </c:pt>
                <c:pt idx="220">
                  <c:v>39233</c:v>
                </c:pt>
                <c:pt idx="221">
                  <c:v>39202</c:v>
                </c:pt>
                <c:pt idx="222">
                  <c:v>39171</c:v>
                </c:pt>
                <c:pt idx="223">
                  <c:v>39141</c:v>
                </c:pt>
                <c:pt idx="224">
                  <c:v>39113</c:v>
                </c:pt>
                <c:pt idx="225">
                  <c:v>39080</c:v>
                </c:pt>
                <c:pt idx="226">
                  <c:v>39051</c:v>
                </c:pt>
                <c:pt idx="227">
                  <c:v>39021</c:v>
                </c:pt>
                <c:pt idx="228">
                  <c:v>38989</c:v>
                </c:pt>
                <c:pt idx="229">
                  <c:v>38960</c:v>
                </c:pt>
                <c:pt idx="230">
                  <c:v>38929</c:v>
                </c:pt>
                <c:pt idx="231">
                  <c:v>38898</c:v>
                </c:pt>
                <c:pt idx="232">
                  <c:v>38868</c:v>
                </c:pt>
                <c:pt idx="233">
                  <c:v>38835</c:v>
                </c:pt>
                <c:pt idx="234">
                  <c:v>38807</c:v>
                </c:pt>
                <c:pt idx="235">
                  <c:v>38776</c:v>
                </c:pt>
                <c:pt idx="236">
                  <c:v>38748</c:v>
                </c:pt>
              </c:numCache>
            </c:numRef>
          </c:cat>
          <c:val>
            <c:numRef>
              <c:f>Sheet1!$C$2:$C$238</c:f>
              <c:numCache>
                <c:formatCode>General</c:formatCode>
                <c:ptCount val="237"/>
                <c:pt idx="0">
                  <c:v>321</c:v>
                </c:pt>
                <c:pt idx="1">
                  <c:v>319.19</c:v>
                </c:pt>
                <c:pt idx="2">
                  <c:v>306.18</c:v>
                </c:pt>
                <c:pt idx="3">
                  <c:v>305.85000000000002</c:v>
                </c:pt>
                <c:pt idx="4">
                  <c:v>289.05</c:v>
                </c:pt>
                <c:pt idx="5">
                  <c:v>274.32</c:v>
                </c:pt>
                <c:pt idx="6">
                  <c:v>286.58</c:v>
                </c:pt>
                <c:pt idx="7">
                  <c:v>303.51</c:v>
                </c:pt>
                <c:pt idx="8">
                  <c:v>309.99</c:v>
                </c:pt>
                <c:pt idx="9">
                  <c:v>291.58</c:v>
                </c:pt>
                <c:pt idx="10">
                  <c:v>313.36</c:v>
                </c:pt>
                <c:pt idx="11">
                  <c:v>284.39</c:v>
                </c:pt>
                <c:pt idx="12">
                  <c:v>289.61</c:v>
                </c:pt>
                <c:pt idx="13">
                  <c:v>282.55</c:v>
                </c:pt>
                <c:pt idx="14">
                  <c:v>275.92</c:v>
                </c:pt>
                <c:pt idx="15">
                  <c:v>260.05</c:v>
                </c:pt>
                <c:pt idx="16">
                  <c:v>256.07</c:v>
                </c:pt>
                <c:pt idx="17">
                  <c:v>248.06</c:v>
                </c:pt>
                <c:pt idx="18">
                  <c:v>266.39</c:v>
                </c:pt>
                <c:pt idx="19">
                  <c:v>258.92</c:v>
                </c:pt>
                <c:pt idx="20">
                  <c:v>251.13</c:v>
                </c:pt>
                <c:pt idx="21">
                  <c:v>246.89</c:v>
                </c:pt>
                <c:pt idx="22">
                  <c:v>230.89</c:v>
                </c:pt>
                <c:pt idx="23">
                  <c:v>204.22</c:v>
                </c:pt>
                <c:pt idx="24">
                  <c:v>208.4</c:v>
                </c:pt>
                <c:pt idx="25">
                  <c:v>219.58</c:v>
                </c:pt>
                <c:pt idx="26">
                  <c:v>227.29</c:v>
                </c:pt>
                <c:pt idx="27">
                  <c:v>216.69</c:v>
                </c:pt>
                <c:pt idx="28">
                  <c:v>202.89</c:v>
                </c:pt>
                <c:pt idx="29">
                  <c:v>213.84</c:v>
                </c:pt>
                <c:pt idx="30">
                  <c:v>206.25</c:v>
                </c:pt>
                <c:pt idx="31">
                  <c:v>200.57</c:v>
                </c:pt>
                <c:pt idx="32">
                  <c:v>213.73</c:v>
                </c:pt>
                <c:pt idx="33">
                  <c:v>205.09</c:v>
                </c:pt>
                <c:pt idx="34">
                  <c:v>218.36</c:v>
                </c:pt>
                <c:pt idx="35">
                  <c:v>201.27</c:v>
                </c:pt>
                <c:pt idx="36">
                  <c:v>164.39</c:v>
                </c:pt>
                <c:pt idx="37">
                  <c:v>190.02</c:v>
                </c:pt>
                <c:pt idx="38">
                  <c:v>202.31</c:v>
                </c:pt>
                <c:pt idx="39">
                  <c:v>183.26</c:v>
                </c:pt>
                <c:pt idx="40">
                  <c:v>203.64</c:v>
                </c:pt>
                <c:pt idx="41">
                  <c:v>203.52</c:v>
                </c:pt>
                <c:pt idx="42">
                  <c:v>219.18</c:v>
                </c:pt>
                <c:pt idx="43">
                  <c:v>211.95</c:v>
                </c:pt>
                <c:pt idx="44">
                  <c:v>223.35</c:v>
                </c:pt>
                <c:pt idx="45">
                  <c:v>234.46</c:v>
                </c:pt>
                <c:pt idx="46">
                  <c:v>217.39</c:v>
                </c:pt>
                <c:pt idx="47">
                  <c:v>229.68</c:v>
                </c:pt>
                <c:pt idx="48">
                  <c:v>211.5</c:v>
                </c:pt>
                <c:pt idx="49">
                  <c:v>225.46</c:v>
                </c:pt>
                <c:pt idx="50">
                  <c:v>221.55</c:v>
                </c:pt>
                <c:pt idx="51">
                  <c:v>217.56</c:v>
                </c:pt>
                <c:pt idx="52">
                  <c:v>217.81</c:v>
                </c:pt>
                <c:pt idx="53">
                  <c:v>211.78</c:v>
                </c:pt>
                <c:pt idx="54">
                  <c:v>203.56</c:v>
                </c:pt>
                <c:pt idx="55">
                  <c:v>184.7</c:v>
                </c:pt>
                <c:pt idx="56">
                  <c:v>175.96</c:v>
                </c:pt>
                <c:pt idx="57">
                  <c:v>181.7</c:v>
                </c:pt>
                <c:pt idx="58">
                  <c:v>172.79</c:v>
                </c:pt>
                <c:pt idx="59">
                  <c:v>143.91999999999999</c:v>
                </c:pt>
                <c:pt idx="60">
                  <c:v>155.69999999999999</c:v>
                </c:pt>
                <c:pt idx="61">
                  <c:v>161.66999999999999</c:v>
                </c:pt>
                <c:pt idx="62">
                  <c:v>143.25</c:v>
                </c:pt>
                <c:pt idx="63">
                  <c:v>137.58000000000001</c:v>
                </c:pt>
                <c:pt idx="64">
                  <c:v>133.63</c:v>
                </c:pt>
                <c:pt idx="65">
                  <c:v>124.08</c:v>
                </c:pt>
                <c:pt idx="66">
                  <c:v>101.73</c:v>
                </c:pt>
                <c:pt idx="67">
                  <c:v>133.87</c:v>
                </c:pt>
                <c:pt idx="68">
                  <c:v>160.07</c:v>
                </c:pt>
                <c:pt idx="69">
                  <c:v>162.66999999999999</c:v>
                </c:pt>
                <c:pt idx="70">
                  <c:v>158.18</c:v>
                </c:pt>
                <c:pt idx="71">
                  <c:v>148.93</c:v>
                </c:pt>
                <c:pt idx="72">
                  <c:v>147.74</c:v>
                </c:pt>
                <c:pt idx="73">
                  <c:v>143.02000000000001</c:v>
                </c:pt>
                <c:pt idx="74">
                  <c:v>147.26</c:v>
                </c:pt>
                <c:pt idx="75">
                  <c:v>144.83000000000001</c:v>
                </c:pt>
                <c:pt idx="76">
                  <c:v>128.4</c:v>
                </c:pt>
                <c:pt idx="77">
                  <c:v>144.76</c:v>
                </c:pt>
                <c:pt idx="78">
                  <c:v>138.65</c:v>
                </c:pt>
                <c:pt idx="79">
                  <c:v>138.53</c:v>
                </c:pt>
                <c:pt idx="80">
                  <c:v>130.1</c:v>
                </c:pt>
                <c:pt idx="81">
                  <c:v>114.71</c:v>
                </c:pt>
                <c:pt idx="82">
                  <c:v>135.06</c:v>
                </c:pt>
                <c:pt idx="83">
                  <c:v>131.16999999999999</c:v>
                </c:pt>
                <c:pt idx="84">
                  <c:v>143.52000000000001</c:v>
                </c:pt>
                <c:pt idx="85">
                  <c:v>138.97999999999999</c:v>
                </c:pt>
                <c:pt idx="86">
                  <c:v>133.91999999999999</c:v>
                </c:pt>
                <c:pt idx="87">
                  <c:v>123.39</c:v>
                </c:pt>
                <c:pt idx="88">
                  <c:v>124.72</c:v>
                </c:pt>
                <c:pt idx="89">
                  <c:v>122.4</c:v>
                </c:pt>
                <c:pt idx="90">
                  <c:v>121.84</c:v>
                </c:pt>
                <c:pt idx="91">
                  <c:v>130.37</c:v>
                </c:pt>
                <c:pt idx="92">
                  <c:v>140.68</c:v>
                </c:pt>
                <c:pt idx="93">
                  <c:v>127.52</c:v>
                </c:pt>
                <c:pt idx="94">
                  <c:v>123.4</c:v>
                </c:pt>
                <c:pt idx="95">
                  <c:v>115.16</c:v>
                </c:pt>
                <c:pt idx="96">
                  <c:v>106.22</c:v>
                </c:pt>
                <c:pt idx="97">
                  <c:v>102.01</c:v>
                </c:pt>
                <c:pt idx="98">
                  <c:v>101.49</c:v>
                </c:pt>
                <c:pt idx="99">
                  <c:v>96.5</c:v>
                </c:pt>
                <c:pt idx="100">
                  <c:v>93.36</c:v>
                </c:pt>
                <c:pt idx="101">
                  <c:v>92.74</c:v>
                </c:pt>
                <c:pt idx="102">
                  <c:v>90.18</c:v>
                </c:pt>
                <c:pt idx="103">
                  <c:v>91.56</c:v>
                </c:pt>
                <c:pt idx="104">
                  <c:v>82.83</c:v>
                </c:pt>
                <c:pt idx="105">
                  <c:v>81.89</c:v>
                </c:pt>
                <c:pt idx="106">
                  <c:v>76.010000000000005</c:v>
                </c:pt>
                <c:pt idx="107">
                  <c:v>66.98</c:v>
                </c:pt>
                <c:pt idx="108">
                  <c:v>68.510000000000005</c:v>
                </c:pt>
                <c:pt idx="109">
                  <c:v>69.36</c:v>
                </c:pt>
                <c:pt idx="110">
                  <c:v>69.650000000000006</c:v>
                </c:pt>
                <c:pt idx="111">
                  <c:v>65.03</c:v>
                </c:pt>
                <c:pt idx="112">
                  <c:v>63.71</c:v>
                </c:pt>
                <c:pt idx="113">
                  <c:v>63.59</c:v>
                </c:pt>
                <c:pt idx="114">
                  <c:v>62.77</c:v>
                </c:pt>
                <c:pt idx="115">
                  <c:v>52.02</c:v>
                </c:pt>
                <c:pt idx="116">
                  <c:v>51.56</c:v>
                </c:pt>
                <c:pt idx="117">
                  <c:v>60.38</c:v>
                </c:pt>
                <c:pt idx="118">
                  <c:v>63.09</c:v>
                </c:pt>
                <c:pt idx="119">
                  <c:v>62.57</c:v>
                </c:pt>
                <c:pt idx="120">
                  <c:v>49.88</c:v>
                </c:pt>
                <c:pt idx="121">
                  <c:v>52.12</c:v>
                </c:pt>
                <c:pt idx="122">
                  <c:v>62.82</c:v>
                </c:pt>
                <c:pt idx="123">
                  <c:v>62.17</c:v>
                </c:pt>
                <c:pt idx="124">
                  <c:v>65.77</c:v>
                </c:pt>
                <c:pt idx="125">
                  <c:v>64.2</c:v>
                </c:pt>
                <c:pt idx="126">
                  <c:v>63.61</c:v>
                </c:pt>
                <c:pt idx="127">
                  <c:v>66.89</c:v>
                </c:pt>
                <c:pt idx="128">
                  <c:v>57.99</c:v>
                </c:pt>
                <c:pt idx="129">
                  <c:v>64.040000000000006</c:v>
                </c:pt>
                <c:pt idx="130">
                  <c:v>64.09</c:v>
                </c:pt>
                <c:pt idx="131">
                  <c:v>60.06</c:v>
                </c:pt>
                <c:pt idx="132">
                  <c:v>56.86</c:v>
                </c:pt>
                <c:pt idx="133">
                  <c:v>57.37</c:v>
                </c:pt>
                <c:pt idx="134">
                  <c:v>52.45</c:v>
                </c:pt>
                <c:pt idx="135">
                  <c:v>54.87</c:v>
                </c:pt>
                <c:pt idx="136">
                  <c:v>53.86</c:v>
                </c:pt>
                <c:pt idx="137">
                  <c:v>52.61</c:v>
                </c:pt>
                <c:pt idx="138">
                  <c:v>51.48</c:v>
                </c:pt>
                <c:pt idx="139">
                  <c:v>50.22</c:v>
                </c:pt>
                <c:pt idx="140">
                  <c:v>44.49</c:v>
                </c:pt>
                <c:pt idx="141">
                  <c:v>52.57</c:v>
                </c:pt>
                <c:pt idx="142">
                  <c:v>48.06</c:v>
                </c:pt>
                <c:pt idx="143">
                  <c:v>43.08</c:v>
                </c:pt>
                <c:pt idx="144">
                  <c:v>39.25</c:v>
                </c:pt>
                <c:pt idx="145">
                  <c:v>36.31</c:v>
                </c:pt>
                <c:pt idx="146">
                  <c:v>42.66</c:v>
                </c:pt>
                <c:pt idx="147">
                  <c:v>37.229999999999997</c:v>
                </c:pt>
                <c:pt idx="148">
                  <c:v>39.119999999999997</c:v>
                </c:pt>
                <c:pt idx="149">
                  <c:v>36.590000000000003</c:v>
                </c:pt>
                <c:pt idx="150">
                  <c:v>34.18</c:v>
                </c:pt>
                <c:pt idx="151">
                  <c:v>29.36</c:v>
                </c:pt>
                <c:pt idx="152">
                  <c:v>27.57</c:v>
                </c:pt>
                <c:pt idx="153">
                  <c:v>20.61</c:v>
                </c:pt>
                <c:pt idx="154">
                  <c:v>19.89</c:v>
                </c:pt>
                <c:pt idx="155">
                  <c:v>20.54</c:v>
                </c:pt>
                <c:pt idx="156">
                  <c:v>23.68</c:v>
                </c:pt>
                <c:pt idx="157">
                  <c:v>20.49</c:v>
                </c:pt>
                <c:pt idx="158">
                  <c:v>19.73</c:v>
                </c:pt>
                <c:pt idx="159">
                  <c:v>18.55</c:v>
                </c:pt>
                <c:pt idx="160">
                  <c:v>14.07</c:v>
                </c:pt>
                <c:pt idx="161">
                  <c:v>21.62</c:v>
                </c:pt>
                <c:pt idx="162">
                  <c:v>21.6</c:v>
                </c:pt>
                <c:pt idx="163">
                  <c:v>19.21</c:v>
                </c:pt>
                <c:pt idx="164">
                  <c:v>16.27</c:v>
                </c:pt>
                <c:pt idx="165">
                  <c:v>12.45</c:v>
                </c:pt>
                <c:pt idx="166">
                  <c:v>10.87</c:v>
                </c:pt>
                <c:pt idx="167">
                  <c:v>10.029999999999999</c:v>
                </c:pt>
                <c:pt idx="168">
                  <c:v>0.45</c:v>
                </c:pt>
                <c:pt idx="169">
                  <c:v>6.89</c:v>
                </c:pt>
                <c:pt idx="170">
                  <c:v>11.77</c:v>
                </c:pt>
                <c:pt idx="171">
                  <c:v>14.26</c:v>
                </c:pt>
                <c:pt idx="172">
                  <c:v>15.69</c:v>
                </c:pt>
                <c:pt idx="173">
                  <c:v>17.91</c:v>
                </c:pt>
                <c:pt idx="174">
                  <c:v>13.39</c:v>
                </c:pt>
                <c:pt idx="175">
                  <c:v>12.53</c:v>
                </c:pt>
                <c:pt idx="176">
                  <c:v>9.4499999999999993</c:v>
                </c:pt>
                <c:pt idx="177">
                  <c:v>6.56</c:v>
                </c:pt>
                <c:pt idx="178">
                  <c:v>1.3</c:v>
                </c:pt>
                <c:pt idx="179">
                  <c:v>2.33</c:v>
                </c:pt>
                <c:pt idx="180">
                  <c:v>-0.71</c:v>
                </c:pt>
                <c:pt idx="181">
                  <c:v>-7.82</c:v>
                </c:pt>
                <c:pt idx="182">
                  <c:v>-3.67</c:v>
                </c:pt>
                <c:pt idx="183">
                  <c:v>-10.039999999999999</c:v>
                </c:pt>
                <c:pt idx="184">
                  <c:v>-6.7</c:v>
                </c:pt>
                <c:pt idx="185">
                  <c:v>1.32</c:v>
                </c:pt>
                <c:pt idx="186">
                  <c:v>-0.08</c:v>
                </c:pt>
                <c:pt idx="187">
                  <c:v>-4.97</c:v>
                </c:pt>
                <c:pt idx="188">
                  <c:v>-7.34</c:v>
                </c:pt>
                <c:pt idx="189">
                  <c:v>-4.0199999999999996</c:v>
                </c:pt>
                <c:pt idx="190">
                  <c:v>-4.79</c:v>
                </c:pt>
                <c:pt idx="191">
                  <c:v>-10.6</c:v>
                </c:pt>
                <c:pt idx="192">
                  <c:v>-10.61</c:v>
                </c:pt>
                <c:pt idx="193">
                  <c:v>-12.6</c:v>
                </c:pt>
                <c:pt idx="194">
                  <c:v>-15.58</c:v>
                </c:pt>
                <c:pt idx="195">
                  <c:v>-22.25</c:v>
                </c:pt>
                <c:pt idx="196">
                  <c:v>-21.76</c:v>
                </c:pt>
                <c:pt idx="197">
                  <c:v>-24.82</c:v>
                </c:pt>
                <c:pt idx="198">
                  <c:v>-29.97</c:v>
                </c:pt>
                <c:pt idx="199">
                  <c:v>-34.99</c:v>
                </c:pt>
                <c:pt idx="200">
                  <c:v>-26.36</c:v>
                </c:pt>
                <c:pt idx="201">
                  <c:v>-19.22</c:v>
                </c:pt>
                <c:pt idx="202">
                  <c:v>-18.739999999999998</c:v>
                </c:pt>
                <c:pt idx="203">
                  <c:v>-14.17</c:v>
                </c:pt>
                <c:pt idx="204">
                  <c:v>-0.13</c:v>
                </c:pt>
                <c:pt idx="205">
                  <c:v>6.25</c:v>
                </c:pt>
                <c:pt idx="206">
                  <c:v>4.72</c:v>
                </c:pt>
                <c:pt idx="207">
                  <c:v>4.47</c:v>
                </c:pt>
                <c:pt idx="208">
                  <c:v>16.32</c:v>
                </c:pt>
                <c:pt idx="209">
                  <c:v>18</c:v>
                </c:pt>
                <c:pt idx="210">
                  <c:v>12.87</c:v>
                </c:pt>
                <c:pt idx="211">
                  <c:v>12.9</c:v>
                </c:pt>
                <c:pt idx="212">
                  <c:v>16.43</c:v>
                </c:pt>
                <c:pt idx="213">
                  <c:v>22.09</c:v>
                </c:pt>
                <c:pt idx="214">
                  <c:v>23.07</c:v>
                </c:pt>
                <c:pt idx="215">
                  <c:v>28.21</c:v>
                </c:pt>
                <c:pt idx="216">
                  <c:v>27.9</c:v>
                </c:pt>
                <c:pt idx="217">
                  <c:v>22.94</c:v>
                </c:pt>
                <c:pt idx="218">
                  <c:v>21.6</c:v>
                </c:pt>
                <c:pt idx="219">
                  <c:v>23.41</c:v>
                </c:pt>
                <c:pt idx="220">
                  <c:v>25.43</c:v>
                </c:pt>
                <c:pt idx="221">
                  <c:v>20.23</c:v>
                </c:pt>
                <c:pt idx="222">
                  <c:v>13.71</c:v>
                </c:pt>
                <c:pt idx="223">
                  <c:v>12.92</c:v>
                </c:pt>
                <c:pt idx="224">
                  <c:v>16.170000000000002</c:v>
                </c:pt>
                <c:pt idx="225">
                  <c:v>14.71</c:v>
                </c:pt>
                <c:pt idx="226">
                  <c:v>12.49</c:v>
                </c:pt>
                <c:pt idx="227">
                  <c:v>11.19</c:v>
                </c:pt>
                <c:pt idx="228">
                  <c:v>7.49</c:v>
                </c:pt>
                <c:pt idx="229">
                  <c:v>4.75</c:v>
                </c:pt>
                <c:pt idx="230">
                  <c:v>2.95</c:v>
                </c:pt>
                <c:pt idx="231">
                  <c:v>2.63</c:v>
                </c:pt>
                <c:pt idx="232">
                  <c:v>2.79</c:v>
                </c:pt>
                <c:pt idx="233">
                  <c:v>4.62</c:v>
                </c:pt>
                <c:pt idx="234">
                  <c:v>2.25</c:v>
                </c:pt>
                <c:pt idx="235">
                  <c:v>1.18</c:v>
                </c:pt>
                <c:pt idx="236">
                  <c:v>0</c:v>
                </c:pt>
              </c:numCache>
            </c:numRef>
          </c:val>
          <c:smooth val="0"/>
          <c:extLst>
            <c:ext xmlns:c16="http://schemas.microsoft.com/office/drawing/2014/chart" uri="{C3380CC4-5D6E-409C-BE32-E72D297353CC}">
              <c16:uniqueId val="{00000001-8674-2343-B8F6-4B652D8787A0}"/>
            </c:ext>
          </c:extLst>
        </c:ser>
        <c:dLbls>
          <c:showLegendKey val="0"/>
          <c:showVal val="0"/>
          <c:showCatName val="0"/>
          <c:showSerName val="0"/>
          <c:showPercent val="0"/>
          <c:showBubbleSize val="0"/>
        </c:dLbls>
        <c:smooth val="0"/>
        <c:axId val="1427692800"/>
        <c:axId val="1427599696"/>
      </c:lineChart>
      <c:dateAx>
        <c:axId val="1427692800"/>
        <c:scaling>
          <c:orientation val="minMax"/>
        </c:scaling>
        <c:delete val="0"/>
        <c:axPos val="b"/>
        <c:numFmt formatCode="yy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7599696"/>
        <c:crosses val="autoZero"/>
        <c:auto val="1"/>
        <c:lblOffset val="100"/>
        <c:baseTimeUnit val="days"/>
      </c:dateAx>
      <c:valAx>
        <c:axId val="1427599696"/>
        <c:scaling>
          <c:orientation val="minMax"/>
          <c:max val="6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427692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Gold</c:v>
                </c:pt>
              </c:strCache>
            </c:strRef>
          </c:tx>
          <c:spPr>
            <a:ln w="28575" cap="rnd">
              <a:solidFill>
                <a:srgbClr val="A39061"/>
              </a:solidFill>
              <a:round/>
            </a:ln>
            <a:effectLst/>
          </c:spPr>
          <c:marker>
            <c:symbol val="none"/>
          </c:marker>
          <c:cat>
            <c:numRef>
              <c:f>Sheet1!$A$2:$A$190</c:f>
              <c:numCache>
                <c:formatCode>m/d/yy</c:formatCode>
                <c:ptCount val="189"/>
                <c:pt idx="0">
                  <c:v>45901</c:v>
                </c:pt>
                <c:pt idx="1">
                  <c:v>45898</c:v>
                </c:pt>
                <c:pt idx="2">
                  <c:v>45869</c:v>
                </c:pt>
                <c:pt idx="3">
                  <c:v>45838</c:v>
                </c:pt>
                <c:pt idx="4">
                  <c:v>45807</c:v>
                </c:pt>
                <c:pt idx="5">
                  <c:v>45777</c:v>
                </c:pt>
                <c:pt idx="6">
                  <c:v>45747</c:v>
                </c:pt>
                <c:pt idx="7">
                  <c:v>45716</c:v>
                </c:pt>
                <c:pt idx="8">
                  <c:v>45688</c:v>
                </c:pt>
                <c:pt idx="9">
                  <c:v>45657</c:v>
                </c:pt>
                <c:pt idx="10">
                  <c:v>45625</c:v>
                </c:pt>
                <c:pt idx="11">
                  <c:v>45596</c:v>
                </c:pt>
                <c:pt idx="12">
                  <c:v>45565</c:v>
                </c:pt>
                <c:pt idx="13">
                  <c:v>45534</c:v>
                </c:pt>
                <c:pt idx="14">
                  <c:v>45504</c:v>
                </c:pt>
                <c:pt idx="15">
                  <c:v>45471</c:v>
                </c:pt>
                <c:pt idx="16">
                  <c:v>45443</c:v>
                </c:pt>
                <c:pt idx="17">
                  <c:v>45412</c:v>
                </c:pt>
                <c:pt idx="18">
                  <c:v>45380</c:v>
                </c:pt>
                <c:pt idx="19">
                  <c:v>45351</c:v>
                </c:pt>
                <c:pt idx="20">
                  <c:v>45322</c:v>
                </c:pt>
                <c:pt idx="21">
                  <c:v>45289</c:v>
                </c:pt>
                <c:pt idx="22">
                  <c:v>45260</c:v>
                </c:pt>
                <c:pt idx="23">
                  <c:v>45230</c:v>
                </c:pt>
                <c:pt idx="24">
                  <c:v>45198</c:v>
                </c:pt>
                <c:pt idx="25">
                  <c:v>45169</c:v>
                </c:pt>
                <c:pt idx="26">
                  <c:v>45138</c:v>
                </c:pt>
                <c:pt idx="27">
                  <c:v>45107</c:v>
                </c:pt>
                <c:pt idx="28">
                  <c:v>45077</c:v>
                </c:pt>
                <c:pt idx="29">
                  <c:v>45044</c:v>
                </c:pt>
                <c:pt idx="30">
                  <c:v>45016</c:v>
                </c:pt>
                <c:pt idx="31">
                  <c:v>44985</c:v>
                </c:pt>
                <c:pt idx="32">
                  <c:v>44957</c:v>
                </c:pt>
                <c:pt idx="33">
                  <c:v>44925</c:v>
                </c:pt>
                <c:pt idx="34">
                  <c:v>44895</c:v>
                </c:pt>
                <c:pt idx="35">
                  <c:v>44865</c:v>
                </c:pt>
                <c:pt idx="36">
                  <c:v>44834</c:v>
                </c:pt>
                <c:pt idx="37">
                  <c:v>44804</c:v>
                </c:pt>
                <c:pt idx="38">
                  <c:v>44771</c:v>
                </c:pt>
                <c:pt idx="39">
                  <c:v>44742</c:v>
                </c:pt>
                <c:pt idx="40">
                  <c:v>44712</c:v>
                </c:pt>
                <c:pt idx="41">
                  <c:v>44680</c:v>
                </c:pt>
                <c:pt idx="42">
                  <c:v>44651</c:v>
                </c:pt>
                <c:pt idx="43">
                  <c:v>44620</c:v>
                </c:pt>
                <c:pt idx="44">
                  <c:v>44592</c:v>
                </c:pt>
                <c:pt idx="45">
                  <c:v>44561</c:v>
                </c:pt>
                <c:pt idx="46">
                  <c:v>44530</c:v>
                </c:pt>
                <c:pt idx="47">
                  <c:v>44498</c:v>
                </c:pt>
                <c:pt idx="48">
                  <c:v>44469</c:v>
                </c:pt>
                <c:pt idx="49">
                  <c:v>44439</c:v>
                </c:pt>
                <c:pt idx="50">
                  <c:v>44407</c:v>
                </c:pt>
                <c:pt idx="51">
                  <c:v>44377</c:v>
                </c:pt>
                <c:pt idx="52">
                  <c:v>44347</c:v>
                </c:pt>
                <c:pt idx="53">
                  <c:v>44316</c:v>
                </c:pt>
                <c:pt idx="54">
                  <c:v>44286</c:v>
                </c:pt>
                <c:pt idx="55">
                  <c:v>44253</c:v>
                </c:pt>
                <c:pt idx="56">
                  <c:v>44225</c:v>
                </c:pt>
                <c:pt idx="57">
                  <c:v>44196</c:v>
                </c:pt>
                <c:pt idx="58">
                  <c:v>44165</c:v>
                </c:pt>
                <c:pt idx="59">
                  <c:v>44134</c:v>
                </c:pt>
                <c:pt idx="60">
                  <c:v>44104</c:v>
                </c:pt>
                <c:pt idx="61">
                  <c:v>44074</c:v>
                </c:pt>
                <c:pt idx="62">
                  <c:v>44043</c:v>
                </c:pt>
                <c:pt idx="63">
                  <c:v>44012</c:v>
                </c:pt>
                <c:pt idx="64">
                  <c:v>43980</c:v>
                </c:pt>
                <c:pt idx="65">
                  <c:v>43951</c:v>
                </c:pt>
                <c:pt idx="66">
                  <c:v>43921</c:v>
                </c:pt>
                <c:pt idx="67">
                  <c:v>43889</c:v>
                </c:pt>
                <c:pt idx="68">
                  <c:v>43861</c:v>
                </c:pt>
                <c:pt idx="69">
                  <c:v>43830</c:v>
                </c:pt>
                <c:pt idx="70">
                  <c:v>43798</c:v>
                </c:pt>
                <c:pt idx="71">
                  <c:v>43769</c:v>
                </c:pt>
                <c:pt idx="72">
                  <c:v>43738</c:v>
                </c:pt>
                <c:pt idx="73">
                  <c:v>43707</c:v>
                </c:pt>
                <c:pt idx="74">
                  <c:v>43677</c:v>
                </c:pt>
                <c:pt idx="75">
                  <c:v>43644</c:v>
                </c:pt>
                <c:pt idx="76">
                  <c:v>43616</c:v>
                </c:pt>
                <c:pt idx="77">
                  <c:v>43585</c:v>
                </c:pt>
                <c:pt idx="78">
                  <c:v>43553</c:v>
                </c:pt>
                <c:pt idx="79">
                  <c:v>43524</c:v>
                </c:pt>
                <c:pt idx="80">
                  <c:v>43496</c:v>
                </c:pt>
                <c:pt idx="81">
                  <c:v>43465</c:v>
                </c:pt>
                <c:pt idx="82">
                  <c:v>43434</c:v>
                </c:pt>
                <c:pt idx="83">
                  <c:v>43404</c:v>
                </c:pt>
                <c:pt idx="84">
                  <c:v>43371</c:v>
                </c:pt>
                <c:pt idx="85">
                  <c:v>43343</c:v>
                </c:pt>
                <c:pt idx="86">
                  <c:v>43312</c:v>
                </c:pt>
                <c:pt idx="87">
                  <c:v>43280</c:v>
                </c:pt>
                <c:pt idx="88">
                  <c:v>43251</c:v>
                </c:pt>
                <c:pt idx="89">
                  <c:v>43220</c:v>
                </c:pt>
                <c:pt idx="90">
                  <c:v>43189</c:v>
                </c:pt>
                <c:pt idx="91">
                  <c:v>43159</c:v>
                </c:pt>
                <c:pt idx="92">
                  <c:v>43131</c:v>
                </c:pt>
                <c:pt idx="93">
                  <c:v>43098</c:v>
                </c:pt>
                <c:pt idx="94">
                  <c:v>43069</c:v>
                </c:pt>
                <c:pt idx="95">
                  <c:v>43039</c:v>
                </c:pt>
                <c:pt idx="96">
                  <c:v>43007</c:v>
                </c:pt>
                <c:pt idx="97">
                  <c:v>42978</c:v>
                </c:pt>
                <c:pt idx="98">
                  <c:v>42947</c:v>
                </c:pt>
                <c:pt idx="99">
                  <c:v>42916</c:v>
                </c:pt>
                <c:pt idx="100">
                  <c:v>42886</c:v>
                </c:pt>
                <c:pt idx="101">
                  <c:v>42853</c:v>
                </c:pt>
                <c:pt idx="102">
                  <c:v>42825</c:v>
                </c:pt>
                <c:pt idx="103">
                  <c:v>42794</c:v>
                </c:pt>
                <c:pt idx="104">
                  <c:v>42766</c:v>
                </c:pt>
                <c:pt idx="105">
                  <c:v>42734</c:v>
                </c:pt>
                <c:pt idx="106">
                  <c:v>42704</c:v>
                </c:pt>
                <c:pt idx="107">
                  <c:v>42674</c:v>
                </c:pt>
                <c:pt idx="108">
                  <c:v>42643</c:v>
                </c:pt>
                <c:pt idx="109">
                  <c:v>42613</c:v>
                </c:pt>
                <c:pt idx="110">
                  <c:v>42580</c:v>
                </c:pt>
                <c:pt idx="111">
                  <c:v>42551</c:v>
                </c:pt>
                <c:pt idx="112">
                  <c:v>42521</c:v>
                </c:pt>
                <c:pt idx="113">
                  <c:v>42489</c:v>
                </c:pt>
                <c:pt idx="114">
                  <c:v>42460</c:v>
                </c:pt>
                <c:pt idx="115">
                  <c:v>42429</c:v>
                </c:pt>
                <c:pt idx="116">
                  <c:v>42398</c:v>
                </c:pt>
                <c:pt idx="117">
                  <c:v>42369</c:v>
                </c:pt>
                <c:pt idx="118">
                  <c:v>42338</c:v>
                </c:pt>
                <c:pt idx="119">
                  <c:v>42307</c:v>
                </c:pt>
                <c:pt idx="120">
                  <c:v>42277</c:v>
                </c:pt>
                <c:pt idx="121">
                  <c:v>42247</c:v>
                </c:pt>
                <c:pt idx="122">
                  <c:v>42216</c:v>
                </c:pt>
                <c:pt idx="123">
                  <c:v>42185</c:v>
                </c:pt>
                <c:pt idx="124">
                  <c:v>42153</c:v>
                </c:pt>
                <c:pt idx="125">
                  <c:v>42124</c:v>
                </c:pt>
                <c:pt idx="126">
                  <c:v>42094</c:v>
                </c:pt>
                <c:pt idx="127">
                  <c:v>42062</c:v>
                </c:pt>
                <c:pt idx="128">
                  <c:v>42034</c:v>
                </c:pt>
                <c:pt idx="129">
                  <c:v>42004</c:v>
                </c:pt>
                <c:pt idx="130">
                  <c:v>41971</c:v>
                </c:pt>
                <c:pt idx="131">
                  <c:v>41943</c:v>
                </c:pt>
                <c:pt idx="132">
                  <c:v>41912</c:v>
                </c:pt>
                <c:pt idx="133">
                  <c:v>41880</c:v>
                </c:pt>
                <c:pt idx="134">
                  <c:v>41851</c:v>
                </c:pt>
                <c:pt idx="135">
                  <c:v>41820</c:v>
                </c:pt>
                <c:pt idx="136">
                  <c:v>41789</c:v>
                </c:pt>
                <c:pt idx="137">
                  <c:v>41759</c:v>
                </c:pt>
                <c:pt idx="138">
                  <c:v>41729</c:v>
                </c:pt>
                <c:pt idx="139">
                  <c:v>41698</c:v>
                </c:pt>
                <c:pt idx="140">
                  <c:v>41670</c:v>
                </c:pt>
                <c:pt idx="141">
                  <c:v>41639</c:v>
                </c:pt>
                <c:pt idx="142">
                  <c:v>41607</c:v>
                </c:pt>
                <c:pt idx="143">
                  <c:v>41578</c:v>
                </c:pt>
                <c:pt idx="144">
                  <c:v>41547</c:v>
                </c:pt>
                <c:pt idx="145">
                  <c:v>41516</c:v>
                </c:pt>
                <c:pt idx="146">
                  <c:v>41486</c:v>
                </c:pt>
                <c:pt idx="147">
                  <c:v>41453</c:v>
                </c:pt>
                <c:pt idx="148">
                  <c:v>41425</c:v>
                </c:pt>
                <c:pt idx="149">
                  <c:v>41394</c:v>
                </c:pt>
                <c:pt idx="150">
                  <c:v>41362</c:v>
                </c:pt>
                <c:pt idx="151">
                  <c:v>41333</c:v>
                </c:pt>
                <c:pt idx="152">
                  <c:v>41305</c:v>
                </c:pt>
                <c:pt idx="153">
                  <c:v>41274</c:v>
                </c:pt>
                <c:pt idx="154">
                  <c:v>41243</c:v>
                </c:pt>
                <c:pt idx="155">
                  <c:v>41213</c:v>
                </c:pt>
                <c:pt idx="156">
                  <c:v>41180</c:v>
                </c:pt>
                <c:pt idx="157">
                  <c:v>41152</c:v>
                </c:pt>
                <c:pt idx="158">
                  <c:v>41121</c:v>
                </c:pt>
                <c:pt idx="159">
                  <c:v>41089</c:v>
                </c:pt>
                <c:pt idx="160">
                  <c:v>41060</c:v>
                </c:pt>
                <c:pt idx="161">
                  <c:v>41029</c:v>
                </c:pt>
                <c:pt idx="162">
                  <c:v>40998</c:v>
                </c:pt>
                <c:pt idx="163">
                  <c:v>40968</c:v>
                </c:pt>
                <c:pt idx="164">
                  <c:v>40939</c:v>
                </c:pt>
                <c:pt idx="165">
                  <c:v>40907</c:v>
                </c:pt>
                <c:pt idx="166">
                  <c:v>40877</c:v>
                </c:pt>
                <c:pt idx="167">
                  <c:v>40847</c:v>
                </c:pt>
                <c:pt idx="168">
                  <c:v>40816</c:v>
                </c:pt>
                <c:pt idx="169">
                  <c:v>40786</c:v>
                </c:pt>
                <c:pt idx="170">
                  <c:v>40753</c:v>
                </c:pt>
                <c:pt idx="171">
                  <c:v>40724</c:v>
                </c:pt>
                <c:pt idx="172">
                  <c:v>40694</c:v>
                </c:pt>
                <c:pt idx="173">
                  <c:v>40662</c:v>
                </c:pt>
                <c:pt idx="174">
                  <c:v>40633</c:v>
                </c:pt>
                <c:pt idx="175">
                  <c:v>40602</c:v>
                </c:pt>
                <c:pt idx="176">
                  <c:v>40574</c:v>
                </c:pt>
                <c:pt idx="177">
                  <c:v>40543</c:v>
                </c:pt>
                <c:pt idx="178">
                  <c:v>40512</c:v>
                </c:pt>
                <c:pt idx="179">
                  <c:v>40480</c:v>
                </c:pt>
                <c:pt idx="180">
                  <c:v>40451</c:v>
                </c:pt>
                <c:pt idx="181">
                  <c:v>40421</c:v>
                </c:pt>
                <c:pt idx="182">
                  <c:v>40389</c:v>
                </c:pt>
                <c:pt idx="183">
                  <c:v>40359</c:v>
                </c:pt>
                <c:pt idx="184">
                  <c:v>40329</c:v>
                </c:pt>
                <c:pt idx="185">
                  <c:v>40298</c:v>
                </c:pt>
                <c:pt idx="186">
                  <c:v>40268</c:v>
                </c:pt>
                <c:pt idx="187">
                  <c:v>40235</c:v>
                </c:pt>
                <c:pt idx="188">
                  <c:v>40207</c:v>
                </c:pt>
              </c:numCache>
            </c:numRef>
          </c:cat>
          <c:val>
            <c:numRef>
              <c:f>Sheet1!$B$2:$B$190</c:f>
              <c:numCache>
                <c:formatCode>General</c:formatCode>
                <c:ptCount val="189"/>
                <c:pt idx="0">
                  <c:v>223</c:v>
                </c:pt>
                <c:pt idx="1">
                  <c:v>218.90029999999999</c:v>
                </c:pt>
                <c:pt idx="2">
                  <c:v>194.37719999999999</c:v>
                </c:pt>
                <c:pt idx="3">
                  <c:v>198.7775</c:v>
                </c:pt>
                <c:pt idx="4">
                  <c:v>204.22219999999999</c:v>
                </c:pt>
                <c:pt idx="5">
                  <c:v>204.17269999999999</c:v>
                </c:pt>
                <c:pt idx="6">
                  <c:v>188.89840000000001</c:v>
                </c:pt>
                <c:pt idx="7">
                  <c:v>164.32069999999999</c:v>
                </c:pt>
                <c:pt idx="8">
                  <c:v>158.8245</c:v>
                </c:pt>
                <c:pt idx="9">
                  <c:v>142.7397</c:v>
                </c:pt>
                <c:pt idx="10">
                  <c:v>144.464</c:v>
                </c:pt>
                <c:pt idx="11">
                  <c:v>153.78960000000001</c:v>
                </c:pt>
                <c:pt idx="12">
                  <c:v>143.67189999999999</c:v>
                </c:pt>
                <c:pt idx="13">
                  <c:v>131.53809999999999</c:v>
                </c:pt>
                <c:pt idx="14">
                  <c:v>126.3781</c:v>
                </c:pt>
                <c:pt idx="15">
                  <c:v>115.2012</c:v>
                </c:pt>
                <c:pt idx="16">
                  <c:v>115.2548</c:v>
                </c:pt>
                <c:pt idx="17">
                  <c:v>111.45440000000001</c:v>
                </c:pt>
                <c:pt idx="18">
                  <c:v>106.2401</c:v>
                </c:pt>
                <c:pt idx="19">
                  <c:v>89.077399999999997</c:v>
                </c:pt>
                <c:pt idx="20">
                  <c:v>88.634799999999998</c:v>
                </c:pt>
                <c:pt idx="21">
                  <c:v>90.805000000000007</c:v>
                </c:pt>
                <c:pt idx="22">
                  <c:v>88.346699999999998</c:v>
                </c:pt>
                <c:pt idx="23">
                  <c:v>83.488699999999994</c:v>
                </c:pt>
                <c:pt idx="24">
                  <c:v>70.978999999999999</c:v>
                </c:pt>
                <c:pt idx="25">
                  <c:v>79.447400000000002</c:v>
                </c:pt>
                <c:pt idx="26">
                  <c:v>81.751300000000001</c:v>
                </c:pt>
                <c:pt idx="27">
                  <c:v>77.520399999999995</c:v>
                </c:pt>
                <c:pt idx="28">
                  <c:v>81.533000000000001</c:v>
                </c:pt>
                <c:pt idx="29">
                  <c:v>84.054299999999998</c:v>
                </c:pt>
                <c:pt idx="30">
                  <c:v>82.138400000000004</c:v>
                </c:pt>
                <c:pt idx="31">
                  <c:v>68.971500000000006</c:v>
                </c:pt>
                <c:pt idx="32">
                  <c:v>78.353399999999993</c:v>
                </c:pt>
                <c:pt idx="33">
                  <c:v>68.703100000000006</c:v>
                </c:pt>
                <c:pt idx="34">
                  <c:v>63.570599999999999</c:v>
                </c:pt>
                <c:pt idx="35">
                  <c:v>51.087699999999998</c:v>
                </c:pt>
                <c:pt idx="36">
                  <c:v>53.59</c:v>
                </c:pt>
                <c:pt idx="37">
                  <c:v>58.253799999999998</c:v>
                </c:pt>
                <c:pt idx="38">
                  <c:v>63.331000000000003</c:v>
                </c:pt>
                <c:pt idx="39">
                  <c:v>67.1541</c:v>
                </c:pt>
                <c:pt idx="40">
                  <c:v>69.936599999999999</c:v>
                </c:pt>
                <c:pt idx="41">
                  <c:v>75.446299999999994</c:v>
                </c:pt>
                <c:pt idx="42">
                  <c:v>79.192999999999998</c:v>
                </c:pt>
                <c:pt idx="43">
                  <c:v>76.562100000000001</c:v>
                </c:pt>
                <c:pt idx="44">
                  <c:v>66.219499999999996</c:v>
                </c:pt>
                <c:pt idx="45">
                  <c:v>69.182199999999995</c:v>
                </c:pt>
                <c:pt idx="46">
                  <c:v>64.125</c:v>
                </c:pt>
                <c:pt idx="47">
                  <c:v>64.944699999999997</c:v>
                </c:pt>
                <c:pt idx="48">
                  <c:v>62.5002</c:v>
                </c:pt>
                <c:pt idx="49">
                  <c:v>67.741399999999999</c:v>
                </c:pt>
                <c:pt idx="50">
                  <c:v>67.793700000000001</c:v>
                </c:pt>
                <c:pt idx="51">
                  <c:v>63.717199999999998</c:v>
                </c:pt>
                <c:pt idx="52">
                  <c:v>76.366299999999995</c:v>
                </c:pt>
                <c:pt idx="53">
                  <c:v>63.626800000000003</c:v>
                </c:pt>
                <c:pt idx="54">
                  <c:v>57.946300000000001</c:v>
                </c:pt>
                <c:pt idx="55">
                  <c:v>60.380800000000001</c:v>
                </c:pt>
                <c:pt idx="56">
                  <c:v>70.888800000000003</c:v>
                </c:pt>
                <c:pt idx="57">
                  <c:v>75.578800000000001</c:v>
                </c:pt>
                <c:pt idx="58">
                  <c:v>64.349800000000002</c:v>
                </c:pt>
                <c:pt idx="59">
                  <c:v>73.770399999999995</c:v>
                </c:pt>
                <c:pt idx="60">
                  <c:v>74.418899999999994</c:v>
                </c:pt>
                <c:pt idx="61">
                  <c:v>82.001900000000006</c:v>
                </c:pt>
                <c:pt idx="62">
                  <c:v>82.747399999999999</c:v>
                </c:pt>
                <c:pt idx="63">
                  <c:v>64.7209</c:v>
                </c:pt>
                <c:pt idx="64">
                  <c:v>60.032600000000002</c:v>
                </c:pt>
                <c:pt idx="65">
                  <c:v>55.984099999999998</c:v>
                </c:pt>
                <c:pt idx="66">
                  <c:v>45.873100000000001</c:v>
                </c:pt>
                <c:pt idx="67">
                  <c:v>46.66</c:v>
                </c:pt>
                <c:pt idx="68">
                  <c:v>46.980699999999999</c:v>
                </c:pt>
                <c:pt idx="69">
                  <c:v>40.332500000000003</c:v>
                </c:pt>
                <c:pt idx="70">
                  <c:v>35.402799999999999</c:v>
                </c:pt>
                <c:pt idx="71">
                  <c:v>39.936399999999999</c:v>
                </c:pt>
                <c:pt idx="72">
                  <c:v>36.190800000000003</c:v>
                </c:pt>
                <c:pt idx="73">
                  <c:v>40.619700000000002</c:v>
                </c:pt>
                <c:pt idx="74">
                  <c:v>30.759799999999998</c:v>
                </c:pt>
                <c:pt idx="75">
                  <c:v>30.369</c:v>
                </c:pt>
                <c:pt idx="76">
                  <c:v>20.752400000000002</c:v>
                </c:pt>
                <c:pt idx="77">
                  <c:v>18.713699999999999</c:v>
                </c:pt>
                <c:pt idx="78">
                  <c:v>19.531500000000001</c:v>
                </c:pt>
                <c:pt idx="79">
                  <c:v>21.469200000000001</c:v>
                </c:pt>
                <c:pt idx="80">
                  <c:v>22.201899999999998</c:v>
                </c:pt>
                <c:pt idx="81">
                  <c:v>18.6173</c:v>
                </c:pt>
                <c:pt idx="82">
                  <c:v>12.885199999999999</c:v>
                </c:pt>
                <c:pt idx="83">
                  <c:v>12.3529</c:v>
                </c:pt>
                <c:pt idx="84">
                  <c:v>10.144299999999999</c:v>
                </c:pt>
                <c:pt idx="85">
                  <c:v>11.094200000000001</c:v>
                </c:pt>
                <c:pt idx="86">
                  <c:v>13.221399999999999</c:v>
                </c:pt>
                <c:pt idx="87">
                  <c:v>15.853</c:v>
                </c:pt>
                <c:pt idx="88">
                  <c:v>20.099399999999999</c:v>
                </c:pt>
                <c:pt idx="89">
                  <c:v>21.660499999999999</c:v>
                </c:pt>
                <c:pt idx="90">
                  <c:v>22.593</c:v>
                </c:pt>
                <c:pt idx="91">
                  <c:v>21.930499999999999</c:v>
                </c:pt>
                <c:pt idx="92">
                  <c:v>24.411799999999999</c:v>
                </c:pt>
                <c:pt idx="93">
                  <c:v>20.495699999999999</c:v>
                </c:pt>
                <c:pt idx="94">
                  <c:v>17.9251</c:v>
                </c:pt>
                <c:pt idx="95">
                  <c:v>17.596699999999998</c:v>
                </c:pt>
                <c:pt idx="96">
                  <c:v>18.363900000000001</c:v>
                </c:pt>
                <c:pt idx="97">
                  <c:v>22.218599999999999</c:v>
                </c:pt>
                <c:pt idx="98">
                  <c:v>17.4101</c:v>
                </c:pt>
                <c:pt idx="99">
                  <c:v>14.8363</c:v>
                </c:pt>
                <c:pt idx="100">
                  <c:v>17.361699999999999</c:v>
                </c:pt>
                <c:pt idx="101">
                  <c:v>17.303000000000001</c:v>
                </c:pt>
                <c:pt idx="102">
                  <c:v>15.537800000000001</c:v>
                </c:pt>
                <c:pt idx="103">
                  <c:v>15.468299999999999</c:v>
                </c:pt>
                <c:pt idx="104">
                  <c:v>11.979699999999999</c:v>
                </c:pt>
                <c:pt idx="105">
                  <c:v>6.1321000000000003</c:v>
                </c:pt>
                <c:pt idx="106">
                  <c:v>8.5091000000000001</c:v>
                </c:pt>
                <c:pt idx="107">
                  <c:v>18.128699999999998</c:v>
                </c:pt>
                <c:pt idx="108">
                  <c:v>21.7044</c:v>
                </c:pt>
                <c:pt idx="109">
                  <c:v>21.066400000000002</c:v>
                </c:pt>
                <c:pt idx="110">
                  <c:v>24.979199999999999</c:v>
                </c:pt>
                <c:pt idx="111">
                  <c:v>22.2623</c:v>
                </c:pt>
                <c:pt idx="112">
                  <c:v>12.405200000000001</c:v>
                </c:pt>
                <c:pt idx="113">
                  <c:v>19.638400000000001</c:v>
                </c:pt>
                <c:pt idx="114">
                  <c:v>14.0168</c:v>
                </c:pt>
                <c:pt idx="115">
                  <c:v>14.564399999999999</c:v>
                </c:pt>
                <c:pt idx="116">
                  <c:v>3.4232999999999998</c:v>
                </c:pt>
                <c:pt idx="117">
                  <c:v>-1.859</c:v>
                </c:pt>
                <c:pt idx="118">
                  <c:v>-1.5199</c:v>
                </c:pt>
                <c:pt idx="119">
                  <c:v>5.6336000000000004</c:v>
                </c:pt>
                <c:pt idx="120">
                  <c:v>3.1341999999999999</c:v>
                </c:pt>
                <c:pt idx="121">
                  <c:v>4.9695</c:v>
                </c:pt>
                <c:pt idx="122">
                  <c:v>1.3499000000000001</c:v>
                </c:pt>
                <c:pt idx="123">
                  <c:v>8.4304000000000006</c:v>
                </c:pt>
                <c:pt idx="124">
                  <c:v>10.1167</c:v>
                </c:pt>
                <c:pt idx="125">
                  <c:v>9.5421999999999993</c:v>
                </c:pt>
                <c:pt idx="126">
                  <c:v>9.468</c:v>
                </c:pt>
                <c:pt idx="127">
                  <c:v>12.206799999999999</c:v>
                </c:pt>
                <c:pt idx="128">
                  <c:v>18.737100000000002</c:v>
                </c:pt>
                <c:pt idx="129">
                  <c:v>9.5417000000000005</c:v>
                </c:pt>
                <c:pt idx="130">
                  <c:v>7.9706000000000001</c:v>
                </c:pt>
                <c:pt idx="131">
                  <c:v>8.4846000000000004</c:v>
                </c:pt>
                <c:pt idx="132">
                  <c:v>11.741099999999999</c:v>
                </c:pt>
                <c:pt idx="133">
                  <c:v>19.064</c:v>
                </c:pt>
                <c:pt idx="134">
                  <c:v>18.626300000000001</c:v>
                </c:pt>
                <c:pt idx="135">
                  <c:v>22.764500000000002</c:v>
                </c:pt>
                <c:pt idx="136">
                  <c:v>15.582700000000001</c:v>
                </c:pt>
                <c:pt idx="137">
                  <c:v>19.4603</c:v>
                </c:pt>
                <c:pt idx="138">
                  <c:v>18.757899999999999</c:v>
                </c:pt>
                <c:pt idx="139">
                  <c:v>22.677900000000001</c:v>
                </c:pt>
                <c:pt idx="140">
                  <c:v>15.1082</c:v>
                </c:pt>
                <c:pt idx="141">
                  <c:v>11.1395</c:v>
                </c:pt>
                <c:pt idx="142">
                  <c:v>15.9221</c:v>
                </c:pt>
                <c:pt idx="143">
                  <c:v>22.3691</c:v>
                </c:pt>
                <c:pt idx="144">
                  <c:v>22.921299999999999</c:v>
                </c:pt>
                <c:pt idx="145">
                  <c:v>29.048300000000001</c:v>
                </c:pt>
                <c:pt idx="146">
                  <c:v>22.555199999999999</c:v>
                </c:pt>
                <c:pt idx="147">
                  <c:v>14.180999999999999</c:v>
                </c:pt>
                <c:pt idx="148">
                  <c:v>28.357399999999998</c:v>
                </c:pt>
                <c:pt idx="149">
                  <c:v>36.5807</c:v>
                </c:pt>
                <c:pt idx="150">
                  <c:v>47.752499999999998</c:v>
                </c:pt>
                <c:pt idx="151">
                  <c:v>46.0976</c:v>
                </c:pt>
                <c:pt idx="152">
                  <c:v>53.875300000000003</c:v>
                </c:pt>
                <c:pt idx="153">
                  <c:v>54.952800000000003</c:v>
                </c:pt>
                <c:pt idx="154">
                  <c:v>58.617699999999999</c:v>
                </c:pt>
                <c:pt idx="155">
                  <c:v>59.142600000000002</c:v>
                </c:pt>
                <c:pt idx="156">
                  <c:v>63.915100000000002</c:v>
                </c:pt>
                <c:pt idx="157">
                  <c:v>56.478900000000003</c:v>
                </c:pt>
                <c:pt idx="158">
                  <c:v>49.331800000000001</c:v>
                </c:pt>
                <c:pt idx="159">
                  <c:v>47.747900000000001</c:v>
                </c:pt>
                <c:pt idx="160">
                  <c:v>44.331499999999998</c:v>
                </c:pt>
                <c:pt idx="161">
                  <c:v>53.9724</c:v>
                </c:pt>
                <c:pt idx="162">
                  <c:v>54.287199999999999</c:v>
                </c:pt>
                <c:pt idx="163">
                  <c:v>56.933199999999999</c:v>
                </c:pt>
                <c:pt idx="164">
                  <c:v>60.725299999999997</c:v>
                </c:pt>
                <c:pt idx="165">
                  <c:v>44.738300000000002</c:v>
                </c:pt>
                <c:pt idx="166">
                  <c:v>61.519599999999997</c:v>
                </c:pt>
                <c:pt idx="167">
                  <c:v>58.592199999999998</c:v>
                </c:pt>
                <c:pt idx="168">
                  <c:v>50.183799999999998</c:v>
                </c:pt>
                <c:pt idx="169">
                  <c:v>68.844800000000006</c:v>
                </c:pt>
                <c:pt idx="170">
                  <c:v>50.485599999999998</c:v>
                </c:pt>
                <c:pt idx="171">
                  <c:v>38.750900000000001</c:v>
                </c:pt>
                <c:pt idx="172">
                  <c:v>42.038899999999998</c:v>
                </c:pt>
                <c:pt idx="173">
                  <c:v>44.626300000000001</c:v>
                </c:pt>
                <c:pt idx="174">
                  <c:v>32.463900000000002</c:v>
                </c:pt>
                <c:pt idx="175">
                  <c:v>30.533200000000001</c:v>
                </c:pt>
                <c:pt idx="176">
                  <c:v>23.258900000000001</c:v>
                </c:pt>
                <c:pt idx="177">
                  <c:v>31.465</c:v>
                </c:pt>
                <c:pt idx="178">
                  <c:v>28.2117</c:v>
                </c:pt>
                <c:pt idx="179">
                  <c:v>25.730699999999999</c:v>
                </c:pt>
                <c:pt idx="180">
                  <c:v>21.026599999999998</c:v>
                </c:pt>
                <c:pt idx="181">
                  <c:v>15.3718</c:v>
                </c:pt>
                <c:pt idx="182">
                  <c:v>9.2304999999999993</c:v>
                </c:pt>
                <c:pt idx="183">
                  <c:v>14.907</c:v>
                </c:pt>
                <c:pt idx="184">
                  <c:v>12.4954</c:v>
                </c:pt>
                <c:pt idx="185">
                  <c:v>9.0478000000000005</c:v>
                </c:pt>
                <c:pt idx="186">
                  <c:v>2.9643000000000002</c:v>
                </c:pt>
                <c:pt idx="187">
                  <c:v>3.3656999999999999</c:v>
                </c:pt>
                <c:pt idx="188">
                  <c:v>0</c:v>
                </c:pt>
              </c:numCache>
            </c:numRef>
          </c:val>
          <c:smooth val="0"/>
          <c:extLst>
            <c:ext xmlns:c16="http://schemas.microsoft.com/office/drawing/2014/chart" uri="{C3380CC4-5D6E-409C-BE32-E72D297353CC}">
              <c16:uniqueId val="{00000000-C26E-4B46-BAC5-87EC4266BF3B}"/>
            </c:ext>
          </c:extLst>
        </c:ser>
        <c:ser>
          <c:idx val="1"/>
          <c:order val="1"/>
          <c:tx>
            <c:strRef>
              <c:f>Sheet1!$C$1</c:f>
              <c:strCache>
                <c:ptCount val="1"/>
                <c:pt idx="0">
                  <c:v>GDX</c:v>
                </c:pt>
              </c:strCache>
            </c:strRef>
          </c:tx>
          <c:spPr>
            <a:ln w="28575" cap="rnd">
              <a:solidFill>
                <a:srgbClr val="FF0000"/>
              </a:solidFill>
              <a:round/>
            </a:ln>
            <a:effectLst/>
          </c:spPr>
          <c:marker>
            <c:symbol val="none"/>
          </c:marker>
          <c:cat>
            <c:numRef>
              <c:f>Sheet1!$A$2:$A$190</c:f>
              <c:numCache>
                <c:formatCode>m/d/yy</c:formatCode>
                <c:ptCount val="189"/>
                <c:pt idx="0">
                  <c:v>45901</c:v>
                </c:pt>
                <c:pt idx="1">
                  <c:v>45898</c:v>
                </c:pt>
                <c:pt idx="2">
                  <c:v>45869</c:v>
                </c:pt>
                <c:pt idx="3">
                  <c:v>45838</c:v>
                </c:pt>
                <c:pt idx="4">
                  <c:v>45807</c:v>
                </c:pt>
                <c:pt idx="5">
                  <c:v>45777</c:v>
                </c:pt>
                <c:pt idx="6">
                  <c:v>45747</c:v>
                </c:pt>
                <c:pt idx="7">
                  <c:v>45716</c:v>
                </c:pt>
                <c:pt idx="8">
                  <c:v>45688</c:v>
                </c:pt>
                <c:pt idx="9">
                  <c:v>45657</c:v>
                </c:pt>
                <c:pt idx="10">
                  <c:v>45625</c:v>
                </c:pt>
                <c:pt idx="11">
                  <c:v>45596</c:v>
                </c:pt>
                <c:pt idx="12">
                  <c:v>45565</c:v>
                </c:pt>
                <c:pt idx="13">
                  <c:v>45534</c:v>
                </c:pt>
                <c:pt idx="14">
                  <c:v>45504</c:v>
                </c:pt>
                <c:pt idx="15">
                  <c:v>45471</c:v>
                </c:pt>
                <c:pt idx="16">
                  <c:v>45443</c:v>
                </c:pt>
                <c:pt idx="17">
                  <c:v>45412</c:v>
                </c:pt>
                <c:pt idx="18">
                  <c:v>45380</c:v>
                </c:pt>
                <c:pt idx="19">
                  <c:v>45351</c:v>
                </c:pt>
                <c:pt idx="20">
                  <c:v>45322</c:v>
                </c:pt>
                <c:pt idx="21">
                  <c:v>45289</c:v>
                </c:pt>
                <c:pt idx="22">
                  <c:v>45260</c:v>
                </c:pt>
                <c:pt idx="23">
                  <c:v>45230</c:v>
                </c:pt>
                <c:pt idx="24">
                  <c:v>45198</c:v>
                </c:pt>
                <c:pt idx="25">
                  <c:v>45169</c:v>
                </c:pt>
                <c:pt idx="26">
                  <c:v>45138</c:v>
                </c:pt>
                <c:pt idx="27">
                  <c:v>45107</c:v>
                </c:pt>
                <c:pt idx="28">
                  <c:v>45077</c:v>
                </c:pt>
                <c:pt idx="29">
                  <c:v>45044</c:v>
                </c:pt>
                <c:pt idx="30">
                  <c:v>45016</c:v>
                </c:pt>
                <c:pt idx="31">
                  <c:v>44985</c:v>
                </c:pt>
                <c:pt idx="32">
                  <c:v>44957</c:v>
                </c:pt>
                <c:pt idx="33">
                  <c:v>44925</c:v>
                </c:pt>
                <c:pt idx="34">
                  <c:v>44895</c:v>
                </c:pt>
                <c:pt idx="35">
                  <c:v>44865</c:v>
                </c:pt>
                <c:pt idx="36">
                  <c:v>44834</c:v>
                </c:pt>
                <c:pt idx="37">
                  <c:v>44804</c:v>
                </c:pt>
                <c:pt idx="38">
                  <c:v>44771</c:v>
                </c:pt>
                <c:pt idx="39">
                  <c:v>44742</c:v>
                </c:pt>
                <c:pt idx="40">
                  <c:v>44712</c:v>
                </c:pt>
                <c:pt idx="41">
                  <c:v>44680</c:v>
                </c:pt>
                <c:pt idx="42">
                  <c:v>44651</c:v>
                </c:pt>
                <c:pt idx="43">
                  <c:v>44620</c:v>
                </c:pt>
                <c:pt idx="44">
                  <c:v>44592</c:v>
                </c:pt>
                <c:pt idx="45">
                  <c:v>44561</c:v>
                </c:pt>
                <c:pt idx="46">
                  <c:v>44530</c:v>
                </c:pt>
                <c:pt idx="47">
                  <c:v>44498</c:v>
                </c:pt>
                <c:pt idx="48">
                  <c:v>44469</c:v>
                </c:pt>
                <c:pt idx="49">
                  <c:v>44439</c:v>
                </c:pt>
                <c:pt idx="50">
                  <c:v>44407</c:v>
                </c:pt>
                <c:pt idx="51">
                  <c:v>44377</c:v>
                </c:pt>
                <c:pt idx="52">
                  <c:v>44347</c:v>
                </c:pt>
                <c:pt idx="53">
                  <c:v>44316</c:v>
                </c:pt>
                <c:pt idx="54">
                  <c:v>44286</c:v>
                </c:pt>
                <c:pt idx="55">
                  <c:v>44253</c:v>
                </c:pt>
                <c:pt idx="56">
                  <c:v>44225</c:v>
                </c:pt>
                <c:pt idx="57">
                  <c:v>44196</c:v>
                </c:pt>
                <c:pt idx="58">
                  <c:v>44165</c:v>
                </c:pt>
                <c:pt idx="59">
                  <c:v>44134</c:v>
                </c:pt>
                <c:pt idx="60">
                  <c:v>44104</c:v>
                </c:pt>
                <c:pt idx="61">
                  <c:v>44074</c:v>
                </c:pt>
                <c:pt idx="62">
                  <c:v>44043</c:v>
                </c:pt>
                <c:pt idx="63">
                  <c:v>44012</c:v>
                </c:pt>
                <c:pt idx="64">
                  <c:v>43980</c:v>
                </c:pt>
                <c:pt idx="65">
                  <c:v>43951</c:v>
                </c:pt>
                <c:pt idx="66">
                  <c:v>43921</c:v>
                </c:pt>
                <c:pt idx="67">
                  <c:v>43889</c:v>
                </c:pt>
                <c:pt idx="68">
                  <c:v>43861</c:v>
                </c:pt>
                <c:pt idx="69">
                  <c:v>43830</c:v>
                </c:pt>
                <c:pt idx="70">
                  <c:v>43798</c:v>
                </c:pt>
                <c:pt idx="71">
                  <c:v>43769</c:v>
                </c:pt>
                <c:pt idx="72">
                  <c:v>43738</c:v>
                </c:pt>
                <c:pt idx="73">
                  <c:v>43707</c:v>
                </c:pt>
                <c:pt idx="74">
                  <c:v>43677</c:v>
                </c:pt>
                <c:pt idx="75">
                  <c:v>43644</c:v>
                </c:pt>
                <c:pt idx="76">
                  <c:v>43616</c:v>
                </c:pt>
                <c:pt idx="77">
                  <c:v>43585</c:v>
                </c:pt>
                <c:pt idx="78">
                  <c:v>43553</c:v>
                </c:pt>
                <c:pt idx="79">
                  <c:v>43524</c:v>
                </c:pt>
                <c:pt idx="80">
                  <c:v>43496</c:v>
                </c:pt>
                <c:pt idx="81">
                  <c:v>43465</c:v>
                </c:pt>
                <c:pt idx="82">
                  <c:v>43434</c:v>
                </c:pt>
                <c:pt idx="83">
                  <c:v>43404</c:v>
                </c:pt>
                <c:pt idx="84">
                  <c:v>43371</c:v>
                </c:pt>
                <c:pt idx="85">
                  <c:v>43343</c:v>
                </c:pt>
                <c:pt idx="86">
                  <c:v>43312</c:v>
                </c:pt>
                <c:pt idx="87">
                  <c:v>43280</c:v>
                </c:pt>
                <c:pt idx="88">
                  <c:v>43251</c:v>
                </c:pt>
                <c:pt idx="89">
                  <c:v>43220</c:v>
                </c:pt>
                <c:pt idx="90">
                  <c:v>43189</c:v>
                </c:pt>
                <c:pt idx="91">
                  <c:v>43159</c:v>
                </c:pt>
                <c:pt idx="92">
                  <c:v>43131</c:v>
                </c:pt>
                <c:pt idx="93">
                  <c:v>43098</c:v>
                </c:pt>
                <c:pt idx="94">
                  <c:v>43069</c:v>
                </c:pt>
                <c:pt idx="95">
                  <c:v>43039</c:v>
                </c:pt>
                <c:pt idx="96">
                  <c:v>43007</c:v>
                </c:pt>
                <c:pt idx="97">
                  <c:v>42978</c:v>
                </c:pt>
                <c:pt idx="98">
                  <c:v>42947</c:v>
                </c:pt>
                <c:pt idx="99">
                  <c:v>42916</c:v>
                </c:pt>
                <c:pt idx="100">
                  <c:v>42886</c:v>
                </c:pt>
                <c:pt idx="101">
                  <c:v>42853</c:v>
                </c:pt>
                <c:pt idx="102">
                  <c:v>42825</c:v>
                </c:pt>
                <c:pt idx="103">
                  <c:v>42794</c:v>
                </c:pt>
                <c:pt idx="104">
                  <c:v>42766</c:v>
                </c:pt>
                <c:pt idx="105">
                  <c:v>42734</c:v>
                </c:pt>
                <c:pt idx="106">
                  <c:v>42704</c:v>
                </c:pt>
                <c:pt idx="107">
                  <c:v>42674</c:v>
                </c:pt>
                <c:pt idx="108">
                  <c:v>42643</c:v>
                </c:pt>
                <c:pt idx="109">
                  <c:v>42613</c:v>
                </c:pt>
                <c:pt idx="110">
                  <c:v>42580</c:v>
                </c:pt>
                <c:pt idx="111">
                  <c:v>42551</c:v>
                </c:pt>
                <c:pt idx="112">
                  <c:v>42521</c:v>
                </c:pt>
                <c:pt idx="113">
                  <c:v>42489</c:v>
                </c:pt>
                <c:pt idx="114">
                  <c:v>42460</c:v>
                </c:pt>
                <c:pt idx="115">
                  <c:v>42429</c:v>
                </c:pt>
                <c:pt idx="116">
                  <c:v>42398</c:v>
                </c:pt>
                <c:pt idx="117">
                  <c:v>42369</c:v>
                </c:pt>
                <c:pt idx="118">
                  <c:v>42338</c:v>
                </c:pt>
                <c:pt idx="119">
                  <c:v>42307</c:v>
                </c:pt>
                <c:pt idx="120">
                  <c:v>42277</c:v>
                </c:pt>
                <c:pt idx="121">
                  <c:v>42247</c:v>
                </c:pt>
                <c:pt idx="122">
                  <c:v>42216</c:v>
                </c:pt>
                <c:pt idx="123">
                  <c:v>42185</c:v>
                </c:pt>
                <c:pt idx="124">
                  <c:v>42153</c:v>
                </c:pt>
                <c:pt idx="125">
                  <c:v>42124</c:v>
                </c:pt>
                <c:pt idx="126">
                  <c:v>42094</c:v>
                </c:pt>
                <c:pt idx="127">
                  <c:v>42062</c:v>
                </c:pt>
                <c:pt idx="128">
                  <c:v>42034</c:v>
                </c:pt>
                <c:pt idx="129">
                  <c:v>42004</c:v>
                </c:pt>
                <c:pt idx="130">
                  <c:v>41971</c:v>
                </c:pt>
                <c:pt idx="131">
                  <c:v>41943</c:v>
                </c:pt>
                <c:pt idx="132">
                  <c:v>41912</c:v>
                </c:pt>
                <c:pt idx="133">
                  <c:v>41880</c:v>
                </c:pt>
                <c:pt idx="134">
                  <c:v>41851</c:v>
                </c:pt>
                <c:pt idx="135">
                  <c:v>41820</c:v>
                </c:pt>
                <c:pt idx="136">
                  <c:v>41789</c:v>
                </c:pt>
                <c:pt idx="137">
                  <c:v>41759</c:v>
                </c:pt>
                <c:pt idx="138">
                  <c:v>41729</c:v>
                </c:pt>
                <c:pt idx="139">
                  <c:v>41698</c:v>
                </c:pt>
                <c:pt idx="140">
                  <c:v>41670</c:v>
                </c:pt>
                <c:pt idx="141">
                  <c:v>41639</c:v>
                </c:pt>
                <c:pt idx="142">
                  <c:v>41607</c:v>
                </c:pt>
                <c:pt idx="143">
                  <c:v>41578</c:v>
                </c:pt>
                <c:pt idx="144">
                  <c:v>41547</c:v>
                </c:pt>
                <c:pt idx="145">
                  <c:v>41516</c:v>
                </c:pt>
                <c:pt idx="146">
                  <c:v>41486</c:v>
                </c:pt>
                <c:pt idx="147">
                  <c:v>41453</c:v>
                </c:pt>
                <c:pt idx="148">
                  <c:v>41425</c:v>
                </c:pt>
                <c:pt idx="149">
                  <c:v>41394</c:v>
                </c:pt>
                <c:pt idx="150">
                  <c:v>41362</c:v>
                </c:pt>
                <c:pt idx="151">
                  <c:v>41333</c:v>
                </c:pt>
                <c:pt idx="152">
                  <c:v>41305</c:v>
                </c:pt>
                <c:pt idx="153">
                  <c:v>41274</c:v>
                </c:pt>
                <c:pt idx="154">
                  <c:v>41243</c:v>
                </c:pt>
                <c:pt idx="155">
                  <c:v>41213</c:v>
                </c:pt>
                <c:pt idx="156">
                  <c:v>41180</c:v>
                </c:pt>
                <c:pt idx="157">
                  <c:v>41152</c:v>
                </c:pt>
                <c:pt idx="158">
                  <c:v>41121</c:v>
                </c:pt>
                <c:pt idx="159">
                  <c:v>41089</c:v>
                </c:pt>
                <c:pt idx="160">
                  <c:v>41060</c:v>
                </c:pt>
                <c:pt idx="161">
                  <c:v>41029</c:v>
                </c:pt>
                <c:pt idx="162">
                  <c:v>40998</c:v>
                </c:pt>
                <c:pt idx="163">
                  <c:v>40968</c:v>
                </c:pt>
                <c:pt idx="164">
                  <c:v>40939</c:v>
                </c:pt>
                <c:pt idx="165">
                  <c:v>40907</c:v>
                </c:pt>
                <c:pt idx="166">
                  <c:v>40877</c:v>
                </c:pt>
                <c:pt idx="167">
                  <c:v>40847</c:v>
                </c:pt>
                <c:pt idx="168">
                  <c:v>40816</c:v>
                </c:pt>
                <c:pt idx="169">
                  <c:v>40786</c:v>
                </c:pt>
                <c:pt idx="170">
                  <c:v>40753</c:v>
                </c:pt>
                <c:pt idx="171">
                  <c:v>40724</c:v>
                </c:pt>
                <c:pt idx="172">
                  <c:v>40694</c:v>
                </c:pt>
                <c:pt idx="173">
                  <c:v>40662</c:v>
                </c:pt>
                <c:pt idx="174">
                  <c:v>40633</c:v>
                </c:pt>
                <c:pt idx="175">
                  <c:v>40602</c:v>
                </c:pt>
                <c:pt idx="176">
                  <c:v>40574</c:v>
                </c:pt>
                <c:pt idx="177">
                  <c:v>40543</c:v>
                </c:pt>
                <c:pt idx="178">
                  <c:v>40512</c:v>
                </c:pt>
                <c:pt idx="179">
                  <c:v>40480</c:v>
                </c:pt>
                <c:pt idx="180">
                  <c:v>40451</c:v>
                </c:pt>
                <c:pt idx="181">
                  <c:v>40421</c:v>
                </c:pt>
                <c:pt idx="182">
                  <c:v>40389</c:v>
                </c:pt>
                <c:pt idx="183">
                  <c:v>40359</c:v>
                </c:pt>
                <c:pt idx="184">
                  <c:v>40329</c:v>
                </c:pt>
                <c:pt idx="185">
                  <c:v>40298</c:v>
                </c:pt>
                <c:pt idx="186">
                  <c:v>40268</c:v>
                </c:pt>
                <c:pt idx="187">
                  <c:v>40235</c:v>
                </c:pt>
                <c:pt idx="188">
                  <c:v>40207</c:v>
                </c:pt>
              </c:numCache>
            </c:numRef>
          </c:cat>
          <c:val>
            <c:numRef>
              <c:f>Sheet1!$C$2:$C$190</c:f>
              <c:numCache>
                <c:formatCode>General</c:formatCode>
                <c:ptCount val="189"/>
                <c:pt idx="0">
                  <c:v>71</c:v>
                </c:pt>
                <c:pt idx="1">
                  <c:v>55.132599999999996</c:v>
                </c:pt>
                <c:pt idx="2">
                  <c:v>17.657800000000002</c:v>
                </c:pt>
                <c:pt idx="3">
                  <c:v>21.238900000000001</c:v>
                </c:pt>
                <c:pt idx="4">
                  <c:v>24.386099999999999</c:v>
                </c:pt>
                <c:pt idx="5">
                  <c:v>20.358499999999999</c:v>
                </c:pt>
                <c:pt idx="6">
                  <c:v>12.892899999999999</c:v>
                </c:pt>
                <c:pt idx="7">
                  <c:v>-2.4558</c:v>
                </c:pt>
                <c:pt idx="8">
                  <c:v>-4.3221999999999996</c:v>
                </c:pt>
                <c:pt idx="9">
                  <c:v>-16.724</c:v>
                </c:pt>
                <c:pt idx="10">
                  <c:v>-7.5147000000000004</c:v>
                </c:pt>
                <c:pt idx="11">
                  <c:v>-0.93320000000000003</c:v>
                </c:pt>
                <c:pt idx="12">
                  <c:v>-2.2101999999999999</c:v>
                </c:pt>
                <c:pt idx="13">
                  <c:v>-5.1571999999999996</c:v>
                </c:pt>
                <c:pt idx="14">
                  <c:v>-6.8517000000000001</c:v>
                </c:pt>
                <c:pt idx="15">
                  <c:v>-16.674900000000001</c:v>
                </c:pt>
                <c:pt idx="16">
                  <c:v>-13.3104</c:v>
                </c:pt>
                <c:pt idx="17">
                  <c:v>-18.639500000000002</c:v>
                </c:pt>
                <c:pt idx="18">
                  <c:v>-22.3477</c:v>
                </c:pt>
                <c:pt idx="19">
                  <c:v>-35.2652</c:v>
                </c:pt>
                <c:pt idx="20">
                  <c:v>-31.385100000000001</c:v>
                </c:pt>
                <c:pt idx="21">
                  <c:v>-23.845800000000001</c:v>
                </c:pt>
                <c:pt idx="22">
                  <c:v>-23.084499999999998</c:v>
                </c:pt>
                <c:pt idx="23">
                  <c:v>-31.213200000000001</c:v>
                </c:pt>
                <c:pt idx="24">
                  <c:v>-33.914499999999997</c:v>
                </c:pt>
                <c:pt idx="25">
                  <c:v>-28.1434</c:v>
                </c:pt>
                <c:pt idx="26">
                  <c:v>-22.863499999999998</c:v>
                </c:pt>
                <c:pt idx="27">
                  <c:v>-26.056000000000001</c:v>
                </c:pt>
                <c:pt idx="28">
                  <c:v>-24.0914</c:v>
                </c:pt>
                <c:pt idx="29">
                  <c:v>-17.534400000000002</c:v>
                </c:pt>
                <c:pt idx="30">
                  <c:v>-20.555</c:v>
                </c:pt>
                <c:pt idx="31">
                  <c:v>-32.441099999999999</c:v>
                </c:pt>
                <c:pt idx="32">
                  <c:v>-21.365400000000001</c:v>
                </c:pt>
                <c:pt idx="33">
                  <c:v>-29.616900000000001</c:v>
                </c:pt>
                <c:pt idx="34">
                  <c:v>-28.659099999999999</c:v>
                </c:pt>
                <c:pt idx="35">
                  <c:v>-40.667999999999999</c:v>
                </c:pt>
                <c:pt idx="36">
                  <c:v>-40.766199999999998</c:v>
                </c:pt>
                <c:pt idx="37">
                  <c:v>-41.552100000000003</c:v>
                </c:pt>
                <c:pt idx="38">
                  <c:v>-35.486199999999997</c:v>
                </c:pt>
                <c:pt idx="39">
                  <c:v>-32.760300000000001</c:v>
                </c:pt>
                <c:pt idx="40">
                  <c:v>-22.0776</c:v>
                </c:pt>
                <c:pt idx="41">
                  <c:v>-14.0717</c:v>
                </c:pt>
                <c:pt idx="42">
                  <c:v>-5.8201999999999998</c:v>
                </c:pt>
                <c:pt idx="43">
                  <c:v>-15.569699999999999</c:v>
                </c:pt>
                <c:pt idx="44">
                  <c:v>-25.761299999999999</c:v>
                </c:pt>
                <c:pt idx="45">
                  <c:v>-21.340900000000001</c:v>
                </c:pt>
                <c:pt idx="46">
                  <c:v>-21.9057</c:v>
                </c:pt>
                <c:pt idx="47">
                  <c:v>-22.1267</c:v>
                </c:pt>
                <c:pt idx="48">
                  <c:v>-27.627700000000001</c:v>
                </c:pt>
                <c:pt idx="49">
                  <c:v>-19.941099999999999</c:v>
                </c:pt>
                <c:pt idx="50">
                  <c:v>-14.243600000000001</c:v>
                </c:pt>
                <c:pt idx="51">
                  <c:v>-16.552099999999999</c:v>
                </c:pt>
                <c:pt idx="52">
                  <c:v>-3.1924999999999999</c:v>
                </c:pt>
                <c:pt idx="53">
                  <c:v>-15.6189</c:v>
                </c:pt>
                <c:pt idx="54">
                  <c:v>-20.186599999999999</c:v>
                </c:pt>
                <c:pt idx="55">
                  <c:v>-23.551100000000002</c:v>
                </c:pt>
                <c:pt idx="56">
                  <c:v>-15.250500000000001</c:v>
                </c:pt>
                <c:pt idx="57">
                  <c:v>-11.542199999999999</c:v>
                </c:pt>
                <c:pt idx="58">
                  <c:v>-14.833</c:v>
                </c:pt>
                <c:pt idx="59">
                  <c:v>-7.9321999999999999</c:v>
                </c:pt>
                <c:pt idx="60">
                  <c:v>-3.831</c:v>
                </c:pt>
                <c:pt idx="61">
                  <c:v>3.8065000000000002</c:v>
                </c:pt>
                <c:pt idx="62">
                  <c:v>5.4519000000000002</c:v>
                </c:pt>
                <c:pt idx="63">
                  <c:v>-9.9214000000000002</c:v>
                </c:pt>
                <c:pt idx="64">
                  <c:v>-15.7171</c:v>
                </c:pt>
                <c:pt idx="65">
                  <c:v>-20.776</c:v>
                </c:pt>
                <c:pt idx="66">
                  <c:v>-43.418500000000002</c:v>
                </c:pt>
                <c:pt idx="67">
                  <c:v>-35.609000000000002</c:v>
                </c:pt>
                <c:pt idx="68">
                  <c:v>-28.8065</c:v>
                </c:pt>
                <c:pt idx="69">
                  <c:v>-28.0943</c:v>
                </c:pt>
                <c:pt idx="70">
                  <c:v>-33.497100000000003</c:v>
                </c:pt>
                <c:pt idx="71">
                  <c:v>-30.869399999999999</c:v>
                </c:pt>
                <c:pt idx="72">
                  <c:v>-34.405700000000003</c:v>
                </c:pt>
                <c:pt idx="73">
                  <c:v>-26.669899999999998</c:v>
                </c:pt>
                <c:pt idx="74">
                  <c:v>-34.921399999999998</c:v>
                </c:pt>
                <c:pt idx="75">
                  <c:v>-37.229900000000001</c:v>
                </c:pt>
                <c:pt idx="76">
                  <c:v>-46.979399999999998</c:v>
                </c:pt>
                <c:pt idx="77">
                  <c:v>-48.698399999999999</c:v>
                </c:pt>
                <c:pt idx="78">
                  <c:v>-44.941099999999999</c:v>
                </c:pt>
                <c:pt idx="79">
                  <c:v>-45.383099999999999</c:v>
                </c:pt>
                <c:pt idx="80">
                  <c:v>-44.277999999999999</c:v>
                </c:pt>
                <c:pt idx="81">
                  <c:v>-48.207299999999996</c:v>
                </c:pt>
                <c:pt idx="82">
                  <c:v>-53.118899999999996</c:v>
                </c:pt>
                <c:pt idx="83">
                  <c:v>-53.511800000000001</c:v>
                </c:pt>
                <c:pt idx="84">
                  <c:v>-54.518700000000003</c:v>
                </c:pt>
                <c:pt idx="85">
                  <c:v>-54.445</c:v>
                </c:pt>
                <c:pt idx="86">
                  <c:v>-47.740699999999997</c:v>
                </c:pt>
                <c:pt idx="87">
                  <c:v>-45.211199999999998</c:v>
                </c:pt>
                <c:pt idx="88">
                  <c:v>-45.137500000000003</c:v>
                </c:pt>
                <c:pt idx="89">
                  <c:v>-45.2849</c:v>
                </c:pt>
                <c:pt idx="90">
                  <c:v>-46.021599999999999</c:v>
                </c:pt>
                <c:pt idx="91">
                  <c:v>-47.568800000000003</c:v>
                </c:pt>
                <c:pt idx="92">
                  <c:v>-41.674900000000001</c:v>
                </c:pt>
                <c:pt idx="93">
                  <c:v>-42.927300000000002</c:v>
                </c:pt>
                <c:pt idx="94">
                  <c:v>-44.818300000000001</c:v>
                </c:pt>
                <c:pt idx="95">
                  <c:v>-44.793700000000001</c:v>
                </c:pt>
                <c:pt idx="96">
                  <c:v>-43.614899999999999</c:v>
                </c:pt>
                <c:pt idx="97">
                  <c:v>-39.292700000000004</c:v>
                </c:pt>
                <c:pt idx="98">
                  <c:v>-43.860500000000002</c:v>
                </c:pt>
                <c:pt idx="99">
                  <c:v>-45.776000000000003</c:v>
                </c:pt>
                <c:pt idx="100">
                  <c:v>-44.277999999999999</c:v>
                </c:pt>
                <c:pt idx="101">
                  <c:v>-45.407699999999998</c:v>
                </c:pt>
                <c:pt idx="102">
                  <c:v>-43.9833</c:v>
                </c:pt>
                <c:pt idx="103">
                  <c:v>-43.885100000000001</c:v>
                </c:pt>
                <c:pt idx="104">
                  <c:v>-41.232799999999997</c:v>
                </c:pt>
                <c:pt idx="105">
                  <c:v>-48.6248</c:v>
                </c:pt>
                <c:pt idx="106">
                  <c:v>-48.845799999999997</c:v>
                </c:pt>
                <c:pt idx="107">
                  <c:v>-39.783900000000003</c:v>
                </c:pt>
                <c:pt idx="108">
                  <c:v>-35.093299999999999</c:v>
                </c:pt>
                <c:pt idx="109">
                  <c:v>-37.401800000000001</c:v>
                </c:pt>
                <c:pt idx="110">
                  <c:v>-24.877199999999998</c:v>
                </c:pt>
                <c:pt idx="111">
                  <c:v>-31.9499</c:v>
                </c:pt>
                <c:pt idx="112">
                  <c:v>-44.548099999999998</c:v>
                </c:pt>
                <c:pt idx="113">
                  <c:v>-36.566800000000001</c:v>
                </c:pt>
                <c:pt idx="114">
                  <c:v>-50.957799999999999</c:v>
                </c:pt>
                <c:pt idx="115">
                  <c:v>-52.406700000000001</c:v>
                </c:pt>
                <c:pt idx="116">
                  <c:v>-65.103099999999998</c:v>
                </c:pt>
                <c:pt idx="117">
                  <c:v>-66.3065</c:v>
                </c:pt>
                <c:pt idx="118">
                  <c:v>-66.208299999999994</c:v>
                </c:pt>
                <c:pt idx="119">
                  <c:v>-63.261299999999999</c:v>
                </c:pt>
                <c:pt idx="120">
                  <c:v>-66.257400000000004</c:v>
                </c:pt>
                <c:pt idx="121">
                  <c:v>-65.348699999999994</c:v>
                </c:pt>
                <c:pt idx="122">
                  <c:v>-66.232799999999997</c:v>
                </c:pt>
                <c:pt idx="123">
                  <c:v>-56.385100000000001</c:v>
                </c:pt>
                <c:pt idx="124">
                  <c:v>-51.915500000000002</c:v>
                </c:pt>
                <c:pt idx="125">
                  <c:v>-50.613900000000001</c:v>
                </c:pt>
                <c:pt idx="126">
                  <c:v>-55.206299999999999</c:v>
                </c:pt>
                <c:pt idx="127">
                  <c:v>-47.740699999999997</c:v>
                </c:pt>
                <c:pt idx="128">
                  <c:v>-45.260300000000001</c:v>
                </c:pt>
                <c:pt idx="129">
                  <c:v>-54.862499999999997</c:v>
                </c:pt>
                <c:pt idx="130">
                  <c:v>-54.9116</c:v>
                </c:pt>
                <c:pt idx="131">
                  <c:v>-57.735799999999998</c:v>
                </c:pt>
                <c:pt idx="132">
                  <c:v>-47.551600000000001</c:v>
                </c:pt>
                <c:pt idx="133">
                  <c:v>-34.454799999999999</c:v>
                </c:pt>
                <c:pt idx="134">
                  <c:v>-36.3703</c:v>
                </c:pt>
                <c:pt idx="135">
                  <c:v>-35.044199999999996</c:v>
                </c:pt>
                <c:pt idx="136">
                  <c:v>-44.744599999999998</c:v>
                </c:pt>
                <c:pt idx="137">
                  <c:v>-40.790799999999997</c:v>
                </c:pt>
                <c:pt idx="138">
                  <c:v>-42.030900000000003</c:v>
                </c:pt>
                <c:pt idx="139">
                  <c:v>-36.444000000000003</c:v>
                </c:pt>
                <c:pt idx="140">
                  <c:v>-42.337899999999998</c:v>
                </c:pt>
                <c:pt idx="141">
                  <c:v>-48.109000000000002</c:v>
                </c:pt>
                <c:pt idx="142">
                  <c:v>-45.2849</c:v>
                </c:pt>
                <c:pt idx="143">
                  <c:v>-38.359499999999997</c:v>
                </c:pt>
                <c:pt idx="144">
                  <c:v>-38.555999999999997</c:v>
                </c:pt>
                <c:pt idx="145">
                  <c:v>-30.918500000000002</c:v>
                </c:pt>
                <c:pt idx="146">
                  <c:v>-33.7181</c:v>
                </c:pt>
                <c:pt idx="147">
                  <c:v>-39.857599999999998</c:v>
                </c:pt>
                <c:pt idx="148">
                  <c:v>-27.554300000000001</c:v>
                </c:pt>
                <c:pt idx="149">
                  <c:v>-25.442</c:v>
                </c:pt>
                <c:pt idx="150">
                  <c:v>-7.0480999999999998</c:v>
                </c:pt>
                <c:pt idx="151">
                  <c:v>-8.1532</c:v>
                </c:pt>
                <c:pt idx="152">
                  <c:v>2.2101999999999999</c:v>
                </c:pt>
                <c:pt idx="153">
                  <c:v>13.9244</c:v>
                </c:pt>
                <c:pt idx="154">
                  <c:v>16.773099999999999</c:v>
                </c:pt>
                <c:pt idx="155">
                  <c:v>29.9116</c:v>
                </c:pt>
                <c:pt idx="156">
                  <c:v>31.851700000000001</c:v>
                </c:pt>
                <c:pt idx="157">
                  <c:v>17.730799999999999</c:v>
                </c:pt>
                <c:pt idx="158">
                  <c:v>5.1817000000000002</c:v>
                </c:pt>
                <c:pt idx="159">
                  <c:v>9.9459999999999997</c:v>
                </c:pt>
                <c:pt idx="160">
                  <c:v>7.5147000000000004</c:v>
                </c:pt>
                <c:pt idx="161">
                  <c:v>13.9244</c:v>
                </c:pt>
                <c:pt idx="162">
                  <c:v>21.6601</c:v>
                </c:pt>
                <c:pt idx="163">
                  <c:v>36.051099999999998</c:v>
                </c:pt>
                <c:pt idx="164">
                  <c:v>38.654200000000003</c:v>
                </c:pt>
                <c:pt idx="165">
                  <c:v>26.301600000000001</c:v>
                </c:pt>
                <c:pt idx="166">
                  <c:v>48.354599999999998</c:v>
                </c:pt>
                <c:pt idx="167">
                  <c:v>44.474499999999999</c:v>
                </c:pt>
                <c:pt idx="168">
                  <c:v>35.535400000000003</c:v>
                </c:pt>
                <c:pt idx="169">
                  <c:v>54.223999999999997</c:v>
                </c:pt>
                <c:pt idx="170">
                  <c:v>39.7102</c:v>
                </c:pt>
                <c:pt idx="171">
                  <c:v>34.061900000000001</c:v>
                </c:pt>
                <c:pt idx="172">
                  <c:v>42.804499999999997</c:v>
                </c:pt>
                <c:pt idx="173">
                  <c:v>52.750500000000002</c:v>
                </c:pt>
                <c:pt idx="174">
                  <c:v>47.593299999999999</c:v>
                </c:pt>
                <c:pt idx="175">
                  <c:v>46.930300000000003</c:v>
                </c:pt>
                <c:pt idx="176">
                  <c:v>32.416499999999999</c:v>
                </c:pt>
                <c:pt idx="177">
                  <c:v>50.957799999999999</c:v>
                </c:pt>
                <c:pt idx="178">
                  <c:v>46.119799999999998</c:v>
                </c:pt>
                <c:pt idx="179">
                  <c:v>40.707299999999996</c:v>
                </c:pt>
                <c:pt idx="180">
                  <c:v>37.352699999999999</c:v>
                </c:pt>
                <c:pt idx="181">
                  <c:v>31.655200000000001</c:v>
                </c:pt>
                <c:pt idx="182">
                  <c:v>18.418500000000002</c:v>
                </c:pt>
                <c:pt idx="183">
                  <c:v>27.603100000000001</c:v>
                </c:pt>
                <c:pt idx="184">
                  <c:v>22.446000000000002</c:v>
                </c:pt>
                <c:pt idx="185">
                  <c:v>24.042200000000001</c:v>
                </c:pt>
                <c:pt idx="186">
                  <c:v>9.0618999999999996</c:v>
                </c:pt>
                <c:pt idx="187">
                  <c:v>7.7849000000000004</c:v>
                </c:pt>
                <c:pt idx="188">
                  <c:v>0</c:v>
                </c:pt>
              </c:numCache>
            </c:numRef>
          </c:val>
          <c:smooth val="0"/>
          <c:extLst>
            <c:ext xmlns:c16="http://schemas.microsoft.com/office/drawing/2014/chart" uri="{C3380CC4-5D6E-409C-BE32-E72D297353CC}">
              <c16:uniqueId val="{00000001-C26E-4B46-BAC5-87EC4266BF3B}"/>
            </c:ext>
          </c:extLst>
        </c:ser>
        <c:ser>
          <c:idx val="2"/>
          <c:order val="2"/>
          <c:tx>
            <c:strRef>
              <c:f>Sheet1!$D$1</c:f>
              <c:strCache>
                <c:ptCount val="1"/>
                <c:pt idx="0">
                  <c:v>GDXJ</c:v>
                </c:pt>
              </c:strCache>
            </c:strRef>
          </c:tx>
          <c:spPr>
            <a:ln w="28575" cap="rnd">
              <a:solidFill>
                <a:srgbClr val="003C58"/>
              </a:solidFill>
              <a:round/>
            </a:ln>
            <a:effectLst/>
          </c:spPr>
          <c:marker>
            <c:symbol val="none"/>
          </c:marker>
          <c:cat>
            <c:numRef>
              <c:f>Sheet1!$A$2:$A$190</c:f>
              <c:numCache>
                <c:formatCode>m/d/yy</c:formatCode>
                <c:ptCount val="189"/>
                <c:pt idx="0">
                  <c:v>45901</c:v>
                </c:pt>
                <c:pt idx="1">
                  <c:v>45898</c:v>
                </c:pt>
                <c:pt idx="2">
                  <c:v>45869</c:v>
                </c:pt>
                <c:pt idx="3">
                  <c:v>45838</c:v>
                </c:pt>
                <c:pt idx="4">
                  <c:v>45807</c:v>
                </c:pt>
                <c:pt idx="5">
                  <c:v>45777</c:v>
                </c:pt>
                <c:pt idx="6">
                  <c:v>45747</c:v>
                </c:pt>
                <c:pt idx="7">
                  <c:v>45716</c:v>
                </c:pt>
                <c:pt idx="8">
                  <c:v>45688</c:v>
                </c:pt>
                <c:pt idx="9">
                  <c:v>45657</c:v>
                </c:pt>
                <c:pt idx="10">
                  <c:v>45625</c:v>
                </c:pt>
                <c:pt idx="11">
                  <c:v>45596</c:v>
                </c:pt>
                <c:pt idx="12">
                  <c:v>45565</c:v>
                </c:pt>
                <c:pt idx="13">
                  <c:v>45534</c:v>
                </c:pt>
                <c:pt idx="14">
                  <c:v>45504</c:v>
                </c:pt>
                <c:pt idx="15">
                  <c:v>45471</c:v>
                </c:pt>
                <c:pt idx="16">
                  <c:v>45443</c:v>
                </c:pt>
                <c:pt idx="17">
                  <c:v>45412</c:v>
                </c:pt>
                <c:pt idx="18">
                  <c:v>45380</c:v>
                </c:pt>
                <c:pt idx="19">
                  <c:v>45351</c:v>
                </c:pt>
                <c:pt idx="20">
                  <c:v>45322</c:v>
                </c:pt>
                <c:pt idx="21">
                  <c:v>45289</c:v>
                </c:pt>
                <c:pt idx="22">
                  <c:v>45260</c:v>
                </c:pt>
                <c:pt idx="23">
                  <c:v>45230</c:v>
                </c:pt>
                <c:pt idx="24">
                  <c:v>45198</c:v>
                </c:pt>
                <c:pt idx="25">
                  <c:v>45169</c:v>
                </c:pt>
                <c:pt idx="26">
                  <c:v>45138</c:v>
                </c:pt>
                <c:pt idx="27">
                  <c:v>45107</c:v>
                </c:pt>
                <c:pt idx="28">
                  <c:v>45077</c:v>
                </c:pt>
                <c:pt idx="29">
                  <c:v>45044</c:v>
                </c:pt>
                <c:pt idx="30">
                  <c:v>45016</c:v>
                </c:pt>
                <c:pt idx="31">
                  <c:v>44985</c:v>
                </c:pt>
                <c:pt idx="32">
                  <c:v>44957</c:v>
                </c:pt>
                <c:pt idx="33">
                  <c:v>44925</c:v>
                </c:pt>
                <c:pt idx="34">
                  <c:v>44895</c:v>
                </c:pt>
                <c:pt idx="35">
                  <c:v>44865</c:v>
                </c:pt>
                <c:pt idx="36">
                  <c:v>44834</c:v>
                </c:pt>
                <c:pt idx="37">
                  <c:v>44804</c:v>
                </c:pt>
                <c:pt idx="38">
                  <c:v>44771</c:v>
                </c:pt>
                <c:pt idx="39">
                  <c:v>44742</c:v>
                </c:pt>
                <c:pt idx="40">
                  <c:v>44712</c:v>
                </c:pt>
                <c:pt idx="41">
                  <c:v>44680</c:v>
                </c:pt>
                <c:pt idx="42">
                  <c:v>44651</c:v>
                </c:pt>
                <c:pt idx="43">
                  <c:v>44620</c:v>
                </c:pt>
                <c:pt idx="44">
                  <c:v>44592</c:v>
                </c:pt>
                <c:pt idx="45">
                  <c:v>44561</c:v>
                </c:pt>
                <c:pt idx="46">
                  <c:v>44530</c:v>
                </c:pt>
                <c:pt idx="47">
                  <c:v>44498</c:v>
                </c:pt>
                <c:pt idx="48">
                  <c:v>44469</c:v>
                </c:pt>
                <c:pt idx="49">
                  <c:v>44439</c:v>
                </c:pt>
                <c:pt idx="50">
                  <c:v>44407</c:v>
                </c:pt>
                <c:pt idx="51">
                  <c:v>44377</c:v>
                </c:pt>
                <c:pt idx="52">
                  <c:v>44347</c:v>
                </c:pt>
                <c:pt idx="53">
                  <c:v>44316</c:v>
                </c:pt>
                <c:pt idx="54">
                  <c:v>44286</c:v>
                </c:pt>
                <c:pt idx="55">
                  <c:v>44253</c:v>
                </c:pt>
                <c:pt idx="56">
                  <c:v>44225</c:v>
                </c:pt>
                <c:pt idx="57">
                  <c:v>44196</c:v>
                </c:pt>
                <c:pt idx="58">
                  <c:v>44165</c:v>
                </c:pt>
                <c:pt idx="59">
                  <c:v>44134</c:v>
                </c:pt>
                <c:pt idx="60">
                  <c:v>44104</c:v>
                </c:pt>
                <c:pt idx="61">
                  <c:v>44074</c:v>
                </c:pt>
                <c:pt idx="62">
                  <c:v>44043</c:v>
                </c:pt>
                <c:pt idx="63">
                  <c:v>44012</c:v>
                </c:pt>
                <c:pt idx="64">
                  <c:v>43980</c:v>
                </c:pt>
                <c:pt idx="65">
                  <c:v>43951</c:v>
                </c:pt>
                <c:pt idx="66">
                  <c:v>43921</c:v>
                </c:pt>
                <c:pt idx="67">
                  <c:v>43889</c:v>
                </c:pt>
                <c:pt idx="68">
                  <c:v>43861</c:v>
                </c:pt>
                <c:pt idx="69">
                  <c:v>43830</c:v>
                </c:pt>
                <c:pt idx="70">
                  <c:v>43798</c:v>
                </c:pt>
                <c:pt idx="71">
                  <c:v>43769</c:v>
                </c:pt>
                <c:pt idx="72">
                  <c:v>43738</c:v>
                </c:pt>
                <c:pt idx="73">
                  <c:v>43707</c:v>
                </c:pt>
                <c:pt idx="74">
                  <c:v>43677</c:v>
                </c:pt>
                <c:pt idx="75">
                  <c:v>43644</c:v>
                </c:pt>
                <c:pt idx="76">
                  <c:v>43616</c:v>
                </c:pt>
                <c:pt idx="77">
                  <c:v>43585</c:v>
                </c:pt>
                <c:pt idx="78">
                  <c:v>43553</c:v>
                </c:pt>
                <c:pt idx="79">
                  <c:v>43524</c:v>
                </c:pt>
                <c:pt idx="80">
                  <c:v>43496</c:v>
                </c:pt>
                <c:pt idx="81">
                  <c:v>43465</c:v>
                </c:pt>
                <c:pt idx="82">
                  <c:v>43434</c:v>
                </c:pt>
                <c:pt idx="83">
                  <c:v>43404</c:v>
                </c:pt>
                <c:pt idx="84">
                  <c:v>43371</c:v>
                </c:pt>
                <c:pt idx="85">
                  <c:v>43343</c:v>
                </c:pt>
                <c:pt idx="86">
                  <c:v>43312</c:v>
                </c:pt>
                <c:pt idx="87">
                  <c:v>43280</c:v>
                </c:pt>
                <c:pt idx="88">
                  <c:v>43251</c:v>
                </c:pt>
                <c:pt idx="89">
                  <c:v>43220</c:v>
                </c:pt>
                <c:pt idx="90">
                  <c:v>43189</c:v>
                </c:pt>
                <c:pt idx="91">
                  <c:v>43159</c:v>
                </c:pt>
                <c:pt idx="92">
                  <c:v>43131</c:v>
                </c:pt>
                <c:pt idx="93">
                  <c:v>43098</c:v>
                </c:pt>
                <c:pt idx="94">
                  <c:v>43069</c:v>
                </c:pt>
                <c:pt idx="95">
                  <c:v>43039</c:v>
                </c:pt>
                <c:pt idx="96">
                  <c:v>43007</c:v>
                </c:pt>
                <c:pt idx="97">
                  <c:v>42978</c:v>
                </c:pt>
                <c:pt idx="98">
                  <c:v>42947</c:v>
                </c:pt>
                <c:pt idx="99">
                  <c:v>42916</c:v>
                </c:pt>
                <c:pt idx="100">
                  <c:v>42886</c:v>
                </c:pt>
                <c:pt idx="101">
                  <c:v>42853</c:v>
                </c:pt>
                <c:pt idx="102">
                  <c:v>42825</c:v>
                </c:pt>
                <c:pt idx="103">
                  <c:v>42794</c:v>
                </c:pt>
                <c:pt idx="104">
                  <c:v>42766</c:v>
                </c:pt>
                <c:pt idx="105">
                  <c:v>42734</c:v>
                </c:pt>
                <c:pt idx="106">
                  <c:v>42704</c:v>
                </c:pt>
                <c:pt idx="107">
                  <c:v>42674</c:v>
                </c:pt>
                <c:pt idx="108">
                  <c:v>42643</c:v>
                </c:pt>
                <c:pt idx="109">
                  <c:v>42613</c:v>
                </c:pt>
                <c:pt idx="110">
                  <c:v>42580</c:v>
                </c:pt>
                <c:pt idx="111">
                  <c:v>42551</c:v>
                </c:pt>
                <c:pt idx="112">
                  <c:v>42521</c:v>
                </c:pt>
                <c:pt idx="113">
                  <c:v>42489</c:v>
                </c:pt>
                <c:pt idx="114">
                  <c:v>42460</c:v>
                </c:pt>
                <c:pt idx="115">
                  <c:v>42429</c:v>
                </c:pt>
                <c:pt idx="116">
                  <c:v>42398</c:v>
                </c:pt>
                <c:pt idx="117">
                  <c:v>42369</c:v>
                </c:pt>
                <c:pt idx="118">
                  <c:v>42338</c:v>
                </c:pt>
                <c:pt idx="119">
                  <c:v>42307</c:v>
                </c:pt>
                <c:pt idx="120">
                  <c:v>42277</c:v>
                </c:pt>
                <c:pt idx="121">
                  <c:v>42247</c:v>
                </c:pt>
                <c:pt idx="122">
                  <c:v>42216</c:v>
                </c:pt>
                <c:pt idx="123">
                  <c:v>42185</c:v>
                </c:pt>
                <c:pt idx="124">
                  <c:v>42153</c:v>
                </c:pt>
                <c:pt idx="125">
                  <c:v>42124</c:v>
                </c:pt>
                <c:pt idx="126">
                  <c:v>42094</c:v>
                </c:pt>
                <c:pt idx="127">
                  <c:v>42062</c:v>
                </c:pt>
                <c:pt idx="128">
                  <c:v>42034</c:v>
                </c:pt>
                <c:pt idx="129">
                  <c:v>42004</c:v>
                </c:pt>
                <c:pt idx="130">
                  <c:v>41971</c:v>
                </c:pt>
                <c:pt idx="131">
                  <c:v>41943</c:v>
                </c:pt>
                <c:pt idx="132">
                  <c:v>41912</c:v>
                </c:pt>
                <c:pt idx="133">
                  <c:v>41880</c:v>
                </c:pt>
                <c:pt idx="134">
                  <c:v>41851</c:v>
                </c:pt>
                <c:pt idx="135">
                  <c:v>41820</c:v>
                </c:pt>
                <c:pt idx="136">
                  <c:v>41789</c:v>
                </c:pt>
                <c:pt idx="137">
                  <c:v>41759</c:v>
                </c:pt>
                <c:pt idx="138">
                  <c:v>41729</c:v>
                </c:pt>
                <c:pt idx="139">
                  <c:v>41698</c:v>
                </c:pt>
                <c:pt idx="140">
                  <c:v>41670</c:v>
                </c:pt>
                <c:pt idx="141">
                  <c:v>41639</c:v>
                </c:pt>
                <c:pt idx="142">
                  <c:v>41607</c:v>
                </c:pt>
                <c:pt idx="143">
                  <c:v>41578</c:v>
                </c:pt>
                <c:pt idx="144">
                  <c:v>41547</c:v>
                </c:pt>
                <c:pt idx="145">
                  <c:v>41516</c:v>
                </c:pt>
                <c:pt idx="146">
                  <c:v>41486</c:v>
                </c:pt>
                <c:pt idx="147">
                  <c:v>41453</c:v>
                </c:pt>
                <c:pt idx="148">
                  <c:v>41425</c:v>
                </c:pt>
                <c:pt idx="149">
                  <c:v>41394</c:v>
                </c:pt>
                <c:pt idx="150">
                  <c:v>41362</c:v>
                </c:pt>
                <c:pt idx="151">
                  <c:v>41333</c:v>
                </c:pt>
                <c:pt idx="152">
                  <c:v>41305</c:v>
                </c:pt>
                <c:pt idx="153">
                  <c:v>41274</c:v>
                </c:pt>
                <c:pt idx="154">
                  <c:v>41243</c:v>
                </c:pt>
                <c:pt idx="155">
                  <c:v>41213</c:v>
                </c:pt>
                <c:pt idx="156">
                  <c:v>41180</c:v>
                </c:pt>
                <c:pt idx="157">
                  <c:v>41152</c:v>
                </c:pt>
                <c:pt idx="158">
                  <c:v>41121</c:v>
                </c:pt>
                <c:pt idx="159">
                  <c:v>41089</c:v>
                </c:pt>
                <c:pt idx="160">
                  <c:v>41060</c:v>
                </c:pt>
                <c:pt idx="161">
                  <c:v>41029</c:v>
                </c:pt>
                <c:pt idx="162">
                  <c:v>40998</c:v>
                </c:pt>
                <c:pt idx="163">
                  <c:v>40968</c:v>
                </c:pt>
                <c:pt idx="164">
                  <c:v>40939</c:v>
                </c:pt>
                <c:pt idx="165">
                  <c:v>40907</c:v>
                </c:pt>
                <c:pt idx="166">
                  <c:v>40877</c:v>
                </c:pt>
                <c:pt idx="167">
                  <c:v>40847</c:v>
                </c:pt>
                <c:pt idx="168">
                  <c:v>40816</c:v>
                </c:pt>
                <c:pt idx="169">
                  <c:v>40786</c:v>
                </c:pt>
                <c:pt idx="170">
                  <c:v>40753</c:v>
                </c:pt>
                <c:pt idx="171">
                  <c:v>40724</c:v>
                </c:pt>
                <c:pt idx="172">
                  <c:v>40694</c:v>
                </c:pt>
                <c:pt idx="173">
                  <c:v>40662</c:v>
                </c:pt>
                <c:pt idx="174">
                  <c:v>40633</c:v>
                </c:pt>
                <c:pt idx="175">
                  <c:v>40602</c:v>
                </c:pt>
                <c:pt idx="176">
                  <c:v>40574</c:v>
                </c:pt>
                <c:pt idx="177">
                  <c:v>40543</c:v>
                </c:pt>
                <c:pt idx="178">
                  <c:v>40512</c:v>
                </c:pt>
                <c:pt idx="179">
                  <c:v>40480</c:v>
                </c:pt>
                <c:pt idx="180">
                  <c:v>40451</c:v>
                </c:pt>
                <c:pt idx="181">
                  <c:v>40421</c:v>
                </c:pt>
                <c:pt idx="182">
                  <c:v>40389</c:v>
                </c:pt>
                <c:pt idx="183">
                  <c:v>40359</c:v>
                </c:pt>
                <c:pt idx="184">
                  <c:v>40329</c:v>
                </c:pt>
                <c:pt idx="185">
                  <c:v>40298</c:v>
                </c:pt>
                <c:pt idx="186">
                  <c:v>40268</c:v>
                </c:pt>
                <c:pt idx="187">
                  <c:v>40235</c:v>
                </c:pt>
                <c:pt idx="188">
                  <c:v>40207</c:v>
                </c:pt>
              </c:numCache>
            </c:numRef>
          </c:cat>
          <c:val>
            <c:numRef>
              <c:f>Sheet1!$D$2:$D$190</c:f>
              <c:numCache>
                <c:formatCode>General</c:formatCode>
                <c:ptCount val="189"/>
                <c:pt idx="0">
                  <c:v>1</c:v>
                </c:pt>
                <c:pt idx="1">
                  <c:v>-9.7310999999999996</c:v>
                </c:pt>
                <c:pt idx="2">
                  <c:v>-33.6021</c:v>
                </c:pt>
                <c:pt idx="3">
                  <c:v>-29.002099999999999</c:v>
                </c:pt>
                <c:pt idx="4">
                  <c:v>-26.3415</c:v>
                </c:pt>
                <c:pt idx="5">
                  <c:v>-30.761900000000001</c:v>
                </c:pt>
                <c:pt idx="6">
                  <c:v>-35.498100000000001</c:v>
                </c:pt>
                <c:pt idx="7">
                  <c:v>-45.1282</c:v>
                </c:pt>
                <c:pt idx="8">
                  <c:v>-45.455300000000001</c:v>
                </c:pt>
                <c:pt idx="9">
                  <c:v>-51.792700000000004</c:v>
                </c:pt>
                <c:pt idx="10">
                  <c:v>-46.2333</c:v>
                </c:pt>
                <c:pt idx="11">
                  <c:v>-41.835500000000003</c:v>
                </c:pt>
                <c:pt idx="12">
                  <c:v>-44.959099999999999</c:v>
                </c:pt>
                <c:pt idx="13">
                  <c:v>-48.1616</c:v>
                </c:pt>
                <c:pt idx="14">
                  <c:v>-47.936100000000003</c:v>
                </c:pt>
                <c:pt idx="15">
                  <c:v>-52.503100000000003</c:v>
                </c:pt>
                <c:pt idx="16">
                  <c:v>-49.108899999999998</c:v>
                </c:pt>
                <c:pt idx="17">
                  <c:v>-54.375</c:v>
                </c:pt>
                <c:pt idx="18">
                  <c:v>-56.314599999999999</c:v>
                </c:pt>
                <c:pt idx="19">
                  <c:v>-64.050299999999993</c:v>
                </c:pt>
                <c:pt idx="20">
                  <c:v>-61.885199999999998</c:v>
                </c:pt>
                <c:pt idx="21">
                  <c:v>-57.250500000000002</c:v>
                </c:pt>
                <c:pt idx="22">
                  <c:v>-56.551400000000001</c:v>
                </c:pt>
                <c:pt idx="23">
                  <c:v>-62.4039</c:v>
                </c:pt>
                <c:pt idx="24">
                  <c:v>-63.6556</c:v>
                </c:pt>
                <c:pt idx="25">
                  <c:v>-59.415599999999998</c:v>
                </c:pt>
                <c:pt idx="26">
                  <c:v>-57.532499999999999</c:v>
                </c:pt>
                <c:pt idx="27">
                  <c:v>-59.787799999999997</c:v>
                </c:pt>
                <c:pt idx="28">
                  <c:v>-58.1188</c:v>
                </c:pt>
                <c:pt idx="29">
                  <c:v>-55.175699999999999</c:v>
                </c:pt>
                <c:pt idx="30">
                  <c:v>-55.457599999999999</c:v>
                </c:pt>
                <c:pt idx="31">
                  <c:v>-61.896500000000003</c:v>
                </c:pt>
                <c:pt idx="32">
                  <c:v>-56.077800000000003</c:v>
                </c:pt>
                <c:pt idx="33">
                  <c:v>-59.799100000000003</c:v>
                </c:pt>
                <c:pt idx="34">
                  <c:v>-59.720100000000002</c:v>
                </c:pt>
                <c:pt idx="35">
                  <c:v>-66.734099999999998</c:v>
                </c:pt>
                <c:pt idx="36">
                  <c:v>-66.779200000000003</c:v>
                </c:pt>
                <c:pt idx="37">
                  <c:v>-66.610100000000003</c:v>
                </c:pt>
                <c:pt idx="38">
                  <c:v>-62.088200000000001</c:v>
                </c:pt>
                <c:pt idx="39">
                  <c:v>-63.914999999999999</c:v>
                </c:pt>
                <c:pt idx="40">
                  <c:v>-55.784599999999998</c:v>
                </c:pt>
                <c:pt idx="41">
                  <c:v>-51.5672</c:v>
                </c:pt>
                <c:pt idx="42">
                  <c:v>-47.146700000000003</c:v>
                </c:pt>
                <c:pt idx="43">
                  <c:v>-51.364199999999997</c:v>
                </c:pt>
                <c:pt idx="44">
                  <c:v>-56.776899999999998</c:v>
                </c:pt>
                <c:pt idx="45">
                  <c:v>-52.717399999999998</c:v>
                </c:pt>
                <c:pt idx="46">
                  <c:v>-51.860399999999998</c:v>
                </c:pt>
                <c:pt idx="47">
                  <c:v>-51.206299999999999</c:v>
                </c:pt>
                <c:pt idx="48">
                  <c:v>-56.765700000000002</c:v>
                </c:pt>
                <c:pt idx="49">
                  <c:v>-51.386699999999998</c:v>
                </c:pt>
                <c:pt idx="50">
                  <c:v>-48.319499999999998</c:v>
                </c:pt>
                <c:pt idx="51">
                  <c:v>-47.2821</c:v>
                </c:pt>
                <c:pt idx="52">
                  <c:v>-38.305900000000001</c:v>
                </c:pt>
                <c:pt idx="53">
                  <c:v>-46.492699999999999</c:v>
                </c:pt>
                <c:pt idx="54">
                  <c:v>-49.244199999999999</c:v>
                </c:pt>
                <c:pt idx="55">
                  <c:v>-48.398400000000002</c:v>
                </c:pt>
                <c:pt idx="56">
                  <c:v>-43.527000000000001</c:v>
                </c:pt>
                <c:pt idx="57">
                  <c:v>-38.835900000000002</c:v>
                </c:pt>
                <c:pt idx="58">
                  <c:v>-43.583399999999997</c:v>
                </c:pt>
                <c:pt idx="59">
                  <c:v>-39.997399999999999</c:v>
                </c:pt>
                <c:pt idx="60">
                  <c:v>-37.572899999999997</c:v>
                </c:pt>
                <c:pt idx="61">
                  <c:v>-32.126399999999997</c:v>
                </c:pt>
                <c:pt idx="62">
                  <c:v>-31.8445</c:v>
                </c:pt>
                <c:pt idx="63">
                  <c:v>-44.090800000000002</c:v>
                </c:pt>
                <c:pt idx="64">
                  <c:v>-48.037599999999998</c:v>
                </c:pt>
                <c:pt idx="65">
                  <c:v>-54.4878</c:v>
                </c:pt>
                <c:pt idx="66">
                  <c:v>-68.312899999999999</c:v>
                </c:pt>
                <c:pt idx="67">
                  <c:v>-59.347999999999999</c:v>
                </c:pt>
                <c:pt idx="68">
                  <c:v>-53.157200000000003</c:v>
                </c:pt>
                <c:pt idx="69">
                  <c:v>-52.345199999999998</c:v>
                </c:pt>
                <c:pt idx="70">
                  <c:v>-56.979900000000001</c:v>
                </c:pt>
                <c:pt idx="71">
                  <c:v>-55.784599999999998</c:v>
                </c:pt>
                <c:pt idx="72">
                  <c:v>-59.111199999999997</c:v>
                </c:pt>
                <c:pt idx="73">
                  <c:v>-53.709699999999998</c:v>
                </c:pt>
                <c:pt idx="74">
                  <c:v>-57.6678</c:v>
                </c:pt>
                <c:pt idx="75">
                  <c:v>-60.577100000000002</c:v>
                </c:pt>
                <c:pt idx="76">
                  <c:v>-66.700299999999999</c:v>
                </c:pt>
                <c:pt idx="77">
                  <c:v>-66.925799999999995</c:v>
                </c:pt>
                <c:pt idx="78">
                  <c:v>-64.219499999999996</c:v>
                </c:pt>
                <c:pt idx="79">
                  <c:v>-63.4527</c:v>
                </c:pt>
                <c:pt idx="80">
                  <c:v>-62.8324</c:v>
                </c:pt>
                <c:pt idx="81">
                  <c:v>-65.922200000000004</c:v>
                </c:pt>
                <c:pt idx="82">
                  <c:v>-70.015600000000006</c:v>
                </c:pt>
                <c:pt idx="83">
                  <c:v>-69.192400000000006</c:v>
                </c:pt>
                <c:pt idx="84">
                  <c:v>-69.147300000000001</c:v>
                </c:pt>
                <c:pt idx="85">
                  <c:v>-68.831599999999995</c:v>
                </c:pt>
                <c:pt idx="86">
                  <c:v>-64.230699999999999</c:v>
                </c:pt>
                <c:pt idx="87">
                  <c:v>-63.125599999999999</c:v>
                </c:pt>
                <c:pt idx="88">
                  <c:v>-63.091799999999999</c:v>
                </c:pt>
                <c:pt idx="89">
                  <c:v>-63.3399</c:v>
                </c:pt>
                <c:pt idx="90">
                  <c:v>-63.745800000000003</c:v>
                </c:pt>
                <c:pt idx="91">
                  <c:v>-64.614099999999993</c:v>
                </c:pt>
                <c:pt idx="92">
                  <c:v>-62.020499999999998</c:v>
                </c:pt>
                <c:pt idx="93">
                  <c:v>-61.513100000000001</c:v>
                </c:pt>
                <c:pt idx="94">
                  <c:v>-64.309700000000007</c:v>
                </c:pt>
                <c:pt idx="95">
                  <c:v>-63.926299999999998</c:v>
                </c:pt>
                <c:pt idx="96">
                  <c:v>-62.122</c:v>
                </c:pt>
                <c:pt idx="97">
                  <c:v>-59.3142</c:v>
                </c:pt>
                <c:pt idx="98">
                  <c:v>-62.088200000000001</c:v>
                </c:pt>
                <c:pt idx="99">
                  <c:v>-62.358800000000002</c:v>
                </c:pt>
                <c:pt idx="100">
                  <c:v>-64.5578</c:v>
                </c:pt>
                <c:pt idx="101">
                  <c:v>-63.6556</c:v>
                </c:pt>
                <c:pt idx="102">
                  <c:v>-59.426900000000003</c:v>
                </c:pt>
                <c:pt idx="103">
                  <c:v>-58.355699999999999</c:v>
                </c:pt>
                <c:pt idx="104">
                  <c:v>-57.397100000000002</c:v>
                </c:pt>
                <c:pt idx="105">
                  <c:v>-64.422399999999996</c:v>
                </c:pt>
                <c:pt idx="106">
                  <c:v>-61.2988</c:v>
                </c:pt>
                <c:pt idx="107">
                  <c:v>-54.126899999999999</c:v>
                </c:pt>
                <c:pt idx="108">
                  <c:v>-50.056100000000001</c:v>
                </c:pt>
                <c:pt idx="109">
                  <c:v>-52.909100000000002</c:v>
                </c:pt>
                <c:pt idx="110">
                  <c:v>-43.538200000000003</c:v>
                </c:pt>
                <c:pt idx="111">
                  <c:v>-51.961799999999997</c:v>
                </c:pt>
                <c:pt idx="112">
                  <c:v>-61.885199999999998</c:v>
                </c:pt>
                <c:pt idx="113">
                  <c:v>-56.5627</c:v>
                </c:pt>
                <c:pt idx="114">
                  <c:v>-68.594800000000006</c:v>
                </c:pt>
                <c:pt idx="115">
                  <c:v>-70.714799999999997</c:v>
                </c:pt>
                <c:pt idx="116">
                  <c:v>-78.472999999999999</c:v>
                </c:pt>
                <c:pt idx="117">
                  <c:v>-78.337699999999998</c:v>
                </c:pt>
                <c:pt idx="118">
                  <c:v>-78.653499999999994</c:v>
                </c:pt>
                <c:pt idx="119">
                  <c:v>-76.928200000000004</c:v>
                </c:pt>
                <c:pt idx="120">
                  <c:v>-77.909199999999998</c:v>
                </c:pt>
                <c:pt idx="121">
                  <c:v>-77.074700000000007</c:v>
                </c:pt>
                <c:pt idx="122">
                  <c:v>-78.191100000000006</c:v>
                </c:pt>
                <c:pt idx="123">
                  <c:v>-72.767099999999999</c:v>
                </c:pt>
                <c:pt idx="124">
                  <c:v>-71.041799999999995</c:v>
                </c:pt>
                <c:pt idx="125">
                  <c:v>-71.876300000000001</c:v>
                </c:pt>
                <c:pt idx="126">
                  <c:v>-74.402100000000004</c:v>
                </c:pt>
                <c:pt idx="127">
                  <c:v>-70.038200000000003</c:v>
                </c:pt>
                <c:pt idx="128">
                  <c:v>-68.718800000000002</c:v>
                </c:pt>
                <c:pt idx="129">
                  <c:v>-73.015199999999993</c:v>
                </c:pt>
                <c:pt idx="130">
                  <c:v>-71.583100000000002</c:v>
                </c:pt>
                <c:pt idx="131">
                  <c:v>-72.406199999999998</c:v>
                </c:pt>
                <c:pt idx="132">
                  <c:v>-62.088200000000001</c:v>
                </c:pt>
                <c:pt idx="133">
                  <c:v>-52.525700000000001</c:v>
                </c:pt>
                <c:pt idx="134">
                  <c:v>-53.089500000000001</c:v>
                </c:pt>
                <c:pt idx="135">
                  <c:v>-52.345199999999998</c:v>
                </c:pt>
                <c:pt idx="136">
                  <c:v>-61.535600000000002</c:v>
                </c:pt>
                <c:pt idx="137">
                  <c:v>-58.840499999999999</c:v>
                </c:pt>
                <c:pt idx="138">
                  <c:v>-59.156300000000002</c:v>
                </c:pt>
                <c:pt idx="139">
                  <c:v>-53.3827</c:v>
                </c:pt>
                <c:pt idx="140">
                  <c:v>-60.092199999999998</c:v>
                </c:pt>
                <c:pt idx="141">
                  <c:v>-64.9863</c:v>
                </c:pt>
                <c:pt idx="142">
                  <c:v>-63.351199999999999</c:v>
                </c:pt>
                <c:pt idx="143">
                  <c:v>-57.622700000000002</c:v>
                </c:pt>
                <c:pt idx="144">
                  <c:v>-54.0593</c:v>
                </c:pt>
                <c:pt idx="145">
                  <c:v>-45.692100000000003</c:v>
                </c:pt>
                <c:pt idx="146">
                  <c:v>-54.363700000000001</c:v>
                </c:pt>
                <c:pt idx="147">
                  <c:v>-58.682699999999997</c:v>
                </c:pt>
                <c:pt idx="148">
                  <c:v>-45.782299999999999</c:v>
                </c:pt>
                <c:pt idx="149">
                  <c:v>-42.1738</c:v>
                </c:pt>
                <c:pt idx="150">
                  <c:v>-24.492100000000001</c:v>
                </c:pt>
                <c:pt idx="151">
                  <c:v>-28.596800000000002</c:v>
                </c:pt>
                <c:pt idx="152">
                  <c:v>-14.7492</c:v>
                </c:pt>
                <c:pt idx="153">
                  <c:v>-10.7347</c:v>
                </c:pt>
                <c:pt idx="154">
                  <c:v>-2.7509000000000001</c:v>
                </c:pt>
                <c:pt idx="155">
                  <c:v>8.8757999999999999</c:v>
                </c:pt>
                <c:pt idx="156">
                  <c:v>11.502700000000001</c:v>
                </c:pt>
                <c:pt idx="157">
                  <c:v>-2.2096</c:v>
                </c:pt>
                <c:pt idx="158">
                  <c:v>-13.3058</c:v>
                </c:pt>
                <c:pt idx="159">
                  <c:v>-13.350899999999999</c:v>
                </c:pt>
                <c:pt idx="160">
                  <c:v>-12.854699999999999</c:v>
                </c:pt>
                <c:pt idx="161">
                  <c:v>5.0975999999999999</c:v>
                </c:pt>
                <c:pt idx="162">
                  <c:v>10.735900000000001</c:v>
                </c:pt>
                <c:pt idx="163">
                  <c:v>25.936699999999998</c:v>
                </c:pt>
                <c:pt idx="164">
                  <c:v>33.74</c:v>
                </c:pt>
                <c:pt idx="165">
                  <c:v>11.4124</c:v>
                </c:pt>
                <c:pt idx="166">
                  <c:v>35.499200000000002</c:v>
                </c:pt>
                <c:pt idx="167">
                  <c:v>40.415799999999997</c:v>
                </c:pt>
                <c:pt idx="168">
                  <c:v>26.9741</c:v>
                </c:pt>
                <c:pt idx="169">
                  <c:v>68.291399999999996</c:v>
                </c:pt>
                <c:pt idx="170">
                  <c:v>62.607999999999997</c:v>
                </c:pt>
                <c:pt idx="171">
                  <c:v>55.526400000000002</c:v>
                </c:pt>
                <c:pt idx="172">
                  <c:v>71.133099999999999</c:v>
                </c:pt>
                <c:pt idx="173">
                  <c:v>87.867500000000007</c:v>
                </c:pt>
                <c:pt idx="174">
                  <c:v>76.906700000000001</c:v>
                </c:pt>
                <c:pt idx="175">
                  <c:v>73.659099999999995</c:v>
                </c:pt>
                <c:pt idx="176">
                  <c:v>53.8123</c:v>
                </c:pt>
                <c:pt idx="177">
                  <c:v>79.928799999999995</c:v>
                </c:pt>
                <c:pt idx="178">
                  <c:v>82.454800000000006</c:v>
                </c:pt>
                <c:pt idx="179">
                  <c:v>63.194400000000002</c:v>
                </c:pt>
                <c:pt idx="180">
                  <c:v>50.654899999999998</c:v>
                </c:pt>
                <c:pt idx="181">
                  <c:v>36.852400000000003</c:v>
                </c:pt>
                <c:pt idx="182">
                  <c:v>20.298400000000001</c:v>
                </c:pt>
                <c:pt idx="183">
                  <c:v>22.959599999999998</c:v>
                </c:pt>
                <c:pt idx="184">
                  <c:v>22.4635</c:v>
                </c:pt>
                <c:pt idx="185">
                  <c:v>31.615500000000001</c:v>
                </c:pt>
                <c:pt idx="186">
                  <c:v>16.013300000000001</c:v>
                </c:pt>
                <c:pt idx="187">
                  <c:v>9.0669000000000004</c:v>
                </c:pt>
                <c:pt idx="188">
                  <c:v>0</c:v>
                </c:pt>
              </c:numCache>
            </c:numRef>
          </c:val>
          <c:smooth val="0"/>
          <c:extLst>
            <c:ext xmlns:c16="http://schemas.microsoft.com/office/drawing/2014/chart" uri="{C3380CC4-5D6E-409C-BE32-E72D297353CC}">
              <c16:uniqueId val="{00000002-C26E-4B46-BAC5-87EC4266BF3B}"/>
            </c:ext>
          </c:extLst>
        </c:ser>
        <c:dLbls>
          <c:showLegendKey val="0"/>
          <c:showVal val="0"/>
          <c:showCatName val="0"/>
          <c:showSerName val="0"/>
          <c:showPercent val="0"/>
          <c:showBubbleSize val="0"/>
        </c:dLbls>
        <c:smooth val="0"/>
        <c:axId val="1533703103"/>
        <c:axId val="1533704815"/>
      </c:lineChart>
      <c:dateAx>
        <c:axId val="1533703103"/>
        <c:scaling>
          <c:orientation val="minMax"/>
        </c:scaling>
        <c:delete val="0"/>
        <c:axPos val="b"/>
        <c:numFmt formatCode="yy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3704815"/>
        <c:crosses val="autoZero"/>
        <c:auto val="1"/>
        <c:lblOffset val="100"/>
        <c:baseTimeUnit val="days"/>
        <c:majorUnit val="1"/>
        <c:majorTimeUnit val="years"/>
      </c:dateAx>
      <c:valAx>
        <c:axId val="15337048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533703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hPercent val="47"/>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236549918120726E-2"/>
          <c:y val="7.3464735224540265E-2"/>
          <c:w val="0.95325999491783842"/>
          <c:h val="0.91189560837029515"/>
        </c:manualLayout>
      </c:layout>
      <c:pie3DChart>
        <c:varyColors val="0"/>
        <c:ser>
          <c:idx val="0"/>
          <c:order val="0"/>
          <c:tx>
            <c:strRef>
              <c:f>Sheet1!$B$1</c:f>
              <c:strCache>
                <c:ptCount val="1"/>
                <c:pt idx="0">
                  <c:v>Stock Ownership</c:v>
                </c:pt>
              </c:strCache>
            </c:strRef>
          </c:tx>
          <c:spPr>
            <a:solidFill>
              <a:srgbClr val="CEAF65"/>
            </a:solidFill>
            <a:ln w="12700" cap="flat">
              <a:noFill/>
              <a:miter lim="400000"/>
            </a:ln>
            <a:effectLst/>
            <a:sp3d prstMaterial="matte"/>
          </c:spPr>
          <c:dPt>
            <c:idx val="0"/>
            <c:bubble3D val="0"/>
            <c:spPr>
              <a:gradFill>
                <a:gsLst>
                  <a:gs pos="0">
                    <a:srgbClr val="FBF7CA"/>
                  </a:gs>
                  <a:gs pos="37000">
                    <a:srgbClr val="FDE683"/>
                  </a:gs>
                  <a:gs pos="73000">
                    <a:srgbClr val="CEAF65"/>
                  </a:gs>
                  <a:gs pos="86000">
                    <a:srgbClr val="A39061"/>
                  </a:gs>
                  <a:gs pos="100000">
                    <a:srgbClr val="FBF7CA"/>
                  </a:gs>
                </a:gsLst>
                <a:lin ang="3600000" scaled="0"/>
              </a:gradFill>
              <a:ln w="12700" cap="flat">
                <a:noFill/>
                <a:miter lim="400000"/>
              </a:ln>
              <a:effectLst/>
              <a:sp3d prstMaterial="matte"/>
            </c:spPr>
            <c:extLst>
              <c:ext xmlns:c16="http://schemas.microsoft.com/office/drawing/2014/chart" uri="{C3380CC4-5D6E-409C-BE32-E72D297353CC}">
                <c16:uniqueId val="{00000001-204E-44B0-8FDF-ED1425947BD9}"/>
              </c:ext>
            </c:extLst>
          </c:dPt>
          <c:dPt>
            <c:idx val="1"/>
            <c:bubble3D val="0"/>
            <c:spPr>
              <a:solidFill>
                <a:srgbClr val="E7730E"/>
              </a:solidFill>
              <a:ln w="12700" cap="flat">
                <a:noFill/>
                <a:miter lim="400000"/>
              </a:ln>
              <a:effectLst/>
              <a:sp3d prstMaterial="matte"/>
            </c:spPr>
            <c:extLst>
              <c:ext xmlns:c16="http://schemas.microsoft.com/office/drawing/2014/chart" uri="{C3380CC4-5D6E-409C-BE32-E72D297353CC}">
                <c16:uniqueId val="{00000003-204E-44B0-8FDF-ED1425947BD9}"/>
              </c:ext>
            </c:extLst>
          </c:dPt>
          <c:dPt>
            <c:idx val="2"/>
            <c:bubble3D val="0"/>
            <c:spPr>
              <a:solidFill>
                <a:srgbClr val="17375D"/>
              </a:solidFill>
              <a:ln w="12700" cap="flat">
                <a:noFill/>
                <a:miter lim="400000"/>
              </a:ln>
              <a:effectLst/>
              <a:sp3d prstMaterial="matte"/>
            </c:spPr>
            <c:extLst>
              <c:ext xmlns:c16="http://schemas.microsoft.com/office/drawing/2014/chart" uri="{C3380CC4-5D6E-409C-BE32-E72D297353CC}">
                <c16:uniqueId val="{00000005-204E-44B0-8FDF-ED1425947BD9}"/>
              </c:ext>
            </c:extLst>
          </c:dPt>
          <c:dLbls>
            <c:dLbl>
              <c:idx val="0"/>
              <c:layout>
                <c:manualLayout>
                  <c:x val="-0.21680216891834669"/>
                  <c:y val="0.19183537672222759"/>
                </c:manualLayout>
              </c:layout>
              <c:tx>
                <c:rich>
                  <a:bodyPr/>
                  <a:lstStyle/>
                  <a:p>
                    <a:pPr>
                      <a:defRPr sz="1000" b="1" i="0" u="none" strike="noStrike">
                        <a:solidFill>
                          <a:srgbClr val="404040"/>
                        </a:solidFill>
                        <a:latin typeface="Arial" panose="020B0604020202020204" pitchFamily="34" charset="0"/>
                        <a:cs typeface="Arial" panose="020B0604020202020204" pitchFamily="34" charset="0"/>
                      </a:defRPr>
                    </a:pPr>
                    <a:r>
                      <a:rPr lang="en-US" sz="1000" b="1" i="0">
                        <a:latin typeface="Arial" panose="020B0604020202020204" pitchFamily="34" charset="0"/>
                        <a:cs typeface="Arial" panose="020B0604020202020204" pitchFamily="34" charset="0"/>
                      </a:rPr>
                      <a:t>Rob McEwen
15%</a:t>
                    </a:r>
                  </a:p>
                </c:rich>
              </c:tx>
              <c:numFmt formatCode="0%" sourceLinked="0"/>
              <c:spPr/>
              <c:dLblPos val="bestFit"/>
              <c:showLegendKey val="0"/>
              <c:showVal val="0"/>
              <c:showCatName val="1"/>
              <c:showSerName val="0"/>
              <c:showPercent val="1"/>
              <c:showBubbleSize val="0"/>
              <c:extLst>
                <c:ext xmlns:c15="http://schemas.microsoft.com/office/drawing/2012/chart" uri="{CE6537A1-D6FC-4f65-9D91-7224C49458BB}">
                  <c15:layout>
                    <c:manualLayout>
                      <c:w val="0.28265950575978316"/>
                      <c:h val="0.25075304648959457"/>
                    </c:manualLayout>
                  </c15:layout>
                  <c15:showDataLabelsRange val="0"/>
                </c:ext>
                <c:ext xmlns:c16="http://schemas.microsoft.com/office/drawing/2014/chart" uri="{C3380CC4-5D6E-409C-BE32-E72D297353CC}">
                  <c16:uniqueId val="{00000001-204E-44B0-8FDF-ED1425947BD9}"/>
                </c:ext>
              </c:extLst>
            </c:dLbl>
            <c:dLbl>
              <c:idx val="1"/>
              <c:layout>
                <c:manualLayout>
                  <c:x val="-0.15289531028416981"/>
                  <c:y val="-0.17734728779265832"/>
                </c:manualLayout>
              </c:layout>
              <c:tx>
                <c:rich>
                  <a:bodyPr/>
                  <a:lstStyle/>
                  <a:p>
                    <a:pPr>
                      <a:defRPr sz="1000" b="1" i="0" u="none" strike="noStrike">
                        <a:solidFill>
                          <a:srgbClr val="FFFFFF"/>
                        </a:solidFill>
                        <a:latin typeface="Arial" panose="020B0604020202020204" pitchFamily="34" charset="0"/>
                        <a:cs typeface="Arial" panose="020B0604020202020204" pitchFamily="34" charset="0"/>
                      </a:defRPr>
                    </a:pPr>
                    <a:fld id="{A582FBAB-24EF-1044-B7C3-9D8B8CB129AC}" type="CATEGORYNAME">
                      <a:rPr lang="en-US" sz="1000" b="1" i="0">
                        <a:latin typeface="Arial" panose="020B0604020202020204" pitchFamily="34" charset="0"/>
                        <a:cs typeface="Arial" panose="020B0604020202020204" pitchFamily="34" charset="0"/>
                      </a:rPr>
                      <a:pPr>
                        <a:defRPr sz="1000" b="1" i="0" u="none" strike="noStrike">
                          <a:solidFill>
                            <a:srgbClr val="FFFFFF"/>
                          </a:solidFill>
                          <a:latin typeface="Arial" panose="020B0604020202020204" pitchFamily="34" charset="0"/>
                          <a:cs typeface="Arial" panose="020B0604020202020204" pitchFamily="34" charset="0"/>
                        </a:defRPr>
                      </a:pPr>
                      <a:t>[CATEGORY NAME]</a:t>
                    </a:fld>
                    <a:r>
                      <a:rPr lang="en-US" sz="1000" b="1" i="0" baseline="0">
                        <a:latin typeface="Arial" panose="020B0604020202020204" pitchFamily="34" charset="0"/>
                        <a:cs typeface="Arial" panose="020B0604020202020204" pitchFamily="34" charset="0"/>
                      </a:rPr>
                      <a:t>
44%</a:t>
                    </a:r>
                  </a:p>
                </c:rich>
              </c:tx>
              <c:numFmt formatCode="0%" sourceLinked="0"/>
              <c:spPr/>
              <c:dLblPos val="bestFit"/>
              <c:showLegendKey val="0"/>
              <c:showVal val="0"/>
              <c:showCatName val="1"/>
              <c:showSerName val="0"/>
              <c:showPercent val="1"/>
              <c:showBubbleSize val="0"/>
              <c:extLst>
                <c:ext xmlns:c15="http://schemas.microsoft.com/office/drawing/2012/chart" uri="{CE6537A1-D6FC-4f65-9D91-7224C49458BB}">
                  <c15:layout>
                    <c:manualLayout>
                      <c:w val="0.38806671395900388"/>
                      <c:h val="0.17117135562192889"/>
                    </c:manualLayout>
                  </c15:layout>
                  <c15:dlblFieldTable/>
                  <c15:showDataLabelsRange val="0"/>
                </c:ext>
                <c:ext xmlns:c16="http://schemas.microsoft.com/office/drawing/2014/chart" uri="{C3380CC4-5D6E-409C-BE32-E72D297353CC}">
                  <c16:uniqueId val="{00000003-204E-44B0-8FDF-ED1425947BD9}"/>
                </c:ext>
              </c:extLst>
            </c:dLbl>
            <c:dLbl>
              <c:idx val="2"/>
              <c:tx>
                <c:rich>
                  <a:bodyPr/>
                  <a:lstStyle/>
                  <a:p>
                    <a:pPr>
                      <a:defRPr sz="1000" b="1" i="0" u="none" strike="noStrike">
                        <a:solidFill>
                          <a:srgbClr val="FFFFFF"/>
                        </a:solidFill>
                        <a:latin typeface="Arial" panose="020B0604020202020204" pitchFamily="34" charset="0"/>
                        <a:cs typeface="Arial" panose="020B0604020202020204" pitchFamily="34" charset="0"/>
                      </a:defRPr>
                    </a:pPr>
                    <a:r>
                      <a:rPr lang="en-US" sz="1000" b="1" i="0" baseline="0">
                        <a:latin typeface="Arial" panose="020B0604020202020204" pitchFamily="34" charset="0"/>
                        <a:cs typeface="Arial" panose="020B0604020202020204" pitchFamily="34" charset="0"/>
                      </a:rPr>
                      <a:t>Retail</a:t>
                    </a:r>
                  </a:p>
                  <a:p>
                    <a:pPr>
                      <a:defRPr sz="1000" b="1" i="0" u="none" strike="noStrike">
                        <a:solidFill>
                          <a:srgbClr val="FFFFFF"/>
                        </a:solidFill>
                        <a:latin typeface="Arial" panose="020B0604020202020204" pitchFamily="34" charset="0"/>
                        <a:cs typeface="Arial" panose="020B0604020202020204" pitchFamily="34" charset="0"/>
                      </a:defRPr>
                    </a:pPr>
                    <a:r>
                      <a:rPr lang="en-US" sz="1000" b="1" i="0" baseline="0">
                        <a:latin typeface="Arial" panose="020B0604020202020204" pitchFamily="34" charset="0"/>
                        <a:cs typeface="Arial" panose="020B0604020202020204" pitchFamily="34" charset="0"/>
                      </a:rPr>
                      <a:t>41%</a:t>
                    </a:r>
                  </a:p>
                </c:rich>
              </c:tx>
              <c:numFmt formatCode="0%" sourceLinked="0"/>
              <c:spPr/>
              <c:dLblPos val="ct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204E-44B0-8FDF-ED1425947BD9}"/>
                </c:ext>
              </c:extLst>
            </c:dLbl>
            <c:numFmt formatCode="0%" sourceLinked="0"/>
            <c:spPr>
              <a:noFill/>
              <a:ln>
                <a:noFill/>
              </a:ln>
              <a:effectLst/>
            </c:spPr>
            <c:txPr>
              <a:bodyPr/>
              <a:lstStyle/>
              <a:p>
                <a:pPr>
                  <a:defRPr sz="1000" b="1" i="0" u="none" strike="noStrike">
                    <a:solidFill>
                      <a:srgbClr val="404040"/>
                    </a:solidFill>
                    <a:latin typeface="Arial" panose="020B0604020202020204" pitchFamily="34" charset="0"/>
                    <a:cs typeface="Arial" panose="020B0604020202020204" pitchFamily="34" charset="0"/>
                  </a:defRPr>
                </a:pPr>
                <a:endParaRPr lang="en-US"/>
              </a:p>
            </c:txPr>
            <c:dLblPos val="inEnd"/>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Rob McEwen</c:v>
                </c:pt>
                <c:pt idx="1">
                  <c:v>Institutional</c:v>
                </c:pt>
                <c:pt idx="2">
                  <c:v>Retail / Other</c:v>
                </c:pt>
              </c:strCache>
            </c:strRef>
          </c:cat>
          <c:val>
            <c:numRef>
              <c:f>Sheet1!$B$2:$B$4</c:f>
              <c:numCache>
                <c:formatCode>General</c:formatCode>
                <c:ptCount val="3"/>
                <c:pt idx="0">
                  <c:v>15</c:v>
                </c:pt>
                <c:pt idx="1">
                  <c:v>44</c:v>
                </c:pt>
                <c:pt idx="2">
                  <c:v>41</c:v>
                </c:pt>
              </c:numCache>
            </c:numRef>
          </c:val>
          <c:extLst>
            <c:ext xmlns:c16="http://schemas.microsoft.com/office/drawing/2014/chart" uri="{C3380CC4-5D6E-409C-BE32-E72D297353CC}">
              <c16:uniqueId val="{00000006-204E-44B0-8FDF-ED1425947BD9}"/>
            </c:ext>
          </c:extLst>
        </c:ser>
        <c:dLbls>
          <c:showLegendKey val="0"/>
          <c:showVal val="0"/>
          <c:showCatName val="0"/>
          <c:showSerName val="0"/>
          <c:showPercent val="0"/>
          <c:showBubbleSize val="0"/>
          <c:showLeaderLines val="0"/>
        </c:dLbls>
      </c:pie3D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strCache>
            </c:strRef>
          </c:tx>
          <c:spPr>
            <a:solidFill>
              <a:srgbClr val="003C58"/>
            </a:solidFill>
            <a:ln>
              <a:noFill/>
            </a:ln>
            <a:effectLst/>
          </c:spPr>
          <c:invertIfNegative val="0"/>
          <c:dPt>
            <c:idx val="13"/>
            <c:invertIfNegative val="0"/>
            <c:bubble3D val="0"/>
            <c:spPr>
              <a:solidFill>
                <a:srgbClr val="FFF2CD"/>
              </a:solidFill>
              <a:ln>
                <a:noFill/>
              </a:ln>
              <a:effectLst/>
            </c:spPr>
            <c:extLst>
              <c:ext xmlns:c16="http://schemas.microsoft.com/office/drawing/2014/chart" uri="{C3380CC4-5D6E-409C-BE32-E72D297353CC}">
                <c16:uniqueId val="{00000001-4EA5-6146-9538-83E789443E26}"/>
              </c:ext>
            </c:extLst>
          </c:dPt>
          <c:dPt>
            <c:idx val="14"/>
            <c:invertIfNegative val="0"/>
            <c:bubble3D val="0"/>
            <c:spPr>
              <a:solidFill>
                <a:srgbClr val="FFF2CD"/>
              </a:solidFill>
              <a:ln>
                <a:noFill/>
              </a:ln>
              <a:effectLst/>
            </c:spPr>
            <c:extLst>
              <c:ext xmlns:c16="http://schemas.microsoft.com/office/drawing/2014/chart" uri="{C3380CC4-5D6E-409C-BE32-E72D297353CC}">
                <c16:uniqueId val="{00000003-4EA5-6146-9538-83E789443E26}"/>
              </c:ext>
            </c:extLst>
          </c:dPt>
          <c:dPt>
            <c:idx val="15"/>
            <c:invertIfNegative val="0"/>
            <c:bubble3D val="0"/>
            <c:spPr>
              <a:solidFill>
                <a:srgbClr val="FFF2CD"/>
              </a:solidFill>
              <a:ln>
                <a:noFill/>
              </a:ln>
              <a:effectLst/>
            </c:spPr>
            <c:extLst>
              <c:ext xmlns:c16="http://schemas.microsoft.com/office/drawing/2014/chart" uri="{C3380CC4-5D6E-409C-BE32-E72D297353CC}">
                <c16:uniqueId val="{00000005-4EA5-6146-9538-83E789443E26}"/>
              </c:ext>
            </c:extLst>
          </c:dPt>
          <c:dPt>
            <c:idx val="16"/>
            <c:invertIfNegative val="0"/>
            <c:bubble3D val="0"/>
            <c:spPr>
              <a:solidFill>
                <a:srgbClr val="FFF2CD"/>
              </a:solidFill>
              <a:ln>
                <a:noFill/>
              </a:ln>
              <a:effectLst/>
            </c:spPr>
            <c:extLst>
              <c:ext xmlns:c16="http://schemas.microsoft.com/office/drawing/2014/chart" uri="{C3380CC4-5D6E-409C-BE32-E72D297353CC}">
                <c16:uniqueId val="{00000007-4EA5-6146-9538-83E789443E26}"/>
              </c:ext>
            </c:extLst>
          </c:dPt>
          <c:dPt>
            <c:idx val="17"/>
            <c:invertIfNegative val="0"/>
            <c:bubble3D val="0"/>
            <c:spPr>
              <a:solidFill>
                <a:srgbClr val="FFF2CD"/>
              </a:solidFill>
              <a:ln>
                <a:noFill/>
              </a:ln>
              <a:effectLst/>
            </c:spPr>
            <c:extLst>
              <c:ext xmlns:c16="http://schemas.microsoft.com/office/drawing/2014/chart" uri="{C3380CC4-5D6E-409C-BE32-E72D297353CC}">
                <c16:uniqueId val="{00000009-4EA5-6146-9538-83E789443E26}"/>
              </c:ext>
            </c:extLst>
          </c:dPt>
          <c:dPt>
            <c:idx val="18"/>
            <c:invertIfNegative val="0"/>
            <c:bubble3D val="0"/>
            <c:spPr>
              <a:solidFill>
                <a:srgbClr val="FFF2CD"/>
              </a:solidFill>
              <a:ln>
                <a:noFill/>
              </a:ln>
              <a:effectLst/>
            </c:spPr>
            <c:extLst>
              <c:ext xmlns:c16="http://schemas.microsoft.com/office/drawing/2014/chart" uri="{C3380CC4-5D6E-409C-BE32-E72D297353CC}">
                <c16:uniqueId val="{0000000B-4EA5-6146-9538-83E789443E26}"/>
              </c:ext>
            </c:extLst>
          </c:dPt>
          <c:dLbls>
            <c:dLbl>
              <c:idx val="1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A08F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4EA5-6146-9538-83E789443E26}"/>
                </c:ext>
              </c:extLst>
            </c:dLbl>
            <c:dLbl>
              <c:idx val="1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A08F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4EA5-6146-9538-83E789443E26}"/>
                </c:ext>
              </c:extLst>
            </c:dLbl>
            <c:dLbl>
              <c:idx val="15"/>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A08F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4EA5-6146-9538-83E789443E26}"/>
                </c:ext>
              </c:extLst>
            </c:dLbl>
            <c:dLbl>
              <c:idx val="1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A08F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4EA5-6146-9538-83E789443E26}"/>
                </c:ext>
              </c:extLst>
            </c:dLbl>
            <c:dLbl>
              <c:idx val="17"/>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A08F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4EA5-6146-9538-83E789443E26}"/>
                </c:ext>
              </c:extLst>
            </c:dLbl>
            <c:dLbl>
              <c:idx val="18"/>
              <c:delete val="1"/>
              <c:extLst>
                <c:ext xmlns:c15="http://schemas.microsoft.com/office/drawing/2012/chart" uri="{CE6537A1-D6FC-4f65-9D91-7224C49458BB}"/>
                <c:ext xmlns:c16="http://schemas.microsoft.com/office/drawing/2014/chart" uri="{C3380CC4-5D6E-409C-BE32-E72D297353CC}">
                  <c16:uniqueId val="{0000000B-4EA5-6146-9538-83E789443E2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3C58"/>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pt idx="18">
                  <c:v>2030</c:v>
                </c:pt>
              </c:numCache>
            </c:numRef>
          </c:cat>
          <c:val>
            <c:numRef>
              <c:f>Sheet1!$B$2:$B$20</c:f>
              <c:numCache>
                <c:formatCode>General</c:formatCode>
                <c:ptCount val="19"/>
                <c:pt idx="0">
                  <c:v>105</c:v>
                </c:pt>
                <c:pt idx="1">
                  <c:v>139</c:v>
                </c:pt>
                <c:pt idx="2">
                  <c:v>138</c:v>
                </c:pt>
                <c:pt idx="3">
                  <c:v>155</c:v>
                </c:pt>
                <c:pt idx="4">
                  <c:v>146</c:v>
                </c:pt>
                <c:pt idx="5">
                  <c:v>152</c:v>
                </c:pt>
                <c:pt idx="6">
                  <c:v>176</c:v>
                </c:pt>
                <c:pt idx="7">
                  <c:v>174</c:v>
                </c:pt>
                <c:pt idx="8">
                  <c:v>115</c:v>
                </c:pt>
                <c:pt idx="9">
                  <c:v>154</c:v>
                </c:pt>
                <c:pt idx="10">
                  <c:v>133</c:v>
                </c:pt>
                <c:pt idx="11">
                  <c:v>155</c:v>
                </c:pt>
                <c:pt idx="12">
                  <c:v>136</c:v>
                </c:pt>
                <c:pt idx="13">
                  <c:v>130</c:v>
                </c:pt>
                <c:pt idx="14">
                  <c:v>140</c:v>
                </c:pt>
                <c:pt idx="15">
                  <c:v>160</c:v>
                </c:pt>
                <c:pt idx="16">
                  <c:v>190</c:v>
                </c:pt>
                <c:pt idx="17">
                  <c:v>200</c:v>
                </c:pt>
                <c:pt idx="18">
                  <c:v>225</c:v>
                </c:pt>
              </c:numCache>
            </c:numRef>
          </c:val>
          <c:extLst>
            <c:ext xmlns:c16="http://schemas.microsoft.com/office/drawing/2014/chart" uri="{C3380CC4-5D6E-409C-BE32-E72D297353CC}">
              <c16:uniqueId val="{0000000C-4EA5-6146-9538-83E789443E26}"/>
            </c:ext>
          </c:extLst>
        </c:ser>
        <c:dLbls>
          <c:showLegendKey val="0"/>
          <c:showVal val="0"/>
          <c:showCatName val="0"/>
          <c:showSerName val="0"/>
          <c:showPercent val="0"/>
          <c:showBubbleSize val="0"/>
        </c:dLbls>
        <c:gapWidth val="65"/>
        <c:overlap val="-27"/>
        <c:axId val="498168640"/>
        <c:axId val="498177616"/>
      </c:barChart>
      <c:catAx>
        <c:axId val="498168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8177616"/>
        <c:crosses val="autoZero"/>
        <c:auto val="1"/>
        <c:lblAlgn val="ctr"/>
        <c:lblOffset val="100"/>
        <c:noMultiLvlLbl val="0"/>
      </c:catAx>
      <c:valAx>
        <c:axId val="498177616"/>
        <c:scaling>
          <c:orientation val="minMax"/>
          <c:max val="2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crossAx val="498168640"/>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16898237093276E-2"/>
          <c:y val="3.1041162227602906E-2"/>
          <c:w val="0.90800324237295316"/>
          <c:h val="0.82834474080570442"/>
        </c:manualLayout>
      </c:layout>
      <c:lineChart>
        <c:grouping val="standard"/>
        <c:varyColors val="0"/>
        <c:ser>
          <c:idx val="0"/>
          <c:order val="0"/>
          <c:tx>
            <c:strRef>
              <c:f>Sheet1!$B$2</c:f>
              <c:strCache>
                <c:ptCount val="1"/>
                <c:pt idx="0">
                  <c:v>MUX</c:v>
                </c:pt>
              </c:strCache>
            </c:strRef>
          </c:tx>
          <c:spPr>
            <a:ln w="28575" cap="rnd">
              <a:solidFill>
                <a:schemeClr val="tx1"/>
              </a:solidFill>
              <a:round/>
            </a:ln>
            <a:effectLst/>
          </c:spPr>
          <c:marker>
            <c:symbol val="none"/>
          </c:marker>
          <c:cat>
            <c:numRef>
              <c:f>Sheet1!$A$3:$A$762</c:f>
              <c:numCache>
                <c:formatCode>m/d/yy</c:formatCode>
                <c:ptCount val="760"/>
                <c:pt idx="0">
                  <c:v>45911</c:v>
                </c:pt>
                <c:pt idx="1">
                  <c:v>45910</c:v>
                </c:pt>
                <c:pt idx="2">
                  <c:v>45909</c:v>
                </c:pt>
                <c:pt idx="3">
                  <c:v>45908</c:v>
                </c:pt>
                <c:pt idx="4">
                  <c:v>45905</c:v>
                </c:pt>
                <c:pt idx="5">
                  <c:v>45904</c:v>
                </c:pt>
                <c:pt idx="6">
                  <c:v>45903</c:v>
                </c:pt>
                <c:pt idx="7">
                  <c:v>45902</c:v>
                </c:pt>
                <c:pt idx="8">
                  <c:v>45901</c:v>
                </c:pt>
                <c:pt idx="9">
                  <c:v>45898</c:v>
                </c:pt>
                <c:pt idx="10">
                  <c:v>45897</c:v>
                </c:pt>
                <c:pt idx="11">
                  <c:v>45896</c:v>
                </c:pt>
                <c:pt idx="12">
                  <c:v>45895</c:v>
                </c:pt>
                <c:pt idx="13">
                  <c:v>45894</c:v>
                </c:pt>
                <c:pt idx="14">
                  <c:v>45891</c:v>
                </c:pt>
                <c:pt idx="15">
                  <c:v>45890</c:v>
                </c:pt>
                <c:pt idx="16">
                  <c:v>45889</c:v>
                </c:pt>
                <c:pt idx="17">
                  <c:v>45888</c:v>
                </c:pt>
                <c:pt idx="18">
                  <c:v>45887</c:v>
                </c:pt>
                <c:pt idx="19">
                  <c:v>45884</c:v>
                </c:pt>
                <c:pt idx="20">
                  <c:v>45883</c:v>
                </c:pt>
                <c:pt idx="21">
                  <c:v>45882</c:v>
                </c:pt>
                <c:pt idx="22">
                  <c:v>45881</c:v>
                </c:pt>
                <c:pt idx="23">
                  <c:v>45880</c:v>
                </c:pt>
                <c:pt idx="24">
                  <c:v>45877</c:v>
                </c:pt>
                <c:pt idx="25">
                  <c:v>45876</c:v>
                </c:pt>
                <c:pt idx="26">
                  <c:v>45875</c:v>
                </c:pt>
                <c:pt idx="27">
                  <c:v>45874</c:v>
                </c:pt>
                <c:pt idx="28">
                  <c:v>45873</c:v>
                </c:pt>
                <c:pt idx="29">
                  <c:v>45870</c:v>
                </c:pt>
                <c:pt idx="30">
                  <c:v>45869</c:v>
                </c:pt>
                <c:pt idx="31">
                  <c:v>45868</c:v>
                </c:pt>
                <c:pt idx="32">
                  <c:v>45867</c:v>
                </c:pt>
                <c:pt idx="33">
                  <c:v>45866</c:v>
                </c:pt>
                <c:pt idx="34">
                  <c:v>45863</c:v>
                </c:pt>
                <c:pt idx="35">
                  <c:v>45862</c:v>
                </c:pt>
                <c:pt idx="36">
                  <c:v>45861</c:v>
                </c:pt>
                <c:pt idx="37">
                  <c:v>45860</c:v>
                </c:pt>
                <c:pt idx="38">
                  <c:v>45859</c:v>
                </c:pt>
                <c:pt idx="39">
                  <c:v>45856</c:v>
                </c:pt>
                <c:pt idx="40">
                  <c:v>45855</c:v>
                </c:pt>
                <c:pt idx="41">
                  <c:v>45854</c:v>
                </c:pt>
                <c:pt idx="42">
                  <c:v>45853</c:v>
                </c:pt>
                <c:pt idx="43">
                  <c:v>45852</c:v>
                </c:pt>
                <c:pt idx="44">
                  <c:v>45849</c:v>
                </c:pt>
                <c:pt idx="45">
                  <c:v>45848</c:v>
                </c:pt>
                <c:pt idx="46">
                  <c:v>45847</c:v>
                </c:pt>
                <c:pt idx="47">
                  <c:v>45846</c:v>
                </c:pt>
                <c:pt idx="48">
                  <c:v>45845</c:v>
                </c:pt>
                <c:pt idx="49">
                  <c:v>45841</c:v>
                </c:pt>
                <c:pt idx="50">
                  <c:v>45840</c:v>
                </c:pt>
                <c:pt idx="51">
                  <c:v>45839</c:v>
                </c:pt>
                <c:pt idx="52">
                  <c:v>45838</c:v>
                </c:pt>
                <c:pt idx="53">
                  <c:v>45835</c:v>
                </c:pt>
                <c:pt idx="54">
                  <c:v>45834</c:v>
                </c:pt>
                <c:pt idx="55">
                  <c:v>45833</c:v>
                </c:pt>
                <c:pt idx="56">
                  <c:v>45832</c:v>
                </c:pt>
                <c:pt idx="57">
                  <c:v>45831</c:v>
                </c:pt>
                <c:pt idx="58">
                  <c:v>45828</c:v>
                </c:pt>
                <c:pt idx="59">
                  <c:v>45826</c:v>
                </c:pt>
                <c:pt idx="60">
                  <c:v>45825</c:v>
                </c:pt>
                <c:pt idx="61">
                  <c:v>45824</c:v>
                </c:pt>
                <c:pt idx="62">
                  <c:v>45821</c:v>
                </c:pt>
                <c:pt idx="63">
                  <c:v>45820</c:v>
                </c:pt>
                <c:pt idx="64">
                  <c:v>45819</c:v>
                </c:pt>
                <c:pt idx="65">
                  <c:v>45818</c:v>
                </c:pt>
                <c:pt idx="66">
                  <c:v>45817</c:v>
                </c:pt>
                <c:pt idx="67">
                  <c:v>45814</c:v>
                </c:pt>
                <c:pt idx="68">
                  <c:v>45813</c:v>
                </c:pt>
                <c:pt idx="69">
                  <c:v>45812</c:v>
                </c:pt>
                <c:pt idx="70">
                  <c:v>45811</c:v>
                </c:pt>
                <c:pt idx="71">
                  <c:v>45810</c:v>
                </c:pt>
                <c:pt idx="72">
                  <c:v>45807</c:v>
                </c:pt>
                <c:pt idx="73">
                  <c:v>45806</c:v>
                </c:pt>
                <c:pt idx="74">
                  <c:v>45805</c:v>
                </c:pt>
                <c:pt idx="75">
                  <c:v>45804</c:v>
                </c:pt>
                <c:pt idx="76">
                  <c:v>45800</c:v>
                </c:pt>
                <c:pt idx="77">
                  <c:v>45799</c:v>
                </c:pt>
                <c:pt idx="78">
                  <c:v>45798</c:v>
                </c:pt>
                <c:pt idx="79">
                  <c:v>45797</c:v>
                </c:pt>
                <c:pt idx="80">
                  <c:v>45796</c:v>
                </c:pt>
                <c:pt idx="81">
                  <c:v>45793</c:v>
                </c:pt>
                <c:pt idx="82">
                  <c:v>45792</c:v>
                </c:pt>
                <c:pt idx="83">
                  <c:v>45791</c:v>
                </c:pt>
                <c:pt idx="84">
                  <c:v>45790</c:v>
                </c:pt>
                <c:pt idx="85">
                  <c:v>45789</c:v>
                </c:pt>
                <c:pt idx="86">
                  <c:v>45786</c:v>
                </c:pt>
                <c:pt idx="87">
                  <c:v>45785</c:v>
                </c:pt>
                <c:pt idx="88">
                  <c:v>45784</c:v>
                </c:pt>
                <c:pt idx="89">
                  <c:v>45783</c:v>
                </c:pt>
                <c:pt idx="90">
                  <c:v>45782</c:v>
                </c:pt>
                <c:pt idx="91">
                  <c:v>45779</c:v>
                </c:pt>
                <c:pt idx="92">
                  <c:v>45778</c:v>
                </c:pt>
                <c:pt idx="93">
                  <c:v>45777</c:v>
                </c:pt>
                <c:pt idx="94">
                  <c:v>45776</c:v>
                </c:pt>
                <c:pt idx="95">
                  <c:v>45775</c:v>
                </c:pt>
                <c:pt idx="96">
                  <c:v>45772</c:v>
                </c:pt>
                <c:pt idx="97">
                  <c:v>45771</c:v>
                </c:pt>
                <c:pt idx="98">
                  <c:v>45770</c:v>
                </c:pt>
                <c:pt idx="99">
                  <c:v>45769</c:v>
                </c:pt>
                <c:pt idx="100">
                  <c:v>45768</c:v>
                </c:pt>
                <c:pt idx="101">
                  <c:v>45764</c:v>
                </c:pt>
                <c:pt idx="102">
                  <c:v>45763</c:v>
                </c:pt>
                <c:pt idx="103">
                  <c:v>45762</c:v>
                </c:pt>
                <c:pt idx="104">
                  <c:v>45761</c:v>
                </c:pt>
                <c:pt idx="105">
                  <c:v>45758</c:v>
                </c:pt>
                <c:pt idx="106">
                  <c:v>45757</c:v>
                </c:pt>
                <c:pt idx="107">
                  <c:v>45756</c:v>
                </c:pt>
                <c:pt idx="108">
                  <c:v>45755</c:v>
                </c:pt>
                <c:pt idx="109">
                  <c:v>45754</c:v>
                </c:pt>
                <c:pt idx="110">
                  <c:v>45751</c:v>
                </c:pt>
                <c:pt idx="111">
                  <c:v>45750</c:v>
                </c:pt>
                <c:pt idx="112">
                  <c:v>45749</c:v>
                </c:pt>
                <c:pt idx="113">
                  <c:v>45748</c:v>
                </c:pt>
                <c:pt idx="114">
                  <c:v>45747</c:v>
                </c:pt>
                <c:pt idx="115">
                  <c:v>45744</c:v>
                </c:pt>
                <c:pt idx="116">
                  <c:v>45743</c:v>
                </c:pt>
                <c:pt idx="117">
                  <c:v>45742</c:v>
                </c:pt>
                <c:pt idx="118">
                  <c:v>45741</c:v>
                </c:pt>
                <c:pt idx="119">
                  <c:v>45740</c:v>
                </c:pt>
                <c:pt idx="120">
                  <c:v>45737</c:v>
                </c:pt>
                <c:pt idx="121">
                  <c:v>45736</c:v>
                </c:pt>
                <c:pt idx="122">
                  <c:v>45735</c:v>
                </c:pt>
                <c:pt idx="123">
                  <c:v>45734</c:v>
                </c:pt>
                <c:pt idx="124">
                  <c:v>45733</c:v>
                </c:pt>
                <c:pt idx="125">
                  <c:v>45730</c:v>
                </c:pt>
                <c:pt idx="126">
                  <c:v>45729</c:v>
                </c:pt>
                <c:pt idx="127">
                  <c:v>45728</c:v>
                </c:pt>
                <c:pt idx="128">
                  <c:v>45727</c:v>
                </c:pt>
                <c:pt idx="129">
                  <c:v>45726</c:v>
                </c:pt>
                <c:pt idx="130">
                  <c:v>45723</c:v>
                </c:pt>
                <c:pt idx="131">
                  <c:v>45722</c:v>
                </c:pt>
                <c:pt idx="132">
                  <c:v>45721</c:v>
                </c:pt>
                <c:pt idx="133">
                  <c:v>45720</c:v>
                </c:pt>
                <c:pt idx="134">
                  <c:v>45719</c:v>
                </c:pt>
                <c:pt idx="135">
                  <c:v>45716</c:v>
                </c:pt>
                <c:pt idx="136">
                  <c:v>45715</c:v>
                </c:pt>
                <c:pt idx="137">
                  <c:v>45714</c:v>
                </c:pt>
                <c:pt idx="138">
                  <c:v>45713</c:v>
                </c:pt>
                <c:pt idx="139">
                  <c:v>45712</c:v>
                </c:pt>
                <c:pt idx="140">
                  <c:v>45709</c:v>
                </c:pt>
                <c:pt idx="141">
                  <c:v>45708</c:v>
                </c:pt>
                <c:pt idx="142">
                  <c:v>45707</c:v>
                </c:pt>
                <c:pt idx="143">
                  <c:v>45706</c:v>
                </c:pt>
                <c:pt idx="144">
                  <c:v>45702</c:v>
                </c:pt>
                <c:pt idx="145">
                  <c:v>45701</c:v>
                </c:pt>
                <c:pt idx="146">
                  <c:v>45700</c:v>
                </c:pt>
                <c:pt idx="147">
                  <c:v>45699</c:v>
                </c:pt>
                <c:pt idx="148">
                  <c:v>45698</c:v>
                </c:pt>
                <c:pt idx="149">
                  <c:v>45695</c:v>
                </c:pt>
                <c:pt idx="150">
                  <c:v>45694</c:v>
                </c:pt>
                <c:pt idx="151">
                  <c:v>45693</c:v>
                </c:pt>
                <c:pt idx="152">
                  <c:v>45692</c:v>
                </c:pt>
                <c:pt idx="153">
                  <c:v>45691</c:v>
                </c:pt>
                <c:pt idx="154">
                  <c:v>45688</c:v>
                </c:pt>
                <c:pt idx="155">
                  <c:v>45687</c:v>
                </c:pt>
                <c:pt idx="156">
                  <c:v>45686</c:v>
                </c:pt>
                <c:pt idx="157">
                  <c:v>45685</c:v>
                </c:pt>
                <c:pt idx="158">
                  <c:v>45684</c:v>
                </c:pt>
                <c:pt idx="159">
                  <c:v>45681</c:v>
                </c:pt>
                <c:pt idx="160">
                  <c:v>45680</c:v>
                </c:pt>
                <c:pt idx="161">
                  <c:v>45679</c:v>
                </c:pt>
                <c:pt idx="162">
                  <c:v>45678</c:v>
                </c:pt>
                <c:pt idx="163">
                  <c:v>45674</c:v>
                </c:pt>
                <c:pt idx="164">
                  <c:v>45673</c:v>
                </c:pt>
                <c:pt idx="165">
                  <c:v>45672</c:v>
                </c:pt>
                <c:pt idx="166">
                  <c:v>45671</c:v>
                </c:pt>
                <c:pt idx="167">
                  <c:v>45670</c:v>
                </c:pt>
                <c:pt idx="168">
                  <c:v>45667</c:v>
                </c:pt>
                <c:pt idx="169">
                  <c:v>45665</c:v>
                </c:pt>
                <c:pt idx="170">
                  <c:v>45664</c:v>
                </c:pt>
                <c:pt idx="171">
                  <c:v>45663</c:v>
                </c:pt>
                <c:pt idx="172">
                  <c:v>45660</c:v>
                </c:pt>
                <c:pt idx="173">
                  <c:v>45659</c:v>
                </c:pt>
                <c:pt idx="174">
                  <c:v>45657</c:v>
                </c:pt>
                <c:pt idx="175">
                  <c:v>45656</c:v>
                </c:pt>
                <c:pt idx="176">
                  <c:v>45653</c:v>
                </c:pt>
                <c:pt idx="177">
                  <c:v>45652</c:v>
                </c:pt>
                <c:pt idx="178">
                  <c:v>45650</c:v>
                </c:pt>
                <c:pt idx="179">
                  <c:v>45649</c:v>
                </c:pt>
                <c:pt idx="180">
                  <c:v>45646</c:v>
                </c:pt>
                <c:pt idx="181">
                  <c:v>45645</c:v>
                </c:pt>
                <c:pt idx="182">
                  <c:v>45644</c:v>
                </c:pt>
                <c:pt idx="183">
                  <c:v>45643</c:v>
                </c:pt>
                <c:pt idx="184">
                  <c:v>45642</c:v>
                </c:pt>
                <c:pt idx="185">
                  <c:v>45639</c:v>
                </c:pt>
                <c:pt idx="186">
                  <c:v>45638</c:v>
                </c:pt>
                <c:pt idx="187">
                  <c:v>45637</c:v>
                </c:pt>
                <c:pt idx="188">
                  <c:v>45636</c:v>
                </c:pt>
                <c:pt idx="189">
                  <c:v>45635</c:v>
                </c:pt>
                <c:pt idx="190">
                  <c:v>45632</c:v>
                </c:pt>
                <c:pt idx="191">
                  <c:v>45631</c:v>
                </c:pt>
                <c:pt idx="192">
                  <c:v>45630</c:v>
                </c:pt>
                <c:pt idx="193">
                  <c:v>45629</c:v>
                </c:pt>
                <c:pt idx="194">
                  <c:v>45628</c:v>
                </c:pt>
                <c:pt idx="195">
                  <c:v>45625</c:v>
                </c:pt>
                <c:pt idx="196">
                  <c:v>45623</c:v>
                </c:pt>
                <c:pt idx="197">
                  <c:v>45622</c:v>
                </c:pt>
                <c:pt idx="198">
                  <c:v>45621</c:v>
                </c:pt>
                <c:pt idx="199">
                  <c:v>45618</c:v>
                </c:pt>
                <c:pt idx="200">
                  <c:v>45617</c:v>
                </c:pt>
                <c:pt idx="201">
                  <c:v>45616</c:v>
                </c:pt>
                <c:pt idx="202">
                  <c:v>45615</c:v>
                </c:pt>
                <c:pt idx="203">
                  <c:v>45614</c:v>
                </c:pt>
                <c:pt idx="204">
                  <c:v>45611</c:v>
                </c:pt>
                <c:pt idx="205">
                  <c:v>45610</c:v>
                </c:pt>
                <c:pt idx="206">
                  <c:v>45609</c:v>
                </c:pt>
                <c:pt idx="207">
                  <c:v>45608</c:v>
                </c:pt>
                <c:pt idx="208">
                  <c:v>45607</c:v>
                </c:pt>
                <c:pt idx="209">
                  <c:v>45604</c:v>
                </c:pt>
                <c:pt idx="210">
                  <c:v>45603</c:v>
                </c:pt>
                <c:pt idx="211">
                  <c:v>45602</c:v>
                </c:pt>
                <c:pt idx="212">
                  <c:v>45601</c:v>
                </c:pt>
                <c:pt idx="213">
                  <c:v>45600</c:v>
                </c:pt>
                <c:pt idx="214">
                  <c:v>45597</c:v>
                </c:pt>
                <c:pt idx="215">
                  <c:v>45596</c:v>
                </c:pt>
                <c:pt idx="216">
                  <c:v>45595</c:v>
                </c:pt>
                <c:pt idx="217">
                  <c:v>45594</c:v>
                </c:pt>
                <c:pt idx="218">
                  <c:v>45593</c:v>
                </c:pt>
                <c:pt idx="219">
                  <c:v>45590</c:v>
                </c:pt>
                <c:pt idx="220">
                  <c:v>45589</c:v>
                </c:pt>
                <c:pt idx="221">
                  <c:v>45588</c:v>
                </c:pt>
                <c:pt idx="222">
                  <c:v>45587</c:v>
                </c:pt>
                <c:pt idx="223">
                  <c:v>45586</c:v>
                </c:pt>
                <c:pt idx="224">
                  <c:v>45583</c:v>
                </c:pt>
                <c:pt idx="225">
                  <c:v>45582</c:v>
                </c:pt>
                <c:pt idx="226">
                  <c:v>45581</c:v>
                </c:pt>
                <c:pt idx="227">
                  <c:v>45580</c:v>
                </c:pt>
                <c:pt idx="228">
                  <c:v>45579</c:v>
                </c:pt>
                <c:pt idx="229">
                  <c:v>45576</c:v>
                </c:pt>
                <c:pt idx="230">
                  <c:v>45575</c:v>
                </c:pt>
                <c:pt idx="231">
                  <c:v>45574</c:v>
                </c:pt>
                <c:pt idx="232">
                  <c:v>45573</c:v>
                </c:pt>
                <c:pt idx="233">
                  <c:v>45572</c:v>
                </c:pt>
                <c:pt idx="234">
                  <c:v>45569</c:v>
                </c:pt>
                <c:pt idx="235">
                  <c:v>45568</c:v>
                </c:pt>
                <c:pt idx="236">
                  <c:v>45567</c:v>
                </c:pt>
                <c:pt idx="237">
                  <c:v>45566</c:v>
                </c:pt>
                <c:pt idx="238">
                  <c:v>45565</c:v>
                </c:pt>
                <c:pt idx="239">
                  <c:v>45562</c:v>
                </c:pt>
                <c:pt idx="240">
                  <c:v>45561</c:v>
                </c:pt>
                <c:pt idx="241">
                  <c:v>45560</c:v>
                </c:pt>
                <c:pt idx="242">
                  <c:v>45559</c:v>
                </c:pt>
                <c:pt idx="243">
                  <c:v>45558</c:v>
                </c:pt>
                <c:pt idx="244">
                  <c:v>45555</c:v>
                </c:pt>
                <c:pt idx="245">
                  <c:v>45554</c:v>
                </c:pt>
                <c:pt idx="246">
                  <c:v>45553</c:v>
                </c:pt>
                <c:pt idx="247">
                  <c:v>45552</c:v>
                </c:pt>
                <c:pt idx="248">
                  <c:v>45551</c:v>
                </c:pt>
                <c:pt idx="249">
                  <c:v>45548</c:v>
                </c:pt>
                <c:pt idx="250">
                  <c:v>45547</c:v>
                </c:pt>
                <c:pt idx="251">
                  <c:v>45546</c:v>
                </c:pt>
                <c:pt idx="252">
                  <c:v>45545</c:v>
                </c:pt>
                <c:pt idx="253">
                  <c:v>45544</c:v>
                </c:pt>
                <c:pt idx="254">
                  <c:v>45541</c:v>
                </c:pt>
                <c:pt idx="255">
                  <c:v>45540</c:v>
                </c:pt>
                <c:pt idx="256">
                  <c:v>45539</c:v>
                </c:pt>
                <c:pt idx="257">
                  <c:v>45538</c:v>
                </c:pt>
                <c:pt idx="258">
                  <c:v>45534</c:v>
                </c:pt>
                <c:pt idx="259">
                  <c:v>45533</c:v>
                </c:pt>
                <c:pt idx="260">
                  <c:v>45532</c:v>
                </c:pt>
                <c:pt idx="261">
                  <c:v>45531</c:v>
                </c:pt>
                <c:pt idx="262">
                  <c:v>45530</c:v>
                </c:pt>
                <c:pt idx="263">
                  <c:v>45527</c:v>
                </c:pt>
                <c:pt idx="264">
                  <c:v>45526</c:v>
                </c:pt>
                <c:pt idx="265">
                  <c:v>45525</c:v>
                </c:pt>
                <c:pt idx="266">
                  <c:v>45524</c:v>
                </c:pt>
                <c:pt idx="267">
                  <c:v>45523</c:v>
                </c:pt>
                <c:pt idx="268">
                  <c:v>45520</c:v>
                </c:pt>
                <c:pt idx="269">
                  <c:v>45519</c:v>
                </c:pt>
                <c:pt idx="270">
                  <c:v>45518</c:v>
                </c:pt>
                <c:pt idx="271">
                  <c:v>45517</c:v>
                </c:pt>
                <c:pt idx="272">
                  <c:v>45516</c:v>
                </c:pt>
                <c:pt idx="273">
                  <c:v>45513</c:v>
                </c:pt>
                <c:pt idx="274">
                  <c:v>45512</c:v>
                </c:pt>
                <c:pt idx="275">
                  <c:v>45511</c:v>
                </c:pt>
                <c:pt idx="276">
                  <c:v>45510</c:v>
                </c:pt>
                <c:pt idx="277">
                  <c:v>45509</c:v>
                </c:pt>
                <c:pt idx="278">
                  <c:v>45506</c:v>
                </c:pt>
                <c:pt idx="279">
                  <c:v>45505</c:v>
                </c:pt>
                <c:pt idx="280">
                  <c:v>45504</c:v>
                </c:pt>
                <c:pt idx="281">
                  <c:v>45503</c:v>
                </c:pt>
                <c:pt idx="282">
                  <c:v>45502</c:v>
                </c:pt>
                <c:pt idx="283">
                  <c:v>45499</c:v>
                </c:pt>
                <c:pt idx="284">
                  <c:v>45498</c:v>
                </c:pt>
                <c:pt idx="285">
                  <c:v>45497</c:v>
                </c:pt>
                <c:pt idx="286">
                  <c:v>45496</c:v>
                </c:pt>
                <c:pt idx="287">
                  <c:v>45495</c:v>
                </c:pt>
                <c:pt idx="288">
                  <c:v>45492</c:v>
                </c:pt>
                <c:pt idx="289">
                  <c:v>45491</c:v>
                </c:pt>
                <c:pt idx="290">
                  <c:v>45490</c:v>
                </c:pt>
                <c:pt idx="291">
                  <c:v>45489</c:v>
                </c:pt>
                <c:pt idx="292">
                  <c:v>45488</c:v>
                </c:pt>
                <c:pt idx="293">
                  <c:v>45485</c:v>
                </c:pt>
                <c:pt idx="294">
                  <c:v>45484</c:v>
                </c:pt>
                <c:pt idx="295">
                  <c:v>45483</c:v>
                </c:pt>
                <c:pt idx="296">
                  <c:v>45482</c:v>
                </c:pt>
                <c:pt idx="297">
                  <c:v>45481</c:v>
                </c:pt>
                <c:pt idx="298">
                  <c:v>45478</c:v>
                </c:pt>
                <c:pt idx="299">
                  <c:v>45476</c:v>
                </c:pt>
                <c:pt idx="300">
                  <c:v>45475</c:v>
                </c:pt>
                <c:pt idx="301">
                  <c:v>45474</c:v>
                </c:pt>
                <c:pt idx="302">
                  <c:v>45471</c:v>
                </c:pt>
                <c:pt idx="303">
                  <c:v>45470</c:v>
                </c:pt>
                <c:pt idx="304">
                  <c:v>45469</c:v>
                </c:pt>
                <c:pt idx="305">
                  <c:v>45468</c:v>
                </c:pt>
                <c:pt idx="306">
                  <c:v>45467</c:v>
                </c:pt>
                <c:pt idx="307">
                  <c:v>45464</c:v>
                </c:pt>
                <c:pt idx="308">
                  <c:v>45463</c:v>
                </c:pt>
                <c:pt idx="309">
                  <c:v>45461</c:v>
                </c:pt>
                <c:pt idx="310">
                  <c:v>45460</c:v>
                </c:pt>
                <c:pt idx="311">
                  <c:v>45457</c:v>
                </c:pt>
                <c:pt idx="312">
                  <c:v>45456</c:v>
                </c:pt>
                <c:pt idx="313">
                  <c:v>45455</c:v>
                </c:pt>
                <c:pt idx="314">
                  <c:v>45454</c:v>
                </c:pt>
                <c:pt idx="315">
                  <c:v>45453</c:v>
                </c:pt>
                <c:pt idx="316">
                  <c:v>45450</c:v>
                </c:pt>
                <c:pt idx="317">
                  <c:v>45449</c:v>
                </c:pt>
                <c:pt idx="318">
                  <c:v>45448</c:v>
                </c:pt>
                <c:pt idx="319">
                  <c:v>45447</c:v>
                </c:pt>
                <c:pt idx="320">
                  <c:v>45446</c:v>
                </c:pt>
                <c:pt idx="321">
                  <c:v>45443</c:v>
                </c:pt>
                <c:pt idx="322">
                  <c:v>45442</c:v>
                </c:pt>
                <c:pt idx="323">
                  <c:v>45441</c:v>
                </c:pt>
                <c:pt idx="324">
                  <c:v>45440</c:v>
                </c:pt>
                <c:pt idx="325">
                  <c:v>45436</c:v>
                </c:pt>
                <c:pt idx="326">
                  <c:v>45435</c:v>
                </c:pt>
                <c:pt idx="327">
                  <c:v>45434</c:v>
                </c:pt>
                <c:pt idx="328">
                  <c:v>45433</c:v>
                </c:pt>
                <c:pt idx="329">
                  <c:v>45432</c:v>
                </c:pt>
                <c:pt idx="330">
                  <c:v>45429</c:v>
                </c:pt>
                <c:pt idx="331">
                  <c:v>45428</c:v>
                </c:pt>
                <c:pt idx="332">
                  <c:v>45427</c:v>
                </c:pt>
                <c:pt idx="333">
                  <c:v>45426</c:v>
                </c:pt>
                <c:pt idx="334">
                  <c:v>45425</c:v>
                </c:pt>
                <c:pt idx="335">
                  <c:v>45422</c:v>
                </c:pt>
                <c:pt idx="336">
                  <c:v>45421</c:v>
                </c:pt>
                <c:pt idx="337">
                  <c:v>45420</c:v>
                </c:pt>
                <c:pt idx="338">
                  <c:v>45419</c:v>
                </c:pt>
                <c:pt idx="339">
                  <c:v>45418</c:v>
                </c:pt>
                <c:pt idx="340">
                  <c:v>45415</c:v>
                </c:pt>
                <c:pt idx="341">
                  <c:v>45414</c:v>
                </c:pt>
                <c:pt idx="342">
                  <c:v>45413</c:v>
                </c:pt>
                <c:pt idx="343">
                  <c:v>45412</c:v>
                </c:pt>
                <c:pt idx="344">
                  <c:v>45411</c:v>
                </c:pt>
                <c:pt idx="345">
                  <c:v>45408</c:v>
                </c:pt>
                <c:pt idx="346">
                  <c:v>45407</c:v>
                </c:pt>
                <c:pt idx="347">
                  <c:v>45406</c:v>
                </c:pt>
                <c:pt idx="348">
                  <c:v>45405</c:v>
                </c:pt>
                <c:pt idx="349">
                  <c:v>45404</c:v>
                </c:pt>
                <c:pt idx="350">
                  <c:v>45401</c:v>
                </c:pt>
                <c:pt idx="351">
                  <c:v>45400</c:v>
                </c:pt>
                <c:pt idx="352">
                  <c:v>45399</c:v>
                </c:pt>
                <c:pt idx="353">
                  <c:v>45398</c:v>
                </c:pt>
                <c:pt idx="354">
                  <c:v>45397</c:v>
                </c:pt>
                <c:pt idx="355">
                  <c:v>45394</c:v>
                </c:pt>
                <c:pt idx="356">
                  <c:v>45393</c:v>
                </c:pt>
                <c:pt idx="357">
                  <c:v>45392</c:v>
                </c:pt>
                <c:pt idx="358">
                  <c:v>45391</c:v>
                </c:pt>
                <c:pt idx="359">
                  <c:v>45390</c:v>
                </c:pt>
                <c:pt idx="360">
                  <c:v>45387</c:v>
                </c:pt>
                <c:pt idx="361">
                  <c:v>45386</c:v>
                </c:pt>
                <c:pt idx="362">
                  <c:v>45385</c:v>
                </c:pt>
                <c:pt idx="363">
                  <c:v>45384</c:v>
                </c:pt>
                <c:pt idx="364">
                  <c:v>45383</c:v>
                </c:pt>
                <c:pt idx="365">
                  <c:v>45379</c:v>
                </c:pt>
                <c:pt idx="366">
                  <c:v>45378</c:v>
                </c:pt>
                <c:pt idx="367">
                  <c:v>45377</c:v>
                </c:pt>
                <c:pt idx="368">
                  <c:v>45376</c:v>
                </c:pt>
                <c:pt idx="369">
                  <c:v>45373</c:v>
                </c:pt>
                <c:pt idx="370">
                  <c:v>45372</c:v>
                </c:pt>
                <c:pt idx="371">
                  <c:v>45371</c:v>
                </c:pt>
                <c:pt idx="372">
                  <c:v>45370</c:v>
                </c:pt>
                <c:pt idx="373">
                  <c:v>45369</c:v>
                </c:pt>
                <c:pt idx="374">
                  <c:v>45366</c:v>
                </c:pt>
                <c:pt idx="375">
                  <c:v>45365</c:v>
                </c:pt>
                <c:pt idx="376">
                  <c:v>45364</c:v>
                </c:pt>
                <c:pt idx="377">
                  <c:v>45363</c:v>
                </c:pt>
                <c:pt idx="378">
                  <c:v>45362</c:v>
                </c:pt>
                <c:pt idx="379">
                  <c:v>45359</c:v>
                </c:pt>
                <c:pt idx="380">
                  <c:v>45358</c:v>
                </c:pt>
                <c:pt idx="381">
                  <c:v>45357</c:v>
                </c:pt>
                <c:pt idx="382">
                  <c:v>45356</c:v>
                </c:pt>
                <c:pt idx="383">
                  <c:v>45355</c:v>
                </c:pt>
                <c:pt idx="384">
                  <c:v>45352</c:v>
                </c:pt>
                <c:pt idx="385">
                  <c:v>45351</c:v>
                </c:pt>
                <c:pt idx="386">
                  <c:v>45350</c:v>
                </c:pt>
                <c:pt idx="387">
                  <c:v>45349</c:v>
                </c:pt>
                <c:pt idx="388">
                  <c:v>45348</c:v>
                </c:pt>
                <c:pt idx="389">
                  <c:v>45345</c:v>
                </c:pt>
                <c:pt idx="390">
                  <c:v>45344</c:v>
                </c:pt>
                <c:pt idx="391">
                  <c:v>45343</c:v>
                </c:pt>
                <c:pt idx="392">
                  <c:v>45342</c:v>
                </c:pt>
                <c:pt idx="393">
                  <c:v>45338</c:v>
                </c:pt>
                <c:pt idx="394">
                  <c:v>45337</c:v>
                </c:pt>
                <c:pt idx="395">
                  <c:v>45336</c:v>
                </c:pt>
                <c:pt idx="396">
                  <c:v>45335</c:v>
                </c:pt>
                <c:pt idx="397">
                  <c:v>45334</c:v>
                </c:pt>
                <c:pt idx="398">
                  <c:v>45331</c:v>
                </c:pt>
                <c:pt idx="399">
                  <c:v>45330</c:v>
                </c:pt>
                <c:pt idx="400">
                  <c:v>45329</c:v>
                </c:pt>
                <c:pt idx="401">
                  <c:v>45328</c:v>
                </c:pt>
                <c:pt idx="402">
                  <c:v>45327</c:v>
                </c:pt>
                <c:pt idx="403">
                  <c:v>45324</c:v>
                </c:pt>
                <c:pt idx="404">
                  <c:v>45323</c:v>
                </c:pt>
                <c:pt idx="405">
                  <c:v>45322</c:v>
                </c:pt>
                <c:pt idx="406">
                  <c:v>45321</c:v>
                </c:pt>
                <c:pt idx="407">
                  <c:v>45320</c:v>
                </c:pt>
                <c:pt idx="408">
                  <c:v>45317</c:v>
                </c:pt>
                <c:pt idx="409">
                  <c:v>45316</c:v>
                </c:pt>
                <c:pt idx="410">
                  <c:v>45315</c:v>
                </c:pt>
                <c:pt idx="411">
                  <c:v>45314</c:v>
                </c:pt>
                <c:pt idx="412">
                  <c:v>45313</c:v>
                </c:pt>
                <c:pt idx="413">
                  <c:v>45310</c:v>
                </c:pt>
                <c:pt idx="414">
                  <c:v>45309</c:v>
                </c:pt>
                <c:pt idx="415">
                  <c:v>45308</c:v>
                </c:pt>
                <c:pt idx="416">
                  <c:v>45307</c:v>
                </c:pt>
                <c:pt idx="417">
                  <c:v>45303</c:v>
                </c:pt>
                <c:pt idx="418">
                  <c:v>45302</c:v>
                </c:pt>
                <c:pt idx="419">
                  <c:v>45301</c:v>
                </c:pt>
                <c:pt idx="420">
                  <c:v>45300</c:v>
                </c:pt>
                <c:pt idx="421">
                  <c:v>45299</c:v>
                </c:pt>
                <c:pt idx="422">
                  <c:v>45296</c:v>
                </c:pt>
                <c:pt idx="423">
                  <c:v>45295</c:v>
                </c:pt>
                <c:pt idx="424">
                  <c:v>45294</c:v>
                </c:pt>
                <c:pt idx="425">
                  <c:v>45293</c:v>
                </c:pt>
                <c:pt idx="426">
                  <c:v>45289</c:v>
                </c:pt>
                <c:pt idx="427">
                  <c:v>45288</c:v>
                </c:pt>
                <c:pt idx="428">
                  <c:v>45287</c:v>
                </c:pt>
                <c:pt idx="429">
                  <c:v>45286</c:v>
                </c:pt>
                <c:pt idx="430">
                  <c:v>45282</c:v>
                </c:pt>
                <c:pt idx="431">
                  <c:v>45281</c:v>
                </c:pt>
                <c:pt idx="432">
                  <c:v>45280</c:v>
                </c:pt>
                <c:pt idx="433">
                  <c:v>45279</c:v>
                </c:pt>
                <c:pt idx="434">
                  <c:v>45278</c:v>
                </c:pt>
                <c:pt idx="435">
                  <c:v>45275</c:v>
                </c:pt>
                <c:pt idx="436">
                  <c:v>45274</c:v>
                </c:pt>
                <c:pt idx="437">
                  <c:v>45273</c:v>
                </c:pt>
                <c:pt idx="438">
                  <c:v>45272</c:v>
                </c:pt>
                <c:pt idx="439">
                  <c:v>45271</c:v>
                </c:pt>
                <c:pt idx="440">
                  <c:v>45268</c:v>
                </c:pt>
                <c:pt idx="441">
                  <c:v>45267</c:v>
                </c:pt>
                <c:pt idx="442">
                  <c:v>45266</c:v>
                </c:pt>
                <c:pt idx="443">
                  <c:v>45265</c:v>
                </c:pt>
                <c:pt idx="444">
                  <c:v>45264</c:v>
                </c:pt>
                <c:pt idx="445">
                  <c:v>45261</c:v>
                </c:pt>
                <c:pt idx="446">
                  <c:v>45260</c:v>
                </c:pt>
                <c:pt idx="447">
                  <c:v>45259</c:v>
                </c:pt>
                <c:pt idx="448">
                  <c:v>45258</c:v>
                </c:pt>
                <c:pt idx="449">
                  <c:v>45257</c:v>
                </c:pt>
                <c:pt idx="450">
                  <c:v>45254</c:v>
                </c:pt>
                <c:pt idx="451">
                  <c:v>45252</c:v>
                </c:pt>
                <c:pt idx="452">
                  <c:v>45251</c:v>
                </c:pt>
                <c:pt idx="453">
                  <c:v>45250</c:v>
                </c:pt>
                <c:pt idx="454">
                  <c:v>45247</c:v>
                </c:pt>
                <c:pt idx="455">
                  <c:v>45246</c:v>
                </c:pt>
                <c:pt idx="456">
                  <c:v>45245</c:v>
                </c:pt>
                <c:pt idx="457">
                  <c:v>45244</c:v>
                </c:pt>
                <c:pt idx="458">
                  <c:v>45243</c:v>
                </c:pt>
                <c:pt idx="459">
                  <c:v>45240</c:v>
                </c:pt>
                <c:pt idx="460">
                  <c:v>45239</c:v>
                </c:pt>
                <c:pt idx="461">
                  <c:v>45238</c:v>
                </c:pt>
                <c:pt idx="462">
                  <c:v>45237</c:v>
                </c:pt>
                <c:pt idx="463">
                  <c:v>45236</c:v>
                </c:pt>
                <c:pt idx="464">
                  <c:v>45233</c:v>
                </c:pt>
                <c:pt idx="465">
                  <c:v>45232</c:v>
                </c:pt>
                <c:pt idx="466">
                  <c:v>45231</c:v>
                </c:pt>
                <c:pt idx="467">
                  <c:v>45230</c:v>
                </c:pt>
                <c:pt idx="468">
                  <c:v>45229</c:v>
                </c:pt>
                <c:pt idx="469">
                  <c:v>45226</c:v>
                </c:pt>
                <c:pt idx="470">
                  <c:v>45225</c:v>
                </c:pt>
                <c:pt idx="471">
                  <c:v>45224</c:v>
                </c:pt>
                <c:pt idx="472">
                  <c:v>45223</c:v>
                </c:pt>
                <c:pt idx="473">
                  <c:v>45222</c:v>
                </c:pt>
                <c:pt idx="474">
                  <c:v>45219</c:v>
                </c:pt>
                <c:pt idx="475">
                  <c:v>45218</c:v>
                </c:pt>
                <c:pt idx="476">
                  <c:v>45217</c:v>
                </c:pt>
                <c:pt idx="477">
                  <c:v>45216</c:v>
                </c:pt>
                <c:pt idx="478">
                  <c:v>45215</c:v>
                </c:pt>
                <c:pt idx="479">
                  <c:v>45212</c:v>
                </c:pt>
                <c:pt idx="480">
                  <c:v>45211</c:v>
                </c:pt>
                <c:pt idx="481">
                  <c:v>45210</c:v>
                </c:pt>
                <c:pt idx="482">
                  <c:v>45209</c:v>
                </c:pt>
                <c:pt idx="483">
                  <c:v>45208</c:v>
                </c:pt>
                <c:pt idx="484">
                  <c:v>45205</c:v>
                </c:pt>
                <c:pt idx="485">
                  <c:v>45204</c:v>
                </c:pt>
                <c:pt idx="486">
                  <c:v>45203</c:v>
                </c:pt>
                <c:pt idx="487">
                  <c:v>45202</c:v>
                </c:pt>
                <c:pt idx="488">
                  <c:v>45201</c:v>
                </c:pt>
                <c:pt idx="489">
                  <c:v>45198</c:v>
                </c:pt>
                <c:pt idx="490">
                  <c:v>45197</c:v>
                </c:pt>
                <c:pt idx="491">
                  <c:v>45196</c:v>
                </c:pt>
                <c:pt idx="492">
                  <c:v>45195</c:v>
                </c:pt>
                <c:pt idx="493">
                  <c:v>45194</c:v>
                </c:pt>
                <c:pt idx="494">
                  <c:v>45191</c:v>
                </c:pt>
                <c:pt idx="495">
                  <c:v>45190</c:v>
                </c:pt>
                <c:pt idx="496">
                  <c:v>45189</c:v>
                </c:pt>
                <c:pt idx="497">
                  <c:v>45188</c:v>
                </c:pt>
                <c:pt idx="498">
                  <c:v>45187</c:v>
                </c:pt>
                <c:pt idx="499">
                  <c:v>45184</c:v>
                </c:pt>
                <c:pt idx="500">
                  <c:v>45183</c:v>
                </c:pt>
                <c:pt idx="501">
                  <c:v>45182</c:v>
                </c:pt>
                <c:pt idx="502">
                  <c:v>45181</c:v>
                </c:pt>
                <c:pt idx="503">
                  <c:v>45180</c:v>
                </c:pt>
                <c:pt idx="504">
                  <c:v>45177</c:v>
                </c:pt>
                <c:pt idx="505">
                  <c:v>45176</c:v>
                </c:pt>
                <c:pt idx="506">
                  <c:v>45175</c:v>
                </c:pt>
                <c:pt idx="507">
                  <c:v>45174</c:v>
                </c:pt>
                <c:pt idx="508">
                  <c:v>45170</c:v>
                </c:pt>
                <c:pt idx="509">
                  <c:v>45169</c:v>
                </c:pt>
                <c:pt idx="510">
                  <c:v>45168</c:v>
                </c:pt>
                <c:pt idx="511">
                  <c:v>45167</c:v>
                </c:pt>
                <c:pt idx="512">
                  <c:v>45166</c:v>
                </c:pt>
                <c:pt idx="513">
                  <c:v>45163</c:v>
                </c:pt>
                <c:pt idx="514">
                  <c:v>45162</c:v>
                </c:pt>
                <c:pt idx="515">
                  <c:v>45161</c:v>
                </c:pt>
                <c:pt idx="516">
                  <c:v>45160</c:v>
                </c:pt>
                <c:pt idx="517">
                  <c:v>45159</c:v>
                </c:pt>
                <c:pt idx="518">
                  <c:v>45156</c:v>
                </c:pt>
                <c:pt idx="519">
                  <c:v>45155</c:v>
                </c:pt>
                <c:pt idx="520">
                  <c:v>45154</c:v>
                </c:pt>
                <c:pt idx="521">
                  <c:v>45153</c:v>
                </c:pt>
                <c:pt idx="522">
                  <c:v>45152</c:v>
                </c:pt>
                <c:pt idx="523">
                  <c:v>45149</c:v>
                </c:pt>
                <c:pt idx="524">
                  <c:v>45148</c:v>
                </c:pt>
                <c:pt idx="525">
                  <c:v>45147</c:v>
                </c:pt>
                <c:pt idx="526">
                  <c:v>45146</c:v>
                </c:pt>
                <c:pt idx="527">
                  <c:v>45145</c:v>
                </c:pt>
                <c:pt idx="528">
                  <c:v>45142</c:v>
                </c:pt>
                <c:pt idx="529">
                  <c:v>45141</c:v>
                </c:pt>
                <c:pt idx="530">
                  <c:v>45140</c:v>
                </c:pt>
                <c:pt idx="531">
                  <c:v>45139</c:v>
                </c:pt>
                <c:pt idx="532">
                  <c:v>45138</c:v>
                </c:pt>
                <c:pt idx="533">
                  <c:v>45135</c:v>
                </c:pt>
                <c:pt idx="534">
                  <c:v>45134</c:v>
                </c:pt>
                <c:pt idx="535">
                  <c:v>45133</c:v>
                </c:pt>
                <c:pt idx="536">
                  <c:v>45132</c:v>
                </c:pt>
                <c:pt idx="537">
                  <c:v>45131</c:v>
                </c:pt>
                <c:pt idx="538">
                  <c:v>45128</c:v>
                </c:pt>
                <c:pt idx="539">
                  <c:v>45127</c:v>
                </c:pt>
                <c:pt idx="540">
                  <c:v>45126</c:v>
                </c:pt>
                <c:pt idx="541">
                  <c:v>45125</c:v>
                </c:pt>
                <c:pt idx="542">
                  <c:v>45124</c:v>
                </c:pt>
                <c:pt idx="543">
                  <c:v>45121</c:v>
                </c:pt>
                <c:pt idx="544">
                  <c:v>45120</c:v>
                </c:pt>
                <c:pt idx="545">
                  <c:v>45119</c:v>
                </c:pt>
                <c:pt idx="546">
                  <c:v>45118</c:v>
                </c:pt>
                <c:pt idx="547">
                  <c:v>45117</c:v>
                </c:pt>
                <c:pt idx="548">
                  <c:v>45114</c:v>
                </c:pt>
                <c:pt idx="549">
                  <c:v>45113</c:v>
                </c:pt>
                <c:pt idx="550">
                  <c:v>45112</c:v>
                </c:pt>
                <c:pt idx="551">
                  <c:v>45110</c:v>
                </c:pt>
                <c:pt idx="552">
                  <c:v>45107</c:v>
                </c:pt>
                <c:pt idx="553">
                  <c:v>45106</c:v>
                </c:pt>
                <c:pt idx="554">
                  <c:v>45105</c:v>
                </c:pt>
                <c:pt idx="555">
                  <c:v>45104</c:v>
                </c:pt>
                <c:pt idx="556">
                  <c:v>45103</c:v>
                </c:pt>
                <c:pt idx="557">
                  <c:v>45100</c:v>
                </c:pt>
                <c:pt idx="558">
                  <c:v>45099</c:v>
                </c:pt>
                <c:pt idx="559">
                  <c:v>45098</c:v>
                </c:pt>
                <c:pt idx="560">
                  <c:v>45097</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45072</c:v>
                </c:pt>
                <c:pt idx="576">
                  <c:v>45071</c:v>
                </c:pt>
                <c:pt idx="577">
                  <c:v>45070</c:v>
                </c:pt>
                <c:pt idx="578">
                  <c:v>45069</c:v>
                </c:pt>
                <c:pt idx="579">
                  <c:v>45068</c:v>
                </c:pt>
                <c:pt idx="580">
                  <c:v>45065</c:v>
                </c:pt>
                <c:pt idx="581">
                  <c:v>45064</c:v>
                </c:pt>
                <c:pt idx="582">
                  <c:v>45063</c:v>
                </c:pt>
                <c:pt idx="583">
                  <c:v>45062</c:v>
                </c:pt>
                <c:pt idx="584">
                  <c:v>45061</c:v>
                </c:pt>
                <c:pt idx="585">
                  <c:v>45058</c:v>
                </c:pt>
                <c:pt idx="586">
                  <c:v>45057</c:v>
                </c:pt>
                <c:pt idx="587">
                  <c:v>45056</c:v>
                </c:pt>
                <c:pt idx="588">
                  <c:v>45055</c:v>
                </c:pt>
                <c:pt idx="589">
                  <c:v>45054</c:v>
                </c:pt>
                <c:pt idx="590">
                  <c:v>45051</c:v>
                </c:pt>
                <c:pt idx="591">
                  <c:v>45050</c:v>
                </c:pt>
                <c:pt idx="592">
                  <c:v>45049</c:v>
                </c:pt>
                <c:pt idx="593">
                  <c:v>45048</c:v>
                </c:pt>
                <c:pt idx="594">
                  <c:v>45047</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45026</c:v>
                </c:pt>
                <c:pt idx="610">
                  <c:v>45022</c:v>
                </c:pt>
                <c:pt idx="611">
                  <c:v>45021</c:v>
                </c:pt>
                <c:pt idx="612">
                  <c:v>45020</c:v>
                </c:pt>
                <c:pt idx="613">
                  <c:v>45019</c:v>
                </c:pt>
                <c:pt idx="614">
                  <c:v>45016</c:v>
                </c:pt>
                <c:pt idx="615">
                  <c:v>45015</c:v>
                </c:pt>
                <c:pt idx="616">
                  <c:v>45014</c:v>
                </c:pt>
                <c:pt idx="617">
                  <c:v>45013</c:v>
                </c:pt>
                <c:pt idx="618">
                  <c:v>45012</c:v>
                </c:pt>
                <c:pt idx="619">
                  <c:v>45009</c:v>
                </c:pt>
                <c:pt idx="620">
                  <c:v>45008</c:v>
                </c:pt>
                <c:pt idx="621">
                  <c:v>45007</c:v>
                </c:pt>
                <c:pt idx="622">
                  <c:v>45006</c:v>
                </c:pt>
                <c:pt idx="623">
                  <c:v>45005</c:v>
                </c:pt>
                <c:pt idx="624">
                  <c:v>45002</c:v>
                </c:pt>
                <c:pt idx="625">
                  <c:v>45001</c:v>
                </c:pt>
                <c:pt idx="626">
                  <c:v>45000</c:v>
                </c:pt>
                <c:pt idx="627">
                  <c:v>44999</c:v>
                </c:pt>
                <c:pt idx="628">
                  <c:v>44998</c:v>
                </c:pt>
                <c:pt idx="629">
                  <c:v>44995</c:v>
                </c:pt>
                <c:pt idx="630">
                  <c:v>44994</c:v>
                </c:pt>
                <c:pt idx="631">
                  <c:v>44993</c:v>
                </c:pt>
                <c:pt idx="632">
                  <c:v>44992</c:v>
                </c:pt>
                <c:pt idx="633">
                  <c:v>44991</c:v>
                </c:pt>
                <c:pt idx="634">
                  <c:v>44988</c:v>
                </c:pt>
                <c:pt idx="635">
                  <c:v>44987</c:v>
                </c:pt>
                <c:pt idx="636">
                  <c:v>44986</c:v>
                </c:pt>
                <c:pt idx="637">
                  <c:v>44985</c:v>
                </c:pt>
                <c:pt idx="638">
                  <c:v>44984</c:v>
                </c:pt>
                <c:pt idx="639">
                  <c:v>44981</c:v>
                </c:pt>
                <c:pt idx="640">
                  <c:v>44980</c:v>
                </c:pt>
                <c:pt idx="641">
                  <c:v>44979</c:v>
                </c:pt>
                <c:pt idx="642">
                  <c:v>44978</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44939</c:v>
                </c:pt>
                <c:pt idx="668">
                  <c:v>44938</c:v>
                </c:pt>
                <c:pt idx="669">
                  <c:v>44937</c:v>
                </c:pt>
                <c:pt idx="670">
                  <c:v>44936</c:v>
                </c:pt>
                <c:pt idx="671">
                  <c:v>44935</c:v>
                </c:pt>
                <c:pt idx="672">
                  <c:v>44932</c:v>
                </c:pt>
                <c:pt idx="673">
                  <c:v>44931</c:v>
                </c:pt>
                <c:pt idx="674">
                  <c:v>44930</c:v>
                </c:pt>
                <c:pt idx="675">
                  <c:v>44929</c:v>
                </c:pt>
                <c:pt idx="676">
                  <c:v>44925</c:v>
                </c:pt>
                <c:pt idx="677">
                  <c:v>44924</c:v>
                </c:pt>
                <c:pt idx="678">
                  <c:v>44923</c:v>
                </c:pt>
                <c:pt idx="679">
                  <c:v>44922</c:v>
                </c:pt>
                <c:pt idx="680">
                  <c:v>44918</c:v>
                </c:pt>
                <c:pt idx="681">
                  <c:v>44917</c:v>
                </c:pt>
                <c:pt idx="682">
                  <c:v>44916</c:v>
                </c:pt>
                <c:pt idx="683">
                  <c:v>44915</c:v>
                </c:pt>
                <c:pt idx="684">
                  <c:v>44914</c:v>
                </c:pt>
                <c:pt idx="685">
                  <c:v>44911</c:v>
                </c:pt>
                <c:pt idx="686">
                  <c:v>44910</c:v>
                </c:pt>
                <c:pt idx="687">
                  <c:v>44909</c:v>
                </c:pt>
                <c:pt idx="688">
                  <c:v>44908</c:v>
                </c:pt>
                <c:pt idx="689">
                  <c:v>44907</c:v>
                </c:pt>
                <c:pt idx="690">
                  <c:v>44904</c:v>
                </c:pt>
                <c:pt idx="691">
                  <c:v>44903</c:v>
                </c:pt>
                <c:pt idx="692">
                  <c:v>44902</c:v>
                </c:pt>
                <c:pt idx="693">
                  <c:v>44901</c:v>
                </c:pt>
                <c:pt idx="694">
                  <c:v>44900</c:v>
                </c:pt>
                <c:pt idx="695">
                  <c:v>44897</c:v>
                </c:pt>
                <c:pt idx="696">
                  <c:v>44896</c:v>
                </c:pt>
                <c:pt idx="697">
                  <c:v>44895</c:v>
                </c:pt>
                <c:pt idx="698">
                  <c:v>44894</c:v>
                </c:pt>
                <c:pt idx="699">
                  <c:v>44893</c:v>
                </c:pt>
                <c:pt idx="700">
                  <c:v>44890</c:v>
                </c:pt>
                <c:pt idx="701">
                  <c:v>44888</c:v>
                </c:pt>
                <c:pt idx="702">
                  <c:v>44887</c:v>
                </c:pt>
                <c:pt idx="703">
                  <c:v>44886</c:v>
                </c:pt>
                <c:pt idx="704">
                  <c:v>44883</c:v>
                </c:pt>
                <c:pt idx="705">
                  <c:v>44882</c:v>
                </c:pt>
                <c:pt idx="706">
                  <c:v>44881</c:v>
                </c:pt>
                <c:pt idx="707">
                  <c:v>44880</c:v>
                </c:pt>
                <c:pt idx="708">
                  <c:v>44879</c:v>
                </c:pt>
                <c:pt idx="709">
                  <c:v>44876</c:v>
                </c:pt>
                <c:pt idx="710">
                  <c:v>44875</c:v>
                </c:pt>
                <c:pt idx="711">
                  <c:v>44874</c:v>
                </c:pt>
                <c:pt idx="712">
                  <c:v>44873</c:v>
                </c:pt>
                <c:pt idx="713">
                  <c:v>44872</c:v>
                </c:pt>
                <c:pt idx="714">
                  <c:v>44869</c:v>
                </c:pt>
                <c:pt idx="715">
                  <c:v>44868</c:v>
                </c:pt>
                <c:pt idx="716">
                  <c:v>44867</c:v>
                </c:pt>
                <c:pt idx="717">
                  <c:v>44866</c:v>
                </c:pt>
                <c:pt idx="718">
                  <c:v>44865</c:v>
                </c:pt>
                <c:pt idx="719">
                  <c:v>44862</c:v>
                </c:pt>
                <c:pt idx="720">
                  <c:v>44861</c:v>
                </c:pt>
                <c:pt idx="721">
                  <c:v>44860</c:v>
                </c:pt>
                <c:pt idx="722">
                  <c:v>44859</c:v>
                </c:pt>
                <c:pt idx="723">
                  <c:v>44858</c:v>
                </c:pt>
                <c:pt idx="724">
                  <c:v>44855</c:v>
                </c:pt>
                <c:pt idx="725">
                  <c:v>44854</c:v>
                </c:pt>
                <c:pt idx="726">
                  <c:v>44853</c:v>
                </c:pt>
                <c:pt idx="727">
                  <c:v>44852</c:v>
                </c:pt>
                <c:pt idx="728">
                  <c:v>44851</c:v>
                </c:pt>
                <c:pt idx="729">
                  <c:v>44848</c:v>
                </c:pt>
                <c:pt idx="730">
                  <c:v>44847</c:v>
                </c:pt>
                <c:pt idx="731">
                  <c:v>44846</c:v>
                </c:pt>
                <c:pt idx="732">
                  <c:v>44845</c:v>
                </c:pt>
                <c:pt idx="733">
                  <c:v>44844</c:v>
                </c:pt>
                <c:pt idx="734">
                  <c:v>44841</c:v>
                </c:pt>
                <c:pt idx="735">
                  <c:v>44840</c:v>
                </c:pt>
                <c:pt idx="736">
                  <c:v>44839</c:v>
                </c:pt>
                <c:pt idx="737">
                  <c:v>44838</c:v>
                </c:pt>
                <c:pt idx="738">
                  <c:v>44837</c:v>
                </c:pt>
                <c:pt idx="739">
                  <c:v>44834</c:v>
                </c:pt>
                <c:pt idx="740">
                  <c:v>44833</c:v>
                </c:pt>
                <c:pt idx="741">
                  <c:v>44832</c:v>
                </c:pt>
                <c:pt idx="742">
                  <c:v>44831</c:v>
                </c:pt>
                <c:pt idx="743">
                  <c:v>44830</c:v>
                </c:pt>
                <c:pt idx="744">
                  <c:v>44827</c:v>
                </c:pt>
                <c:pt idx="745">
                  <c:v>44826</c:v>
                </c:pt>
                <c:pt idx="746">
                  <c:v>44825</c:v>
                </c:pt>
                <c:pt idx="747">
                  <c:v>44824</c:v>
                </c:pt>
                <c:pt idx="748">
                  <c:v>44823</c:v>
                </c:pt>
                <c:pt idx="749">
                  <c:v>44820</c:v>
                </c:pt>
                <c:pt idx="750">
                  <c:v>44819</c:v>
                </c:pt>
                <c:pt idx="751">
                  <c:v>44818</c:v>
                </c:pt>
                <c:pt idx="752">
                  <c:v>44817</c:v>
                </c:pt>
                <c:pt idx="753">
                  <c:v>44816</c:v>
                </c:pt>
                <c:pt idx="754">
                  <c:v>44813</c:v>
                </c:pt>
                <c:pt idx="755">
                  <c:v>44812</c:v>
                </c:pt>
                <c:pt idx="756">
                  <c:v>44811</c:v>
                </c:pt>
                <c:pt idx="757">
                  <c:v>44810</c:v>
                </c:pt>
                <c:pt idx="758">
                  <c:v>44806</c:v>
                </c:pt>
                <c:pt idx="759">
                  <c:v>44805</c:v>
                </c:pt>
              </c:numCache>
            </c:numRef>
          </c:cat>
          <c:val>
            <c:numRef>
              <c:f>Sheet1!$B$3:$B$762</c:f>
              <c:numCache>
                <c:formatCode>General</c:formatCode>
                <c:ptCount val="760"/>
                <c:pt idx="0">
                  <c:v>364.98315400000001</c:v>
                </c:pt>
                <c:pt idx="1">
                  <c:v>361.61615</c:v>
                </c:pt>
                <c:pt idx="2">
                  <c:v>356.56564300000002</c:v>
                </c:pt>
                <c:pt idx="3">
                  <c:v>363.63635299999999</c:v>
                </c:pt>
                <c:pt idx="4">
                  <c:v>356.90234400000003</c:v>
                </c:pt>
                <c:pt idx="5">
                  <c:v>350.16833500000001</c:v>
                </c:pt>
                <c:pt idx="6">
                  <c:v>368.35015900000002</c:v>
                </c:pt>
                <c:pt idx="7">
                  <c:v>364.309753</c:v>
                </c:pt>
                <c:pt idx="8">
                  <c:v>288.88888500000002</c:v>
                </c:pt>
                <c:pt idx="9">
                  <c:v>288.88888500000002</c:v>
                </c:pt>
                <c:pt idx="10">
                  <c:v>270.370361</c:v>
                </c:pt>
                <c:pt idx="11">
                  <c:v>269.69695999999999</c:v>
                </c:pt>
                <c:pt idx="12">
                  <c:v>274.74746699999997</c:v>
                </c:pt>
                <c:pt idx="13">
                  <c:v>265.31985500000002</c:v>
                </c:pt>
                <c:pt idx="14">
                  <c:v>265.65655500000003</c:v>
                </c:pt>
                <c:pt idx="15">
                  <c:v>268.68685900000003</c:v>
                </c:pt>
                <c:pt idx="16">
                  <c:v>258.249146</c:v>
                </c:pt>
                <c:pt idx="17">
                  <c:v>232.65992700000001</c:v>
                </c:pt>
                <c:pt idx="18">
                  <c:v>255.55555699999999</c:v>
                </c:pt>
                <c:pt idx="19">
                  <c:v>242.760941</c:v>
                </c:pt>
                <c:pt idx="20">
                  <c:v>249.83165</c:v>
                </c:pt>
                <c:pt idx="21">
                  <c:v>254.545456</c:v>
                </c:pt>
                <c:pt idx="22">
                  <c:v>253.198654</c:v>
                </c:pt>
                <c:pt idx="23">
                  <c:v>251.17845199999999</c:v>
                </c:pt>
                <c:pt idx="24">
                  <c:v>243.43434099999999</c:v>
                </c:pt>
                <c:pt idx="25">
                  <c:v>261.61615</c:v>
                </c:pt>
                <c:pt idx="26">
                  <c:v>262.96295199999997</c:v>
                </c:pt>
                <c:pt idx="27">
                  <c:v>257.57574499999998</c:v>
                </c:pt>
                <c:pt idx="28">
                  <c:v>250.16835</c:v>
                </c:pt>
                <c:pt idx="29">
                  <c:v>237.71043399999999</c:v>
                </c:pt>
                <c:pt idx="30">
                  <c:v>242.08753999999999</c:v>
                </c:pt>
                <c:pt idx="31">
                  <c:v>243.09764100000001</c:v>
                </c:pt>
                <c:pt idx="32">
                  <c:v>259.93264799999997</c:v>
                </c:pt>
                <c:pt idx="33">
                  <c:v>264.98315400000001</c:v>
                </c:pt>
                <c:pt idx="34">
                  <c:v>282.49157700000001</c:v>
                </c:pt>
                <c:pt idx="35">
                  <c:v>287.20538299999998</c:v>
                </c:pt>
                <c:pt idx="36">
                  <c:v>292.25589000000002</c:v>
                </c:pt>
                <c:pt idx="37">
                  <c:v>291.91918900000002</c:v>
                </c:pt>
                <c:pt idx="38">
                  <c:v>281.48147599999999</c:v>
                </c:pt>
                <c:pt idx="39">
                  <c:v>268.68685900000003</c:v>
                </c:pt>
                <c:pt idx="40">
                  <c:v>275.42086799999998</c:v>
                </c:pt>
                <c:pt idx="41">
                  <c:v>271.04376200000002</c:v>
                </c:pt>
                <c:pt idx="42">
                  <c:v>270.370361</c:v>
                </c:pt>
                <c:pt idx="43">
                  <c:v>266.66665599999999</c:v>
                </c:pt>
                <c:pt idx="44">
                  <c:v>269.36025999999998</c:v>
                </c:pt>
                <c:pt idx="45">
                  <c:v>258.249146</c:v>
                </c:pt>
                <c:pt idx="46">
                  <c:v>261.95285000000001</c:v>
                </c:pt>
                <c:pt idx="47">
                  <c:v>261.61615</c:v>
                </c:pt>
                <c:pt idx="48">
                  <c:v>283.16497800000002</c:v>
                </c:pt>
                <c:pt idx="49">
                  <c:v>282.82827800000001</c:v>
                </c:pt>
                <c:pt idx="50">
                  <c:v>270.033661</c:v>
                </c:pt>
                <c:pt idx="51">
                  <c:v>270.370361</c:v>
                </c:pt>
                <c:pt idx="52">
                  <c:v>223.569031</c:v>
                </c:pt>
                <c:pt idx="53">
                  <c:v>214.814819</c:v>
                </c:pt>
                <c:pt idx="54">
                  <c:v>227.27271999999999</c:v>
                </c:pt>
                <c:pt idx="55">
                  <c:v>209.090912</c:v>
                </c:pt>
                <c:pt idx="56">
                  <c:v>207.40741</c:v>
                </c:pt>
                <c:pt idx="57">
                  <c:v>212.45791600000001</c:v>
                </c:pt>
                <c:pt idx="58">
                  <c:v>204.71380600000001</c:v>
                </c:pt>
                <c:pt idx="59">
                  <c:v>218.51852400000001</c:v>
                </c:pt>
                <c:pt idx="60">
                  <c:v>217.50842299999999</c:v>
                </c:pt>
                <c:pt idx="61">
                  <c:v>223.569031</c:v>
                </c:pt>
                <c:pt idx="62">
                  <c:v>216.161621</c:v>
                </c:pt>
                <c:pt idx="63">
                  <c:v>213.468018</c:v>
                </c:pt>
                <c:pt idx="64">
                  <c:v>212.79461699999999</c:v>
                </c:pt>
                <c:pt idx="65">
                  <c:v>212.121216</c:v>
                </c:pt>
                <c:pt idx="66">
                  <c:v>220.53874200000001</c:v>
                </c:pt>
                <c:pt idx="67">
                  <c:v>215.15152</c:v>
                </c:pt>
                <c:pt idx="68">
                  <c:v>211.784515</c:v>
                </c:pt>
                <c:pt idx="69">
                  <c:v>202.69360399999999</c:v>
                </c:pt>
                <c:pt idx="70">
                  <c:v>202.69360399999999</c:v>
                </c:pt>
                <c:pt idx="71">
                  <c:v>190.23568700000001</c:v>
                </c:pt>
                <c:pt idx="72">
                  <c:v>170.37037699999999</c:v>
                </c:pt>
                <c:pt idx="73">
                  <c:v>172.05387899999999</c:v>
                </c:pt>
                <c:pt idx="74">
                  <c:v>175.42086800000001</c:v>
                </c:pt>
                <c:pt idx="75">
                  <c:v>171.38047800000001</c:v>
                </c:pt>
                <c:pt idx="76">
                  <c:v>168.013474</c:v>
                </c:pt>
                <c:pt idx="77">
                  <c:v>158.24916099999999</c:v>
                </c:pt>
                <c:pt idx="78">
                  <c:v>156.90235899999999</c:v>
                </c:pt>
                <c:pt idx="79">
                  <c:v>153.198654</c:v>
                </c:pt>
                <c:pt idx="80">
                  <c:v>145.11784399999999</c:v>
                </c:pt>
                <c:pt idx="81">
                  <c:v>140.06733700000001</c:v>
                </c:pt>
                <c:pt idx="82">
                  <c:v>141.077438</c:v>
                </c:pt>
                <c:pt idx="83">
                  <c:v>136.700333</c:v>
                </c:pt>
                <c:pt idx="84">
                  <c:v>142.760941</c:v>
                </c:pt>
                <c:pt idx="85">
                  <c:v>144.44444300000001</c:v>
                </c:pt>
                <c:pt idx="86">
                  <c:v>151.17845199999999</c:v>
                </c:pt>
                <c:pt idx="87">
                  <c:v>148.82154800000001</c:v>
                </c:pt>
                <c:pt idx="88">
                  <c:v>163.636368</c:v>
                </c:pt>
                <c:pt idx="89">
                  <c:v>173.40068099999999</c:v>
                </c:pt>
                <c:pt idx="90">
                  <c:v>153.87205499999999</c:v>
                </c:pt>
                <c:pt idx="91">
                  <c:v>147.81144699999999</c:v>
                </c:pt>
                <c:pt idx="92">
                  <c:v>153.198654</c:v>
                </c:pt>
                <c:pt idx="93">
                  <c:v>162.62626599999999</c:v>
                </c:pt>
                <c:pt idx="94">
                  <c:v>157.239059</c:v>
                </c:pt>
                <c:pt idx="95">
                  <c:v>163.299667</c:v>
                </c:pt>
                <c:pt idx="96">
                  <c:v>157.91246000000001</c:v>
                </c:pt>
                <c:pt idx="97">
                  <c:v>161.27946499999999</c:v>
                </c:pt>
                <c:pt idx="98">
                  <c:v>157.239059</c:v>
                </c:pt>
                <c:pt idx="99">
                  <c:v>158.58586099999999</c:v>
                </c:pt>
                <c:pt idx="100">
                  <c:v>171.71717799999999</c:v>
                </c:pt>
                <c:pt idx="101">
                  <c:v>172.05387899999999</c:v>
                </c:pt>
                <c:pt idx="102">
                  <c:v>180.47137499999999</c:v>
                </c:pt>
                <c:pt idx="103">
                  <c:v>176.094269</c:v>
                </c:pt>
                <c:pt idx="104">
                  <c:v>174.74748199999999</c:v>
                </c:pt>
                <c:pt idx="105">
                  <c:v>168.013474</c:v>
                </c:pt>
                <c:pt idx="106">
                  <c:v>154.88215600000001</c:v>
                </c:pt>
                <c:pt idx="107">
                  <c:v>145.454544</c:v>
                </c:pt>
                <c:pt idx="108">
                  <c:v>120.87542000000001</c:v>
                </c:pt>
                <c:pt idx="109">
                  <c:v>124.57912399999999</c:v>
                </c:pt>
                <c:pt idx="110">
                  <c:v>125.925926</c:v>
                </c:pt>
                <c:pt idx="111">
                  <c:v>148.82154800000001</c:v>
                </c:pt>
                <c:pt idx="112">
                  <c:v>152.52525299999999</c:v>
                </c:pt>
                <c:pt idx="113">
                  <c:v>153.198654</c:v>
                </c:pt>
                <c:pt idx="114">
                  <c:v>154.208755</c:v>
                </c:pt>
                <c:pt idx="115">
                  <c:v>159.25926200000001</c:v>
                </c:pt>
                <c:pt idx="116">
                  <c:v>171.04377700000001</c:v>
                </c:pt>
                <c:pt idx="117">
                  <c:v>164.98317</c:v>
                </c:pt>
                <c:pt idx="118">
                  <c:v>167.00337200000001</c:v>
                </c:pt>
                <c:pt idx="119">
                  <c:v>161.616165</c:v>
                </c:pt>
                <c:pt idx="120">
                  <c:v>157.57576</c:v>
                </c:pt>
                <c:pt idx="121">
                  <c:v>180.808075</c:v>
                </c:pt>
                <c:pt idx="122">
                  <c:v>177.44107099999999</c:v>
                </c:pt>
                <c:pt idx="123">
                  <c:v>164.646469</c:v>
                </c:pt>
                <c:pt idx="124">
                  <c:v>153.53535500000001</c:v>
                </c:pt>
                <c:pt idx="125">
                  <c:v>151.17845199999999</c:v>
                </c:pt>
                <c:pt idx="126">
                  <c:v>153.53535500000001</c:v>
                </c:pt>
                <c:pt idx="127">
                  <c:v>151.515152</c:v>
                </c:pt>
                <c:pt idx="128">
                  <c:v>144.107742</c:v>
                </c:pt>
                <c:pt idx="129">
                  <c:v>135.353531</c:v>
                </c:pt>
                <c:pt idx="130">
                  <c:v>140.74073799999999</c:v>
                </c:pt>
                <c:pt idx="131">
                  <c:v>141.75083900000001</c:v>
                </c:pt>
                <c:pt idx="132">
                  <c:v>140.40403699999999</c:v>
                </c:pt>
                <c:pt idx="133">
                  <c:v>123.23232299999999</c:v>
                </c:pt>
                <c:pt idx="134">
                  <c:v>125.25252500000001</c:v>
                </c:pt>
                <c:pt idx="135">
                  <c:v>131.64984100000001</c:v>
                </c:pt>
                <c:pt idx="136">
                  <c:v>131.64982599999999</c:v>
                </c:pt>
                <c:pt idx="137">
                  <c:v>142.760941</c:v>
                </c:pt>
                <c:pt idx="138">
                  <c:v>139.393936</c:v>
                </c:pt>
                <c:pt idx="139">
                  <c:v>143.43434099999999</c:v>
                </c:pt>
                <c:pt idx="140">
                  <c:v>140.40403699999999</c:v>
                </c:pt>
                <c:pt idx="141">
                  <c:v>156.90235899999999</c:v>
                </c:pt>
                <c:pt idx="142">
                  <c:v>152.52525299999999</c:v>
                </c:pt>
                <c:pt idx="143">
                  <c:v>153.53535500000001</c:v>
                </c:pt>
                <c:pt idx="144">
                  <c:v>149.15824900000001</c:v>
                </c:pt>
                <c:pt idx="145">
                  <c:v>156.56565900000001</c:v>
                </c:pt>
                <c:pt idx="146">
                  <c:v>159.93266299999999</c:v>
                </c:pt>
                <c:pt idx="147">
                  <c:v>148.82154800000001</c:v>
                </c:pt>
                <c:pt idx="148">
                  <c:v>150.84175099999999</c:v>
                </c:pt>
                <c:pt idx="149">
                  <c:v>148.484848</c:v>
                </c:pt>
                <c:pt idx="150">
                  <c:v>191.245789</c:v>
                </c:pt>
                <c:pt idx="151">
                  <c:v>193.26599100000001</c:v>
                </c:pt>
                <c:pt idx="152">
                  <c:v>191.58248900000001</c:v>
                </c:pt>
                <c:pt idx="153">
                  <c:v>183.501678</c:v>
                </c:pt>
                <c:pt idx="154">
                  <c:v>177.44107099999999</c:v>
                </c:pt>
                <c:pt idx="155">
                  <c:v>187.878784</c:v>
                </c:pt>
                <c:pt idx="156">
                  <c:v>177.44107099999999</c:v>
                </c:pt>
                <c:pt idx="157">
                  <c:v>169.360275</c:v>
                </c:pt>
                <c:pt idx="158">
                  <c:v>170.707077</c:v>
                </c:pt>
                <c:pt idx="159">
                  <c:v>181.81817599999999</c:v>
                </c:pt>
                <c:pt idx="160">
                  <c:v>178.45117200000001</c:v>
                </c:pt>
                <c:pt idx="161">
                  <c:v>179.46127300000001</c:v>
                </c:pt>
                <c:pt idx="162">
                  <c:v>180.808075</c:v>
                </c:pt>
                <c:pt idx="163">
                  <c:v>182.49157700000001</c:v>
                </c:pt>
                <c:pt idx="164">
                  <c:v>178.45117200000001</c:v>
                </c:pt>
                <c:pt idx="165">
                  <c:v>183.838379</c:v>
                </c:pt>
                <c:pt idx="166">
                  <c:v>180.808075</c:v>
                </c:pt>
                <c:pt idx="167">
                  <c:v>169.360275</c:v>
                </c:pt>
                <c:pt idx="168">
                  <c:v>181.81817599999999</c:v>
                </c:pt>
                <c:pt idx="169">
                  <c:v>180.808075</c:v>
                </c:pt>
                <c:pt idx="170">
                  <c:v>173.06397999999999</c:v>
                </c:pt>
                <c:pt idx="171">
                  <c:v>176.76767000000001</c:v>
                </c:pt>
                <c:pt idx="172">
                  <c:v>175.42086800000001</c:v>
                </c:pt>
                <c:pt idx="173">
                  <c:v>178.11447100000001</c:v>
                </c:pt>
                <c:pt idx="174">
                  <c:v>161.952866</c:v>
                </c:pt>
                <c:pt idx="175">
                  <c:v>156.22895800000001</c:v>
                </c:pt>
                <c:pt idx="176">
                  <c:v>166.66667200000001</c:v>
                </c:pt>
                <c:pt idx="177">
                  <c:v>171.04377700000001</c:v>
                </c:pt>
                <c:pt idx="178">
                  <c:v>166.66667200000001</c:v>
                </c:pt>
                <c:pt idx="179">
                  <c:v>167.676773</c:v>
                </c:pt>
                <c:pt idx="180">
                  <c:v>168.68687399999999</c:v>
                </c:pt>
                <c:pt idx="181">
                  <c:v>164.30976899999999</c:v>
                </c:pt>
                <c:pt idx="182">
                  <c:v>164.98317</c:v>
                </c:pt>
                <c:pt idx="183">
                  <c:v>183.16497799999999</c:v>
                </c:pt>
                <c:pt idx="184">
                  <c:v>179.79797400000001</c:v>
                </c:pt>
                <c:pt idx="185">
                  <c:v>183.501678</c:v>
                </c:pt>
                <c:pt idx="186">
                  <c:v>193.60269199999999</c:v>
                </c:pt>
                <c:pt idx="187">
                  <c:v>207.40741</c:v>
                </c:pt>
                <c:pt idx="188">
                  <c:v>187.878784</c:v>
                </c:pt>
                <c:pt idx="189">
                  <c:v>192.25588999999999</c:v>
                </c:pt>
                <c:pt idx="190">
                  <c:v>183.501678</c:v>
                </c:pt>
                <c:pt idx="191">
                  <c:v>194.61279300000001</c:v>
                </c:pt>
                <c:pt idx="192">
                  <c:v>202.69360399999999</c:v>
                </c:pt>
                <c:pt idx="193">
                  <c:v>207.07070899999999</c:v>
                </c:pt>
                <c:pt idx="194">
                  <c:v>180.808075</c:v>
                </c:pt>
                <c:pt idx="195">
                  <c:v>181.48147599999999</c:v>
                </c:pt>
                <c:pt idx="196">
                  <c:v>176.767685</c:v>
                </c:pt>
                <c:pt idx="197">
                  <c:v>174.74748199999999</c:v>
                </c:pt>
                <c:pt idx="198">
                  <c:v>176.430969</c:v>
                </c:pt>
                <c:pt idx="199">
                  <c:v>182.154877</c:v>
                </c:pt>
                <c:pt idx="200">
                  <c:v>186.868683</c:v>
                </c:pt>
                <c:pt idx="201">
                  <c:v>183.501678</c:v>
                </c:pt>
                <c:pt idx="202">
                  <c:v>191.58248900000001</c:v>
                </c:pt>
                <c:pt idx="203">
                  <c:v>189.22558599999999</c:v>
                </c:pt>
                <c:pt idx="204">
                  <c:v>183.501678</c:v>
                </c:pt>
                <c:pt idx="205">
                  <c:v>183.16497799999999</c:v>
                </c:pt>
                <c:pt idx="206">
                  <c:v>172.05387899999999</c:v>
                </c:pt>
                <c:pt idx="207">
                  <c:v>174.74748199999999</c:v>
                </c:pt>
                <c:pt idx="208">
                  <c:v>180.808075</c:v>
                </c:pt>
                <c:pt idx="209">
                  <c:v>200</c:v>
                </c:pt>
                <c:pt idx="210">
                  <c:v>212.121216</c:v>
                </c:pt>
                <c:pt idx="211">
                  <c:v>206.060608</c:v>
                </c:pt>
                <c:pt idx="212">
                  <c:v>208.754211</c:v>
                </c:pt>
                <c:pt idx="213">
                  <c:v>208.41751099999999</c:v>
                </c:pt>
                <c:pt idx="214">
                  <c:v>213.80471800000001</c:v>
                </c:pt>
                <c:pt idx="215">
                  <c:v>220.20202599999999</c:v>
                </c:pt>
                <c:pt idx="216">
                  <c:v>242.42424</c:v>
                </c:pt>
                <c:pt idx="217">
                  <c:v>254.88215600000001</c:v>
                </c:pt>
                <c:pt idx="218">
                  <c:v>246.801346</c:v>
                </c:pt>
                <c:pt idx="219">
                  <c:v>249.49494899999999</c:v>
                </c:pt>
                <c:pt idx="220">
                  <c:v>260.26934799999998</c:v>
                </c:pt>
                <c:pt idx="221">
                  <c:v>264.309753</c:v>
                </c:pt>
                <c:pt idx="222">
                  <c:v>275.42086799999998</c:v>
                </c:pt>
                <c:pt idx="223">
                  <c:v>265.99325599999997</c:v>
                </c:pt>
                <c:pt idx="224">
                  <c:v>267.67675800000001</c:v>
                </c:pt>
                <c:pt idx="225">
                  <c:v>241.077438</c:v>
                </c:pt>
                <c:pt idx="226">
                  <c:v>236.363632</c:v>
                </c:pt>
                <c:pt idx="227">
                  <c:v>240.40403699999999</c:v>
                </c:pt>
                <c:pt idx="228">
                  <c:v>236.700333</c:v>
                </c:pt>
                <c:pt idx="229">
                  <c:v>238.72053500000001</c:v>
                </c:pt>
                <c:pt idx="230">
                  <c:v>232.323227</c:v>
                </c:pt>
                <c:pt idx="231">
                  <c:v>226.59931900000001</c:v>
                </c:pt>
                <c:pt idx="232">
                  <c:v>225.92591899999999</c:v>
                </c:pt>
                <c:pt idx="233">
                  <c:v>228.28282200000001</c:v>
                </c:pt>
                <c:pt idx="234">
                  <c:v>214.14141799999999</c:v>
                </c:pt>
                <c:pt idx="235">
                  <c:v>212.79461699999999</c:v>
                </c:pt>
                <c:pt idx="236">
                  <c:v>213.131317</c:v>
                </c:pt>
                <c:pt idx="237">
                  <c:v>213.468018</c:v>
                </c:pt>
                <c:pt idx="238">
                  <c:v>213.131317</c:v>
                </c:pt>
                <c:pt idx="239">
                  <c:v>224.57913199999999</c:v>
                </c:pt>
                <c:pt idx="240">
                  <c:v>242.76095599999999</c:v>
                </c:pt>
                <c:pt idx="241">
                  <c:v>224.57913199999999</c:v>
                </c:pt>
                <c:pt idx="242">
                  <c:v>232.65992700000001</c:v>
                </c:pt>
                <c:pt idx="243">
                  <c:v>205.723907</c:v>
                </c:pt>
                <c:pt idx="244">
                  <c:v>215.15152</c:v>
                </c:pt>
                <c:pt idx="245">
                  <c:v>208.41751099999999</c:v>
                </c:pt>
                <c:pt idx="246">
                  <c:v>200</c:v>
                </c:pt>
                <c:pt idx="247">
                  <c:v>208.41751099999999</c:v>
                </c:pt>
                <c:pt idx="248">
                  <c:v>217.17172199999999</c:v>
                </c:pt>
                <c:pt idx="249">
                  <c:v>218.85522499999999</c:v>
                </c:pt>
                <c:pt idx="250">
                  <c:v>215.15152</c:v>
                </c:pt>
                <c:pt idx="251">
                  <c:v>195.622894</c:v>
                </c:pt>
                <c:pt idx="252">
                  <c:v>182.82827800000001</c:v>
                </c:pt>
                <c:pt idx="253">
                  <c:v>185.52188100000001</c:v>
                </c:pt>
                <c:pt idx="254">
                  <c:v>183.16497799999999</c:v>
                </c:pt>
                <c:pt idx="255">
                  <c:v>193.939392</c:v>
                </c:pt>
                <c:pt idx="256">
                  <c:v>182.82827800000001</c:v>
                </c:pt>
                <c:pt idx="257">
                  <c:v>184.84848</c:v>
                </c:pt>
                <c:pt idx="258">
                  <c:v>206.39730800000001</c:v>
                </c:pt>
                <c:pt idx="259">
                  <c:v>210.10101299999999</c:v>
                </c:pt>
                <c:pt idx="260">
                  <c:v>206.060608</c:v>
                </c:pt>
                <c:pt idx="261">
                  <c:v>214.14141799999999</c:v>
                </c:pt>
                <c:pt idx="262">
                  <c:v>219.52862500000001</c:v>
                </c:pt>
                <c:pt idx="263">
                  <c:v>219.191925</c:v>
                </c:pt>
                <c:pt idx="264">
                  <c:v>217.845123</c:v>
                </c:pt>
                <c:pt idx="265">
                  <c:v>231.31312600000001</c:v>
                </c:pt>
                <c:pt idx="266">
                  <c:v>227.94612100000001</c:v>
                </c:pt>
                <c:pt idx="267">
                  <c:v>235.01683</c:v>
                </c:pt>
                <c:pt idx="268">
                  <c:v>203.36700400000001</c:v>
                </c:pt>
                <c:pt idx="269">
                  <c:v>196.29629499999999</c:v>
                </c:pt>
                <c:pt idx="270">
                  <c:v>190.23568700000001</c:v>
                </c:pt>
                <c:pt idx="271">
                  <c:v>195.622894</c:v>
                </c:pt>
                <c:pt idx="272">
                  <c:v>181.48147599999999</c:v>
                </c:pt>
                <c:pt idx="273">
                  <c:v>180.808075</c:v>
                </c:pt>
                <c:pt idx="274">
                  <c:v>175.75756799999999</c:v>
                </c:pt>
                <c:pt idx="275">
                  <c:v>169.360275</c:v>
                </c:pt>
                <c:pt idx="276">
                  <c:v>177.10436999999999</c:v>
                </c:pt>
                <c:pt idx="277">
                  <c:v>176.76767000000001</c:v>
                </c:pt>
                <c:pt idx="278">
                  <c:v>189.22558599999999</c:v>
                </c:pt>
                <c:pt idx="279">
                  <c:v>204.71380600000001</c:v>
                </c:pt>
                <c:pt idx="280">
                  <c:v>217.845123</c:v>
                </c:pt>
                <c:pt idx="281">
                  <c:v>207.40741</c:v>
                </c:pt>
                <c:pt idx="282">
                  <c:v>204.71380600000001</c:v>
                </c:pt>
                <c:pt idx="283">
                  <c:v>207.07070899999999</c:v>
                </c:pt>
                <c:pt idx="284">
                  <c:v>209.42761200000001</c:v>
                </c:pt>
                <c:pt idx="285">
                  <c:v>206.73400899999999</c:v>
                </c:pt>
                <c:pt idx="286">
                  <c:v>214.14141799999999</c:v>
                </c:pt>
                <c:pt idx="287">
                  <c:v>212.79461699999999</c:v>
                </c:pt>
                <c:pt idx="288">
                  <c:v>213.80471800000001</c:v>
                </c:pt>
                <c:pt idx="289">
                  <c:v>220.875427</c:v>
                </c:pt>
                <c:pt idx="290">
                  <c:v>235.69023100000001</c:v>
                </c:pt>
                <c:pt idx="291">
                  <c:v>253.198654</c:v>
                </c:pt>
                <c:pt idx="292">
                  <c:v>241.41413900000001</c:v>
                </c:pt>
                <c:pt idx="293">
                  <c:v>243.77104199999999</c:v>
                </c:pt>
                <c:pt idx="294">
                  <c:v>246.801346</c:v>
                </c:pt>
                <c:pt idx="295">
                  <c:v>246.801346</c:v>
                </c:pt>
                <c:pt idx="296">
                  <c:v>234.68012999999999</c:v>
                </c:pt>
                <c:pt idx="297">
                  <c:v>241.077438</c:v>
                </c:pt>
                <c:pt idx="298">
                  <c:v>240.40403699999999</c:v>
                </c:pt>
                <c:pt idx="299">
                  <c:v>227.27271999999999</c:v>
                </c:pt>
                <c:pt idx="300">
                  <c:v>206.39730800000001</c:v>
                </c:pt>
                <c:pt idx="301">
                  <c:v>202.02020300000001</c:v>
                </c:pt>
                <c:pt idx="302">
                  <c:v>209.090912</c:v>
                </c:pt>
                <c:pt idx="303">
                  <c:v>207.74411000000001</c:v>
                </c:pt>
                <c:pt idx="304">
                  <c:v>211.784515</c:v>
                </c:pt>
                <c:pt idx="305">
                  <c:v>213.80471800000001</c:v>
                </c:pt>
                <c:pt idx="306">
                  <c:v>220.20202599999999</c:v>
                </c:pt>
                <c:pt idx="307">
                  <c:v>221.54882799999999</c:v>
                </c:pt>
                <c:pt idx="308">
                  <c:v>223.905731</c:v>
                </c:pt>
                <c:pt idx="309">
                  <c:v>227.94612100000001</c:v>
                </c:pt>
                <c:pt idx="310">
                  <c:v>226.93602000000001</c:v>
                </c:pt>
                <c:pt idx="311">
                  <c:v>248.82154800000001</c:v>
                </c:pt>
                <c:pt idx="312">
                  <c:v>245.454544</c:v>
                </c:pt>
                <c:pt idx="313">
                  <c:v>251.515152</c:v>
                </c:pt>
                <c:pt idx="314">
                  <c:v>253.53535500000001</c:v>
                </c:pt>
                <c:pt idx="315">
                  <c:v>261.95285000000001</c:v>
                </c:pt>
                <c:pt idx="316">
                  <c:v>257.91244499999999</c:v>
                </c:pt>
                <c:pt idx="317">
                  <c:v>280.80807499999997</c:v>
                </c:pt>
                <c:pt idx="318">
                  <c:v>274.41076700000002</c:v>
                </c:pt>
                <c:pt idx="319">
                  <c:v>275.08416699999998</c:v>
                </c:pt>
                <c:pt idx="320">
                  <c:v>301.68350199999998</c:v>
                </c:pt>
                <c:pt idx="321">
                  <c:v>301.01010100000002</c:v>
                </c:pt>
                <c:pt idx="322" formatCode="#,##0">
                  <c:v>306.060608</c:v>
                </c:pt>
                <c:pt idx="323">
                  <c:v>305.38720699999999</c:v>
                </c:pt>
                <c:pt idx="324">
                  <c:v>308.41751099999999</c:v>
                </c:pt>
                <c:pt idx="325">
                  <c:v>282.154877</c:v>
                </c:pt>
                <c:pt idx="326">
                  <c:v>267.00335699999999</c:v>
                </c:pt>
                <c:pt idx="327">
                  <c:v>273.73736600000001</c:v>
                </c:pt>
                <c:pt idx="328">
                  <c:v>286.53198200000003</c:v>
                </c:pt>
                <c:pt idx="329">
                  <c:v>301.68350199999998</c:v>
                </c:pt>
                <c:pt idx="330">
                  <c:v>281.48147599999999</c:v>
                </c:pt>
                <c:pt idx="331">
                  <c:v>256.90234400000003</c:v>
                </c:pt>
                <c:pt idx="332">
                  <c:v>259.93264799999997</c:v>
                </c:pt>
                <c:pt idx="333">
                  <c:v>260.26934799999998</c:v>
                </c:pt>
                <c:pt idx="334">
                  <c:v>242.760941</c:v>
                </c:pt>
                <c:pt idx="335">
                  <c:v>246.12794500000001</c:v>
                </c:pt>
                <c:pt idx="336">
                  <c:v>247.47474700000001</c:v>
                </c:pt>
                <c:pt idx="337">
                  <c:v>310.10101300000002</c:v>
                </c:pt>
                <c:pt idx="338">
                  <c:v>307.07070900000002</c:v>
                </c:pt>
                <c:pt idx="339">
                  <c:v>305.723907</c:v>
                </c:pt>
                <c:pt idx="340">
                  <c:v>295.95959499999998</c:v>
                </c:pt>
                <c:pt idx="341">
                  <c:v>290.909088</c:v>
                </c:pt>
                <c:pt idx="342">
                  <c:v>288.88888500000002</c:v>
                </c:pt>
                <c:pt idx="343">
                  <c:v>285.85858200000001</c:v>
                </c:pt>
                <c:pt idx="344">
                  <c:v>311.44781499999999</c:v>
                </c:pt>
                <c:pt idx="345">
                  <c:v>312.79461700000002</c:v>
                </c:pt>
                <c:pt idx="346">
                  <c:v>302.02020299999998</c:v>
                </c:pt>
                <c:pt idx="347">
                  <c:v>267.67675800000001</c:v>
                </c:pt>
                <c:pt idx="348">
                  <c:v>274.07406600000002</c:v>
                </c:pt>
                <c:pt idx="349">
                  <c:v>265.99325599999997</c:v>
                </c:pt>
                <c:pt idx="350">
                  <c:v>277.77777099999997</c:v>
                </c:pt>
                <c:pt idx="351">
                  <c:v>271.71716300000003</c:v>
                </c:pt>
                <c:pt idx="352">
                  <c:v>266.66665599999999</c:v>
                </c:pt>
                <c:pt idx="353">
                  <c:v>271.71716300000003</c:v>
                </c:pt>
                <c:pt idx="354">
                  <c:v>279.124573</c:v>
                </c:pt>
                <c:pt idx="355">
                  <c:v>281.14477499999998</c:v>
                </c:pt>
                <c:pt idx="356">
                  <c:v>298.31649800000002</c:v>
                </c:pt>
                <c:pt idx="357">
                  <c:v>292.92929099999998</c:v>
                </c:pt>
                <c:pt idx="358">
                  <c:v>291.58248900000001</c:v>
                </c:pt>
                <c:pt idx="359">
                  <c:v>280.80807499999997</c:v>
                </c:pt>
                <c:pt idx="360">
                  <c:v>265.65655500000003</c:v>
                </c:pt>
                <c:pt idx="361">
                  <c:v>268.68685900000003</c:v>
                </c:pt>
                <c:pt idx="362">
                  <c:v>273.063965</c:v>
                </c:pt>
                <c:pt idx="363">
                  <c:v>263.63635299999999</c:v>
                </c:pt>
                <c:pt idx="364">
                  <c:v>256.90234400000003</c:v>
                </c:pt>
                <c:pt idx="365">
                  <c:v>231.986526</c:v>
                </c:pt>
                <c:pt idx="366">
                  <c:v>224.24243200000001</c:v>
                </c:pt>
                <c:pt idx="367">
                  <c:v>205.38720699999999</c:v>
                </c:pt>
                <c:pt idx="368">
                  <c:v>205.723907</c:v>
                </c:pt>
                <c:pt idx="369">
                  <c:v>195.622894</c:v>
                </c:pt>
                <c:pt idx="370">
                  <c:v>195.622894</c:v>
                </c:pt>
                <c:pt idx="371">
                  <c:v>202.35690299999999</c:v>
                </c:pt>
                <c:pt idx="372">
                  <c:v>181.81817599999999</c:v>
                </c:pt>
                <c:pt idx="373">
                  <c:v>184.84848</c:v>
                </c:pt>
                <c:pt idx="374">
                  <c:v>189.562286</c:v>
                </c:pt>
                <c:pt idx="375">
                  <c:v>184.84848</c:v>
                </c:pt>
                <c:pt idx="376">
                  <c:v>197.30639600000001</c:v>
                </c:pt>
                <c:pt idx="377">
                  <c:v>179.46127300000001</c:v>
                </c:pt>
                <c:pt idx="378">
                  <c:v>174.07408100000001</c:v>
                </c:pt>
                <c:pt idx="379">
                  <c:v>173.40068099999999</c:v>
                </c:pt>
                <c:pt idx="380">
                  <c:v>171.38047800000001</c:v>
                </c:pt>
                <c:pt idx="381">
                  <c:v>166.329971</c:v>
                </c:pt>
                <c:pt idx="382">
                  <c:v>172.72728000000001</c:v>
                </c:pt>
                <c:pt idx="383">
                  <c:v>162.96296699999999</c:v>
                </c:pt>
                <c:pt idx="384">
                  <c:v>130.639725</c:v>
                </c:pt>
                <c:pt idx="385">
                  <c:v>106.734016</c:v>
                </c:pt>
                <c:pt idx="386">
                  <c:v>100</c:v>
                </c:pt>
                <c:pt idx="387">
                  <c:v>104.71380600000001</c:v>
                </c:pt>
                <c:pt idx="388">
                  <c:v>110.10101299999999</c:v>
                </c:pt>
                <c:pt idx="389">
                  <c:v>108.754211</c:v>
                </c:pt>
                <c:pt idx="390">
                  <c:v>103.703705</c:v>
                </c:pt>
                <c:pt idx="391">
                  <c:v>109.764313</c:v>
                </c:pt>
                <c:pt idx="392">
                  <c:v>107.40741</c:v>
                </c:pt>
                <c:pt idx="393">
                  <c:v>108.754211</c:v>
                </c:pt>
                <c:pt idx="394">
                  <c:v>109.090912</c:v>
                </c:pt>
                <c:pt idx="395">
                  <c:v>107.40741</c:v>
                </c:pt>
                <c:pt idx="396">
                  <c:v>115.824913</c:v>
                </c:pt>
                <c:pt idx="397">
                  <c:v>133.670029</c:v>
                </c:pt>
                <c:pt idx="398">
                  <c:v>130.97642500000001</c:v>
                </c:pt>
                <c:pt idx="399">
                  <c:v>130.97642500000001</c:v>
                </c:pt>
                <c:pt idx="400">
                  <c:v>135.69023100000001</c:v>
                </c:pt>
                <c:pt idx="401">
                  <c:v>138.047134</c:v>
                </c:pt>
                <c:pt idx="402">
                  <c:v>144.44444300000001</c:v>
                </c:pt>
                <c:pt idx="403">
                  <c:v>148.14814799999999</c:v>
                </c:pt>
                <c:pt idx="404">
                  <c:v>135.353531</c:v>
                </c:pt>
                <c:pt idx="405">
                  <c:v>115.824913</c:v>
                </c:pt>
                <c:pt idx="406">
                  <c:v>120.538719</c:v>
                </c:pt>
                <c:pt idx="407">
                  <c:v>126.93602799999999</c:v>
                </c:pt>
                <c:pt idx="408">
                  <c:v>127.946129</c:v>
                </c:pt>
                <c:pt idx="409">
                  <c:v>127.60942799999999</c:v>
                </c:pt>
                <c:pt idx="410">
                  <c:v>123.23232299999999</c:v>
                </c:pt>
                <c:pt idx="411">
                  <c:v>120.20201900000001</c:v>
                </c:pt>
                <c:pt idx="412">
                  <c:v>120.87542000000001</c:v>
                </c:pt>
                <c:pt idx="413">
                  <c:v>120.538719</c:v>
                </c:pt>
                <c:pt idx="414">
                  <c:v>120.20201900000001</c:v>
                </c:pt>
                <c:pt idx="415">
                  <c:v>118.01346599999999</c:v>
                </c:pt>
                <c:pt idx="416">
                  <c:v>120.87542000000001</c:v>
                </c:pt>
                <c:pt idx="417">
                  <c:v>126.599327</c:v>
                </c:pt>
                <c:pt idx="418">
                  <c:v>121.54882000000001</c:v>
                </c:pt>
                <c:pt idx="419">
                  <c:v>121.885521</c:v>
                </c:pt>
                <c:pt idx="420">
                  <c:v>124.242424</c:v>
                </c:pt>
                <c:pt idx="421">
                  <c:v>129.62962300000001</c:v>
                </c:pt>
                <c:pt idx="422">
                  <c:v>133.670029</c:v>
                </c:pt>
                <c:pt idx="423">
                  <c:v>131.64982599999999</c:v>
                </c:pt>
                <c:pt idx="424">
                  <c:v>132.65992700000001</c:v>
                </c:pt>
                <c:pt idx="425">
                  <c:v>138.047134</c:v>
                </c:pt>
                <c:pt idx="426">
                  <c:v>142.760941</c:v>
                </c:pt>
                <c:pt idx="427">
                  <c:v>147.47474700000001</c:v>
                </c:pt>
                <c:pt idx="428">
                  <c:v>157.239059</c:v>
                </c:pt>
                <c:pt idx="429">
                  <c:v>155.55555699999999</c:v>
                </c:pt>
                <c:pt idx="430">
                  <c:v>156.22895800000001</c:v>
                </c:pt>
                <c:pt idx="431">
                  <c:v>158.922562</c:v>
                </c:pt>
                <c:pt idx="432">
                  <c:v>153.87205499999999</c:v>
                </c:pt>
                <c:pt idx="433">
                  <c:v>167.34007299999999</c:v>
                </c:pt>
                <c:pt idx="434">
                  <c:v>161.952866</c:v>
                </c:pt>
                <c:pt idx="435">
                  <c:v>160.269363</c:v>
                </c:pt>
                <c:pt idx="436">
                  <c:v>158.58586099999999</c:v>
                </c:pt>
                <c:pt idx="437">
                  <c:v>150.16835</c:v>
                </c:pt>
                <c:pt idx="438">
                  <c:v>129.62965399999999</c:v>
                </c:pt>
                <c:pt idx="439">
                  <c:v>144.78114299999999</c:v>
                </c:pt>
                <c:pt idx="440">
                  <c:v>154.88215600000001</c:v>
                </c:pt>
                <c:pt idx="441">
                  <c:v>155.892258</c:v>
                </c:pt>
                <c:pt idx="442">
                  <c:v>148.82154800000001</c:v>
                </c:pt>
                <c:pt idx="443">
                  <c:v>145.11784399999999</c:v>
                </c:pt>
                <c:pt idx="444">
                  <c:v>149.83165</c:v>
                </c:pt>
                <c:pt idx="445">
                  <c:v>158.58586099999999</c:v>
                </c:pt>
                <c:pt idx="446">
                  <c:v>158.58586099999999</c:v>
                </c:pt>
                <c:pt idx="447">
                  <c:v>159.59596300000001</c:v>
                </c:pt>
                <c:pt idx="448">
                  <c:v>156.56565900000001</c:v>
                </c:pt>
                <c:pt idx="449">
                  <c:v>147.47474700000001</c:v>
                </c:pt>
                <c:pt idx="450">
                  <c:v>145.11784399999999</c:v>
                </c:pt>
                <c:pt idx="451">
                  <c:v>140.74073799999999</c:v>
                </c:pt>
                <c:pt idx="452">
                  <c:v>154.208755</c:v>
                </c:pt>
                <c:pt idx="453">
                  <c:v>153.53535500000001</c:v>
                </c:pt>
                <c:pt idx="454">
                  <c:v>150.16835</c:v>
                </c:pt>
                <c:pt idx="455">
                  <c:v>150.16835</c:v>
                </c:pt>
                <c:pt idx="456">
                  <c:v>147.47474700000001</c:v>
                </c:pt>
                <c:pt idx="457">
                  <c:v>151.17845199999999</c:v>
                </c:pt>
                <c:pt idx="458">
                  <c:v>121.21212</c:v>
                </c:pt>
                <c:pt idx="459">
                  <c:v>128.61952199999999</c:v>
                </c:pt>
                <c:pt idx="460">
                  <c:v>133.33332799999999</c:v>
                </c:pt>
                <c:pt idx="461">
                  <c:v>113.80471</c:v>
                </c:pt>
                <c:pt idx="462">
                  <c:v>114.814812</c:v>
                </c:pt>
                <c:pt idx="463">
                  <c:v>125.925926</c:v>
                </c:pt>
                <c:pt idx="464">
                  <c:v>139.730637</c:v>
                </c:pt>
                <c:pt idx="465">
                  <c:v>124.242424</c:v>
                </c:pt>
                <c:pt idx="466">
                  <c:v>120.538719</c:v>
                </c:pt>
                <c:pt idx="467">
                  <c:v>133.33332799999999</c:v>
                </c:pt>
                <c:pt idx="468">
                  <c:v>132.99662799999999</c:v>
                </c:pt>
                <c:pt idx="469">
                  <c:v>138.72053500000001</c:v>
                </c:pt>
                <c:pt idx="470">
                  <c:v>134.68012999999999</c:v>
                </c:pt>
                <c:pt idx="471">
                  <c:v>137.71043399999999</c:v>
                </c:pt>
                <c:pt idx="472">
                  <c:v>152.18855300000001</c:v>
                </c:pt>
                <c:pt idx="473">
                  <c:v>151.17845199999999</c:v>
                </c:pt>
                <c:pt idx="474">
                  <c:v>160.606064</c:v>
                </c:pt>
                <c:pt idx="475">
                  <c:v>160.269363</c:v>
                </c:pt>
                <c:pt idx="476">
                  <c:v>163.299667</c:v>
                </c:pt>
                <c:pt idx="477">
                  <c:v>179.124573</c:v>
                </c:pt>
                <c:pt idx="478">
                  <c:v>167.34007299999999</c:v>
                </c:pt>
                <c:pt idx="479">
                  <c:v>162.96296699999999</c:v>
                </c:pt>
                <c:pt idx="480">
                  <c:v>144.78114299999999</c:v>
                </c:pt>
                <c:pt idx="481">
                  <c:v>146.46464499999999</c:v>
                </c:pt>
                <c:pt idx="482">
                  <c:v>122.222221</c:v>
                </c:pt>
                <c:pt idx="483">
                  <c:v>120.87542000000001</c:v>
                </c:pt>
                <c:pt idx="484">
                  <c:v>116.835014</c:v>
                </c:pt>
                <c:pt idx="485">
                  <c:v>105.050507</c:v>
                </c:pt>
                <c:pt idx="486">
                  <c:v>109.764313</c:v>
                </c:pt>
                <c:pt idx="487">
                  <c:v>107.40741</c:v>
                </c:pt>
                <c:pt idx="488">
                  <c:v>105.723907</c:v>
                </c:pt>
                <c:pt idx="489">
                  <c:v>118.855217</c:v>
                </c:pt>
                <c:pt idx="490">
                  <c:v>120.538719</c:v>
                </c:pt>
                <c:pt idx="491">
                  <c:v>120.20201900000001</c:v>
                </c:pt>
                <c:pt idx="492">
                  <c:v>115.824913</c:v>
                </c:pt>
                <c:pt idx="493">
                  <c:v>115.488213</c:v>
                </c:pt>
                <c:pt idx="494">
                  <c:v>133.33332799999999</c:v>
                </c:pt>
                <c:pt idx="495">
                  <c:v>130.30302399999999</c:v>
                </c:pt>
                <c:pt idx="496">
                  <c:v>141.077438</c:v>
                </c:pt>
                <c:pt idx="497">
                  <c:v>134.34343000000001</c:v>
                </c:pt>
                <c:pt idx="498">
                  <c:v>142.08753999999999</c:v>
                </c:pt>
                <c:pt idx="499">
                  <c:v>137.37373400000001</c:v>
                </c:pt>
                <c:pt idx="500">
                  <c:v>133.33332799999999</c:v>
                </c:pt>
                <c:pt idx="501">
                  <c:v>126.599327</c:v>
                </c:pt>
                <c:pt idx="502">
                  <c:v>125.925926</c:v>
                </c:pt>
                <c:pt idx="503">
                  <c:v>134.34343000000001</c:v>
                </c:pt>
                <c:pt idx="504">
                  <c:v>133.33332799999999</c:v>
                </c:pt>
                <c:pt idx="505">
                  <c:v>136.363632</c:v>
                </c:pt>
                <c:pt idx="506">
                  <c:v>140.40403699999999</c:v>
                </c:pt>
                <c:pt idx="507">
                  <c:v>143.43434099999999</c:v>
                </c:pt>
                <c:pt idx="508">
                  <c:v>164.646469</c:v>
                </c:pt>
                <c:pt idx="509">
                  <c:v>172.390579</c:v>
                </c:pt>
                <c:pt idx="510">
                  <c:v>178.78787199999999</c:v>
                </c:pt>
                <c:pt idx="511">
                  <c:v>179.124573</c:v>
                </c:pt>
                <c:pt idx="512">
                  <c:v>168.013474</c:v>
                </c:pt>
                <c:pt idx="513">
                  <c:v>149.83165</c:v>
                </c:pt>
                <c:pt idx="514">
                  <c:v>155.21885700000001</c:v>
                </c:pt>
                <c:pt idx="515">
                  <c:v>166.329971</c:v>
                </c:pt>
                <c:pt idx="516">
                  <c:v>148.484848</c:v>
                </c:pt>
                <c:pt idx="517">
                  <c:v>132.323227</c:v>
                </c:pt>
                <c:pt idx="518">
                  <c:v>129.96632399999999</c:v>
                </c:pt>
                <c:pt idx="519">
                  <c:v>126.93602799999999</c:v>
                </c:pt>
                <c:pt idx="520">
                  <c:v>125.925926</c:v>
                </c:pt>
                <c:pt idx="521">
                  <c:v>136.700333</c:v>
                </c:pt>
                <c:pt idx="522">
                  <c:v>144.78114299999999</c:v>
                </c:pt>
                <c:pt idx="523">
                  <c:v>149.15824900000001</c:v>
                </c:pt>
                <c:pt idx="524">
                  <c:v>138.383835</c:v>
                </c:pt>
                <c:pt idx="525">
                  <c:v>144.44444300000001</c:v>
                </c:pt>
                <c:pt idx="526">
                  <c:v>152.861954</c:v>
                </c:pt>
                <c:pt idx="527">
                  <c:v>152.52525299999999</c:v>
                </c:pt>
                <c:pt idx="528">
                  <c:v>160.94276400000001</c:v>
                </c:pt>
                <c:pt idx="529">
                  <c:v>160.269363</c:v>
                </c:pt>
                <c:pt idx="530">
                  <c:v>158.922562</c:v>
                </c:pt>
                <c:pt idx="531">
                  <c:v>171.38047800000001</c:v>
                </c:pt>
                <c:pt idx="532">
                  <c:v>191.58248900000001</c:v>
                </c:pt>
                <c:pt idx="533">
                  <c:v>188.215485</c:v>
                </c:pt>
                <c:pt idx="534">
                  <c:v>176.430969</c:v>
                </c:pt>
                <c:pt idx="535">
                  <c:v>205.723907</c:v>
                </c:pt>
                <c:pt idx="536">
                  <c:v>206.39730800000001</c:v>
                </c:pt>
                <c:pt idx="537">
                  <c:v>194.276093</c:v>
                </c:pt>
                <c:pt idx="538">
                  <c:v>197.64309700000001</c:v>
                </c:pt>
                <c:pt idx="539">
                  <c:v>202.35690299999999</c:v>
                </c:pt>
                <c:pt idx="540">
                  <c:v>207.40741</c:v>
                </c:pt>
                <c:pt idx="541">
                  <c:v>208.41751099999999</c:v>
                </c:pt>
                <c:pt idx="542">
                  <c:v>193.26599100000001</c:v>
                </c:pt>
                <c:pt idx="543">
                  <c:v>181.48147599999999</c:v>
                </c:pt>
                <c:pt idx="544">
                  <c:v>185.85858200000001</c:v>
                </c:pt>
                <c:pt idx="545">
                  <c:v>171.38047800000001</c:v>
                </c:pt>
                <c:pt idx="546">
                  <c:v>144.78114299999999</c:v>
                </c:pt>
                <c:pt idx="547">
                  <c:v>143.77104199999999</c:v>
                </c:pt>
                <c:pt idx="548">
                  <c:v>132.99662799999999</c:v>
                </c:pt>
                <c:pt idx="549">
                  <c:v>128.61952199999999</c:v>
                </c:pt>
                <c:pt idx="550">
                  <c:v>134.00672900000001</c:v>
                </c:pt>
                <c:pt idx="551">
                  <c:v>141.41413900000001</c:v>
                </c:pt>
                <c:pt idx="552">
                  <c:v>142.08753999999999</c:v>
                </c:pt>
                <c:pt idx="553">
                  <c:v>139.05723599999999</c:v>
                </c:pt>
                <c:pt idx="554">
                  <c:v>130.639725</c:v>
                </c:pt>
                <c:pt idx="555">
                  <c:v>136.700333</c:v>
                </c:pt>
                <c:pt idx="556">
                  <c:v>132.323227</c:v>
                </c:pt>
                <c:pt idx="557">
                  <c:v>137.37373400000001</c:v>
                </c:pt>
                <c:pt idx="558">
                  <c:v>137.71043399999999</c:v>
                </c:pt>
                <c:pt idx="559">
                  <c:v>137.37373400000001</c:v>
                </c:pt>
                <c:pt idx="560">
                  <c:v>133.33332799999999</c:v>
                </c:pt>
                <c:pt idx="561">
                  <c:v>145.454544</c:v>
                </c:pt>
                <c:pt idx="562">
                  <c:v>139.393936</c:v>
                </c:pt>
                <c:pt idx="563">
                  <c:v>139.730637</c:v>
                </c:pt>
                <c:pt idx="564">
                  <c:v>146.12794500000001</c:v>
                </c:pt>
                <c:pt idx="565">
                  <c:v>150.84175099999999</c:v>
                </c:pt>
                <c:pt idx="566">
                  <c:v>154.545456</c:v>
                </c:pt>
                <c:pt idx="567">
                  <c:v>168.35017400000001</c:v>
                </c:pt>
                <c:pt idx="568">
                  <c:v>158.922562</c:v>
                </c:pt>
                <c:pt idx="569">
                  <c:v>174.41078200000001</c:v>
                </c:pt>
                <c:pt idx="570">
                  <c:v>172.72728000000001</c:v>
                </c:pt>
                <c:pt idx="571">
                  <c:v>172.05387899999999</c:v>
                </c:pt>
                <c:pt idx="572">
                  <c:v>167.676773</c:v>
                </c:pt>
                <c:pt idx="573">
                  <c:v>157.239059</c:v>
                </c:pt>
                <c:pt idx="574">
                  <c:v>147.47474700000001</c:v>
                </c:pt>
                <c:pt idx="575">
                  <c:v>146.46464499999999</c:v>
                </c:pt>
                <c:pt idx="576">
                  <c:v>142.08753999999999</c:v>
                </c:pt>
                <c:pt idx="577">
                  <c:v>146.801346</c:v>
                </c:pt>
                <c:pt idx="578">
                  <c:v>163.636368</c:v>
                </c:pt>
                <c:pt idx="579">
                  <c:v>167.34007299999999</c:v>
                </c:pt>
                <c:pt idx="580">
                  <c:v>165.65656999999999</c:v>
                </c:pt>
                <c:pt idx="581">
                  <c:v>162.62626599999999</c:v>
                </c:pt>
                <c:pt idx="582">
                  <c:v>165.99327099999999</c:v>
                </c:pt>
                <c:pt idx="583">
                  <c:v>160.269363</c:v>
                </c:pt>
                <c:pt idx="584">
                  <c:v>169.360275</c:v>
                </c:pt>
                <c:pt idx="585">
                  <c:v>170.03367600000001</c:v>
                </c:pt>
                <c:pt idx="586">
                  <c:v>163.299667</c:v>
                </c:pt>
                <c:pt idx="587">
                  <c:v>173.737381</c:v>
                </c:pt>
                <c:pt idx="588">
                  <c:v>178.11447100000001</c:v>
                </c:pt>
                <c:pt idx="589">
                  <c:v>198.653198</c:v>
                </c:pt>
                <c:pt idx="590">
                  <c:v>200.33670000000001</c:v>
                </c:pt>
                <c:pt idx="591">
                  <c:v>197.64309700000001</c:v>
                </c:pt>
                <c:pt idx="592">
                  <c:v>193.26599100000001</c:v>
                </c:pt>
                <c:pt idx="593">
                  <c:v>189.562286</c:v>
                </c:pt>
                <c:pt idx="594">
                  <c:v>177.777771</c:v>
                </c:pt>
                <c:pt idx="595">
                  <c:v>176.094269</c:v>
                </c:pt>
                <c:pt idx="596">
                  <c:v>174.74748199999999</c:v>
                </c:pt>
                <c:pt idx="597">
                  <c:v>180.808075</c:v>
                </c:pt>
                <c:pt idx="598">
                  <c:v>177.777771</c:v>
                </c:pt>
                <c:pt idx="599">
                  <c:v>180.13467399999999</c:v>
                </c:pt>
                <c:pt idx="600">
                  <c:v>183.838379</c:v>
                </c:pt>
                <c:pt idx="601">
                  <c:v>191.58248900000001</c:v>
                </c:pt>
                <c:pt idx="602">
                  <c:v>194.276093</c:v>
                </c:pt>
                <c:pt idx="603">
                  <c:v>209.090912</c:v>
                </c:pt>
                <c:pt idx="604">
                  <c:v>206.39730800000001</c:v>
                </c:pt>
                <c:pt idx="605">
                  <c:v>221.54882799999999</c:v>
                </c:pt>
                <c:pt idx="606">
                  <c:v>228.61952199999999</c:v>
                </c:pt>
                <c:pt idx="607">
                  <c:v>217.50842299999999</c:v>
                </c:pt>
                <c:pt idx="608">
                  <c:v>216.161621</c:v>
                </c:pt>
                <c:pt idx="609">
                  <c:v>207.74411000000001</c:v>
                </c:pt>
                <c:pt idx="610">
                  <c:v>206.060608</c:v>
                </c:pt>
                <c:pt idx="611">
                  <c:v>211.11111500000001</c:v>
                </c:pt>
                <c:pt idx="612">
                  <c:v>208.08081100000001</c:v>
                </c:pt>
                <c:pt idx="613">
                  <c:v>198.98989900000001</c:v>
                </c:pt>
                <c:pt idx="614">
                  <c:v>185.185181</c:v>
                </c:pt>
                <c:pt idx="615">
                  <c:v>191.91918899999999</c:v>
                </c:pt>
                <c:pt idx="616">
                  <c:v>179.79797400000001</c:v>
                </c:pt>
                <c:pt idx="617">
                  <c:v>177.777771</c:v>
                </c:pt>
                <c:pt idx="618">
                  <c:v>169.360275</c:v>
                </c:pt>
                <c:pt idx="619">
                  <c:v>165.31987000000001</c:v>
                </c:pt>
                <c:pt idx="620">
                  <c:v>168.68687399999999</c:v>
                </c:pt>
                <c:pt idx="621">
                  <c:v>168.013474</c:v>
                </c:pt>
                <c:pt idx="622">
                  <c:v>156.90235899999999</c:v>
                </c:pt>
                <c:pt idx="623">
                  <c:v>167.34007299999999</c:v>
                </c:pt>
                <c:pt idx="624">
                  <c:v>166.329971</c:v>
                </c:pt>
                <c:pt idx="625">
                  <c:v>142.760941</c:v>
                </c:pt>
                <c:pt idx="626">
                  <c:v>141.077438</c:v>
                </c:pt>
                <c:pt idx="627">
                  <c:v>147.138046</c:v>
                </c:pt>
                <c:pt idx="628">
                  <c:v>159.59596300000001</c:v>
                </c:pt>
                <c:pt idx="629">
                  <c:v>141.077438</c:v>
                </c:pt>
                <c:pt idx="630">
                  <c:v>135.01683</c:v>
                </c:pt>
                <c:pt idx="631">
                  <c:v>122.558922</c:v>
                </c:pt>
                <c:pt idx="632">
                  <c:v>125.589226</c:v>
                </c:pt>
                <c:pt idx="633">
                  <c:v>147.47474700000001</c:v>
                </c:pt>
                <c:pt idx="634">
                  <c:v>146.12794500000001</c:v>
                </c:pt>
                <c:pt idx="635">
                  <c:v>133.33332799999999</c:v>
                </c:pt>
                <c:pt idx="636">
                  <c:v>140.74073799999999</c:v>
                </c:pt>
                <c:pt idx="637">
                  <c:v>128.95622299999999</c:v>
                </c:pt>
                <c:pt idx="638">
                  <c:v>110.437714</c:v>
                </c:pt>
                <c:pt idx="639">
                  <c:v>83.838386999999997</c:v>
                </c:pt>
                <c:pt idx="640">
                  <c:v>89.562286</c:v>
                </c:pt>
                <c:pt idx="641">
                  <c:v>88.552184999999994</c:v>
                </c:pt>
                <c:pt idx="642">
                  <c:v>93.265991</c:v>
                </c:pt>
                <c:pt idx="643">
                  <c:v>98.989898999999994</c:v>
                </c:pt>
                <c:pt idx="644">
                  <c:v>102.69360399999999</c:v>
                </c:pt>
                <c:pt idx="645">
                  <c:v>100.33669999999999</c:v>
                </c:pt>
                <c:pt idx="646">
                  <c:v>108.080811</c:v>
                </c:pt>
                <c:pt idx="647">
                  <c:v>101.346802</c:v>
                </c:pt>
                <c:pt idx="648">
                  <c:v>103.703705</c:v>
                </c:pt>
                <c:pt idx="649">
                  <c:v>100</c:v>
                </c:pt>
                <c:pt idx="650">
                  <c:v>107.40741</c:v>
                </c:pt>
                <c:pt idx="651">
                  <c:v>112.121216</c:v>
                </c:pt>
                <c:pt idx="652">
                  <c:v>110.10101299999999</c:v>
                </c:pt>
                <c:pt idx="653">
                  <c:v>110.437714</c:v>
                </c:pt>
                <c:pt idx="654">
                  <c:v>119.52861799999999</c:v>
                </c:pt>
                <c:pt idx="655">
                  <c:v>130.639725</c:v>
                </c:pt>
                <c:pt idx="656">
                  <c:v>125.925926</c:v>
                </c:pt>
                <c:pt idx="657">
                  <c:v>127.60942799999999</c:v>
                </c:pt>
                <c:pt idx="658">
                  <c:v>132.323227</c:v>
                </c:pt>
                <c:pt idx="659">
                  <c:v>136.700333</c:v>
                </c:pt>
                <c:pt idx="660">
                  <c:v>141.75083900000001</c:v>
                </c:pt>
                <c:pt idx="661">
                  <c:v>138.383835</c:v>
                </c:pt>
                <c:pt idx="662">
                  <c:v>131.64982599999999</c:v>
                </c:pt>
                <c:pt idx="663">
                  <c:v>134.00672900000001</c:v>
                </c:pt>
                <c:pt idx="664">
                  <c:v>125.589226</c:v>
                </c:pt>
                <c:pt idx="665">
                  <c:v>117.508415</c:v>
                </c:pt>
                <c:pt idx="666">
                  <c:v>124.242424</c:v>
                </c:pt>
                <c:pt idx="667">
                  <c:v>139.730637</c:v>
                </c:pt>
                <c:pt idx="668">
                  <c:v>139.393936</c:v>
                </c:pt>
                <c:pt idx="669">
                  <c:v>134.34343000000001</c:v>
                </c:pt>
                <c:pt idx="670">
                  <c:v>143.43434099999999</c:v>
                </c:pt>
                <c:pt idx="671">
                  <c:v>137.03703300000001</c:v>
                </c:pt>
                <c:pt idx="672">
                  <c:v>141.41413900000001</c:v>
                </c:pt>
                <c:pt idx="673">
                  <c:v>131.986526</c:v>
                </c:pt>
                <c:pt idx="674">
                  <c:v>137.71043399999999</c:v>
                </c:pt>
                <c:pt idx="675">
                  <c:v>107.40741</c:v>
                </c:pt>
                <c:pt idx="676">
                  <c:v>97.306396000000007</c:v>
                </c:pt>
                <c:pt idx="677">
                  <c:v>96.296295000000001</c:v>
                </c:pt>
                <c:pt idx="678">
                  <c:v>95.622894000000002</c:v>
                </c:pt>
                <c:pt idx="679">
                  <c:v>106.397308</c:v>
                </c:pt>
                <c:pt idx="680">
                  <c:v>95.959594999999993</c:v>
                </c:pt>
                <c:pt idx="681">
                  <c:v>97.643096999999997</c:v>
                </c:pt>
                <c:pt idx="682">
                  <c:v>90.572388000000004</c:v>
                </c:pt>
                <c:pt idx="683">
                  <c:v>82.154883999999996</c:v>
                </c:pt>
                <c:pt idx="684">
                  <c:v>73.400672999999998</c:v>
                </c:pt>
                <c:pt idx="685">
                  <c:v>82.154883999999996</c:v>
                </c:pt>
                <c:pt idx="686">
                  <c:v>81.481482999999997</c:v>
                </c:pt>
                <c:pt idx="687">
                  <c:v>86.531989999999993</c:v>
                </c:pt>
                <c:pt idx="688">
                  <c:v>86.868690000000001</c:v>
                </c:pt>
                <c:pt idx="689">
                  <c:v>80.808082999999996</c:v>
                </c:pt>
                <c:pt idx="690">
                  <c:v>83.838386999999997</c:v>
                </c:pt>
                <c:pt idx="691">
                  <c:v>86.868690000000001</c:v>
                </c:pt>
                <c:pt idx="692">
                  <c:v>89.898987000000005</c:v>
                </c:pt>
                <c:pt idx="693">
                  <c:v>78.114479000000003</c:v>
                </c:pt>
                <c:pt idx="694">
                  <c:v>80.808082999999996</c:v>
                </c:pt>
                <c:pt idx="695">
                  <c:v>94.276093000000003</c:v>
                </c:pt>
                <c:pt idx="696">
                  <c:v>100</c:v>
                </c:pt>
                <c:pt idx="697">
                  <c:v>83.501686000000007</c:v>
                </c:pt>
                <c:pt idx="698">
                  <c:v>76.094275999999994</c:v>
                </c:pt>
                <c:pt idx="699">
                  <c:v>63.299664</c:v>
                </c:pt>
                <c:pt idx="700">
                  <c:v>80.471382000000006</c:v>
                </c:pt>
                <c:pt idx="701">
                  <c:v>88.888885000000002</c:v>
                </c:pt>
                <c:pt idx="702">
                  <c:v>71.717170999999993</c:v>
                </c:pt>
                <c:pt idx="703">
                  <c:v>62.962963000000002</c:v>
                </c:pt>
                <c:pt idx="704">
                  <c:v>64.309760999999995</c:v>
                </c:pt>
                <c:pt idx="705">
                  <c:v>67.676765000000003</c:v>
                </c:pt>
                <c:pt idx="706">
                  <c:v>74.410774000000004</c:v>
                </c:pt>
                <c:pt idx="707">
                  <c:v>73.063972000000007</c:v>
                </c:pt>
                <c:pt idx="708">
                  <c:v>78.787880000000001</c:v>
                </c:pt>
                <c:pt idx="709">
                  <c:v>74.074073999999996</c:v>
                </c:pt>
                <c:pt idx="710">
                  <c:v>71.717170999999993</c:v>
                </c:pt>
                <c:pt idx="711">
                  <c:v>41.077441999999998</c:v>
                </c:pt>
                <c:pt idx="712">
                  <c:v>50.505051000000002</c:v>
                </c:pt>
                <c:pt idx="713">
                  <c:v>35.016834000000003</c:v>
                </c:pt>
                <c:pt idx="714">
                  <c:v>23.232323000000001</c:v>
                </c:pt>
                <c:pt idx="715">
                  <c:v>10.774411000000001</c:v>
                </c:pt>
                <c:pt idx="716">
                  <c:v>18.518518</c:v>
                </c:pt>
                <c:pt idx="717">
                  <c:v>29.292929000000001</c:v>
                </c:pt>
                <c:pt idx="718">
                  <c:v>22.895621999999999</c:v>
                </c:pt>
                <c:pt idx="719">
                  <c:v>22.558921999999999</c:v>
                </c:pt>
                <c:pt idx="720">
                  <c:v>23.905723999999999</c:v>
                </c:pt>
                <c:pt idx="721">
                  <c:v>32.323231</c:v>
                </c:pt>
                <c:pt idx="722">
                  <c:v>27.272728000000001</c:v>
                </c:pt>
                <c:pt idx="723">
                  <c:v>22.558921999999999</c:v>
                </c:pt>
                <c:pt idx="724">
                  <c:v>20.202020999999998</c:v>
                </c:pt>
                <c:pt idx="725">
                  <c:v>8.0808079999999993</c:v>
                </c:pt>
                <c:pt idx="726">
                  <c:v>7.0707069999999996</c:v>
                </c:pt>
                <c:pt idx="727">
                  <c:v>13.468014</c:v>
                </c:pt>
                <c:pt idx="728">
                  <c:v>12.794613</c:v>
                </c:pt>
                <c:pt idx="729">
                  <c:v>7.4074070000000001</c:v>
                </c:pt>
                <c:pt idx="730">
                  <c:v>20.538720999999999</c:v>
                </c:pt>
                <c:pt idx="731">
                  <c:v>24.579124</c:v>
                </c:pt>
                <c:pt idx="732">
                  <c:v>18.855219000000002</c:v>
                </c:pt>
                <c:pt idx="733">
                  <c:v>18.181818</c:v>
                </c:pt>
                <c:pt idx="734">
                  <c:v>28.619527999999999</c:v>
                </c:pt>
                <c:pt idx="735">
                  <c:v>40.404040999999999</c:v>
                </c:pt>
                <c:pt idx="736">
                  <c:v>29.629629000000001</c:v>
                </c:pt>
                <c:pt idx="737">
                  <c:v>32.659931</c:v>
                </c:pt>
                <c:pt idx="738">
                  <c:v>24.242424</c:v>
                </c:pt>
                <c:pt idx="739">
                  <c:v>9.76431</c:v>
                </c:pt>
                <c:pt idx="740">
                  <c:v>5.3872059999999999</c:v>
                </c:pt>
                <c:pt idx="741">
                  <c:v>4.3771040000000001</c:v>
                </c:pt>
                <c:pt idx="742">
                  <c:v>-2.693603</c:v>
                </c:pt>
                <c:pt idx="743">
                  <c:v>0.3367</c:v>
                </c:pt>
                <c:pt idx="744">
                  <c:v>10.437711</c:v>
                </c:pt>
                <c:pt idx="745">
                  <c:v>18.518518</c:v>
                </c:pt>
                <c:pt idx="746">
                  <c:v>16.161615000000001</c:v>
                </c:pt>
                <c:pt idx="747">
                  <c:v>12.457912</c:v>
                </c:pt>
                <c:pt idx="748">
                  <c:v>20.875422</c:v>
                </c:pt>
                <c:pt idx="749">
                  <c:v>17.171717000000001</c:v>
                </c:pt>
                <c:pt idx="750">
                  <c:v>13.131313</c:v>
                </c:pt>
                <c:pt idx="751">
                  <c:v>18.181818</c:v>
                </c:pt>
                <c:pt idx="752">
                  <c:v>18.855219000000002</c:v>
                </c:pt>
                <c:pt idx="753">
                  <c:v>24.579124</c:v>
                </c:pt>
                <c:pt idx="754">
                  <c:v>19.52862</c:v>
                </c:pt>
                <c:pt idx="755">
                  <c:v>13.804714000000001</c:v>
                </c:pt>
                <c:pt idx="756">
                  <c:v>13.804714000000001</c:v>
                </c:pt>
                <c:pt idx="757">
                  <c:v>4.0404039999999997</c:v>
                </c:pt>
                <c:pt idx="758">
                  <c:v>4.0404039999999997</c:v>
                </c:pt>
                <c:pt idx="759">
                  <c:v>0</c:v>
                </c:pt>
              </c:numCache>
            </c:numRef>
          </c:val>
          <c:smooth val="0"/>
          <c:extLst>
            <c:ext xmlns:c16="http://schemas.microsoft.com/office/drawing/2014/chart" uri="{C3380CC4-5D6E-409C-BE32-E72D297353CC}">
              <c16:uniqueId val="{00000000-A404-F54D-A7D9-8FEB32F2610F}"/>
            </c:ext>
          </c:extLst>
        </c:ser>
        <c:ser>
          <c:idx val="1"/>
          <c:order val="1"/>
          <c:tx>
            <c:strRef>
              <c:f>Sheet1!$C$2</c:f>
              <c:strCache>
                <c:ptCount val="1"/>
                <c:pt idx="0">
                  <c:v>GDX</c:v>
                </c:pt>
              </c:strCache>
            </c:strRef>
          </c:tx>
          <c:spPr>
            <a:ln w="28575" cap="rnd">
              <a:solidFill>
                <a:srgbClr val="00B050"/>
              </a:solidFill>
              <a:round/>
            </a:ln>
            <a:effectLst/>
          </c:spPr>
          <c:marker>
            <c:symbol val="none"/>
          </c:marker>
          <c:cat>
            <c:numRef>
              <c:f>Sheet1!$A$3:$A$762</c:f>
              <c:numCache>
                <c:formatCode>m/d/yy</c:formatCode>
                <c:ptCount val="760"/>
                <c:pt idx="0">
                  <c:v>45911</c:v>
                </c:pt>
                <c:pt idx="1">
                  <c:v>45910</c:v>
                </c:pt>
                <c:pt idx="2">
                  <c:v>45909</c:v>
                </c:pt>
                <c:pt idx="3">
                  <c:v>45908</c:v>
                </c:pt>
                <c:pt idx="4">
                  <c:v>45905</c:v>
                </c:pt>
                <c:pt idx="5">
                  <c:v>45904</c:v>
                </c:pt>
                <c:pt idx="6">
                  <c:v>45903</c:v>
                </c:pt>
                <c:pt idx="7">
                  <c:v>45902</c:v>
                </c:pt>
                <c:pt idx="8">
                  <c:v>45901</c:v>
                </c:pt>
                <c:pt idx="9">
                  <c:v>45898</c:v>
                </c:pt>
                <c:pt idx="10">
                  <c:v>45897</c:v>
                </c:pt>
                <c:pt idx="11">
                  <c:v>45896</c:v>
                </c:pt>
                <c:pt idx="12">
                  <c:v>45895</c:v>
                </c:pt>
                <c:pt idx="13">
                  <c:v>45894</c:v>
                </c:pt>
                <c:pt idx="14">
                  <c:v>45891</c:v>
                </c:pt>
                <c:pt idx="15">
                  <c:v>45890</c:v>
                </c:pt>
                <c:pt idx="16">
                  <c:v>45889</c:v>
                </c:pt>
                <c:pt idx="17">
                  <c:v>45888</c:v>
                </c:pt>
                <c:pt idx="18">
                  <c:v>45887</c:v>
                </c:pt>
                <c:pt idx="19">
                  <c:v>45884</c:v>
                </c:pt>
                <c:pt idx="20">
                  <c:v>45883</c:v>
                </c:pt>
                <c:pt idx="21">
                  <c:v>45882</c:v>
                </c:pt>
                <c:pt idx="22">
                  <c:v>45881</c:v>
                </c:pt>
                <c:pt idx="23">
                  <c:v>45880</c:v>
                </c:pt>
                <c:pt idx="24">
                  <c:v>45877</c:v>
                </c:pt>
                <c:pt idx="25">
                  <c:v>45876</c:v>
                </c:pt>
                <c:pt idx="26">
                  <c:v>45875</c:v>
                </c:pt>
                <c:pt idx="27">
                  <c:v>45874</c:v>
                </c:pt>
                <c:pt idx="28">
                  <c:v>45873</c:v>
                </c:pt>
                <c:pt idx="29">
                  <c:v>45870</c:v>
                </c:pt>
                <c:pt idx="30">
                  <c:v>45869</c:v>
                </c:pt>
                <c:pt idx="31">
                  <c:v>45868</c:v>
                </c:pt>
                <c:pt idx="32">
                  <c:v>45867</c:v>
                </c:pt>
                <c:pt idx="33">
                  <c:v>45866</c:v>
                </c:pt>
                <c:pt idx="34">
                  <c:v>45863</c:v>
                </c:pt>
                <c:pt idx="35">
                  <c:v>45862</c:v>
                </c:pt>
                <c:pt idx="36">
                  <c:v>45861</c:v>
                </c:pt>
                <c:pt idx="37">
                  <c:v>45860</c:v>
                </c:pt>
                <c:pt idx="38">
                  <c:v>45859</c:v>
                </c:pt>
                <c:pt idx="39">
                  <c:v>45856</c:v>
                </c:pt>
                <c:pt idx="40">
                  <c:v>45855</c:v>
                </c:pt>
                <c:pt idx="41">
                  <c:v>45854</c:v>
                </c:pt>
                <c:pt idx="42">
                  <c:v>45853</c:v>
                </c:pt>
                <c:pt idx="43">
                  <c:v>45852</c:v>
                </c:pt>
                <c:pt idx="44">
                  <c:v>45849</c:v>
                </c:pt>
                <c:pt idx="45">
                  <c:v>45848</c:v>
                </c:pt>
                <c:pt idx="46">
                  <c:v>45847</c:v>
                </c:pt>
                <c:pt idx="47">
                  <c:v>45846</c:v>
                </c:pt>
                <c:pt idx="48">
                  <c:v>45845</c:v>
                </c:pt>
                <c:pt idx="49">
                  <c:v>45841</c:v>
                </c:pt>
                <c:pt idx="50">
                  <c:v>45840</c:v>
                </c:pt>
                <c:pt idx="51">
                  <c:v>45839</c:v>
                </c:pt>
                <c:pt idx="52">
                  <c:v>45838</c:v>
                </c:pt>
                <c:pt idx="53">
                  <c:v>45835</c:v>
                </c:pt>
                <c:pt idx="54">
                  <c:v>45834</c:v>
                </c:pt>
                <c:pt idx="55">
                  <c:v>45833</c:v>
                </c:pt>
                <c:pt idx="56">
                  <c:v>45832</c:v>
                </c:pt>
                <c:pt idx="57">
                  <c:v>45831</c:v>
                </c:pt>
                <c:pt idx="58">
                  <c:v>45828</c:v>
                </c:pt>
                <c:pt idx="59">
                  <c:v>45826</c:v>
                </c:pt>
                <c:pt idx="60">
                  <c:v>45825</c:v>
                </c:pt>
                <c:pt idx="61">
                  <c:v>45824</c:v>
                </c:pt>
                <c:pt idx="62">
                  <c:v>45821</c:v>
                </c:pt>
                <c:pt idx="63">
                  <c:v>45820</c:v>
                </c:pt>
                <c:pt idx="64">
                  <c:v>45819</c:v>
                </c:pt>
                <c:pt idx="65">
                  <c:v>45818</c:v>
                </c:pt>
                <c:pt idx="66">
                  <c:v>45817</c:v>
                </c:pt>
                <c:pt idx="67">
                  <c:v>45814</c:v>
                </c:pt>
                <c:pt idx="68">
                  <c:v>45813</c:v>
                </c:pt>
                <c:pt idx="69">
                  <c:v>45812</c:v>
                </c:pt>
                <c:pt idx="70">
                  <c:v>45811</c:v>
                </c:pt>
                <c:pt idx="71">
                  <c:v>45810</c:v>
                </c:pt>
                <c:pt idx="72">
                  <c:v>45807</c:v>
                </c:pt>
                <c:pt idx="73">
                  <c:v>45806</c:v>
                </c:pt>
                <c:pt idx="74">
                  <c:v>45805</c:v>
                </c:pt>
                <c:pt idx="75">
                  <c:v>45804</c:v>
                </c:pt>
                <c:pt idx="76">
                  <c:v>45800</c:v>
                </c:pt>
                <c:pt idx="77">
                  <c:v>45799</c:v>
                </c:pt>
                <c:pt idx="78">
                  <c:v>45798</c:v>
                </c:pt>
                <c:pt idx="79">
                  <c:v>45797</c:v>
                </c:pt>
                <c:pt idx="80">
                  <c:v>45796</c:v>
                </c:pt>
                <c:pt idx="81">
                  <c:v>45793</c:v>
                </c:pt>
                <c:pt idx="82">
                  <c:v>45792</c:v>
                </c:pt>
                <c:pt idx="83">
                  <c:v>45791</c:v>
                </c:pt>
                <c:pt idx="84">
                  <c:v>45790</c:v>
                </c:pt>
                <c:pt idx="85">
                  <c:v>45789</c:v>
                </c:pt>
                <c:pt idx="86">
                  <c:v>45786</c:v>
                </c:pt>
                <c:pt idx="87">
                  <c:v>45785</c:v>
                </c:pt>
                <c:pt idx="88">
                  <c:v>45784</c:v>
                </c:pt>
                <c:pt idx="89">
                  <c:v>45783</c:v>
                </c:pt>
                <c:pt idx="90">
                  <c:v>45782</c:v>
                </c:pt>
                <c:pt idx="91">
                  <c:v>45779</c:v>
                </c:pt>
                <c:pt idx="92">
                  <c:v>45778</c:v>
                </c:pt>
                <c:pt idx="93">
                  <c:v>45777</c:v>
                </c:pt>
                <c:pt idx="94">
                  <c:v>45776</c:v>
                </c:pt>
                <c:pt idx="95">
                  <c:v>45775</c:v>
                </c:pt>
                <c:pt idx="96">
                  <c:v>45772</c:v>
                </c:pt>
                <c:pt idx="97">
                  <c:v>45771</c:v>
                </c:pt>
                <c:pt idx="98">
                  <c:v>45770</c:v>
                </c:pt>
                <c:pt idx="99">
                  <c:v>45769</c:v>
                </c:pt>
                <c:pt idx="100">
                  <c:v>45768</c:v>
                </c:pt>
                <c:pt idx="101">
                  <c:v>45764</c:v>
                </c:pt>
                <c:pt idx="102">
                  <c:v>45763</c:v>
                </c:pt>
                <c:pt idx="103">
                  <c:v>45762</c:v>
                </c:pt>
                <c:pt idx="104">
                  <c:v>45761</c:v>
                </c:pt>
                <c:pt idx="105">
                  <c:v>45758</c:v>
                </c:pt>
                <c:pt idx="106">
                  <c:v>45757</c:v>
                </c:pt>
                <c:pt idx="107">
                  <c:v>45756</c:v>
                </c:pt>
                <c:pt idx="108">
                  <c:v>45755</c:v>
                </c:pt>
                <c:pt idx="109">
                  <c:v>45754</c:v>
                </c:pt>
                <c:pt idx="110">
                  <c:v>45751</c:v>
                </c:pt>
                <c:pt idx="111">
                  <c:v>45750</c:v>
                </c:pt>
                <c:pt idx="112">
                  <c:v>45749</c:v>
                </c:pt>
                <c:pt idx="113">
                  <c:v>45748</c:v>
                </c:pt>
                <c:pt idx="114">
                  <c:v>45747</c:v>
                </c:pt>
                <c:pt idx="115">
                  <c:v>45744</c:v>
                </c:pt>
                <c:pt idx="116">
                  <c:v>45743</c:v>
                </c:pt>
                <c:pt idx="117">
                  <c:v>45742</c:v>
                </c:pt>
                <c:pt idx="118">
                  <c:v>45741</c:v>
                </c:pt>
                <c:pt idx="119">
                  <c:v>45740</c:v>
                </c:pt>
                <c:pt idx="120">
                  <c:v>45737</c:v>
                </c:pt>
                <c:pt idx="121">
                  <c:v>45736</c:v>
                </c:pt>
                <c:pt idx="122">
                  <c:v>45735</c:v>
                </c:pt>
                <c:pt idx="123">
                  <c:v>45734</c:v>
                </c:pt>
                <c:pt idx="124">
                  <c:v>45733</c:v>
                </c:pt>
                <c:pt idx="125">
                  <c:v>45730</c:v>
                </c:pt>
                <c:pt idx="126">
                  <c:v>45729</c:v>
                </c:pt>
                <c:pt idx="127">
                  <c:v>45728</c:v>
                </c:pt>
                <c:pt idx="128">
                  <c:v>45727</c:v>
                </c:pt>
                <c:pt idx="129">
                  <c:v>45726</c:v>
                </c:pt>
                <c:pt idx="130">
                  <c:v>45723</c:v>
                </c:pt>
                <c:pt idx="131">
                  <c:v>45722</c:v>
                </c:pt>
                <c:pt idx="132">
                  <c:v>45721</c:v>
                </c:pt>
                <c:pt idx="133">
                  <c:v>45720</c:v>
                </c:pt>
                <c:pt idx="134">
                  <c:v>45719</c:v>
                </c:pt>
                <c:pt idx="135">
                  <c:v>45716</c:v>
                </c:pt>
                <c:pt idx="136">
                  <c:v>45715</c:v>
                </c:pt>
                <c:pt idx="137">
                  <c:v>45714</c:v>
                </c:pt>
                <c:pt idx="138">
                  <c:v>45713</c:v>
                </c:pt>
                <c:pt idx="139">
                  <c:v>45712</c:v>
                </c:pt>
                <c:pt idx="140">
                  <c:v>45709</c:v>
                </c:pt>
                <c:pt idx="141">
                  <c:v>45708</c:v>
                </c:pt>
                <c:pt idx="142">
                  <c:v>45707</c:v>
                </c:pt>
                <c:pt idx="143">
                  <c:v>45706</c:v>
                </c:pt>
                <c:pt idx="144">
                  <c:v>45702</c:v>
                </c:pt>
                <c:pt idx="145">
                  <c:v>45701</c:v>
                </c:pt>
                <c:pt idx="146">
                  <c:v>45700</c:v>
                </c:pt>
                <c:pt idx="147">
                  <c:v>45699</c:v>
                </c:pt>
                <c:pt idx="148">
                  <c:v>45698</c:v>
                </c:pt>
                <c:pt idx="149">
                  <c:v>45695</c:v>
                </c:pt>
                <c:pt idx="150">
                  <c:v>45694</c:v>
                </c:pt>
                <c:pt idx="151">
                  <c:v>45693</c:v>
                </c:pt>
                <c:pt idx="152">
                  <c:v>45692</c:v>
                </c:pt>
                <c:pt idx="153">
                  <c:v>45691</c:v>
                </c:pt>
                <c:pt idx="154">
                  <c:v>45688</c:v>
                </c:pt>
                <c:pt idx="155">
                  <c:v>45687</c:v>
                </c:pt>
                <c:pt idx="156">
                  <c:v>45686</c:v>
                </c:pt>
                <c:pt idx="157">
                  <c:v>45685</c:v>
                </c:pt>
                <c:pt idx="158">
                  <c:v>45684</c:v>
                </c:pt>
                <c:pt idx="159">
                  <c:v>45681</c:v>
                </c:pt>
                <c:pt idx="160">
                  <c:v>45680</c:v>
                </c:pt>
                <c:pt idx="161">
                  <c:v>45679</c:v>
                </c:pt>
                <c:pt idx="162">
                  <c:v>45678</c:v>
                </c:pt>
                <c:pt idx="163">
                  <c:v>45674</c:v>
                </c:pt>
                <c:pt idx="164">
                  <c:v>45673</c:v>
                </c:pt>
                <c:pt idx="165">
                  <c:v>45672</c:v>
                </c:pt>
                <c:pt idx="166">
                  <c:v>45671</c:v>
                </c:pt>
                <c:pt idx="167">
                  <c:v>45670</c:v>
                </c:pt>
                <c:pt idx="168">
                  <c:v>45667</c:v>
                </c:pt>
                <c:pt idx="169">
                  <c:v>45665</c:v>
                </c:pt>
                <c:pt idx="170">
                  <c:v>45664</c:v>
                </c:pt>
                <c:pt idx="171">
                  <c:v>45663</c:v>
                </c:pt>
                <c:pt idx="172">
                  <c:v>45660</c:v>
                </c:pt>
                <c:pt idx="173">
                  <c:v>45659</c:v>
                </c:pt>
                <c:pt idx="174">
                  <c:v>45657</c:v>
                </c:pt>
                <c:pt idx="175">
                  <c:v>45656</c:v>
                </c:pt>
                <c:pt idx="176">
                  <c:v>45653</c:v>
                </c:pt>
                <c:pt idx="177">
                  <c:v>45652</c:v>
                </c:pt>
                <c:pt idx="178">
                  <c:v>45650</c:v>
                </c:pt>
                <c:pt idx="179">
                  <c:v>45649</c:v>
                </c:pt>
                <c:pt idx="180">
                  <c:v>45646</c:v>
                </c:pt>
                <c:pt idx="181">
                  <c:v>45645</c:v>
                </c:pt>
                <c:pt idx="182">
                  <c:v>45644</c:v>
                </c:pt>
                <c:pt idx="183">
                  <c:v>45643</c:v>
                </c:pt>
                <c:pt idx="184">
                  <c:v>45642</c:v>
                </c:pt>
                <c:pt idx="185">
                  <c:v>45639</c:v>
                </c:pt>
                <c:pt idx="186">
                  <c:v>45638</c:v>
                </c:pt>
                <c:pt idx="187">
                  <c:v>45637</c:v>
                </c:pt>
                <c:pt idx="188">
                  <c:v>45636</c:v>
                </c:pt>
                <c:pt idx="189">
                  <c:v>45635</c:v>
                </c:pt>
                <c:pt idx="190">
                  <c:v>45632</c:v>
                </c:pt>
                <c:pt idx="191">
                  <c:v>45631</c:v>
                </c:pt>
                <c:pt idx="192">
                  <c:v>45630</c:v>
                </c:pt>
                <c:pt idx="193">
                  <c:v>45629</c:v>
                </c:pt>
                <c:pt idx="194">
                  <c:v>45628</c:v>
                </c:pt>
                <c:pt idx="195">
                  <c:v>45625</c:v>
                </c:pt>
                <c:pt idx="196">
                  <c:v>45623</c:v>
                </c:pt>
                <c:pt idx="197">
                  <c:v>45622</c:v>
                </c:pt>
                <c:pt idx="198">
                  <c:v>45621</c:v>
                </c:pt>
                <c:pt idx="199">
                  <c:v>45618</c:v>
                </c:pt>
                <c:pt idx="200">
                  <c:v>45617</c:v>
                </c:pt>
                <c:pt idx="201">
                  <c:v>45616</c:v>
                </c:pt>
                <c:pt idx="202">
                  <c:v>45615</c:v>
                </c:pt>
                <c:pt idx="203">
                  <c:v>45614</c:v>
                </c:pt>
                <c:pt idx="204">
                  <c:v>45611</c:v>
                </c:pt>
                <c:pt idx="205">
                  <c:v>45610</c:v>
                </c:pt>
                <c:pt idx="206">
                  <c:v>45609</c:v>
                </c:pt>
                <c:pt idx="207">
                  <c:v>45608</c:v>
                </c:pt>
                <c:pt idx="208">
                  <c:v>45607</c:v>
                </c:pt>
                <c:pt idx="209">
                  <c:v>45604</c:v>
                </c:pt>
                <c:pt idx="210">
                  <c:v>45603</c:v>
                </c:pt>
                <c:pt idx="211">
                  <c:v>45602</c:v>
                </c:pt>
                <c:pt idx="212">
                  <c:v>45601</c:v>
                </c:pt>
                <c:pt idx="213">
                  <c:v>45600</c:v>
                </c:pt>
                <c:pt idx="214">
                  <c:v>45597</c:v>
                </c:pt>
                <c:pt idx="215">
                  <c:v>45596</c:v>
                </c:pt>
                <c:pt idx="216">
                  <c:v>45595</c:v>
                </c:pt>
                <c:pt idx="217">
                  <c:v>45594</c:v>
                </c:pt>
                <c:pt idx="218">
                  <c:v>45593</c:v>
                </c:pt>
                <c:pt idx="219">
                  <c:v>45590</c:v>
                </c:pt>
                <c:pt idx="220">
                  <c:v>45589</c:v>
                </c:pt>
                <c:pt idx="221">
                  <c:v>45588</c:v>
                </c:pt>
                <c:pt idx="222">
                  <c:v>45587</c:v>
                </c:pt>
                <c:pt idx="223">
                  <c:v>45586</c:v>
                </c:pt>
                <c:pt idx="224">
                  <c:v>45583</c:v>
                </c:pt>
                <c:pt idx="225">
                  <c:v>45582</c:v>
                </c:pt>
                <c:pt idx="226">
                  <c:v>45581</c:v>
                </c:pt>
                <c:pt idx="227">
                  <c:v>45580</c:v>
                </c:pt>
                <c:pt idx="228">
                  <c:v>45579</c:v>
                </c:pt>
                <c:pt idx="229">
                  <c:v>45576</c:v>
                </c:pt>
                <c:pt idx="230">
                  <c:v>45575</c:v>
                </c:pt>
                <c:pt idx="231">
                  <c:v>45574</c:v>
                </c:pt>
                <c:pt idx="232">
                  <c:v>45573</c:v>
                </c:pt>
                <c:pt idx="233">
                  <c:v>45572</c:v>
                </c:pt>
                <c:pt idx="234">
                  <c:v>45569</c:v>
                </c:pt>
                <c:pt idx="235">
                  <c:v>45568</c:v>
                </c:pt>
                <c:pt idx="236">
                  <c:v>45567</c:v>
                </c:pt>
                <c:pt idx="237">
                  <c:v>45566</c:v>
                </c:pt>
                <c:pt idx="238">
                  <c:v>45565</c:v>
                </c:pt>
                <c:pt idx="239">
                  <c:v>45562</c:v>
                </c:pt>
                <c:pt idx="240">
                  <c:v>45561</c:v>
                </c:pt>
                <c:pt idx="241">
                  <c:v>45560</c:v>
                </c:pt>
                <c:pt idx="242">
                  <c:v>45559</c:v>
                </c:pt>
                <c:pt idx="243">
                  <c:v>45558</c:v>
                </c:pt>
                <c:pt idx="244">
                  <c:v>45555</c:v>
                </c:pt>
                <c:pt idx="245">
                  <c:v>45554</c:v>
                </c:pt>
                <c:pt idx="246">
                  <c:v>45553</c:v>
                </c:pt>
                <c:pt idx="247">
                  <c:v>45552</c:v>
                </c:pt>
                <c:pt idx="248">
                  <c:v>45551</c:v>
                </c:pt>
                <c:pt idx="249">
                  <c:v>45548</c:v>
                </c:pt>
                <c:pt idx="250">
                  <c:v>45547</c:v>
                </c:pt>
                <c:pt idx="251">
                  <c:v>45546</c:v>
                </c:pt>
                <c:pt idx="252">
                  <c:v>45545</c:v>
                </c:pt>
                <c:pt idx="253">
                  <c:v>45544</c:v>
                </c:pt>
                <c:pt idx="254">
                  <c:v>45541</c:v>
                </c:pt>
                <c:pt idx="255">
                  <c:v>45540</c:v>
                </c:pt>
                <c:pt idx="256">
                  <c:v>45539</c:v>
                </c:pt>
                <c:pt idx="257">
                  <c:v>45538</c:v>
                </c:pt>
                <c:pt idx="258">
                  <c:v>45534</c:v>
                </c:pt>
                <c:pt idx="259">
                  <c:v>45533</c:v>
                </c:pt>
                <c:pt idx="260">
                  <c:v>45532</c:v>
                </c:pt>
                <c:pt idx="261">
                  <c:v>45531</c:v>
                </c:pt>
                <c:pt idx="262">
                  <c:v>45530</c:v>
                </c:pt>
                <c:pt idx="263">
                  <c:v>45527</c:v>
                </c:pt>
                <c:pt idx="264">
                  <c:v>45526</c:v>
                </c:pt>
                <c:pt idx="265">
                  <c:v>45525</c:v>
                </c:pt>
                <c:pt idx="266">
                  <c:v>45524</c:v>
                </c:pt>
                <c:pt idx="267">
                  <c:v>45523</c:v>
                </c:pt>
                <c:pt idx="268">
                  <c:v>45520</c:v>
                </c:pt>
                <c:pt idx="269">
                  <c:v>45519</c:v>
                </c:pt>
                <c:pt idx="270">
                  <c:v>45518</c:v>
                </c:pt>
                <c:pt idx="271">
                  <c:v>45517</c:v>
                </c:pt>
                <c:pt idx="272">
                  <c:v>45516</c:v>
                </c:pt>
                <c:pt idx="273">
                  <c:v>45513</c:v>
                </c:pt>
                <c:pt idx="274">
                  <c:v>45512</c:v>
                </c:pt>
                <c:pt idx="275">
                  <c:v>45511</c:v>
                </c:pt>
                <c:pt idx="276">
                  <c:v>45510</c:v>
                </c:pt>
                <c:pt idx="277">
                  <c:v>45509</c:v>
                </c:pt>
                <c:pt idx="278">
                  <c:v>45506</c:v>
                </c:pt>
                <c:pt idx="279">
                  <c:v>45505</c:v>
                </c:pt>
                <c:pt idx="280">
                  <c:v>45504</c:v>
                </c:pt>
                <c:pt idx="281">
                  <c:v>45503</c:v>
                </c:pt>
                <c:pt idx="282">
                  <c:v>45502</c:v>
                </c:pt>
                <c:pt idx="283">
                  <c:v>45499</c:v>
                </c:pt>
                <c:pt idx="284">
                  <c:v>45498</c:v>
                </c:pt>
                <c:pt idx="285">
                  <c:v>45497</c:v>
                </c:pt>
                <c:pt idx="286">
                  <c:v>45496</c:v>
                </c:pt>
                <c:pt idx="287">
                  <c:v>45495</c:v>
                </c:pt>
                <c:pt idx="288">
                  <c:v>45492</c:v>
                </c:pt>
                <c:pt idx="289">
                  <c:v>45491</c:v>
                </c:pt>
                <c:pt idx="290">
                  <c:v>45490</c:v>
                </c:pt>
                <c:pt idx="291">
                  <c:v>45489</c:v>
                </c:pt>
                <c:pt idx="292">
                  <c:v>45488</c:v>
                </c:pt>
                <c:pt idx="293">
                  <c:v>45485</c:v>
                </c:pt>
                <c:pt idx="294">
                  <c:v>45484</c:v>
                </c:pt>
                <c:pt idx="295">
                  <c:v>45483</c:v>
                </c:pt>
                <c:pt idx="296">
                  <c:v>45482</c:v>
                </c:pt>
                <c:pt idx="297">
                  <c:v>45481</c:v>
                </c:pt>
                <c:pt idx="298">
                  <c:v>45478</c:v>
                </c:pt>
                <c:pt idx="299">
                  <c:v>45476</c:v>
                </c:pt>
                <c:pt idx="300">
                  <c:v>45475</c:v>
                </c:pt>
                <c:pt idx="301">
                  <c:v>45474</c:v>
                </c:pt>
                <c:pt idx="302">
                  <c:v>45471</c:v>
                </c:pt>
                <c:pt idx="303">
                  <c:v>45470</c:v>
                </c:pt>
                <c:pt idx="304">
                  <c:v>45469</c:v>
                </c:pt>
                <c:pt idx="305">
                  <c:v>45468</c:v>
                </c:pt>
                <c:pt idx="306">
                  <c:v>45467</c:v>
                </c:pt>
                <c:pt idx="307">
                  <c:v>45464</c:v>
                </c:pt>
                <c:pt idx="308">
                  <c:v>45463</c:v>
                </c:pt>
                <c:pt idx="309">
                  <c:v>45461</c:v>
                </c:pt>
                <c:pt idx="310">
                  <c:v>45460</c:v>
                </c:pt>
                <c:pt idx="311">
                  <c:v>45457</c:v>
                </c:pt>
                <c:pt idx="312">
                  <c:v>45456</c:v>
                </c:pt>
                <c:pt idx="313">
                  <c:v>45455</c:v>
                </c:pt>
                <c:pt idx="314">
                  <c:v>45454</c:v>
                </c:pt>
                <c:pt idx="315">
                  <c:v>45453</c:v>
                </c:pt>
                <c:pt idx="316">
                  <c:v>45450</c:v>
                </c:pt>
                <c:pt idx="317">
                  <c:v>45449</c:v>
                </c:pt>
                <c:pt idx="318">
                  <c:v>45448</c:v>
                </c:pt>
                <c:pt idx="319">
                  <c:v>45447</c:v>
                </c:pt>
                <c:pt idx="320">
                  <c:v>45446</c:v>
                </c:pt>
                <c:pt idx="321">
                  <c:v>45443</c:v>
                </c:pt>
                <c:pt idx="322">
                  <c:v>45442</c:v>
                </c:pt>
                <c:pt idx="323">
                  <c:v>45441</c:v>
                </c:pt>
                <c:pt idx="324">
                  <c:v>45440</c:v>
                </c:pt>
                <c:pt idx="325">
                  <c:v>45436</c:v>
                </c:pt>
                <c:pt idx="326">
                  <c:v>45435</c:v>
                </c:pt>
                <c:pt idx="327">
                  <c:v>45434</c:v>
                </c:pt>
                <c:pt idx="328">
                  <c:v>45433</c:v>
                </c:pt>
                <c:pt idx="329">
                  <c:v>45432</c:v>
                </c:pt>
                <c:pt idx="330">
                  <c:v>45429</c:v>
                </c:pt>
                <c:pt idx="331">
                  <c:v>45428</c:v>
                </c:pt>
                <c:pt idx="332">
                  <c:v>45427</c:v>
                </c:pt>
                <c:pt idx="333">
                  <c:v>45426</c:v>
                </c:pt>
                <c:pt idx="334">
                  <c:v>45425</c:v>
                </c:pt>
                <c:pt idx="335">
                  <c:v>45422</c:v>
                </c:pt>
                <c:pt idx="336">
                  <c:v>45421</c:v>
                </c:pt>
                <c:pt idx="337">
                  <c:v>45420</c:v>
                </c:pt>
                <c:pt idx="338">
                  <c:v>45419</c:v>
                </c:pt>
                <c:pt idx="339">
                  <c:v>45418</c:v>
                </c:pt>
                <c:pt idx="340">
                  <c:v>45415</c:v>
                </c:pt>
                <c:pt idx="341">
                  <c:v>45414</c:v>
                </c:pt>
                <c:pt idx="342">
                  <c:v>45413</c:v>
                </c:pt>
                <c:pt idx="343">
                  <c:v>45412</c:v>
                </c:pt>
                <c:pt idx="344">
                  <c:v>45411</c:v>
                </c:pt>
                <c:pt idx="345">
                  <c:v>45408</c:v>
                </c:pt>
                <c:pt idx="346">
                  <c:v>45407</c:v>
                </c:pt>
                <c:pt idx="347">
                  <c:v>45406</c:v>
                </c:pt>
                <c:pt idx="348">
                  <c:v>45405</c:v>
                </c:pt>
                <c:pt idx="349">
                  <c:v>45404</c:v>
                </c:pt>
                <c:pt idx="350">
                  <c:v>45401</c:v>
                </c:pt>
                <c:pt idx="351">
                  <c:v>45400</c:v>
                </c:pt>
                <c:pt idx="352">
                  <c:v>45399</c:v>
                </c:pt>
                <c:pt idx="353">
                  <c:v>45398</c:v>
                </c:pt>
                <c:pt idx="354">
                  <c:v>45397</c:v>
                </c:pt>
                <c:pt idx="355">
                  <c:v>45394</c:v>
                </c:pt>
                <c:pt idx="356">
                  <c:v>45393</c:v>
                </c:pt>
                <c:pt idx="357">
                  <c:v>45392</c:v>
                </c:pt>
                <c:pt idx="358">
                  <c:v>45391</c:v>
                </c:pt>
                <c:pt idx="359">
                  <c:v>45390</c:v>
                </c:pt>
                <c:pt idx="360">
                  <c:v>45387</c:v>
                </c:pt>
                <c:pt idx="361">
                  <c:v>45386</c:v>
                </c:pt>
                <c:pt idx="362">
                  <c:v>45385</c:v>
                </c:pt>
                <c:pt idx="363">
                  <c:v>45384</c:v>
                </c:pt>
                <c:pt idx="364">
                  <c:v>45383</c:v>
                </c:pt>
                <c:pt idx="365">
                  <c:v>45379</c:v>
                </c:pt>
                <c:pt idx="366">
                  <c:v>45378</c:v>
                </c:pt>
                <c:pt idx="367">
                  <c:v>45377</c:v>
                </c:pt>
                <c:pt idx="368">
                  <c:v>45376</c:v>
                </c:pt>
                <c:pt idx="369">
                  <c:v>45373</c:v>
                </c:pt>
                <c:pt idx="370">
                  <c:v>45372</c:v>
                </c:pt>
                <c:pt idx="371">
                  <c:v>45371</c:v>
                </c:pt>
                <c:pt idx="372">
                  <c:v>45370</c:v>
                </c:pt>
                <c:pt idx="373">
                  <c:v>45369</c:v>
                </c:pt>
                <c:pt idx="374">
                  <c:v>45366</c:v>
                </c:pt>
                <c:pt idx="375">
                  <c:v>45365</c:v>
                </c:pt>
                <c:pt idx="376">
                  <c:v>45364</c:v>
                </c:pt>
                <c:pt idx="377">
                  <c:v>45363</c:v>
                </c:pt>
                <c:pt idx="378">
                  <c:v>45362</c:v>
                </c:pt>
                <c:pt idx="379">
                  <c:v>45359</c:v>
                </c:pt>
                <c:pt idx="380">
                  <c:v>45358</c:v>
                </c:pt>
                <c:pt idx="381">
                  <c:v>45357</c:v>
                </c:pt>
                <c:pt idx="382">
                  <c:v>45356</c:v>
                </c:pt>
                <c:pt idx="383">
                  <c:v>45355</c:v>
                </c:pt>
                <c:pt idx="384">
                  <c:v>45352</c:v>
                </c:pt>
                <c:pt idx="385">
                  <c:v>45351</c:v>
                </c:pt>
                <c:pt idx="386">
                  <c:v>45350</c:v>
                </c:pt>
                <c:pt idx="387">
                  <c:v>45349</c:v>
                </c:pt>
                <c:pt idx="388">
                  <c:v>45348</c:v>
                </c:pt>
                <c:pt idx="389">
                  <c:v>45345</c:v>
                </c:pt>
                <c:pt idx="390">
                  <c:v>45344</c:v>
                </c:pt>
                <c:pt idx="391">
                  <c:v>45343</c:v>
                </c:pt>
                <c:pt idx="392">
                  <c:v>45342</c:v>
                </c:pt>
                <c:pt idx="393">
                  <c:v>45338</c:v>
                </c:pt>
                <c:pt idx="394">
                  <c:v>45337</c:v>
                </c:pt>
                <c:pt idx="395">
                  <c:v>45336</c:v>
                </c:pt>
                <c:pt idx="396">
                  <c:v>45335</c:v>
                </c:pt>
                <c:pt idx="397">
                  <c:v>45334</c:v>
                </c:pt>
                <c:pt idx="398">
                  <c:v>45331</c:v>
                </c:pt>
                <c:pt idx="399">
                  <c:v>45330</c:v>
                </c:pt>
                <c:pt idx="400">
                  <c:v>45329</c:v>
                </c:pt>
                <c:pt idx="401">
                  <c:v>45328</c:v>
                </c:pt>
                <c:pt idx="402">
                  <c:v>45327</c:v>
                </c:pt>
                <c:pt idx="403">
                  <c:v>45324</c:v>
                </c:pt>
                <c:pt idx="404">
                  <c:v>45323</c:v>
                </c:pt>
                <c:pt idx="405">
                  <c:v>45322</c:v>
                </c:pt>
                <c:pt idx="406">
                  <c:v>45321</c:v>
                </c:pt>
                <c:pt idx="407">
                  <c:v>45320</c:v>
                </c:pt>
                <c:pt idx="408">
                  <c:v>45317</c:v>
                </c:pt>
                <c:pt idx="409">
                  <c:v>45316</c:v>
                </c:pt>
                <c:pt idx="410">
                  <c:v>45315</c:v>
                </c:pt>
                <c:pt idx="411">
                  <c:v>45314</c:v>
                </c:pt>
                <c:pt idx="412">
                  <c:v>45313</c:v>
                </c:pt>
                <c:pt idx="413">
                  <c:v>45310</c:v>
                </c:pt>
                <c:pt idx="414">
                  <c:v>45309</c:v>
                </c:pt>
                <c:pt idx="415">
                  <c:v>45308</c:v>
                </c:pt>
                <c:pt idx="416">
                  <c:v>45307</c:v>
                </c:pt>
                <c:pt idx="417">
                  <c:v>45303</c:v>
                </c:pt>
                <c:pt idx="418">
                  <c:v>45302</c:v>
                </c:pt>
                <c:pt idx="419">
                  <c:v>45301</c:v>
                </c:pt>
                <c:pt idx="420">
                  <c:v>45300</c:v>
                </c:pt>
                <c:pt idx="421">
                  <c:v>45299</c:v>
                </c:pt>
                <c:pt idx="422">
                  <c:v>45296</c:v>
                </c:pt>
                <c:pt idx="423">
                  <c:v>45295</c:v>
                </c:pt>
                <c:pt idx="424">
                  <c:v>45294</c:v>
                </c:pt>
                <c:pt idx="425">
                  <c:v>45293</c:v>
                </c:pt>
                <c:pt idx="426">
                  <c:v>45289</c:v>
                </c:pt>
                <c:pt idx="427">
                  <c:v>45288</c:v>
                </c:pt>
                <c:pt idx="428">
                  <c:v>45287</c:v>
                </c:pt>
                <c:pt idx="429">
                  <c:v>45286</c:v>
                </c:pt>
                <c:pt idx="430">
                  <c:v>45282</c:v>
                </c:pt>
                <c:pt idx="431">
                  <c:v>45281</c:v>
                </c:pt>
                <c:pt idx="432">
                  <c:v>45280</c:v>
                </c:pt>
                <c:pt idx="433">
                  <c:v>45279</c:v>
                </c:pt>
                <c:pt idx="434">
                  <c:v>45278</c:v>
                </c:pt>
                <c:pt idx="435">
                  <c:v>45275</c:v>
                </c:pt>
                <c:pt idx="436">
                  <c:v>45274</c:v>
                </c:pt>
                <c:pt idx="437">
                  <c:v>45273</c:v>
                </c:pt>
                <c:pt idx="438">
                  <c:v>45272</c:v>
                </c:pt>
                <c:pt idx="439">
                  <c:v>45271</c:v>
                </c:pt>
                <c:pt idx="440">
                  <c:v>45268</c:v>
                </c:pt>
                <c:pt idx="441">
                  <c:v>45267</c:v>
                </c:pt>
                <c:pt idx="442">
                  <c:v>45266</c:v>
                </c:pt>
                <c:pt idx="443">
                  <c:v>45265</c:v>
                </c:pt>
                <c:pt idx="444">
                  <c:v>45264</c:v>
                </c:pt>
                <c:pt idx="445">
                  <c:v>45261</c:v>
                </c:pt>
                <c:pt idx="446">
                  <c:v>45260</c:v>
                </c:pt>
                <c:pt idx="447">
                  <c:v>45259</c:v>
                </c:pt>
                <c:pt idx="448">
                  <c:v>45258</c:v>
                </c:pt>
                <c:pt idx="449">
                  <c:v>45257</c:v>
                </c:pt>
                <c:pt idx="450">
                  <c:v>45254</c:v>
                </c:pt>
                <c:pt idx="451">
                  <c:v>45252</c:v>
                </c:pt>
                <c:pt idx="452">
                  <c:v>45251</c:v>
                </c:pt>
                <c:pt idx="453">
                  <c:v>45250</c:v>
                </c:pt>
                <c:pt idx="454">
                  <c:v>45247</c:v>
                </c:pt>
                <c:pt idx="455">
                  <c:v>45246</c:v>
                </c:pt>
                <c:pt idx="456">
                  <c:v>45245</c:v>
                </c:pt>
                <c:pt idx="457">
                  <c:v>45244</c:v>
                </c:pt>
                <c:pt idx="458">
                  <c:v>45243</c:v>
                </c:pt>
                <c:pt idx="459">
                  <c:v>45240</c:v>
                </c:pt>
                <c:pt idx="460">
                  <c:v>45239</c:v>
                </c:pt>
                <c:pt idx="461">
                  <c:v>45238</c:v>
                </c:pt>
                <c:pt idx="462">
                  <c:v>45237</c:v>
                </c:pt>
                <c:pt idx="463">
                  <c:v>45236</c:v>
                </c:pt>
                <c:pt idx="464">
                  <c:v>45233</c:v>
                </c:pt>
                <c:pt idx="465">
                  <c:v>45232</c:v>
                </c:pt>
                <c:pt idx="466">
                  <c:v>45231</c:v>
                </c:pt>
                <c:pt idx="467">
                  <c:v>45230</c:v>
                </c:pt>
                <c:pt idx="468">
                  <c:v>45229</c:v>
                </c:pt>
                <c:pt idx="469">
                  <c:v>45226</c:v>
                </c:pt>
                <c:pt idx="470">
                  <c:v>45225</c:v>
                </c:pt>
                <c:pt idx="471">
                  <c:v>45224</c:v>
                </c:pt>
                <c:pt idx="472">
                  <c:v>45223</c:v>
                </c:pt>
                <c:pt idx="473">
                  <c:v>45222</c:v>
                </c:pt>
                <c:pt idx="474">
                  <c:v>45219</c:v>
                </c:pt>
                <c:pt idx="475">
                  <c:v>45218</c:v>
                </c:pt>
                <c:pt idx="476">
                  <c:v>45217</c:v>
                </c:pt>
                <c:pt idx="477">
                  <c:v>45216</c:v>
                </c:pt>
                <c:pt idx="478">
                  <c:v>45215</c:v>
                </c:pt>
                <c:pt idx="479">
                  <c:v>45212</c:v>
                </c:pt>
                <c:pt idx="480">
                  <c:v>45211</c:v>
                </c:pt>
                <c:pt idx="481">
                  <c:v>45210</c:v>
                </c:pt>
                <c:pt idx="482">
                  <c:v>45209</c:v>
                </c:pt>
                <c:pt idx="483">
                  <c:v>45208</c:v>
                </c:pt>
                <c:pt idx="484">
                  <c:v>45205</c:v>
                </c:pt>
                <c:pt idx="485">
                  <c:v>45204</c:v>
                </c:pt>
                <c:pt idx="486">
                  <c:v>45203</c:v>
                </c:pt>
                <c:pt idx="487">
                  <c:v>45202</c:v>
                </c:pt>
                <c:pt idx="488">
                  <c:v>45201</c:v>
                </c:pt>
                <c:pt idx="489">
                  <c:v>45198</c:v>
                </c:pt>
                <c:pt idx="490">
                  <c:v>45197</c:v>
                </c:pt>
                <c:pt idx="491">
                  <c:v>45196</c:v>
                </c:pt>
                <c:pt idx="492">
                  <c:v>45195</c:v>
                </c:pt>
                <c:pt idx="493">
                  <c:v>45194</c:v>
                </c:pt>
                <c:pt idx="494">
                  <c:v>45191</c:v>
                </c:pt>
                <c:pt idx="495">
                  <c:v>45190</c:v>
                </c:pt>
                <c:pt idx="496">
                  <c:v>45189</c:v>
                </c:pt>
                <c:pt idx="497">
                  <c:v>45188</c:v>
                </c:pt>
                <c:pt idx="498">
                  <c:v>45187</c:v>
                </c:pt>
                <c:pt idx="499">
                  <c:v>45184</c:v>
                </c:pt>
                <c:pt idx="500">
                  <c:v>45183</c:v>
                </c:pt>
                <c:pt idx="501">
                  <c:v>45182</c:v>
                </c:pt>
                <c:pt idx="502">
                  <c:v>45181</c:v>
                </c:pt>
                <c:pt idx="503">
                  <c:v>45180</c:v>
                </c:pt>
                <c:pt idx="504">
                  <c:v>45177</c:v>
                </c:pt>
                <c:pt idx="505">
                  <c:v>45176</c:v>
                </c:pt>
                <c:pt idx="506">
                  <c:v>45175</c:v>
                </c:pt>
                <c:pt idx="507">
                  <c:v>45174</c:v>
                </c:pt>
                <c:pt idx="508">
                  <c:v>45170</c:v>
                </c:pt>
                <c:pt idx="509">
                  <c:v>45169</c:v>
                </c:pt>
                <c:pt idx="510">
                  <c:v>45168</c:v>
                </c:pt>
                <c:pt idx="511">
                  <c:v>45167</c:v>
                </c:pt>
                <c:pt idx="512">
                  <c:v>45166</c:v>
                </c:pt>
                <c:pt idx="513">
                  <c:v>45163</c:v>
                </c:pt>
                <c:pt idx="514">
                  <c:v>45162</c:v>
                </c:pt>
                <c:pt idx="515">
                  <c:v>45161</c:v>
                </c:pt>
                <c:pt idx="516">
                  <c:v>45160</c:v>
                </c:pt>
                <c:pt idx="517">
                  <c:v>45159</c:v>
                </c:pt>
                <c:pt idx="518">
                  <c:v>45156</c:v>
                </c:pt>
                <c:pt idx="519">
                  <c:v>45155</c:v>
                </c:pt>
                <c:pt idx="520">
                  <c:v>45154</c:v>
                </c:pt>
                <c:pt idx="521">
                  <c:v>45153</c:v>
                </c:pt>
                <c:pt idx="522">
                  <c:v>45152</c:v>
                </c:pt>
                <c:pt idx="523">
                  <c:v>45149</c:v>
                </c:pt>
                <c:pt idx="524">
                  <c:v>45148</c:v>
                </c:pt>
                <c:pt idx="525">
                  <c:v>45147</c:v>
                </c:pt>
                <c:pt idx="526">
                  <c:v>45146</c:v>
                </c:pt>
                <c:pt idx="527">
                  <c:v>45145</c:v>
                </c:pt>
                <c:pt idx="528">
                  <c:v>45142</c:v>
                </c:pt>
                <c:pt idx="529">
                  <c:v>45141</c:v>
                </c:pt>
                <c:pt idx="530">
                  <c:v>45140</c:v>
                </c:pt>
                <c:pt idx="531">
                  <c:v>45139</c:v>
                </c:pt>
                <c:pt idx="532">
                  <c:v>45138</c:v>
                </c:pt>
                <c:pt idx="533">
                  <c:v>45135</c:v>
                </c:pt>
                <c:pt idx="534">
                  <c:v>45134</c:v>
                </c:pt>
                <c:pt idx="535">
                  <c:v>45133</c:v>
                </c:pt>
                <c:pt idx="536">
                  <c:v>45132</c:v>
                </c:pt>
                <c:pt idx="537">
                  <c:v>45131</c:v>
                </c:pt>
                <c:pt idx="538">
                  <c:v>45128</c:v>
                </c:pt>
                <c:pt idx="539">
                  <c:v>45127</c:v>
                </c:pt>
                <c:pt idx="540">
                  <c:v>45126</c:v>
                </c:pt>
                <c:pt idx="541">
                  <c:v>45125</c:v>
                </c:pt>
                <c:pt idx="542">
                  <c:v>45124</c:v>
                </c:pt>
                <c:pt idx="543">
                  <c:v>45121</c:v>
                </c:pt>
                <c:pt idx="544">
                  <c:v>45120</c:v>
                </c:pt>
                <c:pt idx="545">
                  <c:v>45119</c:v>
                </c:pt>
                <c:pt idx="546">
                  <c:v>45118</c:v>
                </c:pt>
                <c:pt idx="547">
                  <c:v>45117</c:v>
                </c:pt>
                <c:pt idx="548">
                  <c:v>45114</c:v>
                </c:pt>
                <c:pt idx="549">
                  <c:v>45113</c:v>
                </c:pt>
                <c:pt idx="550">
                  <c:v>45112</c:v>
                </c:pt>
                <c:pt idx="551">
                  <c:v>45110</c:v>
                </c:pt>
                <c:pt idx="552">
                  <c:v>45107</c:v>
                </c:pt>
                <c:pt idx="553">
                  <c:v>45106</c:v>
                </c:pt>
                <c:pt idx="554">
                  <c:v>45105</c:v>
                </c:pt>
                <c:pt idx="555">
                  <c:v>45104</c:v>
                </c:pt>
                <c:pt idx="556">
                  <c:v>45103</c:v>
                </c:pt>
                <c:pt idx="557">
                  <c:v>45100</c:v>
                </c:pt>
                <c:pt idx="558">
                  <c:v>45099</c:v>
                </c:pt>
                <c:pt idx="559">
                  <c:v>45098</c:v>
                </c:pt>
                <c:pt idx="560">
                  <c:v>45097</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45072</c:v>
                </c:pt>
                <c:pt idx="576">
                  <c:v>45071</c:v>
                </c:pt>
                <c:pt idx="577">
                  <c:v>45070</c:v>
                </c:pt>
                <c:pt idx="578">
                  <c:v>45069</c:v>
                </c:pt>
                <c:pt idx="579">
                  <c:v>45068</c:v>
                </c:pt>
                <c:pt idx="580">
                  <c:v>45065</c:v>
                </c:pt>
                <c:pt idx="581">
                  <c:v>45064</c:v>
                </c:pt>
                <c:pt idx="582">
                  <c:v>45063</c:v>
                </c:pt>
                <c:pt idx="583">
                  <c:v>45062</c:v>
                </c:pt>
                <c:pt idx="584">
                  <c:v>45061</c:v>
                </c:pt>
                <c:pt idx="585">
                  <c:v>45058</c:v>
                </c:pt>
                <c:pt idx="586">
                  <c:v>45057</c:v>
                </c:pt>
                <c:pt idx="587">
                  <c:v>45056</c:v>
                </c:pt>
                <c:pt idx="588">
                  <c:v>45055</c:v>
                </c:pt>
                <c:pt idx="589">
                  <c:v>45054</c:v>
                </c:pt>
                <c:pt idx="590">
                  <c:v>45051</c:v>
                </c:pt>
                <c:pt idx="591">
                  <c:v>45050</c:v>
                </c:pt>
                <c:pt idx="592">
                  <c:v>45049</c:v>
                </c:pt>
                <c:pt idx="593">
                  <c:v>45048</c:v>
                </c:pt>
                <c:pt idx="594">
                  <c:v>45047</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45026</c:v>
                </c:pt>
                <c:pt idx="610">
                  <c:v>45022</c:v>
                </c:pt>
                <c:pt idx="611">
                  <c:v>45021</c:v>
                </c:pt>
                <c:pt idx="612">
                  <c:v>45020</c:v>
                </c:pt>
                <c:pt idx="613">
                  <c:v>45019</c:v>
                </c:pt>
                <c:pt idx="614">
                  <c:v>45016</c:v>
                </c:pt>
                <c:pt idx="615">
                  <c:v>45015</c:v>
                </c:pt>
                <c:pt idx="616">
                  <c:v>45014</c:v>
                </c:pt>
                <c:pt idx="617">
                  <c:v>45013</c:v>
                </c:pt>
                <c:pt idx="618">
                  <c:v>45012</c:v>
                </c:pt>
                <c:pt idx="619">
                  <c:v>45009</c:v>
                </c:pt>
                <c:pt idx="620">
                  <c:v>45008</c:v>
                </c:pt>
                <c:pt idx="621">
                  <c:v>45007</c:v>
                </c:pt>
                <c:pt idx="622">
                  <c:v>45006</c:v>
                </c:pt>
                <c:pt idx="623">
                  <c:v>45005</c:v>
                </c:pt>
                <c:pt idx="624">
                  <c:v>45002</c:v>
                </c:pt>
                <c:pt idx="625">
                  <c:v>45001</c:v>
                </c:pt>
                <c:pt idx="626">
                  <c:v>45000</c:v>
                </c:pt>
                <c:pt idx="627">
                  <c:v>44999</c:v>
                </c:pt>
                <c:pt idx="628">
                  <c:v>44998</c:v>
                </c:pt>
                <c:pt idx="629">
                  <c:v>44995</c:v>
                </c:pt>
                <c:pt idx="630">
                  <c:v>44994</c:v>
                </c:pt>
                <c:pt idx="631">
                  <c:v>44993</c:v>
                </c:pt>
                <c:pt idx="632">
                  <c:v>44992</c:v>
                </c:pt>
                <c:pt idx="633">
                  <c:v>44991</c:v>
                </c:pt>
                <c:pt idx="634">
                  <c:v>44988</c:v>
                </c:pt>
                <c:pt idx="635">
                  <c:v>44987</c:v>
                </c:pt>
                <c:pt idx="636">
                  <c:v>44986</c:v>
                </c:pt>
                <c:pt idx="637">
                  <c:v>44985</c:v>
                </c:pt>
                <c:pt idx="638">
                  <c:v>44984</c:v>
                </c:pt>
                <c:pt idx="639">
                  <c:v>44981</c:v>
                </c:pt>
                <c:pt idx="640">
                  <c:v>44980</c:v>
                </c:pt>
                <c:pt idx="641">
                  <c:v>44979</c:v>
                </c:pt>
                <c:pt idx="642">
                  <c:v>44978</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44939</c:v>
                </c:pt>
                <c:pt idx="668">
                  <c:v>44938</c:v>
                </c:pt>
                <c:pt idx="669">
                  <c:v>44937</c:v>
                </c:pt>
                <c:pt idx="670">
                  <c:v>44936</c:v>
                </c:pt>
                <c:pt idx="671">
                  <c:v>44935</c:v>
                </c:pt>
                <c:pt idx="672">
                  <c:v>44932</c:v>
                </c:pt>
                <c:pt idx="673">
                  <c:v>44931</c:v>
                </c:pt>
                <c:pt idx="674">
                  <c:v>44930</c:v>
                </c:pt>
                <c:pt idx="675">
                  <c:v>44929</c:v>
                </c:pt>
                <c:pt idx="676">
                  <c:v>44925</c:v>
                </c:pt>
                <c:pt idx="677">
                  <c:v>44924</c:v>
                </c:pt>
                <c:pt idx="678">
                  <c:v>44923</c:v>
                </c:pt>
                <c:pt idx="679">
                  <c:v>44922</c:v>
                </c:pt>
                <c:pt idx="680">
                  <c:v>44918</c:v>
                </c:pt>
                <c:pt idx="681">
                  <c:v>44917</c:v>
                </c:pt>
                <c:pt idx="682">
                  <c:v>44916</c:v>
                </c:pt>
                <c:pt idx="683">
                  <c:v>44915</c:v>
                </c:pt>
                <c:pt idx="684">
                  <c:v>44914</c:v>
                </c:pt>
                <c:pt idx="685">
                  <c:v>44911</c:v>
                </c:pt>
                <c:pt idx="686">
                  <c:v>44910</c:v>
                </c:pt>
                <c:pt idx="687">
                  <c:v>44909</c:v>
                </c:pt>
                <c:pt idx="688">
                  <c:v>44908</c:v>
                </c:pt>
                <c:pt idx="689">
                  <c:v>44907</c:v>
                </c:pt>
                <c:pt idx="690">
                  <c:v>44904</c:v>
                </c:pt>
                <c:pt idx="691">
                  <c:v>44903</c:v>
                </c:pt>
                <c:pt idx="692">
                  <c:v>44902</c:v>
                </c:pt>
                <c:pt idx="693">
                  <c:v>44901</c:v>
                </c:pt>
                <c:pt idx="694">
                  <c:v>44900</c:v>
                </c:pt>
                <c:pt idx="695">
                  <c:v>44897</c:v>
                </c:pt>
                <c:pt idx="696">
                  <c:v>44896</c:v>
                </c:pt>
                <c:pt idx="697">
                  <c:v>44895</c:v>
                </c:pt>
                <c:pt idx="698">
                  <c:v>44894</c:v>
                </c:pt>
                <c:pt idx="699">
                  <c:v>44893</c:v>
                </c:pt>
                <c:pt idx="700">
                  <c:v>44890</c:v>
                </c:pt>
                <c:pt idx="701">
                  <c:v>44888</c:v>
                </c:pt>
                <c:pt idx="702">
                  <c:v>44887</c:v>
                </c:pt>
                <c:pt idx="703">
                  <c:v>44886</c:v>
                </c:pt>
                <c:pt idx="704">
                  <c:v>44883</c:v>
                </c:pt>
                <c:pt idx="705">
                  <c:v>44882</c:v>
                </c:pt>
                <c:pt idx="706">
                  <c:v>44881</c:v>
                </c:pt>
                <c:pt idx="707">
                  <c:v>44880</c:v>
                </c:pt>
                <c:pt idx="708">
                  <c:v>44879</c:v>
                </c:pt>
                <c:pt idx="709">
                  <c:v>44876</c:v>
                </c:pt>
                <c:pt idx="710">
                  <c:v>44875</c:v>
                </c:pt>
                <c:pt idx="711">
                  <c:v>44874</c:v>
                </c:pt>
                <c:pt idx="712">
                  <c:v>44873</c:v>
                </c:pt>
                <c:pt idx="713">
                  <c:v>44872</c:v>
                </c:pt>
                <c:pt idx="714">
                  <c:v>44869</c:v>
                </c:pt>
                <c:pt idx="715">
                  <c:v>44868</c:v>
                </c:pt>
                <c:pt idx="716">
                  <c:v>44867</c:v>
                </c:pt>
                <c:pt idx="717">
                  <c:v>44866</c:v>
                </c:pt>
                <c:pt idx="718">
                  <c:v>44865</c:v>
                </c:pt>
                <c:pt idx="719">
                  <c:v>44862</c:v>
                </c:pt>
                <c:pt idx="720">
                  <c:v>44861</c:v>
                </c:pt>
                <c:pt idx="721">
                  <c:v>44860</c:v>
                </c:pt>
                <c:pt idx="722">
                  <c:v>44859</c:v>
                </c:pt>
                <c:pt idx="723">
                  <c:v>44858</c:v>
                </c:pt>
                <c:pt idx="724">
                  <c:v>44855</c:v>
                </c:pt>
                <c:pt idx="725">
                  <c:v>44854</c:v>
                </c:pt>
                <c:pt idx="726">
                  <c:v>44853</c:v>
                </c:pt>
                <c:pt idx="727">
                  <c:v>44852</c:v>
                </c:pt>
                <c:pt idx="728">
                  <c:v>44851</c:v>
                </c:pt>
                <c:pt idx="729">
                  <c:v>44848</c:v>
                </c:pt>
                <c:pt idx="730">
                  <c:v>44847</c:v>
                </c:pt>
                <c:pt idx="731">
                  <c:v>44846</c:v>
                </c:pt>
                <c:pt idx="732">
                  <c:v>44845</c:v>
                </c:pt>
                <c:pt idx="733">
                  <c:v>44844</c:v>
                </c:pt>
                <c:pt idx="734">
                  <c:v>44841</c:v>
                </c:pt>
                <c:pt idx="735">
                  <c:v>44840</c:v>
                </c:pt>
                <c:pt idx="736">
                  <c:v>44839</c:v>
                </c:pt>
                <c:pt idx="737">
                  <c:v>44838</c:v>
                </c:pt>
                <c:pt idx="738">
                  <c:v>44837</c:v>
                </c:pt>
                <c:pt idx="739">
                  <c:v>44834</c:v>
                </c:pt>
                <c:pt idx="740">
                  <c:v>44833</c:v>
                </c:pt>
                <c:pt idx="741">
                  <c:v>44832</c:v>
                </c:pt>
                <c:pt idx="742">
                  <c:v>44831</c:v>
                </c:pt>
                <c:pt idx="743">
                  <c:v>44830</c:v>
                </c:pt>
                <c:pt idx="744">
                  <c:v>44827</c:v>
                </c:pt>
                <c:pt idx="745">
                  <c:v>44826</c:v>
                </c:pt>
                <c:pt idx="746">
                  <c:v>44825</c:v>
                </c:pt>
                <c:pt idx="747">
                  <c:v>44824</c:v>
                </c:pt>
                <c:pt idx="748">
                  <c:v>44823</c:v>
                </c:pt>
                <c:pt idx="749">
                  <c:v>44820</c:v>
                </c:pt>
                <c:pt idx="750">
                  <c:v>44819</c:v>
                </c:pt>
                <c:pt idx="751">
                  <c:v>44818</c:v>
                </c:pt>
                <c:pt idx="752">
                  <c:v>44817</c:v>
                </c:pt>
                <c:pt idx="753">
                  <c:v>44816</c:v>
                </c:pt>
                <c:pt idx="754">
                  <c:v>44813</c:v>
                </c:pt>
                <c:pt idx="755">
                  <c:v>44812</c:v>
                </c:pt>
                <c:pt idx="756">
                  <c:v>44811</c:v>
                </c:pt>
                <c:pt idx="757">
                  <c:v>44810</c:v>
                </c:pt>
                <c:pt idx="758">
                  <c:v>44806</c:v>
                </c:pt>
                <c:pt idx="759">
                  <c:v>44805</c:v>
                </c:pt>
              </c:numCache>
            </c:numRef>
          </c:cat>
          <c:val>
            <c:numRef>
              <c:f>Sheet1!$C$3:$C$762</c:f>
              <c:numCache>
                <c:formatCode>General</c:formatCode>
                <c:ptCount val="760"/>
                <c:pt idx="0">
                  <c:v>202.51518200000001</c:v>
                </c:pt>
                <c:pt idx="1">
                  <c:v>197.05117799999999</c:v>
                </c:pt>
                <c:pt idx="2">
                  <c:v>189.89591999999999</c:v>
                </c:pt>
                <c:pt idx="3">
                  <c:v>191.58715799999999</c:v>
                </c:pt>
                <c:pt idx="4">
                  <c:v>187.68429599999999</c:v>
                </c:pt>
                <c:pt idx="5">
                  <c:v>180.008667</c:v>
                </c:pt>
                <c:pt idx="6">
                  <c:v>182.74067700000001</c:v>
                </c:pt>
                <c:pt idx="7">
                  <c:v>181.00607299999999</c:v>
                </c:pt>
                <c:pt idx="8">
                  <c:v>173.93756099999999</c:v>
                </c:pt>
                <c:pt idx="9">
                  <c:v>173.93756099999999</c:v>
                </c:pt>
                <c:pt idx="10">
                  <c:v>165.95837399999999</c:v>
                </c:pt>
                <c:pt idx="11">
                  <c:v>166.60884100000001</c:v>
                </c:pt>
                <c:pt idx="12">
                  <c:v>167.12922699999999</c:v>
                </c:pt>
                <c:pt idx="13">
                  <c:v>161.318298</c:v>
                </c:pt>
                <c:pt idx="14">
                  <c:v>160.97137499999999</c:v>
                </c:pt>
                <c:pt idx="15">
                  <c:v>157.11187699999999</c:v>
                </c:pt>
                <c:pt idx="16">
                  <c:v>152.90545700000001</c:v>
                </c:pt>
                <c:pt idx="17">
                  <c:v>145.44665499999999</c:v>
                </c:pt>
                <c:pt idx="18">
                  <c:v>151.95143100000001</c:v>
                </c:pt>
                <c:pt idx="19">
                  <c:v>152.73201</c:v>
                </c:pt>
                <c:pt idx="20">
                  <c:v>150.21682699999999</c:v>
                </c:pt>
                <c:pt idx="21">
                  <c:v>151.821335</c:v>
                </c:pt>
                <c:pt idx="22">
                  <c:v>152.42845199999999</c:v>
                </c:pt>
                <c:pt idx="23">
                  <c:v>150.173462</c:v>
                </c:pt>
                <c:pt idx="24">
                  <c:v>151.77796900000001</c:v>
                </c:pt>
                <c:pt idx="25">
                  <c:v>151.25758400000001</c:v>
                </c:pt>
                <c:pt idx="26">
                  <c:v>148.872513</c:v>
                </c:pt>
                <c:pt idx="27">
                  <c:v>144.83955399999999</c:v>
                </c:pt>
                <c:pt idx="28">
                  <c:v>138.24804700000001</c:v>
                </c:pt>
                <c:pt idx="29">
                  <c:v>127.45012699999999</c:v>
                </c:pt>
                <c:pt idx="30">
                  <c:v>123.93755299999999</c:v>
                </c:pt>
                <c:pt idx="31">
                  <c:v>124.544662</c:v>
                </c:pt>
                <c:pt idx="32">
                  <c:v>130.919342</c:v>
                </c:pt>
                <c:pt idx="33">
                  <c:v>128.05723599999999</c:v>
                </c:pt>
                <c:pt idx="34">
                  <c:v>133.99825999999999</c:v>
                </c:pt>
                <c:pt idx="35">
                  <c:v>131.266266</c:v>
                </c:pt>
                <c:pt idx="36">
                  <c:v>133.47789</c:v>
                </c:pt>
                <c:pt idx="37">
                  <c:v>136.25325000000001</c:v>
                </c:pt>
                <c:pt idx="38">
                  <c:v>129.92193599999999</c:v>
                </c:pt>
                <c:pt idx="39">
                  <c:v>121.72592899999999</c:v>
                </c:pt>
                <c:pt idx="40">
                  <c:v>122.20295</c:v>
                </c:pt>
                <c:pt idx="41">
                  <c:v>124.718124</c:v>
                </c:pt>
                <c:pt idx="42">
                  <c:v>123.85082199999999</c:v>
                </c:pt>
                <c:pt idx="43">
                  <c:v>127.45012699999999</c:v>
                </c:pt>
                <c:pt idx="44">
                  <c:v>127.320038</c:v>
                </c:pt>
                <c:pt idx="45">
                  <c:v>125.065048</c:v>
                </c:pt>
                <c:pt idx="46">
                  <c:v>123.330444</c:v>
                </c:pt>
                <c:pt idx="47">
                  <c:v>120.251518</c:v>
                </c:pt>
                <c:pt idx="48">
                  <c:v>130.572418</c:v>
                </c:pt>
                <c:pt idx="49">
                  <c:v>129.444931</c:v>
                </c:pt>
                <c:pt idx="50">
                  <c:v>128.360794</c:v>
                </c:pt>
                <c:pt idx="51">
                  <c:v>125.672157</c:v>
                </c:pt>
                <c:pt idx="52">
                  <c:v>125.758888</c:v>
                </c:pt>
                <c:pt idx="53">
                  <c:v>119.991325</c:v>
                </c:pt>
                <c:pt idx="54">
                  <c:v>128.187332</c:v>
                </c:pt>
                <c:pt idx="55">
                  <c:v>125.151779</c:v>
                </c:pt>
                <c:pt idx="56">
                  <c:v>124.891586</c:v>
                </c:pt>
                <c:pt idx="57">
                  <c:v>130.31222500000001</c:v>
                </c:pt>
                <c:pt idx="58">
                  <c:v>126.756287</c:v>
                </c:pt>
                <c:pt idx="59">
                  <c:v>129.835205</c:v>
                </c:pt>
                <c:pt idx="60">
                  <c:v>132.046829</c:v>
                </c:pt>
                <c:pt idx="61">
                  <c:v>132.220291</c:v>
                </c:pt>
                <c:pt idx="62">
                  <c:v>136.16651899999999</c:v>
                </c:pt>
                <c:pt idx="63">
                  <c:v>132.13355999999999</c:v>
                </c:pt>
                <c:pt idx="64">
                  <c:v>125.23851000000001</c:v>
                </c:pt>
                <c:pt idx="65">
                  <c:v>123.026886</c:v>
                </c:pt>
                <c:pt idx="66">
                  <c:v>126.062454</c:v>
                </c:pt>
                <c:pt idx="67">
                  <c:v>123.85082199999999</c:v>
                </c:pt>
                <c:pt idx="68">
                  <c:v>130.48568700000001</c:v>
                </c:pt>
                <c:pt idx="69">
                  <c:v>130.74588</c:v>
                </c:pt>
                <c:pt idx="70">
                  <c:v>130.225494</c:v>
                </c:pt>
                <c:pt idx="71">
                  <c:v>133.17433199999999</c:v>
                </c:pt>
                <c:pt idx="72">
                  <c:v>119.644409</c:v>
                </c:pt>
                <c:pt idx="73">
                  <c:v>118.039894</c:v>
                </c:pt>
                <c:pt idx="74">
                  <c:v>118.343452</c:v>
                </c:pt>
                <c:pt idx="75">
                  <c:v>115.828278</c:v>
                </c:pt>
                <c:pt idx="76">
                  <c:v>119.12402299999999</c:v>
                </c:pt>
                <c:pt idx="77">
                  <c:v>113.26973</c:v>
                </c:pt>
                <c:pt idx="78">
                  <c:v>114.39722399999999</c:v>
                </c:pt>
                <c:pt idx="79">
                  <c:v>111.665222</c:v>
                </c:pt>
                <c:pt idx="80">
                  <c:v>105.290543</c:v>
                </c:pt>
                <c:pt idx="81">
                  <c:v>100.910667</c:v>
                </c:pt>
                <c:pt idx="82">
                  <c:v>101.604507</c:v>
                </c:pt>
                <c:pt idx="83">
                  <c:v>97.528191000000007</c:v>
                </c:pt>
                <c:pt idx="84">
                  <c:v>101.821335</c:v>
                </c:pt>
                <c:pt idx="85">
                  <c:v>102.16825900000001</c:v>
                </c:pt>
                <c:pt idx="86">
                  <c:v>118.430183</c:v>
                </c:pt>
                <c:pt idx="87">
                  <c:v>111.96878100000001</c:v>
                </c:pt>
                <c:pt idx="88">
                  <c:v>116.045097</c:v>
                </c:pt>
                <c:pt idx="89">
                  <c:v>120.251518</c:v>
                </c:pt>
                <c:pt idx="90">
                  <c:v>111.274933</c:v>
                </c:pt>
                <c:pt idx="91">
                  <c:v>104.163055</c:v>
                </c:pt>
                <c:pt idx="92">
                  <c:v>104.68343400000001</c:v>
                </c:pt>
                <c:pt idx="93">
                  <c:v>112.532524</c:v>
                </c:pt>
                <c:pt idx="94">
                  <c:v>110.23416899999999</c:v>
                </c:pt>
                <c:pt idx="95">
                  <c:v>114.353859</c:v>
                </c:pt>
                <c:pt idx="96">
                  <c:v>111.665222</c:v>
                </c:pt>
                <c:pt idx="97">
                  <c:v>115.78491200000001</c:v>
                </c:pt>
                <c:pt idx="98">
                  <c:v>111.318298</c:v>
                </c:pt>
                <c:pt idx="99">
                  <c:v>117.82306699999999</c:v>
                </c:pt>
                <c:pt idx="100">
                  <c:v>124.02428399999999</c:v>
                </c:pt>
                <c:pt idx="101">
                  <c:v>120.815262</c:v>
                </c:pt>
                <c:pt idx="102">
                  <c:v>125.108414</c:v>
                </c:pt>
                <c:pt idx="103">
                  <c:v>119.12402299999999</c:v>
                </c:pt>
                <c:pt idx="104">
                  <c:v>116.91239899999999</c:v>
                </c:pt>
                <c:pt idx="105">
                  <c:v>115.524719</c:v>
                </c:pt>
                <c:pt idx="106">
                  <c:v>104.553337</c:v>
                </c:pt>
                <c:pt idx="107">
                  <c:v>95.099739</c:v>
                </c:pt>
                <c:pt idx="108">
                  <c:v>79.965309000000005</c:v>
                </c:pt>
                <c:pt idx="109">
                  <c:v>79.748481999999996</c:v>
                </c:pt>
                <c:pt idx="110">
                  <c:v>80.74588</c:v>
                </c:pt>
                <c:pt idx="111">
                  <c:v>98.265395999999996</c:v>
                </c:pt>
                <c:pt idx="112">
                  <c:v>98.438857999999996</c:v>
                </c:pt>
                <c:pt idx="113">
                  <c:v>98.612312000000003</c:v>
                </c:pt>
                <c:pt idx="114">
                  <c:v>99.349525</c:v>
                </c:pt>
                <c:pt idx="115">
                  <c:v>97.614913999999999</c:v>
                </c:pt>
                <c:pt idx="116">
                  <c:v>98.438857999999996</c:v>
                </c:pt>
                <c:pt idx="117">
                  <c:v>93.712058999999996</c:v>
                </c:pt>
                <c:pt idx="118">
                  <c:v>95.229836000000006</c:v>
                </c:pt>
                <c:pt idx="119">
                  <c:v>91.890716999999995</c:v>
                </c:pt>
                <c:pt idx="120">
                  <c:v>92.974845999999999</c:v>
                </c:pt>
                <c:pt idx="121">
                  <c:v>95.836945</c:v>
                </c:pt>
                <c:pt idx="122">
                  <c:v>96.140502999999995</c:v>
                </c:pt>
                <c:pt idx="123">
                  <c:v>94.492630000000005</c:v>
                </c:pt>
                <c:pt idx="124">
                  <c:v>93.278403999999995</c:v>
                </c:pt>
                <c:pt idx="125">
                  <c:v>89.245445000000004</c:v>
                </c:pt>
                <c:pt idx="126">
                  <c:v>87.380745000000005</c:v>
                </c:pt>
                <c:pt idx="127">
                  <c:v>81.699912999999995</c:v>
                </c:pt>
                <c:pt idx="128">
                  <c:v>81.439719999999994</c:v>
                </c:pt>
                <c:pt idx="129">
                  <c:v>75.672156999999999</c:v>
                </c:pt>
                <c:pt idx="130">
                  <c:v>80.572417999999999</c:v>
                </c:pt>
                <c:pt idx="131">
                  <c:v>79.358192000000003</c:v>
                </c:pt>
                <c:pt idx="132">
                  <c:v>80.832611</c:v>
                </c:pt>
                <c:pt idx="133">
                  <c:v>74.674758999999995</c:v>
                </c:pt>
                <c:pt idx="134">
                  <c:v>72.202950000000001</c:v>
                </c:pt>
                <c:pt idx="135">
                  <c:v>72.246323000000004</c:v>
                </c:pt>
                <c:pt idx="136">
                  <c:v>71.118819999999999</c:v>
                </c:pt>
                <c:pt idx="137">
                  <c:v>77.189941000000005</c:v>
                </c:pt>
                <c:pt idx="138">
                  <c:v>75.108413999999996</c:v>
                </c:pt>
                <c:pt idx="139">
                  <c:v>77.666954000000004</c:v>
                </c:pt>
                <c:pt idx="140">
                  <c:v>76.929749000000001</c:v>
                </c:pt>
                <c:pt idx="141">
                  <c:v>83.174323999999999</c:v>
                </c:pt>
                <c:pt idx="142">
                  <c:v>80.138771000000006</c:v>
                </c:pt>
                <c:pt idx="143">
                  <c:v>80.138771000000006</c:v>
                </c:pt>
                <c:pt idx="144">
                  <c:v>78.143974</c:v>
                </c:pt>
                <c:pt idx="145">
                  <c:v>84.345184000000003</c:v>
                </c:pt>
                <c:pt idx="146">
                  <c:v>82.697310999999999</c:v>
                </c:pt>
                <c:pt idx="147">
                  <c:v>79.705116000000004</c:v>
                </c:pt>
                <c:pt idx="148">
                  <c:v>81.960105999999996</c:v>
                </c:pt>
                <c:pt idx="149">
                  <c:v>77.189941000000005</c:v>
                </c:pt>
                <c:pt idx="150">
                  <c:v>78.360802000000007</c:v>
                </c:pt>
                <c:pt idx="151">
                  <c:v>77.970511999999999</c:v>
                </c:pt>
                <c:pt idx="152">
                  <c:v>73.590630000000004</c:v>
                </c:pt>
                <c:pt idx="153">
                  <c:v>71.552475000000001</c:v>
                </c:pt>
                <c:pt idx="154">
                  <c:v>68.950562000000005</c:v>
                </c:pt>
                <c:pt idx="155">
                  <c:v>70.945357999999999</c:v>
                </c:pt>
                <c:pt idx="156">
                  <c:v>64.353859</c:v>
                </c:pt>
                <c:pt idx="157">
                  <c:v>63.486556999999998</c:v>
                </c:pt>
                <c:pt idx="158">
                  <c:v>61.968777000000003</c:v>
                </c:pt>
                <c:pt idx="159">
                  <c:v>64.570685999999995</c:v>
                </c:pt>
                <c:pt idx="160">
                  <c:v>62.619255000000003</c:v>
                </c:pt>
                <c:pt idx="161">
                  <c:v>62.749347999999998</c:v>
                </c:pt>
                <c:pt idx="162">
                  <c:v>63.096271999999999</c:v>
                </c:pt>
                <c:pt idx="163">
                  <c:v>59.366871000000003</c:v>
                </c:pt>
                <c:pt idx="164">
                  <c:v>58.803122999999999</c:v>
                </c:pt>
                <c:pt idx="165">
                  <c:v>59.236773999999997</c:v>
                </c:pt>
                <c:pt idx="166">
                  <c:v>57.502167</c:v>
                </c:pt>
                <c:pt idx="167">
                  <c:v>53.425846</c:v>
                </c:pt>
                <c:pt idx="168">
                  <c:v>55.984389999999998</c:v>
                </c:pt>
                <c:pt idx="169">
                  <c:v>55.680832000000002</c:v>
                </c:pt>
                <c:pt idx="170">
                  <c:v>51.994796999999998</c:v>
                </c:pt>
                <c:pt idx="171">
                  <c:v>49.956634999999999</c:v>
                </c:pt>
                <c:pt idx="172">
                  <c:v>51.777968999999999</c:v>
                </c:pt>
                <c:pt idx="173">
                  <c:v>53.252383999999999</c:v>
                </c:pt>
                <c:pt idx="174">
                  <c:v>47.051169999999999</c:v>
                </c:pt>
                <c:pt idx="175">
                  <c:v>46.444057000000001</c:v>
                </c:pt>
                <c:pt idx="176">
                  <c:v>48.568950999999998</c:v>
                </c:pt>
                <c:pt idx="177">
                  <c:v>49.479618000000002</c:v>
                </c:pt>
                <c:pt idx="178">
                  <c:v>49.219428999999998</c:v>
                </c:pt>
                <c:pt idx="179">
                  <c:v>49.219428999999998</c:v>
                </c:pt>
                <c:pt idx="180">
                  <c:v>50.607112999999998</c:v>
                </c:pt>
                <c:pt idx="181">
                  <c:v>49.132697999999998</c:v>
                </c:pt>
                <c:pt idx="182">
                  <c:v>49.739811000000003</c:v>
                </c:pt>
                <c:pt idx="183">
                  <c:v>56.938423</c:v>
                </c:pt>
                <c:pt idx="184">
                  <c:v>57.935817999999998</c:v>
                </c:pt>
                <c:pt idx="185">
                  <c:v>58.933216000000002</c:v>
                </c:pt>
                <c:pt idx="186">
                  <c:v>63.313094999999997</c:v>
                </c:pt>
                <c:pt idx="187">
                  <c:v>69.514313000000001</c:v>
                </c:pt>
                <c:pt idx="188">
                  <c:v>64.700783000000001</c:v>
                </c:pt>
                <c:pt idx="189">
                  <c:v>64.397223999999994</c:v>
                </c:pt>
                <c:pt idx="190">
                  <c:v>59.670425000000002</c:v>
                </c:pt>
                <c:pt idx="191">
                  <c:v>62.749347999999998</c:v>
                </c:pt>
                <c:pt idx="192">
                  <c:v>63.052906</c:v>
                </c:pt>
                <c:pt idx="193">
                  <c:v>63.486556999999998</c:v>
                </c:pt>
                <c:pt idx="194">
                  <c:v>59.713791000000001</c:v>
                </c:pt>
                <c:pt idx="195">
                  <c:v>63.313094999999997</c:v>
                </c:pt>
                <c:pt idx="196">
                  <c:v>62.402431</c:v>
                </c:pt>
                <c:pt idx="197">
                  <c:v>61.708587999999999</c:v>
                </c:pt>
                <c:pt idx="198">
                  <c:v>61.058109000000002</c:v>
                </c:pt>
                <c:pt idx="199">
                  <c:v>66.001732000000004</c:v>
                </c:pt>
                <c:pt idx="200">
                  <c:v>65.394622999999996</c:v>
                </c:pt>
                <c:pt idx="201">
                  <c:v>63.573287999999998</c:v>
                </c:pt>
                <c:pt idx="202">
                  <c:v>64.267128</c:v>
                </c:pt>
                <c:pt idx="203">
                  <c:v>60.537726999999997</c:v>
                </c:pt>
                <c:pt idx="204">
                  <c:v>53.989586000000003</c:v>
                </c:pt>
                <c:pt idx="205">
                  <c:v>54.900261</c:v>
                </c:pt>
                <c:pt idx="206">
                  <c:v>54.206417000000002</c:v>
                </c:pt>
                <c:pt idx="207">
                  <c:v>56.591498999999999</c:v>
                </c:pt>
                <c:pt idx="208">
                  <c:v>59.280140000000003</c:v>
                </c:pt>
                <c:pt idx="209">
                  <c:v>69.210753999999994</c:v>
                </c:pt>
                <c:pt idx="210">
                  <c:v>71.595839999999995</c:v>
                </c:pt>
                <c:pt idx="211">
                  <c:v>67.562881000000004</c:v>
                </c:pt>
                <c:pt idx="212">
                  <c:v>73.937552999999994</c:v>
                </c:pt>
                <c:pt idx="213">
                  <c:v>73.026886000000005</c:v>
                </c:pt>
                <c:pt idx="214">
                  <c:v>72.810058999999995</c:v>
                </c:pt>
                <c:pt idx="215">
                  <c:v>74.934951999999996</c:v>
                </c:pt>
                <c:pt idx="216">
                  <c:v>80.008674999999997</c:v>
                </c:pt>
                <c:pt idx="217">
                  <c:v>82.220291000000003</c:v>
                </c:pt>
                <c:pt idx="218">
                  <c:v>79.358192000000003</c:v>
                </c:pt>
                <c:pt idx="219">
                  <c:v>80.225502000000006</c:v>
                </c:pt>
                <c:pt idx="220">
                  <c:v>82.697310999999999</c:v>
                </c:pt>
                <c:pt idx="221">
                  <c:v>87.597572</c:v>
                </c:pt>
                <c:pt idx="222">
                  <c:v>91.196877000000001</c:v>
                </c:pt>
                <c:pt idx="223">
                  <c:v>87.424109999999999</c:v>
                </c:pt>
                <c:pt idx="224">
                  <c:v>87.120552000000004</c:v>
                </c:pt>
                <c:pt idx="225">
                  <c:v>79.921943999999996</c:v>
                </c:pt>
                <c:pt idx="226">
                  <c:v>77.797049999999999</c:v>
                </c:pt>
                <c:pt idx="227">
                  <c:v>76.409369999999996</c:v>
                </c:pt>
                <c:pt idx="228">
                  <c:v>74.154381000000001</c:v>
                </c:pt>
                <c:pt idx="229">
                  <c:v>73.677361000000005</c:v>
                </c:pt>
                <c:pt idx="230">
                  <c:v>72.896789999999996</c:v>
                </c:pt>
                <c:pt idx="231">
                  <c:v>68.213356000000005</c:v>
                </c:pt>
                <c:pt idx="232">
                  <c:v>69.080658</c:v>
                </c:pt>
                <c:pt idx="233">
                  <c:v>69.254112000000006</c:v>
                </c:pt>
                <c:pt idx="234">
                  <c:v>71.509108999999995</c:v>
                </c:pt>
                <c:pt idx="235">
                  <c:v>71.552475000000001</c:v>
                </c:pt>
                <c:pt idx="236">
                  <c:v>75.065048000000004</c:v>
                </c:pt>
                <c:pt idx="237">
                  <c:v>75.411972000000006</c:v>
                </c:pt>
                <c:pt idx="238">
                  <c:v>72.679962000000003</c:v>
                </c:pt>
                <c:pt idx="239">
                  <c:v>75.021682999999996</c:v>
                </c:pt>
                <c:pt idx="240">
                  <c:v>80.572417999999999</c:v>
                </c:pt>
                <c:pt idx="241">
                  <c:v>79.141373000000002</c:v>
                </c:pt>
                <c:pt idx="242">
                  <c:v>79.575019999999995</c:v>
                </c:pt>
                <c:pt idx="243">
                  <c:v>74.891586000000004</c:v>
                </c:pt>
                <c:pt idx="244">
                  <c:v>75.672156999999999</c:v>
                </c:pt>
                <c:pt idx="245">
                  <c:v>72.246314999999996</c:v>
                </c:pt>
                <c:pt idx="246">
                  <c:v>69.384215999999995</c:v>
                </c:pt>
                <c:pt idx="247">
                  <c:v>71.248917000000006</c:v>
                </c:pt>
                <c:pt idx="248">
                  <c:v>72.983520999999996</c:v>
                </c:pt>
                <c:pt idx="249">
                  <c:v>73.850821999999994</c:v>
                </c:pt>
                <c:pt idx="250">
                  <c:v>70.034690999999995</c:v>
                </c:pt>
                <c:pt idx="251">
                  <c:v>62.142238999999996</c:v>
                </c:pt>
                <c:pt idx="252">
                  <c:v>61.405028999999999</c:v>
                </c:pt>
                <c:pt idx="253">
                  <c:v>59.410232999999998</c:v>
                </c:pt>
                <c:pt idx="254">
                  <c:v>57.502167</c:v>
                </c:pt>
                <c:pt idx="255">
                  <c:v>61.882046000000003</c:v>
                </c:pt>
                <c:pt idx="256">
                  <c:v>60.060710999999998</c:v>
                </c:pt>
                <c:pt idx="257">
                  <c:v>61.621856999999999</c:v>
                </c:pt>
                <c:pt idx="258">
                  <c:v>67.476151000000002</c:v>
                </c:pt>
                <c:pt idx="259">
                  <c:v>68.603645</c:v>
                </c:pt>
                <c:pt idx="260">
                  <c:v>66.348656000000005</c:v>
                </c:pt>
                <c:pt idx="261">
                  <c:v>70.078056000000004</c:v>
                </c:pt>
                <c:pt idx="262">
                  <c:v>70.121421999999995</c:v>
                </c:pt>
                <c:pt idx="263">
                  <c:v>70.598442000000006</c:v>
                </c:pt>
                <c:pt idx="264">
                  <c:v>68.169990999999996</c:v>
                </c:pt>
                <c:pt idx="265">
                  <c:v>72.463142000000005</c:v>
                </c:pt>
                <c:pt idx="266">
                  <c:v>71.292282</c:v>
                </c:pt>
                <c:pt idx="267">
                  <c:v>70.078056000000004</c:v>
                </c:pt>
                <c:pt idx="268">
                  <c:v>66.912398999999994</c:v>
                </c:pt>
                <c:pt idx="269">
                  <c:v>61.708587999999999</c:v>
                </c:pt>
                <c:pt idx="270">
                  <c:v>60.928013</c:v>
                </c:pt>
                <c:pt idx="271">
                  <c:v>62.098872999999998</c:v>
                </c:pt>
                <c:pt idx="272">
                  <c:v>60.017344999999999</c:v>
                </c:pt>
                <c:pt idx="273">
                  <c:v>55.420642999999998</c:v>
                </c:pt>
                <c:pt idx="274">
                  <c:v>54.163052</c:v>
                </c:pt>
                <c:pt idx="275">
                  <c:v>50.520381999999998</c:v>
                </c:pt>
                <c:pt idx="276">
                  <c:v>54.509974999999997</c:v>
                </c:pt>
                <c:pt idx="277">
                  <c:v>53.252383999999999</c:v>
                </c:pt>
                <c:pt idx="278">
                  <c:v>58.196010999999999</c:v>
                </c:pt>
                <c:pt idx="279">
                  <c:v>61.621856999999999</c:v>
                </c:pt>
                <c:pt idx="280">
                  <c:v>64.483954999999995</c:v>
                </c:pt>
                <c:pt idx="281">
                  <c:v>60.234177000000003</c:v>
                </c:pt>
                <c:pt idx="282">
                  <c:v>58.889854</c:v>
                </c:pt>
                <c:pt idx="283">
                  <c:v>58.196010999999999</c:v>
                </c:pt>
                <c:pt idx="284">
                  <c:v>56.938423</c:v>
                </c:pt>
                <c:pt idx="285">
                  <c:v>61.448394999999998</c:v>
                </c:pt>
                <c:pt idx="286">
                  <c:v>62.402428</c:v>
                </c:pt>
                <c:pt idx="287">
                  <c:v>62.402428</c:v>
                </c:pt>
                <c:pt idx="288">
                  <c:v>62.142238999999996</c:v>
                </c:pt>
                <c:pt idx="289">
                  <c:v>64.223763000000005</c:v>
                </c:pt>
                <c:pt idx="290">
                  <c:v>66.695580000000007</c:v>
                </c:pt>
                <c:pt idx="291">
                  <c:v>70.338249000000005</c:v>
                </c:pt>
                <c:pt idx="292">
                  <c:v>64.570685999999995</c:v>
                </c:pt>
                <c:pt idx="293">
                  <c:v>65.524719000000005</c:v>
                </c:pt>
                <c:pt idx="294">
                  <c:v>65.177795000000003</c:v>
                </c:pt>
                <c:pt idx="295">
                  <c:v>60.667824000000003</c:v>
                </c:pt>
                <c:pt idx="296">
                  <c:v>56.591498999999999</c:v>
                </c:pt>
                <c:pt idx="297">
                  <c:v>56.548133999999997</c:v>
                </c:pt>
                <c:pt idx="298">
                  <c:v>57.285342999999997</c:v>
                </c:pt>
                <c:pt idx="299">
                  <c:v>52.992195000000002</c:v>
                </c:pt>
                <c:pt idx="300">
                  <c:v>47.528187000000003</c:v>
                </c:pt>
                <c:pt idx="301">
                  <c:v>46.964438999999999</c:v>
                </c:pt>
                <c:pt idx="302">
                  <c:v>47.137900999999999</c:v>
                </c:pt>
                <c:pt idx="303">
                  <c:v>48.438853999999999</c:v>
                </c:pt>
                <c:pt idx="304">
                  <c:v>46.660885</c:v>
                </c:pt>
                <c:pt idx="305">
                  <c:v>46.747616000000001</c:v>
                </c:pt>
                <c:pt idx="306">
                  <c:v>48.525585</c:v>
                </c:pt>
                <c:pt idx="307">
                  <c:v>47.398090000000003</c:v>
                </c:pt>
                <c:pt idx="308">
                  <c:v>49.826537999999999</c:v>
                </c:pt>
                <c:pt idx="309">
                  <c:v>46.140503000000002</c:v>
                </c:pt>
                <c:pt idx="310">
                  <c:v>43.972248</c:v>
                </c:pt>
                <c:pt idx="311">
                  <c:v>44.882914999999997</c:v>
                </c:pt>
                <c:pt idx="312">
                  <c:v>43.755420999999998</c:v>
                </c:pt>
                <c:pt idx="313">
                  <c:v>47.441456000000002</c:v>
                </c:pt>
                <c:pt idx="314">
                  <c:v>46.357329999999997</c:v>
                </c:pt>
                <c:pt idx="315">
                  <c:v>47.571551999999997</c:v>
                </c:pt>
                <c:pt idx="316">
                  <c:v>45.446658999999997</c:v>
                </c:pt>
                <c:pt idx="317">
                  <c:v>56.157848000000001</c:v>
                </c:pt>
                <c:pt idx="318">
                  <c:v>50.867302000000002</c:v>
                </c:pt>
                <c:pt idx="319">
                  <c:v>48.222031000000001</c:v>
                </c:pt>
                <c:pt idx="320">
                  <c:v>53.989593999999997</c:v>
                </c:pt>
                <c:pt idx="321">
                  <c:v>53.078926000000003</c:v>
                </c:pt>
                <c:pt idx="322" formatCode="#,##0">
                  <c:v>54.206400000000002</c:v>
                </c:pt>
                <c:pt idx="323">
                  <c:v>52.601900000000001</c:v>
                </c:pt>
                <c:pt idx="324">
                  <c:v>56.548099999999998</c:v>
                </c:pt>
                <c:pt idx="325">
                  <c:v>52.905500000000004</c:v>
                </c:pt>
                <c:pt idx="326">
                  <c:v>50.693800000000003</c:v>
                </c:pt>
                <c:pt idx="327">
                  <c:v>53.729399999999998</c:v>
                </c:pt>
                <c:pt idx="328">
                  <c:v>60.147399999999998</c:v>
                </c:pt>
                <c:pt idx="329">
                  <c:v>61.491799999999998</c:v>
                </c:pt>
                <c:pt idx="330">
                  <c:v>59.8872</c:v>
                </c:pt>
                <c:pt idx="331">
                  <c:v>54.640099999999997</c:v>
                </c:pt>
                <c:pt idx="332">
                  <c:v>55.724200000000003</c:v>
                </c:pt>
                <c:pt idx="333">
                  <c:v>53.512599999999999</c:v>
                </c:pt>
                <c:pt idx="334">
                  <c:v>51.561100000000003</c:v>
                </c:pt>
                <c:pt idx="335">
                  <c:v>52.862099000000001</c:v>
                </c:pt>
                <c:pt idx="336">
                  <c:v>53.339115</c:v>
                </c:pt>
                <c:pt idx="337">
                  <c:v>48.135300000000001</c:v>
                </c:pt>
                <c:pt idx="338">
                  <c:v>48.178665000000002</c:v>
                </c:pt>
                <c:pt idx="339">
                  <c:v>48.352122999999999</c:v>
                </c:pt>
                <c:pt idx="340">
                  <c:v>45.013007999999999</c:v>
                </c:pt>
                <c:pt idx="341">
                  <c:v>45.620120999999997</c:v>
                </c:pt>
                <c:pt idx="342">
                  <c:v>44.492626000000001</c:v>
                </c:pt>
                <c:pt idx="343">
                  <c:v>43.668689999999998</c:v>
                </c:pt>
                <c:pt idx="344">
                  <c:v>50.780571000000002</c:v>
                </c:pt>
                <c:pt idx="345">
                  <c:v>49.956634999999999</c:v>
                </c:pt>
                <c:pt idx="346">
                  <c:v>48.872504999999997</c:v>
                </c:pt>
                <c:pt idx="347">
                  <c:v>43.625323999999999</c:v>
                </c:pt>
                <c:pt idx="348">
                  <c:v>43.321770000000001</c:v>
                </c:pt>
                <c:pt idx="349">
                  <c:v>41.066783999999998</c:v>
                </c:pt>
                <c:pt idx="350">
                  <c:v>47.745013999999998</c:v>
                </c:pt>
                <c:pt idx="351">
                  <c:v>46.357329999999997</c:v>
                </c:pt>
                <c:pt idx="352">
                  <c:v>45.490025000000003</c:v>
                </c:pt>
                <c:pt idx="353">
                  <c:v>43.235035000000003</c:v>
                </c:pt>
                <c:pt idx="354">
                  <c:v>45.403297000000002</c:v>
                </c:pt>
                <c:pt idx="355">
                  <c:v>46.400691999999999</c:v>
                </c:pt>
                <c:pt idx="356">
                  <c:v>49.392887000000002</c:v>
                </c:pt>
                <c:pt idx="357">
                  <c:v>46.053772000000002</c:v>
                </c:pt>
                <c:pt idx="358">
                  <c:v>48.222031000000001</c:v>
                </c:pt>
                <c:pt idx="359">
                  <c:v>45.706851999999998</c:v>
                </c:pt>
                <c:pt idx="360">
                  <c:v>46.747616000000001</c:v>
                </c:pt>
                <c:pt idx="361">
                  <c:v>42.150908999999999</c:v>
                </c:pt>
                <c:pt idx="362">
                  <c:v>43.712054999999999</c:v>
                </c:pt>
                <c:pt idx="363">
                  <c:v>40.676495000000003</c:v>
                </c:pt>
                <c:pt idx="364">
                  <c:v>38.898524999999999</c:v>
                </c:pt>
                <c:pt idx="365">
                  <c:v>37.120556000000001</c:v>
                </c:pt>
                <c:pt idx="366">
                  <c:v>34.258457</c:v>
                </c:pt>
                <c:pt idx="367">
                  <c:v>29.444927</c:v>
                </c:pt>
                <c:pt idx="368">
                  <c:v>29.358196</c:v>
                </c:pt>
                <c:pt idx="369">
                  <c:v>28.360797999999999</c:v>
                </c:pt>
                <c:pt idx="370">
                  <c:v>29.921944</c:v>
                </c:pt>
                <c:pt idx="371">
                  <c:v>31.222897</c:v>
                </c:pt>
                <c:pt idx="372">
                  <c:v>26.019081</c:v>
                </c:pt>
                <c:pt idx="373">
                  <c:v>28.967908999999999</c:v>
                </c:pt>
                <c:pt idx="374">
                  <c:v>29.618386999999998</c:v>
                </c:pt>
                <c:pt idx="375">
                  <c:v>29.618386999999998</c:v>
                </c:pt>
                <c:pt idx="376">
                  <c:v>31.352993000000001</c:v>
                </c:pt>
                <c:pt idx="377">
                  <c:v>28.274066999999999</c:v>
                </c:pt>
                <c:pt idx="378">
                  <c:v>30.659148999999999</c:v>
                </c:pt>
                <c:pt idx="379">
                  <c:v>28.534258000000001</c:v>
                </c:pt>
                <c:pt idx="380">
                  <c:v>28.404163</c:v>
                </c:pt>
                <c:pt idx="381">
                  <c:v>26.452732000000001</c:v>
                </c:pt>
                <c:pt idx="382">
                  <c:v>24.284475</c:v>
                </c:pt>
                <c:pt idx="383">
                  <c:v>23.633998999999999</c:v>
                </c:pt>
                <c:pt idx="384">
                  <c:v>18.516912000000001</c:v>
                </c:pt>
                <c:pt idx="385">
                  <c:v>14.310497</c:v>
                </c:pt>
                <c:pt idx="386">
                  <c:v>11.795317000000001</c:v>
                </c:pt>
                <c:pt idx="387">
                  <c:v>12.879445</c:v>
                </c:pt>
                <c:pt idx="388">
                  <c:v>13.833477999999999</c:v>
                </c:pt>
                <c:pt idx="389">
                  <c:v>15.611447999999999</c:v>
                </c:pt>
                <c:pt idx="390">
                  <c:v>13.443192</c:v>
                </c:pt>
                <c:pt idx="391">
                  <c:v>16.305289999999999</c:v>
                </c:pt>
                <c:pt idx="392">
                  <c:v>17.042497999999998</c:v>
                </c:pt>
                <c:pt idx="393">
                  <c:v>16.478750000000002</c:v>
                </c:pt>
                <c:pt idx="394">
                  <c:v>16.088464999999999</c:v>
                </c:pt>
                <c:pt idx="395">
                  <c:v>12.792714999999999</c:v>
                </c:pt>
                <c:pt idx="396">
                  <c:v>12.272333</c:v>
                </c:pt>
                <c:pt idx="397">
                  <c:v>18.343451999999999</c:v>
                </c:pt>
                <c:pt idx="398">
                  <c:v>16.955767000000002</c:v>
                </c:pt>
                <c:pt idx="399">
                  <c:v>18.386818000000002</c:v>
                </c:pt>
                <c:pt idx="400">
                  <c:v>19.080660000000002</c:v>
                </c:pt>
                <c:pt idx="401">
                  <c:v>20.208152999999999</c:v>
                </c:pt>
                <c:pt idx="402">
                  <c:v>18.647006999999999</c:v>
                </c:pt>
                <c:pt idx="403">
                  <c:v>21.509108000000001</c:v>
                </c:pt>
                <c:pt idx="404">
                  <c:v>25.888985000000002</c:v>
                </c:pt>
                <c:pt idx="405">
                  <c:v>21.162185999999998</c:v>
                </c:pt>
                <c:pt idx="406">
                  <c:v>22.072852999999999</c:v>
                </c:pt>
                <c:pt idx="407">
                  <c:v>22.983521</c:v>
                </c:pt>
                <c:pt idx="408">
                  <c:v>21.725933000000001</c:v>
                </c:pt>
                <c:pt idx="409">
                  <c:v>22.506504</c:v>
                </c:pt>
                <c:pt idx="410">
                  <c:v>20.121421999999999</c:v>
                </c:pt>
                <c:pt idx="411">
                  <c:v>22.419775000000001</c:v>
                </c:pt>
                <c:pt idx="412">
                  <c:v>19.687771000000001</c:v>
                </c:pt>
                <c:pt idx="413">
                  <c:v>20.078056</c:v>
                </c:pt>
                <c:pt idx="414">
                  <c:v>19.644404999999999</c:v>
                </c:pt>
                <c:pt idx="415">
                  <c:v>19.319164000000001</c:v>
                </c:pt>
                <c:pt idx="416">
                  <c:v>23.113617000000001</c:v>
                </c:pt>
                <c:pt idx="417">
                  <c:v>28.794449</c:v>
                </c:pt>
                <c:pt idx="418">
                  <c:v>25.281873999999998</c:v>
                </c:pt>
                <c:pt idx="419">
                  <c:v>26.235907000000001</c:v>
                </c:pt>
                <c:pt idx="420">
                  <c:v>26.496098</c:v>
                </c:pt>
                <c:pt idx="421">
                  <c:v>28.794449</c:v>
                </c:pt>
                <c:pt idx="422">
                  <c:v>29.098005000000001</c:v>
                </c:pt>
                <c:pt idx="423">
                  <c:v>29.098005000000001</c:v>
                </c:pt>
                <c:pt idx="424">
                  <c:v>29.054639999999999</c:v>
                </c:pt>
                <c:pt idx="425">
                  <c:v>32.523848999999998</c:v>
                </c:pt>
                <c:pt idx="426">
                  <c:v>34.475281000000003</c:v>
                </c:pt>
                <c:pt idx="427">
                  <c:v>35.169125000000001</c:v>
                </c:pt>
                <c:pt idx="428">
                  <c:v>38.681702000000001</c:v>
                </c:pt>
                <c:pt idx="429">
                  <c:v>37.337378999999999</c:v>
                </c:pt>
                <c:pt idx="430">
                  <c:v>36.860363</c:v>
                </c:pt>
                <c:pt idx="431">
                  <c:v>35.949696000000003</c:v>
                </c:pt>
                <c:pt idx="432">
                  <c:v>33.477882000000001</c:v>
                </c:pt>
                <c:pt idx="433">
                  <c:v>36.816997999999998</c:v>
                </c:pt>
                <c:pt idx="434">
                  <c:v>33.261059000000003</c:v>
                </c:pt>
                <c:pt idx="435">
                  <c:v>34.215091999999999</c:v>
                </c:pt>
                <c:pt idx="436">
                  <c:v>35.776237000000002</c:v>
                </c:pt>
                <c:pt idx="437">
                  <c:v>33.130961999999997</c:v>
                </c:pt>
                <c:pt idx="438">
                  <c:v>25.151781</c:v>
                </c:pt>
                <c:pt idx="439">
                  <c:v>28.143972000000002</c:v>
                </c:pt>
                <c:pt idx="440">
                  <c:v>28.707719999999998</c:v>
                </c:pt>
                <c:pt idx="441">
                  <c:v>31.483087999999999</c:v>
                </c:pt>
                <c:pt idx="442">
                  <c:v>31.916739</c:v>
                </c:pt>
                <c:pt idx="443">
                  <c:v>32.176929000000001</c:v>
                </c:pt>
                <c:pt idx="444">
                  <c:v>34.518645999999997</c:v>
                </c:pt>
                <c:pt idx="445">
                  <c:v>37.944491999999997</c:v>
                </c:pt>
                <c:pt idx="446">
                  <c:v>35.819598999999997</c:v>
                </c:pt>
                <c:pt idx="447">
                  <c:v>35.299221000000003</c:v>
                </c:pt>
                <c:pt idx="448">
                  <c:v>35.385947999999999</c:v>
                </c:pt>
                <c:pt idx="449">
                  <c:v>29.184736000000001</c:v>
                </c:pt>
                <c:pt idx="450">
                  <c:v>27.146574000000001</c:v>
                </c:pt>
                <c:pt idx="451">
                  <c:v>26.843018000000001</c:v>
                </c:pt>
                <c:pt idx="452">
                  <c:v>26.669557999999999</c:v>
                </c:pt>
                <c:pt idx="453">
                  <c:v>23.633998999999999</c:v>
                </c:pt>
                <c:pt idx="454">
                  <c:v>23.287077</c:v>
                </c:pt>
                <c:pt idx="455">
                  <c:v>24.06765</c:v>
                </c:pt>
                <c:pt idx="456">
                  <c:v>22.246313000000001</c:v>
                </c:pt>
                <c:pt idx="457">
                  <c:v>22.853425999999999</c:v>
                </c:pt>
                <c:pt idx="458">
                  <c:v>17.259322999999998</c:v>
                </c:pt>
                <c:pt idx="459">
                  <c:v>18.169991</c:v>
                </c:pt>
                <c:pt idx="460">
                  <c:v>19.644404999999999</c:v>
                </c:pt>
                <c:pt idx="461">
                  <c:v>20.078056</c:v>
                </c:pt>
                <c:pt idx="462">
                  <c:v>23.980919</c:v>
                </c:pt>
                <c:pt idx="463">
                  <c:v>26.409367</c:v>
                </c:pt>
                <c:pt idx="464">
                  <c:v>27.797049999999999</c:v>
                </c:pt>
                <c:pt idx="465">
                  <c:v>22.549869999999999</c:v>
                </c:pt>
                <c:pt idx="466">
                  <c:v>21.899393</c:v>
                </c:pt>
                <c:pt idx="467">
                  <c:v>21.465741999999999</c:v>
                </c:pt>
                <c:pt idx="468">
                  <c:v>24.761492000000001</c:v>
                </c:pt>
                <c:pt idx="469">
                  <c:v>26.626192</c:v>
                </c:pt>
                <c:pt idx="470">
                  <c:v>23.677364000000001</c:v>
                </c:pt>
                <c:pt idx="471">
                  <c:v>24.804856999999998</c:v>
                </c:pt>
                <c:pt idx="472">
                  <c:v>26.886382999999999</c:v>
                </c:pt>
                <c:pt idx="473">
                  <c:v>26.799654</c:v>
                </c:pt>
                <c:pt idx="474">
                  <c:v>27.840416000000001</c:v>
                </c:pt>
                <c:pt idx="475">
                  <c:v>27.970511999999999</c:v>
                </c:pt>
                <c:pt idx="476">
                  <c:v>27.710321</c:v>
                </c:pt>
                <c:pt idx="477">
                  <c:v>28.057241000000001</c:v>
                </c:pt>
                <c:pt idx="478">
                  <c:v>25.758890000000001</c:v>
                </c:pt>
                <c:pt idx="479">
                  <c:v>25.542065000000001</c:v>
                </c:pt>
                <c:pt idx="480">
                  <c:v>20.294884</c:v>
                </c:pt>
                <c:pt idx="481">
                  <c:v>22.810061000000001</c:v>
                </c:pt>
                <c:pt idx="482">
                  <c:v>20.598438000000002</c:v>
                </c:pt>
                <c:pt idx="483">
                  <c:v>19.427579999999999</c:v>
                </c:pt>
                <c:pt idx="484">
                  <c:v>16.608847000000001</c:v>
                </c:pt>
                <c:pt idx="485">
                  <c:v>14.137033000000001</c:v>
                </c:pt>
                <c:pt idx="486">
                  <c:v>12.359063000000001</c:v>
                </c:pt>
                <c:pt idx="487">
                  <c:v>13.052905000000001</c:v>
                </c:pt>
                <c:pt idx="488">
                  <c:v>12.705984000000001</c:v>
                </c:pt>
                <c:pt idx="489">
                  <c:v>16.695578000000001</c:v>
                </c:pt>
                <c:pt idx="490">
                  <c:v>17.302689000000001</c:v>
                </c:pt>
                <c:pt idx="491">
                  <c:v>16.695578000000001</c:v>
                </c:pt>
                <c:pt idx="492">
                  <c:v>20.294884</c:v>
                </c:pt>
                <c:pt idx="493">
                  <c:v>23.633998999999999</c:v>
                </c:pt>
                <c:pt idx="494">
                  <c:v>25.195143000000002</c:v>
                </c:pt>
                <c:pt idx="495">
                  <c:v>25.368603</c:v>
                </c:pt>
                <c:pt idx="496">
                  <c:v>28.837814000000002</c:v>
                </c:pt>
                <c:pt idx="497">
                  <c:v>27.493496</c:v>
                </c:pt>
                <c:pt idx="498">
                  <c:v>29.011274</c:v>
                </c:pt>
                <c:pt idx="499">
                  <c:v>28.881180000000001</c:v>
                </c:pt>
                <c:pt idx="500">
                  <c:v>26.235907000000001</c:v>
                </c:pt>
                <c:pt idx="501">
                  <c:v>24.544665999999999</c:v>
                </c:pt>
                <c:pt idx="502">
                  <c:v>24.848223000000001</c:v>
                </c:pt>
                <c:pt idx="503">
                  <c:v>24.761492000000001</c:v>
                </c:pt>
                <c:pt idx="504">
                  <c:v>22.896791</c:v>
                </c:pt>
                <c:pt idx="505">
                  <c:v>22.636600000000001</c:v>
                </c:pt>
                <c:pt idx="506">
                  <c:v>23.460536999999999</c:v>
                </c:pt>
                <c:pt idx="507">
                  <c:v>23.547267999999999</c:v>
                </c:pt>
                <c:pt idx="508">
                  <c:v>26.149176000000001</c:v>
                </c:pt>
                <c:pt idx="509">
                  <c:v>26.886382999999999</c:v>
                </c:pt>
                <c:pt idx="510">
                  <c:v>28.013876</c:v>
                </c:pt>
                <c:pt idx="511">
                  <c:v>28.057241000000001</c:v>
                </c:pt>
                <c:pt idx="512">
                  <c:v>25.758890000000001</c:v>
                </c:pt>
                <c:pt idx="513">
                  <c:v>23.156981999999999</c:v>
                </c:pt>
                <c:pt idx="514">
                  <c:v>24.371206000000001</c:v>
                </c:pt>
                <c:pt idx="515">
                  <c:v>24.631397</c:v>
                </c:pt>
                <c:pt idx="516">
                  <c:v>21.205551</c:v>
                </c:pt>
                <c:pt idx="517">
                  <c:v>20.164787</c:v>
                </c:pt>
                <c:pt idx="518">
                  <c:v>19.037293999999999</c:v>
                </c:pt>
                <c:pt idx="519">
                  <c:v>19.731135999999999</c:v>
                </c:pt>
                <c:pt idx="520">
                  <c:v>20.685168999999998</c:v>
                </c:pt>
                <c:pt idx="521">
                  <c:v>22.333044000000001</c:v>
                </c:pt>
                <c:pt idx="522">
                  <c:v>25.542065000000001</c:v>
                </c:pt>
                <c:pt idx="523">
                  <c:v>27.753686999999999</c:v>
                </c:pt>
                <c:pt idx="524">
                  <c:v>26.496098</c:v>
                </c:pt>
                <c:pt idx="525">
                  <c:v>26.322635999999999</c:v>
                </c:pt>
                <c:pt idx="526">
                  <c:v>26.105810000000002</c:v>
                </c:pt>
                <c:pt idx="527">
                  <c:v>27.189938999999999</c:v>
                </c:pt>
                <c:pt idx="528">
                  <c:v>28.187338</c:v>
                </c:pt>
                <c:pt idx="529">
                  <c:v>26.973113999999999</c:v>
                </c:pt>
                <c:pt idx="530">
                  <c:v>26.973113999999999</c:v>
                </c:pt>
                <c:pt idx="531">
                  <c:v>31.092801999999999</c:v>
                </c:pt>
                <c:pt idx="532">
                  <c:v>36.209887999999999</c:v>
                </c:pt>
                <c:pt idx="533">
                  <c:v>33.217692999999997</c:v>
                </c:pt>
                <c:pt idx="534">
                  <c:v>31.613181999999998</c:v>
                </c:pt>
                <c:pt idx="535">
                  <c:v>37.250652000000002</c:v>
                </c:pt>
                <c:pt idx="536">
                  <c:v>37.814396000000002</c:v>
                </c:pt>
                <c:pt idx="537">
                  <c:v>35.689506999999999</c:v>
                </c:pt>
                <c:pt idx="538">
                  <c:v>36.556807999999997</c:v>
                </c:pt>
                <c:pt idx="539">
                  <c:v>36.123157999999997</c:v>
                </c:pt>
                <c:pt idx="540">
                  <c:v>40.329574999999998</c:v>
                </c:pt>
                <c:pt idx="541">
                  <c:v>41.500435000000003</c:v>
                </c:pt>
                <c:pt idx="542">
                  <c:v>38.638336000000002</c:v>
                </c:pt>
                <c:pt idx="543">
                  <c:v>38.594971000000001</c:v>
                </c:pt>
                <c:pt idx="544">
                  <c:v>39.592368999999998</c:v>
                </c:pt>
                <c:pt idx="545">
                  <c:v>37.987858000000003</c:v>
                </c:pt>
                <c:pt idx="546">
                  <c:v>31.136165999999999</c:v>
                </c:pt>
                <c:pt idx="547">
                  <c:v>30.268864000000001</c:v>
                </c:pt>
                <c:pt idx="548">
                  <c:v>27.710321</c:v>
                </c:pt>
                <c:pt idx="549">
                  <c:v>26.062446999999999</c:v>
                </c:pt>
                <c:pt idx="550">
                  <c:v>29.358196</c:v>
                </c:pt>
                <c:pt idx="551">
                  <c:v>33.087597000000002</c:v>
                </c:pt>
                <c:pt idx="552">
                  <c:v>30.572420000000001</c:v>
                </c:pt>
                <c:pt idx="553">
                  <c:v>28.447528999999999</c:v>
                </c:pt>
                <c:pt idx="554">
                  <c:v>26.712923</c:v>
                </c:pt>
                <c:pt idx="555">
                  <c:v>28.577622999999999</c:v>
                </c:pt>
                <c:pt idx="556">
                  <c:v>30.398959999999999</c:v>
                </c:pt>
                <c:pt idx="557">
                  <c:v>29.184736000000001</c:v>
                </c:pt>
                <c:pt idx="558">
                  <c:v>29.444927</c:v>
                </c:pt>
                <c:pt idx="559">
                  <c:v>30.355595000000001</c:v>
                </c:pt>
                <c:pt idx="560">
                  <c:v>30.702514999999998</c:v>
                </c:pt>
                <c:pt idx="561">
                  <c:v>36.123157999999997</c:v>
                </c:pt>
                <c:pt idx="562">
                  <c:v>34.431914999999996</c:v>
                </c:pt>
                <c:pt idx="563">
                  <c:v>33.868172000000001</c:v>
                </c:pt>
                <c:pt idx="564">
                  <c:v>33.954898999999997</c:v>
                </c:pt>
                <c:pt idx="565">
                  <c:v>35.472678999999999</c:v>
                </c:pt>
                <c:pt idx="566">
                  <c:v>34.778838999999998</c:v>
                </c:pt>
                <c:pt idx="567">
                  <c:v>36.773636000000003</c:v>
                </c:pt>
                <c:pt idx="568">
                  <c:v>34.648743000000003</c:v>
                </c:pt>
                <c:pt idx="569">
                  <c:v>37.163921000000002</c:v>
                </c:pt>
                <c:pt idx="570">
                  <c:v>36.860363</c:v>
                </c:pt>
                <c:pt idx="571">
                  <c:v>36.209887999999999</c:v>
                </c:pt>
                <c:pt idx="572">
                  <c:v>38.811793999999999</c:v>
                </c:pt>
                <c:pt idx="573">
                  <c:v>34.041629999999998</c:v>
                </c:pt>
                <c:pt idx="574">
                  <c:v>30.962706000000001</c:v>
                </c:pt>
                <c:pt idx="575">
                  <c:v>31.873373000000001</c:v>
                </c:pt>
                <c:pt idx="576">
                  <c:v>31.222897</c:v>
                </c:pt>
                <c:pt idx="577">
                  <c:v>34.084994999999999</c:v>
                </c:pt>
                <c:pt idx="578">
                  <c:v>37.250652000000002</c:v>
                </c:pt>
                <c:pt idx="579">
                  <c:v>38.204684999999998</c:v>
                </c:pt>
                <c:pt idx="580">
                  <c:v>39.462273000000003</c:v>
                </c:pt>
                <c:pt idx="581">
                  <c:v>38.248047</c:v>
                </c:pt>
                <c:pt idx="582">
                  <c:v>41.934086000000001</c:v>
                </c:pt>
                <c:pt idx="583">
                  <c:v>43.148308</c:v>
                </c:pt>
                <c:pt idx="584">
                  <c:v>47.051169999999999</c:v>
                </c:pt>
                <c:pt idx="585">
                  <c:v>45.706851999999998</c:v>
                </c:pt>
                <c:pt idx="586">
                  <c:v>45.359932000000001</c:v>
                </c:pt>
                <c:pt idx="587">
                  <c:v>51.777968999999999</c:v>
                </c:pt>
                <c:pt idx="588">
                  <c:v>52.862099000000001</c:v>
                </c:pt>
                <c:pt idx="589">
                  <c:v>53.339115</c:v>
                </c:pt>
                <c:pt idx="590">
                  <c:v>53.512577</c:v>
                </c:pt>
                <c:pt idx="591">
                  <c:v>54.770164000000001</c:v>
                </c:pt>
                <c:pt idx="592">
                  <c:v>51.170859999999998</c:v>
                </c:pt>
                <c:pt idx="593">
                  <c:v>50.650478</c:v>
                </c:pt>
                <c:pt idx="594">
                  <c:v>44.882914999999997</c:v>
                </c:pt>
                <c:pt idx="595">
                  <c:v>45.620120999999997</c:v>
                </c:pt>
                <c:pt idx="596">
                  <c:v>46.790981000000002</c:v>
                </c:pt>
                <c:pt idx="597">
                  <c:v>44.535992</c:v>
                </c:pt>
                <c:pt idx="598">
                  <c:v>46.444057000000001</c:v>
                </c:pt>
                <c:pt idx="599">
                  <c:v>46.183867999999997</c:v>
                </c:pt>
                <c:pt idx="600">
                  <c:v>45.750216999999999</c:v>
                </c:pt>
                <c:pt idx="601">
                  <c:v>47.701649000000003</c:v>
                </c:pt>
                <c:pt idx="602">
                  <c:v>47.788379999999997</c:v>
                </c:pt>
                <c:pt idx="603">
                  <c:v>49.826537999999999</c:v>
                </c:pt>
                <c:pt idx="604">
                  <c:v>48.742412999999999</c:v>
                </c:pt>
                <c:pt idx="605">
                  <c:v>52.168255000000002</c:v>
                </c:pt>
                <c:pt idx="606">
                  <c:v>55.550735000000003</c:v>
                </c:pt>
                <c:pt idx="607">
                  <c:v>51.431049000000002</c:v>
                </c:pt>
                <c:pt idx="608">
                  <c:v>49.956634999999999</c:v>
                </c:pt>
                <c:pt idx="609">
                  <c:v>47.398090000000003</c:v>
                </c:pt>
                <c:pt idx="610">
                  <c:v>49.306156000000001</c:v>
                </c:pt>
                <c:pt idx="611">
                  <c:v>48.915871000000003</c:v>
                </c:pt>
                <c:pt idx="612">
                  <c:v>48.265396000000003</c:v>
                </c:pt>
                <c:pt idx="613">
                  <c:v>43.451866000000003</c:v>
                </c:pt>
                <c:pt idx="614">
                  <c:v>40.286208999999999</c:v>
                </c:pt>
                <c:pt idx="615">
                  <c:v>41.023417999999999</c:v>
                </c:pt>
                <c:pt idx="616">
                  <c:v>38.941890999999998</c:v>
                </c:pt>
                <c:pt idx="617">
                  <c:v>40.112751000000003</c:v>
                </c:pt>
                <c:pt idx="618">
                  <c:v>36.686905000000003</c:v>
                </c:pt>
                <c:pt idx="619">
                  <c:v>36.816997999999998</c:v>
                </c:pt>
                <c:pt idx="620">
                  <c:v>35.776237000000002</c:v>
                </c:pt>
                <c:pt idx="621">
                  <c:v>32.523848999999998</c:v>
                </c:pt>
                <c:pt idx="622">
                  <c:v>30.095403999999998</c:v>
                </c:pt>
                <c:pt idx="623">
                  <c:v>34.908932</c:v>
                </c:pt>
                <c:pt idx="624">
                  <c:v>32.610579999999999</c:v>
                </c:pt>
                <c:pt idx="625">
                  <c:v>26.452732000000001</c:v>
                </c:pt>
                <c:pt idx="626">
                  <c:v>27.189938999999999</c:v>
                </c:pt>
                <c:pt idx="627">
                  <c:v>27.189938999999999</c:v>
                </c:pt>
                <c:pt idx="628">
                  <c:v>26.192540999999999</c:v>
                </c:pt>
                <c:pt idx="629">
                  <c:v>17.953164999999998</c:v>
                </c:pt>
                <c:pt idx="630">
                  <c:v>15.698178</c:v>
                </c:pt>
                <c:pt idx="631">
                  <c:v>16.261925000000002</c:v>
                </c:pt>
                <c:pt idx="632">
                  <c:v>16.608847000000001</c:v>
                </c:pt>
                <c:pt idx="633">
                  <c:v>21.769297000000002</c:v>
                </c:pt>
                <c:pt idx="634">
                  <c:v>24.154381000000001</c:v>
                </c:pt>
                <c:pt idx="635">
                  <c:v>22.159583999999999</c:v>
                </c:pt>
                <c:pt idx="636">
                  <c:v>21.899393</c:v>
                </c:pt>
                <c:pt idx="637">
                  <c:v>19.297485000000002</c:v>
                </c:pt>
                <c:pt idx="638">
                  <c:v>17.953164999999998</c:v>
                </c:pt>
                <c:pt idx="639">
                  <c:v>17.042497999999998</c:v>
                </c:pt>
                <c:pt idx="640">
                  <c:v>18.430181999999999</c:v>
                </c:pt>
                <c:pt idx="641">
                  <c:v>19.037293999999999</c:v>
                </c:pt>
                <c:pt idx="642">
                  <c:v>21.899393</c:v>
                </c:pt>
                <c:pt idx="643">
                  <c:v>23.200346</c:v>
                </c:pt>
                <c:pt idx="644">
                  <c:v>24.327840999999999</c:v>
                </c:pt>
                <c:pt idx="645">
                  <c:v>24.848223000000001</c:v>
                </c:pt>
                <c:pt idx="646">
                  <c:v>28.534258000000001</c:v>
                </c:pt>
                <c:pt idx="647">
                  <c:v>28.274066999999999</c:v>
                </c:pt>
                <c:pt idx="648">
                  <c:v>28.447528999999999</c:v>
                </c:pt>
                <c:pt idx="649">
                  <c:v>29.054639999999999</c:v>
                </c:pt>
                <c:pt idx="650">
                  <c:v>31.699912999999999</c:v>
                </c:pt>
                <c:pt idx="651">
                  <c:v>32.827407999999998</c:v>
                </c:pt>
                <c:pt idx="652">
                  <c:v>31.006070999999999</c:v>
                </c:pt>
                <c:pt idx="653">
                  <c:v>31.483087999999999</c:v>
                </c:pt>
                <c:pt idx="654">
                  <c:v>37.554206999999998</c:v>
                </c:pt>
                <c:pt idx="655">
                  <c:v>41.977451000000002</c:v>
                </c:pt>
                <c:pt idx="656">
                  <c:v>38.855159999999998</c:v>
                </c:pt>
                <c:pt idx="657">
                  <c:v>38.031222999999997</c:v>
                </c:pt>
                <c:pt idx="658">
                  <c:v>40.112751000000003</c:v>
                </c:pt>
                <c:pt idx="659">
                  <c:v>42.064182000000002</c:v>
                </c:pt>
                <c:pt idx="660">
                  <c:v>44.275803000000003</c:v>
                </c:pt>
                <c:pt idx="661">
                  <c:v>41.934086000000001</c:v>
                </c:pt>
                <c:pt idx="662">
                  <c:v>40.503036000000002</c:v>
                </c:pt>
                <c:pt idx="663">
                  <c:v>40.589767000000002</c:v>
                </c:pt>
                <c:pt idx="664">
                  <c:v>38.855159999999998</c:v>
                </c:pt>
                <c:pt idx="665">
                  <c:v>35.342582999999998</c:v>
                </c:pt>
                <c:pt idx="666">
                  <c:v>36.686905000000003</c:v>
                </c:pt>
                <c:pt idx="667">
                  <c:v>41.587161999999999</c:v>
                </c:pt>
                <c:pt idx="668">
                  <c:v>39.549003999999996</c:v>
                </c:pt>
                <c:pt idx="669">
                  <c:v>36.903728000000001</c:v>
                </c:pt>
                <c:pt idx="670">
                  <c:v>38.074589000000003</c:v>
                </c:pt>
                <c:pt idx="671">
                  <c:v>35.55941</c:v>
                </c:pt>
                <c:pt idx="672">
                  <c:v>36.860363</c:v>
                </c:pt>
                <c:pt idx="673">
                  <c:v>32.914138999999999</c:v>
                </c:pt>
                <c:pt idx="674">
                  <c:v>34.084994999999999</c:v>
                </c:pt>
                <c:pt idx="675">
                  <c:v>28.620989000000002</c:v>
                </c:pt>
                <c:pt idx="676">
                  <c:v>24.284475</c:v>
                </c:pt>
                <c:pt idx="677">
                  <c:v>24.978317000000001</c:v>
                </c:pt>
                <c:pt idx="678">
                  <c:v>24.371206000000001</c:v>
                </c:pt>
                <c:pt idx="679">
                  <c:v>28.360797999999999</c:v>
                </c:pt>
                <c:pt idx="680">
                  <c:v>25.195143000000002</c:v>
                </c:pt>
                <c:pt idx="681">
                  <c:v>24.718126000000002</c:v>
                </c:pt>
                <c:pt idx="682">
                  <c:v>26.105810000000002</c:v>
                </c:pt>
                <c:pt idx="683">
                  <c:v>24.631397</c:v>
                </c:pt>
                <c:pt idx="684">
                  <c:v>19.947962</c:v>
                </c:pt>
                <c:pt idx="685">
                  <c:v>24.024284000000002</c:v>
                </c:pt>
                <c:pt idx="686">
                  <c:v>22.810061000000001</c:v>
                </c:pt>
                <c:pt idx="687">
                  <c:v>28.490891999999999</c:v>
                </c:pt>
                <c:pt idx="688">
                  <c:v>29.141370999999999</c:v>
                </c:pt>
                <c:pt idx="689">
                  <c:v>25.498698999999998</c:v>
                </c:pt>
                <c:pt idx="690">
                  <c:v>26.062446999999999</c:v>
                </c:pt>
                <c:pt idx="691">
                  <c:v>27.536860000000001</c:v>
                </c:pt>
                <c:pt idx="692">
                  <c:v>27.536860000000001</c:v>
                </c:pt>
                <c:pt idx="693">
                  <c:v>25.108414</c:v>
                </c:pt>
                <c:pt idx="694">
                  <c:v>25.065048000000001</c:v>
                </c:pt>
                <c:pt idx="695">
                  <c:v>29.748481999999999</c:v>
                </c:pt>
                <c:pt idx="696">
                  <c:v>30.268864000000001</c:v>
                </c:pt>
                <c:pt idx="697">
                  <c:v>25.975715999999998</c:v>
                </c:pt>
                <c:pt idx="698">
                  <c:v>22.072852999999999</c:v>
                </c:pt>
                <c:pt idx="699">
                  <c:v>18.386818000000002</c:v>
                </c:pt>
                <c:pt idx="700">
                  <c:v>23.330442000000001</c:v>
                </c:pt>
                <c:pt idx="701">
                  <c:v>24.501301000000002</c:v>
                </c:pt>
                <c:pt idx="702">
                  <c:v>22.549869999999999</c:v>
                </c:pt>
                <c:pt idx="703">
                  <c:v>17.866436</c:v>
                </c:pt>
                <c:pt idx="704">
                  <c:v>18.690372</c:v>
                </c:pt>
                <c:pt idx="705">
                  <c:v>17.606245000000001</c:v>
                </c:pt>
                <c:pt idx="706">
                  <c:v>19.384214</c:v>
                </c:pt>
                <c:pt idx="707">
                  <c:v>20.771899999999999</c:v>
                </c:pt>
                <c:pt idx="708">
                  <c:v>21.942758999999999</c:v>
                </c:pt>
                <c:pt idx="709">
                  <c:v>22.723330000000001</c:v>
                </c:pt>
                <c:pt idx="710">
                  <c:v>22.333044000000001</c:v>
                </c:pt>
                <c:pt idx="711">
                  <c:v>13.790112000000001</c:v>
                </c:pt>
                <c:pt idx="712">
                  <c:v>15.611447999999999</c:v>
                </c:pt>
                <c:pt idx="713">
                  <c:v>9.0633130000000008</c:v>
                </c:pt>
                <c:pt idx="714">
                  <c:v>8.1960110000000004</c:v>
                </c:pt>
                <c:pt idx="715">
                  <c:v>-1.647875</c:v>
                </c:pt>
                <c:pt idx="716">
                  <c:v>0.82393799999999995</c:v>
                </c:pt>
                <c:pt idx="717">
                  <c:v>7.1118819999999996</c:v>
                </c:pt>
                <c:pt idx="718">
                  <c:v>4.7701650000000004</c:v>
                </c:pt>
                <c:pt idx="719">
                  <c:v>7.1986119999999998</c:v>
                </c:pt>
                <c:pt idx="720">
                  <c:v>7.6322640000000002</c:v>
                </c:pt>
                <c:pt idx="721">
                  <c:v>8.9765829999999998</c:v>
                </c:pt>
                <c:pt idx="722">
                  <c:v>5.8542930000000002</c:v>
                </c:pt>
                <c:pt idx="723">
                  <c:v>3.772767</c:v>
                </c:pt>
                <c:pt idx="724">
                  <c:v>5.5507369999999998</c:v>
                </c:pt>
                <c:pt idx="725">
                  <c:v>0.52038200000000001</c:v>
                </c:pt>
                <c:pt idx="726">
                  <c:v>-0.73720699999999995</c:v>
                </c:pt>
                <c:pt idx="727">
                  <c:v>2.3850820000000001</c:v>
                </c:pt>
                <c:pt idx="728">
                  <c:v>1.6912400000000001</c:v>
                </c:pt>
                <c:pt idx="729">
                  <c:v>-1.474415</c:v>
                </c:pt>
                <c:pt idx="730">
                  <c:v>2.9488289999999999</c:v>
                </c:pt>
                <c:pt idx="731">
                  <c:v>4.1630529999999997</c:v>
                </c:pt>
                <c:pt idx="732">
                  <c:v>3.2523849999999999</c:v>
                </c:pt>
                <c:pt idx="733">
                  <c:v>4.1630529999999997</c:v>
                </c:pt>
                <c:pt idx="734">
                  <c:v>5.767563</c:v>
                </c:pt>
                <c:pt idx="735">
                  <c:v>11.23157</c:v>
                </c:pt>
                <c:pt idx="736">
                  <c:v>10.017346</c:v>
                </c:pt>
                <c:pt idx="737">
                  <c:v>11.665221000000001</c:v>
                </c:pt>
                <c:pt idx="738">
                  <c:v>8.5862970000000001</c:v>
                </c:pt>
                <c:pt idx="739">
                  <c:v>4.5967039999999999</c:v>
                </c:pt>
                <c:pt idx="740">
                  <c:v>2.7320030000000002</c:v>
                </c:pt>
                <c:pt idx="741">
                  <c:v>2.2549869999999999</c:v>
                </c:pt>
                <c:pt idx="742">
                  <c:v>-4.5967039999999999</c:v>
                </c:pt>
                <c:pt idx="743">
                  <c:v>-5.2038159999999998</c:v>
                </c:pt>
                <c:pt idx="744">
                  <c:v>-2.6886380000000001</c:v>
                </c:pt>
                <c:pt idx="745">
                  <c:v>2.9488289999999999</c:v>
                </c:pt>
                <c:pt idx="746">
                  <c:v>3.3391150000000001</c:v>
                </c:pt>
                <c:pt idx="747">
                  <c:v>2.992194</c:v>
                </c:pt>
                <c:pt idx="748">
                  <c:v>5.8976579999999998</c:v>
                </c:pt>
                <c:pt idx="749">
                  <c:v>4.0763230000000004</c:v>
                </c:pt>
                <c:pt idx="750">
                  <c:v>2.9488289999999999</c:v>
                </c:pt>
                <c:pt idx="751">
                  <c:v>6.114484</c:v>
                </c:pt>
                <c:pt idx="752">
                  <c:v>5.8976579999999998</c:v>
                </c:pt>
                <c:pt idx="753">
                  <c:v>10.364267</c:v>
                </c:pt>
                <c:pt idx="754">
                  <c:v>8.8464869999999998</c:v>
                </c:pt>
                <c:pt idx="755">
                  <c:v>5.637467</c:v>
                </c:pt>
                <c:pt idx="756">
                  <c:v>5.4640069999999996</c:v>
                </c:pt>
                <c:pt idx="757">
                  <c:v>1.647875</c:v>
                </c:pt>
                <c:pt idx="758">
                  <c:v>3.1656550000000001</c:v>
                </c:pt>
                <c:pt idx="759">
                  <c:v>0</c:v>
                </c:pt>
              </c:numCache>
            </c:numRef>
          </c:val>
          <c:smooth val="0"/>
          <c:extLst>
            <c:ext xmlns:c16="http://schemas.microsoft.com/office/drawing/2014/chart" uri="{C3380CC4-5D6E-409C-BE32-E72D297353CC}">
              <c16:uniqueId val="{00000001-A404-F54D-A7D9-8FEB32F2610F}"/>
            </c:ext>
          </c:extLst>
        </c:ser>
        <c:ser>
          <c:idx val="2"/>
          <c:order val="2"/>
          <c:tx>
            <c:strRef>
              <c:f>Sheet1!$D$2</c:f>
              <c:strCache>
                <c:ptCount val="1"/>
                <c:pt idx="0">
                  <c:v>GDXJ</c:v>
                </c:pt>
              </c:strCache>
            </c:strRef>
          </c:tx>
          <c:spPr>
            <a:ln w="28575" cap="rnd">
              <a:solidFill>
                <a:srgbClr val="7030A0"/>
              </a:solidFill>
              <a:round/>
            </a:ln>
            <a:effectLst/>
          </c:spPr>
          <c:marker>
            <c:symbol val="none"/>
          </c:marker>
          <c:cat>
            <c:numRef>
              <c:f>Sheet1!$A$3:$A$762</c:f>
              <c:numCache>
                <c:formatCode>m/d/yy</c:formatCode>
                <c:ptCount val="760"/>
                <c:pt idx="0">
                  <c:v>45911</c:v>
                </c:pt>
                <c:pt idx="1">
                  <c:v>45910</c:v>
                </c:pt>
                <c:pt idx="2">
                  <c:v>45909</c:v>
                </c:pt>
                <c:pt idx="3">
                  <c:v>45908</c:v>
                </c:pt>
                <c:pt idx="4">
                  <c:v>45905</c:v>
                </c:pt>
                <c:pt idx="5">
                  <c:v>45904</c:v>
                </c:pt>
                <c:pt idx="6">
                  <c:v>45903</c:v>
                </c:pt>
                <c:pt idx="7">
                  <c:v>45902</c:v>
                </c:pt>
                <c:pt idx="8">
                  <c:v>45901</c:v>
                </c:pt>
                <c:pt idx="9">
                  <c:v>45898</c:v>
                </c:pt>
                <c:pt idx="10">
                  <c:v>45897</c:v>
                </c:pt>
                <c:pt idx="11">
                  <c:v>45896</c:v>
                </c:pt>
                <c:pt idx="12">
                  <c:v>45895</c:v>
                </c:pt>
                <c:pt idx="13">
                  <c:v>45894</c:v>
                </c:pt>
                <c:pt idx="14">
                  <c:v>45891</c:v>
                </c:pt>
                <c:pt idx="15">
                  <c:v>45890</c:v>
                </c:pt>
                <c:pt idx="16">
                  <c:v>45889</c:v>
                </c:pt>
                <c:pt idx="17">
                  <c:v>45888</c:v>
                </c:pt>
                <c:pt idx="18">
                  <c:v>45887</c:v>
                </c:pt>
                <c:pt idx="19">
                  <c:v>45884</c:v>
                </c:pt>
                <c:pt idx="20">
                  <c:v>45883</c:v>
                </c:pt>
                <c:pt idx="21">
                  <c:v>45882</c:v>
                </c:pt>
                <c:pt idx="22">
                  <c:v>45881</c:v>
                </c:pt>
                <c:pt idx="23">
                  <c:v>45880</c:v>
                </c:pt>
                <c:pt idx="24">
                  <c:v>45877</c:v>
                </c:pt>
                <c:pt idx="25">
                  <c:v>45876</c:v>
                </c:pt>
                <c:pt idx="26">
                  <c:v>45875</c:v>
                </c:pt>
                <c:pt idx="27">
                  <c:v>45874</c:v>
                </c:pt>
                <c:pt idx="28">
                  <c:v>45873</c:v>
                </c:pt>
                <c:pt idx="29">
                  <c:v>45870</c:v>
                </c:pt>
                <c:pt idx="30">
                  <c:v>45869</c:v>
                </c:pt>
                <c:pt idx="31">
                  <c:v>45868</c:v>
                </c:pt>
                <c:pt idx="32">
                  <c:v>45867</c:v>
                </c:pt>
                <c:pt idx="33">
                  <c:v>45866</c:v>
                </c:pt>
                <c:pt idx="34">
                  <c:v>45863</c:v>
                </c:pt>
                <c:pt idx="35">
                  <c:v>45862</c:v>
                </c:pt>
                <c:pt idx="36">
                  <c:v>45861</c:v>
                </c:pt>
                <c:pt idx="37">
                  <c:v>45860</c:v>
                </c:pt>
                <c:pt idx="38">
                  <c:v>45859</c:v>
                </c:pt>
                <c:pt idx="39">
                  <c:v>45856</c:v>
                </c:pt>
                <c:pt idx="40">
                  <c:v>45855</c:v>
                </c:pt>
                <c:pt idx="41">
                  <c:v>45854</c:v>
                </c:pt>
                <c:pt idx="42">
                  <c:v>45853</c:v>
                </c:pt>
                <c:pt idx="43">
                  <c:v>45852</c:v>
                </c:pt>
                <c:pt idx="44">
                  <c:v>45849</c:v>
                </c:pt>
                <c:pt idx="45">
                  <c:v>45848</c:v>
                </c:pt>
                <c:pt idx="46">
                  <c:v>45847</c:v>
                </c:pt>
                <c:pt idx="47">
                  <c:v>45846</c:v>
                </c:pt>
                <c:pt idx="48">
                  <c:v>45845</c:v>
                </c:pt>
                <c:pt idx="49">
                  <c:v>45841</c:v>
                </c:pt>
                <c:pt idx="50">
                  <c:v>45840</c:v>
                </c:pt>
                <c:pt idx="51">
                  <c:v>45839</c:v>
                </c:pt>
                <c:pt idx="52">
                  <c:v>45838</c:v>
                </c:pt>
                <c:pt idx="53">
                  <c:v>45835</c:v>
                </c:pt>
                <c:pt idx="54">
                  <c:v>45834</c:v>
                </c:pt>
                <c:pt idx="55">
                  <c:v>45833</c:v>
                </c:pt>
                <c:pt idx="56">
                  <c:v>45832</c:v>
                </c:pt>
                <c:pt idx="57">
                  <c:v>45831</c:v>
                </c:pt>
                <c:pt idx="58">
                  <c:v>45828</c:v>
                </c:pt>
                <c:pt idx="59">
                  <c:v>45826</c:v>
                </c:pt>
                <c:pt idx="60">
                  <c:v>45825</c:v>
                </c:pt>
                <c:pt idx="61">
                  <c:v>45824</c:v>
                </c:pt>
                <c:pt idx="62">
                  <c:v>45821</c:v>
                </c:pt>
                <c:pt idx="63">
                  <c:v>45820</c:v>
                </c:pt>
                <c:pt idx="64">
                  <c:v>45819</c:v>
                </c:pt>
                <c:pt idx="65">
                  <c:v>45818</c:v>
                </c:pt>
                <c:pt idx="66">
                  <c:v>45817</c:v>
                </c:pt>
                <c:pt idx="67">
                  <c:v>45814</c:v>
                </c:pt>
                <c:pt idx="68">
                  <c:v>45813</c:v>
                </c:pt>
                <c:pt idx="69">
                  <c:v>45812</c:v>
                </c:pt>
                <c:pt idx="70">
                  <c:v>45811</c:v>
                </c:pt>
                <c:pt idx="71">
                  <c:v>45810</c:v>
                </c:pt>
                <c:pt idx="72">
                  <c:v>45807</c:v>
                </c:pt>
                <c:pt idx="73">
                  <c:v>45806</c:v>
                </c:pt>
                <c:pt idx="74">
                  <c:v>45805</c:v>
                </c:pt>
                <c:pt idx="75">
                  <c:v>45804</c:v>
                </c:pt>
                <c:pt idx="76">
                  <c:v>45800</c:v>
                </c:pt>
                <c:pt idx="77">
                  <c:v>45799</c:v>
                </c:pt>
                <c:pt idx="78">
                  <c:v>45798</c:v>
                </c:pt>
                <c:pt idx="79">
                  <c:v>45797</c:v>
                </c:pt>
                <c:pt idx="80">
                  <c:v>45796</c:v>
                </c:pt>
                <c:pt idx="81">
                  <c:v>45793</c:v>
                </c:pt>
                <c:pt idx="82">
                  <c:v>45792</c:v>
                </c:pt>
                <c:pt idx="83">
                  <c:v>45791</c:v>
                </c:pt>
                <c:pt idx="84">
                  <c:v>45790</c:v>
                </c:pt>
                <c:pt idx="85">
                  <c:v>45789</c:v>
                </c:pt>
                <c:pt idx="86">
                  <c:v>45786</c:v>
                </c:pt>
                <c:pt idx="87">
                  <c:v>45785</c:v>
                </c:pt>
                <c:pt idx="88">
                  <c:v>45784</c:v>
                </c:pt>
                <c:pt idx="89">
                  <c:v>45783</c:v>
                </c:pt>
                <c:pt idx="90">
                  <c:v>45782</c:v>
                </c:pt>
                <c:pt idx="91">
                  <c:v>45779</c:v>
                </c:pt>
                <c:pt idx="92">
                  <c:v>45778</c:v>
                </c:pt>
                <c:pt idx="93">
                  <c:v>45777</c:v>
                </c:pt>
                <c:pt idx="94">
                  <c:v>45776</c:v>
                </c:pt>
                <c:pt idx="95">
                  <c:v>45775</c:v>
                </c:pt>
                <c:pt idx="96">
                  <c:v>45772</c:v>
                </c:pt>
                <c:pt idx="97">
                  <c:v>45771</c:v>
                </c:pt>
                <c:pt idx="98">
                  <c:v>45770</c:v>
                </c:pt>
                <c:pt idx="99">
                  <c:v>45769</c:v>
                </c:pt>
                <c:pt idx="100">
                  <c:v>45768</c:v>
                </c:pt>
                <c:pt idx="101">
                  <c:v>45764</c:v>
                </c:pt>
                <c:pt idx="102">
                  <c:v>45763</c:v>
                </c:pt>
                <c:pt idx="103">
                  <c:v>45762</c:v>
                </c:pt>
                <c:pt idx="104">
                  <c:v>45761</c:v>
                </c:pt>
                <c:pt idx="105">
                  <c:v>45758</c:v>
                </c:pt>
                <c:pt idx="106">
                  <c:v>45757</c:v>
                </c:pt>
                <c:pt idx="107">
                  <c:v>45756</c:v>
                </c:pt>
                <c:pt idx="108">
                  <c:v>45755</c:v>
                </c:pt>
                <c:pt idx="109">
                  <c:v>45754</c:v>
                </c:pt>
                <c:pt idx="110">
                  <c:v>45751</c:v>
                </c:pt>
                <c:pt idx="111">
                  <c:v>45750</c:v>
                </c:pt>
                <c:pt idx="112">
                  <c:v>45749</c:v>
                </c:pt>
                <c:pt idx="113">
                  <c:v>45748</c:v>
                </c:pt>
                <c:pt idx="114">
                  <c:v>45747</c:v>
                </c:pt>
                <c:pt idx="115">
                  <c:v>45744</c:v>
                </c:pt>
                <c:pt idx="116">
                  <c:v>45743</c:v>
                </c:pt>
                <c:pt idx="117">
                  <c:v>45742</c:v>
                </c:pt>
                <c:pt idx="118">
                  <c:v>45741</c:v>
                </c:pt>
                <c:pt idx="119">
                  <c:v>45740</c:v>
                </c:pt>
                <c:pt idx="120">
                  <c:v>45737</c:v>
                </c:pt>
                <c:pt idx="121">
                  <c:v>45736</c:v>
                </c:pt>
                <c:pt idx="122">
                  <c:v>45735</c:v>
                </c:pt>
                <c:pt idx="123">
                  <c:v>45734</c:v>
                </c:pt>
                <c:pt idx="124">
                  <c:v>45733</c:v>
                </c:pt>
                <c:pt idx="125">
                  <c:v>45730</c:v>
                </c:pt>
                <c:pt idx="126">
                  <c:v>45729</c:v>
                </c:pt>
                <c:pt idx="127">
                  <c:v>45728</c:v>
                </c:pt>
                <c:pt idx="128">
                  <c:v>45727</c:v>
                </c:pt>
                <c:pt idx="129">
                  <c:v>45726</c:v>
                </c:pt>
                <c:pt idx="130">
                  <c:v>45723</c:v>
                </c:pt>
                <c:pt idx="131">
                  <c:v>45722</c:v>
                </c:pt>
                <c:pt idx="132">
                  <c:v>45721</c:v>
                </c:pt>
                <c:pt idx="133">
                  <c:v>45720</c:v>
                </c:pt>
                <c:pt idx="134">
                  <c:v>45719</c:v>
                </c:pt>
                <c:pt idx="135">
                  <c:v>45716</c:v>
                </c:pt>
                <c:pt idx="136">
                  <c:v>45715</c:v>
                </c:pt>
                <c:pt idx="137">
                  <c:v>45714</c:v>
                </c:pt>
                <c:pt idx="138">
                  <c:v>45713</c:v>
                </c:pt>
                <c:pt idx="139">
                  <c:v>45712</c:v>
                </c:pt>
                <c:pt idx="140">
                  <c:v>45709</c:v>
                </c:pt>
                <c:pt idx="141">
                  <c:v>45708</c:v>
                </c:pt>
                <c:pt idx="142">
                  <c:v>45707</c:v>
                </c:pt>
                <c:pt idx="143">
                  <c:v>45706</c:v>
                </c:pt>
                <c:pt idx="144">
                  <c:v>45702</c:v>
                </c:pt>
                <c:pt idx="145">
                  <c:v>45701</c:v>
                </c:pt>
                <c:pt idx="146">
                  <c:v>45700</c:v>
                </c:pt>
                <c:pt idx="147">
                  <c:v>45699</c:v>
                </c:pt>
                <c:pt idx="148">
                  <c:v>45698</c:v>
                </c:pt>
                <c:pt idx="149">
                  <c:v>45695</c:v>
                </c:pt>
                <c:pt idx="150">
                  <c:v>45694</c:v>
                </c:pt>
                <c:pt idx="151">
                  <c:v>45693</c:v>
                </c:pt>
                <c:pt idx="152">
                  <c:v>45692</c:v>
                </c:pt>
                <c:pt idx="153">
                  <c:v>45691</c:v>
                </c:pt>
                <c:pt idx="154">
                  <c:v>45688</c:v>
                </c:pt>
                <c:pt idx="155">
                  <c:v>45687</c:v>
                </c:pt>
                <c:pt idx="156">
                  <c:v>45686</c:v>
                </c:pt>
                <c:pt idx="157">
                  <c:v>45685</c:v>
                </c:pt>
                <c:pt idx="158">
                  <c:v>45684</c:v>
                </c:pt>
                <c:pt idx="159">
                  <c:v>45681</c:v>
                </c:pt>
                <c:pt idx="160">
                  <c:v>45680</c:v>
                </c:pt>
                <c:pt idx="161">
                  <c:v>45679</c:v>
                </c:pt>
                <c:pt idx="162">
                  <c:v>45678</c:v>
                </c:pt>
                <c:pt idx="163">
                  <c:v>45674</c:v>
                </c:pt>
                <c:pt idx="164">
                  <c:v>45673</c:v>
                </c:pt>
                <c:pt idx="165">
                  <c:v>45672</c:v>
                </c:pt>
                <c:pt idx="166">
                  <c:v>45671</c:v>
                </c:pt>
                <c:pt idx="167">
                  <c:v>45670</c:v>
                </c:pt>
                <c:pt idx="168">
                  <c:v>45667</c:v>
                </c:pt>
                <c:pt idx="169">
                  <c:v>45665</c:v>
                </c:pt>
                <c:pt idx="170">
                  <c:v>45664</c:v>
                </c:pt>
                <c:pt idx="171">
                  <c:v>45663</c:v>
                </c:pt>
                <c:pt idx="172">
                  <c:v>45660</c:v>
                </c:pt>
                <c:pt idx="173">
                  <c:v>45659</c:v>
                </c:pt>
                <c:pt idx="174">
                  <c:v>45657</c:v>
                </c:pt>
                <c:pt idx="175">
                  <c:v>45656</c:v>
                </c:pt>
                <c:pt idx="176">
                  <c:v>45653</c:v>
                </c:pt>
                <c:pt idx="177">
                  <c:v>45652</c:v>
                </c:pt>
                <c:pt idx="178">
                  <c:v>45650</c:v>
                </c:pt>
                <c:pt idx="179">
                  <c:v>45649</c:v>
                </c:pt>
                <c:pt idx="180">
                  <c:v>45646</c:v>
                </c:pt>
                <c:pt idx="181">
                  <c:v>45645</c:v>
                </c:pt>
                <c:pt idx="182">
                  <c:v>45644</c:v>
                </c:pt>
                <c:pt idx="183">
                  <c:v>45643</c:v>
                </c:pt>
                <c:pt idx="184">
                  <c:v>45642</c:v>
                </c:pt>
                <c:pt idx="185">
                  <c:v>45639</c:v>
                </c:pt>
                <c:pt idx="186">
                  <c:v>45638</c:v>
                </c:pt>
                <c:pt idx="187">
                  <c:v>45637</c:v>
                </c:pt>
                <c:pt idx="188">
                  <c:v>45636</c:v>
                </c:pt>
                <c:pt idx="189">
                  <c:v>45635</c:v>
                </c:pt>
                <c:pt idx="190">
                  <c:v>45632</c:v>
                </c:pt>
                <c:pt idx="191">
                  <c:v>45631</c:v>
                </c:pt>
                <c:pt idx="192">
                  <c:v>45630</c:v>
                </c:pt>
                <c:pt idx="193">
                  <c:v>45629</c:v>
                </c:pt>
                <c:pt idx="194">
                  <c:v>45628</c:v>
                </c:pt>
                <c:pt idx="195">
                  <c:v>45625</c:v>
                </c:pt>
                <c:pt idx="196">
                  <c:v>45623</c:v>
                </c:pt>
                <c:pt idx="197">
                  <c:v>45622</c:v>
                </c:pt>
                <c:pt idx="198">
                  <c:v>45621</c:v>
                </c:pt>
                <c:pt idx="199">
                  <c:v>45618</c:v>
                </c:pt>
                <c:pt idx="200">
                  <c:v>45617</c:v>
                </c:pt>
                <c:pt idx="201">
                  <c:v>45616</c:v>
                </c:pt>
                <c:pt idx="202">
                  <c:v>45615</c:v>
                </c:pt>
                <c:pt idx="203">
                  <c:v>45614</c:v>
                </c:pt>
                <c:pt idx="204">
                  <c:v>45611</c:v>
                </c:pt>
                <c:pt idx="205">
                  <c:v>45610</c:v>
                </c:pt>
                <c:pt idx="206">
                  <c:v>45609</c:v>
                </c:pt>
                <c:pt idx="207">
                  <c:v>45608</c:v>
                </c:pt>
                <c:pt idx="208">
                  <c:v>45607</c:v>
                </c:pt>
                <c:pt idx="209">
                  <c:v>45604</c:v>
                </c:pt>
                <c:pt idx="210">
                  <c:v>45603</c:v>
                </c:pt>
                <c:pt idx="211">
                  <c:v>45602</c:v>
                </c:pt>
                <c:pt idx="212">
                  <c:v>45601</c:v>
                </c:pt>
                <c:pt idx="213">
                  <c:v>45600</c:v>
                </c:pt>
                <c:pt idx="214">
                  <c:v>45597</c:v>
                </c:pt>
                <c:pt idx="215">
                  <c:v>45596</c:v>
                </c:pt>
                <c:pt idx="216">
                  <c:v>45595</c:v>
                </c:pt>
                <c:pt idx="217">
                  <c:v>45594</c:v>
                </c:pt>
                <c:pt idx="218">
                  <c:v>45593</c:v>
                </c:pt>
                <c:pt idx="219">
                  <c:v>45590</c:v>
                </c:pt>
                <c:pt idx="220">
                  <c:v>45589</c:v>
                </c:pt>
                <c:pt idx="221">
                  <c:v>45588</c:v>
                </c:pt>
                <c:pt idx="222">
                  <c:v>45587</c:v>
                </c:pt>
                <c:pt idx="223">
                  <c:v>45586</c:v>
                </c:pt>
                <c:pt idx="224">
                  <c:v>45583</c:v>
                </c:pt>
                <c:pt idx="225">
                  <c:v>45582</c:v>
                </c:pt>
                <c:pt idx="226">
                  <c:v>45581</c:v>
                </c:pt>
                <c:pt idx="227">
                  <c:v>45580</c:v>
                </c:pt>
                <c:pt idx="228">
                  <c:v>45579</c:v>
                </c:pt>
                <c:pt idx="229">
                  <c:v>45576</c:v>
                </c:pt>
                <c:pt idx="230">
                  <c:v>45575</c:v>
                </c:pt>
                <c:pt idx="231">
                  <c:v>45574</c:v>
                </c:pt>
                <c:pt idx="232">
                  <c:v>45573</c:v>
                </c:pt>
                <c:pt idx="233">
                  <c:v>45572</c:v>
                </c:pt>
                <c:pt idx="234">
                  <c:v>45569</c:v>
                </c:pt>
                <c:pt idx="235">
                  <c:v>45568</c:v>
                </c:pt>
                <c:pt idx="236">
                  <c:v>45567</c:v>
                </c:pt>
                <c:pt idx="237">
                  <c:v>45566</c:v>
                </c:pt>
                <c:pt idx="238">
                  <c:v>45565</c:v>
                </c:pt>
                <c:pt idx="239">
                  <c:v>45562</c:v>
                </c:pt>
                <c:pt idx="240">
                  <c:v>45561</c:v>
                </c:pt>
                <c:pt idx="241">
                  <c:v>45560</c:v>
                </c:pt>
                <c:pt idx="242">
                  <c:v>45559</c:v>
                </c:pt>
                <c:pt idx="243">
                  <c:v>45558</c:v>
                </c:pt>
                <c:pt idx="244">
                  <c:v>45555</c:v>
                </c:pt>
                <c:pt idx="245">
                  <c:v>45554</c:v>
                </c:pt>
                <c:pt idx="246">
                  <c:v>45553</c:v>
                </c:pt>
                <c:pt idx="247">
                  <c:v>45552</c:v>
                </c:pt>
                <c:pt idx="248">
                  <c:v>45551</c:v>
                </c:pt>
                <c:pt idx="249">
                  <c:v>45548</c:v>
                </c:pt>
                <c:pt idx="250">
                  <c:v>45547</c:v>
                </c:pt>
                <c:pt idx="251">
                  <c:v>45546</c:v>
                </c:pt>
                <c:pt idx="252">
                  <c:v>45545</c:v>
                </c:pt>
                <c:pt idx="253">
                  <c:v>45544</c:v>
                </c:pt>
                <c:pt idx="254">
                  <c:v>45541</c:v>
                </c:pt>
                <c:pt idx="255">
                  <c:v>45540</c:v>
                </c:pt>
                <c:pt idx="256">
                  <c:v>45539</c:v>
                </c:pt>
                <c:pt idx="257">
                  <c:v>45538</c:v>
                </c:pt>
                <c:pt idx="258">
                  <c:v>45534</c:v>
                </c:pt>
                <c:pt idx="259">
                  <c:v>45533</c:v>
                </c:pt>
                <c:pt idx="260">
                  <c:v>45532</c:v>
                </c:pt>
                <c:pt idx="261">
                  <c:v>45531</c:v>
                </c:pt>
                <c:pt idx="262">
                  <c:v>45530</c:v>
                </c:pt>
                <c:pt idx="263">
                  <c:v>45527</c:v>
                </c:pt>
                <c:pt idx="264">
                  <c:v>45526</c:v>
                </c:pt>
                <c:pt idx="265">
                  <c:v>45525</c:v>
                </c:pt>
                <c:pt idx="266">
                  <c:v>45524</c:v>
                </c:pt>
                <c:pt idx="267">
                  <c:v>45523</c:v>
                </c:pt>
                <c:pt idx="268">
                  <c:v>45520</c:v>
                </c:pt>
                <c:pt idx="269">
                  <c:v>45519</c:v>
                </c:pt>
                <c:pt idx="270">
                  <c:v>45518</c:v>
                </c:pt>
                <c:pt idx="271">
                  <c:v>45517</c:v>
                </c:pt>
                <c:pt idx="272">
                  <c:v>45516</c:v>
                </c:pt>
                <c:pt idx="273">
                  <c:v>45513</c:v>
                </c:pt>
                <c:pt idx="274">
                  <c:v>45512</c:v>
                </c:pt>
                <c:pt idx="275">
                  <c:v>45511</c:v>
                </c:pt>
                <c:pt idx="276">
                  <c:v>45510</c:v>
                </c:pt>
                <c:pt idx="277">
                  <c:v>45509</c:v>
                </c:pt>
                <c:pt idx="278">
                  <c:v>45506</c:v>
                </c:pt>
                <c:pt idx="279">
                  <c:v>45505</c:v>
                </c:pt>
                <c:pt idx="280">
                  <c:v>45504</c:v>
                </c:pt>
                <c:pt idx="281">
                  <c:v>45503</c:v>
                </c:pt>
                <c:pt idx="282">
                  <c:v>45502</c:v>
                </c:pt>
                <c:pt idx="283">
                  <c:v>45499</c:v>
                </c:pt>
                <c:pt idx="284">
                  <c:v>45498</c:v>
                </c:pt>
                <c:pt idx="285">
                  <c:v>45497</c:v>
                </c:pt>
                <c:pt idx="286">
                  <c:v>45496</c:v>
                </c:pt>
                <c:pt idx="287">
                  <c:v>45495</c:v>
                </c:pt>
                <c:pt idx="288">
                  <c:v>45492</c:v>
                </c:pt>
                <c:pt idx="289">
                  <c:v>45491</c:v>
                </c:pt>
                <c:pt idx="290">
                  <c:v>45490</c:v>
                </c:pt>
                <c:pt idx="291">
                  <c:v>45489</c:v>
                </c:pt>
                <c:pt idx="292">
                  <c:v>45488</c:v>
                </c:pt>
                <c:pt idx="293">
                  <c:v>45485</c:v>
                </c:pt>
                <c:pt idx="294">
                  <c:v>45484</c:v>
                </c:pt>
                <c:pt idx="295">
                  <c:v>45483</c:v>
                </c:pt>
                <c:pt idx="296">
                  <c:v>45482</c:v>
                </c:pt>
                <c:pt idx="297">
                  <c:v>45481</c:v>
                </c:pt>
                <c:pt idx="298">
                  <c:v>45478</c:v>
                </c:pt>
                <c:pt idx="299">
                  <c:v>45476</c:v>
                </c:pt>
                <c:pt idx="300">
                  <c:v>45475</c:v>
                </c:pt>
                <c:pt idx="301">
                  <c:v>45474</c:v>
                </c:pt>
                <c:pt idx="302">
                  <c:v>45471</c:v>
                </c:pt>
                <c:pt idx="303">
                  <c:v>45470</c:v>
                </c:pt>
                <c:pt idx="304">
                  <c:v>45469</c:v>
                </c:pt>
                <c:pt idx="305">
                  <c:v>45468</c:v>
                </c:pt>
                <c:pt idx="306">
                  <c:v>45467</c:v>
                </c:pt>
                <c:pt idx="307">
                  <c:v>45464</c:v>
                </c:pt>
                <c:pt idx="308">
                  <c:v>45463</c:v>
                </c:pt>
                <c:pt idx="309">
                  <c:v>45461</c:v>
                </c:pt>
                <c:pt idx="310">
                  <c:v>45460</c:v>
                </c:pt>
                <c:pt idx="311">
                  <c:v>45457</c:v>
                </c:pt>
                <c:pt idx="312">
                  <c:v>45456</c:v>
                </c:pt>
                <c:pt idx="313">
                  <c:v>45455</c:v>
                </c:pt>
                <c:pt idx="314">
                  <c:v>45454</c:v>
                </c:pt>
                <c:pt idx="315">
                  <c:v>45453</c:v>
                </c:pt>
                <c:pt idx="316">
                  <c:v>45450</c:v>
                </c:pt>
                <c:pt idx="317">
                  <c:v>45449</c:v>
                </c:pt>
                <c:pt idx="318">
                  <c:v>45448</c:v>
                </c:pt>
                <c:pt idx="319">
                  <c:v>45447</c:v>
                </c:pt>
                <c:pt idx="320">
                  <c:v>45446</c:v>
                </c:pt>
                <c:pt idx="321">
                  <c:v>45443</c:v>
                </c:pt>
                <c:pt idx="322">
                  <c:v>45442</c:v>
                </c:pt>
                <c:pt idx="323">
                  <c:v>45441</c:v>
                </c:pt>
                <c:pt idx="324">
                  <c:v>45440</c:v>
                </c:pt>
                <c:pt idx="325">
                  <c:v>45436</c:v>
                </c:pt>
                <c:pt idx="326">
                  <c:v>45435</c:v>
                </c:pt>
                <c:pt idx="327">
                  <c:v>45434</c:v>
                </c:pt>
                <c:pt idx="328">
                  <c:v>45433</c:v>
                </c:pt>
                <c:pt idx="329">
                  <c:v>45432</c:v>
                </c:pt>
                <c:pt idx="330">
                  <c:v>45429</c:v>
                </c:pt>
                <c:pt idx="331">
                  <c:v>45428</c:v>
                </c:pt>
                <c:pt idx="332">
                  <c:v>45427</c:v>
                </c:pt>
                <c:pt idx="333">
                  <c:v>45426</c:v>
                </c:pt>
                <c:pt idx="334">
                  <c:v>45425</c:v>
                </c:pt>
                <c:pt idx="335">
                  <c:v>45422</c:v>
                </c:pt>
                <c:pt idx="336">
                  <c:v>45421</c:v>
                </c:pt>
                <c:pt idx="337">
                  <c:v>45420</c:v>
                </c:pt>
                <c:pt idx="338">
                  <c:v>45419</c:v>
                </c:pt>
                <c:pt idx="339">
                  <c:v>45418</c:v>
                </c:pt>
                <c:pt idx="340">
                  <c:v>45415</c:v>
                </c:pt>
                <c:pt idx="341">
                  <c:v>45414</c:v>
                </c:pt>
                <c:pt idx="342">
                  <c:v>45413</c:v>
                </c:pt>
                <c:pt idx="343">
                  <c:v>45412</c:v>
                </c:pt>
                <c:pt idx="344">
                  <c:v>45411</c:v>
                </c:pt>
                <c:pt idx="345">
                  <c:v>45408</c:v>
                </c:pt>
                <c:pt idx="346">
                  <c:v>45407</c:v>
                </c:pt>
                <c:pt idx="347">
                  <c:v>45406</c:v>
                </c:pt>
                <c:pt idx="348">
                  <c:v>45405</c:v>
                </c:pt>
                <c:pt idx="349">
                  <c:v>45404</c:v>
                </c:pt>
                <c:pt idx="350">
                  <c:v>45401</c:v>
                </c:pt>
                <c:pt idx="351">
                  <c:v>45400</c:v>
                </c:pt>
                <c:pt idx="352">
                  <c:v>45399</c:v>
                </c:pt>
                <c:pt idx="353">
                  <c:v>45398</c:v>
                </c:pt>
                <c:pt idx="354">
                  <c:v>45397</c:v>
                </c:pt>
                <c:pt idx="355">
                  <c:v>45394</c:v>
                </c:pt>
                <c:pt idx="356">
                  <c:v>45393</c:v>
                </c:pt>
                <c:pt idx="357">
                  <c:v>45392</c:v>
                </c:pt>
                <c:pt idx="358">
                  <c:v>45391</c:v>
                </c:pt>
                <c:pt idx="359">
                  <c:v>45390</c:v>
                </c:pt>
                <c:pt idx="360">
                  <c:v>45387</c:v>
                </c:pt>
                <c:pt idx="361">
                  <c:v>45386</c:v>
                </c:pt>
                <c:pt idx="362">
                  <c:v>45385</c:v>
                </c:pt>
                <c:pt idx="363">
                  <c:v>45384</c:v>
                </c:pt>
                <c:pt idx="364">
                  <c:v>45383</c:v>
                </c:pt>
                <c:pt idx="365">
                  <c:v>45379</c:v>
                </c:pt>
                <c:pt idx="366">
                  <c:v>45378</c:v>
                </c:pt>
                <c:pt idx="367">
                  <c:v>45377</c:v>
                </c:pt>
                <c:pt idx="368">
                  <c:v>45376</c:v>
                </c:pt>
                <c:pt idx="369">
                  <c:v>45373</c:v>
                </c:pt>
                <c:pt idx="370">
                  <c:v>45372</c:v>
                </c:pt>
                <c:pt idx="371">
                  <c:v>45371</c:v>
                </c:pt>
                <c:pt idx="372">
                  <c:v>45370</c:v>
                </c:pt>
                <c:pt idx="373">
                  <c:v>45369</c:v>
                </c:pt>
                <c:pt idx="374">
                  <c:v>45366</c:v>
                </c:pt>
                <c:pt idx="375">
                  <c:v>45365</c:v>
                </c:pt>
                <c:pt idx="376">
                  <c:v>45364</c:v>
                </c:pt>
                <c:pt idx="377">
                  <c:v>45363</c:v>
                </c:pt>
                <c:pt idx="378">
                  <c:v>45362</c:v>
                </c:pt>
                <c:pt idx="379">
                  <c:v>45359</c:v>
                </c:pt>
                <c:pt idx="380">
                  <c:v>45358</c:v>
                </c:pt>
                <c:pt idx="381">
                  <c:v>45357</c:v>
                </c:pt>
                <c:pt idx="382">
                  <c:v>45356</c:v>
                </c:pt>
                <c:pt idx="383">
                  <c:v>45355</c:v>
                </c:pt>
                <c:pt idx="384">
                  <c:v>45352</c:v>
                </c:pt>
                <c:pt idx="385">
                  <c:v>45351</c:v>
                </c:pt>
                <c:pt idx="386">
                  <c:v>45350</c:v>
                </c:pt>
                <c:pt idx="387">
                  <c:v>45349</c:v>
                </c:pt>
                <c:pt idx="388">
                  <c:v>45348</c:v>
                </c:pt>
                <c:pt idx="389">
                  <c:v>45345</c:v>
                </c:pt>
                <c:pt idx="390">
                  <c:v>45344</c:v>
                </c:pt>
                <c:pt idx="391">
                  <c:v>45343</c:v>
                </c:pt>
                <c:pt idx="392">
                  <c:v>45342</c:v>
                </c:pt>
                <c:pt idx="393">
                  <c:v>45338</c:v>
                </c:pt>
                <c:pt idx="394">
                  <c:v>45337</c:v>
                </c:pt>
                <c:pt idx="395">
                  <c:v>45336</c:v>
                </c:pt>
                <c:pt idx="396">
                  <c:v>45335</c:v>
                </c:pt>
                <c:pt idx="397">
                  <c:v>45334</c:v>
                </c:pt>
                <c:pt idx="398">
                  <c:v>45331</c:v>
                </c:pt>
                <c:pt idx="399">
                  <c:v>45330</c:v>
                </c:pt>
                <c:pt idx="400">
                  <c:v>45329</c:v>
                </c:pt>
                <c:pt idx="401">
                  <c:v>45328</c:v>
                </c:pt>
                <c:pt idx="402">
                  <c:v>45327</c:v>
                </c:pt>
                <c:pt idx="403">
                  <c:v>45324</c:v>
                </c:pt>
                <c:pt idx="404">
                  <c:v>45323</c:v>
                </c:pt>
                <c:pt idx="405">
                  <c:v>45322</c:v>
                </c:pt>
                <c:pt idx="406">
                  <c:v>45321</c:v>
                </c:pt>
                <c:pt idx="407">
                  <c:v>45320</c:v>
                </c:pt>
                <c:pt idx="408">
                  <c:v>45317</c:v>
                </c:pt>
                <c:pt idx="409">
                  <c:v>45316</c:v>
                </c:pt>
                <c:pt idx="410">
                  <c:v>45315</c:v>
                </c:pt>
                <c:pt idx="411">
                  <c:v>45314</c:v>
                </c:pt>
                <c:pt idx="412">
                  <c:v>45313</c:v>
                </c:pt>
                <c:pt idx="413">
                  <c:v>45310</c:v>
                </c:pt>
                <c:pt idx="414">
                  <c:v>45309</c:v>
                </c:pt>
                <c:pt idx="415">
                  <c:v>45308</c:v>
                </c:pt>
                <c:pt idx="416">
                  <c:v>45307</c:v>
                </c:pt>
                <c:pt idx="417">
                  <c:v>45303</c:v>
                </c:pt>
                <c:pt idx="418">
                  <c:v>45302</c:v>
                </c:pt>
                <c:pt idx="419">
                  <c:v>45301</c:v>
                </c:pt>
                <c:pt idx="420">
                  <c:v>45300</c:v>
                </c:pt>
                <c:pt idx="421">
                  <c:v>45299</c:v>
                </c:pt>
                <c:pt idx="422">
                  <c:v>45296</c:v>
                </c:pt>
                <c:pt idx="423">
                  <c:v>45295</c:v>
                </c:pt>
                <c:pt idx="424">
                  <c:v>45294</c:v>
                </c:pt>
                <c:pt idx="425">
                  <c:v>45293</c:v>
                </c:pt>
                <c:pt idx="426">
                  <c:v>45289</c:v>
                </c:pt>
                <c:pt idx="427">
                  <c:v>45288</c:v>
                </c:pt>
                <c:pt idx="428">
                  <c:v>45287</c:v>
                </c:pt>
                <c:pt idx="429">
                  <c:v>45286</c:v>
                </c:pt>
                <c:pt idx="430">
                  <c:v>45282</c:v>
                </c:pt>
                <c:pt idx="431">
                  <c:v>45281</c:v>
                </c:pt>
                <c:pt idx="432">
                  <c:v>45280</c:v>
                </c:pt>
                <c:pt idx="433">
                  <c:v>45279</c:v>
                </c:pt>
                <c:pt idx="434">
                  <c:v>45278</c:v>
                </c:pt>
                <c:pt idx="435">
                  <c:v>45275</c:v>
                </c:pt>
                <c:pt idx="436">
                  <c:v>45274</c:v>
                </c:pt>
                <c:pt idx="437">
                  <c:v>45273</c:v>
                </c:pt>
                <c:pt idx="438">
                  <c:v>45272</c:v>
                </c:pt>
                <c:pt idx="439">
                  <c:v>45271</c:v>
                </c:pt>
                <c:pt idx="440">
                  <c:v>45268</c:v>
                </c:pt>
                <c:pt idx="441">
                  <c:v>45267</c:v>
                </c:pt>
                <c:pt idx="442">
                  <c:v>45266</c:v>
                </c:pt>
                <c:pt idx="443">
                  <c:v>45265</c:v>
                </c:pt>
                <c:pt idx="444">
                  <c:v>45264</c:v>
                </c:pt>
                <c:pt idx="445">
                  <c:v>45261</c:v>
                </c:pt>
                <c:pt idx="446">
                  <c:v>45260</c:v>
                </c:pt>
                <c:pt idx="447">
                  <c:v>45259</c:v>
                </c:pt>
                <c:pt idx="448">
                  <c:v>45258</c:v>
                </c:pt>
                <c:pt idx="449">
                  <c:v>45257</c:v>
                </c:pt>
                <c:pt idx="450">
                  <c:v>45254</c:v>
                </c:pt>
                <c:pt idx="451">
                  <c:v>45252</c:v>
                </c:pt>
                <c:pt idx="452">
                  <c:v>45251</c:v>
                </c:pt>
                <c:pt idx="453">
                  <c:v>45250</c:v>
                </c:pt>
                <c:pt idx="454">
                  <c:v>45247</c:v>
                </c:pt>
                <c:pt idx="455">
                  <c:v>45246</c:v>
                </c:pt>
                <c:pt idx="456">
                  <c:v>45245</c:v>
                </c:pt>
                <c:pt idx="457">
                  <c:v>45244</c:v>
                </c:pt>
                <c:pt idx="458">
                  <c:v>45243</c:v>
                </c:pt>
                <c:pt idx="459">
                  <c:v>45240</c:v>
                </c:pt>
                <c:pt idx="460">
                  <c:v>45239</c:v>
                </c:pt>
                <c:pt idx="461">
                  <c:v>45238</c:v>
                </c:pt>
                <c:pt idx="462">
                  <c:v>45237</c:v>
                </c:pt>
                <c:pt idx="463">
                  <c:v>45236</c:v>
                </c:pt>
                <c:pt idx="464">
                  <c:v>45233</c:v>
                </c:pt>
                <c:pt idx="465">
                  <c:v>45232</c:v>
                </c:pt>
                <c:pt idx="466">
                  <c:v>45231</c:v>
                </c:pt>
                <c:pt idx="467">
                  <c:v>45230</c:v>
                </c:pt>
                <c:pt idx="468">
                  <c:v>45229</c:v>
                </c:pt>
                <c:pt idx="469">
                  <c:v>45226</c:v>
                </c:pt>
                <c:pt idx="470">
                  <c:v>45225</c:v>
                </c:pt>
                <c:pt idx="471">
                  <c:v>45224</c:v>
                </c:pt>
                <c:pt idx="472">
                  <c:v>45223</c:v>
                </c:pt>
                <c:pt idx="473">
                  <c:v>45222</c:v>
                </c:pt>
                <c:pt idx="474">
                  <c:v>45219</c:v>
                </c:pt>
                <c:pt idx="475">
                  <c:v>45218</c:v>
                </c:pt>
                <c:pt idx="476">
                  <c:v>45217</c:v>
                </c:pt>
                <c:pt idx="477">
                  <c:v>45216</c:v>
                </c:pt>
                <c:pt idx="478">
                  <c:v>45215</c:v>
                </c:pt>
                <c:pt idx="479">
                  <c:v>45212</c:v>
                </c:pt>
                <c:pt idx="480">
                  <c:v>45211</c:v>
                </c:pt>
                <c:pt idx="481">
                  <c:v>45210</c:v>
                </c:pt>
                <c:pt idx="482">
                  <c:v>45209</c:v>
                </c:pt>
                <c:pt idx="483">
                  <c:v>45208</c:v>
                </c:pt>
                <c:pt idx="484">
                  <c:v>45205</c:v>
                </c:pt>
                <c:pt idx="485">
                  <c:v>45204</c:v>
                </c:pt>
                <c:pt idx="486">
                  <c:v>45203</c:v>
                </c:pt>
                <c:pt idx="487">
                  <c:v>45202</c:v>
                </c:pt>
                <c:pt idx="488">
                  <c:v>45201</c:v>
                </c:pt>
                <c:pt idx="489">
                  <c:v>45198</c:v>
                </c:pt>
                <c:pt idx="490">
                  <c:v>45197</c:v>
                </c:pt>
                <c:pt idx="491">
                  <c:v>45196</c:v>
                </c:pt>
                <c:pt idx="492">
                  <c:v>45195</c:v>
                </c:pt>
                <c:pt idx="493">
                  <c:v>45194</c:v>
                </c:pt>
                <c:pt idx="494">
                  <c:v>45191</c:v>
                </c:pt>
                <c:pt idx="495">
                  <c:v>45190</c:v>
                </c:pt>
                <c:pt idx="496">
                  <c:v>45189</c:v>
                </c:pt>
                <c:pt idx="497">
                  <c:v>45188</c:v>
                </c:pt>
                <c:pt idx="498">
                  <c:v>45187</c:v>
                </c:pt>
                <c:pt idx="499">
                  <c:v>45184</c:v>
                </c:pt>
                <c:pt idx="500">
                  <c:v>45183</c:v>
                </c:pt>
                <c:pt idx="501">
                  <c:v>45182</c:v>
                </c:pt>
                <c:pt idx="502">
                  <c:v>45181</c:v>
                </c:pt>
                <c:pt idx="503">
                  <c:v>45180</c:v>
                </c:pt>
                <c:pt idx="504">
                  <c:v>45177</c:v>
                </c:pt>
                <c:pt idx="505">
                  <c:v>45176</c:v>
                </c:pt>
                <c:pt idx="506">
                  <c:v>45175</c:v>
                </c:pt>
                <c:pt idx="507">
                  <c:v>45174</c:v>
                </c:pt>
                <c:pt idx="508">
                  <c:v>45170</c:v>
                </c:pt>
                <c:pt idx="509">
                  <c:v>45169</c:v>
                </c:pt>
                <c:pt idx="510">
                  <c:v>45168</c:v>
                </c:pt>
                <c:pt idx="511">
                  <c:v>45167</c:v>
                </c:pt>
                <c:pt idx="512">
                  <c:v>45166</c:v>
                </c:pt>
                <c:pt idx="513">
                  <c:v>45163</c:v>
                </c:pt>
                <c:pt idx="514">
                  <c:v>45162</c:v>
                </c:pt>
                <c:pt idx="515">
                  <c:v>45161</c:v>
                </c:pt>
                <c:pt idx="516">
                  <c:v>45160</c:v>
                </c:pt>
                <c:pt idx="517">
                  <c:v>45159</c:v>
                </c:pt>
                <c:pt idx="518">
                  <c:v>45156</c:v>
                </c:pt>
                <c:pt idx="519">
                  <c:v>45155</c:v>
                </c:pt>
                <c:pt idx="520">
                  <c:v>45154</c:v>
                </c:pt>
                <c:pt idx="521">
                  <c:v>45153</c:v>
                </c:pt>
                <c:pt idx="522">
                  <c:v>45152</c:v>
                </c:pt>
                <c:pt idx="523">
                  <c:v>45149</c:v>
                </c:pt>
                <c:pt idx="524">
                  <c:v>45148</c:v>
                </c:pt>
                <c:pt idx="525">
                  <c:v>45147</c:v>
                </c:pt>
                <c:pt idx="526">
                  <c:v>45146</c:v>
                </c:pt>
                <c:pt idx="527">
                  <c:v>45145</c:v>
                </c:pt>
                <c:pt idx="528">
                  <c:v>45142</c:v>
                </c:pt>
                <c:pt idx="529">
                  <c:v>45141</c:v>
                </c:pt>
                <c:pt idx="530">
                  <c:v>45140</c:v>
                </c:pt>
                <c:pt idx="531">
                  <c:v>45139</c:v>
                </c:pt>
                <c:pt idx="532">
                  <c:v>45138</c:v>
                </c:pt>
                <c:pt idx="533">
                  <c:v>45135</c:v>
                </c:pt>
                <c:pt idx="534">
                  <c:v>45134</c:v>
                </c:pt>
                <c:pt idx="535">
                  <c:v>45133</c:v>
                </c:pt>
                <c:pt idx="536">
                  <c:v>45132</c:v>
                </c:pt>
                <c:pt idx="537">
                  <c:v>45131</c:v>
                </c:pt>
                <c:pt idx="538">
                  <c:v>45128</c:v>
                </c:pt>
                <c:pt idx="539">
                  <c:v>45127</c:v>
                </c:pt>
                <c:pt idx="540">
                  <c:v>45126</c:v>
                </c:pt>
                <c:pt idx="541">
                  <c:v>45125</c:v>
                </c:pt>
                <c:pt idx="542">
                  <c:v>45124</c:v>
                </c:pt>
                <c:pt idx="543">
                  <c:v>45121</c:v>
                </c:pt>
                <c:pt idx="544">
                  <c:v>45120</c:v>
                </c:pt>
                <c:pt idx="545">
                  <c:v>45119</c:v>
                </c:pt>
                <c:pt idx="546">
                  <c:v>45118</c:v>
                </c:pt>
                <c:pt idx="547">
                  <c:v>45117</c:v>
                </c:pt>
                <c:pt idx="548">
                  <c:v>45114</c:v>
                </c:pt>
                <c:pt idx="549">
                  <c:v>45113</c:v>
                </c:pt>
                <c:pt idx="550">
                  <c:v>45112</c:v>
                </c:pt>
                <c:pt idx="551">
                  <c:v>45110</c:v>
                </c:pt>
                <c:pt idx="552">
                  <c:v>45107</c:v>
                </c:pt>
                <c:pt idx="553">
                  <c:v>45106</c:v>
                </c:pt>
                <c:pt idx="554">
                  <c:v>45105</c:v>
                </c:pt>
                <c:pt idx="555">
                  <c:v>45104</c:v>
                </c:pt>
                <c:pt idx="556">
                  <c:v>45103</c:v>
                </c:pt>
                <c:pt idx="557">
                  <c:v>45100</c:v>
                </c:pt>
                <c:pt idx="558">
                  <c:v>45099</c:v>
                </c:pt>
                <c:pt idx="559">
                  <c:v>45098</c:v>
                </c:pt>
                <c:pt idx="560">
                  <c:v>45097</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45072</c:v>
                </c:pt>
                <c:pt idx="576">
                  <c:v>45071</c:v>
                </c:pt>
                <c:pt idx="577">
                  <c:v>45070</c:v>
                </c:pt>
                <c:pt idx="578">
                  <c:v>45069</c:v>
                </c:pt>
                <c:pt idx="579">
                  <c:v>45068</c:v>
                </c:pt>
                <c:pt idx="580">
                  <c:v>45065</c:v>
                </c:pt>
                <c:pt idx="581">
                  <c:v>45064</c:v>
                </c:pt>
                <c:pt idx="582">
                  <c:v>45063</c:v>
                </c:pt>
                <c:pt idx="583">
                  <c:v>45062</c:v>
                </c:pt>
                <c:pt idx="584">
                  <c:v>45061</c:v>
                </c:pt>
                <c:pt idx="585">
                  <c:v>45058</c:v>
                </c:pt>
                <c:pt idx="586">
                  <c:v>45057</c:v>
                </c:pt>
                <c:pt idx="587">
                  <c:v>45056</c:v>
                </c:pt>
                <c:pt idx="588">
                  <c:v>45055</c:v>
                </c:pt>
                <c:pt idx="589">
                  <c:v>45054</c:v>
                </c:pt>
                <c:pt idx="590">
                  <c:v>45051</c:v>
                </c:pt>
                <c:pt idx="591">
                  <c:v>45050</c:v>
                </c:pt>
                <c:pt idx="592">
                  <c:v>45049</c:v>
                </c:pt>
                <c:pt idx="593">
                  <c:v>45048</c:v>
                </c:pt>
                <c:pt idx="594">
                  <c:v>45047</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45026</c:v>
                </c:pt>
                <c:pt idx="610">
                  <c:v>45022</c:v>
                </c:pt>
                <c:pt idx="611">
                  <c:v>45021</c:v>
                </c:pt>
                <c:pt idx="612">
                  <c:v>45020</c:v>
                </c:pt>
                <c:pt idx="613">
                  <c:v>45019</c:v>
                </c:pt>
                <c:pt idx="614">
                  <c:v>45016</c:v>
                </c:pt>
                <c:pt idx="615">
                  <c:v>45015</c:v>
                </c:pt>
                <c:pt idx="616">
                  <c:v>45014</c:v>
                </c:pt>
                <c:pt idx="617">
                  <c:v>45013</c:v>
                </c:pt>
                <c:pt idx="618">
                  <c:v>45012</c:v>
                </c:pt>
                <c:pt idx="619">
                  <c:v>45009</c:v>
                </c:pt>
                <c:pt idx="620">
                  <c:v>45008</c:v>
                </c:pt>
                <c:pt idx="621">
                  <c:v>45007</c:v>
                </c:pt>
                <c:pt idx="622">
                  <c:v>45006</c:v>
                </c:pt>
                <c:pt idx="623">
                  <c:v>45005</c:v>
                </c:pt>
                <c:pt idx="624">
                  <c:v>45002</c:v>
                </c:pt>
                <c:pt idx="625">
                  <c:v>45001</c:v>
                </c:pt>
                <c:pt idx="626">
                  <c:v>45000</c:v>
                </c:pt>
                <c:pt idx="627">
                  <c:v>44999</c:v>
                </c:pt>
                <c:pt idx="628">
                  <c:v>44998</c:v>
                </c:pt>
                <c:pt idx="629">
                  <c:v>44995</c:v>
                </c:pt>
                <c:pt idx="630">
                  <c:v>44994</c:v>
                </c:pt>
                <c:pt idx="631">
                  <c:v>44993</c:v>
                </c:pt>
                <c:pt idx="632">
                  <c:v>44992</c:v>
                </c:pt>
                <c:pt idx="633">
                  <c:v>44991</c:v>
                </c:pt>
                <c:pt idx="634">
                  <c:v>44988</c:v>
                </c:pt>
                <c:pt idx="635">
                  <c:v>44987</c:v>
                </c:pt>
                <c:pt idx="636">
                  <c:v>44986</c:v>
                </c:pt>
                <c:pt idx="637">
                  <c:v>44985</c:v>
                </c:pt>
                <c:pt idx="638">
                  <c:v>44984</c:v>
                </c:pt>
                <c:pt idx="639">
                  <c:v>44981</c:v>
                </c:pt>
                <c:pt idx="640">
                  <c:v>44980</c:v>
                </c:pt>
                <c:pt idx="641">
                  <c:v>44979</c:v>
                </c:pt>
                <c:pt idx="642">
                  <c:v>44978</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44939</c:v>
                </c:pt>
                <c:pt idx="668">
                  <c:v>44938</c:v>
                </c:pt>
                <c:pt idx="669">
                  <c:v>44937</c:v>
                </c:pt>
                <c:pt idx="670">
                  <c:v>44936</c:v>
                </c:pt>
                <c:pt idx="671">
                  <c:v>44935</c:v>
                </c:pt>
                <c:pt idx="672">
                  <c:v>44932</c:v>
                </c:pt>
                <c:pt idx="673">
                  <c:v>44931</c:v>
                </c:pt>
                <c:pt idx="674">
                  <c:v>44930</c:v>
                </c:pt>
                <c:pt idx="675">
                  <c:v>44929</c:v>
                </c:pt>
                <c:pt idx="676">
                  <c:v>44925</c:v>
                </c:pt>
                <c:pt idx="677">
                  <c:v>44924</c:v>
                </c:pt>
                <c:pt idx="678">
                  <c:v>44923</c:v>
                </c:pt>
                <c:pt idx="679">
                  <c:v>44922</c:v>
                </c:pt>
                <c:pt idx="680">
                  <c:v>44918</c:v>
                </c:pt>
                <c:pt idx="681">
                  <c:v>44917</c:v>
                </c:pt>
                <c:pt idx="682">
                  <c:v>44916</c:v>
                </c:pt>
                <c:pt idx="683">
                  <c:v>44915</c:v>
                </c:pt>
                <c:pt idx="684">
                  <c:v>44914</c:v>
                </c:pt>
                <c:pt idx="685">
                  <c:v>44911</c:v>
                </c:pt>
                <c:pt idx="686">
                  <c:v>44910</c:v>
                </c:pt>
                <c:pt idx="687">
                  <c:v>44909</c:v>
                </c:pt>
                <c:pt idx="688">
                  <c:v>44908</c:v>
                </c:pt>
                <c:pt idx="689">
                  <c:v>44907</c:v>
                </c:pt>
                <c:pt idx="690">
                  <c:v>44904</c:v>
                </c:pt>
                <c:pt idx="691">
                  <c:v>44903</c:v>
                </c:pt>
                <c:pt idx="692">
                  <c:v>44902</c:v>
                </c:pt>
                <c:pt idx="693">
                  <c:v>44901</c:v>
                </c:pt>
                <c:pt idx="694">
                  <c:v>44900</c:v>
                </c:pt>
                <c:pt idx="695">
                  <c:v>44897</c:v>
                </c:pt>
                <c:pt idx="696">
                  <c:v>44896</c:v>
                </c:pt>
                <c:pt idx="697">
                  <c:v>44895</c:v>
                </c:pt>
                <c:pt idx="698">
                  <c:v>44894</c:v>
                </c:pt>
                <c:pt idx="699">
                  <c:v>44893</c:v>
                </c:pt>
                <c:pt idx="700">
                  <c:v>44890</c:v>
                </c:pt>
                <c:pt idx="701">
                  <c:v>44888</c:v>
                </c:pt>
                <c:pt idx="702">
                  <c:v>44887</c:v>
                </c:pt>
                <c:pt idx="703">
                  <c:v>44886</c:v>
                </c:pt>
                <c:pt idx="704">
                  <c:v>44883</c:v>
                </c:pt>
                <c:pt idx="705">
                  <c:v>44882</c:v>
                </c:pt>
                <c:pt idx="706">
                  <c:v>44881</c:v>
                </c:pt>
                <c:pt idx="707">
                  <c:v>44880</c:v>
                </c:pt>
                <c:pt idx="708">
                  <c:v>44879</c:v>
                </c:pt>
                <c:pt idx="709">
                  <c:v>44876</c:v>
                </c:pt>
                <c:pt idx="710">
                  <c:v>44875</c:v>
                </c:pt>
                <c:pt idx="711">
                  <c:v>44874</c:v>
                </c:pt>
                <c:pt idx="712">
                  <c:v>44873</c:v>
                </c:pt>
                <c:pt idx="713">
                  <c:v>44872</c:v>
                </c:pt>
                <c:pt idx="714">
                  <c:v>44869</c:v>
                </c:pt>
                <c:pt idx="715">
                  <c:v>44868</c:v>
                </c:pt>
                <c:pt idx="716">
                  <c:v>44867</c:v>
                </c:pt>
                <c:pt idx="717">
                  <c:v>44866</c:v>
                </c:pt>
                <c:pt idx="718">
                  <c:v>44865</c:v>
                </c:pt>
                <c:pt idx="719">
                  <c:v>44862</c:v>
                </c:pt>
                <c:pt idx="720">
                  <c:v>44861</c:v>
                </c:pt>
                <c:pt idx="721">
                  <c:v>44860</c:v>
                </c:pt>
                <c:pt idx="722">
                  <c:v>44859</c:v>
                </c:pt>
                <c:pt idx="723">
                  <c:v>44858</c:v>
                </c:pt>
                <c:pt idx="724">
                  <c:v>44855</c:v>
                </c:pt>
                <c:pt idx="725">
                  <c:v>44854</c:v>
                </c:pt>
                <c:pt idx="726">
                  <c:v>44853</c:v>
                </c:pt>
                <c:pt idx="727">
                  <c:v>44852</c:v>
                </c:pt>
                <c:pt idx="728">
                  <c:v>44851</c:v>
                </c:pt>
                <c:pt idx="729">
                  <c:v>44848</c:v>
                </c:pt>
                <c:pt idx="730">
                  <c:v>44847</c:v>
                </c:pt>
                <c:pt idx="731">
                  <c:v>44846</c:v>
                </c:pt>
                <c:pt idx="732">
                  <c:v>44845</c:v>
                </c:pt>
                <c:pt idx="733">
                  <c:v>44844</c:v>
                </c:pt>
                <c:pt idx="734">
                  <c:v>44841</c:v>
                </c:pt>
                <c:pt idx="735">
                  <c:v>44840</c:v>
                </c:pt>
                <c:pt idx="736">
                  <c:v>44839</c:v>
                </c:pt>
                <c:pt idx="737">
                  <c:v>44838</c:v>
                </c:pt>
                <c:pt idx="738">
                  <c:v>44837</c:v>
                </c:pt>
                <c:pt idx="739">
                  <c:v>44834</c:v>
                </c:pt>
                <c:pt idx="740">
                  <c:v>44833</c:v>
                </c:pt>
                <c:pt idx="741">
                  <c:v>44832</c:v>
                </c:pt>
                <c:pt idx="742">
                  <c:v>44831</c:v>
                </c:pt>
                <c:pt idx="743">
                  <c:v>44830</c:v>
                </c:pt>
                <c:pt idx="744">
                  <c:v>44827</c:v>
                </c:pt>
                <c:pt idx="745">
                  <c:v>44826</c:v>
                </c:pt>
                <c:pt idx="746">
                  <c:v>44825</c:v>
                </c:pt>
                <c:pt idx="747">
                  <c:v>44824</c:v>
                </c:pt>
                <c:pt idx="748">
                  <c:v>44823</c:v>
                </c:pt>
                <c:pt idx="749">
                  <c:v>44820</c:v>
                </c:pt>
                <c:pt idx="750">
                  <c:v>44819</c:v>
                </c:pt>
                <c:pt idx="751">
                  <c:v>44818</c:v>
                </c:pt>
                <c:pt idx="752">
                  <c:v>44817</c:v>
                </c:pt>
                <c:pt idx="753">
                  <c:v>44816</c:v>
                </c:pt>
                <c:pt idx="754">
                  <c:v>44813</c:v>
                </c:pt>
                <c:pt idx="755">
                  <c:v>44812</c:v>
                </c:pt>
                <c:pt idx="756">
                  <c:v>44811</c:v>
                </c:pt>
                <c:pt idx="757">
                  <c:v>44810</c:v>
                </c:pt>
                <c:pt idx="758">
                  <c:v>44806</c:v>
                </c:pt>
                <c:pt idx="759">
                  <c:v>44805</c:v>
                </c:pt>
              </c:numCache>
            </c:numRef>
          </c:cat>
          <c:val>
            <c:numRef>
              <c:f>Sheet1!$D$3:$D$762</c:f>
              <c:numCache>
                <c:formatCode>General</c:formatCode>
                <c:ptCount val="760"/>
                <c:pt idx="0">
                  <c:v>219.29762299999999</c:v>
                </c:pt>
                <c:pt idx="1">
                  <c:v>212.486694</c:v>
                </c:pt>
                <c:pt idx="2">
                  <c:v>203.65377799999999</c:v>
                </c:pt>
                <c:pt idx="3">
                  <c:v>206.420715</c:v>
                </c:pt>
                <c:pt idx="4">
                  <c:v>201.02873199999999</c:v>
                </c:pt>
                <c:pt idx="5">
                  <c:v>193.295502</c:v>
                </c:pt>
                <c:pt idx="6">
                  <c:v>197.268539</c:v>
                </c:pt>
                <c:pt idx="7">
                  <c:v>194.288757</c:v>
                </c:pt>
                <c:pt idx="8">
                  <c:v>183.96594200000001</c:v>
                </c:pt>
                <c:pt idx="9">
                  <c:v>183.96594200000001</c:v>
                </c:pt>
                <c:pt idx="10">
                  <c:v>173.64314300000001</c:v>
                </c:pt>
                <c:pt idx="11">
                  <c:v>175.062073</c:v>
                </c:pt>
                <c:pt idx="12">
                  <c:v>175.062073</c:v>
                </c:pt>
                <c:pt idx="13">
                  <c:v>169.599152</c:v>
                </c:pt>
                <c:pt idx="14">
                  <c:v>170.55693099999999</c:v>
                </c:pt>
                <c:pt idx="15">
                  <c:v>165.23590100000001</c:v>
                </c:pt>
                <c:pt idx="16">
                  <c:v>159.950333</c:v>
                </c:pt>
                <c:pt idx="17">
                  <c:v>152.642776</c:v>
                </c:pt>
                <c:pt idx="18">
                  <c:v>161.44023100000001</c:v>
                </c:pt>
                <c:pt idx="19">
                  <c:v>162.07875100000001</c:v>
                </c:pt>
                <c:pt idx="20">
                  <c:v>158.14118999999999</c:v>
                </c:pt>
                <c:pt idx="21">
                  <c:v>159.09896900000001</c:v>
                </c:pt>
                <c:pt idx="22">
                  <c:v>158.708755</c:v>
                </c:pt>
                <c:pt idx="23">
                  <c:v>155.01951600000001</c:v>
                </c:pt>
                <c:pt idx="24">
                  <c:v>156.225616</c:v>
                </c:pt>
                <c:pt idx="25">
                  <c:v>156.72224399999999</c:v>
                </c:pt>
                <c:pt idx="26">
                  <c:v>152.71373</c:v>
                </c:pt>
                <c:pt idx="27">
                  <c:v>146.825119</c:v>
                </c:pt>
                <c:pt idx="28">
                  <c:v>139.76586900000001</c:v>
                </c:pt>
                <c:pt idx="29">
                  <c:v>130.68464700000001</c:v>
                </c:pt>
                <c:pt idx="30">
                  <c:v>127.811279</c:v>
                </c:pt>
                <c:pt idx="31">
                  <c:v>129.65589900000001</c:v>
                </c:pt>
                <c:pt idx="32">
                  <c:v>136.04115300000001</c:v>
                </c:pt>
                <c:pt idx="33">
                  <c:v>134.551254</c:v>
                </c:pt>
                <c:pt idx="34">
                  <c:v>140.581772</c:v>
                </c:pt>
                <c:pt idx="35">
                  <c:v>141.96523999999999</c:v>
                </c:pt>
                <c:pt idx="36">
                  <c:v>145.015961</c:v>
                </c:pt>
                <c:pt idx="37">
                  <c:v>149.308258</c:v>
                </c:pt>
                <c:pt idx="38">
                  <c:v>143.313232</c:v>
                </c:pt>
                <c:pt idx="39">
                  <c:v>134.799576</c:v>
                </c:pt>
                <c:pt idx="40">
                  <c:v>136.821564</c:v>
                </c:pt>
                <c:pt idx="41">
                  <c:v>139.41113300000001</c:v>
                </c:pt>
                <c:pt idx="42">
                  <c:v>139.90777600000001</c:v>
                </c:pt>
                <c:pt idx="43">
                  <c:v>143.27775600000001</c:v>
                </c:pt>
                <c:pt idx="44">
                  <c:v>144.200073</c:v>
                </c:pt>
                <c:pt idx="45">
                  <c:v>139.517563</c:v>
                </c:pt>
                <c:pt idx="46">
                  <c:v>138.45335399999999</c:v>
                </c:pt>
                <c:pt idx="47">
                  <c:v>135.50904800000001</c:v>
                </c:pt>
                <c:pt idx="48">
                  <c:v>144.838593</c:v>
                </c:pt>
                <c:pt idx="49">
                  <c:v>142.81660500000001</c:v>
                </c:pt>
                <c:pt idx="50">
                  <c:v>142.10713200000001</c:v>
                </c:pt>
                <c:pt idx="51">
                  <c:v>139.73040800000001</c:v>
                </c:pt>
                <c:pt idx="52">
                  <c:v>139.76586900000001</c:v>
                </c:pt>
                <c:pt idx="53">
                  <c:v>132.35189800000001</c:v>
                </c:pt>
                <c:pt idx="54">
                  <c:v>140.33345</c:v>
                </c:pt>
                <c:pt idx="55">
                  <c:v>136.892517</c:v>
                </c:pt>
                <c:pt idx="56">
                  <c:v>136.92799400000001</c:v>
                </c:pt>
                <c:pt idx="57">
                  <c:v>141.504074</c:v>
                </c:pt>
                <c:pt idx="58">
                  <c:v>138.38240099999999</c:v>
                </c:pt>
                <c:pt idx="59">
                  <c:v>144.200073</c:v>
                </c:pt>
                <c:pt idx="60">
                  <c:v>147.357224</c:v>
                </c:pt>
                <c:pt idx="61">
                  <c:v>146.96700999999999</c:v>
                </c:pt>
                <c:pt idx="62">
                  <c:v>152.67825300000001</c:v>
                </c:pt>
                <c:pt idx="63">
                  <c:v>150.47889699999999</c:v>
                </c:pt>
                <c:pt idx="64">
                  <c:v>144.661224</c:v>
                </c:pt>
                <c:pt idx="65">
                  <c:v>143.029449</c:v>
                </c:pt>
                <c:pt idx="66">
                  <c:v>146.931534</c:v>
                </c:pt>
                <c:pt idx="67">
                  <c:v>144.76765399999999</c:v>
                </c:pt>
                <c:pt idx="68">
                  <c:v>150.86911000000001</c:v>
                </c:pt>
                <c:pt idx="69">
                  <c:v>145.58354199999999</c:v>
                </c:pt>
                <c:pt idx="70">
                  <c:v>143.70344499999999</c:v>
                </c:pt>
                <c:pt idx="71">
                  <c:v>146.32849100000001</c:v>
                </c:pt>
                <c:pt idx="72">
                  <c:v>131.713379</c:v>
                </c:pt>
                <c:pt idx="73">
                  <c:v>129.08833300000001</c:v>
                </c:pt>
                <c:pt idx="74">
                  <c:v>129.33663899999999</c:v>
                </c:pt>
                <c:pt idx="75">
                  <c:v>126.037605</c:v>
                </c:pt>
                <c:pt idx="76">
                  <c:v>129.40759299999999</c:v>
                </c:pt>
                <c:pt idx="77">
                  <c:v>122.844978</c:v>
                </c:pt>
                <c:pt idx="78">
                  <c:v>124.122032</c:v>
                </c:pt>
                <c:pt idx="79">
                  <c:v>120.893936</c:v>
                </c:pt>
                <c:pt idx="80">
                  <c:v>113.692802</c:v>
                </c:pt>
                <c:pt idx="81">
                  <c:v>108.265343</c:v>
                </c:pt>
                <c:pt idx="82">
                  <c:v>110.039024</c:v>
                </c:pt>
                <c:pt idx="83">
                  <c:v>105.321037</c:v>
                </c:pt>
                <c:pt idx="84">
                  <c:v>110.393753</c:v>
                </c:pt>
                <c:pt idx="85">
                  <c:v>109.719757</c:v>
                </c:pt>
                <c:pt idx="86">
                  <c:v>128.201492</c:v>
                </c:pt>
                <c:pt idx="87">
                  <c:v>119.652359</c:v>
                </c:pt>
                <c:pt idx="88">
                  <c:v>123.022346</c:v>
                </c:pt>
                <c:pt idx="89">
                  <c:v>129.30117799999999</c:v>
                </c:pt>
                <c:pt idx="90">
                  <c:v>116.637108</c:v>
                </c:pt>
                <c:pt idx="91">
                  <c:v>108.265343</c:v>
                </c:pt>
                <c:pt idx="92">
                  <c:v>108.336288</c:v>
                </c:pt>
                <c:pt idx="93">
                  <c:v>117.807732</c:v>
                </c:pt>
                <c:pt idx="94">
                  <c:v>115.147217</c:v>
                </c:pt>
                <c:pt idx="95">
                  <c:v>118.410782</c:v>
                </c:pt>
                <c:pt idx="96">
                  <c:v>116.53068500000001</c:v>
                </c:pt>
                <c:pt idx="97">
                  <c:v>120.858459</c:v>
                </c:pt>
                <c:pt idx="98">
                  <c:v>115.927635</c:v>
                </c:pt>
                <c:pt idx="99">
                  <c:v>122.170982</c:v>
                </c:pt>
                <c:pt idx="100">
                  <c:v>130.96843000000001</c:v>
                </c:pt>
                <c:pt idx="101">
                  <c:v>127.456543</c:v>
                </c:pt>
                <c:pt idx="102">
                  <c:v>131.07484400000001</c:v>
                </c:pt>
                <c:pt idx="103">
                  <c:v>123.377083</c:v>
                </c:pt>
                <c:pt idx="104">
                  <c:v>120.610146</c:v>
                </c:pt>
                <c:pt idx="105">
                  <c:v>117.169212</c:v>
                </c:pt>
                <c:pt idx="106">
                  <c:v>106.562614</c:v>
                </c:pt>
                <c:pt idx="107">
                  <c:v>97.942535000000007</c:v>
                </c:pt>
                <c:pt idx="108">
                  <c:v>79.141541000000004</c:v>
                </c:pt>
                <c:pt idx="109">
                  <c:v>79.177009999999996</c:v>
                </c:pt>
                <c:pt idx="110">
                  <c:v>82.263214000000005</c:v>
                </c:pt>
                <c:pt idx="111">
                  <c:v>100.673996</c:v>
                </c:pt>
                <c:pt idx="112">
                  <c:v>101.24157700000001</c:v>
                </c:pt>
                <c:pt idx="113">
                  <c:v>101.88009599999999</c:v>
                </c:pt>
                <c:pt idx="114">
                  <c:v>102.90883599999999</c:v>
                </c:pt>
                <c:pt idx="115">
                  <c:v>101.667259</c:v>
                </c:pt>
                <c:pt idx="116">
                  <c:v>103.831146</c:v>
                </c:pt>
                <c:pt idx="117">
                  <c:v>97.658744999999996</c:v>
                </c:pt>
                <c:pt idx="118">
                  <c:v>99.432426000000007</c:v>
                </c:pt>
                <c:pt idx="119">
                  <c:v>95.885063000000002</c:v>
                </c:pt>
                <c:pt idx="120">
                  <c:v>96.984748999999994</c:v>
                </c:pt>
                <c:pt idx="121">
                  <c:v>100</c:v>
                </c:pt>
                <c:pt idx="122">
                  <c:v>100.56757399999999</c:v>
                </c:pt>
                <c:pt idx="123">
                  <c:v>100.035477</c:v>
                </c:pt>
                <c:pt idx="124">
                  <c:v>100.390213</c:v>
                </c:pt>
                <c:pt idx="125">
                  <c:v>95.069175999999999</c:v>
                </c:pt>
                <c:pt idx="126">
                  <c:v>93.189071999999996</c:v>
                </c:pt>
                <c:pt idx="127">
                  <c:v>86.697411000000002</c:v>
                </c:pt>
                <c:pt idx="128">
                  <c:v>84.072365000000005</c:v>
                </c:pt>
                <c:pt idx="129">
                  <c:v>76.587440000000001</c:v>
                </c:pt>
                <c:pt idx="130">
                  <c:v>84.356155000000001</c:v>
                </c:pt>
                <c:pt idx="131">
                  <c:v>82.050369000000003</c:v>
                </c:pt>
                <c:pt idx="132">
                  <c:v>83.327422999999996</c:v>
                </c:pt>
                <c:pt idx="133">
                  <c:v>75.310394000000002</c:v>
                </c:pt>
                <c:pt idx="134">
                  <c:v>72.472510999999997</c:v>
                </c:pt>
                <c:pt idx="135">
                  <c:v>72.614402999999996</c:v>
                </c:pt>
                <c:pt idx="136">
                  <c:v>71.621139999999997</c:v>
                </c:pt>
                <c:pt idx="137">
                  <c:v>79.531745999999998</c:v>
                </c:pt>
                <c:pt idx="138">
                  <c:v>77.190490999999994</c:v>
                </c:pt>
                <c:pt idx="139">
                  <c:v>80.099327000000002</c:v>
                </c:pt>
                <c:pt idx="140">
                  <c:v>78.680381999999994</c:v>
                </c:pt>
                <c:pt idx="141">
                  <c:v>86.200783000000001</c:v>
                </c:pt>
                <c:pt idx="142">
                  <c:v>80.986168000000006</c:v>
                </c:pt>
                <c:pt idx="143">
                  <c:v>81.695640999999995</c:v>
                </c:pt>
                <c:pt idx="144">
                  <c:v>79.780067000000003</c:v>
                </c:pt>
                <c:pt idx="145">
                  <c:v>86.413619999999995</c:v>
                </c:pt>
                <c:pt idx="146">
                  <c:v>85.278464999999997</c:v>
                </c:pt>
                <c:pt idx="147">
                  <c:v>82.121323000000004</c:v>
                </c:pt>
                <c:pt idx="148">
                  <c:v>84.817313999999996</c:v>
                </c:pt>
                <c:pt idx="149">
                  <c:v>80.702376999999998</c:v>
                </c:pt>
                <c:pt idx="150">
                  <c:v>82.085846000000004</c:v>
                </c:pt>
                <c:pt idx="151">
                  <c:v>82.759842000000006</c:v>
                </c:pt>
                <c:pt idx="152">
                  <c:v>78.325644999999994</c:v>
                </c:pt>
                <c:pt idx="153">
                  <c:v>74.281661999999997</c:v>
                </c:pt>
                <c:pt idx="154">
                  <c:v>71.585669999999993</c:v>
                </c:pt>
                <c:pt idx="155">
                  <c:v>74.529976000000005</c:v>
                </c:pt>
                <c:pt idx="156">
                  <c:v>68.038314999999997</c:v>
                </c:pt>
                <c:pt idx="157">
                  <c:v>66.477478000000005</c:v>
                </c:pt>
                <c:pt idx="158">
                  <c:v>63.994323999999999</c:v>
                </c:pt>
                <c:pt idx="159">
                  <c:v>68.960624999999993</c:v>
                </c:pt>
                <c:pt idx="160">
                  <c:v>66.761261000000005</c:v>
                </c:pt>
                <c:pt idx="161">
                  <c:v>67.009574999999998</c:v>
                </c:pt>
                <c:pt idx="162">
                  <c:v>66.90316</c:v>
                </c:pt>
                <c:pt idx="163">
                  <c:v>63.249378</c:v>
                </c:pt>
                <c:pt idx="164">
                  <c:v>62.468960000000003</c:v>
                </c:pt>
                <c:pt idx="165">
                  <c:v>63.497695999999998</c:v>
                </c:pt>
                <c:pt idx="166">
                  <c:v>62.646327999999997</c:v>
                </c:pt>
                <c:pt idx="167">
                  <c:v>57.218871999999998</c:v>
                </c:pt>
                <c:pt idx="168">
                  <c:v>60.766227999999998</c:v>
                </c:pt>
                <c:pt idx="169">
                  <c:v>60.87265</c:v>
                </c:pt>
                <c:pt idx="170">
                  <c:v>57.289817999999997</c:v>
                </c:pt>
                <c:pt idx="171">
                  <c:v>55.338771999999999</c:v>
                </c:pt>
                <c:pt idx="172">
                  <c:v>56.970557999999997</c:v>
                </c:pt>
                <c:pt idx="173">
                  <c:v>59.028022999999997</c:v>
                </c:pt>
                <c:pt idx="174">
                  <c:v>51.649521</c:v>
                </c:pt>
                <c:pt idx="175">
                  <c:v>50.124156999999997</c:v>
                </c:pt>
                <c:pt idx="176">
                  <c:v>52.713729999999998</c:v>
                </c:pt>
                <c:pt idx="177">
                  <c:v>54.487408000000002</c:v>
                </c:pt>
                <c:pt idx="178">
                  <c:v>53.494148000000003</c:v>
                </c:pt>
                <c:pt idx="179">
                  <c:v>54.239094000000001</c:v>
                </c:pt>
                <c:pt idx="180">
                  <c:v>57.396239999999999</c:v>
                </c:pt>
                <c:pt idx="181">
                  <c:v>56.19014</c:v>
                </c:pt>
                <c:pt idx="182">
                  <c:v>56.970557999999997</c:v>
                </c:pt>
                <c:pt idx="183">
                  <c:v>64.987587000000005</c:v>
                </c:pt>
                <c:pt idx="184">
                  <c:v>65.555160999999998</c:v>
                </c:pt>
                <c:pt idx="185">
                  <c:v>66.761261000000005</c:v>
                </c:pt>
                <c:pt idx="186">
                  <c:v>71.621139999999997</c:v>
                </c:pt>
                <c:pt idx="187">
                  <c:v>80.347640999999996</c:v>
                </c:pt>
                <c:pt idx="188">
                  <c:v>74.884711999999993</c:v>
                </c:pt>
                <c:pt idx="189">
                  <c:v>74.742812999999998</c:v>
                </c:pt>
                <c:pt idx="190">
                  <c:v>67.825469999999996</c:v>
                </c:pt>
                <c:pt idx="191">
                  <c:v>72.082297999999994</c:v>
                </c:pt>
                <c:pt idx="192">
                  <c:v>71.195457000000005</c:v>
                </c:pt>
                <c:pt idx="193">
                  <c:v>71.230934000000005</c:v>
                </c:pt>
                <c:pt idx="194">
                  <c:v>66.229156000000003</c:v>
                </c:pt>
                <c:pt idx="195">
                  <c:v>69.137992999999994</c:v>
                </c:pt>
                <c:pt idx="196">
                  <c:v>67.328834999999998</c:v>
                </c:pt>
                <c:pt idx="197">
                  <c:v>65.555160999999998</c:v>
                </c:pt>
                <c:pt idx="198">
                  <c:v>66.087265000000002</c:v>
                </c:pt>
                <c:pt idx="199">
                  <c:v>71.479247999999998</c:v>
                </c:pt>
                <c:pt idx="200">
                  <c:v>71.798507999999998</c:v>
                </c:pt>
                <c:pt idx="201">
                  <c:v>69.102515999999994</c:v>
                </c:pt>
                <c:pt idx="202">
                  <c:v>70.911674000000005</c:v>
                </c:pt>
                <c:pt idx="203">
                  <c:v>67.896416000000002</c:v>
                </c:pt>
                <c:pt idx="204">
                  <c:v>60.021286000000003</c:v>
                </c:pt>
                <c:pt idx="205">
                  <c:v>60.908123000000003</c:v>
                </c:pt>
                <c:pt idx="206">
                  <c:v>60.092232000000003</c:v>
                </c:pt>
                <c:pt idx="207">
                  <c:v>63.107486999999999</c:v>
                </c:pt>
                <c:pt idx="208">
                  <c:v>66.264633000000003</c:v>
                </c:pt>
                <c:pt idx="209">
                  <c:v>75.665131000000002</c:v>
                </c:pt>
                <c:pt idx="210">
                  <c:v>78.503013999999993</c:v>
                </c:pt>
                <c:pt idx="211">
                  <c:v>73.820503000000002</c:v>
                </c:pt>
                <c:pt idx="212">
                  <c:v>79.992904999999993</c:v>
                </c:pt>
                <c:pt idx="213">
                  <c:v>79.673644999999993</c:v>
                </c:pt>
                <c:pt idx="214">
                  <c:v>80.347640999999996</c:v>
                </c:pt>
                <c:pt idx="215">
                  <c:v>82.972686999999993</c:v>
                </c:pt>
                <c:pt idx="216">
                  <c:v>88.080878999999996</c:v>
                </c:pt>
                <c:pt idx="217">
                  <c:v>90.741394</c:v>
                </c:pt>
                <c:pt idx="218">
                  <c:v>86.732887000000005</c:v>
                </c:pt>
                <c:pt idx="219">
                  <c:v>87.548775000000006</c:v>
                </c:pt>
                <c:pt idx="220">
                  <c:v>90.776871</c:v>
                </c:pt>
                <c:pt idx="221">
                  <c:v>91.805603000000005</c:v>
                </c:pt>
                <c:pt idx="222">
                  <c:v>96.346221999999997</c:v>
                </c:pt>
                <c:pt idx="223">
                  <c:v>91.734656999999999</c:v>
                </c:pt>
                <c:pt idx="224">
                  <c:v>91.096130000000002</c:v>
                </c:pt>
                <c:pt idx="225">
                  <c:v>82.156791999999996</c:v>
                </c:pt>
                <c:pt idx="226">
                  <c:v>79.992904999999993</c:v>
                </c:pt>
                <c:pt idx="227">
                  <c:v>78.467545000000001</c:v>
                </c:pt>
                <c:pt idx="228">
                  <c:v>75.948920999999999</c:v>
                </c:pt>
                <c:pt idx="229">
                  <c:v>75.700599999999994</c:v>
                </c:pt>
                <c:pt idx="230">
                  <c:v>74.778289999999998</c:v>
                </c:pt>
                <c:pt idx="231">
                  <c:v>68.534942999999998</c:v>
                </c:pt>
                <c:pt idx="232">
                  <c:v>69.457252999999994</c:v>
                </c:pt>
                <c:pt idx="233">
                  <c:v>69.492722000000001</c:v>
                </c:pt>
                <c:pt idx="234">
                  <c:v>72.543457000000004</c:v>
                </c:pt>
                <c:pt idx="235">
                  <c:v>72.117774999999995</c:v>
                </c:pt>
                <c:pt idx="236">
                  <c:v>75.594184999999996</c:v>
                </c:pt>
                <c:pt idx="237">
                  <c:v>76.516495000000006</c:v>
                </c:pt>
                <c:pt idx="238">
                  <c:v>73.146507</c:v>
                </c:pt>
                <c:pt idx="239">
                  <c:v>76.019867000000005</c:v>
                </c:pt>
                <c:pt idx="240">
                  <c:v>81.589211000000006</c:v>
                </c:pt>
                <c:pt idx="241">
                  <c:v>79.247962999999999</c:v>
                </c:pt>
                <c:pt idx="242">
                  <c:v>81.340903999999995</c:v>
                </c:pt>
                <c:pt idx="243">
                  <c:v>74.529976000000005</c:v>
                </c:pt>
                <c:pt idx="244">
                  <c:v>76.339127000000005</c:v>
                </c:pt>
                <c:pt idx="245">
                  <c:v>72.791770999999997</c:v>
                </c:pt>
                <c:pt idx="246">
                  <c:v>68.783257000000006</c:v>
                </c:pt>
                <c:pt idx="247">
                  <c:v>71.692093</c:v>
                </c:pt>
                <c:pt idx="248">
                  <c:v>73.785026999999999</c:v>
                </c:pt>
                <c:pt idx="249">
                  <c:v>73.749556999999996</c:v>
                </c:pt>
                <c:pt idx="250">
                  <c:v>68.818732999999995</c:v>
                </c:pt>
                <c:pt idx="251">
                  <c:v>58.318553999999999</c:v>
                </c:pt>
                <c:pt idx="252">
                  <c:v>56.438454</c:v>
                </c:pt>
                <c:pt idx="253">
                  <c:v>53.423198999999997</c:v>
                </c:pt>
                <c:pt idx="254">
                  <c:v>51.188366000000002</c:v>
                </c:pt>
                <c:pt idx="255">
                  <c:v>56.402980999999997</c:v>
                </c:pt>
                <c:pt idx="256">
                  <c:v>53.777934999999999</c:v>
                </c:pt>
                <c:pt idx="257">
                  <c:v>55.019511999999999</c:v>
                </c:pt>
                <c:pt idx="258">
                  <c:v>63.072009999999999</c:v>
                </c:pt>
                <c:pt idx="259">
                  <c:v>64.597374000000002</c:v>
                </c:pt>
                <c:pt idx="260">
                  <c:v>63.036537000000003</c:v>
                </c:pt>
                <c:pt idx="261">
                  <c:v>67.22242</c:v>
                </c:pt>
                <c:pt idx="262">
                  <c:v>68.215682999999999</c:v>
                </c:pt>
                <c:pt idx="263">
                  <c:v>69.315360999999996</c:v>
                </c:pt>
                <c:pt idx="264">
                  <c:v>66.051788000000002</c:v>
                </c:pt>
                <c:pt idx="265">
                  <c:v>71.443770999999998</c:v>
                </c:pt>
                <c:pt idx="266">
                  <c:v>69.421783000000005</c:v>
                </c:pt>
                <c:pt idx="267">
                  <c:v>68.747780000000006</c:v>
                </c:pt>
                <c:pt idx="268">
                  <c:v>65.058532999999997</c:v>
                </c:pt>
                <c:pt idx="269">
                  <c:v>60.021286000000003</c:v>
                </c:pt>
                <c:pt idx="270">
                  <c:v>58.602341000000003</c:v>
                </c:pt>
                <c:pt idx="271">
                  <c:v>59.418232000000003</c:v>
                </c:pt>
                <c:pt idx="272">
                  <c:v>56.615822000000001</c:v>
                </c:pt>
                <c:pt idx="273">
                  <c:v>51.081944</c:v>
                </c:pt>
                <c:pt idx="274">
                  <c:v>49.769421000000001</c:v>
                </c:pt>
                <c:pt idx="275">
                  <c:v>46.222065000000001</c:v>
                </c:pt>
                <c:pt idx="276">
                  <c:v>50.514366000000003</c:v>
                </c:pt>
                <c:pt idx="277">
                  <c:v>49.237319999999997</c:v>
                </c:pt>
                <c:pt idx="278">
                  <c:v>55.019511999999999</c:v>
                </c:pt>
                <c:pt idx="279">
                  <c:v>59.311813000000001</c:v>
                </c:pt>
                <c:pt idx="280">
                  <c:v>63.781483000000001</c:v>
                </c:pt>
                <c:pt idx="281">
                  <c:v>58.992550000000001</c:v>
                </c:pt>
                <c:pt idx="282">
                  <c:v>58.034762999999998</c:v>
                </c:pt>
                <c:pt idx="283">
                  <c:v>57.609081000000003</c:v>
                </c:pt>
                <c:pt idx="284">
                  <c:v>55.728980999999997</c:v>
                </c:pt>
                <c:pt idx="285">
                  <c:v>60.588859999999997</c:v>
                </c:pt>
                <c:pt idx="286">
                  <c:v>62.859169000000001</c:v>
                </c:pt>
                <c:pt idx="287">
                  <c:v>63.249378</c:v>
                </c:pt>
                <c:pt idx="288">
                  <c:v>62.823695999999998</c:v>
                </c:pt>
                <c:pt idx="289">
                  <c:v>65.413269</c:v>
                </c:pt>
                <c:pt idx="290">
                  <c:v>68.712311</c:v>
                </c:pt>
                <c:pt idx="291">
                  <c:v>74.139763000000002</c:v>
                </c:pt>
                <c:pt idx="292">
                  <c:v>67.896416000000002</c:v>
                </c:pt>
                <c:pt idx="293">
                  <c:v>68.818732999999995</c:v>
                </c:pt>
                <c:pt idx="294">
                  <c:v>69.457252999999994</c:v>
                </c:pt>
                <c:pt idx="295">
                  <c:v>64.029799999999994</c:v>
                </c:pt>
                <c:pt idx="296">
                  <c:v>59.560127000000001</c:v>
                </c:pt>
                <c:pt idx="297">
                  <c:v>59.666550000000001</c:v>
                </c:pt>
                <c:pt idx="298">
                  <c:v>59.950336</c:v>
                </c:pt>
                <c:pt idx="299">
                  <c:v>55.906348999999999</c:v>
                </c:pt>
                <c:pt idx="300">
                  <c:v>49.308266000000003</c:v>
                </c:pt>
                <c:pt idx="301">
                  <c:v>48.918056</c:v>
                </c:pt>
                <c:pt idx="302">
                  <c:v>49.414684000000001</c:v>
                </c:pt>
                <c:pt idx="303">
                  <c:v>50.407947999999998</c:v>
                </c:pt>
                <c:pt idx="304">
                  <c:v>48.137630000000001</c:v>
                </c:pt>
                <c:pt idx="305">
                  <c:v>48.492373999999998</c:v>
                </c:pt>
                <c:pt idx="306">
                  <c:v>50.869101999999998</c:v>
                </c:pt>
                <c:pt idx="307">
                  <c:v>50.478892999999999</c:v>
                </c:pt>
                <c:pt idx="308">
                  <c:v>53.706989</c:v>
                </c:pt>
                <c:pt idx="309">
                  <c:v>49.698475000000002</c:v>
                </c:pt>
                <c:pt idx="310">
                  <c:v>47.179851999999997</c:v>
                </c:pt>
                <c:pt idx="311">
                  <c:v>48.456898000000002</c:v>
                </c:pt>
                <c:pt idx="312">
                  <c:v>46.825114999999997</c:v>
                </c:pt>
                <c:pt idx="313">
                  <c:v>50.407947999999998</c:v>
                </c:pt>
                <c:pt idx="314">
                  <c:v>49.627529000000003</c:v>
                </c:pt>
                <c:pt idx="315">
                  <c:v>50.940047999999997</c:v>
                </c:pt>
                <c:pt idx="316">
                  <c:v>48.847110999999998</c:v>
                </c:pt>
                <c:pt idx="317">
                  <c:v>60.943595999999999</c:v>
                </c:pt>
                <c:pt idx="318">
                  <c:v>56.438454</c:v>
                </c:pt>
                <c:pt idx="319">
                  <c:v>53.529620999999999</c:v>
                </c:pt>
                <c:pt idx="320">
                  <c:v>59.843918000000002</c:v>
                </c:pt>
                <c:pt idx="321">
                  <c:v>60.092232000000003</c:v>
                </c:pt>
                <c:pt idx="322" formatCode="#,##0">
                  <c:v>60.872599999999998</c:v>
                </c:pt>
                <c:pt idx="323">
                  <c:v>59.027999999999999</c:v>
                </c:pt>
                <c:pt idx="324">
                  <c:v>62.930100000000003</c:v>
                </c:pt>
                <c:pt idx="325">
                  <c:v>58.2121</c:v>
                </c:pt>
                <c:pt idx="326">
                  <c:v>55.728999999999999</c:v>
                </c:pt>
                <c:pt idx="327">
                  <c:v>58.850700000000003</c:v>
                </c:pt>
                <c:pt idx="328">
                  <c:v>66.158199999999994</c:v>
                </c:pt>
                <c:pt idx="329">
                  <c:v>66.512900000000002</c:v>
                </c:pt>
                <c:pt idx="330">
                  <c:v>64.42</c:v>
                </c:pt>
                <c:pt idx="331">
                  <c:v>57.076999999999998</c:v>
                </c:pt>
                <c:pt idx="332">
                  <c:v>57.502699999999997</c:v>
                </c:pt>
                <c:pt idx="333">
                  <c:v>55.019500000000001</c:v>
                </c:pt>
                <c:pt idx="334">
                  <c:v>52.181600000000003</c:v>
                </c:pt>
                <c:pt idx="335">
                  <c:v>54.097197999999999</c:v>
                </c:pt>
                <c:pt idx="336">
                  <c:v>54.913089999999997</c:v>
                </c:pt>
                <c:pt idx="337">
                  <c:v>48.598793000000001</c:v>
                </c:pt>
                <c:pt idx="338">
                  <c:v>48.776161000000002</c:v>
                </c:pt>
                <c:pt idx="339">
                  <c:v>48.598793000000001</c:v>
                </c:pt>
                <c:pt idx="340">
                  <c:v>44.48386</c:v>
                </c:pt>
                <c:pt idx="341">
                  <c:v>45.122382999999999</c:v>
                </c:pt>
                <c:pt idx="342">
                  <c:v>44.625754999999998</c:v>
                </c:pt>
                <c:pt idx="343">
                  <c:v>43.526072999999997</c:v>
                </c:pt>
                <c:pt idx="344">
                  <c:v>51.365734000000003</c:v>
                </c:pt>
                <c:pt idx="345">
                  <c:v>50.372470999999997</c:v>
                </c:pt>
                <c:pt idx="346">
                  <c:v>48.953529000000003</c:v>
                </c:pt>
                <c:pt idx="347">
                  <c:v>45.441647000000003</c:v>
                </c:pt>
                <c:pt idx="348">
                  <c:v>46.044696999999999</c:v>
                </c:pt>
                <c:pt idx="349">
                  <c:v>42.603760000000001</c:v>
                </c:pt>
                <c:pt idx="350">
                  <c:v>49.663001999999999</c:v>
                </c:pt>
                <c:pt idx="351">
                  <c:v>47.782902</c:v>
                </c:pt>
                <c:pt idx="352">
                  <c:v>47.073428999999997</c:v>
                </c:pt>
                <c:pt idx="353">
                  <c:v>44.8386</c:v>
                </c:pt>
                <c:pt idx="354">
                  <c:v>47.428165</c:v>
                </c:pt>
                <c:pt idx="355">
                  <c:v>48.953529000000003</c:v>
                </c:pt>
                <c:pt idx="356">
                  <c:v>52.252571000000003</c:v>
                </c:pt>
                <c:pt idx="357">
                  <c:v>48.563319999999997</c:v>
                </c:pt>
                <c:pt idx="358">
                  <c:v>51.330257000000003</c:v>
                </c:pt>
                <c:pt idx="359">
                  <c:v>48.669742999999997</c:v>
                </c:pt>
                <c:pt idx="360">
                  <c:v>48.598793000000001</c:v>
                </c:pt>
                <c:pt idx="361">
                  <c:v>43.667968999999999</c:v>
                </c:pt>
                <c:pt idx="362">
                  <c:v>45.796382999999999</c:v>
                </c:pt>
                <c:pt idx="363">
                  <c:v>41.326709999999999</c:v>
                </c:pt>
                <c:pt idx="364">
                  <c:v>39.056404000000001</c:v>
                </c:pt>
                <c:pt idx="365">
                  <c:v>37.424618000000002</c:v>
                </c:pt>
                <c:pt idx="366">
                  <c:v>34.409367000000003</c:v>
                </c:pt>
                <c:pt idx="367">
                  <c:v>29.549486000000002</c:v>
                </c:pt>
                <c:pt idx="368">
                  <c:v>29.655906999999999</c:v>
                </c:pt>
                <c:pt idx="369">
                  <c:v>28.236962999999999</c:v>
                </c:pt>
                <c:pt idx="370">
                  <c:v>30.117063999999999</c:v>
                </c:pt>
                <c:pt idx="371">
                  <c:v>32.139057000000001</c:v>
                </c:pt>
                <c:pt idx="372">
                  <c:v>26.037600999999999</c:v>
                </c:pt>
                <c:pt idx="373">
                  <c:v>28.946434</c:v>
                </c:pt>
                <c:pt idx="374">
                  <c:v>30.329905</c:v>
                </c:pt>
                <c:pt idx="375">
                  <c:v>29.443066000000002</c:v>
                </c:pt>
                <c:pt idx="376">
                  <c:v>30.791060999999999</c:v>
                </c:pt>
                <c:pt idx="377">
                  <c:v>28.130542999999999</c:v>
                </c:pt>
                <c:pt idx="378">
                  <c:v>29.833269000000001</c:v>
                </c:pt>
                <c:pt idx="379">
                  <c:v>27.456544999999998</c:v>
                </c:pt>
                <c:pt idx="380">
                  <c:v>27.988648999999999</c:v>
                </c:pt>
                <c:pt idx="381">
                  <c:v>25.966656</c:v>
                </c:pt>
                <c:pt idx="382">
                  <c:v>23.377085000000001</c:v>
                </c:pt>
                <c:pt idx="383">
                  <c:v>23.270664</c:v>
                </c:pt>
                <c:pt idx="384">
                  <c:v>17.914154</c:v>
                </c:pt>
                <c:pt idx="385">
                  <c:v>13.089765999999999</c:v>
                </c:pt>
                <c:pt idx="386">
                  <c:v>10.677546</c:v>
                </c:pt>
                <c:pt idx="387">
                  <c:v>12.309329999999999</c:v>
                </c:pt>
                <c:pt idx="388">
                  <c:v>13.267116</c:v>
                </c:pt>
                <c:pt idx="389">
                  <c:v>14.650585</c:v>
                </c:pt>
                <c:pt idx="390">
                  <c:v>12.628591999999999</c:v>
                </c:pt>
                <c:pt idx="391">
                  <c:v>14.40227</c:v>
                </c:pt>
                <c:pt idx="392">
                  <c:v>15.005322</c:v>
                </c:pt>
                <c:pt idx="393">
                  <c:v>15.040794</c:v>
                </c:pt>
                <c:pt idx="394">
                  <c:v>14.969848000000001</c:v>
                </c:pt>
                <c:pt idx="395">
                  <c:v>11.812699</c:v>
                </c:pt>
                <c:pt idx="396">
                  <c:v>10.393757000000001</c:v>
                </c:pt>
                <c:pt idx="397">
                  <c:v>17.949627</c:v>
                </c:pt>
                <c:pt idx="398">
                  <c:v>16.353317000000001</c:v>
                </c:pt>
                <c:pt idx="399">
                  <c:v>17.523945000000001</c:v>
                </c:pt>
                <c:pt idx="400">
                  <c:v>18.126995000000001</c:v>
                </c:pt>
                <c:pt idx="401">
                  <c:v>19.758780000000002</c:v>
                </c:pt>
                <c:pt idx="402">
                  <c:v>17.559418000000001</c:v>
                </c:pt>
                <c:pt idx="403">
                  <c:v>20.610146</c:v>
                </c:pt>
                <c:pt idx="404">
                  <c:v>24.902446999999999</c:v>
                </c:pt>
                <c:pt idx="405">
                  <c:v>19.900675</c:v>
                </c:pt>
                <c:pt idx="406">
                  <c:v>21.567931999999999</c:v>
                </c:pt>
                <c:pt idx="407">
                  <c:v>22.703087</c:v>
                </c:pt>
                <c:pt idx="408">
                  <c:v>21.071301999999999</c:v>
                </c:pt>
                <c:pt idx="409">
                  <c:v>21.993614000000001</c:v>
                </c:pt>
                <c:pt idx="410">
                  <c:v>19.297623000000002</c:v>
                </c:pt>
                <c:pt idx="411">
                  <c:v>21.993614000000001</c:v>
                </c:pt>
                <c:pt idx="412">
                  <c:v>19.226676999999999</c:v>
                </c:pt>
                <c:pt idx="413">
                  <c:v>20.219936000000001</c:v>
                </c:pt>
                <c:pt idx="414">
                  <c:v>19.758780000000002</c:v>
                </c:pt>
                <c:pt idx="415">
                  <c:v>19.156082000000001</c:v>
                </c:pt>
                <c:pt idx="416">
                  <c:v>22.951401000000001</c:v>
                </c:pt>
                <c:pt idx="417">
                  <c:v>28.981909000000002</c:v>
                </c:pt>
                <c:pt idx="418">
                  <c:v>24.654133000000002</c:v>
                </c:pt>
                <c:pt idx="419">
                  <c:v>25.860233000000001</c:v>
                </c:pt>
                <c:pt idx="420">
                  <c:v>25.434550999999999</c:v>
                </c:pt>
                <c:pt idx="421">
                  <c:v>27.314651000000001</c:v>
                </c:pt>
                <c:pt idx="422">
                  <c:v>27.633913</c:v>
                </c:pt>
                <c:pt idx="423">
                  <c:v>27.953175000000002</c:v>
                </c:pt>
                <c:pt idx="424">
                  <c:v>27.669385999999999</c:v>
                </c:pt>
                <c:pt idx="425">
                  <c:v>32.032634999999999</c:v>
                </c:pt>
                <c:pt idx="426">
                  <c:v>34.480311999999998</c:v>
                </c:pt>
                <c:pt idx="427">
                  <c:v>35.509045</c:v>
                </c:pt>
                <c:pt idx="428">
                  <c:v>39.588504999999998</c:v>
                </c:pt>
                <c:pt idx="429">
                  <c:v>38.240509000000003</c:v>
                </c:pt>
                <c:pt idx="430">
                  <c:v>37.743881000000002</c:v>
                </c:pt>
                <c:pt idx="431">
                  <c:v>36.927990000000001</c:v>
                </c:pt>
                <c:pt idx="432">
                  <c:v>33.380629999999996</c:v>
                </c:pt>
                <c:pt idx="433">
                  <c:v>37.531039999999997</c:v>
                </c:pt>
                <c:pt idx="434">
                  <c:v>32.671162000000002</c:v>
                </c:pt>
                <c:pt idx="435">
                  <c:v>33.203262000000002</c:v>
                </c:pt>
                <c:pt idx="436">
                  <c:v>34.905994</c:v>
                </c:pt>
                <c:pt idx="437">
                  <c:v>33.487053000000003</c:v>
                </c:pt>
                <c:pt idx="438">
                  <c:v>24.547713999999999</c:v>
                </c:pt>
                <c:pt idx="439">
                  <c:v>27.882227</c:v>
                </c:pt>
                <c:pt idx="440">
                  <c:v>29.265696999999999</c:v>
                </c:pt>
                <c:pt idx="441">
                  <c:v>31.784320999999998</c:v>
                </c:pt>
                <c:pt idx="442">
                  <c:v>32.493792999999997</c:v>
                </c:pt>
                <c:pt idx="443">
                  <c:v>32.706634999999999</c:v>
                </c:pt>
                <c:pt idx="444">
                  <c:v>35.615467000000002</c:v>
                </c:pt>
                <c:pt idx="445">
                  <c:v>39.907767999999997</c:v>
                </c:pt>
                <c:pt idx="446">
                  <c:v>36.679671999999997</c:v>
                </c:pt>
                <c:pt idx="447">
                  <c:v>35.686413000000002</c:v>
                </c:pt>
                <c:pt idx="448">
                  <c:v>35.544517999999997</c:v>
                </c:pt>
                <c:pt idx="449">
                  <c:v>29.939695</c:v>
                </c:pt>
                <c:pt idx="450">
                  <c:v>27.208228999999999</c:v>
                </c:pt>
                <c:pt idx="451">
                  <c:v>25.505499</c:v>
                </c:pt>
                <c:pt idx="452">
                  <c:v>25.966656</c:v>
                </c:pt>
                <c:pt idx="453">
                  <c:v>22.915928000000001</c:v>
                </c:pt>
                <c:pt idx="454">
                  <c:v>22.73856</c:v>
                </c:pt>
                <c:pt idx="455">
                  <c:v>23.128768999999998</c:v>
                </c:pt>
                <c:pt idx="456">
                  <c:v>21.142247999999999</c:v>
                </c:pt>
                <c:pt idx="457">
                  <c:v>22.064561999999999</c:v>
                </c:pt>
                <c:pt idx="458">
                  <c:v>15.501951</c:v>
                </c:pt>
                <c:pt idx="459">
                  <c:v>16.566158000000001</c:v>
                </c:pt>
                <c:pt idx="460">
                  <c:v>18.623625000000001</c:v>
                </c:pt>
                <c:pt idx="461">
                  <c:v>18.623625000000001</c:v>
                </c:pt>
                <c:pt idx="462">
                  <c:v>22.206457</c:v>
                </c:pt>
                <c:pt idx="463">
                  <c:v>24.334871</c:v>
                </c:pt>
                <c:pt idx="464">
                  <c:v>25.860233000000001</c:v>
                </c:pt>
                <c:pt idx="465">
                  <c:v>19.474990999999999</c:v>
                </c:pt>
                <c:pt idx="466">
                  <c:v>18.765519999999999</c:v>
                </c:pt>
                <c:pt idx="467">
                  <c:v>18.268889999999999</c:v>
                </c:pt>
                <c:pt idx="468">
                  <c:v>21.213196</c:v>
                </c:pt>
                <c:pt idx="469">
                  <c:v>22.135508999999999</c:v>
                </c:pt>
                <c:pt idx="470">
                  <c:v>18.765519999999999</c:v>
                </c:pt>
                <c:pt idx="471">
                  <c:v>19.900675</c:v>
                </c:pt>
                <c:pt idx="472">
                  <c:v>22.73856</c:v>
                </c:pt>
                <c:pt idx="473">
                  <c:v>21.887194000000001</c:v>
                </c:pt>
                <c:pt idx="474">
                  <c:v>23.128768999999998</c:v>
                </c:pt>
                <c:pt idx="475">
                  <c:v>23.448029999999999</c:v>
                </c:pt>
                <c:pt idx="476">
                  <c:v>22.667611999999998</c:v>
                </c:pt>
                <c:pt idx="477">
                  <c:v>22.809507</c:v>
                </c:pt>
                <c:pt idx="478">
                  <c:v>20.610146</c:v>
                </c:pt>
                <c:pt idx="479">
                  <c:v>20.219936000000001</c:v>
                </c:pt>
                <c:pt idx="480">
                  <c:v>14.366796000000001</c:v>
                </c:pt>
                <c:pt idx="481">
                  <c:v>18.375311</c:v>
                </c:pt>
                <c:pt idx="482">
                  <c:v>16.601631000000001</c:v>
                </c:pt>
                <c:pt idx="483">
                  <c:v>15.750266</c:v>
                </c:pt>
                <c:pt idx="484">
                  <c:v>12.912380000000001</c:v>
                </c:pt>
                <c:pt idx="485">
                  <c:v>10.571123999999999</c:v>
                </c:pt>
                <c:pt idx="486">
                  <c:v>9.3650230000000008</c:v>
                </c:pt>
                <c:pt idx="487">
                  <c:v>10.535651</c:v>
                </c:pt>
                <c:pt idx="488">
                  <c:v>10.109968</c:v>
                </c:pt>
                <c:pt idx="489">
                  <c:v>14.331324</c:v>
                </c:pt>
                <c:pt idx="490">
                  <c:v>14.827953000000001</c:v>
                </c:pt>
                <c:pt idx="491">
                  <c:v>13.728272</c:v>
                </c:pt>
                <c:pt idx="492">
                  <c:v>15.714791999999999</c:v>
                </c:pt>
                <c:pt idx="493">
                  <c:v>19.616886000000001</c:v>
                </c:pt>
                <c:pt idx="494">
                  <c:v>21.142247999999999</c:v>
                </c:pt>
                <c:pt idx="495">
                  <c:v>21.426037000000001</c:v>
                </c:pt>
                <c:pt idx="496">
                  <c:v>24.937922</c:v>
                </c:pt>
                <c:pt idx="497">
                  <c:v>24.334871</c:v>
                </c:pt>
                <c:pt idx="498">
                  <c:v>26.676126</c:v>
                </c:pt>
                <c:pt idx="499">
                  <c:v>26.959914999999999</c:v>
                </c:pt>
                <c:pt idx="500">
                  <c:v>23.838239999999999</c:v>
                </c:pt>
                <c:pt idx="501">
                  <c:v>21.603404999999999</c:v>
                </c:pt>
                <c:pt idx="502">
                  <c:v>22.170981999999999</c:v>
                </c:pt>
                <c:pt idx="503">
                  <c:v>21.922668000000002</c:v>
                </c:pt>
                <c:pt idx="504">
                  <c:v>20.752039</c:v>
                </c:pt>
                <c:pt idx="505">
                  <c:v>20.645617999999999</c:v>
                </c:pt>
                <c:pt idx="506">
                  <c:v>21.567931999999999</c:v>
                </c:pt>
                <c:pt idx="507">
                  <c:v>22.312878000000001</c:v>
                </c:pt>
                <c:pt idx="508">
                  <c:v>26.144022</c:v>
                </c:pt>
                <c:pt idx="509">
                  <c:v>27.669385999999999</c:v>
                </c:pt>
                <c:pt idx="510">
                  <c:v>28.946434</c:v>
                </c:pt>
                <c:pt idx="511">
                  <c:v>29.336645000000001</c:v>
                </c:pt>
                <c:pt idx="512">
                  <c:v>26.534230999999998</c:v>
                </c:pt>
                <c:pt idx="513">
                  <c:v>23.057821000000001</c:v>
                </c:pt>
                <c:pt idx="514">
                  <c:v>24.512238</c:v>
                </c:pt>
                <c:pt idx="515">
                  <c:v>25.186235</c:v>
                </c:pt>
                <c:pt idx="516">
                  <c:v>20.893934000000002</c:v>
                </c:pt>
                <c:pt idx="517">
                  <c:v>19.616886000000001</c:v>
                </c:pt>
                <c:pt idx="518">
                  <c:v>18.126995000000001</c:v>
                </c:pt>
                <c:pt idx="519">
                  <c:v>18.375311</c:v>
                </c:pt>
                <c:pt idx="520">
                  <c:v>19.120255</c:v>
                </c:pt>
                <c:pt idx="521">
                  <c:v>20.752039</c:v>
                </c:pt>
                <c:pt idx="522">
                  <c:v>23.802766999999999</c:v>
                </c:pt>
                <c:pt idx="523">
                  <c:v>25.611919</c:v>
                </c:pt>
                <c:pt idx="524">
                  <c:v>24.051082999999998</c:v>
                </c:pt>
                <c:pt idx="525">
                  <c:v>24.015608</c:v>
                </c:pt>
                <c:pt idx="526">
                  <c:v>24.583185</c:v>
                </c:pt>
                <c:pt idx="527">
                  <c:v>25.505499</c:v>
                </c:pt>
                <c:pt idx="528">
                  <c:v>26.144022</c:v>
                </c:pt>
                <c:pt idx="529">
                  <c:v>25.044342</c:v>
                </c:pt>
                <c:pt idx="530">
                  <c:v>24.654133000000002</c:v>
                </c:pt>
                <c:pt idx="531">
                  <c:v>28.733592999999999</c:v>
                </c:pt>
                <c:pt idx="532">
                  <c:v>33.593471999999998</c:v>
                </c:pt>
                <c:pt idx="533">
                  <c:v>29.655906999999999</c:v>
                </c:pt>
                <c:pt idx="534">
                  <c:v>28.059595000000002</c:v>
                </c:pt>
                <c:pt idx="535">
                  <c:v>34.728625999999998</c:v>
                </c:pt>
                <c:pt idx="536">
                  <c:v>34.976944000000003</c:v>
                </c:pt>
                <c:pt idx="537">
                  <c:v>33.45158</c:v>
                </c:pt>
                <c:pt idx="538">
                  <c:v>34.480311999999998</c:v>
                </c:pt>
                <c:pt idx="539">
                  <c:v>34.764099000000002</c:v>
                </c:pt>
                <c:pt idx="540">
                  <c:v>38.559772000000002</c:v>
                </c:pt>
                <c:pt idx="541">
                  <c:v>39.801349999999999</c:v>
                </c:pt>
                <c:pt idx="542">
                  <c:v>36.715148999999997</c:v>
                </c:pt>
                <c:pt idx="543">
                  <c:v>36.112094999999997</c:v>
                </c:pt>
                <c:pt idx="544">
                  <c:v>37.105358000000003</c:v>
                </c:pt>
                <c:pt idx="545">
                  <c:v>35.899253999999999</c:v>
                </c:pt>
                <c:pt idx="546">
                  <c:v>28.627172000000002</c:v>
                </c:pt>
                <c:pt idx="547">
                  <c:v>28.236962999999999</c:v>
                </c:pt>
                <c:pt idx="548">
                  <c:v>24.370343999999999</c:v>
                </c:pt>
                <c:pt idx="549">
                  <c:v>22.419298000000001</c:v>
                </c:pt>
                <c:pt idx="550">
                  <c:v>25.682867000000002</c:v>
                </c:pt>
                <c:pt idx="551">
                  <c:v>29.336645000000001</c:v>
                </c:pt>
                <c:pt idx="552">
                  <c:v>26.498757999999999</c:v>
                </c:pt>
                <c:pt idx="553">
                  <c:v>24.441292000000001</c:v>
                </c:pt>
                <c:pt idx="554">
                  <c:v>21.780773</c:v>
                </c:pt>
                <c:pt idx="555">
                  <c:v>23.625399000000002</c:v>
                </c:pt>
                <c:pt idx="556">
                  <c:v>26.250443000000001</c:v>
                </c:pt>
                <c:pt idx="557">
                  <c:v>24.902446999999999</c:v>
                </c:pt>
                <c:pt idx="558">
                  <c:v>24.902446999999999</c:v>
                </c:pt>
                <c:pt idx="559">
                  <c:v>26.569706</c:v>
                </c:pt>
                <c:pt idx="560">
                  <c:v>26.888967999999998</c:v>
                </c:pt>
                <c:pt idx="561">
                  <c:v>31.890740999999998</c:v>
                </c:pt>
                <c:pt idx="562">
                  <c:v>30.223483999999999</c:v>
                </c:pt>
                <c:pt idx="563">
                  <c:v>29.939695</c:v>
                </c:pt>
                <c:pt idx="564">
                  <c:v>30.471798</c:v>
                </c:pt>
                <c:pt idx="565">
                  <c:v>32.742106999999997</c:v>
                </c:pt>
                <c:pt idx="566">
                  <c:v>32.706634999999999</c:v>
                </c:pt>
                <c:pt idx="567">
                  <c:v>34.870522000000001</c:v>
                </c:pt>
                <c:pt idx="568">
                  <c:v>31.926214000000002</c:v>
                </c:pt>
                <c:pt idx="569">
                  <c:v>35.438099000000001</c:v>
                </c:pt>
                <c:pt idx="570">
                  <c:v>34.338417</c:v>
                </c:pt>
                <c:pt idx="571">
                  <c:v>33.274211999999999</c:v>
                </c:pt>
                <c:pt idx="572">
                  <c:v>36.573253999999999</c:v>
                </c:pt>
                <c:pt idx="573">
                  <c:v>31.748847999999999</c:v>
                </c:pt>
                <c:pt idx="574">
                  <c:v>29.194749999999999</c:v>
                </c:pt>
                <c:pt idx="575">
                  <c:v>28.840014</c:v>
                </c:pt>
                <c:pt idx="576">
                  <c:v>27.882227</c:v>
                </c:pt>
                <c:pt idx="577">
                  <c:v>30.826533999999999</c:v>
                </c:pt>
                <c:pt idx="578">
                  <c:v>34.515785000000001</c:v>
                </c:pt>
                <c:pt idx="579">
                  <c:v>34.728625999999998</c:v>
                </c:pt>
                <c:pt idx="580">
                  <c:v>35.863781000000003</c:v>
                </c:pt>
                <c:pt idx="581">
                  <c:v>34.586734999999997</c:v>
                </c:pt>
                <c:pt idx="582">
                  <c:v>38.063144999999999</c:v>
                </c:pt>
                <c:pt idx="583">
                  <c:v>38.772613999999997</c:v>
                </c:pt>
                <c:pt idx="584">
                  <c:v>42.993969</c:v>
                </c:pt>
                <c:pt idx="585">
                  <c:v>41.787868000000003</c:v>
                </c:pt>
                <c:pt idx="586">
                  <c:v>40.227032000000001</c:v>
                </c:pt>
                <c:pt idx="587">
                  <c:v>47.570061000000003</c:v>
                </c:pt>
                <c:pt idx="588">
                  <c:v>48.563319999999997</c:v>
                </c:pt>
                <c:pt idx="589">
                  <c:v>48.776161000000002</c:v>
                </c:pt>
                <c:pt idx="590">
                  <c:v>48.315005999999997</c:v>
                </c:pt>
                <c:pt idx="591">
                  <c:v>48.918056</c:v>
                </c:pt>
                <c:pt idx="592">
                  <c:v>45.902802000000001</c:v>
                </c:pt>
                <c:pt idx="593">
                  <c:v>45.335223999999997</c:v>
                </c:pt>
                <c:pt idx="594">
                  <c:v>39.730400000000003</c:v>
                </c:pt>
                <c:pt idx="595">
                  <c:v>41.007449999999999</c:v>
                </c:pt>
                <c:pt idx="596">
                  <c:v>42.178077999999999</c:v>
                </c:pt>
                <c:pt idx="597">
                  <c:v>40.156081999999998</c:v>
                </c:pt>
                <c:pt idx="598">
                  <c:v>42.000709999999998</c:v>
                </c:pt>
                <c:pt idx="599">
                  <c:v>42.816600999999999</c:v>
                </c:pt>
                <c:pt idx="600">
                  <c:v>42.036181999999997</c:v>
                </c:pt>
                <c:pt idx="601">
                  <c:v>44.48386</c:v>
                </c:pt>
                <c:pt idx="602">
                  <c:v>44.271019000000003</c:v>
                </c:pt>
                <c:pt idx="603">
                  <c:v>47.037956000000001</c:v>
                </c:pt>
                <c:pt idx="604">
                  <c:v>46.328484000000003</c:v>
                </c:pt>
                <c:pt idx="605">
                  <c:v>50.372470999999997</c:v>
                </c:pt>
                <c:pt idx="606">
                  <c:v>54.735722000000003</c:v>
                </c:pt>
                <c:pt idx="607">
                  <c:v>50.266052000000002</c:v>
                </c:pt>
                <c:pt idx="608">
                  <c:v>48.492373999999998</c:v>
                </c:pt>
                <c:pt idx="609">
                  <c:v>45.264277999999997</c:v>
                </c:pt>
                <c:pt idx="610">
                  <c:v>46.718693000000002</c:v>
                </c:pt>
                <c:pt idx="611">
                  <c:v>46.683219999999999</c:v>
                </c:pt>
                <c:pt idx="612">
                  <c:v>47.357219999999998</c:v>
                </c:pt>
                <c:pt idx="613">
                  <c:v>43.419651000000002</c:v>
                </c:pt>
                <c:pt idx="614">
                  <c:v>40.120609000000002</c:v>
                </c:pt>
                <c:pt idx="615">
                  <c:v>41.326709999999999</c:v>
                </c:pt>
                <c:pt idx="616">
                  <c:v>37.956721999999999</c:v>
                </c:pt>
                <c:pt idx="617">
                  <c:v>39.233772000000002</c:v>
                </c:pt>
                <c:pt idx="618">
                  <c:v>34.693153000000002</c:v>
                </c:pt>
                <c:pt idx="619">
                  <c:v>34.409367000000003</c:v>
                </c:pt>
                <c:pt idx="620">
                  <c:v>33.699894</c:v>
                </c:pt>
                <c:pt idx="621">
                  <c:v>31.074850000000001</c:v>
                </c:pt>
                <c:pt idx="622">
                  <c:v>27.350124000000001</c:v>
                </c:pt>
                <c:pt idx="623">
                  <c:v>33.345157999999998</c:v>
                </c:pt>
                <c:pt idx="624">
                  <c:v>30.223483999999999</c:v>
                </c:pt>
                <c:pt idx="625">
                  <c:v>23.412558000000001</c:v>
                </c:pt>
                <c:pt idx="626">
                  <c:v>24.618659999999998</c:v>
                </c:pt>
                <c:pt idx="627">
                  <c:v>25.895707999999999</c:v>
                </c:pt>
                <c:pt idx="628">
                  <c:v>24.689606000000001</c:v>
                </c:pt>
                <c:pt idx="629">
                  <c:v>16.637105999999999</c:v>
                </c:pt>
                <c:pt idx="630">
                  <c:v>14.898899999999999</c:v>
                </c:pt>
                <c:pt idx="631">
                  <c:v>15.218163000000001</c:v>
                </c:pt>
                <c:pt idx="632">
                  <c:v>15.892160000000001</c:v>
                </c:pt>
                <c:pt idx="633">
                  <c:v>22.100034999999998</c:v>
                </c:pt>
                <c:pt idx="634">
                  <c:v>24.583185</c:v>
                </c:pt>
                <c:pt idx="635">
                  <c:v>22.632138999999999</c:v>
                </c:pt>
                <c:pt idx="636">
                  <c:v>23.483505000000001</c:v>
                </c:pt>
                <c:pt idx="637">
                  <c:v>19.865200000000002</c:v>
                </c:pt>
                <c:pt idx="638">
                  <c:v>17.949627</c:v>
                </c:pt>
                <c:pt idx="639">
                  <c:v>17.169208999999999</c:v>
                </c:pt>
                <c:pt idx="640">
                  <c:v>18.304362999999999</c:v>
                </c:pt>
                <c:pt idx="641">
                  <c:v>18.623625000000001</c:v>
                </c:pt>
                <c:pt idx="642">
                  <c:v>20.468250000000001</c:v>
                </c:pt>
                <c:pt idx="643">
                  <c:v>22.703087</c:v>
                </c:pt>
                <c:pt idx="644">
                  <c:v>23.057821000000001</c:v>
                </c:pt>
                <c:pt idx="645">
                  <c:v>23.554451</c:v>
                </c:pt>
                <c:pt idx="646">
                  <c:v>26.888967999999998</c:v>
                </c:pt>
                <c:pt idx="647">
                  <c:v>25.505499</c:v>
                </c:pt>
                <c:pt idx="648">
                  <c:v>26.427810999999998</c:v>
                </c:pt>
                <c:pt idx="649">
                  <c:v>27.740334000000001</c:v>
                </c:pt>
                <c:pt idx="650">
                  <c:v>30.720113999999999</c:v>
                </c:pt>
                <c:pt idx="651">
                  <c:v>31.961689</c:v>
                </c:pt>
                <c:pt idx="652">
                  <c:v>30.294429999999998</c:v>
                </c:pt>
                <c:pt idx="653">
                  <c:v>30.755586999999998</c:v>
                </c:pt>
                <c:pt idx="654">
                  <c:v>37.211776999999998</c:v>
                </c:pt>
                <c:pt idx="655">
                  <c:v>41.397658999999997</c:v>
                </c:pt>
                <c:pt idx="656">
                  <c:v>38.169562999999997</c:v>
                </c:pt>
                <c:pt idx="657">
                  <c:v>37.566513</c:v>
                </c:pt>
                <c:pt idx="658">
                  <c:v>40.085135999999999</c:v>
                </c:pt>
                <c:pt idx="659">
                  <c:v>42.887549999999997</c:v>
                </c:pt>
                <c:pt idx="660">
                  <c:v>45.867328999999998</c:v>
                </c:pt>
                <c:pt idx="661">
                  <c:v>44.129123999999997</c:v>
                </c:pt>
                <c:pt idx="662">
                  <c:v>42.000709999999998</c:v>
                </c:pt>
                <c:pt idx="663">
                  <c:v>42.852074000000002</c:v>
                </c:pt>
                <c:pt idx="664">
                  <c:v>40.475346000000002</c:v>
                </c:pt>
                <c:pt idx="665">
                  <c:v>36.786095000000003</c:v>
                </c:pt>
                <c:pt idx="666">
                  <c:v>38.701667999999998</c:v>
                </c:pt>
                <c:pt idx="667">
                  <c:v>43.313231999999999</c:v>
                </c:pt>
                <c:pt idx="668">
                  <c:v>41.539555</c:v>
                </c:pt>
                <c:pt idx="669">
                  <c:v>38.701667999999998</c:v>
                </c:pt>
                <c:pt idx="670">
                  <c:v>40.759135999999998</c:v>
                </c:pt>
                <c:pt idx="671">
                  <c:v>38.027667999999998</c:v>
                </c:pt>
                <c:pt idx="672">
                  <c:v>40.049664</c:v>
                </c:pt>
                <c:pt idx="673">
                  <c:v>35.260731</c:v>
                </c:pt>
                <c:pt idx="674">
                  <c:v>37.069881000000002</c:v>
                </c:pt>
                <c:pt idx="675">
                  <c:v>30.755586999999998</c:v>
                </c:pt>
                <c:pt idx="676">
                  <c:v>26.463284999999999</c:v>
                </c:pt>
                <c:pt idx="677">
                  <c:v>27.456544999999998</c:v>
                </c:pt>
                <c:pt idx="678">
                  <c:v>26.569706</c:v>
                </c:pt>
                <c:pt idx="679">
                  <c:v>31.606953000000001</c:v>
                </c:pt>
                <c:pt idx="680">
                  <c:v>28.130542999999999</c:v>
                </c:pt>
                <c:pt idx="681">
                  <c:v>26.782547000000001</c:v>
                </c:pt>
                <c:pt idx="682">
                  <c:v>28.166015999999999</c:v>
                </c:pt>
                <c:pt idx="683">
                  <c:v>26.463284999999999</c:v>
                </c:pt>
                <c:pt idx="684">
                  <c:v>20.822987000000001</c:v>
                </c:pt>
                <c:pt idx="685">
                  <c:v>24.973393999999999</c:v>
                </c:pt>
                <c:pt idx="686">
                  <c:v>22.419298000000001</c:v>
                </c:pt>
                <c:pt idx="687">
                  <c:v>28.236962999999999</c:v>
                </c:pt>
                <c:pt idx="688">
                  <c:v>29.478539000000001</c:v>
                </c:pt>
                <c:pt idx="689">
                  <c:v>26.002129</c:v>
                </c:pt>
                <c:pt idx="690">
                  <c:v>26.640654000000001</c:v>
                </c:pt>
                <c:pt idx="691">
                  <c:v>28.307911000000001</c:v>
                </c:pt>
                <c:pt idx="692">
                  <c:v>28.059595000000002</c:v>
                </c:pt>
                <c:pt idx="693">
                  <c:v>24.725079999999998</c:v>
                </c:pt>
                <c:pt idx="694">
                  <c:v>25.576445</c:v>
                </c:pt>
                <c:pt idx="695">
                  <c:v>32.032634999999999</c:v>
                </c:pt>
                <c:pt idx="696">
                  <c:v>31.713373000000001</c:v>
                </c:pt>
                <c:pt idx="697">
                  <c:v>26.711599</c:v>
                </c:pt>
                <c:pt idx="698">
                  <c:v>22.277403</c:v>
                </c:pt>
                <c:pt idx="699">
                  <c:v>18.552679000000001</c:v>
                </c:pt>
                <c:pt idx="700">
                  <c:v>24.973393999999999</c:v>
                </c:pt>
                <c:pt idx="701">
                  <c:v>26.605179</c:v>
                </c:pt>
                <c:pt idx="702">
                  <c:v>24.192976000000002</c:v>
                </c:pt>
                <c:pt idx="703">
                  <c:v>18.552679000000001</c:v>
                </c:pt>
                <c:pt idx="704">
                  <c:v>19.155729000000001</c:v>
                </c:pt>
                <c:pt idx="705">
                  <c:v>18.126995000000001</c:v>
                </c:pt>
                <c:pt idx="706">
                  <c:v>19.474990999999999</c:v>
                </c:pt>
                <c:pt idx="707">
                  <c:v>21.035827999999999</c:v>
                </c:pt>
                <c:pt idx="708">
                  <c:v>23.022348000000001</c:v>
                </c:pt>
                <c:pt idx="709">
                  <c:v>23.022348000000001</c:v>
                </c:pt>
                <c:pt idx="710">
                  <c:v>22.703087</c:v>
                </c:pt>
                <c:pt idx="711">
                  <c:v>13.018801</c:v>
                </c:pt>
                <c:pt idx="712">
                  <c:v>16.566158000000001</c:v>
                </c:pt>
                <c:pt idx="713">
                  <c:v>11.599857999999999</c:v>
                </c:pt>
                <c:pt idx="714">
                  <c:v>10.81944</c:v>
                </c:pt>
                <c:pt idx="715">
                  <c:v>0.14189399999999999</c:v>
                </c:pt>
                <c:pt idx="716">
                  <c:v>0.95778600000000003</c:v>
                </c:pt>
                <c:pt idx="717">
                  <c:v>7.8751329999999999</c:v>
                </c:pt>
                <c:pt idx="718">
                  <c:v>4.6470380000000002</c:v>
                </c:pt>
                <c:pt idx="719">
                  <c:v>6.2433490000000003</c:v>
                </c:pt>
                <c:pt idx="720">
                  <c:v>6.7045050000000002</c:v>
                </c:pt>
                <c:pt idx="721">
                  <c:v>9.2231280000000009</c:v>
                </c:pt>
                <c:pt idx="722">
                  <c:v>5.9950340000000004</c:v>
                </c:pt>
                <c:pt idx="723">
                  <c:v>3.7956720000000002</c:v>
                </c:pt>
                <c:pt idx="724">
                  <c:v>5.8886130000000003</c:v>
                </c:pt>
                <c:pt idx="725">
                  <c:v>3.5473999999999999E-2</c:v>
                </c:pt>
                <c:pt idx="726">
                  <c:v>-1.4189430000000001</c:v>
                </c:pt>
                <c:pt idx="727">
                  <c:v>2.1993619999999998</c:v>
                </c:pt>
                <c:pt idx="728">
                  <c:v>1.8446260000000001</c:v>
                </c:pt>
                <c:pt idx="729">
                  <c:v>-1.560837</c:v>
                </c:pt>
                <c:pt idx="730">
                  <c:v>3.9730400000000001</c:v>
                </c:pt>
                <c:pt idx="731">
                  <c:v>5.356509</c:v>
                </c:pt>
                <c:pt idx="732">
                  <c:v>3.47641</c:v>
                </c:pt>
                <c:pt idx="733">
                  <c:v>4.8244059999999998</c:v>
                </c:pt>
                <c:pt idx="734">
                  <c:v>6.5271369999999997</c:v>
                </c:pt>
                <c:pt idx="735">
                  <c:v>12.344803000000001</c:v>
                </c:pt>
                <c:pt idx="736">
                  <c:v>11.280595999999999</c:v>
                </c:pt>
                <c:pt idx="737">
                  <c:v>13.267116</c:v>
                </c:pt>
                <c:pt idx="738">
                  <c:v>9.9326000000000008</c:v>
                </c:pt>
                <c:pt idx="739">
                  <c:v>4.5051439999999996</c:v>
                </c:pt>
                <c:pt idx="740">
                  <c:v>1.4898899999999999</c:v>
                </c:pt>
                <c:pt idx="741">
                  <c:v>0.603051</c:v>
                </c:pt>
                <c:pt idx="742">
                  <c:v>-6.7399789999999999</c:v>
                </c:pt>
                <c:pt idx="743">
                  <c:v>-7.3075559999999999</c:v>
                </c:pt>
                <c:pt idx="744">
                  <c:v>-4.1858820000000003</c:v>
                </c:pt>
                <c:pt idx="745">
                  <c:v>2.447676</c:v>
                </c:pt>
                <c:pt idx="746">
                  <c:v>3.6892510000000001</c:v>
                </c:pt>
                <c:pt idx="747">
                  <c:v>3.1926209999999999</c:v>
                </c:pt>
                <c:pt idx="748">
                  <c:v>6.5626110000000004</c:v>
                </c:pt>
                <c:pt idx="749">
                  <c:v>3.9020929999999998</c:v>
                </c:pt>
                <c:pt idx="750">
                  <c:v>4.0085129999999998</c:v>
                </c:pt>
                <c:pt idx="751">
                  <c:v>7.7332390000000002</c:v>
                </c:pt>
                <c:pt idx="752">
                  <c:v>7.3075559999999999</c:v>
                </c:pt>
                <c:pt idx="753">
                  <c:v>12.699539</c:v>
                </c:pt>
                <c:pt idx="754">
                  <c:v>10.464703999999999</c:v>
                </c:pt>
                <c:pt idx="755">
                  <c:v>6.1724009999999998</c:v>
                </c:pt>
                <c:pt idx="756">
                  <c:v>6.3142959999999997</c:v>
                </c:pt>
                <c:pt idx="757">
                  <c:v>1.5253639999999999</c:v>
                </c:pt>
                <c:pt idx="758">
                  <c:v>3.9020929999999998</c:v>
                </c:pt>
                <c:pt idx="759">
                  <c:v>0</c:v>
                </c:pt>
              </c:numCache>
            </c:numRef>
          </c:val>
          <c:smooth val="0"/>
          <c:extLst>
            <c:ext xmlns:c16="http://schemas.microsoft.com/office/drawing/2014/chart" uri="{C3380CC4-5D6E-409C-BE32-E72D297353CC}">
              <c16:uniqueId val="{00000002-A404-F54D-A7D9-8FEB32F2610F}"/>
            </c:ext>
          </c:extLst>
        </c:ser>
        <c:ser>
          <c:idx val="3"/>
          <c:order val="3"/>
          <c:tx>
            <c:strRef>
              <c:f>Sheet1!$E$2</c:f>
              <c:strCache>
                <c:ptCount val="1"/>
                <c:pt idx="0">
                  <c:v>Nasdaq</c:v>
                </c:pt>
              </c:strCache>
            </c:strRef>
          </c:tx>
          <c:spPr>
            <a:ln w="28575" cap="rnd">
              <a:solidFill>
                <a:schemeClr val="accent5"/>
              </a:solidFill>
              <a:round/>
            </a:ln>
            <a:effectLst/>
          </c:spPr>
          <c:marker>
            <c:symbol val="none"/>
          </c:marker>
          <c:cat>
            <c:numRef>
              <c:f>Sheet1!$A$3:$A$762</c:f>
              <c:numCache>
                <c:formatCode>m/d/yy</c:formatCode>
                <c:ptCount val="760"/>
                <c:pt idx="0">
                  <c:v>45911</c:v>
                </c:pt>
                <c:pt idx="1">
                  <c:v>45910</c:v>
                </c:pt>
                <c:pt idx="2">
                  <c:v>45909</c:v>
                </c:pt>
                <c:pt idx="3">
                  <c:v>45908</c:v>
                </c:pt>
                <c:pt idx="4">
                  <c:v>45905</c:v>
                </c:pt>
                <c:pt idx="5">
                  <c:v>45904</c:v>
                </c:pt>
                <c:pt idx="6">
                  <c:v>45903</c:v>
                </c:pt>
                <c:pt idx="7">
                  <c:v>45902</c:v>
                </c:pt>
                <c:pt idx="8">
                  <c:v>45901</c:v>
                </c:pt>
                <c:pt idx="9">
                  <c:v>45898</c:v>
                </c:pt>
                <c:pt idx="10">
                  <c:v>45897</c:v>
                </c:pt>
                <c:pt idx="11">
                  <c:v>45896</c:v>
                </c:pt>
                <c:pt idx="12">
                  <c:v>45895</c:v>
                </c:pt>
                <c:pt idx="13">
                  <c:v>45894</c:v>
                </c:pt>
                <c:pt idx="14">
                  <c:v>45891</c:v>
                </c:pt>
                <c:pt idx="15">
                  <c:v>45890</c:v>
                </c:pt>
                <c:pt idx="16">
                  <c:v>45889</c:v>
                </c:pt>
                <c:pt idx="17">
                  <c:v>45888</c:v>
                </c:pt>
                <c:pt idx="18">
                  <c:v>45887</c:v>
                </c:pt>
                <c:pt idx="19">
                  <c:v>45884</c:v>
                </c:pt>
                <c:pt idx="20">
                  <c:v>45883</c:v>
                </c:pt>
                <c:pt idx="21">
                  <c:v>45882</c:v>
                </c:pt>
                <c:pt idx="22">
                  <c:v>45881</c:v>
                </c:pt>
                <c:pt idx="23">
                  <c:v>45880</c:v>
                </c:pt>
                <c:pt idx="24">
                  <c:v>45877</c:v>
                </c:pt>
                <c:pt idx="25">
                  <c:v>45876</c:v>
                </c:pt>
                <c:pt idx="26">
                  <c:v>45875</c:v>
                </c:pt>
                <c:pt idx="27">
                  <c:v>45874</c:v>
                </c:pt>
                <c:pt idx="28">
                  <c:v>45873</c:v>
                </c:pt>
                <c:pt idx="29">
                  <c:v>45870</c:v>
                </c:pt>
                <c:pt idx="30">
                  <c:v>45869</c:v>
                </c:pt>
                <c:pt idx="31">
                  <c:v>45868</c:v>
                </c:pt>
                <c:pt idx="32">
                  <c:v>45867</c:v>
                </c:pt>
                <c:pt idx="33">
                  <c:v>45866</c:v>
                </c:pt>
                <c:pt idx="34">
                  <c:v>45863</c:v>
                </c:pt>
                <c:pt idx="35">
                  <c:v>45862</c:v>
                </c:pt>
                <c:pt idx="36">
                  <c:v>45861</c:v>
                </c:pt>
                <c:pt idx="37">
                  <c:v>45860</c:v>
                </c:pt>
                <c:pt idx="38">
                  <c:v>45859</c:v>
                </c:pt>
                <c:pt idx="39">
                  <c:v>45856</c:v>
                </c:pt>
                <c:pt idx="40">
                  <c:v>45855</c:v>
                </c:pt>
                <c:pt idx="41">
                  <c:v>45854</c:v>
                </c:pt>
                <c:pt idx="42">
                  <c:v>45853</c:v>
                </c:pt>
                <c:pt idx="43">
                  <c:v>45852</c:v>
                </c:pt>
                <c:pt idx="44">
                  <c:v>45849</c:v>
                </c:pt>
                <c:pt idx="45">
                  <c:v>45848</c:v>
                </c:pt>
                <c:pt idx="46">
                  <c:v>45847</c:v>
                </c:pt>
                <c:pt idx="47">
                  <c:v>45846</c:v>
                </c:pt>
                <c:pt idx="48">
                  <c:v>45845</c:v>
                </c:pt>
                <c:pt idx="49">
                  <c:v>45841</c:v>
                </c:pt>
                <c:pt idx="50">
                  <c:v>45840</c:v>
                </c:pt>
                <c:pt idx="51">
                  <c:v>45839</c:v>
                </c:pt>
                <c:pt idx="52">
                  <c:v>45838</c:v>
                </c:pt>
                <c:pt idx="53">
                  <c:v>45835</c:v>
                </c:pt>
                <c:pt idx="54">
                  <c:v>45834</c:v>
                </c:pt>
                <c:pt idx="55">
                  <c:v>45833</c:v>
                </c:pt>
                <c:pt idx="56">
                  <c:v>45832</c:v>
                </c:pt>
                <c:pt idx="57">
                  <c:v>45831</c:v>
                </c:pt>
                <c:pt idx="58">
                  <c:v>45828</c:v>
                </c:pt>
                <c:pt idx="59">
                  <c:v>45826</c:v>
                </c:pt>
                <c:pt idx="60">
                  <c:v>45825</c:v>
                </c:pt>
                <c:pt idx="61">
                  <c:v>45824</c:v>
                </c:pt>
                <c:pt idx="62">
                  <c:v>45821</c:v>
                </c:pt>
                <c:pt idx="63">
                  <c:v>45820</c:v>
                </c:pt>
                <c:pt idx="64">
                  <c:v>45819</c:v>
                </c:pt>
                <c:pt idx="65">
                  <c:v>45818</c:v>
                </c:pt>
                <c:pt idx="66">
                  <c:v>45817</c:v>
                </c:pt>
                <c:pt idx="67">
                  <c:v>45814</c:v>
                </c:pt>
                <c:pt idx="68">
                  <c:v>45813</c:v>
                </c:pt>
                <c:pt idx="69">
                  <c:v>45812</c:v>
                </c:pt>
                <c:pt idx="70">
                  <c:v>45811</c:v>
                </c:pt>
                <c:pt idx="71">
                  <c:v>45810</c:v>
                </c:pt>
                <c:pt idx="72">
                  <c:v>45807</c:v>
                </c:pt>
                <c:pt idx="73">
                  <c:v>45806</c:v>
                </c:pt>
                <c:pt idx="74">
                  <c:v>45805</c:v>
                </c:pt>
                <c:pt idx="75">
                  <c:v>45804</c:v>
                </c:pt>
                <c:pt idx="76">
                  <c:v>45800</c:v>
                </c:pt>
                <c:pt idx="77">
                  <c:v>45799</c:v>
                </c:pt>
                <c:pt idx="78">
                  <c:v>45798</c:v>
                </c:pt>
                <c:pt idx="79">
                  <c:v>45797</c:v>
                </c:pt>
                <c:pt idx="80">
                  <c:v>45796</c:v>
                </c:pt>
                <c:pt idx="81">
                  <c:v>45793</c:v>
                </c:pt>
                <c:pt idx="82">
                  <c:v>45792</c:v>
                </c:pt>
                <c:pt idx="83">
                  <c:v>45791</c:v>
                </c:pt>
                <c:pt idx="84">
                  <c:v>45790</c:v>
                </c:pt>
                <c:pt idx="85">
                  <c:v>45789</c:v>
                </c:pt>
                <c:pt idx="86">
                  <c:v>45786</c:v>
                </c:pt>
                <c:pt idx="87">
                  <c:v>45785</c:v>
                </c:pt>
                <c:pt idx="88">
                  <c:v>45784</c:v>
                </c:pt>
                <c:pt idx="89">
                  <c:v>45783</c:v>
                </c:pt>
                <c:pt idx="90">
                  <c:v>45782</c:v>
                </c:pt>
                <c:pt idx="91">
                  <c:v>45779</c:v>
                </c:pt>
                <c:pt idx="92">
                  <c:v>45778</c:v>
                </c:pt>
                <c:pt idx="93">
                  <c:v>45777</c:v>
                </c:pt>
                <c:pt idx="94">
                  <c:v>45776</c:v>
                </c:pt>
                <c:pt idx="95">
                  <c:v>45775</c:v>
                </c:pt>
                <c:pt idx="96">
                  <c:v>45772</c:v>
                </c:pt>
                <c:pt idx="97">
                  <c:v>45771</c:v>
                </c:pt>
                <c:pt idx="98">
                  <c:v>45770</c:v>
                </c:pt>
                <c:pt idx="99">
                  <c:v>45769</c:v>
                </c:pt>
                <c:pt idx="100">
                  <c:v>45768</c:v>
                </c:pt>
                <c:pt idx="101">
                  <c:v>45764</c:v>
                </c:pt>
                <c:pt idx="102">
                  <c:v>45763</c:v>
                </c:pt>
                <c:pt idx="103">
                  <c:v>45762</c:v>
                </c:pt>
                <c:pt idx="104">
                  <c:v>45761</c:v>
                </c:pt>
                <c:pt idx="105">
                  <c:v>45758</c:v>
                </c:pt>
                <c:pt idx="106">
                  <c:v>45757</c:v>
                </c:pt>
                <c:pt idx="107">
                  <c:v>45756</c:v>
                </c:pt>
                <c:pt idx="108">
                  <c:v>45755</c:v>
                </c:pt>
                <c:pt idx="109">
                  <c:v>45754</c:v>
                </c:pt>
                <c:pt idx="110">
                  <c:v>45751</c:v>
                </c:pt>
                <c:pt idx="111">
                  <c:v>45750</c:v>
                </c:pt>
                <c:pt idx="112">
                  <c:v>45749</c:v>
                </c:pt>
                <c:pt idx="113">
                  <c:v>45748</c:v>
                </c:pt>
                <c:pt idx="114">
                  <c:v>45747</c:v>
                </c:pt>
                <c:pt idx="115">
                  <c:v>45744</c:v>
                </c:pt>
                <c:pt idx="116">
                  <c:v>45743</c:v>
                </c:pt>
                <c:pt idx="117">
                  <c:v>45742</c:v>
                </c:pt>
                <c:pt idx="118">
                  <c:v>45741</c:v>
                </c:pt>
                <c:pt idx="119">
                  <c:v>45740</c:v>
                </c:pt>
                <c:pt idx="120">
                  <c:v>45737</c:v>
                </c:pt>
                <c:pt idx="121">
                  <c:v>45736</c:v>
                </c:pt>
                <c:pt idx="122">
                  <c:v>45735</c:v>
                </c:pt>
                <c:pt idx="123">
                  <c:v>45734</c:v>
                </c:pt>
                <c:pt idx="124">
                  <c:v>45733</c:v>
                </c:pt>
                <c:pt idx="125">
                  <c:v>45730</c:v>
                </c:pt>
                <c:pt idx="126">
                  <c:v>45729</c:v>
                </c:pt>
                <c:pt idx="127">
                  <c:v>45728</c:v>
                </c:pt>
                <c:pt idx="128">
                  <c:v>45727</c:v>
                </c:pt>
                <c:pt idx="129">
                  <c:v>45726</c:v>
                </c:pt>
                <c:pt idx="130">
                  <c:v>45723</c:v>
                </c:pt>
                <c:pt idx="131">
                  <c:v>45722</c:v>
                </c:pt>
                <c:pt idx="132">
                  <c:v>45721</c:v>
                </c:pt>
                <c:pt idx="133">
                  <c:v>45720</c:v>
                </c:pt>
                <c:pt idx="134">
                  <c:v>45719</c:v>
                </c:pt>
                <c:pt idx="135">
                  <c:v>45716</c:v>
                </c:pt>
                <c:pt idx="136">
                  <c:v>45715</c:v>
                </c:pt>
                <c:pt idx="137">
                  <c:v>45714</c:v>
                </c:pt>
                <c:pt idx="138">
                  <c:v>45713</c:v>
                </c:pt>
                <c:pt idx="139">
                  <c:v>45712</c:v>
                </c:pt>
                <c:pt idx="140">
                  <c:v>45709</c:v>
                </c:pt>
                <c:pt idx="141">
                  <c:v>45708</c:v>
                </c:pt>
                <c:pt idx="142">
                  <c:v>45707</c:v>
                </c:pt>
                <c:pt idx="143">
                  <c:v>45706</c:v>
                </c:pt>
                <c:pt idx="144">
                  <c:v>45702</c:v>
                </c:pt>
                <c:pt idx="145">
                  <c:v>45701</c:v>
                </c:pt>
                <c:pt idx="146">
                  <c:v>45700</c:v>
                </c:pt>
                <c:pt idx="147">
                  <c:v>45699</c:v>
                </c:pt>
                <c:pt idx="148">
                  <c:v>45698</c:v>
                </c:pt>
                <c:pt idx="149">
                  <c:v>45695</c:v>
                </c:pt>
                <c:pt idx="150">
                  <c:v>45694</c:v>
                </c:pt>
                <c:pt idx="151">
                  <c:v>45693</c:v>
                </c:pt>
                <c:pt idx="152">
                  <c:v>45692</c:v>
                </c:pt>
                <c:pt idx="153">
                  <c:v>45691</c:v>
                </c:pt>
                <c:pt idx="154">
                  <c:v>45688</c:v>
                </c:pt>
                <c:pt idx="155">
                  <c:v>45687</c:v>
                </c:pt>
                <c:pt idx="156">
                  <c:v>45686</c:v>
                </c:pt>
                <c:pt idx="157">
                  <c:v>45685</c:v>
                </c:pt>
                <c:pt idx="158">
                  <c:v>45684</c:v>
                </c:pt>
                <c:pt idx="159">
                  <c:v>45681</c:v>
                </c:pt>
                <c:pt idx="160">
                  <c:v>45680</c:v>
                </c:pt>
                <c:pt idx="161">
                  <c:v>45679</c:v>
                </c:pt>
                <c:pt idx="162">
                  <c:v>45678</c:v>
                </c:pt>
                <c:pt idx="163">
                  <c:v>45674</c:v>
                </c:pt>
                <c:pt idx="164">
                  <c:v>45673</c:v>
                </c:pt>
                <c:pt idx="165">
                  <c:v>45672</c:v>
                </c:pt>
                <c:pt idx="166">
                  <c:v>45671</c:v>
                </c:pt>
                <c:pt idx="167">
                  <c:v>45670</c:v>
                </c:pt>
                <c:pt idx="168">
                  <c:v>45667</c:v>
                </c:pt>
                <c:pt idx="169">
                  <c:v>45665</c:v>
                </c:pt>
                <c:pt idx="170">
                  <c:v>45664</c:v>
                </c:pt>
                <c:pt idx="171">
                  <c:v>45663</c:v>
                </c:pt>
                <c:pt idx="172">
                  <c:v>45660</c:v>
                </c:pt>
                <c:pt idx="173">
                  <c:v>45659</c:v>
                </c:pt>
                <c:pt idx="174">
                  <c:v>45657</c:v>
                </c:pt>
                <c:pt idx="175">
                  <c:v>45656</c:v>
                </c:pt>
                <c:pt idx="176">
                  <c:v>45653</c:v>
                </c:pt>
                <c:pt idx="177">
                  <c:v>45652</c:v>
                </c:pt>
                <c:pt idx="178">
                  <c:v>45650</c:v>
                </c:pt>
                <c:pt idx="179">
                  <c:v>45649</c:v>
                </c:pt>
                <c:pt idx="180">
                  <c:v>45646</c:v>
                </c:pt>
                <c:pt idx="181">
                  <c:v>45645</c:v>
                </c:pt>
                <c:pt idx="182">
                  <c:v>45644</c:v>
                </c:pt>
                <c:pt idx="183">
                  <c:v>45643</c:v>
                </c:pt>
                <c:pt idx="184">
                  <c:v>45642</c:v>
                </c:pt>
                <c:pt idx="185">
                  <c:v>45639</c:v>
                </c:pt>
                <c:pt idx="186">
                  <c:v>45638</c:v>
                </c:pt>
                <c:pt idx="187">
                  <c:v>45637</c:v>
                </c:pt>
                <c:pt idx="188">
                  <c:v>45636</c:v>
                </c:pt>
                <c:pt idx="189">
                  <c:v>45635</c:v>
                </c:pt>
                <c:pt idx="190">
                  <c:v>45632</c:v>
                </c:pt>
                <c:pt idx="191">
                  <c:v>45631</c:v>
                </c:pt>
                <c:pt idx="192">
                  <c:v>45630</c:v>
                </c:pt>
                <c:pt idx="193">
                  <c:v>45629</c:v>
                </c:pt>
                <c:pt idx="194">
                  <c:v>45628</c:v>
                </c:pt>
                <c:pt idx="195">
                  <c:v>45625</c:v>
                </c:pt>
                <c:pt idx="196">
                  <c:v>45623</c:v>
                </c:pt>
                <c:pt idx="197">
                  <c:v>45622</c:v>
                </c:pt>
                <c:pt idx="198">
                  <c:v>45621</c:v>
                </c:pt>
                <c:pt idx="199">
                  <c:v>45618</c:v>
                </c:pt>
                <c:pt idx="200">
                  <c:v>45617</c:v>
                </c:pt>
                <c:pt idx="201">
                  <c:v>45616</c:v>
                </c:pt>
                <c:pt idx="202">
                  <c:v>45615</c:v>
                </c:pt>
                <c:pt idx="203">
                  <c:v>45614</c:v>
                </c:pt>
                <c:pt idx="204">
                  <c:v>45611</c:v>
                </c:pt>
                <c:pt idx="205">
                  <c:v>45610</c:v>
                </c:pt>
                <c:pt idx="206">
                  <c:v>45609</c:v>
                </c:pt>
                <c:pt idx="207">
                  <c:v>45608</c:v>
                </c:pt>
                <c:pt idx="208">
                  <c:v>45607</c:v>
                </c:pt>
                <c:pt idx="209">
                  <c:v>45604</c:v>
                </c:pt>
                <c:pt idx="210">
                  <c:v>45603</c:v>
                </c:pt>
                <c:pt idx="211">
                  <c:v>45602</c:v>
                </c:pt>
                <c:pt idx="212">
                  <c:v>45601</c:v>
                </c:pt>
                <c:pt idx="213">
                  <c:v>45600</c:v>
                </c:pt>
                <c:pt idx="214">
                  <c:v>45597</c:v>
                </c:pt>
                <c:pt idx="215">
                  <c:v>45596</c:v>
                </c:pt>
                <c:pt idx="216">
                  <c:v>45595</c:v>
                </c:pt>
                <c:pt idx="217">
                  <c:v>45594</c:v>
                </c:pt>
                <c:pt idx="218">
                  <c:v>45593</c:v>
                </c:pt>
                <c:pt idx="219">
                  <c:v>45590</c:v>
                </c:pt>
                <c:pt idx="220">
                  <c:v>45589</c:v>
                </c:pt>
                <c:pt idx="221">
                  <c:v>45588</c:v>
                </c:pt>
                <c:pt idx="222">
                  <c:v>45587</c:v>
                </c:pt>
                <c:pt idx="223">
                  <c:v>45586</c:v>
                </c:pt>
                <c:pt idx="224">
                  <c:v>45583</c:v>
                </c:pt>
                <c:pt idx="225">
                  <c:v>45582</c:v>
                </c:pt>
                <c:pt idx="226">
                  <c:v>45581</c:v>
                </c:pt>
                <c:pt idx="227">
                  <c:v>45580</c:v>
                </c:pt>
                <c:pt idx="228">
                  <c:v>45579</c:v>
                </c:pt>
                <c:pt idx="229">
                  <c:v>45576</c:v>
                </c:pt>
                <c:pt idx="230">
                  <c:v>45575</c:v>
                </c:pt>
                <c:pt idx="231">
                  <c:v>45574</c:v>
                </c:pt>
                <c:pt idx="232">
                  <c:v>45573</c:v>
                </c:pt>
                <c:pt idx="233">
                  <c:v>45572</c:v>
                </c:pt>
                <c:pt idx="234">
                  <c:v>45569</c:v>
                </c:pt>
                <c:pt idx="235">
                  <c:v>45568</c:v>
                </c:pt>
                <c:pt idx="236">
                  <c:v>45567</c:v>
                </c:pt>
                <c:pt idx="237">
                  <c:v>45566</c:v>
                </c:pt>
                <c:pt idx="238">
                  <c:v>45565</c:v>
                </c:pt>
                <c:pt idx="239">
                  <c:v>45562</c:v>
                </c:pt>
                <c:pt idx="240">
                  <c:v>45561</c:v>
                </c:pt>
                <c:pt idx="241">
                  <c:v>45560</c:v>
                </c:pt>
                <c:pt idx="242">
                  <c:v>45559</c:v>
                </c:pt>
                <c:pt idx="243">
                  <c:v>45558</c:v>
                </c:pt>
                <c:pt idx="244">
                  <c:v>45555</c:v>
                </c:pt>
                <c:pt idx="245">
                  <c:v>45554</c:v>
                </c:pt>
                <c:pt idx="246">
                  <c:v>45553</c:v>
                </c:pt>
                <c:pt idx="247">
                  <c:v>45552</c:v>
                </c:pt>
                <c:pt idx="248">
                  <c:v>45551</c:v>
                </c:pt>
                <c:pt idx="249">
                  <c:v>45548</c:v>
                </c:pt>
                <c:pt idx="250">
                  <c:v>45547</c:v>
                </c:pt>
                <c:pt idx="251">
                  <c:v>45546</c:v>
                </c:pt>
                <c:pt idx="252">
                  <c:v>45545</c:v>
                </c:pt>
                <c:pt idx="253">
                  <c:v>45544</c:v>
                </c:pt>
                <c:pt idx="254">
                  <c:v>45541</c:v>
                </c:pt>
                <c:pt idx="255">
                  <c:v>45540</c:v>
                </c:pt>
                <c:pt idx="256">
                  <c:v>45539</c:v>
                </c:pt>
                <c:pt idx="257">
                  <c:v>45538</c:v>
                </c:pt>
                <c:pt idx="258">
                  <c:v>45534</c:v>
                </c:pt>
                <c:pt idx="259">
                  <c:v>45533</c:v>
                </c:pt>
                <c:pt idx="260">
                  <c:v>45532</c:v>
                </c:pt>
                <c:pt idx="261">
                  <c:v>45531</c:v>
                </c:pt>
                <c:pt idx="262">
                  <c:v>45530</c:v>
                </c:pt>
                <c:pt idx="263">
                  <c:v>45527</c:v>
                </c:pt>
                <c:pt idx="264">
                  <c:v>45526</c:v>
                </c:pt>
                <c:pt idx="265">
                  <c:v>45525</c:v>
                </c:pt>
                <c:pt idx="266">
                  <c:v>45524</c:v>
                </c:pt>
                <c:pt idx="267">
                  <c:v>45523</c:v>
                </c:pt>
                <c:pt idx="268">
                  <c:v>45520</c:v>
                </c:pt>
                <c:pt idx="269">
                  <c:v>45519</c:v>
                </c:pt>
                <c:pt idx="270">
                  <c:v>45518</c:v>
                </c:pt>
                <c:pt idx="271">
                  <c:v>45517</c:v>
                </c:pt>
                <c:pt idx="272">
                  <c:v>45516</c:v>
                </c:pt>
                <c:pt idx="273">
                  <c:v>45513</c:v>
                </c:pt>
                <c:pt idx="274">
                  <c:v>45512</c:v>
                </c:pt>
                <c:pt idx="275">
                  <c:v>45511</c:v>
                </c:pt>
                <c:pt idx="276">
                  <c:v>45510</c:v>
                </c:pt>
                <c:pt idx="277">
                  <c:v>45509</c:v>
                </c:pt>
                <c:pt idx="278">
                  <c:v>45506</c:v>
                </c:pt>
                <c:pt idx="279">
                  <c:v>45505</c:v>
                </c:pt>
                <c:pt idx="280">
                  <c:v>45504</c:v>
                </c:pt>
                <c:pt idx="281">
                  <c:v>45503</c:v>
                </c:pt>
                <c:pt idx="282">
                  <c:v>45502</c:v>
                </c:pt>
                <c:pt idx="283">
                  <c:v>45499</c:v>
                </c:pt>
                <c:pt idx="284">
                  <c:v>45498</c:v>
                </c:pt>
                <c:pt idx="285">
                  <c:v>45497</c:v>
                </c:pt>
                <c:pt idx="286">
                  <c:v>45496</c:v>
                </c:pt>
                <c:pt idx="287">
                  <c:v>45495</c:v>
                </c:pt>
                <c:pt idx="288">
                  <c:v>45492</c:v>
                </c:pt>
                <c:pt idx="289">
                  <c:v>45491</c:v>
                </c:pt>
                <c:pt idx="290">
                  <c:v>45490</c:v>
                </c:pt>
                <c:pt idx="291">
                  <c:v>45489</c:v>
                </c:pt>
                <c:pt idx="292">
                  <c:v>45488</c:v>
                </c:pt>
                <c:pt idx="293">
                  <c:v>45485</c:v>
                </c:pt>
                <c:pt idx="294">
                  <c:v>45484</c:v>
                </c:pt>
                <c:pt idx="295">
                  <c:v>45483</c:v>
                </c:pt>
                <c:pt idx="296">
                  <c:v>45482</c:v>
                </c:pt>
                <c:pt idx="297">
                  <c:v>45481</c:v>
                </c:pt>
                <c:pt idx="298">
                  <c:v>45478</c:v>
                </c:pt>
                <c:pt idx="299">
                  <c:v>45476</c:v>
                </c:pt>
                <c:pt idx="300">
                  <c:v>45475</c:v>
                </c:pt>
                <c:pt idx="301">
                  <c:v>45474</c:v>
                </c:pt>
                <c:pt idx="302">
                  <c:v>45471</c:v>
                </c:pt>
                <c:pt idx="303">
                  <c:v>45470</c:v>
                </c:pt>
                <c:pt idx="304">
                  <c:v>45469</c:v>
                </c:pt>
                <c:pt idx="305">
                  <c:v>45468</c:v>
                </c:pt>
                <c:pt idx="306">
                  <c:v>45467</c:v>
                </c:pt>
                <c:pt idx="307">
                  <c:v>45464</c:v>
                </c:pt>
                <c:pt idx="308">
                  <c:v>45463</c:v>
                </c:pt>
                <c:pt idx="309">
                  <c:v>45461</c:v>
                </c:pt>
                <c:pt idx="310">
                  <c:v>45460</c:v>
                </c:pt>
                <c:pt idx="311">
                  <c:v>45457</c:v>
                </c:pt>
                <c:pt idx="312">
                  <c:v>45456</c:v>
                </c:pt>
                <c:pt idx="313">
                  <c:v>45455</c:v>
                </c:pt>
                <c:pt idx="314">
                  <c:v>45454</c:v>
                </c:pt>
                <c:pt idx="315">
                  <c:v>45453</c:v>
                </c:pt>
                <c:pt idx="316">
                  <c:v>45450</c:v>
                </c:pt>
                <c:pt idx="317">
                  <c:v>45449</c:v>
                </c:pt>
                <c:pt idx="318">
                  <c:v>45448</c:v>
                </c:pt>
                <c:pt idx="319">
                  <c:v>45447</c:v>
                </c:pt>
                <c:pt idx="320">
                  <c:v>45446</c:v>
                </c:pt>
                <c:pt idx="321">
                  <c:v>45443</c:v>
                </c:pt>
                <c:pt idx="322">
                  <c:v>45442</c:v>
                </c:pt>
                <c:pt idx="323">
                  <c:v>45441</c:v>
                </c:pt>
                <c:pt idx="324">
                  <c:v>45440</c:v>
                </c:pt>
                <c:pt idx="325">
                  <c:v>45436</c:v>
                </c:pt>
                <c:pt idx="326">
                  <c:v>45435</c:v>
                </c:pt>
                <c:pt idx="327">
                  <c:v>45434</c:v>
                </c:pt>
                <c:pt idx="328">
                  <c:v>45433</c:v>
                </c:pt>
                <c:pt idx="329">
                  <c:v>45432</c:v>
                </c:pt>
                <c:pt idx="330">
                  <c:v>45429</c:v>
                </c:pt>
                <c:pt idx="331">
                  <c:v>45428</c:v>
                </c:pt>
                <c:pt idx="332">
                  <c:v>45427</c:v>
                </c:pt>
                <c:pt idx="333">
                  <c:v>45426</c:v>
                </c:pt>
                <c:pt idx="334">
                  <c:v>45425</c:v>
                </c:pt>
                <c:pt idx="335">
                  <c:v>45422</c:v>
                </c:pt>
                <c:pt idx="336">
                  <c:v>45421</c:v>
                </c:pt>
                <c:pt idx="337">
                  <c:v>45420</c:v>
                </c:pt>
                <c:pt idx="338">
                  <c:v>45419</c:v>
                </c:pt>
                <c:pt idx="339">
                  <c:v>45418</c:v>
                </c:pt>
                <c:pt idx="340">
                  <c:v>45415</c:v>
                </c:pt>
                <c:pt idx="341">
                  <c:v>45414</c:v>
                </c:pt>
                <c:pt idx="342">
                  <c:v>45413</c:v>
                </c:pt>
                <c:pt idx="343">
                  <c:v>45412</c:v>
                </c:pt>
                <c:pt idx="344">
                  <c:v>45411</c:v>
                </c:pt>
                <c:pt idx="345">
                  <c:v>45408</c:v>
                </c:pt>
                <c:pt idx="346">
                  <c:v>45407</c:v>
                </c:pt>
                <c:pt idx="347">
                  <c:v>45406</c:v>
                </c:pt>
                <c:pt idx="348">
                  <c:v>45405</c:v>
                </c:pt>
                <c:pt idx="349">
                  <c:v>45404</c:v>
                </c:pt>
                <c:pt idx="350">
                  <c:v>45401</c:v>
                </c:pt>
                <c:pt idx="351">
                  <c:v>45400</c:v>
                </c:pt>
                <c:pt idx="352">
                  <c:v>45399</c:v>
                </c:pt>
                <c:pt idx="353">
                  <c:v>45398</c:v>
                </c:pt>
                <c:pt idx="354">
                  <c:v>45397</c:v>
                </c:pt>
                <c:pt idx="355">
                  <c:v>45394</c:v>
                </c:pt>
                <c:pt idx="356">
                  <c:v>45393</c:v>
                </c:pt>
                <c:pt idx="357">
                  <c:v>45392</c:v>
                </c:pt>
                <c:pt idx="358">
                  <c:v>45391</c:v>
                </c:pt>
                <c:pt idx="359">
                  <c:v>45390</c:v>
                </c:pt>
                <c:pt idx="360">
                  <c:v>45387</c:v>
                </c:pt>
                <c:pt idx="361">
                  <c:v>45386</c:v>
                </c:pt>
                <c:pt idx="362">
                  <c:v>45385</c:v>
                </c:pt>
                <c:pt idx="363">
                  <c:v>45384</c:v>
                </c:pt>
                <c:pt idx="364">
                  <c:v>45383</c:v>
                </c:pt>
                <c:pt idx="365">
                  <c:v>45379</c:v>
                </c:pt>
                <c:pt idx="366">
                  <c:v>45378</c:v>
                </c:pt>
                <c:pt idx="367">
                  <c:v>45377</c:v>
                </c:pt>
                <c:pt idx="368">
                  <c:v>45376</c:v>
                </c:pt>
                <c:pt idx="369">
                  <c:v>45373</c:v>
                </c:pt>
                <c:pt idx="370">
                  <c:v>45372</c:v>
                </c:pt>
                <c:pt idx="371">
                  <c:v>45371</c:v>
                </c:pt>
                <c:pt idx="372">
                  <c:v>45370</c:v>
                </c:pt>
                <c:pt idx="373">
                  <c:v>45369</c:v>
                </c:pt>
                <c:pt idx="374">
                  <c:v>45366</c:v>
                </c:pt>
                <c:pt idx="375">
                  <c:v>45365</c:v>
                </c:pt>
                <c:pt idx="376">
                  <c:v>45364</c:v>
                </c:pt>
                <c:pt idx="377">
                  <c:v>45363</c:v>
                </c:pt>
                <c:pt idx="378">
                  <c:v>45362</c:v>
                </c:pt>
                <c:pt idx="379">
                  <c:v>45359</c:v>
                </c:pt>
                <c:pt idx="380">
                  <c:v>45358</c:v>
                </c:pt>
                <c:pt idx="381">
                  <c:v>45357</c:v>
                </c:pt>
                <c:pt idx="382">
                  <c:v>45356</c:v>
                </c:pt>
                <c:pt idx="383">
                  <c:v>45355</c:v>
                </c:pt>
                <c:pt idx="384">
                  <c:v>45352</c:v>
                </c:pt>
                <c:pt idx="385">
                  <c:v>45351</c:v>
                </c:pt>
                <c:pt idx="386">
                  <c:v>45350</c:v>
                </c:pt>
                <c:pt idx="387">
                  <c:v>45349</c:v>
                </c:pt>
                <c:pt idx="388">
                  <c:v>45348</c:v>
                </c:pt>
                <c:pt idx="389">
                  <c:v>45345</c:v>
                </c:pt>
                <c:pt idx="390">
                  <c:v>45344</c:v>
                </c:pt>
                <c:pt idx="391">
                  <c:v>45343</c:v>
                </c:pt>
                <c:pt idx="392">
                  <c:v>45342</c:v>
                </c:pt>
                <c:pt idx="393">
                  <c:v>45338</c:v>
                </c:pt>
                <c:pt idx="394">
                  <c:v>45337</c:v>
                </c:pt>
                <c:pt idx="395">
                  <c:v>45336</c:v>
                </c:pt>
                <c:pt idx="396">
                  <c:v>45335</c:v>
                </c:pt>
                <c:pt idx="397">
                  <c:v>45334</c:v>
                </c:pt>
                <c:pt idx="398">
                  <c:v>45331</c:v>
                </c:pt>
                <c:pt idx="399">
                  <c:v>45330</c:v>
                </c:pt>
                <c:pt idx="400">
                  <c:v>45329</c:v>
                </c:pt>
                <c:pt idx="401">
                  <c:v>45328</c:v>
                </c:pt>
                <c:pt idx="402">
                  <c:v>45327</c:v>
                </c:pt>
                <c:pt idx="403">
                  <c:v>45324</c:v>
                </c:pt>
                <c:pt idx="404">
                  <c:v>45323</c:v>
                </c:pt>
                <c:pt idx="405">
                  <c:v>45322</c:v>
                </c:pt>
                <c:pt idx="406">
                  <c:v>45321</c:v>
                </c:pt>
                <c:pt idx="407">
                  <c:v>45320</c:v>
                </c:pt>
                <c:pt idx="408">
                  <c:v>45317</c:v>
                </c:pt>
                <c:pt idx="409">
                  <c:v>45316</c:v>
                </c:pt>
                <c:pt idx="410">
                  <c:v>45315</c:v>
                </c:pt>
                <c:pt idx="411">
                  <c:v>45314</c:v>
                </c:pt>
                <c:pt idx="412">
                  <c:v>45313</c:v>
                </c:pt>
                <c:pt idx="413">
                  <c:v>45310</c:v>
                </c:pt>
                <c:pt idx="414">
                  <c:v>45309</c:v>
                </c:pt>
                <c:pt idx="415">
                  <c:v>45308</c:v>
                </c:pt>
                <c:pt idx="416">
                  <c:v>45307</c:v>
                </c:pt>
                <c:pt idx="417">
                  <c:v>45303</c:v>
                </c:pt>
                <c:pt idx="418">
                  <c:v>45302</c:v>
                </c:pt>
                <c:pt idx="419">
                  <c:v>45301</c:v>
                </c:pt>
                <c:pt idx="420">
                  <c:v>45300</c:v>
                </c:pt>
                <c:pt idx="421">
                  <c:v>45299</c:v>
                </c:pt>
                <c:pt idx="422">
                  <c:v>45296</c:v>
                </c:pt>
                <c:pt idx="423">
                  <c:v>45295</c:v>
                </c:pt>
                <c:pt idx="424">
                  <c:v>45294</c:v>
                </c:pt>
                <c:pt idx="425">
                  <c:v>45293</c:v>
                </c:pt>
                <c:pt idx="426">
                  <c:v>45289</c:v>
                </c:pt>
                <c:pt idx="427">
                  <c:v>45288</c:v>
                </c:pt>
                <c:pt idx="428">
                  <c:v>45287</c:v>
                </c:pt>
                <c:pt idx="429">
                  <c:v>45286</c:v>
                </c:pt>
                <c:pt idx="430">
                  <c:v>45282</c:v>
                </c:pt>
                <c:pt idx="431">
                  <c:v>45281</c:v>
                </c:pt>
                <c:pt idx="432">
                  <c:v>45280</c:v>
                </c:pt>
                <c:pt idx="433">
                  <c:v>45279</c:v>
                </c:pt>
                <c:pt idx="434">
                  <c:v>45278</c:v>
                </c:pt>
                <c:pt idx="435">
                  <c:v>45275</c:v>
                </c:pt>
                <c:pt idx="436">
                  <c:v>45274</c:v>
                </c:pt>
                <c:pt idx="437">
                  <c:v>45273</c:v>
                </c:pt>
                <c:pt idx="438">
                  <c:v>45272</c:v>
                </c:pt>
                <c:pt idx="439">
                  <c:v>45271</c:v>
                </c:pt>
                <c:pt idx="440">
                  <c:v>45268</c:v>
                </c:pt>
                <c:pt idx="441">
                  <c:v>45267</c:v>
                </c:pt>
                <c:pt idx="442">
                  <c:v>45266</c:v>
                </c:pt>
                <c:pt idx="443">
                  <c:v>45265</c:v>
                </c:pt>
                <c:pt idx="444">
                  <c:v>45264</c:v>
                </c:pt>
                <c:pt idx="445">
                  <c:v>45261</c:v>
                </c:pt>
                <c:pt idx="446">
                  <c:v>45260</c:v>
                </c:pt>
                <c:pt idx="447">
                  <c:v>45259</c:v>
                </c:pt>
                <c:pt idx="448">
                  <c:v>45258</c:v>
                </c:pt>
                <c:pt idx="449">
                  <c:v>45257</c:v>
                </c:pt>
                <c:pt idx="450">
                  <c:v>45254</c:v>
                </c:pt>
                <c:pt idx="451">
                  <c:v>45252</c:v>
                </c:pt>
                <c:pt idx="452">
                  <c:v>45251</c:v>
                </c:pt>
                <c:pt idx="453">
                  <c:v>45250</c:v>
                </c:pt>
                <c:pt idx="454">
                  <c:v>45247</c:v>
                </c:pt>
                <c:pt idx="455">
                  <c:v>45246</c:v>
                </c:pt>
                <c:pt idx="456">
                  <c:v>45245</c:v>
                </c:pt>
                <c:pt idx="457">
                  <c:v>45244</c:v>
                </c:pt>
                <c:pt idx="458">
                  <c:v>45243</c:v>
                </c:pt>
                <c:pt idx="459">
                  <c:v>45240</c:v>
                </c:pt>
                <c:pt idx="460">
                  <c:v>45239</c:v>
                </c:pt>
                <c:pt idx="461">
                  <c:v>45238</c:v>
                </c:pt>
                <c:pt idx="462">
                  <c:v>45237</c:v>
                </c:pt>
                <c:pt idx="463">
                  <c:v>45236</c:v>
                </c:pt>
                <c:pt idx="464">
                  <c:v>45233</c:v>
                </c:pt>
                <c:pt idx="465">
                  <c:v>45232</c:v>
                </c:pt>
                <c:pt idx="466">
                  <c:v>45231</c:v>
                </c:pt>
                <c:pt idx="467">
                  <c:v>45230</c:v>
                </c:pt>
                <c:pt idx="468">
                  <c:v>45229</c:v>
                </c:pt>
                <c:pt idx="469">
                  <c:v>45226</c:v>
                </c:pt>
                <c:pt idx="470">
                  <c:v>45225</c:v>
                </c:pt>
                <c:pt idx="471">
                  <c:v>45224</c:v>
                </c:pt>
                <c:pt idx="472">
                  <c:v>45223</c:v>
                </c:pt>
                <c:pt idx="473">
                  <c:v>45222</c:v>
                </c:pt>
                <c:pt idx="474">
                  <c:v>45219</c:v>
                </c:pt>
                <c:pt idx="475">
                  <c:v>45218</c:v>
                </c:pt>
                <c:pt idx="476">
                  <c:v>45217</c:v>
                </c:pt>
                <c:pt idx="477">
                  <c:v>45216</c:v>
                </c:pt>
                <c:pt idx="478">
                  <c:v>45215</c:v>
                </c:pt>
                <c:pt idx="479">
                  <c:v>45212</c:v>
                </c:pt>
                <c:pt idx="480">
                  <c:v>45211</c:v>
                </c:pt>
                <c:pt idx="481">
                  <c:v>45210</c:v>
                </c:pt>
                <c:pt idx="482">
                  <c:v>45209</c:v>
                </c:pt>
                <c:pt idx="483">
                  <c:v>45208</c:v>
                </c:pt>
                <c:pt idx="484">
                  <c:v>45205</c:v>
                </c:pt>
                <c:pt idx="485">
                  <c:v>45204</c:v>
                </c:pt>
                <c:pt idx="486">
                  <c:v>45203</c:v>
                </c:pt>
                <c:pt idx="487">
                  <c:v>45202</c:v>
                </c:pt>
                <c:pt idx="488">
                  <c:v>45201</c:v>
                </c:pt>
                <c:pt idx="489">
                  <c:v>45198</c:v>
                </c:pt>
                <c:pt idx="490">
                  <c:v>45197</c:v>
                </c:pt>
                <c:pt idx="491">
                  <c:v>45196</c:v>
                </c:pt>
                <c:pt idx="492">
                  <c:v>45195</c:v>
                </c:pt>
                <c:pt idx="493">
                  <c:v>45194</c:v>
                </c:pt>
                <c:pt idx="494">
                  <c:v>45191</c:v>
                </c:pt>
                <c:pt idx="495">
                  <c:v>45190</c:v>
                </c:pt>
                <c:pt idx="496">
                  <c:v>45189</c:v>
                </c:pt>
                <c:pt idx="497">
                  <c:v>45188</c:v>
                </c:pt>
                <c:pt idx="498">
                  <c:v>45187</c:v>
                </c:pt>
                <c:pt idx="499">
                  <c:v>45184</c:v>
                </c:pt>
                <c:pt idx="500">
                  <c:v>45183</c:v>
                </c:pt>
                <c:pt idx="501">
                  <c:v>45182</c:v>
                </c:pt>
                <c:pt idx="502">
                  <c:v>45181</c:v>
                </c:pt>
                <c:pt idx="503">
                  <c:v>45180</c:v>
                </c:pt>
                <c:pt idx="504">
                  <c:v>45177</c:v>
                </c:pt>
                <c:pt idx="505">
                  <c:v>45176</c:v>
                </c:pt>
                <c:pt idx="506">
                  <c:v>45175</c:v>
                </c:pt>
                <c:pt idx="507">
                  <c:v>45174</c:v>
                </c:pt>
                <c:pt idx="508">
                  <c:v>45170</c:v>
                </c:pt>
                <c:pt idx="509">
                  <c:v>45169</c:v>
                </c:pt>
                <c:pt idx="510">
                  <c:v>45168</c:v>
                </c:pt>
                <c:pt idx="511">
                  <c:v>45167</c:v>
                </c:pt>
                <c:pt idx="512">
                  <c:v>45166</c:v>
                </c:pt>
                <c:pt idx="513">
                  <c:v>45163</c:v>
                </c:pt>
                <c:pt idx="514">
                  <c:v>45162</c:v>
                </c:pt>
                <c:pt idx="515">
                  <c:v>45161</c:v>
                </c:pt>
                <c:pt idx="516">
                  <c:v>45160</c:v>
                </c:pt>
                <c:pt idx="517">
                  <c:v>45159</c:v>
                </c:pt>
                <c:pt idx="518">
                  <c:v>45156</c:v>
                </c:pt>
                <c:pt idx="519">
                  <c:v>45155</c:v>
                </c:pt>
                <c:pt idx="520">
                  <c:v>45154</c:v>
                </c:pt>
                <c:pt idx="521">
                  <c:v>45153</c:v>
                </c:pt>
                <c:pt idx="522">
                  <c:v>45152</c:v>
                </c:pt>
                <c:pt idx="523">
                  <c:v>45149</c:v>
                </c:pt>
                <c:pt idx="524">
                  <c:v>45148</c:v>
                </c:pt>
                <c:pt idx="525">
                  <c:v>45147</c:v>
                </c:pt>
                <c:pt idx="526">
                  <c:v>45146</c:v>
                </c:pt>
                <c:pt idx="527">
                  <c:v>45145</c:v>
                </c:pt>
                <c:pt idx="528">
                  <c:v>45142</c:v>
                </c:pt>
                <c:pt idx="529">
                  <c:v>45141</c:v>
                </c:pt>
                <c:pt idx="530">
                  <c:v>45140</c:v>
                </c:pt>
                <c:pt idx="531">
                  <c:v>45139</c:v>
                </c:pt>
                <c:pt idx="532">
                  <c:v>45138</c:v>
                </c:pt>
                <c:pt idx="533">
                  <c:v>45135</c:v>
                </c:pt>
                <c:pt idx="534">
                  <c:v>45134</c:v>
                </c:pt>
                <c:pt idx="535">
                  <c:v>45133</c:v>
                </c:pt>
                <c:pt idx="536">
                  <c:v>45132</c:v>
                </c:pt>
                <c:pt idx="537">
                  <c:v>45131</c:v>
                </c:pt>
                <c:pt idx="538">
                  <c:v>45128</c:v>
                </c:pt>
                <c:pt idx="539">
                  <c:v>45127</c:v>
                </c:pt>
                <c:pt idx="540">
                  <c:v>45126</c:v>
                </c:pt>
                <c:pt idx="541">
                  <c:v>45125</c:v>
                </c:pt>
                <c:pt idx="542">
                  <c:v>45124</c:v>
                </c:pt>
                <c:pt idx="543">
                  <c:v>45121</c:v>
                </c:pt>
                <c:pt idx="544">
                  <c:v>45120</c:v>
                </c:pt>
                <c:pt idx="545">
                  <c:v>45119</c:v>
                </c:pt>
                <c:pt idx="546">
                  <c:v>45118</c:v>
                </c:pt>
                <c:pt idx="547">
                  <c:v>45117</c:v>
                </c:pt>
                <c:pt idx="548">
                  <c:v>45114</c:v>
                </c:pt>
                <c:pt idx="549">
                  <c:v>45113</c:v>
                </c:pt>
                <c:pt idx="550">
                  <c:v>45112</c:v>
                </c:pt>
                <c:pt idx="551">
                  <c:v>45110</c:v>
                </c:pt>
                <c:pt idx="552">
                  <c:v>45107</c:v>
                </c:pt>
                <c:pt idx="553">
                  <c:v>45106</c:v>
                </c:pt>
                <c:pt idx="554">
                  <c:v>45105</c:v>
                </c:pt>
                <c:pt idx="555">
                  <c:v>45104</c:v>
                </c:pt>
                <c:pt idx="556">
                  <c:v>45103</c:v>
                </c:pt>
                <c:pt idx="557">
                  <c:v>45100</c:v>
                </c:pt>
                <c:pt idx="558">
                  <c:v>45099</c:v>
                </c:pt>
                <c:pt idx="559">
                  <c:v>45098</c:v>
                </c:pt>
                <c:pt idx="560">
                  <c:v>45097</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45072</c:v>
                </c:pt>
                <c:pt idx="576">
                  <c:v>45071</c:v>
                </c:pt>
                <c:pt idx="577">
                  <c:v>45070</c:v>
                </c:pt>
                <c:pt idx="578">
                  <c:v>45069</c:v>
                </c:pt>
                <c:pt idx="579">
                  <c:v>45068</c:v>
                </c:pt>
                <c:pt idx="580">
                  <c:v>45065</c:v>
                </c:pt>
                <c:pt idx="581">
                  <c:v>45064</c:v>
                </c:pt>
                <c:pt idx="582">
                  <c:v>45063</c:v>
                </c:pt>
                <c:pt idx="583">
                  <c:v>45062</c:v>
                </c:pt>
                <c:pt idx="584">
                  <c:v>45061</c:v>
                </c:pt>
                <c:pt idx="585">
                  <c:v>45058</c:v>
                </c:pt>
                <c:pt idx="586">
                  <c:v>45057</c:v>
                </c:pt>
                <c:pt idx="587">
                  <c:v>45056</c:v>
                </c:pt>
                <c:pt idx="588">
                  <c:v>45055</c:v>
                </c:pt>
                <c:pt idx="589">
                  <c:v>45054</c:v>
                </c:pt>
                <c:pt idx="590">
                  <c:v>45051</c:v>
                </c:pt>
                <c:pt idx="591">
                  <c:v>45050</c:v>
                </c:pt>
                <c:pt idx="592">
                  <c:v>45049</c:v>
                </c:pt>
                <c:pt idx="593">
                  <c:v>45048</c:v>
                </c:pt>
                <c:pt idx="594">
                  <c:v>45047</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45026</c:v>
                </c:pt>
                <c:pt idx="610">
                  <c:v>45022</c:v>
                </c:pt>
                <c:pt idx="611">
                  <c:v>45021</c:v>
                </c:pt>
                <c:pt idx="612">
                  <c:v>45020</c:v>
                </c:pt>
                <c:pt idx="613">
                  <c:v>45019</c:v>
                </c:pt>
                <c:pt idx="614">
                  <c:v>45016</c:v>
                </c:pt>
                <c:pt idx="615">
                  <c:v>45015</c:v>
                </c:pt>
                <c:pt idx="616">
                  <c:v>45014</c:v>
                </c:pt>
                <c:pt idx="617">
                  <c:v>45013</c:v>
                </c:pt>
                <c:pt idx="618">
                  <c:v>45012</c:v>
                </c:pt>
                <c:pt idx="619">
                  <c:v>45009</c:v>
                </c:pt>
                <c:pt idx="620">
                  <c:v>45008</c:v>
                </c:pt>
                <c:pt idx="621">
                  <c:v>45007</c:v>
                </c:pt>
                <c:pt idx="622">
                  <c:v>45006</c:v>
                </c:pt>
                <c:pt idx="623">
                  <c:v>45005</c:v>
                </c:pt>
                <c:pt idx="624">
                  <c:v>45002</c:v>
                </c:pt>
                <c:pt idx="625">
                  <c:v>45001</c:v>
                </c:pt>
                <c:pt idx="626">
                  <c:v>45000</c:v>
                </c:pt>
                <c:pt idx="627">
                  <c:v>44999</c:v>
                </c:pt>
                <c:pt idx="628">
                  <c:v>44998</c:v>
                </c:pt>
                <c:pt idx="629">
                  <c:v>44995</c:v>
                </c:pt>
                <c:pt idx="630">
                  <c:v>44994</c:v>
                </c:pt>
                <c:pt idx="631">
                  <c:v>44993</c:v>
                </c:pt>
                <c:pt idx="632">
                  <c:v>44992</c:v>
                </c:pt>
                <c:pt idx="633">
                  <c:v>44991</c:v>
                </c:pt>
                <c:pt idx="634">
                  <c:v>44988</c:v>
                </c:pt>
                <c:pt idx="635">
                  <c:v>44987</c:v>
                </c:pt>
                <c:pt idx="636">
                  <c:v>44986</c:v>
                </c:pt>
                <c:pt idx="637">
                  <c:v>44985</c:v>
                </c:pt>
                <c:pt idx="638">
                  <c:v>44984</c:v>
                </c:pt>
                <c:pt idx="639">
                  <c:v>44981</c:v>
                </c:pt>
                <c:pt idx="640">
                  <c:v>44980</c:v>
                </c:pt>
                <c:pt idx="641">
                  <c:v>44979</c:v>
                </c:pt>
                <c:pt idx="642">
                  <c:v>44978</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44939</c:v>
                </c:pt>
                <c:pt idx="668">
                  <c:v>44938</c:v>
                </c:pt>
                <c:pt idx="669">
                  <c:v>44937</c:v>
                </c:pt>
                <c:pt idx="670">
                  <c:v>44936</c:v>
                </c:pt>
                <c:pt idx="671">
                  <c:v>44935</c:v>
                </c:pt>
                <c:pt idx="672">
                  <c:v>44932</c:v>
                </c:pt>
                <c:pt idx="673">
                  <c:v>44931</c:v>
                </c:pt>
                <c:pt idx="674">
                  <c:v>44930</c:v>
                </c:pt>
                <c:pt idx="675">
                  <c:v>44929</c:v>
                </c:pt>
                <c:pt idx="676">
                  <c:v>44925</c:v>
                </c:pt>
                <c:pt idx="677">
                  <c:v>44924</c:v>
                </c:pt>
                <c:pt idx="678">
                  <c:v>44923</c:v>
                </c:pt>
                <c:pt idx="679">
                  <c:v>44922</c:v>
                </c:pt>
                <c:pt idx="680">
                  <c:v>44918</c:v>
                </c:pt>
                <c:pt idx="681">
                  <c:v>44917</c:v>
                </c:pt>
                <c:pt idx="682">
                  <c:v>44916</c:v>
                </c:pt>
                <c:pt idx="683">
                  <c:v>44915</c:v>
                </c:pt>
                <c:pt idx="684">
                  <c:v>44914</c:v>
                </c:pt>
                <c:pt idx="685">
                  <c:v>44911</c:v>
                </c:pt>
                <c:pt idx="686">
                  <c:v>44910</c:v>
                </c:pt>
                <c:pt idx="687">
                  <c:v>44909</c:v>
                </c:pt>
                <c:pt idx="688">
                  <c:v>44908</c:v>
                </c:pt>
                <c:pt idx="689">
                  <c:v>44907</c:v>
                </c:pt>
                <c:pt idx="690">
                  <c:v>44904</c:v>
                </c:pt>
                <c:pt idx="691">
                  <c:v>44903</c:v>
                </c:pt>
                <c:pt idx="692">
                  <c:v>44902</c:v>
                </c:pt>
                <c:pt idx="693">
                  <c:v>44901</c:v>
                </c:pt>
                <c:pt idx="694">
                  <c:v>44900</c:v>
                </c:pt>
                <c:pt idx="695">
                  <c:v>44897</c:v>
                </c:pt>
                <c:pt idx="696">
                  <c:v>44896</c:v>
                </c:pt>
                <c:pt idx="697">
                  <c:v>44895</c:v>
                </c:pt>
                <c:pt idx="698">
                  <c:v>44894</c:v>
                </c:pt>
                <c:pt idx="699">
                  <c:v>44893</c:v>
                </c:pt>
                <c:pt idx="700">
                  <c:v>44890</c:v>
                </c:pt>
                <c:pt idx="701">
                  <c:v>44888</c:v>
                </c:pt>
                <c:pt idx="702">
                  <c:v>44887</c:v>
                </c:pt>
                <c:pt idx="703">
                  <c:v>44886</c:v>
                </c:pt>
                <c:pt idx="704">
                  <c:v>44883</c:v>
                </c:pt>
                <c:pt idx="705">
                  <c:v>44882</c:v>
                </c:pt>
                <c:pt idx="706">
                  <c:v>44881</c:v>
                </c:pt>
                <c:pt idx="707">
                  <c:v>44880</c:v>
                </c:pt>
                <c:pt idx="708">
                  <c:v>44879</c:v>
                </c:pt>
                <c:pt idx="709">
                  <c:v>44876</c:v>
                </c:pt>
                <c:pt idx="710">
                  <c:v>44875</c:v>
                </c:pt>
                <c:pt idx="711">
                  <c:v>44874</c:v>
                </c:pt>
                <c:pt idx="712">
                  <c:v>44873</c:v>
                </c:pt>
                <c:pt idx="713">
                  <c:v>44872</c:v>
                </c:pt>
                <c:pt idx="714">
                  <c:v>44869</c:v>
                </c:pt>
                <c:pt idx="715">
                  <c:v>44868</c:v>
                </c:pt>
                <c:pt idx="716">
                  <c:v>44867</c:v>
                </c:pt>
                <c:pt idx="717">
                  <c:v>44866</c:v>
                </c:pt>
                <c:pt idx="718">
                  <c:v>44865</c:v>
                </c:pt>
                <c:pt idx="719">
                  <c:v>44862</c:v>
                </c:pt>
                <c:pt idx="720">
                  <c:v>44861</c:v>
                </c:pt>
                <c:pt idx="721">
                  <c:v>44860</c:v>
                </c:pt>
                <c:pt idx="722">
                  <c:v>44859</c:v>
                </c:pt>
                <c:pt idx="723">
                  <c:v>44858</c:v>
                </c:pt>
                <c:pt idx="724">
                  <c:v>44855</c:v>
                </c:pt>
                <c:pt idx="725">
                  <c:v>44854</c:v>
                </c:pt>
                <c:pt idx="726">
                  <c:v>44853</c:v>
                </c:pt>
                <c:pt idx="727">
                  <c:v>44852</c:v>
                </c:pt>
                <c:pt idx="728">
                  <c:v>44851</c:v>
                </c:pt>
                <c:pt idx="729">
                  <c:v>44848</c:v>
                </c:pt>
                <c:pt idx="730">
                  <c:v>44847</c:v>
                </c:pt>
                <c:pt idx="731">
                  <c:v>44846</c:v>
                </c:pt>
                <c:pt idx="732">
                  <c:v>44845</c:v>
                </c:pt>
                <c:pt idx="733">
                  <c:v>44844</c:v>
                </c:pt>
                <c:pt idx="734">
                  <c:v>44841</c:v>
                </c:pt>
                <c:pt idx="735">
                  <c:v>44840</c:v>
                </c:pt>
                <c:pt idx="736">
                  <c:v>44839</c:v>
                </c:pt>
                <c:pt idx="737">
                  <c:v>44838</c:v>
                </c:pt>
                <c:pt idx="738">
                  <c:v>44837</c:v>
                </c:pt>
                <c:pt idx="739">
                  <c:v>44834</c:v>
                </c:pt>
                <c:pt idx="740">
                  <c:v>44833</c:v>
                </c:pt>
                <c:pt idx="741">
                  <c:v>44832</c:v>
                </c:pt>
                <c:pt idx="742">
                  <c:v>44831</c:v>
                </c:pt>
                <c:pt idx="743">
                  <c:v>44830</c:v>
                </c:pt>
                <c:pt idx="744">
                  <c:v>44827</c:v>
                </c:pt>
                <c:pt idx="745">
                  <c:v>44826</c:v>
                </c:pt>
                <c:pt idx="746">
                  <c:v>44825</c:v>
                </c:pt>
                <c:pt idx="747">
                  <c:v>44824</c:v>
                </c:pt>
                <c:pt idx="748">
                  <c:v>44823</c:v>
                </c:pt>
                <c:pt idx="749">
                  <c:v>44820</c:v>
                </c:pt>
                <c:pt idx="750">
                  <c:v>44819</c:v>
                </c:pt>
                <c:pt idx="751">
                  <c:v>44818</c:v>
                </c:pt>
                <c:pt idx="752">
                  <c:v>44817</c:v>
                </c:pt>
                <c:pt idx="753">
                  <c:v>44816</c:v>
                </c:pt>
                <c:pt idx="754">
                  <c:v>44813</c:v>
                </c:pt>
                <c:pt idx="755">
                  <c:v>44812</c:v>
                </c:pt>
                <c:pt idx="756">
                  <c:v>44811</c:v>
                </c:pt>
                <c:pt idx="757">
                  <c:v>44810</c:v>
                </c:pt>
                <c:pt idx="758">
                  <c:v>44806</c:v>
                </c:pt>
                <c:pt idx="759">
                  <c:v>44805</c:v>
                </c:pt>
              </c:numCache>
            </c:numRef>
          </c:cat>
          <c:val>
            <c:numRef>
              <c:f>Sheet1!$E$3:$E$762</c:f>
              <c:numCache>
                <c:formatCode>General</c:formatCode>
                <c:ptCount val="760"/>
                <c:pt idx="0">
                  <c:v>87.041381999999999</c:v>
                </c:pt>
                <c:pt idx="1">
                  <c:v>85.709106000000006</c:v>
                </c:pt>
                <c:pt idx="2">
                  <c:v>85.653357999999997</c:v>
                </c:pt>
                <c:pt idx="3">
                  <c:v>84.967833999999996</c:v>
                </c:pt>
                <c:pt idx="4">
                  <c:v>84.133651999999998</c:v>
                </c:pt>
                <c:pt idx="5">
                  <c:v>84.195594999999997</c:v>
                </c:pt>
                <c:pt idx="6">
                  <c:v>82.414023999999998</c:v>
                </c:pt>
                <c:pt idx="7">
                  <c:v>80.563384999999997</c:v>
                </c:pt>
                <c:pt idx="8">
                  <c:v>82.056113999999994</c:v>
                </c:pt>
                <c:pt idx="9">
                  <c:v>82.056113999999994</c:v>
                </c:pt>
                <c:pt idx="10">
                  <c:v>84.174126000000001</c:v>
                </c:pt>
                <c:pt idx="11">
                  <c:v>83.198150999999996</c:v>
                </c:pt>
                <c:pt idx="12">
                  <c:v>82.808929000000006</c:v>
                </c:pt>
                <c:pt idx="13">
                  <c:v>82.002998000000005</c:v>
                </c:pt>
                <c:pt idx="14">
                  <c:v>82.403931</c:v>
                </c:pt>
                <c:pt idx="15">
                  <c:v>79.041809000000001</c:v>
                </c:pt>
                <c:pt idx="16">
                  <c:v>79.657416999999995</c:v>
                </c:pt>
                <c:pt idx="17">
                  <c:v>80.863090999999997</c:v>
                </c:pt>
                <c:pt idx="18">
                  <c:v>83.534424000000001</c:v>
                </c:pt>
                <c:pt idx="19">
                  <c:v>83.476806999999994</c:v>
                </c:pt>
                <c:pt idx="20">
                  <c:v>84.220878999999996</c:v>
                </c:pt>
                <c:pt idx="21">
                  <c:v>84.241837000000004</c:v>
                </c:pt>
                <c:pt idx="22">
                  <c:v>83.976760999999996</c:v>
                </c:pt>
                <c:pt idx="23">
                  <c:v>81.460875999999999</c:v>
                </c:pt>
                <c:pt idx="24">
                  <c:v>82.009192999999996</c:v>
                </c:pt>
                <c:pt idx="25">
                  <c:v>80.250031000000007</c:v>
                </c:pt>
                <c:pt idx="26">
                  <c:v>79.628226999999995</c:v>
                </c:pt>
                <c:pt idx="27">
                  <c:v>77.482558999999995</c:v>
                </c:pt>
                <c:pt idx="28">
                  <c:v>78.645294000000007</c:v>
                </c:pt>
                <c:pt idx="29">
                  <c:v>75.221908999999997</c:v>
                </c:pt>
                <c:pt idx="30">
                  <c:v>79.229675</c:v>
                </c:pt>
                <c:pt idx="31">
                  <c:v>79.290938999999995</c:v>
                </c:pt>
                <c:pt idx="32">
                  <c:v>79.024665999999996</c:v>
                </c:pt>
                <c:pt idx="33">
                  <c:v>79.705948000000006</c:v>
                </c:pt>
                <c:pt idx="34">
                  <c:v>79.109779000000003</c:v>
                </c:pt>
                <c:pt idx="35">
                  <c:v>78.682456999999999</c:v>
                </c:pt>
                <c:pt idx="36">
                  <c:v>78.360527000000005</c:v>
                </c:pt>
                <c:pt idx="37">
                  <c:v>77.280097999999995</c:v>
                </c:pt>
                <c:pt idx="38">
                  <c:v>77.971480999999997</c:v>
                </c:pt>
                <c:pt idx="39">
                  <c:v>77.305297999999993</c:v>
                </c:pt>
                <c:pt idx="40">
                  <c:v>77.220359999999999</c:v>
                </c:pt>
                <c:pt idx="41">
                  <c:v>75.903785999999997</c:v>
                </c:pt>
                <c:pt idx="42">
                  <c:v>75.456695999999994</c:v>
                </c:pt>
                <c:pt idx="43">
                  <c:v>75.138756000000001</c:v>
                </c:pt>
                <c:pt idx="44">
                  <c:v>74.673759000000004</c:v>
                </c:pt>
                <c:pt idx="45">
                  <c:v>75.056702000000001</c:v>
                </c:pt>
                <c:pt idx="46">
                  <c:v>74.892769000000001</c:v>
                </c:pt>
                <c:pt idx="47">
                  <c:v>73.256125999999995</c:v>
                </c:pt>
                <c:pt idx="48">
                  <c:v>73.205726999999996</c:v>
                </c:pt>
                <c:pt idx="49">
                  <c:v>74.805878000000007</c:v>
                </c:pt>
                <c:pt idx="50">
                  <c:v>73.041199000000006</c:v>
                </c:pt>
                <c:pt idx="51">
                  <c:v>71.426956000000004</c:v>
                </c:pt>
                <c:pt idx="52">
                  <c:v>72.842644000000007</c:v>
                </c:pt>
                <c:pt idx="53">
                  <c:v>72.025763999999995</c:v>
                </c:pt>
                <c:pt idx="54">
                  <c:v>71.130142000000006</c:v>
                </c:pt>
                <c:pt idx="55">
                  <c:v>69.480948999999995</c:v>
                </c:pt>
                <c:pt idx="56">
                  <c:v>68.963172999999998</c:v>
                </c:pt>
                <c:pt idx="57">
                  <c:v>66.574066000000002</c:v>
                </c:pt>
                <c:pt idx="58">
                  <c:v>65.016509999999997</c:v>
                </c:pt>
                <c:pt idx="59">
                  <c:v>65.855362</c:v>
                </c:pt>
                <c:pt idx="60">
                  <c:v>65.641700999999998</c:v>
                </c:pt>
                <c:pt idx="61">
                  <c:v>67.170067000000003</c:v>
                </c:pt>
                <c:pt idx="62">
                  <c:v>64.672173000000001</c:v>
                </c:pt>
                <c:pt idx="63">
                  <c:v>66.841437999999997</c:v>
                </c:pt>
                <c:pt idx="64">
                  <c:v>66.446021999999999</c:v>
                </c:pt>
                <c:pt idx="65">
                  <c:v>67.286995000000005</c:v>
                </c:pt>
                <c:pt idx="66">
                  <c:v>66.236946000000003</c:v>
                </c:pt>
                <c:pt idx="67">
                  <c:v>65.716881000000001</c:v>
                </c:pt>
                <c:pt idx="68">
                  <c:v>63.752541000000001</c:v>
                </c:pt>
                <c:pt idx="69">
                  <c:v>65.127494999999996</c:v>
                </c:pt>
                <c:pt idx="70">
                  <c:v>64.605400000000003</c:v>
                </c:pt>
                <c:pt idx="71">
                  <c:v>63.278725000000001</c:v>
                </c:pt>
                <c:pt idx="72">
                  <c:v>62.185482</c:v>
                </c:pt>
                <c:pt idx="73">
                  <c:v>62.712418</c:v>
                </c:pt>
                <c:pt idx="74">
                  <c:v>62.076618000000003</c:v>
                </c:pt>
                <c:pt idx="75">
                  <c:v>62.910041999999997</c:v>
                </c:pt>
                <c:pt idx="76">
                  <c:v>58.990268999999998</c:v>
                </c:pt>
                <c:pt idx="77">
                  <c:v>60.589911999999998</c:v>
                </c:pt>
                <c:pt idx="78">
                  <c:v>60.139431000000002</c:v>
                </c:pt>
                <c:pt idx="79">
                  <c:v>62.431046000000002</c:v>
                </c:pt>
                <c:pt idx="80">
                  <c:v>63.048350999999997</c:v>
                </c:pt>
                <c:pt idx="81">
                  <c:v>63.011353</c:v>
                </c:pt>
                <c:pt idx="82">
                  <c:v>62.173180000000002</c:v>
                </c:pt>
                <c:pt idx="83">
                  <c:v>62.465836000000003</c:v>
                </c:pt>
                <c:pt idx="84">
                  <c:v>61.305644999999998</c:v>
                </c:pt>
                <c:pt idx="85">
                  <c:v>58.7453</c:v>
                </c:pt>
                <c:pt idx="86">
                  <c:v>52.131709999999998</c:v>
                </c:pt>
                <c:pt idx="87">
                  <c:v>52.125092000000002</c:v>
                </c:pt>
                <c:pt idx="88">
                  <c:v>50.513061999999998</c:v>
                </c:pt>
                <c:pt idx="89">
                  <c:v>50.101523999999998</c:v>
                </c:pt>
                <c:pt idx="90">
                  <c:v>51.413176999999997</c:v>
                </c:pt>
                <c:pt idx="91">
                  <c:v>52.545878999999999</c:v>
                </c:pt>
                <c:pt idx="92">
                  <c:v>50.280396000000003</c:v>
                </c:pt>
                <c:pt idx="93">
                  <c:v>48.036892000000002</c:v>
                </c:pt>
                <c:pt idx="94">
                  <c:v>48.164000999999999</c:v>
                </c:pt>
                <c:pt idx="95">
                  <c:v>47.356288999999997</c:v>
                </c:pt>
                <c:pt idx="96">
                  <c:v>47.498924000000002</c:v>
                </c:pt>
                <c:pt idx="97">
                  <c:v>45.658470000000001</c:v>
                </c:pt>
                <c:pt idx="98">
                  <c:v>41.772300999999999</c:v>
                </c:pt>
                <c:pt idx="99">
                  <c:v>38.313450000000003</c:v>
                </c:pt>
                <c:pt idx="100">
                  <c:v>34.668858</c:v>
                </c:pt>
                <c:pt idx="101">
                  <c:v>38.194912000000002</c:v>
                </c:pt>
                <c:pt idx="102">
                  <c:v>38.370640000000002</c:v>
                </c:pt>
                <c:pt idx="103">
                  <c:v>42.749125999999997</c:v>
                </c:pt>
                <c:pt idx="104">
                  <c:v>42.819637</c:v>
                </c:pt>
                <c:pt idx="105">
                  <c:v>41.911544999999997</c:v>
                </c:pt>
                <c:pt idx="106">
                  <c:v>39.050735000000003</c:v>
                </c:pt>
                <c:pt idx="107">
                  <c:v>45.309978000000001</c:v>
                </c:pt>
                <c:pt idx="108">
                  <c:v>29.552326000000001</c:v>
                </c:pt>
                <c:pt idx="109">
                  <c:v>32.397860999999999</c:v>
                </c:pt>
                <c:pt idx="110">
                  <c:v>32.266593999999998</c:v>
                </c:pt>
                <c:pt idx="111">
                  <c:v>40.436382000000002</c:v>
                </c:pt>
                <c:pt idx="112">
                  <c:v>49.349648000000002</c:v>
                </c:pt>
                <c:pt idx="113">
                  <c:v>48.067013000000003</c:v>
                </c:pt>
                <c:pt idx="114">
                  <c:v>46.789130999999998</c:v>
                </c:pt>
                <c:pt idx="115">
                  <c:v>46.990234000000001</c:v>
                </c:pt>
                <c:pt idx="116">
                  <c:v>51.071987</c:v>
                </c:pt>
                <c:pt idx="117">
                  <c:v>51.878002000000002</c:v>
                </c:pt>
                <c:pt idx="118">
                  <c:v>55.041649</c:v>
                </c:pt>
                <c:pt idx="119">
                  <c:v>54.335082999999997</c:v>
                </c:pt>
                <c:pt idx="120">
                  <c:v>50.902450999999999</c:v>
                </c:pt>
                <c:pt idx="121">
                  <c:v>50.11824</c:v>
                </c:pt>
                <c:pt idx="122">
                  <c:v>50.620232000000001</c:v>
                </c:pt>
                <c:pt idx="123">
                  <c:v>48.527168000000003</c:v>
                </c:pt>
                <c:pt idx="124">
                  <c:v>51.111274999999999</c:v>
                </c:pt>
                <c:pt idx="125">
                  <c:v>50.648232</c:v>
                </c:pt>
                <c:pt idx="126">
                  <c:v>46.820698</c:v>
                </c:pt>
                <c:pt idx="127">
                  <c:v>49.751849999999997</c:v>
                </c:pt>
                <c:pt idx="128">
                  <c:v>47.950001</c:v>
                </c:pt>
                <c:pt idx="129">
                  <c:v>48.223396000000001</c:v>
                </c:pt>
                <c:pt idx="130">
                  <c:v>54.399825999999997</c:v>
                </c:pt>
                <c:pt idx="131">
                  <c:v>53.322533</c:v>
                </c:pt>
                <c:pt idx="132">
                  <c:v>57.424908000000002</c:v>
                </c:pt>
                <c:pt idx="133">
                  <c:v>55.154502999999998</c:v>
                </c:pt>
                <c:pt idx="134">
                  <c:v>55.706302999999998</c:v>
                </c:pt>
                <c:pt idx="135">
                  <c:v>59.924244000000002</c:v>
                </c:pt>
                <c:pt idx="136">
                  <c:v>57.354393000000002</c:v>
                </c:pt>
                <c:pt idx="137">
                  <c:v>61.858714999999997</c:v>
                </c:pt>
                <c:pt idx="138">
                  <c:v>61.444037999999999</c:v>
                </c:pt>
                <c:pt idx="139">
                  <c:v>63.654792999999998</c:v>
                </c:pt>
                <c:pt idx="140">
                  <c:v>65.666481000000005</c:v>
                </c:pt>
                <c:pt idx="141">
                  <c:v>69.385993999999997</c:v>
                </c:pt>
                <c:pt idx="142">
                  <c:v>70.182677999999996</c:v>
                </c:pt>
                <c:pt idx="143">
                  <c:v>70.055488999999994</c:v>
                </c:pt>
                <c:pt idx="144">
                  <c:v>69.932533000000006</c:v>
                </c:pt>
                <c:pt idx="145">
                  <c:v>69.244124999999997</c:v>
                </c:pt>
                <c:pt idx="146">
                  <c:v>66.735114999999993</c:v>
                </c:pt>
                <c:pt idx="147">
                  <c:v>66.683441000000002</c:v>
                </c:pt>
                <c:pt idx="148">
                  <c:v>67.280884</c:v>
                </c:pt>
                <c:pt idx="149">
                  <c:v>65.661300999999995</c:v>
                </c:pt>
                <c:pt idx="150">
                  <c:v>67.940360999999996</c:v>
                </c:pt>
                <c:pt idx="151">
                  <c:v>67.094718999999998</c:v>
                </c:pt>
                <c:pt idx="152">
                  <c:v>66.769653000000005</c:v>
                </c:pt>
                <c:pt idx="153">
                  <c:v>64.545997999999997</c:v>
                </c:pt>
                <c:pt idx="154">
                  <c:v>66.544112999999996</c:v>
                </c:pt>
                <c:pt idx="155">
                  <c:v>67.004943999999995</c:v>
                </c:pt>
                <c:pt idx="156">
                  <c:v>66.585517999999993</c:v>
                </c:pt>
                <c:pt idx="157">
                  <c:v>67.444823999999997</c:v>
                </c:pt>
                <c:pt idx="158">
                  <c:v>64.120636000000005</c:v>
                </c:pt>
                <c:pt idx="159">
                  <c:v>69.317604000000003</c:v>
                </c:pt>
                <c:pt idx="160">
                  <c:v>70.160872999999995</c:v>
                </c:pt>
                <c:pt idx="161">
                  <c:v>69.784637000000004</c:v>
                </c:pt>
                <c:pt idx="162">
                  <c:v>67.641593999999998</c:v>
                </c:pt>
                <c:pt idx="163">
                  <c:v>66.567527999999996</c:v>
                </c:pt>
                <c:pt idx="164">
                  <c:v>64.090598999999997</c:v>
                </c:pt>
                <c:pt idx="165">
                  <c:v>65.558036999999999</c:v>
                </c:pt>
                <c:pt idx="166">
                  <c:v>61.596775000000001</c:v>
                </c:pt>
                <c:pt idx="167">
                  <c:v>61.967666999999999</c:v>
                </c:pt>
                <c:pt idx="168">
                  <c:v>62.591586999999997</c:v>
                </c:pt>
                <c:pt idx="169">
                  <c:v>65.283539000000005</c:v>
                </c:pt>
                <c:pt idx="170">
                  <c:v>65.375183000000007</c:v>
                </c:pt>
                <c:pt idx="171">
                  <c:v>68.559700000000007</c:v>
                </c:pt>
                <c:pt idx="172">
                  <c:v>66.495238999999998</c:v>
                </c:pt>
                <c:pt idx="173">
                  <c:v>63.602691999999998</c:v>
                </c:pt>
                <c:pt idx="174">
                  <c:v>63.857250000000001</c:v>
                </c:pt>
                <c:pt idx="175">
                  <c:v>65.350655000000003</c:v>
                </c:pt>
                <c:pt idx="176">
                  <c:v>67.346733</c:v>
                </c:pt>
                <c:pt idx="177">
                  <c:v>69.878142999999994</c:v>
                </c:pt>
                <c:pt idx="178">
                  <c:v>69.969527999999997</c:v>
                </c:pt>
                <c:pt idx="179">
                  <c:v>67.710327000000007</c:v>
                </c:pt>
                <c:pt idx="180">
                  <c:v>66.078781000000006</c:v>
                </c:pt>
                <c:pt idx="181">
                  <c:v>64.383171000000004</c:v>
                </c:pt>
                <c:pt idx="182">
                  <c:v>64.552193000000003</c:v>
                </c:pt>
                <c:pt idx="183">
                  <c:v>70.630782999999994</c:v>
                </c:pt>
                <c:pt idx="184">
                  <c:v>71.180885000000004</c:v>
                </c:pt>
                <c:pt idx="185">
                  <c:v>69.083579999999998</c:v>
                </c:pt>
                <c:pt idx="186">
                  <c:v>68.880950999999996</c:v>
                </c:pt>
                <c:pt idx="187">
                  <c:v>70.001434000000003</c:v>
                </c:pt>
                <c:pt idx="188">
                  <c:v>67.051529000000002</c:v>
                </c:pt>
                <c:pt idx="189">
                  <c:v>67.471130000000002</c:v>
                </c:pt>
                <c:pt idx="190">
                  <c:v>68.515495000000001</c:v>
                </c:pt>
                <c:pt idx="191">
                  <c:v>67.165908999999999</c:v>
                </c:pt>
                <c:pt idx="192">
                  <c:v>67.457802000000001</c:v>
                </c:pt>
                <c:pt idx="193">
                  <c:v>65.300765999999996</c:v>
                </c:pt>
                <c:pt idx="194">
                  <c:v>64.647735999999995</c:v>
                </c:pt>
                <c:pt idx="195">
                  <c:v>63.071345999999998</c:v>
                </c:pt>
                <c:pt idx="196">
                  <c:v>61.733302999999999</c:v>
                </c:pt>
                <c:pt idx="197">
                  <c:v>62.709957000000003</c:v>
                </c:pt>
                <c:pt idx="198">
                  <c:v>61.685448000000001</c:v>
                </c:pt>
                <c:pt idx="199">
                  <c:v>61.251083000000001</c:v>
                </c:pt>
                <c:pt idx="200">
                  <c:v>60.986091999999999</c:v>
                </c:pt>
                <c:pt idx="201">
                  <c:v>60.932803999999997</c:v>
                </c:pt>
                <c:pt idx="202">
                  <c:v>61.113791999999997</c:v>
                </c:pt>
                <c:pt idx="203">
                  <c:v>59.453567999999997</c:v>
                </c:pt>
                <c:pt idx="204">
                  <c:v>58.505844000000003</c:v>
                </c:pt>
                <c:pt idx="205">
                  <c:v>62.133552999999999</c:v>
                </c:pt>
                <c:pt idx="206">
                  <c:v>63.177833999999997</c:v>
                </c:pt>
                <c:pt idx="207">
                  <c:v>63.607868000000003</c:v>
                </c:pt>
                <c:pt idx="208">
                  <c:v>63.755172999999999</c:v>
                </c:pt>
                <c:pt idx="209">
                  <c:v>63.653519000000003</c:v>
                </c:pt>
                <c:pt idx="210">
                  <c:v>63.506554000000001</c:v>
                </c:pt>
                <c:pt idx="211">
                  <c:v>61.079768999999999</c:v>
                </c:pt>
                <c:pt idx="212">
                  <c:v>56.461319000000003</c:v>
                </c:pt>
                <c:pt idx="213">
                  <c:v>54.262023999999997</c:v>
                </c:pt>
                <c:pt idx="214">
                  <c:v>54.770629999999997</c:v>
                </c:pt>
                <c:pt idx="215">
                  <c:v>53.542217000000001</c:v>
                </c:pt>
                <c:pt idx="216">
                  <c:v>57.893295000000002</c:v>
                </c:pt>
                <c:pt idx="217">
                  <c:v>58.782719</c:v>
                </c:pt>
                <c:pt idx="218">
                  <c:v>57.547604</c:v>
                </c:pt>
                <c:pt idx="219">
                  <c:v>57.135390999999998</c:v>
                </c:pt>
                <c:pt idx="220">
                  <c:v>56.260387000000001</c:v>
                </c:pt>
                <c:pt idx="221">
                  <c:v>55.082293999999997</c:v>
                </c:pt>
                <c:pt idx="222">
                  <c:v>57.598007000000003</c:v>
                </c:pt>
                <c:pt idx="223">
                  <c:v>57.316974999999999</c:v>
                </c:pt>
                <c:pt idx="224">
                  <c:v>56.888809000000002</c:v>
                </c:pt>
                <c:pt idx="225">
                  <c:v>55.905025000000002</c:v>
                </c:pt>
                <c:pt idx="226">
                  <c:v>55.849617000000002</c:v>
                </c:pt>
                <c:pt idx="227">
                  <c:v>55.412711999999999</c:v>
                </c:pt>
                <c:pt idx="228">
                  <c:v>57.000304999999997</c:v>
                </c:pt>
                <c:pt idx="229">
                  <c:v>55.644782999999997</c:v>
                </c:pt>
                <c:pt idx="230">
                  <c:v>55.128117000000003</c:v>
                </c:pt>
                <c:pt idx="231">
                  <c:v>55.209319999999998</c:v>
                </c:pt>
                <c:pt idx="232">
                  <c:v>54.286968000000002</c:v>
                </c:pt>
                <c:pt idx="233">
                  <c:v>52.089557999999997</c:v>
                </c:pt>
                <c:pt idx="234">
                  <c:v>53.904536999999998</c:v>
                </c:pt>
                <c:pt idx="235">
                  <c:v>52.043041000000002</c:v>
                </c:pt>
                <c:pt idx="236">
                  <c:v>52.099468000000002</c:v>
                </c:pt>
                <c:pt idx="237">
                  <c:v>51.974224</c:v>
                </c:pt>
                <c:pt idx="238">
                  <c:v>54.340004</c:v>
                </c:pt>
                <c:pt idx="239">
                  <c:v>53.749599000000003</c:v>
                </c:pt>
                <c:pt idx="240">
                  <c:v>54.349926000000004</c:v>
                </c:pt>
                <c:pt idx="241">
                  <c:v>53.432419000000003</c:v>
                </c:pt>
                <c:pt idx="242">
                  <c:v>53.367167999999999</c:v>
                </c:pt>
                <c:pt idx="243">
                  <c:v>52.516517999999998</c:v>
                </c:pt>
                <c:pt idx="244">
                  <c:v>52.296326000000001</c:v>
                </c:pt>
                <c:pt idx="245">
                  <c:v>52.853470000000002</c:v>
                </c:pt>
                <c:pt idx="246">
                  <c:v>49.114182</c:v>
                </c:pt>
                <c:pt idx="247">
                  <c:v>49.578834999999998</c:v>
                </c:pt>
                <c:pt idx="248">
                  <c:v>49.273955999999998</c:v>
                </c:pt>
                <c:pt idx="249">
                  <c:v>50.053328999999998</c:v>
                </c:pt>
                <c:pt idx="250">
                  <c:v>49.083461999999997</c:v>
                </c:pt>
                <c:pt idx="251">
                  <c:v>47.605755000000002</c:v>
                </c:pt>
                <c:pt idx="252">
                  <c:v>44.469172999999998</c:v>
                </c:pt>
                <c:pt idx="253">
                  <c:v>43.270373999999997</c:v>
                </c:pt>
                <c:pt idx="254">
                  <c:v>41.626185999999997</c:v>
                </c:pt>
                <c:pt idx="255">
                  <c:v>45.332805999999998</c:v>
                </c:pt>
                <c:pt idx="256">
                  <c:v>44.964882000000003</c:v>
                </c:pt>
                <c:pt idx="257">
                  <c:v>45.406115999999997</c:v>
                </c:pt>
                <c:pt idx="258">
                  <c:v>50.304915999999999</c:v>
                </c:pt>
                <c:pt idx="259">
                  <c:v>48.631622</c:v>
                </c:pt>
                <c:pt idx="260">
                  <c:v>48.967640000000003</c:v>
                </c:pt>
                <c:pt idx="261">
                  <c:v>50.654426999999998</c:v>
                </c:pt>
                <c:pt idx="262">
                  <c:v>50.407927999999998</c:v>
                </c:pt>
                <c:pt idx="263">
                  <c:v>51.697861000000003</c:v>
                </c:pt>
                <c:pt idx="264">
                  <c:v>49.504928999999997</c:v>
                </c:pt>
                <c:pt idx="265">
                  <c:v>52.047454999999999</c:v>
                </c:pt>
                <c:pt idx="266">
                  <c:v>51.181530000000002</c:v>
                </c:pt>
                <c:pt idx="267">
                  <c:v>51.689205000000001</c:v>
                </c:pt>
                <c:pt idx="268">
                  <c:v>49.60989</c:v>
                </c:pt>
                <c:pt idx="269">
                  <c:v>49.294066999999998</c:v>
                </c:pt>
                <c:pt idx="270">
                  <c:v>45.883839000000002</c:v>
                </c:pt>
                <c:pt idx="271">
                  <c:v>45.841495999999999</c:v>
                </c:pt>
                <c:pt idx="272">
                  <c:v>42.387993000000002</c:v>
                </c:pt>
                <c:pt idx="273">
                  <c:v>42.088379000000003</c:v>
                </c:pt>
                <c:pt idx="274">
                  <c:v>41.364753999999998</c:v>
                </c:pt>
                <c:pt idx="275">
                  <c:v>37.425808000000004</c:v>
                </c:pt>
                <c:pt idx="276">
                  <c:v>38.877128999999996</c:v>
                </c:pt>
                <c:pt idx="277">
                  <c:v>37.462040000000002</c:v>
                </c:pt>
                <c:pt idx="278">
                  <c:v>42.350231000000001</c:v>
                </c:pt>
                <c:pt idx="279">
                  <c:v>45.896903999999999</c:v>
                </c:pt>
                <c:pt idx="280">
                  <c:v>49.335647999999999</c:v>
                </c:pt>
                <c:pt idx="281">
                  <c:v>45.500827999999998</c:v>
                </c:pt>
                <c:pt idx="282">
                  <c:v>47.390822999999997</c:v>
                </c:pt>
                <c:pt idx="283">
                  <c:v>47.286284999999999</c:v>
                </c:pt>
                <c:pt idx="284">
                  <c:v>45.791519000000001</c:v>
                </c:pt>
                <c:pt idx="285">
                  <c:v>47.155017999999998</c:v>
                </c:pt>
                <c:pt idx="286">
                  <c:v>52.712359999999997</c:v>
                </c:pt>
                <c:pt idx="287">
                  <c:v>52.799079999999996</c:v>
                </c:pt>
                <c:pt idx="288">
                  <c:v>50.417858000000003</c:v>
                </c:pt>
                <c:pt idx="289">
                  <c:v>51.642113000000002</c:v>
                </c:pt>
                <c:pt idx="290">
                  <c:v>52.708710000000004</c:v>
                </c:pt>
                <c:pt idx="291">
                  <c:v>57.056731999999997</c:v>
                </c:pt>
                <c:pt idx="292">
                  <c:v>56.744728000000002</c:v>
                </c:pt>
                <c:pt idx="293">
                  <c:v>56.115799000000003</c:v>
                </c:pt>
                <c:pt idx="294">
                  <c:v>55.139656000000002</c:v>
                </c:pt>
                <c:pt idx="295">
                  <c:v>58.228634</c:v>
                </c:pt>
                <c:pt idx="296">
                  <c:v>56.377487000000002</c:v>
                </c:pt>
                <c:pt idx="297">
                  <c:v>56.160685999999998</c:v>
                </c:pt>
                <c:pt idx="298">
                  <c:v>55.728107000000001</c:v>
                </c:pt>
                <c:pt idx="299">
                  <c:v>54.332622999999998</c:v>
                </c:pt>
                <c:pt idx="300">
                  <c:v>52.978881999999999</c:v>
                </c:pt>
                <c:pt idx="301">
                  <c:v>51.710673999999997</c:v>
                </c:pt>
                <c:pt idx="302">
                  <c:v>50.465885</c:v>
                </c:pt>
                <c:pt idx="303">
                  <c:v>51.535705999999998</c:v>
                </c:pt>
                <c:pt idx="304">
                  <c:v>51.081927999999998</c:v>
                </c:pt>
                <c:pt idx="305">
                  <c:v>50.339027000000002</c:v>
                </c:pt>
                <c:pt idx="306">
                  <c:v>48.465224999999997</c:v>
                </c:pt>
                <c:pt idx="307">
                  <c:v>50.098979999999997</c:v>
                </c:pt>
                <c:pt idx="308">
                  <c:v>50.372458999999999</c:v>
                </c:pt>
                <c:pt idx="309">
                  <c:v>51.565829999999998</c:v>
                </c:pt>
                <c:pt idx="310">
                  <c:v>51.521622000000001</c:v>
                </c:pt>
                <c:pt idx="311">
                  <c:v>50.094906000000002</c:v>
                </c:pt>
                <c:pt idx="312">
                  <c:v>49.914000999999999</c:v>
                </c:pt>
                <c:pt idx="313">
                  <c:v>49.412354000000001</c:v>
                </c:pt>
                <c:pt idx="314">
                  <c:v>47.164687999999998</c:v>
                </c:pt>
                <c:pt idx="315">
                  <c:v>45.883243999999998</c:v>
                </c:pt>
                <c:pt idx="316">
                  <c:v>45.379218999999999</c:v>
                </c:pt>
                <c:pt idx="317">
                  <c:v>45.718544000000001</c:v>
                </c:pt>
                <c:pt idx="318">
                  <c:v>45.843955999999999</c:v>
                </c:pt>
                <c:pt idx="319">
                  <c:v>43.036605999999999</c:v>
                </c:pt>
                <c:pt idx="320">
                  <c:v>42.795794999999998</c:v>
                </c:pt>
                <c:pt idx="321">
                  <c:v>42.001148000000001</c:v>
                </c:pt>
                <c:pt idx="322" formatCode="#,##0">
                  <c:v>42.02</c:v>
                </c:pt>
                <c:pt idx="323">
                  <c:v>43.58</c:v>
                </c:pt>
                <c:pt idx="324">
                  <c:v>44.42</c:v>
                </c:pt>
                <c:pt idx="325">
                  <c:v>43.58</c:v>
                </c:pt>
                <c:pt idx="326">
                  <c:v>42.01</c:v>
                </c:pt>
                <c:pt idx="327">
                  <c:v>42.57</c:v>
                </c:pt>
                <c:pt idx="328">
                  <c:v>42.83</c:v>
                </c:pt>
                <c:pt idx="329">
                  <c:v>42.51</c:v>
                </c:pt>
                <c:pt idx="330">
                  <c:v>41.58</c:v>
                </c:pt>
                <c:pt idx="331">
                  <c:v>41.69</c:v>
                </c:pt>
                <c:pt idx="332">
                  <c:v>42.06</c:v>
                </c:pt>
                <c:pt idx="333">
                  <c:v>40.1</c:v>
                </c:pt>
                <c:pt idx="334">
                  <c:v>39.06</c:v>
                </c:pt>
                <c:pt idx="335">
                  <c:v>38.656680999999999</c:v>
                </c:pt>
                <c:pt idx="336">
                  <c:v>38.702415000000002</c:v>
                </c:pt>
                <c:pt idx="337">
                  <c:v>38.333305000000003</c:v>
                </c:pt>
                <c:pt idx="338">
                  <c:v>38.586165999999999</c:v>
                </c:pt>
                <c:pt idx="339">
                  <c:v>38.727786999999999</c:v>
                </c:pt>
                <c:pt idx="340">
                  <c:v>37.090809</c:v>
                </c:pt>
                <c:pt idx="341">
                  <c:v>34.414810000000003</c:v>
                </c:pt>
                <c:pt idx="342">
                  <c:v>32.416697999999997</c:v>
                </c:pt>
                <c:pt idx="343">
                  <c:v>32.860816999999997</c:v>
                </c:pt>
                <c:pt idx="344">
                  <c:v>35.620735000000003</c:v>
                </c:pt>
                <c:pt idx="345">
                  <c:v>35.152518999999998</c:v>
                </c:pt>
                <c:pt idx="346">
                  <c:v>32.469985999999999</c:v>
                </c:pt>
                <c:pt idx="347">
                  <c:v>33.326912</c:v>
                </c:pt>
                <c:pt idx="348">
                  <c:v>33.190215999999999</c:v>
                </c:pt>
                <c:pt idx="349">
                  <c:v>31.108523999999999</c:v>
                </c:pt>
                <c:pt idx="350">
                  <c:v>29.671968</c:v>
                </c:pt>
                <c:pt idx="351">
                  <c:v>32.382927000000002</c:v>
                </c:pt>
                <c:pt idx="352">
                  <c:v>33.077613999999997</c:v>
                </c:pt>
                <c:pt idx="353">
                  <c:v>34.620913999999999</c:v>
                </c:pt>
                <c:pt idx="354">
                  <c:v>34.788670000000003</c:v>
                </c:pt>
                <c:pt idx="355">
                  <c:v>37.249991999999999</c:v>
                </c:pt>
                <c:pt idx="356">
                  <c:v>39.516491000000002</c:v>
                </c:pt>
                <c:pt idx="357">
                  <c:v>37.209857999999997</c:v>
                </c:pt>
                <c:pt idx="358">
                  <c:v>38.366230000000002</c:v>
                </c:pt>
                <c:pt idx="359">
                  <c:v>37.919224</c:v>
                </c:pt>
                <c:pt idx="360">
                  <c:v>37.873066000000001</c:v>
                </c:pt>
                <c:pt idx="361">
                  <c:v>36.180762999999999</c:v>
                </c:pt>
                <c:pt idx="362">
                  <c:v>38.118628999999999</c:v>
                </c:pt>
                <c:pt idx="363">
                  <c:v>37.804588000000003</c:v>
                </c:pt>
                <c:pt idx="364">
                  <c:v>39.131515999999998</c:v>
                </c:pt>
                <c:pt idx="365">
                  <c:v>38.984127000000001</c:v>
                </c:pt>
                <c:pt idx="366">
                  <c:v>39.154342999999997</c:v>
                </c:pt>
                <c:pt idx="367">
                  <c:v>38.443108000000002</c:v>
                </c:pt>
                <c:pt idx="368">
                  <c:v>39.026637999999998</c:v>
                </c:pt>
                <c:pt idx="369">
                  <c:v>39.402957999999998</c:v>
                </c:pt>
                <c:pt idx="370">
                  <c:v>39.174025999999998</c:v>
                </c:pt>
                <c:pt idx="371">
                  <c:v>38.898848999999998</c:v>
                </c:pt>
                <c:pt idx="372">
                  <c:v>37.179564999999997</c:v>
                </c:pt>
                <c:pt idx="373">
                  <c:v>36.642108999999998</c:v>
                </c:pt>
                <c:pt idx="374">
                  <c:v>35.536648</c:v>
                </c:pt>
                <c:pt idx="375">
                  <c:v>36.854919000000002</c:v>
                </c:pt>
                <c:pt idx="376">
                  <c:v>37.272731999999998</c:v>
                </c:pt>
                <c:pt idx="377">
                  <c:v>38.018332999999998</c:v>
                </c:pt>
                <c:pt idx="378">
                  <c:v>35.927818000000002</c:v>
                </c:pt>
                <c:pt idx="379">
                  <c:v>36.486488000000001</c:v>
                </c:pt>
                <c:pt idx="380">
                  <c:v>38.084010999999997</c:v>
                </c:pt>
                <c:pt idx="381">
                  <c:v>36.031933000000002</c:v>
                </c:pt>
                <c:pt idx="382">
                  <c:v>35.251713000000002</c:v>
                </c:pt>
                <c:pt idx="383">
                  <c:v>37.525084999999997</c:v>
                </c:pt>
                <c:pt idx="384">
                  <c:v>38.097248</c:v>
                </c:pt>
                <c:pt idx="385">
                  <c:v>36.544635999999997</c:v>
                </c:pt>
                <c:pt idx="386">
                  <c:v>35.320866000000002</c:v>
                </c:pt>
                <c:pt idx="387">
                  <c:v>36.063834999999997</c:v>
                </c:pt>
                <c:pt idx="388">
                  <c:v>35.562781999999999</c:v>
                </c:pt>
                <c:pt idx="389">
                  <c:v>35.737324000000001</c:v>
                </c:pt>
                <c:pt idx="390">
                  <c:v>36.117462000000003</c:v>
                </c:pt>
                <c:pt idx="391">
                  <c:v>32.207873999999997</c:v>
                </c:pt>
                <c:pt idx="392">
                  <c:v>32.631374000000001</c:v>
                </c:pt>
                <c:pt idx="393">
                  <c:v>33.860638000000002</c:v>
                </c:pt>
                <c:pt idx="394">
                  <c:v>34.968131999999997</c:v>
                </c:pt>
                <c:pt idx="395">
                  <c:v>34.569156999999997</c:v>
                </c:pt>
                <c:pt idx="396">
                  <c:v>32.84198</c:v>
                </c:pt>
                <c:pt idx="397">
                  <c:v>35.276828999999999</c:v>
                </c:pt>
                <c:pt idx="398">
                  <c:v>35.685054999999998</c:v>
                </c:pt>
                <c:pt idx="399">
                  <c:v>34.013882000000002</c:v>
                </c:pt>
                <c:pt idx="400">
                  <c:v>33.699328999999999</c:v>
                </c:pt>
                <c:pt idx="401">
                  <c:v>32.446567999999999</c:v>
                </c:pt>
                <c:pt idx="402">
                  <c:v>32.350512999999999</c:v>
                </c:pt>
                <c:pt idx="403">
                  <c:v>32.615848999999997</c:v>
                </c:pt>
                <c:pt idx="404">
                  <c:v>30.347650999999999</c:v>
                </c:pt>
                <c:pt idx="405">
                  <c:v>28.670705999999999</c:v>
                </c:pt>
                <c:pt idx="406">
                  <c:v>31.605677</c:v>
                </c:pt>
                <c:pt idx="407">
                  <c:v>32.608123999999997</c:v>
                </c:pt>
                <c:pt idx="408">
                  <c:v>31.142889</c:v>
                </c:pt>
                <c:pt idx="409">
                  <c:v>31.610766999999999</c:v>
                </c:pt>
                <c:pt idx="410">
                  <c:v>31.368258000000001</c:v>
                </c:pt>
                <c:pt idx="411">
                  <c:v>30.893253000000001</c:v>
                </c:pt>
                <c:pt idx="412">
                  <c:v>30.336195</c:v>
                </c:pt>
                <c:pt idx="413">
                  <c:v>29.917701999999998</c:v>
                </c:pt>
                <c:pt idx="414">
                  <c:v>27.751242000000001</c:v>
                </c:pt>
                <c:pt idx="415">
                  <c:v>25.835934000000002</c:v>
                </c:pt>
                <c:pt idx="416">
                  <c:v>26.806830999999999</c:v>
                </c:pt>
                <c:pt idx="417">
                  <c:v>27.047899000000001</c:v>
                </c:pt>
                <c:pt idx="418">
                  <c:v>27.026007</c:v>
                </c:pt>
                <c:pt idx="419">
                  <c:v>27.021509000000002</c:v>
                </c:pt>
                <c:pt idx="420">
                  <c:v>26.071669</c:v>
                </c:pt>
                <c:pt idx="421">
                  <c:v>25.953384</c:v>
                </c:pt>
                <c:pt idx="422">
                  <c:v>23.240642999999999</c:v>
                </c:pt>
                <c:pt idx="423">
                  <c:v>23.123799999999999</c:v>
                </c:pt>
                <c:pt idx="424">
                  <c:v>23.818829000000001</c:v>
                </c:pt>
                <c:pt idx="425">
                  <c:v>25.292974000000001</c:v>
                </c:pt>
                <c:pt idx="426">
                  <c:v>27.375344999999999</c:v>
                </c:pt>
                <c:pt idx="427">
                  <c:v>28.086327000000001</c:v>
                </c:pt>
                <c:pt idx="428">
                  <c:v>28.120605000000001</c:v>
                </c:pt>
                <c:pt idx="429">
                  <c:v>27.911783</c:v>
                </c:pt>
                <c:pt idx="430">
                  <c:v>27.219384999999999</c:v>
                </c:pt>
                <c:pt idx="431">
                  <c:v>26.972463999999999</c:v>
                </c:pt>
                <c:pt idx="432">
                  <c:v>25.394798000000002</c:v>
                </c:pt>
                <c:pt idx="433">
                  <c:v>27.306360000000002</c:v>
                </c:pt>
                <c:pt idx="434">
                  <c:v>26.474547999999999</c:v>
                </c:pt>
                <c:pt idx="435">
                  <c:v>25.700098000000001</c:v>
                </c:pt>
                <c:pt idx="436">
                  <c:v>25.25581</c:v>
                </c:pt>
                <c:pt idx="437">
                  <c:v>25.021616000000002</c:v>
                </c:pt>
                <c:pt idx="438">
                  <c:v>23.320112000000002</c:v>
                </c:pt>
                <c:pt idx="439">
                  <c:v>22.463562</c:v>
                </c:pt>
                <c:pt idx="440">
                  <c:v>22.221561000000001</c:v>
                </c:pt>
                <c:pt idx="441">
                  <c:v>21.678674999999998</c:v>
                </c:pt>
                <c:pt idx="442">
                  <c:v>20.038640999999998</c:v>
                </c:pt>
                <c:pt idx="443">
                  <c:v>20.744616000000001</c:v>
                </c:pt>
                <c:pt idx="444">
                  <c:v>20.367701</c:v>
                </c:pt>
                <c:pt idx="445">
                  <c:v>21.38203</c:v>
                </c:pt>
                <c:pt idx="446">
                  <c:v>20.713305999999999</c:v>
                </c:pt>
                <c:pt idx="447">
                  <c:v>20.987124999999999</c:v>
                </c:pt>
                <c:pt idx="448">
                  <c:v>21.184577999999998</c:v>
                </c:pt>
                <c:pt idx="449">
                  <c:v>20.838888000000001</c:v>
                </c:pt>
                <c:pt idx="450">
                  <c:v>20.922298000000001</c:v>
                </c:pt>
                <c:pt idx="451">
                  <c:v>21.049662000000001</c:v>
                </c:pt>
                <c:pt idx="452">
                  <c:v>20.490652000000001</c:v>
                </c:pt>
                <c:pt idx="453">
                  <c:v>21.208082000000001</c:v>
                </c:pt>
                <c:pt idx="454">
                  <c:v>19.858499999999999</c:v>
                </c:pt>
                <c:pt idx="455">
                  <c:v>19.758289000000001</c:v>
                </c:pt>
                <c:pt idx="456">
                  <c:v>19.674879000000001</c:v>
                </c:pt>
                <c:pt idx="457">
                  <c:v>19.594608000000001</c:v>
                </c:pt>
                <c:pt idx="458">
                  <c:v>16.822979</c:v>
                </c:pt>
                <c:pt idx="459">
                  <c:v>17.080677000000001</c:v>
                </c:pt>
                <c:pt idx="460">
                  <c:v>14.733143</c:v>
                </c:pt>
                <c:pt idx="461">
                  <c:v>15.827403</c:v>
                </c:pt>
                <c:pt idx="462">
                  <c:v>15.737883999999999</c:v>
                </c:pt>
                <c:pt idx="463">
                  <c:v>14.710486</c:v>
                </c:pt>
                <c:pt idx="464">
                  <c:v>14.366834000000001</c:v>
                </c:pt>
                <c:pt idx="465">
                  <c:v>12.804779999999999</c:v>
                </c:pt>
                <c:pt idx="466">
                  <c:v>10.830088999999999</c:v>
                </c:pt>
                <c:pt idx="467">
                  <c:v>9.0462299999999995</c:v>
                </c:pt>
                <c:pt idx="468">
                  <c:v>8.5221800000000005</c:v>
                </c:pt>
                <c:pt idx="469">
                  <c:v>7.2793429999999999</c:v>
                </c:pt>
                <c:pt idx="470">
                  <c:v>6.8771409999999999</c:v>
                </c:pt>
                <c:pt idx="471">
                  <c:v>8.7915030000000005</c:v>
                </c:pt>
                <c:pt idx="472">
                  <c:v>11.495419</c:v>
                </c:pt>
                <c:pt idx="473">
                  <c:v>10.464034</c:v>
                </c:pt>
                <c:pt idx="474">
                  <c:v>10.171123</c:v>
                </c:pt>
                <c:pt idx="475">
                  <c:v>11.888202</c:v>
                </c:pt>
                <c:pt idx="476">
                  <c:v>12.975419</c:v>
                </c:pt>
                <c:pt idx="477">
                  <c:v>14.837510999999999</c:v>
                </c:pt>
                <c:pt idx="478">
                  <c:v>15.127962</c:v>
                </c:pt>
                <c:pt idx="479">
                  <c:v>13.763954999999999</c:v>
                </c:pt>
                <c:pt idx="480">
                  <c:v>15.180910000000001</c:v>
                </c:pt>
                <c:pt idx="481">
                  <c:v>15.906060999999999</c:v>
                </c:pt>
                <c:pt idx="482">
                  <c:v>15.084348</c:v>
                </c:pt>
                <c:pt idx="483">
                  <c:v>14.417406</c:v>
                </c:pt>
                <c:pt idx="484">
                  <c:v>13.968534</c:v>
                </c:pt>
                <c:pt idx="485">
                  <c:v>12.173816</c:v>
                </c:pt>
                <c:pt idx="486">
                  <c:v>12.311108000000001</c:v>
                </c:pt>
                <c:pt idx="487">
                  <c:v>10.813117999999999</c:v>
                </c:pt>
                <c:pt idx="488">
                  <c:v>12.920011000000001</c:v>
                </c:pt>
                <c:pt idx="489">
                  <c:v>12.169487999999999</c:v>
                </c:pt>
                <c:pt idx="490">
                  <c:v>12.016413999999999</c:v>
                </c:pt>
                <c:pt idx="491">
                  <c:v>11.096356</c:v>
                </c:pt>
                <c:pt idx="492">
                  <c:v>10.848247000000001</c:v>
                </c:pt>
                <c:pt idx="493">
                  <c:v>12.610723</c:v>
                </c:pt>
                <c:pt idx="494">
                  <c:v>12.105763</c:v>
                </c:pt>
                <c:pt idx="495">
                  <c:v>12.209114</c:v>
                </c:pt>
                <c:pt idx="496">
                  <c:v>14.289192999999999</c:v>
                </c:pt>
                <c:pt idx="497">
                  <c:v>16.063123999999998</c:v>
                </c:pt>
                <c:pt idx="498">
                  <c:v>16.335076999999998</c:v>
                </c:pt>
                <c:pt idx="499">
                  <c:v>16.318871000000001</c:v>
                </c:pt>
                <c:pt idx="500">
                  <c:v>18.166283</c:v>
                </c:pt>
                <c:pt idx="501">
                  <c:v>17.211945</c:v>
                </c:pt>
                <c:pt idx="502">
                  <c:v>16.872957</c:v>
                </c:pt>
                <c:pt idx="503">
                  <c:v>18.097211999999999</c:v>
                </c:pt>
                <c:pt idx="504">
                  <c:v>16.770287</c:v>
                </c:pt>
                <c:pt idx="505">
                  <c:v>16.662523</c:v>
                </c:pt>
                <c:pt idx="506">
                  <c:v>17.711641</c:v>
                </c:pt>
                <c:pt idx="507">
                  <c:v>18.971534999999999</c:v>
                </c:pt>
                <c:pt idx="508">
                  <c:v>19.063683999999999</c:v>
                </c:pt>
                <c:pt idx="509">
                  <c:v>19.090498</c:v>
                </c:pt>
                <c:pt idx="510">
                  <c:v>18.957619000000001</c:v>
                </c:pt>
                <c:pt idx="511">
                  <c:v>18.316557</c:v>
                </c:pt>
                <c:pt idx="512">
                  <c:v>16.291717999999999</c:v>
                </c:pt>
                <c:pt idx="513">
                  <c:v>15.320323</c:v>
                </c:pt>
                <c:pt idx="514">
                  <c:v>14.245409</c:v>
                </c:pt>
                <c:pt idx="515">
                  <c:v>16.426632000000001</c:v>
                </c:pt>
                <c:pt idx="516">
                  <c:v>14.600942</c:v>
                </c:pt>
                <c:pt idx="517">
                  <c:v>14.530684000000001</c:v>
                </c:pt>
                <c:pt idx="518">
                  <c:v>12.775846</c:v>
                </c:pt>
                <c:pt idx="519">
                  <c:v>12.997735</c:v>
                </c:pt>
                <c:pt idx="520">
                  <c:v>14.335862000000001</c:v>
                </c:pt>
                <c:pt idx="521">
                  <c:v>15.663128</c:v>
                </c:pt>
                <c:pt idx="522">
                  <c:v>16.997692000000001</c:v>
                </c:pt>
                <c:pt idx="523">
                  <c:v>15.780225</c:v>
                </c:pt>
                <c:pt idx="524">
                  <c:v>16.426632000000001</c:v>
                </c:pt>
                <c:pt idx="525">
                  <c:v>16.291291999999999</c:v>
                </c:pt>
                <c:pt idx="526">
                  <c:v>17.666840000000001</c:v>
                </c:pt>
                <c:pt idx="527">
                  <c:v>18.599625</c:v>
                </c:pt>
                <c:pt idx="528">
                  <c:v>17.877953000000002</c:v>
                </c:pt>
                <c:pt idx="529">
                  <c:v>18.451896999999999</c:v>
                </c:pt>
                <c:pt idx="530">
                  <c:v>18.568483000000001</c:v>
                </c:pt>
                <c:pt idx="531">
                  <c:v>21.202822000000001</c:v>
                </c:pt>
                <c:pt idx="532">
                  <c:v>21.729841</c:v>
                </c:pt>
                <c:pt idx="533">
                  <c:v>21.480713000000002</c:v>
                </c:pt>
                <c:pt idx="534">
                  <c:v>19.218966000000002</c:v>
                </c:pt>
                <c:pt idx="535">
                  <c:v>19.873774000000001</c:v>
                </c:pt>
                <c:pt idx="536">
                  <c:v>20.020399000000001</c:v>
                </c:pt>
                <c:pt idx="537">
                  <c:v>19.293296999999999</c:v>
                </c:pt>
                <c:pt idx="538">
                  <c:v>19.07217</c:v>
                </c:pt>
                <c:pt idx="539">
                  <c:v>19.330971000000002</c:v>
                </c:pt>
                <c:pt idx="540">
                  <c:v>21.831665000000001</c:v>
                </c:pt>
                <c:pt idx="541">
                  <c:v>21.794498000000001</c:v>
                </c:pt>
                <c:pt idx="542">
                  <c:v>20.872233999999999</c:v>
                </c:pt>
                <c:pt idx="543">
                  <c:v>19.758543</c:v>
                </c:pt>
                <c:pt idx="544">
                  <c:v>19.969571999999999</c:v>
                </c:pt>
                <c:pt idx="545">
                  <c:v>18.106121000000002</c:v>
                </c:pt>
                <c:pt idx="546">
                  <c:v>16.763242999999999</c:v>
                </c:pt>
                <c:pt idx="547">
                  <c:v>16.124980999999998</c:v>
                </c:pt>
                <c:pt idx="548">
                  <c:v>15.914885999999999</c:v>
                </c:pt>
                <c:pt idx="549">
                  <c:v>16.070335</c:v>
                </c:pt>
                <c:pt idx="550">
                  <c:v>17.025862</c:v>
                </c:pt>
                <c:pt idx="551">
                  <c:v>17.239011999999999</c:v>
                </c:pt>
                <c:pt idx="552">
                  <c:v>16.994212999999998</c:v>
                </c:pt>
                <c:pt idx="553">
                  <c:v>15.326093</c:v>
                </c:pt>
                <c:pt idx="554">
                  <c:v>15.329656999999999</c:v>
                </c:pt>
                <c:pt idx="555">
                  <c:v>15.023508</c:v>
                </c:pt>
                <c:pt idx="556">
                  <c:v>13.157681999999999</c:v>
                </c:pt>
                <c:pt idx="557">
                  <c:v>14.487663</c:v>
                </c:pt>
                <c:pt idx="558">
                  <c:v>15.659394000000001</c:v>
                </c:pt>
                <c:pt idx="559">
                  <c:v>14.569801</c:v>
                </c:pt>
                <c:pt idx="560">
                  <c:v>15.970634</c:v>
                </c:pt>
                <c:pt idx="561">
                  <c:v>16.159685</c:v>
                </c:pt>
                <c:pt idx="562">
                  <c:v>16.950937</c:v>
                </c:pt>
                <c:pt idx="563">
                  <c:v>15.624351000000001</c:v>
                </c:pt>
                <c:pt idx="564">
                  <c:v>15.173273</c:v>
                </c:pt>
                <c:pt idx="565">
                  <c:v>14.228014</c:v>
                </c:pt>
                <c:pt idx="566">
                  <c:v>12.507372</c:v>
                </c:pt>
                <c:pt idx="567">
                  <c:v>12.332405</c:v>
                </c:pt>
                <c:pt idx="568">
                  <c:v>11.198518999999999</c:v>
                </c:pt>
                <c:pt idx="569">
                  <c:v>12.653997</c:v>
                </c:pt>
                <c:pt idx="570">
                  <c:v>12.255274</c:v>
                </c:pt>
                <c:pt idx="571">
                  <c:v>12.351497999999999</c:v>
                </c:pt>
                <c:pt idx="572">
                  <c:v>11.165341</c:v>
                </c:pt>
                <c:pt idx="573">
                  <c:v>9.7594180000000001</c:v>
                </c:pt>
                <c:pt idx="574">
                  <c:v>10.456397000000001</c:v>
                </c:pt>
                <c:pt idx="575">
                  <c:v>10.102221999999999</c:v>
                </c:pt>
                <c:pt idx="576">
                  <c:v>7.7467110000000003</c:v>
                </c:pt>
                <c:pt idx="577">
                  <c:v>5.9314580000000001</c:v>
                </c:pt>
                <c:pt idx="578">
                  <c:v>6.577102</c:v>
                </c:pt>
                <c:pt idx="579">
                  <c:v>7.9392420000000001</c:v>
                </c:pt>
                <c:pt idx="580">
                  <c:v>7.4056879999999996</c:v>
                </c:pt>
                <c:pt idx="581">
                  <c:v>7.6682220000000001</c:v>
                </c:pt>
                <c:pt idx="582">
                  <c:v>6.0707009999999997</c:v>
                </c:pt>
                <c:pt idx="583">
                  <c:v>4.7341009999999999</c:v>
                </c:pt>
                <c:pt idx="584">
                  <c:v>4.9221349999999999</c:v>
                </c:pt>
                <c:pt idx="585">
                  <c:v>4.2393260000000001</c:v>
                </c:pt>
                <c:pt idx="586">
                  <c:v>4.6107250000000004</c:v>
                </c:pt>
                <c:pt idx="587">
                  <c:v>4.4234559999999998</c:v>
                </c:pt>
                <c:pt idx="588">
                  <c:v>3.3467600000000002</c:v>
                </c:pt>
                <c:pt idx="589">
                  <c:v>4.0032649999999999</c:v>
                </c:pt>
                <c:pt idx="590">
                  <c:v>3.8207469999999999</c:v>
                </c:pt>
                <c:pt idx="591">
                  <c:v>1.538125</c:v>
                </c:pt>
                <c:pt idx="592">
                  <c:v>2.0381619999999998</c:v>
                </c:pt>
                <c:pt idx="593">
                  <c:v>2.5063789999999999</c:v>
                </c:pt>
                <c:pt idx="594">
                  <c:v>3.6271979999999999</c:v>
                </c:pt>
                <c:pt idx="595">
                  <c:v>3.745822</c:v>
                </c:pt>
                <c:pt idx="596">
                  <c:v>3.0301740000000001</c:v>
                </c:pt>
                <c:pt idx="597">
                  <c:v>0.58735000000000004</c:v>
                </c:pt>
                <c:pt idx="598">
                  <c:v>0.119048</c:v>
                </c:pt>
                <c:pt idx="599">
                  <c:v>2.1388820000000002</c:v>
                </c:pt>
                <c:pt idx="600">
                  <c:v>2.438072</c:v>
                </c:pt>
                <c:pt idx="601">
                  <c:v>2.3286120000000001</c:v>
                </c:pt>
                <c:pt idx="602">
                  <c:v>3.1573690000000001</c:v>
                </c:pt>
                <c:pt idx="603">
                  <c:v>3.1249549999999999</c:v>
                </c:pt>
                <c:pt idx="604">
                  <c:v>3.1615259999999998</c:v>
                </c:pt>
                <c:pt idx="605">
                  <c:v>2.8709060000000002</c:v>
                </c:pt>
                <c:pt idx="606">
                  <c:v>3.234076</c:v>
                </c:pt>
                <c:pt idx="607">
                  <c:v>1.2236610000000001</c:v>
                </c:pt>
                <c:pt idx="608">
                  <c:v>2.0937399999999999</c:v>
                </c:pt>
                <c:pt idx="609">
                  <c:v>2.5390470000000001</c:v>
                </c:pt>
                <c:pt idx="610">
                  <c:v>2.5695939999999999</c:v>
                </c:pt>
                <c:pt idx="611">
                  <c:v>1.796586</c:v>
                </c:pt>
                <c:pt idx="612">
                  <c:v>2.8951739999999999</c:v>
                </c:pt>
                <c:pt idx="613">
                  <c:v>3.4307639999999999</c:v>
                </c:pt>
                <c:pt idx="614">
                  <c:v>3.7061959999999998</c:v>
                </c:pt>
                <c:pt idx="615">
                  <c:v>1.9375260000000001</c:v>
                </c:pt>
                <c:pt idx="616">
                  <c:v>1.1973560000000001</c:v>
                </c:pt>
                <c:pt idx="617">
                  <c:v>-0.58590799999999998</c:v>
                </c:pt>
                <c:pt idx="618">
                  <c:v>-0.13822499999999999</c:v>
                </c:pt>
                <c:pt idx="619">
                  <c:v>0.32948300000000003</c:v>
                </c:pt>
                <c:pt idx="620">
                  <c:v>1.9262000000000001E-2</c:v>
                </c:pt>
                <c:pt idx="621">
                  <c:v>-0.97724800000000001</c:v>
                </c:pt>
                <c:pt idx="622">
                  <c:v>0.63622500000000004</c:v>
                </c:pt>
                <c:pt idx="623">
                  <c:v>-0.92990099999999998</c:v>
                </c:pt>
                <c:pt idx="624">
                  <c:v>-1.311992</c:v>
                </c:pt>
                <c:pt idx="625">
                  <c:v>-0.57572500000000004</c:v>
                </c:pt>
                <c:pt idx="626">
                  <c:v>-2.9790079999999999</c:v>
                </c:pt>
                <c:pt idx="627">
                  <c:v>-3.0290710000000001</c:v>
                </c:pt>
                <c:pt idx="628">
                  <c:v>-5.0596810000000003</c:v>
                </c:pt>
                <c:pt idx="629">
                  <c:v>-5.4835209999999996</c:v>
                </c:pt>
                <c:pt idx="630">
                  <c:v>-3.7910490000000001</c:v>
                </c:pt>
                <c:pt idx="631">
                  <c:v>-1.774524</c:v>
                </c:pt>
                <c:pt idx="632">
                  <c:v>-2.1620469999999998</c:v>
                </c:pt>
                <c:pt idx="633">
                  <c:v>-0.92820400000000003</c:v>
                </c:pt>
                <c:pt idx="634">
                  <c:v>-0.815604</c:v>
                </c:pt>
                <c:pt idx="635">
                  <c:v>-2.73353</c:v>
                </c:pt>
                <c:pt idx="636">
                  <c:v>-3.4420500000000001</c:v>
                </c:pt>
                <c:pt idx="637">
                  <c:v>-2.7966600000000001</c:v>
                </c:pt>
                <c:pt idx="638">
                  <c:v>-2.6995879999999999</c:v>
                </c:pt>
                <c:pt idx="639">
                  <c:v>-3.310867</c:v>
                </c:pt>
                <c:pt idx="640">
                  <c:v>-1.652336</c:v>
                </c:pt>
                <c:pt idx="641">
                  <c:v>-2.3594140000000001</c:v>
                </c:pt>
                <c:pt idx="642">
                  <c:v>-2.4847410000000001</c:v>
                </c:pt>
                <c:pt idx="643">
                  <c:v>1.8158000000000001E-2</c:v>
                </c:pt>
                <c:pt idx="644">
                  <c:v>0.59990900000000003</c:v>
                </c:pt>
                <c:pt idx="645">
                  <c:v>2.4222049999999999</c:v>
                </c:pt>
                <c:pt idx="646">
                  <c:v>1.4850920000000001</c:v>
                </c:pt>
                <c:pt idx="647">
                  <c:v>0.90503900000000004</c:v>
                </c:pt>
                <c:pt idx="648">
                  <c:v>-0.56859800000000005</c:v>
                </c:pt>
                <c:pt idx="649">
                  <c:v>3.7759000000000001E-2</c:v>
                </c:pt>
                <c:pt idx="650">
                  <c:v>1.063968</c:v>
                </c:pt>
                <c:pt idx="651">
                  <c:v>2.7887689999999998</c:v>
                </c:pt>
                <c:pt idx="652">
                  <c:v>0.86821300000000001</c:v>
                </c:pt>
                <c:pt idx="653">
                  <c:v>1.882287</c:v>
                </c:pt>
                <c:pt idx="654">
                  <c:v>3.5272410000000001</c:v>
                </c:pt>
                <c:pt idx="655">
                  <c:v>0.264656</c:v>
                </c:pt>
                <c:pt idx="656">
                  <c:v>-1.701975</c:v>
                </c:pt>
                <c:pt idx="657">
                  <c:v>-3.3204560000000001</c:v>
                </c:pt>
                <c:pt idx="658">
                  <c:v>-1.386663</c:v>
                </c:pt>
                <c:pt idx="659">
                  <c:v>-2.3141029999999998</c:v>
                </c:pt>
                <c:pt idx="660">
                  <c:v>-4.0030960000000002</c:v>
                </c:pt>
                <c:pt idx="661">
                  <c:v>-3.8256679999999998</c:v>
                </c:pt>
                <c:pt idx="662">
                  <c:v>-3.569922</c:v>
                </c:pt>
                <c:pt idx="663">
                  <c:v>-5.470453</c:v>
                </c:pt>
                <c:pt idx="664">
                  <c:v>-7.9155680000000004</c:v>
                </c:pt>
                <c:pt idx="665">
                  <c:v>-7.026821</c:v>
                </c:pt>
                <c:pt idx="666">
                  <c:v>-5.8550050000000002</c:v>
                </c:pt>
                <c:pt idx="667">
                  <c:v>-5.9903449999999996</c:v>
                </c:pt>
                <c:pt idx="668">
                  <c:v>-6.6527060000000002</c:v>
                </c:pt>
                <c:pt idx="669">
                  <c:v>-7.2418380000000004</c:v>
                </c:pt>
                <c:pt idx="670">
                  <c:v>-8.8458930000000002</c:v>
                </c:pt>
                <c:pt idx="671">
                  <c:v>-9.7536470000000008</c:v>
                </c:pt>
                <c:pt idx="672">
                  <c:v>-10.31673</c:v>
                </c:pt>
                <c:pt idx="673">
                  <c:v>-12.557264999999999</c:v>
                </c:pt>
                <c:pt idx="674">
                  <c:v>-11.254606000000001</c:v>
                </c:pt>
                <c:pt idx="675">
                  <c:v>-11.863678999999999</c:v>
                </c:pt>
                <c:pt idx="676">
                  <c:v>-11.1891</c:v>
                </c:pt>
                <c:pt idx="677">
                  <c:v>-11.090586999999999</c:v>
                </c:pt>
                <c:pt idx="678">
                  <c:v>-13.337484999999999</c:v>
                </c:pt>
                <c:pt idx="679">
                  <c:v>-12.150057</c:v>
                </c:pt>
                <c:pt idx="680">
                  <c:v>-10.922832</c:v>
                </c:pt>
                <c:pt idx="681">
                  <c:v>-11.107302000000001</c:v>
                </c:pt>
                <c:pt idx="682">
                  <c:v>-9.1281130000000008</c:v>
                </c:pt>
                <c:pt idx="683">
                  <c:v>-10.504932999999999</c:v>
                </c:pt>
                <c:pt idx="684">
                  <c:v>-10.514097</c:v>
                </c:pt>
                <c:pt idx="685">
                  <c:v>-9.1617149999999992</c:v>
                </c:pt>
                <c:pt idx="686">
                  <c:v>-8.2697430000000001</c:v>
                </c:pt>
                <c:pt idx="687">
                  <c:v>-5.2119920000000004</c:v>
                </c:pt>
                <c:pt idx="688">
                  <c:v>-4.4829369999999997</c:v>
                </c:pt>
                <c:pt idx="689">
                  <c:v>-5.442367</c:v>
                </c:pt>
                <c:pt idx="690">
                  <c:v>-6.6228379999999998</c:v>
                </c:pt>
                <c:pt idx="691">
                  <c:v>-5.9662470000000001</c:v>
                </c:pt>
                <c:pt idx="692">
                  <c:v>-7.0137539999999996</c:v>
                </c:pt>
                <c:pt idx="693">
                  <c:v>-6.5356940000000003</c:v>
                </c:pt>
                <c:pt idx="694">
                  <c:v>-4.6260839999999996</c:v>
                </c:pt>
                <c:pt idx="695">
                  <c:v>-2.7460879999999999</c:v>
                </c:pt>
                <c:pt idx="696">
                  <c:v>-2.5683210000000001</c:v>
                </c:pt>
                <c:pt idx="697">
                  <c:v>-2.6909329999999998</c:v>
                </c:pt>
                <c:pt idx="698">
                  <c:v>-6.7996699999999999</c:v>
                </c:pt>
                <c:pt idx="699">
                  <c:v>-6.242019</c:v>
                </c:pt>
                <c:pt idx="700">
                  <c:v>-4.741314</c:v>
                </c:pt>
                <c:pt idx="701">
                  <c:v>-4.2410230000000002</c:v>
                </c:pt>
                <c:pt idx="702">
                  <c:v>-5.182124</c:v>
                </c:pt>
                <c:pt idx="703">
                  <c:v>-6.4540649999999999</c:v>
                </c:pt>
                <c:pt idx="704">
                  <c:v>-5.4226809999999999</c:v>
                </c:pt>
                <c:pt idx="705">
                  <c:v>-5.4320149999999998</c:v>
                </c:pt>
                <c:pt idx="706">
                  <c:v>-5.1036349999999997</c:v>
                </c:pt>
                <c:pt idx="707">
                  <c:v>-3.6208339999999999</c:v>
                </c:pt>
                <c:pt idx="708">
                  <c:v>-4.9970600000000003</c:v>
                </c:pt>
                <c:pt idx="709">
                  <c:v>-3.9184969999999999</c:v>
                </c:pt>
                <c:pt idx="710">
                  <c:v>-5.6934459999999998</c:v>
                </c:pt>
                <c:pt idx="711">
                  <c:v>-12.150566</c:v>
                </c:pt>
                <c:pt idx="712">
                  <c:v>-9.9186859999999992</c:v>
                </c:pt>
                <c:pt idx="713">
                  <c:v>-10.357203999999999</c:v>
                </c:pt>
                <c:pt idx="714">
                  <c:v>-11.114684</c:v>
                </c:pt>
                <c:pt idx="715">
                  <c:v>-12.23737</c:v>
                </c:pt>
                <c:pt idx="716">
                  <c:v>-10.694240000000001</c:v>
                </c:pt>
                <c:pt idx="717">
                  <c:v>-7.5882059999999996</c:v>
                </c:pt>
                <c:pt idx="718">
                  <c:v>-6.7625900000000003</c:v>
                </c:pt>
                <c:pt idx="719">
                  <c:v>-5.7927239999999998</c:v>
                </c:pt>
                <c:pt idx="720">
                  <c:v>-8.4212900000000008</c:v>
                </c:pt>
                <c:pt idx="721">
                  <c:v>-6.9081970000000004</c:v>
                </c:pt>
                <c:pt idx="722">
                  <c:v>-4.9724529999999998</c:v>
                </c:pt>
                <c:pt idx="723">
                  <c:v>-7.0641559999999997</c:v>
                </c:pt>
                <c:pt idx="724">
                  <c:v>-7.8523529999999999</c:v>
                </c:pt>
                <c:pt idx="725">
                  <c:v>-9.9302250000000001</c:v>
                </c:pt>
                <c:pt idx="726">
                  <c:v>-9.3729980000000008</c:v>
                </c:pt>
                <c:pt idx="727">
                  <c:v>-8.5932870000000001</c:v>
                </c:pt>
                <c:pt idx="728">
                  <c:v>-9.4129640000000006</c:v>
                </c:pt>
                <c:pt idx="729">
                  <c:v>-12.420228</c:v>
                </c:pt>
                <c:pt idx="730">
                  <c:v>-9.6390960000000003</c:v>
                </c:pt>
                <c:pt idx="731">
                  <c:v>-11.608103</c:v>
                </c:pt>
                <c:pt idx="732">
                  <c:v>-11.530972</c:v>
                </c:pt>
                <c:pt idx="733">
                  <c:v>-10.547444</c:v>
                </c:pt>
                <c:pt idx="734">
                  <c:v>-9.6115189999999995</c:v>
                </c:pt>
                <c:pt idx="735">
                  <c:v>-6.0399839999999996</c:v>
                </c:pt>
                <c:pt idx="736">
                  <c:v>-5.4007889999999996</c:v>
                </c:pt>
                <c:pt idx="737">
                  <c:v>-5.1651530000000001</c:v>
                </c:pt>
                <c:pt idx="738">
                  <c:v>-8.2281659999999999</c:v>
                </c:pt>
                <c:pt idx="739">
                  <c:v>-10.263018000000001</c:v>
                </c:pt>
                <c:pt idx="740">
                  <c:v>-8.8893380000000004</c:v>
                </c:pt>
                <c:pt idx="741">
                  <c:v>-6.2238600000000002</c:v>
                </c:pt>
                <c:pt idx="742">
                  <c:v>-8.1087779999999992</c:v>
                </c:pt>
                <c:pt idx="743">
                  <c:v>-8.3343159999999994</c:v>
                </c:pt>
                <c:pt idx="744">
                  <c:v>-7.7826890000000004</c:v>
                </c:pt>
                <c:pt idx="745">
                  <c:v>-6.0952229999999998</c:v>
                </c:pt>
                <c:pt idx="746">
                  <c:v>-4.7936680000000003</c:v>
                </c:pt>
                <c:pt idx="747">
                  <c:v>-3.0553759999999999</c:v>
                </c:pt>
                <c:pt idx="748">
                  <c:v>-2.1222509999999999</c:v>
                </c:pt>
                <c:pt idx="749">
                  <c:v>-2.8572449999999998</c:v>
                </c:pt>
                <c:pt idx="750">
                  <c:v>-1.9751160000000001</c:v>
                </c:pt>
                <c:pt idx="751">
                  <c:v>-0.55536099999999999</c:v>
                </c:pt>
                <c:pt idx="752">
                  <c:v>-1.286027</c:v>
                </c:pt>
                <c:pt idx="753">
                  <c:v>4.0837899999999996</c:v>
                </c:pt>
                <c:pt idx="754">
                  <c:v>2.7762099999999998</c:v>
                </c:pt>
                <c:pt idx="755">
                  <c:v>0.653366</c:v>
                </c:pt>
                <c:pt idx="756">
                  <c:v>5.7445000000000003E-2</c:v>
                </c:pt>
                <c:pt idx="757">
                  <c:v>-2.0383309999999999</c:v>
                </c:pt>
                <c:pt idx="758">
                  <c:v>-1.3090219999999999</c:v>
                </c:pt>
                <c:pt idx="759">
                  <c:v>0</c:v>
                </c:pt>
              </c:numCache>
            </c:numRef>
          </c:val>
          <c:smooth val="0"/>
          <c:extLst>
            <c:ext xmlns:c16="http://schemas.microsoft.com/office/drawing/2014/chart" uri="{C3380CC4-5D6E-409C-BE32-E72D297353CC}">
              <c16:uniqueId val="{00000003-A404-F54D-A7D9-8FEB32F2610F}"/>
            </c:ext>
          </c:extLst>
        </c:ser>
        <c:ser>
          <c:idx val="4"/>
          <c:order val="4"/>
          <c:tx>
            <c:strRef>
              <c:f>Sheet1!$F$2</c:f>
              <c:strCache>
                <c:ptCount val="1"/>
                <c:pt idx="0">
                  <c:v>Gold</c:v>
                </c:pt>
              </c:strCache>
            </c:strRef>
          </c:tx>
          <c:spPr>
            <a:ln w="28575" cap="rnd">
              <a:solidFill>
                <a:schemeClr val="accent4">
                  <a:lumMod val="50000"/>
                </a:schemeClr>
              </a:solidFill>
              <a:round/>
            </a:ln>
            <a:effectLst/>
          </c:spPr>
          <c:marker>
            <c:symbol val="none"/>
          </c:marker>
          <c:cat>
            <c:numRef>
              <c:f>Sheet1!$A$3:$A$762</c:f>
              <c:numCache>
                <c:formatCode>m/d/yy</c:formatCode>
                <c:ptCount val="760"/>
                <c:pt idx="0">
                  <c:v>45911</c:v>
                </c:pt>
                <c:pt idx="1">
                  <c:v>45910</c:v>
                </c:pt>
                <c:pt idx="2">
                  <c:v>45909</c:v>
                </c:pt>
                <c:pt idx="3">
                  <c:v>45908</c:v>
                </c:pt>
                <c:pt idx="4">
                  <c:v>45905</c:v>
                </c:pt>
                <c:pt idx="5">
                  <c:v>45904</c:v>
                </c:pt>
                <c:pt idx="6">
                  <c:v>45903</c:v>
                </c:pt>
                <c:pt idx="7">
                  <c:v>45902</c:v>
                </c:pt>
                <c:pt idx="8">
                  <c:v>45901</c:v>
                </c:pt>
                <c:pt idx="9">
                  <c:v>45898</c:v>
                </c:pt>
                <c:pt idx="10">
                  <c:v>45897</c:v>
                </c:pt>
                <c:pt idx="11">
                  <c:v>45896</c:v>
                </c:pt>
                <c:pt idx="12">
                  <c:v>45895</c:v>
                </c:pt>
                <c:pt idx="13">
                  <c:v>45894</c:v>
                </c:pt>
                <c:pt idx="14">
                  <c:v>45891</c:v>
                </c:pt>
                <c:pt idx="15">
                  <c:v>45890</c:v>
                </c:pt>
                <c:pt idx="16">
                  <c:v>45889</c:v>
                </c:pt>
                <c:pt idx="17">
                  <c:v>45888</c:v>
                </c:pt>
                <c:pt idx="18">
                  <c:v>45887</c:v>
                </c:pt>
                <c:pt idx="19">
                  <c:v>45884</c:v>
                </c:pt>
                <c:pt idx="20">
                  <c:v>45883</c:v>
                </c:pt>
                <c:pt idx="21">
                  <c:v>45882</c:v>
                </c:pt>
                <c:pt idx="22">
                  <c:v>45881</c:v>
                </c:pt>
                <c:pt idx="23">
                  <c:v>45880</c:v>
                </c:pt>
                <c:pt idx="24">
                  <c:v>45877</c:v>
                </c:pt>
                <c:pt idx="25">
                  <c:v>45876</c:v>
                </c:pt>
                <c:pt idx="26">
                  <c:v>45875</c:v>
                </c:pt>
                <c:pt idx="27">
                  <c:v>45874</c:v>
                </c:pt>
                <c:pt idx="28">
                  <c:v>45873</c:v>
                </c:pt>
                <c:pt idx="29">
                  <c:v>45870</c:v>
                </c:pt>
                <c:pt idx="30">
                  <c:v>45869</c:v>
                </c:pt>
                <c:pt idx="31">
                  <c:v>45868</c:v>
                </c:pt>
                <c:pt idx="32">
                  <c:v>45867</c:v>
                </c:pt>
                <c:pt idx="33">
                  <c:v>45866</c:v>
                </c:pt>
                <c:pt idx="34">
                  <c:v>45863</c:v>
                </c:pt>
                <c:pt idx="35">
                  <c:v>45862</c:v>
                </c:pt>
                <c:pt idx="36">
                  <c:v>45861</c:v>
                </c:pt>
                <c:pt idx="37">
                  <c:v>45860</c:v>
                </c:pt>
                <c:pt idx="38">
                  <c:v>45859</c:v>
                </c:pt>
                <c:pt idx="39">
                  <c:v>45856</c:v>
                </c:pt>
                <c:pt idx="40">
                  <c:v>45855</c:v>
                </c:pt>
                <c:pt idx="41">
                  <c:v>45854</c:v>
                </c:pt>
                <c:pt idx="42">
                  <c:v>45853</c:v>
                </c:pt>
                <c:pt idx="43">
                  <c:v>45852</c:v>
                </c:pt>
                <c:pt idx="44">
                  <c:v>45849</c:v>
                </c:pt>
                <c:pt idx="45">
                  <c:v>45848</c:v>
                </c:pt>
                <c:pt idx="46">
                  <c:v>45847</c:v>
                </c:pt>
                <c:pt idx="47">
                  <c:v>45846</c:v>
                </c:pt>
                <c:pt idx="48">
                  <c:v>45845</c:v>
                </c:pt>
                <c:pt idx="49">
                  <c:v>45841</c:v>
                </c:pt>
                <c:pt idx="50">
                  <c:v>45840</c:v>
                </c:pt>
                <c:pt idx="51">
                  <c:v>45839</c:v>
                </c:pt>
                <c:pt idx="52">
                  <c:v>45838</c:v>
                </c:pt>
                <c:pt idx="53">
                  <c:v>45835</c:v>
                </c:pt>
                <c:pt idx="54">
                  <c:v>45834</c:v>
                </c:pt>
                <c:pt idx="55">
                  <c:v>45833</c:v>
                </c:pt>
                <c:pt idx="56">
                  <c:v>45832</c:v>
                </c:pt>
                <c:pt idx="57">
                  <c:v>45831</c:v>
                </c:pt>
                <c:pt idx="58">
                  <c:v>45828</c:v>
                </c:pt>
                <c:pt idx="59">
                  <c:v>45826</c:v>
                </c:pt>
                <c:pt idx="60">
                  <c:v>45825</c:v>
                </c:pt>
                <c:pt idx="61">
                  <c:v>45824</c:v>
                </c:pt>
                <c:pt idx="62">
                  <c:v>45821</c:v>
                </c:pt>
                <c:pt idx="63">
                  <c:v>45820</c:v>
                </c:pt>
                <c:pt idx="64">
                  <c:v>45819</c:v>
                </c:pt>
                <c:pt idx="65">
                  <c:v>45818</c:v>
                </c:pt>
                <c:pt idx="66">
                  <c:v>45817</c:v>
                </c:pt>
                <c:pt idx="67">
                  <c:v>45814</c:v>
                </c:pt>
                <c:pt idx="68">
                  <c:v>45813</c:v>
                </c:pt>
                <c:pt idx="69">
                  <c:v>45812</c:v>
                </c:pt>
                <c:pt idx="70">
                  <c:v>45811</c:v>
                </c:pt>
                <c:pt idx="71">
                  <c:v>45810</c:v>
                </c:pt>
                <c:pt idx="72">
                  <c:v>45807</c:v>
                </c:pt>
                <c:pt idx="73">
                  <c:v>45806</c:v>
                </c:pt>
                <c:pt idx="74">
                  <c:v>45805</c:v>
                </c:pt>
                <c:pt idx="75">
                  <c:v>45804</c:v>
                </c:pt>
                <c:pt idx="76">
                  <c:v>45800</c:v>
                </c:pt>
                <c:pt idx="77">
                  <c:v>45799</c:v>
                </c:pt>
                <c:pt idx="78">
                  <c:v>45798</c:v>
                </c:pt>
                <c:pt idx="79">
                  <c:v>45797</c:v>
                </c:pt>
                <c:pt idx="80">
                  <c:v>45796</c:v>
                </c:pt>
                <c:pt idx="81">
                  <c:v>45793</c:v>
                </c:pt>
                <c:pt idx="82">
                  <c:v>45792</c:v>
                </c:pt>
                <c:pt idx="83">
                  <c:v>45791</c:v>
                </c:pt>
                <c:pt idx="84">
                  <c:v>45790</c:v>
                </c:pt>
                <c:pt idx="85">
                  <c:v>45789</c:v>
                </c:pt>
                <c:pt idx="86">
                  <c:v>45786</c:v>
                </c:pt>
                <c:pt idx="87">
                  <c:v>45785</c:v>
                </c:pt>
                <c:pt idx="88">
                  <c:v>45784</c:v>
                </c:pt>
                <c:pt idx="89">
                  <c:v>45783</c:v>
                </c:pt>
                <c:pt idx="90">
                  <c:v>45782</c:v>
                </c:pt>
                <c:pt idx="91">
                  <c:v>45779</c:v>
                </c:pt>
                <c:pt idx="92">
                  <c:v>45778</c:v>
                </c:pt>
                <c:pt idx="93">
                  <c:v>45777</c:v>
                </c:pt>
                <c:pt idx="94">
                  <c:v>45776</c:v>
                </c:pt>
                <c:pt idx="95">
                  <c:v>45775</c:v>
                </c:pt>
                <c:pt idx="96">
                  <c:v>45772</c:v>
                </c:pt>
                <c:pt idx="97">
                  <c:v>45771</c:v>
                </c:pt>
                <c:pt idx="98">
                  <c:v>45770</c:v>
                </c:pt>
                <c:pt idx="99">
                  <c:v>45769</c:v>
                </c:pt>
                <c:pt idx="100">
                  <c:v>45768</c:v>
                </c:pt>
                <c:pt idx="101">
                  <c:v>45764</c:v>
                </c:pt>
                <c:pt idx="102">
                  <c:v>45763</c:v>
                </c:pt>
                <c:pt idx="103">
                  <c:v>45762</c:v>
                </c:pt>
                <c:pt idx="104">
                  <c:v>45761</c:v>
                </c:pt>
                <c:pt idx="105">
                  <c:v>45758</c:v>
                </c:pt>
                <c:pt idx="106">
                  <c:v>45757</c:v>
                </c:pt>
                <c:pt idx="107">
                  <c:v>45756</c:v>
                </c:pt>
                <c:pt idx="108">
                  <c:v>45755</c:v>
                </c:pt>
                <c:pt idx="109">
                  <c:v>45754</c:v>
                </c:pt>
                <c:pt idx="110">
                  <c:v>45751</c:v>
                </c:pt>
                <c:pt idx="111">
                  <c:v>45750</c:v>
                </c:pt>
                <c:pt idx="112">
                  <c:v>45749</c:v>
                </c:pt>
                <c:pt idx="113">
                  <c:v>45748</c:v>
                </c:pt>
                <c:pt idx="114">
                  <c:v>45747</c:v>
                </c:pt>
                <c:pt idx="115">
                  <c:v>45744</c:v>
                </c:pt>
                <c:pt idx="116">
                  <c:v>45743</c:v>
                </c:pt>
                <c:pt idx="117">
                  <c:v>45742</c:v>
                </c:pt>
                <c:pt idx="118">
                  <c:v>45741</c:v>
                </c:pt>
                <c:pt idx="119">
                  <c:v>45740</c:v>
                </c:pt>
                <c:pt idx="120">
                  <c:v>45737</c:v>
                </c:pt>
                <c:pt idx="121">
                  <c:v>45736</c:v>
                </c:pt>
                <c:pt idx="122">
                  <c:v>45735</c:v>
                </c:pt>
                <c:pt idx="123">
                  <c:v>45734</c:v>
                </c:pt>
                <c:pt idx="124">
                  <c:v>45733</c:v>
                </c:pt>
                <c:pt idx="125">
                  <c:v>45730</c:v>
                </c:pt>
                <c:pt idx="126">
                  <c:v>45729</c:v>
                </c:pt>
                <c:pt idx="127">
                  <c:v>45728</c:v>
                </c:pt>
                <c:pt idx="128">
                  <c:v>45727</c:v>
                </c:pt>
                <c:pt idx="129">
                  <c:v>45726</c:v>
                </c:pt>
                <c:pt idx="130">
                  <c:v>45723</c:v>
                </c:pt>
                <c:pt idx="131">
                  <c:v>45722</c:v>
                </c:pt>
                <c:pt idx="132">
                  <c:v>45721</c:v>
                </c:pt>
                <c:pt idx="133">
                  <c:v>45720</c:v>
                </c:pt>
                <c:pt idx="134">
                  <c:v>45719</c:v>
                </c:pt>
                <c:pt idx="135">
                  <c:v>45716</c:v>
                </c:pt>
                <c:pt idx="136">
                  <c:v>45715</c:v>
                </c:pt>
                <c:pt idx="137">
                  <c:v>45714</c:v>
                </c:pt>
                <c:pt idx="138">
                  <c:v>45713</c:v>
                </c:pt>
                <c:pt idx="139">
                  <c:v>45712</c:v>
                </c:pt>
                <c:pt idx="140">
                  <c:v>45709</c:v>
                </c:pt>
                <c:pt idx="141">
                  <c:v>45708</c:v>
                </c:pt>
                <c:pt idx="142">
                  <c:v>45707</c:v>
                </c:pt>
                <c:pt idx="143">
                  <c:v>45706</c:v>
                </c:pt>
                <c:pt idx="144">
                  <c:v>45702</c:v>
                </c:pt>
                <c:pt idx="145">
                  <c:v>45701</c:v>
                </c:pt>
                <c:pt idx="146">
                  <c:v>45700</c:v>
                </c:pt>
                <c:pt idx="147">
                  <c:v>45699</c:v>
                </c:pt>
                <c:pt idx="148">
                  <c:v>45698</c:v>
                </c:pt>
                <c:pt idx="149">
                  <c:v>45695</c:v>
                </c:pt>
                <c:pt idx="150">
                  <c:v>45694</c:v>
                </c:pt>
                <c:pt idx="151">
                  <c:v>45693</c:v>
                </c:pt>
                <c:pt idx="152">
                  <c:v>45692</c:v>
                </c:pt>
                <c:pt idx="153">
                  <c:v>45691</c:v>
                </c:pt>
                <c:pt idx="154">
                  <c:v>45688</c:v>
                </c:pt>
                <c:pt idx="155">
                  <c:v>45687</c:v>
                </c:pt>
                <c:pt idx="156">
                  <c:v>45686</c:v>
                </c:pt>
                <c:pt idx="157">
                  <c:v>45685</c:v>
                </c:pt>
                <c:pt idx="158">
                  <c:v>45684</c:v>
                </c:pt>
                <c:pt idx="159">
                  <c:v>45681</c:v>
                </c:pt>
                <c:pt idx="160">
                  <c:v>45680</c:v>
                </c:pt>
                <c:pt idx="161">
                  <c:v>45679</c:v>
                </c:pt>
                <c:pt idx="162">
                  <c:v>45678</c:v>
                </c:pt>
                <c:pt idx="163">
                  <c:v>45674</c:v>
                </c:pt>
                <c:pt idx="164">
                  <c:v>45673</c:v>
                </c:pt>
                <c:pt idx="165">
                  <c:v>45672</c:v>
                </c:pt>
                <c:pt idx="166">
                  <c:v>45671</c:v>
                </c:pt>
                <c:pt idx="167">
                  <c:v>45670</c:v>
                </c:pt>
                <c:pt idx="168">
                  <c:v>45667</c:v>
                </c:pt>
                <c:pt idx="169">
                  <c:v>45665</c:v>
                </c:pt>
                <c:pt idx="170">
                  <c:v>45664</c:v>
                </c:pt>
                <c:pt idx="171">
                  <c:v>45663</c:v>
                </c:pt>
                <c:pt idx="172">
                  <c:v>45660</c:v>
                </c:pt>
                <c:pt idx="173">
                  <c:v>45659</c:v>
                </c:pt>
                <c:pt idx="174">
                  <c:v>45657</c:v>
                </c:pt>
                <c:pt idx="175">
                  <c:v>45656</c:v>
                </c:pt>
                <c:pt idx="176">
                  <c:v>45653</c:v>
                </c:pt>
                <c:pt idx="177">
                  <c:v>45652</c:v>
                </c:pt>
                <c:pt idx="178">
                  <c:v>45650</c:v>
                </c:pt>
                <c:pt idx="179">
                  <c:v>45649</c:v>
                </c:pt>
                <c:pt idx="180">
                  <c:v>45646</c:v>
                </c:pt>
                <c:pt idx="181">
                  <c:v>45645</c:v>
                </c:pt>
                <c:pt idx="182">
                  <c:v>45644</c:v>
                </c:pt>
                <c:pt idx="183">
                  <c:v>45643</c:v>
                </c:pt>
                <c:pt idx="184">
                  <c:v>45642</c:v>
                </c:pt>
                <c:pt idx="185">
                  <c:v>45639</c:v>
                </c:pt>
                <c:pt idx="186">
                  <c:v>45638</c:v>
                </c:pt>
                <c:pt idx="187">
                  <c:v>45637</c:v>
                </c:pt>
                <c:pt idx="188">
                  <c:v>45636</c:v>
                </c:pt>
                <c:pt idx="189">
                  <c:v>45635</c:v>
                </c:pt>
                <c:pt idx="190">
                  <c:v>45632</c:v>
                </c:pt>
                <c:pt idx="191">
                  <c:v>45631</c:v>
                </c:pt>
                <c:pt idx="192">
                  <c:v>45630</c:v>
                </c:pt>
                <c:pt idx="193">
                  <c:v>45629</c:v>
                </c:pt>
                <c:pt idx="194">
                  <c:v>45628</c:v>
                </c:pt>
                <c:pt idx="195">
                  <c:v>45625</c:v>
                </c:pt>
                <c:pt idx="196">
                  <c:v>45623</c:v>
                </c:pt>
                <c:pt idx="197">
                  <c:v>45622</c:v>
                </c:pt>
                <c:pt idx="198">
                  <c:v>45621</c:v>
                </c:pt>
                <c:pt idx="199">
                  <c:v>45618</c:v>
                </c:pt>
                <c:pt idx="200">
                  <c:v>45617</c:v>
                </c:pt>
                <c:pt idx="201">
                  <c:v>45616</c:v>
                </c:pt>
                <c:pt idx="202">
                  <c:v>45615</c:v>
                </c:pt>
                <c:pt idx="203">
                  <c:v>45614</c:v>
                </c:pt>
                <c:pt idx="204">
                  <c:v>45611</c:v>
                </c:pt>
                <c:pt idx="205">
                  <c:v>45610</c:v>
                </c:pt>
                <c:pt idx="206">
                  <c:v>45609</c:v>
                </c:pt>
                <c:pt idx="207">
                  <c:v>45608</c:v>
                </c:pt>
                <c:pt idx="208">
                  <c:v>45607</c:v>
                </c:pt>
                <c:pt idx="209">
                  <c:v>45604</c:v>
                </c:pt>
                <c:pt idx="210">
                  <c:v>45603</c:v>
                </c:pt>
                <c:pt idx="211">
                  <c:v>45602</c:v>
                </c:pt>
                <c:pt idx="212">
                  <c:v>45601</c:v>
                </c:pt>
                <c:pt idx="213">
                  <c:v>45600</c:v>
                </c:pt>
                <c:pt idx="214">
                  <c:v>45597</c:v>
                </c:pt>
                <c:pt idx="215">
                  <c:v>45596</c:v>
                </c:pt>
                <c:pt idx="216">
                  <c:v>45595</c:v>
                </c:pt>
                <c:pt idx="217">
                  <c:v>45594</c:v>
                </c:pt>
                <c:pt idx="218">
                  <c:v>45593</c:v>
                </c:pt>
                <c:pt idx="219">
                  <c:v>45590</c:v>
                </c:pt>
                <c:pt idx="220">
                  <c:v>45589</c:v>
                </c:pt>
                <c:pt idx="221">
                  <c:v>45588</c:v>
                </c:pt>
                <c:pt idx="222">
                  <c:v>45587</c:v>
                </c:pt>
                <c:pt idx="223">
                  <c:v>45586</c:v>
                </c:pt>
                <c:pt idx="224">
                  <c:v>45583</c:v>
                </c:pt>
                <c:pt idx="225">
                  <c:v>45582</c:v>
                </c:pt>
                <c:pt idx="226">
                  <c:v>45581</c:v>
                </c:pt>
                <c:pt idx="227">
                  <c:v>45580</c:v>
                </c:pt>
                <c:pt idx="228">
                  <c:v>45579</c:v>
                </c:pt>
                <c:pt idx="229">
                  <c:v>45576</c:v>
                </c:pt>
                <c:pt idx="230">
                  <c:v>45575</c:v>
                </c:pt>
                <c:pt idx="231">
                  <c:v>45574</c:v>
                </c:pt>
                <c:pt idx="232">
                  <c:v>45573</c:v>
                </c:pt>
                <c:pt idx="233">
                  <c:v>45572</c:v>
                </c:pt>
                <c:pt idx="234">
                  <c:v>45569</c:v>
                </c:pt>
                <c:pt idx="235">
                  <c:v>45568</c:v>
                </c:pt>
                <c:pt idx="236">
                  <c:v>45567</c:v>
                </c:pt>
                <c:pt idx="237">
                  <c:v>45566</c:v>
                </c:pt>
                <c:pt idx="238">
                  <c:v>45565</c:v>
                </c:pt>
                <c:pt idx="239">
                  <c:v>45562</c:v>
                </c:pt>
                <c:pt idx="240">
                  <c:v>45561</c:v>
                </c:pt>
                <c:pt idx="241">
                  <c:v>45560</c:v>
                </c:pt>
                <c:pt idx="242">
                  <c:v>45559</c:v>
                </c:pt>
                <c:pt idx="243">
                  <c:v>45558</c:v>
                </c:pt>
                <c:pt idx="244">
                  <c:v>45555</c:v>
                </c:pt>
                <c:pt idx="245">
                  <c:v>45554</c:v>
                </c:pt>
                <c:pt idx="246">
                  <c:v>45553</c:v>
                </c:pt>
                <c:pt idx="247">
                  <c:v>45552</c:v>
                </c:pt>
                <c:pt idx="248">
                  <c:v>45551</c:v>
                </c:pt>
                <c:pt idx="249">
                  <c:v>45548</c:v>
                </c:pt>
                <c:pt idx="250">
                  <c:v>45547</c:v>
                </c:pt>
                <c:pt idx="251">
                  <c:v>45546</c:v>
                </c:pt>
                <c:pt idx="252">
                  <c:v>45545</c:v>
                </c:pt>
                <c:pt idx="253">
                  <c:v>45544</c:v>
                </c:pt>
                <c:pt idx="254">
                  <c:v>45541</c:v>
                </c:pt>
                <c:pt idx="255">
                  <c:v>45540</c:v>
                </c:pt>
                <c:pt idx="256">
                  <c:v>45539</c:v>
                </c:pt>
                <c:pt idx="257">
                  <c:v>45538</c:v>
                </c:pt>
                <c:pt idx="258">
                  <c:v>45534</c:v>
                </c:pt>
                <c:pt idx="259">
                  <c:v>45533</c:v>
                </c:pt>
                <c:pt idx="260">
                  <c:v>45532</c:v>
                </c:pt>
                <c:pt idx="261">
                  <c:v>45531</c:v>
                </c:pt>
                <c:pt idx="262">
                  <c:v>45530</c:v>
                </c:pt>
                <c:pt idx="263">
                  <c:v>45527</c:v>
                </c:pt>
                <c:pt idx="264">
                  <c:v>45526</c:v>
                </c:pt>
                <c:pt idx="265">
                  <c:v>45525</c:v>
                </c:pt>
                <c:pt idx="266">
                  <c:v>45524</c:v>
                </c:pt>
                <c:pt idx="267">
                  <c:v>45523</c:v>
                </c:pt>
                <c:pt idx="268">
                  <c:v>45520</c:v>
                </c:pt>
                <c:pt idx="269">
                  <c:v>45519</c:v>
                </c:pt>
                <c:pt idx="270">
                  <c:v>45518</c:v>
                </c:pt>
                <c:pt idx="271">
                  <c:v>45517</c:v>
                </c:pt>
                <c:pt idx="272">
                  <c:v>45516</c:v>
                </c:pt>
                <c:pt idx="273">
                  <c:v>45513</c:v>
                </c:pt>
                <c:pt idx="274">
                  <c:v>45512</c:v>
                </c:pt>
                <c:pt idx="275">
                  <c:v>45511</c:v>
                </c:pt>
                <c:pt idx="276">
                  <c:v>45510</c:v>
                </c:pt>
                <c:pt idx="277">
                  <c:v>45509</c:v>
                </c:pt>
                <c:pt idx="278">
                  <c:v>45506</c:v>
                </c:pt>
                <c:pt idx="279">
                  <c:v>45505</c:v>
                </c:pt>
                <c:pt idx="280">
                  <c:v>45504</c:v>
                </c:pt>
                <c:pt idx="281">
                  <c:v>45503</c:v>
                </c:pt>
                <c:pt idx="282">
                  <c:v>45502</c:v>
                </c:pt>
                <c:pt idx="283">
                  <c:v>45499</c:v>
                </c:pt>
                <c:pt idx="284">
                  <c:v>45498</c:v>
                </c:pt>
                <c:pt idx="285">
                  <c:v>45497</c:v>
                </c:pt>
                <c:pt idx="286">
                  <c:v>45496</c:v>
                </c:pt>
                <c:pt idx="287">
                  <c:v>45495</c:v>
                </c:pt>
                <c:pt idx="288">
                  <c:v>45492</c:v>
                </c:pt>
                <c:pt idx="289">
                  <c:v>45491</c:v>
                </c:pt>
                <c:pt idx="290">
                  <c:v>45490</c:v>
                </c:pt>
                <c:pt idx="291">
                  <c:v>45489</c:v>
                </c:pt>
                <c:pt idx="292">
                  <c:v>45488</c:v>
                </c:pt>
                <c:pt idx="293">
                  <c:v>45485</c:v>
                </c:pt>
                <c:pt idx="294">
                  <c:v>45484</c:v>
                </c:pt>
                <c:pt idx="295">
                  <c:v>45483</c:v>
                </c:pt>
                <c:pt idx="296">
                  <c:v>45482</c:v>
                </c:pt>
                <c:pt idx="297">
                  <c:v>45481</c:v>
                </c:pt>
                <c:pt idx="298">
                  <c:v>45478</c:v>
                </c:pt>
                <c:pt idx="299">
                  <c:v>45476</c:v>
                </c:pt>
                <c:pt idx="300">
                  <c:v>45475</c:v>
                </c:pt>
                <c:pt idx="301">
                  <c:v>45474</c:v>
                </c:pt>
                <c:pt idx="302">
                  <c:v>45471</c:v>
                </c:pt>
                <c:pt idx="303">
                  <c:v>45470</c:v>
                </c:pt>
                <c:pt idx="304">
                  <c:v>45469</c:v>
                </c:pt>
                <c:pt idx="305">
                  <c:v>45468</c:v>
                </c:pt>
                <c:pt idx="306">
                  <c:v>45467</c:v>
                </c:pt>
                <c:pt idx="307">
                  <c:v>45464</c:v>
                </c:pt>
                <c:pt idx="308">
                  <c:v>45463</c:v>
                </c:pt>
                <c:pt idx="309">
                  <c:v>45461</c:v>
                </c:pt>
                <c:pt idx="310">
                  <c:v>45460</c:v>
                </c:pt>
                <c:pt idx="311">
                  <c:v>45457</c:v>
                </c:pt>
                <c:pt idx="312">
                  <c:v>45456</c:v>
                </c:pt>
                <c:pt idx="313">
                  <c:v>45455</c:v>
                </c:pt>
                <c:pt idx="314">
                  <c:v>45454</c:v>
                </c:pt>
                <c:pt idx="315">
                  <c:v>45453</c:v>
                </c:pt>
                <c:pt idx="316">
                  <c:v>45450</c:v>
                </c:pt>
                <c:pt idx="317">
                  <c:v>45449</c:v>
                </c:pt>
                <c:pt idx="318">
                  <c:v>45448</c:v>
                </c:pt>
                <c:pt idx="319">
                  <c:v>45447</c:v>
                </c:pt>
                <c:pt idx="320">
                  <c:v>45446</c:v>
                </c:pt>
                <c:pt idx="321">
                  <c:v>45443</c:v>
                </c:pt>
                <c:pt idx="322">
                  <c:v>45442</c:v>
                </c:pt>
                <c:pt idx="323">
                  <c:v>45441</c:v>
                </c:pt>
                <c:pt idx="324">
                  <c:v>45440</c:v>
                </c:pt>
                <c:pt idx="325">
                  <c:v>45436</c:v>
                </c:pt>
                <c:pt idx="326">
                  <c:v>45435</c:v>
                </c:pt>
                <c:pt idx="327">
                  <c:v>45434</c:v>
                </c:pt>
                <c:pt idx="328">
                  <c:v>45433</c:v>
                </c:pt>
                <c:pt idx="329">
                  <c:v>45432</c:v>
                </c:pt>
                <c:pt idx="330">
                  <c:v>45429</c:v>
                </c:pt>
                <c:pt idx="331">
                  <c:v>45428</c:v>
                </c:pt>
                <c:pt idx="332">
                  <c:v>45427</c:v>
                </c:pt>
                <c:pt idx="333">
                  <c:v>45426</c:v>
                </c:pt>
                <c:pt idx="334">
                  <c:v>45425</c:v>
                </c:pt>
                <c:pt idx="335">
                  <c:v>45422</c:v>
                </c:pt>
                <c:pt idx="336">
                  <c:v>45421</c:v>
                </c:pt>
                <c:pt idx="337">
                  <c:v>45420</c:v>
                </c:pt>
                <c:pt idx="338">
                  <c:v>45419</c:v>
                </c:pt>
                <c:pt idx="339">
                  <c:v>45418</c:v>
                </c:pt>
                <c:pt idx="340">
                  <c:v>45415</c:v>
                </c:pt>
                <c:pt idx="341">
                  <c:v>45414</c:v>
                </c:pt>
                <c:pt idx="342">
                  <c:v>45413</c:v>
                </c:pt>
                <c:pt idx="343">
                  <c:v>45412</c:v>
                </c:pt>
                <c:pt idx="344">
                  <c:v>45411</c:v>
                </c:pt>
                <c:pt idx="345">
                  <c:v>45408</c:v>
                </c:pt>
                <c:pt idx="346">
                  <c:v>45407</c:v>
                </c:pt>
                <c:pt idx="347">
                  <c:v>45406</c:v>
                </c:pt>
                <c:pt idx="348">
                  <c:v>45405</c:v>
                </c:pt>
                <c:pt idx="349">
                  <c:v>45404</c:v>
                </c:pt>
                <c:pt idx="350">
                  <c:v>45401</c:v>
                </c:pt>
                <c:pt idx="351">
                  <c:v>45400</c:v>
                </c:pt>
                <c:pt idx="352">
                  <c:v>45399</c:v>
                </c:pt>
                <c:pt idx="353">
                  <c:v>45398</c:v>
                </c:pt>
                <c:pt idx="354">
                  <c:v>45397</c:v>
                </c:pt>
                <c:pt idx="355">
                  <c:v>45394</c:v>
                </c:pt>
                <c:pt idx="356">
                  <c:v>45393</c:v>
                </c:pt>
                <c:pt idx="357">
                  <c:v>45392</c:v>
                </c:pt>
                <c:pt idx="358">
                  <c:v>45391</c:v>
                </c:pt>
                <c:pt idx="359">
                  <c:v>45390</c:v>
                </c:pt>
                <c:pt idx="360">
                  <c:v>45387</c:v>
                </c:pt>
                <c:pt idx="361">
                  <c:v>45386</c:v>
                </c:pt>
                <c:pt idx="362">
                  <c:v>45385</c:v>
                </c:pt>
                <c:pt idx="363">
                  <c:v>45384</c:v>
                </c:pt>
                <c:pt idx="364">
                  <c:v>45383</c:v>
                </c:pt>
                <c:pt idx="365">
                  <c:v>45379</c:v>
                </c:pt>
                <c:pt idx="366">
                  <c:v>45378</c:v>
                </c:pt>
                <c:pt idx="367">
                  <c:v>45377</c:v>
                </c:pt>
                <c:pt idx="368">
                  <c:v>45376</c:v>
                </c:pt>
                <c:pt idx="369">
                  <c:v>45373</c:v>
                </c:pt>
                <c:pt idx="370">
                  <c:v>45372</c:v>
                </c:pt>
                <c:pt idx="371">
                  <c:v>45371</c:v>
                </c:pt>
                <c:pt idx="372">
                  <c:v>45370</c:v>
                </c:pt>
                <c:pt idx="373">
                  <c:v>45369</c:v>
                </c:pt>
                <c:pt idx="374">
                  <c:v>45366</c:v>
                </c:pt>
                <c:pt idx="375">
                  <c:v>45365</c:v>
                </c:pt>
                <c:pt idx="376">
                  <c:v>45364</c:v>
                </c:pt>
                <c:pt idx="377">
                  <c:v>45363</c:v>
                </c:pt>
                <c:pt idx="378">
                  <c:v>45362</c:v>
                </c:pt>
                <c:pt idx="379">
                  <c:v>45359</c:v>
                </c:pt>
                <c:pt idx="380">
                  <c:v>45358</c:v>
                </c:pt>
                <c:pt idx="381">
                  <c:v>45357</c:v>
                </c:pt>
                <c:pt idx="382">
                  <c:v>45356</c:v>
                </c:pt>
                <c:pt idx="383">
                  <c:v>45355</c:v>
                </c:pt>
                <c:pt idx="384">
                  <c:v>45352</c:v>
                </c:pt>
                <c:pt idx="385">
                  <c:v>45351</c:v>
                </c:pt>
                <c:pt idx="386">
                  <c:v>45350</c:v>
                </c:pt>
                <c:pt idx="387">
                  <c:v>45349</c:v>
                </c:pt>
                <c:pt idx="388">
                  <c:v>45348</c:v>
                </c:pt>
                <c:pt idx="389">
                  <c:v>45345</c:v>
                </c:pt>
                <c:pt idx="390">
                  <c:v>45344</c:v>
                </c:pt>
                <c:pt idx="391">
                  <c:v>45343</c:v>
                </c:pt>
                <c:pt idx="392">
                  <c:v>45342</c:v>
                </c:pt>
                <c:pt idx="393">
                  <c:v>45338</c:v>
                </c:pt>
                <c:pt idx="394">
                  <c:v>45337</c:v>
                </c:pt>
                <c:pt idx="395">
                  <c:v>45336</c:v>
                </c:pt>
                <c:pt idx="396">
                  <c:v>45335</c:v>
                </c:pt>
                <c:pt idx="397">
                  <c:v>45334</c:v>
                </c:pt>
                <c:pt idx="398">
                  <c:v>45331</c:v>
                </c:pt>
                <c:pt idx="399">
                  <c:v>45330</c:v>
                </c:pt>
                <c:pt idx="400">
                  <c:v>45329</c:v>
                </c:pt>
                <c:pt idx="401">
                  <c:v>45328</c:v>
                </c:pt>
                <c:pt idx="402">
                  <c:v>45327</c:v>
                </c:pt>
                <c:pt idx="403">
                  <c:v>45324</c:v>
                </c:pt>
                <c:pt idx="404">
                  <c:v>45323</c:v>
                </c:pt>
                <c:pt idx="405">
                  <c:v>45322</c:v>
                </c:pt>
                <c:pt idx="406">
                  <c:v>45321</c:v>
                </c:pt>
                <c:pt idx="407">
                  <c:v>45320</c:v>
                </c:pt>
                <c:pt idx="408">
                  <c:v>45317</c:v>
                </c:pt>
                <c:pt idx="409">
                  <c:v>45316</c:v>
                </c:pt>
                <c:pt idx="410">
                  <c:v>45315</c:v>
                </c:pt>
                <c:pt idx="411">
                  <c:v>45314</c:v>
                </c:pt>
                <c:pt idx="412">
                  <c:v>45313</c:v>
                </c:pt>
                <c:pt idx="413">
                  <c:v>45310</c:v>
                </c:pt>
                <c:pt idx="414">
                  <c:v>45309</c:v>
                </c:pt>
                <c:pt idx="415">
                  <c:v>45308</c:v>
                </c:pt>
                <c:pt idx="416">
                  <c:v>45307</c:v>
                </c:pt>
                <c:pt idx="417">
                  <c:v>45303</c:v>
                </c:pt>
                <c:pt idx="418">
                  <c:v>45302</c:v>
                </c:pt>
                <c:pt idx="419">
                  <c:v>45301</c:v>
                </c:pt>
                <c:pt idx="420">
                  <c:v>45300</c:v>
                </c:pt>
                <c:pt idx="421">
                  <c:v>45299</c:v>
                </c:pt>
                <c:pt idx="422">
                  <c:v>45296</c:v>
                </c:pt>
                <c:pt idx="423">
                  <c:v>45295</c:v>
                </c:pt>
                <c:pt idx="424">
                  <c:v>45294</c:v>
                </c:pt>
                <c:pt idx="425">
                  <c:v>45293</c:v>
                </c:pt>
                <c:pt idx="426">
                  <c:v>45289</c:v>
                </c:pt>
                <c:pt idx="427">
                  <c:v>45288</c:v>
                </c:pt>
                <c:pt idx="428">
                  <c:v>45287</c:v>
                </c:pt>
                <c:pt idx="429">
                  <c:v>45286</c:v>
                </c:pt>
                <c:pt idx="430">
                  <c:v>45282</c:v>
                </c:pt>
                <c:pt idx="431">
                  <c:v>45281</c:v>
                </c:pt>
                <c:pt idx="432">
                  <c:v>45280</c:v>
                </c:pt>
                <c:pt idx="433">
                  <c:v>45279</c:v>
                </c:pt>
                <c:pt idx="434">
                  <c:v>45278</c:v>
                </c:pt>
                <c:pt idx="435">
                  <c:v>45275</c:v>
                </c:pt>
                <c:pt idx="436">
                  <c:v>45274</c:v>
                </c:pt>
                <c:pt idx="437">
                  <c:v>45273</c:v>
                </c:pt>
                <c:pt idx="438">
                  <c:v>45272</c:v>
                </c:pt>
                <c:pt idx="439">
                  <c:v>45271</c:v>
                </c:pt>
                <c:pt idx="440">
                  <c:v>45268</c:v>
                </c:pt>
                <c:pt idx="441">
                  <c:v>45267</c:v>
                </c:pt>
                <c:pt idx="442">
                  <c:v>45266</c:v>
                </c:pt>
                <c:pt idx="443">
                  <c:v>45265</c:v>
                </c:pt>
                <c:pt idx="444">
                  <c:v>45264</c:v>
                </c:pt>
                <c:pt idx="445">
                  <c:v>45261</c:v>
                </c:pt>
                <c:pt idx="446">
                  <c:v>45260</c:v>
                </c:pt>
                <c:pt idx="447">
                  <c:v>45259</c:v>
                </c:pt>
                <c:pt idx="448">
                  <c:v>45258</c:v>
                </c:pt>
                <c:pt idx="449">
                  <c:v>45257</c:v>
                </c:pt>
                <c:pt idx="450">
                  <c:v>45254</c:v>
                </c:pt>
                <c:pt idx="451">
                  <c:v>45252</c:v>
                </c:pt>
                <c:pt idx="452">
                  <c:v>45251</c:v>
                </c:pt>
                <c:pt idx="453">
                  <c:v>45250</c:v>
                </c:pt>
                <c:pt idx="454">
                  <c:v>45247</c:v>
                </c:pt>
                <c:pt idx="455">
                  <c:v>45246</c:v>
                </c:pt>
                <c:pt idx="456">
                  <c:v>45245</c:v>
                </c:pt>
                <c:pt idx="457">
                  <c:v>45244</c:v>
                </c:pt>
                <c:pt idx="458">
                  <c:v>45243</c:v>
                </c:pt>
                <c:pt idx="459">
                  <c:v>45240</c:v>
                </c:pt>
                <c:pt idx="460">
                  <c:v>45239</c:v>
                </c:pt>
                <c:pt idx="461">
                  <c:v>45238</c:v>
                </c:pt>
                <c:pt idx="462">
                  <c:v>45237</c:v>
                </c:pt>
                <c:pt idx="463">
                  <c:v>45236</c:v>
                </c:pt>
                <c:pt idx="464">
                  <c:v>45233</c:v>
                </c:pt>
                <c:pt idx="465">
                  <c:v>45232</c:v>
                </c:pt>
                <c:pt idx="466">
                  <c:v>45231</c:v>
                </c:pt>
                <c:pt idx="467">
                  <c:v>45230</c:v>
                </c:pt>
                <c:pt idx="468">
                  <c:v>45229</c:v>
                </c:pt>
                <c:pt idx="469">
                  <c:v>45226</c:v>
                </c:pt>
                <c:pt idx="470">
                  <c:v>45225</c:v>
                </c:pt>
                <c:pt idx="471">
                  <c:v>45224</c:v>
                </c:pt>
                <c:pt idx="472">
                  <c:v>45223</c:v>
                </c:pt>
                <c:pt idx="473">
                  <c:v>45222</c:v>
                </c:pt>
                <c:pt idx="474">
                  <c:v>45219</c:v>
                </c:pt>
                <c:pt idx="475">
                  <c:v>45218</c:v>
                </c:pt>
                <c:pt idx="476">
                  <c:v>45217</c:v>
                </c:pt>
                <c:pt idx="477">
                  <c:v>45216</c:v>
                </c:pt>
                <c:pt idx="478">
                  <c:v>45215</c:v>
                </c:pt>
                <c:pt idx="479">
                  <c:v>45212</c:v>
                </c:pt>
                <c:pt idx="480">
                  <c:v>45211</c:v>
                </c:pt>
                <c:pt idx="481">
                  <c:v>45210</c:v>
                </c:pt>
                <c:pt idx="482">
                  <c:v>45209</c:v>
                </c:pt>
                <c:pt idx="483">
                  <c:v>45208</c:v>
                </c:pt>
                <c:pt idx="484">
                  <c:v>45205</c:v>
                </c:pt>
                <c:pt idx="485">
                  <c:v>45204</c:v>
                </c:pt>
                <c:pt idx="486">
                  <c:v>45203</c:v>
                </c:pt>
                <c:pt idx="487">
                  <c:v>45202</c:v>
                </c:pt>
                <c:pt idx="488">
                  <c:v>45201</c:v>
                </c:pt>
                <c:pt idx="489">
                  <c:v>45198</c:v>
                </c:pt>
                <c:pt idx="490">
                  <c:v>45197</c:v>
                </c:pt>
                <c:pt idx="491">
                  <c:v>45196</c:v>
                </c:pt>
                <c:pt idx="492">
                  <c:v>45195</c:v>
                </c:pt>
                <c:pt idx="493">
                  <c:v>45194</c:v>
                </c:pt>
                <c:pt idx="494">
                  <c:v>45191</c:v>
                </c:pt>
                <c:pt idx="495">
                  <c:v>45190</c:v>
                </c:pt>
                <c:pt idx="496">
                  <c:v>45189</c:v>
                </c:pt>
                <c:pt idx="497">
                  <c:v>45188</c:v>
                </c:pt>
                <c:pt idx="498">
                  <c:v>45187</c:v>
                </c:pt>
                <c:pt idx="499">
                  <c:v>45184</c:v>
                </c:pt>
                <c:pt idx="500">
                  <c:v>45183</c:v>
                </c:pt>
                <c:pt idx="501">
                  <c:v>45182</c:v>
                </c:pt>
                <c:pt idx="502">
                  <c:v>45181</c:v>
                </c:pt>
                <c:pt idx="503">
                  <c:v>45180</c:v>
                </c:pt>
                <c:pt idx="504">
                  <c:v>45177</c:v>
                </c:pt>
                <c:pt idx="505">
                  <c:v>45176</c:v>
                </c:pt>
                <c:pt idx="506">
                  <c:v>45175</c:v>
                </c:pt>
                <c:pt idx="507">
                  <c:v>45174</c:v>
                </c:pt>
                <c:pt idx="508">
                  <c:v>45170</c:v>
                </c:pt>
                <c:pt idx="509">
                  <c:v>45169</c:v>
                </c:pt>
                <c:pt idx="510">
                  <c:v>45168</c:v>
                </c:pt>
                <c:pt idx="511">
                  <c:v>45167</c:v>
                </c:pt>
                <c:pt idx="512">
                  <c:v>45166</c:v>
                </c:pt>
                <c:pt idx="513">
                  <c:v>45163</c:v>
                </c:pt>
                <c:pt idx="514">
                  <c:v>45162</c:v>
                </c:pt>
                <c:pt idx="515">
                  <c:v>45161</c:v>
                </c:pt>
                <c:pt idx="516">
                  <c:v>45160</c:v>
                </c:pt>
                <c:pt idx="517">
                  <c:v>45159</c:v>
                </c:pt>
                <c:pt idx="518">
                  <c:v>45156</c:v>
                </c:pt>
                <c:pt idx="519">
                  <c:v>45155</c:v>
                </c:pt>
                <c:pt idx="520">
                  <c:v>45154</c:v>
                </c:pt>
                <c:pt idx="521">
                  <c:v>45153</c:v>
                </c:pt>
                <c:pt idx="522">
                  <c:v>45152</c:v>
                </c:pt>
                <c:pt idx="523">
                  <c:v>45149</c:v>
                </c:pt>
                <c:pt idx="524">
                  <c:v>45148</c:v>
                </c:pt>
                <c:pt idx="525">
                  <c:v>45147</c:v>
                </c:pt>
                <c:pt idx="526">
                  <c:v>45146</c:v>
                </c:pt>
                <c:pt idx="527">
                  <c:v>45145</c:v>
                </c:pt>
                <c:pt idx="528">
                  <c:v>45142</c:v>
                </c:pt>
                <c:pt idx="529">
                  <c:v>45141</c:v>
                </c:pt>
                <c:pt idx="530">
                  <c:v>45140</c:v>
                </c:pt>
                <c:pt idx="531">
                  <c:v>45139</c:v>
                </c:pt>
                <c:pt idx="532">
                  <c:v>45138</c:v>
                </c:pt>
                <c:pt idx="533">
                  <c:v>45135</c:v>
                </c:pt>
                <c:pt idx="534">
                  <c:v>45134</c:v>
                </c:pt>
                <c:pt idx="535">
                  <c:v>45133</c:v>
                </c:pt>
                <c:pt idx="536">
                  <c:v>45132</c:v>
                </c:pt>
                <c:pt idx="537">
                  <c:v>45131</c:v>
                </c:pt>
                <c:pt idx="538">
                  <c:v>45128</c:v>
                </c:pt>
                <c:pt idx="539">
                  <c:v>45127</c:v>
                </c:pt>
                <c:pt idx="540">
                  <c:v>45126</c:v>
                </c:pt>
                <c:pt idx="541">
                  <c:v>45125</c:v>
                </c:pt>
                <c:pt idx="542">
                  <c:v>45124</c:v>
                </c:pt>
                <c:pt idx="543">
                  <c:v>45121</c:v>
                </c:pt>
                <c:pt idx="544">
                  <c:v>45120</c:v>
                </c:pt>
                <c:pt idx="545">
                  <c:v>45119</c:v>
                </c:pt>
                <c:pt idx="546">
                  <c:v>45118</c:v>
                </c:pt>
                <c:pt idx="547">
                  <c:v>45117</c:v>
                </c:pt>
                <c:pt idx="548">
                  <c:v>45114</c:v>
                </c:pt>
                <c:pt idx="549">
                  <c:v>45113</c:v>
                </c:pt>
                <c:pt idx="550">
                  <c:v>45112</c:v>
                </c:pt>
                <c:pt idx="551">
                  <c:v>45110</c:v>
                </c:pt>
                <c:pt idx="552">
                  <c:v>45107</c:v>
                </c:pt>
                <c:pt idx="553">
                  <c:v>45106</c:v>
                </c:pt>
                <c:pt idx="554">
                  <c:v>45105</c:v>
                </c:pt>
                <c:pt idx="555">
                  <c:v>45104</c:v>
                </c:pt>
                <c:pt idx="556">
                  <c:v>45103</c:v>
                </c:pt>
                <c:pt idx="557">
                  <c:v>45100</c:v>
                </c:pt>
                <c:pt idx="558">
                  <c:v>45099</c:v>
                </c:pt>
                <c:pt idx="559">
                  <c:v>45098</c:v>
                </c:pt>
                <c:pt idx="560">
                  <c:v>45097</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45072</c:v>
                </c:pt>
                <c:pt idx="576">
                  <c:v>45071</c:v>
                </c:pt>
                <c:pt idx="577">
                  <c:v>45070</c:v>
                </c:pt>
                <c:pt idx="578">
                  <c:v>45069</c:v>
                </c:pt>
                <c:pt idx="579">
                  <c:v>45068</c:v>
                </c:pt>
                <c:pt idx="580">
                  <c:v>45065</c:v>
                </c:pt>
                <c:pt idx="581">
                  <c:v>45064</c:v>
                </c:pt>
                <c:pt idx="582">
                  <c:v>45063</c:v>
                </c:pt>
                <c:pt idx="583">
                  <c:v>45062</c:v>
                </c:pt>
                <c:pt idx="584">
                  <c:v>45061</c:v>
                </c:pt>
                <c:pt idx="585">
                  <c:v>45058</c:v>
                </c:pt>
                <c:pt idx="586">
                  <c:v>45057</c:v>
                </c:pt>
                <c:pt idx="587">
                  <c:v>45056</c:v>
                </c:pt>
                <c:pt idx="588">
                  <c:v>45055</c:v>
                </c:pt>
                <c:pt idx="589">
                  <c:v>45054</c:v>
                </c:pt>
                <c:pt idx="590">
                  <c:v>45051</c:v>
                </c:pt>
                <c:pt idx="591">
                  <c:v>45050</c:v>
                </c:pt>
                <c:pt idx="592">
                  <c:v>45049</c:v>
                </c:pt>
                <c:pt idx="593">
                  <c:v>45048</c:v>
                </c:pt>
                <c:pt idx="594">
                  <c:v>45047</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45026</c:v>
                </c:pt>
                <c:pt idx="610">
                  <c:v>45022</c:v>
                </c:pt>
                <c:pt idx="611">
                  <c:v>45021</c:v>
                </c:pt>
                <c:pt idx="612">
                  <c:v>45020</c:v>
                </c:pt>
                <c:pt idx="613">
                  <c:v>45019</c:v>
                </c:pt>
                <c:pt idx="614">
                  <c:v>45016</c:v>
                </c:pt>
                <c:pt idx="615">
                  <c:v>45015</c:v>
                </c:pt>
                <c:pt idx="616">
                  <c:v>45014</c:v>
                </c:pt>
                <c:pt idx="617">
                  <c:v>45013</c:v>
                </c:pt>
                <c:pt idx="618">
                  <c:v>45012</c:v>
                </c:pt>
                <c:pt idx="619">
                  <c:v>45009</c:v>
                </c:pt>
                <c:pt idx="620">
                  <c:v>45008</c:v>
                </c:pt>
                <c:pt idx="621">
                  <c:v>45007</c:v>
                </c:pt>
                <c:pt idx="622">
                  <c:v>45006</c:v>
                </c:pt>
                <c:pt idx="623">
                  <c:v>45005</c:v>
                </c:pt>
                <c:pt idx="624">
                  <c:v>45002</c:v>
                </c:pt>
                <c:pt idx="625">
                  <c:v>45001</c:v>
                </c:pt>
                <c:pt idx="626">
                  <c:v>45000</c:v>
                </c:pt>
                <c:pt idx="627">
                  <c:v>44999</c:v>
                </c:pt>
                <c:pt idx="628">
                  <c:v>44998</c:v>
                </c:pt>
                <c:pt idx="629">
                  <c:v>44995</c:v>
                </c:pt>
                <c:pt idx="630">
                  <c:v>44994</c:v>
                </c:pt>
                <c:pt idx="631">
                  <c:v>44993</c:v>
                </c:pt>
                <c:pt idx="632">
                  <c:v>44992</c:v>
                </c:pt>
                <c:pt idx="633">
                  <c:v>44991</c:v>
                </c:pt>
                <c:pt idx="634">
                  <c:v>44988</c:v>
                </c:pt>
                <c:pt idx="635">
                  <c:v>44987</c:v>
                </c:pt>
                <c:pt idx="636">
                  <c:v>44986</c:v>
                </c:pt>
                <c:pt idx="637">
                  <c:v>44985</c:v>
                </c:pt>
                <c:pt idx="638">
                  <c:v>44984</c:v>
                </c:pt>
                <c:pt idx="639">
                  <c:v>44981</c:v>
                </c:pt>
                <c:pt idx="640">
                  <c:v>44980</c:v>
                </c:pt>
                <c:pt idx="641">
                  <c:v>44979</c:v>
                </c:pt>
                <c:pt idx="642">
                  <c:v>44978</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44939</c:v>
                </c:pt>
                <c:pt idx="668">
                  <c:v>44938</c:v>
                </c:pt>
                <c:pt idx="669">
                  <c:v>44937</c:v>
                </c:pt>
                <c:pt idx="670">
                  <c:v>44936</c:v>
                </c:pt>
                <c:pt idx="671">
                  <c:v>44935</c:v>
                </c:pt>
                <c:pt idx="672">
                  <c:v>44932</c:v>
                </c:pt>
                <c:pt idx="673">
                  <c:v>44931</c:v>
                </c:pt>
                <c:pt idx="674">
                  <c:v>44930</c:v>
                </c:pt>
                <c:pt idx="675">
                  <c:v>44929</c:v>
                </c:pt>
                <c:pt idx="676">
                  <c:v>44925</c:v>
                </c:pt>
                <c:pt idx="677">
                  <c:v>44924</c:v>
                </c:pt>
                <c:pt idx="678">
                  <c:v>44923</c:v>
                </c:pt>
                <c:pt idx="679">
                  <c:v>44922</c:v>
                </c:pt>
                <c:pt idx="680">
                  <c:v>44918</c:v>
                </c:pt>
                <c:pt idx="681">
                  <c:v>44917</c:v>
                </c:pt>
                <c:pt idx="682">
                  <c:v>44916</c:v>
                </c:pt>
                <c:pt idx="683">
                  <c:v>44915</c:v>
                </c:pt>
                <c:pt idx="684">
                  <c:v>44914</c:v>
                </c:pt>
                <c:pt idx="685">
                  <c:v>44911</c:v>
                </c:pt>
                <c:pt idx="686">
                  <c:v>44910</c:v>
                </c:pt>
                <c:pt idx="687">
                  <c:v>44909</c:v>
                </c:pt>
                <c:pt idx="688">
                  <c:v>44908</c:v>
                </c:pt>
                <c:pt idx="689">
                  <c:v>44907</c:v>
                </c:pt>
                <c:pt idx="690">
                  <c:v>44904</c:v>
                </c:pt>
                <c:pt idx="691">
                  <c:v>44903</c:v>
                </c:pt>
                <c:pt idx="692">
                  <c:v>44902</c:v>
                </c:pt>
                <c:pt idx="693">
                  <c:v>44901</c:v>
                </c:pt>
                <c:pt idx="694">
                  <c:v>44900</c:v>
                </c:pt>
                <c:pt idx="695">
                  <c:v>44897</c:v>
                </c:pt>
                <c:pt idx="696">
                  <c:v>44896</c:v>
                </c:pt>
                <c:pt idx="697">
                  <c:v>44895</c:v>
                </c:pt>
                <c:pt idx="698">
                  <c:v>44894</c:v>
                </c:pt>
                <c:pt idx="699">
                  <c:v>44893</c:v>
                </c:pt>
                <c:pt idx="700">
                  <c:v>44890</c:v>
                </c:pt>
                <c:pt idx="701">
                  <c:v>44888</c:v>
                </c:pt>
                <c:pt idx="702">
                  <c:v>44887</c:v>
                </c:pt>
                <c:pt idx="703">
                  <c:v>44886</c:v>
                </c:pt>
                <c:pt idx="704">
                  <c:v>44883</c:v>
                </c:pt>
                <c:pt idx="705">
                  <c:v>44882</c:v>
                </c:pt>
                <c:pt idx="706">
                  <c:v>44881</c:v>
                </c:pt>
                <c:pt idx="707">
                  <c:v>44880</c:v>
                </c:pt>
                <c:pt idx="708">
                  <c:v>44879</c:v>
                </c:pt>
                <c:pt idx="709">
                  <c:v>44876</c:v>
                </c:pt>
                <c:pt idx="710">
                  <c:v>44875</c:v>
                </c:pt>
                <c:pt idx="711">
                  <c:v>44874</c:v>
                </c:pt>
                <c:pt idx="712">
                  <c:v>44873</c:v>
                </c:pt>
                <c:pt idx="713">
                  <c:v>44872</c:v>
                </c:pt>
                <c:pt idx="714">
                  <c:v>44869</c:v>
                </c:pt>
                <c:pt idx="715">
                  <c:v>44868</c:v>
                </c:pt>
                <c:pt idx="716">
                  <c:v>44867</c:v>
                </c:pt>
                <c:pt idx="717">
                  <c:v>44866</c:v>
                </c:pt>
                <c:pt idx="718">
                  <c:v>44865</c:v>
                </c:pt>
                <c:pt idx="719">
                  <c:v>44862</c:v>
                </c:pt>
                <c:pt idx="720">
                  <c:v>44861</c:v>
                </c:pt>
                <c:pt idx="721">
                  <c:v>44860</c:v>
                </c:pt>
                <c:pt idx="722">
                  <c:v>44859</c:v>
                </c:pt>
                <c:pt idx="723">
                  <c:v>44858</c:v>
                </c:pt>
                <c:pt idx="724">
                  <c:v>44855</c:v>
                </c:pt>
                <c:pt idx="725">
                  <c:v>44854</c:v>
                </c:pt>
                <c:pt idx="726">
                  <c:v>44853</c:v>
                </c:pt>
                <c:pt idx="727">
                  <c:v>44852</c:v>
                </c:pt>
                <c:pt idx="728">
                  <c:v>44851</c:v>
                </c:pt>
                <c:pt idx="729">
                  <c:v>44848</c:v>
                </c:pt>
                <c:pt idx="730">
                  <c:v>44847</c:v>
                </c:pt>
                <c:pt idx="731">
                  <c:v>44846</c:v>
                </c:pt>
                <c:pt idx="732">
                  <c:v>44845</c:v>
                </c:pt>
                <c:pt idx="733">
                  <c:v>44844</c:v>
                </c:pt>
                <c:pt idx="734">
                  <c:v>44841</c:v>
                </c:pt>
                <c:pt idx="735">
                  <c:v>44840</c:v>
                </c:pt>
                <c:pt idx="736">
                  <c:v>44839</c:v>
                </c:pt>
                <c:pt idx="737">
                  <c:v>44838</c:v>
                </c:pt>
                <c:pt idx="738">
                  <c:v>44837</c:v>
                </c:pt>
                <c:pt idx="739">
                  <c:v>44834</c:v>
                </c:pt>
                <c:pt idx="740">
                  <c:v>44833</c:v>
                </c:pt>
                <c:pt idx="741">
                  <c:v>44832</c:v>
                </c:pt>
                <c:pt idx="742">
                  <c:v>44831</c:v>
                </c:pt>
                <c:pt idx="743">
                  <c:v>44830</c:v>
                </c:pt>
                <c:pt idx="744">
                  <c:v>44827</c:v>
                </c:pt>
                <c:pt idx="745">
                  <c:v>44826</c:v>
                </c:pt>
                <c:pt idx="746">
                  <c:v>44825</c:v>
                </c:pt>
                <c:pt idx="747">
                  <c:v>44824</c:v>
                </c:pt>
                <c:pt idx="748">
                  <c:v>44823</c:v>
                </c:pt>
                <c:pt idx="749">
                  <c:v>44820</c:v>
                </c:pt>
                <c:pt idx="750">
                  <c:v>44819</c:v>
                </c:pt>
                <c:pt idx="751">
                  <c:v>44818</c:v>
                </c:pt>
                <c:pt idx="752">
                  <c:v>44817</c:v>
                </c:pt>
                <c:pt idx="753">
                  <c:v>44816</c:v>
                </c:pt>
                <c:pt idx="754">
                  <c:v>44813</c:v>
                </c:pt>
                <c:pt idx="755">
                  <c:v>44812</c:v>
                </c:pt>
                <c:pt idx="756">
                  <c:v>44811</c:v>
                </c:pt>
                <c:pt idx="757">
                  <c:v>44810</c:v>
                </c:pt>
                <c:pt idx="758">
                  <c:v>44806</c:v>
                </c:pt>
                <c:pt idx="759">
                  <c:v>44805</c:v>
                </c:pt>
              </c:numCache>
            </c:numRef>
          </c:cat>
          <c:val>
            <c:numRef>
              <c:f>Sheet1!$F$3:$F$762</c:f>
              <c:numCache>
                <c:formatCode>General</c:formatCode>
                <c:ptCount val="760"/>
                <c:pt idx="0">
                  <c:v>114.081444</c:v>
                </c:pt>
                <c:pt idx="1">
                  <c:v>114.474968</c:v>
                </c:pt>
                <c:pt idx="2">
                  <c:v>113.643013</c:v>
                </c:pt>
                <c:pt idx="3">
                  <c:v>114.19368</c:v>
                </c:pt>
                <c:pt idx="4">
                  <c:v>111.290459</c:v>
                </c:pt>
                <c:pt idx="5">
                  <c:v>108.884598</c:v>
                </c:pt>
                <c:pt idx="6">
                  <c:v>109.683762</c:v>
                </c:pt>
                <c:pt idx="7">
                  <c:v>108.13659699999999</c:v>
                </c:pt>
                <c:pt idx="8">
                  <c:v>104.773529</c:v>
                </c:pt>
                <c:pt idx="9">
                  <c:v>103.117058</c:v>
                </c:pt>
                <c:pt idx="10">
                  <c:v>101.298813</c:v>
                </c:pt>
                <c:pt idx="11">
                  <c:v>100.137421</c:v>
                </c:pt>
                <c:pt idx="12">
                  <c:v>99.913689000000005</c:v>
                </c:pt>
                <c:pt idx="13">
                  <c:v>98.282791000000003</c:v>
                </c:pt>
                <c:pt idx="14">
                  <c:v>98.634925999999993</c:v>
                </c:pt>
                <c:pt idx="15">
                  <c:v>96.681633000000005</c:v>
                </c:pt>
                <c:pt idx="16">
                  <c:v>97.254531999999998</c:v>
                </c:pt>
                <c:pt idx="17">
                  <c:v>95.331421000000006</c:v>
                </c:pt>
                <c:pt idx="18">
                  <c:v>96.328911000000005</c:v>
                </c:pt>
                <c:pt idx="19">
                  <c:v>96.533614999999998</c:v>
                </c:pt>
                <c:pt idx="20">
                  <c:v>96.486350999999999</c:v>
                </c:pt>
                <c:pt idx="21">
                  <c:v>97.692520000000002</c:v>
                </c:pt>
                <c:pt idx="22">
                  <c:v>97.244225</c:v>
                </c:pt>
                <c:pt idx="23">
                  <c:v>96.897537</c:v>
                </c:pt>
                <c:pt idx="24">
                  <c:v>100.15966</c:v>
                </c:pt>
                <c:pt idx="25">
                  <c:v>100.078941</c:v>
                </c:pt>
                <c:pt idx="26">
                  <c:v>98.485885999999994</c:v>
                </c:pt>
                <c:pt idx="27">
                  <c:v>99.149651000000006</c:v>
                </c:pt>
                <c:pt idx="28">
                  <c:v>98.736984000000007</c:v>
                </c:pt>
                <c:pt idx="29">
                  <c:v>98.140822999999997</c:v>
                </c:pt>
                <c:pt idx="30">
                  <c:v>93.808166999999997</c:v>
                </c:pt>
                <c:pt idx="31">
                  <c:v>92.939109999999999</c:v>
                </c:pt>
                <c:pt idx="32">
                  <c:v>95.969855999999993</c:v>
                </c:pt>
                <c:pt idx="33">
                  <c:v>95.262054000000006</c:v>
                </c:pt>
                <c:pt idx="34">
                  <c:v>96.598724000000004</c:v>
                </c:pt>
                <c:pt idx="35">
                  <c:v>98.447601000000006</c:v>
                </c:pt>
                <c:pt idx="36">
                  <c:v>99.544037000000003</c:v>
                </c:pt>
                <c:pt idx="37">
                  <c:v>102.14696499999999</c:v>
                </c:pt>
                <c:pt idx="38">
                  <c:v>100.11855300000001</c:v>
                </c:pt>
                <c:pt idx="39">
                  <c:v>97.343474999999998</c:v>
                </c:pt>
                <c:pt idx="40">
                  <c:v>96.697243</c:v>
                </c:pt>
                <c:pt idx="41">
                  <c:v>97.177795000000003</c:v>
                </c:pt>
                <c:pt idx="42">
                  <c:v>95.847626000000005</c:v>
                </c:pt>
                <c:pt idx="43">
                  <c:v>96.964980999999995</c:v>
                </c:pt>
                <c:pt idx="44">
                  <c:v>97.676613000000003</c:v>
                </c:pt>
                <c:pt idx="45">
                  <c:v>95.818297999999999</c:v>
                </c:pt>
                <c:pt idx="46">
                  <c:v>95.205948000000006</c:v>
                </c:pt>
                <c:pt idx="47">
                  <c:v>94.514495999999994</c:v>
                </c:pt>
                <c:pt idx="48">
                  <c:v>96.551879999999997</c:v>
                </c:pt>
                <c:pt idx="49">
                  <c:v>95.940262000000004</c:v>
                </c:pt>
                <c:pt idx="50">
                  <c:v>97.785599000000005</c:v>
                </c:pt>
                <c:pt idx="51">
                  <c:v>96.689589999999995</c:v>
                </c:pt>
                <c:pt idx="52">
                  <c:v>94.586219999999997</c:v>
                </c:pt>
                <c:pt idx="53">
                  <c:v>92.889617999999999</c:v>
                </c:pt>
                <c:pt idx="54">
                  <c:v>96.046440000000004</c:v>
                </c:pt>
                <c:pt idx="55">
                  <c:v>96.306083999999998</c:v>
                </c:pt>
                <c:pt idx="56">
                  <c:v>95.796065999999996</c:v>
                </c:pt>
                <c:pt idx="57">
                  <c:v>98.435676999999998</c:v>
                </c:pt>
                <c:pt idx="58">
                  <c:v>98.430367000000004</c:v>
                </c:pt>
                <c:pt idx="59">
                  <c:v>98.488669999999999</c:v>
                </c:pt>
                <c:pt idx="60">
                  <c:v>99.592063999999993</c:v>
                </c:pt>
                <c:pt idx="61">
                  <c:v>99.422248999999994</c:v>
                </c:pt>
                <c:pt idx="62">
                  <c:v>102.197472</c:v>
                </c:pt>
                <c:pt idx="63">
                  <c:v>99.463042999999999</c:v>
                </c:pt>
                <c:pt idx="64">
                  <c:v>97.648635999999996</c:v>
                </c:pt>
                <c:pt idx="65">
                  <c:v>95.796959000000001</c:v>
                </c:pt>
                <c:pt idx="66">
                  <c:v>95.944084000000004</c:v>
                </c:pt>
                <c:pt idx="67">
                  <c:v>95.015083000000004</c:v>
                </c:pt>
                <c:pt idx="68">
                  <c:v>97.502831</c:v>
                </c:pt>
                <c:pt idx="69">
                  <c:v>98.685142999999997</c:v>
                </c:pt>
                <c:pt idx="70">
                  <c:v>97.548775000000006</c:v>
                </c:pt>
                <c:pt idx="71">
                  <c:v>99.207663999999994</c:v>
                </c:pt>
                <c:pt idx="72">
                  <c:v>93.767966999999999</c:v>
                </c:pt>
                <c:pt idx="73">
                  <c:v>95.458076000000005</c:v>
                </c:pt>
                <c:pt idx="74">
                  <c:v>93.663696000000002</c:v>
                </c:pt>
                <c:pt idx="75">
                  <c:v>94.452492000000007</c:v>
                </c:pt>
                <c:pt idx="76">
                  <c:v>97.789130999999998</c:v>
                </c:pt>
                <c:pt idx="77">
                  <c:v>94.078423000000001</c:v>
                </c:pt>
                <c:pt idx="78">
                  <c:v>95.282532000000003</c:v>
                </c:pt>
                <c:pt idx="79">
                  <c:v>93.819809000000006</c:v>
                </c:pt>
                <c:pt idx="80">
                  <c:v>90.251662999999994</c:v>
                </c:pt>
                <c:pt idx="81">
                  <c:v>88.725318999999999</c:v>
                </c:pt>
                <c:pt idx="82">
                  <c:v>90.872566000000006</c:v>
                </c:pt>
                <c:pt idx="83">
                  <c:v>87.170105000000007</c:v>
                </c:pt>
                <c:pt idx="84">
                  <c:v>91.474029999999999</c:v>
                </c:pt>
                <c:pt idx="85">
                  <c:v>90.654015000000001</c:v>
                </c:pt>
                <c:pt idx="86">
                  <c:v>95.872803000000005</c:v>
                </c:pt>
                <c:pt idx="87">
                  <c:v>94.738204999999994</c:v>
                </c:pt>
                <c:pt idx="88">
                  <c:v>98.200905000000006</c:v>
                </c:pt>
                <c:pt idx="89">
                  <c:v>102.163742</c:v>
                </c:pt>
                <c:pt idx="90">
                  <c:v>96.411231999999998</c:v>
                </c:pt>
                <c:pt idx="91">
                  <c:v>90.895538000000002</c:v>
                </c:pt>
                <c:pt idx="92">
                  <c:v>90.819550000000007</c:v>
                </c:pt>
                <c:pt idx="93">
                  <c:v>93.736153000000002</c:v>
                </c:pt>
                <c:pt idx="94">
                  <c:v>95.426856999999998</c:v>
                </c:pt>
                <c:pt idx="95">
                  <c:v>96.992080999999999</c:v>
                </c:pt>
                <c:pt idx="96">
                  <c:v>95.562943000000004</c:v>
                </c:pt>
                <c:pt idx="97">
                  <c:v>97.313141000000002</c:v>
                </c:pt>
                <c:pt idx="98">
                  <c:v>93.714363000000006</c:v>
                </c:pt>
                <c:pt idx="99">
                  <c:v>99.151115000000004</c:v>
                </c:pt>
                <c:pt idx="100">
                  <c:v>101.704842</c:v>
                </c:pt>
                <c:pt idx="101">
                  <c:v>95.982963999999996</c:v>
                </c:pt>
                <c:pt idx="102">
                  <c:v>96.941422000000003</c:v>
                </c:pt>
                <c:pt idx="103">
                  <c:v>90.32</c:v>
                </c:pt>
                <c:pt idx="104">
                  <c:v>89.154174999999995</c:v>
                </c:pt>
                <c:pt idx="105">
                  <c:v>90.725882999999996</c:v>
                </c:pt>
                <c:pt idx="106">
                  <c:v>87.110016000000002</c:v>
                </c:pt>
                <c:pt idx="107">
                  <c:v>81.600219999999993</c:v>
                </c:pt>
                <c:pt idx="108">
                  <c:v>75.742851000000002</c:v>
                </c:pt>
                <c:pt idx="109">
                  <c:v>75.743438999999995</c:v>
                </c:pt>
                <c:pt idx="110">
                  <c:v>78.981102000000007</c:v>
                </c:pt>
                <c:pt idx="111">
                  <c:v>83.523026000000002</c:v>
                </c:pt>
                <c:pt idx="112">
                  <c:v>84.632285999999993</c:v>
                </c:pt>
                <c:pt idx="113">
                  <c:v>83.407561999999999</c:v>
                </c:pt>
                <c:pt idx="114">
                  <c:v>84.007842999999994</c:v>
                </c:pt>
                <c:pt idx="115">
                  <c:v>81.742774999999995</c:v>
                </c:pt>
                <c:pt idx="116">
                  <c:v>80.103324999999998</c:v>
                </c:pt>
                <c:pt idx="117">
                  <c:v>77.870070999999996</c:v>
                </c:pt>
                <c:pt idx="118">
                  <c:v>77.911895999999999</c:v>
                </c:pt>
                <c:pt idx="119">
                  <c:v>77.378760999999997</c:v>
                </c:pt>
                <c:pt idx="120">
                  <c:v>78.033248999999998</c:v>
                </c:pt>
                <c:pt idx="121">
                  <c:v>79.373435999999998</c:v>
                </c:pt>
                <c:pt idx="122">
                  <c:v>79.543685999999994</c:v>
                </c:pt>
                <c:pt idx="123">
                  <c:v>78.774330000000006</c:v>
                </c:pt>
                <c:pt idx="124">
                  <c:v>76.763748000000007</c:v>
                </c:pt>
                <c:pt idx="125">
                  <c:v>75.795280000000005</c:v>
                </c:pt>
                <c:pt idx="126">
                  <c:v>76.091003000000001</c:v>
                </c:pt>
                <c:pt idx="127">
                  <c:v>72.885741999999993</c:v>
                </c:pt>
                <c:pt idx="128">
                  <c:v>71.774117000000004</c:v>
                </c:pt>
                <c:pt idx="129">
                  <c:v>70.172370999999998</c:v>
                </c:pt>
                <c:pt idx="130">
                  <c:v>71.373535000000004</c:v>
                </c:pt>
                <c:pt idx="131">
                  <c:v>71.532584999999997</c:v>
                </c:pt>
                <c:pt idx="132">
                  <c:v>71.979713000000004</c:v>
                </c:pt>
                <c:pt idx="133">
                  <c:v>71.891350000000003</c:v>
                </c:pt>
                <c:pt idx="134">
                  <c:v>70.409187000000003</c:v>
                </c:pt>
                <c:pt idx="135">
                  <c:v>68.353240999999997</c:v>
                </c:pt>
                <c:pt idx="136">
                  <c:v>69.513176000000001</c:v>
                </c:pt>
                <c:pt idx="137">
                  <c:v>71.802986000000004</c:v>
                </c:pt>
                <c:pt idx="138">
                  <c:v>71.719916999999995</c:v>
                </c:pt>
                <c:pt idx="139">
                  <c:v>73.884842000000006</c:v>
                </c:pt>
                <c:pt idx="140">
                  <c:v>72.961143000000007</c:v>
                </c:pt>
                <c:pt idx="141">
                  <c:v>73.133751000000004</c:v>
                </c:pt>
                <c:pt idx="142">
                  <c:v>72.804443000000006</c:v>
                </c:pt>
                <c:pt idx="143">
                  <c:v>72.959372999999999</c:v>
                </c:pt>
                <c:pt idx="144">
                  <c:v>69.808311000000003</c:v>
                </c:pt>
                <c:pt idx="145">
                  <c:v>72.499290000000002</c:v>
                </c:pt>
                <c:pt idx="146">
                  <c:v>71.075455000000005</c:v>
                </c:pt>
                <c:pt idx="147">
                  <c:v>70.714332999999996</c:v>
                </c:pt>
                <c:pt idx="148">
                  <c:v>71.324050999999997</c:v>
                </c:pt>
                <c:pt idx="149">
                  <c:v>68.544112999999996</c:v>
                </c:pt>
                <c:pt idx="150">
                  <c:v>68.261932000000002</c:v>
                </c:pt>
                <c:pt idx="151">
                  <c:v>68.907584999999997</c:v>
                </c:pt>
                <c:pt idx="152">
                  <c:v>67.462531999999996</c:v>
                </c:pt>
                <c:pt idx="153">
                  <c:v>65.842522000000002</c:v>
                </c:pt>
                <c:pt idx="154">
                  <c:v>64.852844000000005</c:v>
                </c:pt>
                <c:pt idx="155">
                  <c:v>64.627808000000002</c:v>
                </c:pt>
                <c:pt idx="156">
                  <c:v>62.552428999999997</c:v>
                </c:pt>
                <c:pt idx="157">
                  <c:v>62.796906</c:v>
                </c:pt>
                <c:pt idx="158">
                  <c:v>61.45966</c:v>
                </c:pt>
                <c:pt idx="159">
                  <c:v>63.213394000000001</c:v>
                </c:pt>
                <c:pt idx="160">
                  <c:v>62.287925999999999</c:v>
                </c:pt>
                <c:pt idx="161">
                  <c:v>62.382770999999998</c:v>
                </c:pt>
                <c:pt idx="162">
                  <c:v>61.695296999999997</c:v>
                </c:pt>
                <c:pt idx="163">
                  <c:v>59.247020999999997</c:v>
                </c:pt>
                <c:pt idx="164">
                  <c:v>59.898560000000003</c:v>
                </c:pt>
                <c:pt idx="165">
                  <c:v>58.838776000000003</c:v>
                </c:pt>
                <c:pt idx="166">
                  <c:v>57.727744999999999</c:v>
                </c:pt>
                <c:pt idx="167">
                  <c:v>56.885337999999997</c:v>
                </c:pt>
                <c:pt idx="168">
                  <c:v>58.452331999999998</c:v>
                </c:pt>
                <c:pt idx="169">
                  <c:v>56.813468999999998</c:v>
                </c:pt>
                <c:pt idx="170">
                  <c:v>56.027026999999997</c:v>
                </c:pt>
                <c:pt idx="171">
                  <c:v>55.313046</c:v>
                </c:pt>
                <c:pt idx="172">
                  <c:v>55.533954999999999</c:v>
                </c:pt>
                <c:pt idx="173">
                  <c:v>56.575474</c:v>
                </c:pt>
                <c:pt idx="174">
                  <c:v>54.607899000000003</c:v>
                </c:pt>
                <c:pt idx="175">
                  <c:v>53.547527000000002</c:v>
                </c:pt>
                <c:pt idx="176">
                  <c:v>54.425277999999999</c:v>
                </c:pt>
                <c:pt idx="177">
                  <c:v>55.142795999999997</c:v>
                </c:pt>
                <c:pt idx="178">
                  <c:v>54.158420999999997</c:v>
                </c:pt>
                <c:pt idx="179">
                  <c:v>53.904518000000003</c:v>
                </c:pt>
                <c:pt idx="180">
                  <c:v>54.514232999999997</c:v>
                </c:pt>
                <c:pt idx="181">
                  <c:v>52.811748999999999</c:v>
                </c:pt>
                <c:pt idx="182">
                  <c:v>52.301594000000001</c:v>
                </c:pt>
                <c:pt idx="183">
                  <c:v>55.923347</c:v>
                </c:pt>
                <c:pt idx="184">
                  <c:v>56.270325</c:v>
                </c:pt>
                <c:pt idx="185">
                  <c:v>56.005820999999997</c:v>
                </c:pt>
                <c:pt idx="186">
                  <c:v>57.920380000000002</c:v>
                </c:pt>
                <c:pt idx="187">
                  <c:v>60.129482000000003</c:v>
                </c:pt>
                <c:pt idx="188">
                  <c:v>58.716835000000003</c:v>
                </c:pt>
                <c:pt idx="189">
                  <c:v>56.716858000000002</c:v>
                </c:pt>
                <c:pt idx="190">
                  <c:v>55.130423999999998</c:v>
                </c:pt>
                <c:pt idx="191">
                  <c:v>55.030281000000002</c:v>
                </c:pt>
                <c:pt idx="192">
                  <c:v>56.104197999999997</c:v>
                </c:pt>
                <c:pt idx="193">
                  <c:v>55.726588999999997</c:v>
                </c:pt>
                <c:pt idx="194">
                  <c:v>55.469746000000001</c:v>
                </c:pt>
                <c:pt idx="195">
                  <c:v>55.706561999999998</c:v>
                </c:pt>
                <c:pt idx="196">
                  <c:v>55.286537000000003</c:v>
                </c:pt>
                <c:pt idx="197">
                  <c:v>55.117466</c:v>
                </c:pt>
                <c:pt idx="198">
                  <c:v>54.637943</c:v>
                </c:pt>
                <c:pt idx="199">
                  <c:v>60.009307999999997</c:v>
                </c:pt>
                <c:pt idx="200">
                  <c:v>57.271785999999999</c:v>
                </c:pt>
                <c:pt idx="201">
                  <c:v>56.145434999999999</c:v>
                </c:pt>
                <c:pt idx="202">
                  <c:v>55.054431999999998</c:v>
                </c:pt>
                <c:pt idx="203">
                  <c:v>53.861514999999997</c:v>
                </c:pt>
                <c:pt idx="204">
                  <c:v>50.999695000000003</c:v>
                </c:pt>
                <c:pt idx="205">
                  <c:v>51.093947999999997</c:v>
                </c:pt>
                <c:pt idx="206">
                  <c:v>51.572884000000002</c:v>
                </c:pt>
                <c:pt idx="207">
                  <c:v>53.069771000000003</c:v>
                </c:pt>
                <c:pt idx="208">
                  <c:v>54.273293000000002</c:v>
                </c:pt>
                <c:pt idx="209">
                  <c:v>58.158371000000002</c:v>
                </c:pt>
                <c:pt idx="210">
                  <c:v>59.450848000000001</c:v>
                </c:pt>
                <c:pt idx="211">
                  <c:v>56.643810000000002</c:v>
                </c:pt>
                <c:pt idx="212">
                  <c:v>61.646991999999997</c:v>
                </c:pt>
                <c:pt idx="213">
                  <c:v>61.222251999999997</c:v>
                </c:pt>
                <c:pt idx="214">
                  <c:v>61.207526999999999</c:v>
                </c:pt>
                <c:pt idx="215">
                  <c:v>61.645812999999997</c:v>
                </c:pt>
                <c:pt idx="216">
                  <c:v>64.216621000000004</c:v>
                </c:pt>
                <c:pt idx="217">
                  <c:v>63.458458</c:v>
                </c:pt>
                <c:pt idx="218">
                  <c:v>61.556857999999998</c:v>
                </c:pt>
                <c:pt idx="219">
                  <c:v>61.857295999999998</c:v>
                </c:pt>
                <c:pt idx="220">
                  <c:v>61.186317000000003</c:v>
                </c:pt>
                <c:pt idx="221">
                  <c:v>59.971606999999999</c:v>
                </c:pt>
                <c:pt idx="222">
                  <c:v>61.942715</c:v>
                </c:pt>
                <c:pt idx="223">
                  <c:v>60.224915000000003</c:v>
                </c:pt>
                <c:pt idx="224">
                  <c:v>60.319758999999998</c:v>
                </c:pt>
                <c:pt idx="225">
                  <c:v>58.626114000000001</c:v>
                </c:pt>
                <c:pt idx="226">
                  <c:v>57.513900999999997</c:v>
                </c:pt>
                <c:pt idx="227">
                  <c:v>56.851170000000003</c:v>
                </c:pt>
                <c:pt idx="228">
                  <c:v>56.024082</c:v>
                </c:pt>
                <c:pt idx="229">
                  <c:v>56.498302000000002</c:v>
                </c:pt>
                <c:pt idx="230">
                  <c:v>54.916584</c:v>
                </c:pt>
                <c:pt idx="231">
                  <c:v>53.622345000000003</c:v>
                </c:pt>
                <c:pt idx="232">
                  <c:v>54.450611000000002</c:v>
                </c:pt>
                <c:pt idx="233">
                  <c:v>55.682994999999998</c:v>
                </c:pt>
                <c:pt idx="234">
                  <c:v>56.322163000000003</c:v>
                </c:pt>
                <c:pt idx="235">
                  <c:v>56.457065999999998</c:v>
                </c:pt>
                <c:pt idx="236">
                  <c:v>56.622013000000003</c:v>
                </c:pt>
                <c:pt idx="237">
                  <c:v>56.889462000000002</c:v>
                </c:pt>
                <c:pt idx="238">
                  <c:v>55.201706000000001</c:v>
                </c:pt>
                <c:pt idx="239">
                  <c:v>56.595505000000003</c:v>
                </c:pt>
                <c:pt idx="240">
                  <c:v>57.411850000000001</c:v>
                </c:pt>
                <c:pt idx="241">
                  <c:v>56.515976000000002</c:v>
                </c:pt>
                <c:pt idx="242">
                  <c:v>56.528346999999997</c:v>
                </c:pt>
                <c:pt idx="243">
                  <c:v>54.856495000000002</c:v>
                </c:pt>
                <c:pt idx="244">
                  <c:v>54.453555999999999</c:v>
                </c:pt>
                <c:pt idx="245">
                  <c:v>52.383476000000002</c:v>
                </c:pt>
                <c:pt idx="246">
                  <c:v>50.744025999999998</c:v>
                </c:pt>
                <c:pt idx="247">
                  <c:v>51.367877999999997</c:v>
                </c:pt>
                <c:pt idx="248">
                  <c:v>52.130755999999998</c:v>
                </c:pt>
                <c:pt idx="249">
                  <c:v>51.850937000000002</c:v>
                </c:pt>
                <c:pt idx="250">
                  <c:v>50.684528</c:v>
                </c:pt>
                <c:pt idx="251">
                  <c:v>47.966445999999998</c:v>
                </c:pt>
                <c:pt idx="252">
                  <c:v>48.259224000000003</c:v>
                </c:pt>
                <c:pt idx="253">
                  <c:v>47.649512999999999</c:v>
                </c:pt>
                <c:pt idx="254">
                  <c:v>47.121093999999999</c:v>
                </c:pt>
                <c:pt idx="255">
                  <c:v>48.260993999999997</c:v>
                </c:pt>
                <c:pt idx="256">
                  <c:v>47.021538</c:v>
                </c:pt>
                <c:pt idx="257">
                  <c:v>46.856003000000001</c:v>
                </c:pt>
                <c:pt idx="258">
                  <c:v>47.473373000000002</c:v>
                </c:pt>
                <c:pt idx="259">
                  <c:v>48.534331999999999</c:v>
                </c:pt>
                <c:pt idx="260">
                  <c:v>47.545242000000002</c:v>
                </c:pt>
                <c:pt idx="261">
                  <c:v>48.725200999999998</c:v>
                </c:pt>
                <c:pt idx="262">
                  <c:v>48.335808</c:v>
                </c:pt>
                <c:pt idx="263">
                  <c:v>48.015338999999997</c:v>
                </c:pt>
                <c:pt idx="264">
                  <c:v>46.375301</c:v>
                </c:pt>
                <c:pt idx="265">
                  <c:v>48.013573000000001</c:v>
                </c:pt>
                <c:pt idx="266">
                  <c:v>48.097813000000002</c:v>
                </c:pt>
                <c:pt idx="267">
                  <c:v>47.525803000000003</c:v>
                </c:pt>
                <c:pt idx="268">
                  <c:v>47.745533000000002</c:v>
                </c:pt>
                <c:pt idx="269">
                  <c:v>44.728191000000002</c:v>
                </c:pt>
                <c:pt idx="270">
                  <c:v>44.201542000000003</c:v>
                </c:pt>
                <c:pt idx="271">
                  <c:v>45.221263999999998</c:v>
                </c:pt>
                <c:pt idx="272">
                  <c:v>45.677222999999998</c:v>
                </c:pt>
                <c:pt idx="273">
                  <c:v>43.227767999999998</c:v>
                </c:pt>
                <c:pt idx="274">
                  <c:v>43.004500999999998</c:v>
                </c:pt>
                <c:pt idx="275">
                  <c:v>40.376548999999997</c:v>
                </c:pt>
                <c:pt idx="276">
                  <c:v>40.841934000000002</c:v>
                </c:pt>
                <c:pt idx="277">
                  <c:v>42.018355999999997</c:v>
                </c:pt>
                <c:pt idx="278">
                  <c:v>43.929969999999997</c:v>
                </c:pt>
                <c:pt idx="279">
                  <c:v>44.107875999999997</c:v>
                </c:pt>
                <c:pt idx="280">
                  <c:v>44.186813000000001</c:v>
                </c:pt>
                <c:pt idx="281">
                  <c:v>42.002884000000002</c:v>
                </c:pt>
                <c:pt idx="282">
                  <c:v>40.451363000000001</c:v>
                </c:pt>
                <c:pt idx="283">
                  <c:v>40.628093999999997</c:v>
                </c:pt>
                <c:pt idx="284">
                  <c:v>39.294970999999997</c:v>
                </c:pt>
                <c:pt idx="285">
                  <c:v>41.247230999999999</c:v>
                </c:pt>
                <c:pt idx="286">
                  <c:v>41.950611000000002</c:v>
                </c:pt>
                <c:pt idx="287">
                  <c:v>41.181843000000001</c:v>
                </c:pt>
                <c:pt idx="288">
                  <c:v>41.431618</c:v>
                </c:pt>
                <c:pt idx="289">
                  <c:v>44.038361000000002</c:v>
                </c:pt>
                <c:pt idx="290">
                  <c:v>44.846012000000002</c:v>
                </c:pt>
                <c:pt idx="291">
                  <c:v>45.452190000000002</c:v>
                </c:pt>
                <c:pt idx="292">
                  <c:v>42.694637</c:v>
                </c:pt>
                <c:pt idx="293">
                  <c:v>42.056057000000003</c:v>
                </c:pt>
                <c:pt idx="294">
                  <c:v>42.294643000000001</c:v>
                </c:pt>
                <c:pt idx="295">
                  <c:v>39.689667</c:v>
                </c:pt>
                <c:pt idx="296">
                  <c:v>39.267283999999997</c:v>
                </c:pt>
                <c:pt idx="297">
                  <c:v>38.975093999999999</c:v>
                </c:pt>
                <c:pt idx="298">
                  <c:v>40.920872000000003</c:v>
                </c:pt>
                <c:pt idx="299">
                  <c:v>38.802489999999999</c:v>
                </c:pt>
                <c:pt idx="300">
                  <c:v>37.227249</c:v>
                </c:pt>
                <c:pt idx="301">
                  <c:v>37.370987</c:v>
                </c:pt>
                <c:pt idx="302">
                  <c:v>37.067604000000003</c:v>
                </c:pt>
                <c:pt idx="303">
                  <c:v>37.125335999999997</c:v>
                </c:pt>
                <c:pt idx="304">
                  <c:v>35.381622</c:v>
                </c:pt>
                <c:pt idx="305">
                  <c:v>36.647579</c:v>
                </c:pt>
                <c:pt idx="306">
                  <c:v>37.532989999999998</c:v>
                </c:pt>
                <c:pt idx="307">
                  <c:v>36.786605999999999</c:v>
                </c:pt>
                <c:pt idx="308">
                  <c:v>39.031647</c:v>
                </c:pt>
                <c:pt idx="309">
                  <c:v>37.227249</c:v>
                </c:pt>
                <c:pt idx="310">
                  <c:v>36.619304999999997</c:v>
                </c:pt>
                <c:pt idx="311">
                  <c:v>37.438144999999999</c:v>
                </c:pt>
                <c:pt idx="312">
                  <c:v>35.739784</c:v>
                </c:pt>
                <c:pt idx="313">
                  <c:v>36.963332999999999</c:v>
                </c:pt>
                <c:pt idx="314">
                  <c:v>36.493828000000001</c:v>
                </c:pt>
                <c:pt idx="315">
                  <c:v>36.132710000000003</c:v>
                </c:pt>
                <c:pt idx="316">
                  <c:v>35.125359000000003</c:v>
                </c:pt>
                <c:pt idx="317">
                  <c:v>39.972431</c:v>
                </c:pt>
                <c:pt idx="318">
                  <c:v>38.750647999999998</c:v>
                </c:pt>
                <c:pt idx="319">
                  <c:v>37.082920000000001</c:v>
                </c:pt>
                <c:pt idx="320">
                  <c:v>38.481430000000003</c:v>
                </c:pt>
                <c:pt idx="321">
                  <c:v>37.101771999999997</c:v>
                </c:pt>
                <c:pt idx="322" formatCode="#,##0">
                  <c:v>38.03</c:v>
                </c:pt>
                <c:pt idx="323">
                  <c:v>37.74</c:v>
                </c:pt>
                <c:pt idx="324">
                  <c:v>39.1</c:v>
                </c:pt>
                <c:pt idx="325">
                  <c:v>37.479999999999997</c:v>
                </c:pt>
                <c:pt idx="326">
                  <c:v>37.22</c:v>
                </c:pt>
                <c:pt idx="327">
                  <c:v>40.14</c:v>
                </c:pt>
                <c:pt idx="328">
                  <c:v>42.62</c:v>
                </c:pt>
                <c:pt idx="329">
                  <c:v>42.87</c:v>
                </c:pt>
                <c:pt idx="330">
                  <c:v>42.28</c:v>
                </c:pt>
                <c:pt idx="331">
                  <c:v>40.020000000000003</c:v>
                </c:pt>
                <c:pt idx="332">
                  <c:v>40.56</c:v>
                </c:pt>
                <c:pt idx="333">
                  <c:v>38.92</c:v>
                </c:pt>
                <c:pt idx="334">
                  <c:v>37.630000000000003</c:v>
                </c:pt>
                <c:pt idx="335">
                  <c:v>39.055798000000003</c:v>
                </c:pt>
                <c:pt idx="336">
                  <c:v>38.221049999999998</c:v>
                </c:pt>
                <c:pt idx="337">
                  <c:v>36.013126</c:v>
                </c:pt>
                <c:pt idx="338">
                  <c:v>36.322398999999997</c:v>
                </c:pt>
                <c:pt idx="339">
                  <c:v>36.903835000000001</c:v>
                </c:pt>
                <c:pt idx="340">
                  <c:v>35.594279999999998</c:v>
                </c:pt>
                <c:pt idx="341">
                  <c:v>35.717399999999998</c:v>
                </c:pt>
                <c:pt idx="342">
                  <c:v>36.644047</c:v>
                </c:pt>
                <c:pt idx="343">
                  <c:v>34.68177</c:v>
                </c:pt>
                <c:pt idx="344">
                  <c:v>37.592486999999998</c:v>
                </c:pt>
                <c:pt idx="345">
                  <c:v>37.727978</c:v>
                </c:pt>
                <c:pt idx="346">
                  <c:v>37.403976</c:v>
                </c:pt>
                <c:pt idx="347">
                  <c:v>36.444344000000001</c:v>
                </c:pt>
                <c:pt idx="348">
                  <c:v>36.788963000000003</c:v>
                </c:pt>
                <c:pt idx="349">
                  <c:v>37.100006</c:v>
                </c:pt>
                <c:pt idx="350">
                  <c:v>40.907322000000001</c:v>
                </c:pt>
                <c:pt idx="351">
                  <c:v>40.147979999999997</c:v>
                </c:pt>
                <c:pt idx="352">
                  <c:v>39.086433</c:v>
                </c:pt>
                <c:pt idx="353">
                  <c:v>40.374783000000001</c:v>
                </c:pt>
                <c:pt idx="354">
                  <c:v>40.401291000000001</c:v>
                </c:pt>
                <c:pt idx="355">
                  <c:v>38.105590999999997</c:v>
                </c:pt>
                <c:pt idx="356">
                  <c:v>39.763888999999999</c:v>
                </c:pt>
                <c:pt idx="357">
                  <c:v>37.497055000000003</c:v>
                </c:pt>
                <c:pt idx="358">
                  <c:v>38.601016999999999</c:v>
                </c:pt>
                <c:pt idx="359">
                  <c:v>37.791012000000002</c:v>
                </c:pt>
                <c:pt idx="360">
                  <c:v>37.244331000000003</c:v>
                </c:pt>
                <c:pt idx="361">
                  <c:v>34.958056999999997</c:v>
                </c:pt>
                <c:pt idx="362">
                  <c:v>35.491776000000002</c:v>
                </c:pt>
                <c:pt idx="363">
                  <c:v>34.353057999999997</c:v>
                </c:pt>
                <c:pt idx="364">
                  <c:v>32.631134000000003</c:v>
                </c:pt>
                <c:pt idx="365">
                  <c:v>31.360455000000002</c:v>
                </c:pt>
                <c:pt idx="366">
                  <c:v>29.293911000000001</c:v>
                </c:pt>
                <c:pt idx="367">
                  <c:v>28.351948</c:v>
                </c:pt>
                <c:pt idx="368">
                  <c:v>27.941348999999999</c:v>
                </c:pt>
                <c:pt idx="369">
                  <c:v>27.564919</c:v>
                </c:pt>
                <c:pt idx="370">
                  <c:v>28.500990000000002</c:v>
                </c:pt>
                <c:pt idx="371">
                  <c:v>28.799071999999999</c:v>
                </c:pt>
                <c:pt idx="372">
                  <c:v>27.102478000000001</c:v>
                </c:pt>
                <c:pt idx="373">
                  <c:v>27.265657000000001</c:v>
                </c:pt>
                <c:pt idx="374">
                  <c:v>27.002922000000002</c:v>
                </c:pt>
                <c:pt idx="375">
                  <c:v>27.373463000000001</c:v>
                </c:pt>
                <c:pt idx="376">
                  <c:v>28.093336000000001</c:v>
                </c:pt>
                <c:pt idx="377">
                  <c:v>27.146661999999999</c:v>
                </c:pt>
                <c:pt idx="378">
                  <c:v>28.584641000000001</c:v>
                </c:pt>
                <c:pt idx="379">
                  <c:v>28.360785</c:v>
                </c:pt>
                <c:pt idx="380">
                  <c:v>27.243272999999999</c:v>
                </c:pt>
                <c:pt idx="381">
                  <c:v>26.548141000000001</c:v>
                </c:pt>
                <c:pt idx="382">
                  <c:v>25.361704</c:v>
                </c:pt>
                <c:pt idx="383">
                  <c:v>24.562891</c:v>
                </c:pt>
                <c:pt idx="384">
                  <c:v>22.703709</c:v>
                </c:pt>
                <c:pt idx="385">
                  <c:v>20.385035999999999</c:v>
                </c:pt>
                <c:pt idx="386">
                  <c:v>19.854258000000002</c:v>
                </c:pt>
                <c:pt idx="387">
                  <c:v>19.614495999999999</c:v>
                </c:pt>
                <c:pt idx="388">
                  <c:v>19.659267</c:v>
                </c:pt>
                <c:pt idx="389">
                  <c:v>19.904330999999999</c:v>
                </c:pt>
                <c:pt idx="390">
                  <c:v>19.255737</c:v>
                </c:pt>
                <c:pt idx="391">
                  <c:v>19.349993000000001</c:v>
                </c:pt>
                <c:pt idx="392">
                  <c:v>19.256916</c:v>
                </c:pt>
                <c:pt idx="393">
                  <c:v>18.619516000000001</c:v>
                </c:pt>
                <c:pt idx="394">
                  <c:v>18.078137999999999</c:v>
                </c:pt>
                <c:pt idx="395">
                  <c:v>17.367100000000001</c:v>
                </c:pt>
                <c:pt idx="396">
                  <c:v>17.415405</c:v>
                </c:pt>
                <c:pt idx="397">
                  <c:v>19.000070999999998</c:v>
                </c:pt>
                <c:pt idx="398">
                  <c:v>19.248079000000001</c:v>
                </c:pt>
                <c:pt idx="399">
                  <c:v>19.852491000000001</c:v>
                </c:pt>
                <c:pt idx="400">
                  <c:v>19.901973999999999</c:v>
                </c:pt>
                <c:pt idx="401">
                  <c:v>19.947924</c:v>
                </c:pt>
                <c:pt idx="402">
                  <c:v>19.298152999999999</c:v>
                </c:pt>
                <c:pt idx="403">
                  <c:v>20.161176999999999</c:v>
                </c:pt>
                <c:pt idx="404">
                  <c:v>21.058367000000001</c:v>
                </c:pt>
                <c:pt idx="405">
                  <c:v>20.147037999999998</c:v>
                </c:pt>
                <c:pt idx="406">
                  <c:v>19.999175999999999</c:v>
                </c:pt>
                <c:pt idx="407">
                  <c:v>19.776496999999999</c:v>
                </c:pt>
                <c:pt idx="408">
                  <c:v>18.909939000000001</c:v>
                </c:pt>
                <c:pt idx="409">
                  <c:v>19.046610000000001</c:v>
                </c:pt>
                <c:pt idx="410">
                  <c:v>18.637187999999998</c:v>
                </c:pt>
                <c:pt idx="411">
                  <c:v>19.543804000000002</c:v>
                </c:pt>
                <c:pt idx="412">
                  <c:v>19.097270999999999</c:v>
                </c:pt>
                <c:pt idx="413">
                  <c:v>19.556175</c:v>
                </c:pt>
                <c:pt idx="414">
                  <c:v>19.193881999999999</c:v>
                </c:pt>
                <c:pt idx="415">
                  <c:v>18.224240999999999</c:v>
                </c:pt>
                <c:pt idx="416">
                  <c:v>19.494322</c:v>
                </c:pt>
                <c:pt idx="417">
                  <c:v>20.709033999999999</c:v>
                </c:pt>
                <c:pt idx="418">
                  <c:v>19.522009000000001</c:v>
                </c:pt>
                <c:pt idx="419">
                  <c:v>19.256916</c:v>
                </c:pt>
                <c:pt idx="420">
                  <c:v>19.598001</c:v>
                </c:pt>
                <c:pt idx="421">
                  <c:v>19.472525000000001</c:v>
                </c:pt>
                <c:pt idx="422">
                  <c:v>20.496369999999999</c:v>
                </c:pt>
                <c:pt idx="423">
                  <c:v>20.390335</c:v>
                </c:pt>
                <c:pt idx="424">
                  <c:v>20.263089999999998</c:v>
                </c:pt>
                <c:pt idx="425">
                  <c:v>21.292238000000001</c:v>
                </c:pt>
                <c:pt idx="426">
                  <c:v>21.529055</c:v>
                </c:pt>
                <c:pt idx="427">
                  <c:v>21.683986999999998</c:v>
                </c:pt>
                <c:pt idx="428">
                  <c:v>22.383831000000001</c:v>
                </c:pt>
                <c:pt idx="429">
                  <c:v>21.813586999999998</c:v>
                </c:pt>
                <c:pt idx="430">
                  <c:v>20.94585</c:v>
                </c:pt>
                <c:pt idx="431">
                  <c:v>20.525825999999999</c:v>
                </c:pt>
                <c:pt idx="432">
                  <c:v>19.668104</c:v>
                </c:pt>
                <c:pt idx="433">
                  <c:v>20.195931999999999</c:v>
                </c:pt>
                <c:pt idx="434">
                  <c:v>19.420684999999999</c:v>
                </c:pt>
                <c:pt idx="435">
                  <c:v>18.974739</c:v>
                </c:pt>
                <c:pt idx="436">
                  <c:v>19.960884</c:v>
                </c:pt>
                <c:pt idx="437">
                  <c:v>19.453085000000002</c:v>
                </c:pt>
                <c:pt idx="438">
                  <c:v>16.638991999999998</c:v>
                </c:pt>
                <c:pt idx="439">
                  <c:v>16.755618999999999</c:v>
                </c:pt>
                <c:pt idx="440">
                  <c:v>18.094044</c:v>
                </c:pt>
                <c:pt idx="441">
                  <c:v>19.496088</c:v>
                </c:pt>
                <c:pt idx="442">
                  <c:v>19.324072000000001</c:v>
                </c:pt>
                <c:pt idx="443">
                  <c:v>18.959423000000001</c:v>
                </c:pt>
                <c:pt idx="444">
                  <c:v>19.552052</c:v>
                </c:pt>
                <c:pt idx="445">
                  <c:v>22.073378000000002</c:v>
                </c:pt>
                <c:pt idx="446">
                  <c:v>19.963829</c:v>
                </c:pt>
                <c:pt idx="447">
                  <c:v>20.425090999999998</c:v>
                </c:pt>
                <c:pt idx="448">
                  <c:v>20.232455999999999</c:v>
                </c:pt>
                <c:pt idx="449">
                  <c:v>18.651326999999998</c:v>
                </c:pt>
                <c:pt idx="450">
                  <c:v>17.867241</c:v>
                </c:pt>
                <c:pt idx="451">
                  <c:v>17.239857000000001</c:v>
                </c:pt>
                <c:pt idx="452">
                  <c:v>17.718201000000001</c:v>
                </c:pt>
                <c:pt idx="453">
                  <c:v>16.527052000000001</c:v>
                </c:pt>
                <c:pt idx="454">
                  <c:v>16.689053000000001</c:v>
                </c:pt>
                <c:pt idx="455">
                  <c:v>16.693766</c:v>
                </c:pt>
                <c:pt idx="456">
                  <c:v>15.453721</c:v>
                </c:pt>
                <c:pt idx="457">
                  <c:v>15.715279000000001</c:v>
                </c:pt>
                <c:pt idx="458">
                  <c:v>14.692021</c:v>
                </c:pt>
                <c:pt idx="459">
                  <c:v>14.296149</c:v>
                </c:pt>
                <c:pt idx="460">
                  <c:v>15.377138</c:v>
                </c:pt>
                <c:pt idx="461">
                  <c:v>14.885244</c:v>
                </c:pt>
                <c:pt idx="462">
                  <c:v>16.019251000000001</c:v>
                </c:pt>
                <c:pt idx="463">
                  <c:v>16.531175999999999</c:v>
                </c:pt>
                <c:pt idx="464">
                  <c:v>17.385952</c:v>
                </c:pt>
                <c:pt idx="465">
                  <c:v>16.981242999999999</c:v>
                </c:pt>
                <c:pt idx="466">
                  <c:v>16.789787</c:v>
                </c:pt>
                <c:pt idx="467">
                  <c:v>16.869316000000001</c:v>
                </c:pt>
                <c:pt idx="468">
                  <c:v>17.589189999999999</c:v>
                </c:pt>
                <c:pt idx="469">
                  <c:v>18.194189000000001</c:v>
                </c:pt>
                <c:pt idx="470">
                  <c:v>16.918210999999999</c:v>
                </c:pt>
                <c:pt idx="471">
                  <c:v>16.624251999999998</c:v>
                </c:pt>
                <c:pt idx="472">
                  <c:v>16.108792999999999</c:v>
                </c:pt>
                <c:pt idx="473">
                  <c:v>16.219543000000002</c:v>
                </c:pt>
                <c:pt idx="474">
                  <c:v>16.723219</c:v>
                </c:pt>
                <c:pt idx="475">
                  <c:v>16.314388000000001</c:v>
                </c:pt>
                <c:pt idx="476">
                  <c:v>14.729134999999999</c:v>
                </c:pt>
                <c:pt idx="477">
                  <c:v>13.293509999999999</c:v>
                </c:pt>
                <c:pt idx="478">
                  <c:v>13.11796</c:v>
                </c:pt>
                <c:pt idx="479">
                  <c:v>13.861397999999999</c:v>
                </c:pt>
                <c:pt idx="480">
                  <c:v>10.095904000000001</c:v>
                </c:pt>
                <c:pt idx="481">
                  <c:v>10.41755</c:v>
                </c:pt>
                <c:pt idx="482">
                  <c:v>9.5951740000000001</c:v>
                </c:pt>
                <c:pt idx="483">
                  <c:v>9.6546730000000007</c:v>
                </c:pt>
                <c:pt idx="484">
                  <c:v>7.9816440000000002</c:v>
                </c:pt>
                <c:pt idx="485">
                  <c:v>7.2329040000000004</c:v>
                </c:pt>
                <c:pt idx="486">
                  <c:v>7.2953489999999999</c:v>
                </c:pt>
                <c:pt idx="487">
                  <c:v>7.3931380000000004</c:v>
                </c:pt>
                <c:pt idx="488">
                  <c:v>7.688275</c:v>
                </c:pt>
                <c:pt idx="489">
                  <c:v>8.9018099999999993</c:v>
                </c:pt>
                <c:pt idx="490">
                  <c:v>9.8584999999999994</c:v>
                </c:pt>
                <c:pt idx="491">
                  <c:v>10.462320999999999</c:v>
                </c:pt>
                <c:pt idx="492">
                  <c:v>11.966279999999999</c:v>
                </c:pt>
                <c:pt idx="493">
                  <c:v>12.865828</c:v>
                </c:pt>
                <c:pt idx="494">
                  <c:v>13.414275</c:v>
                </c:pt>
                <c:pt idx="495">
                  <c:v>13.107357</c:v>
                </c:pt>
                <c:pt idx="496">
                  <c:v>13.712946000000001</c:v>
                </c:pt>
                <c:pt idx="497">
                  <c:v>13.77539</c:v>
                </c:pt>
                <c:pt idx="498">
                  <c:v>13.921486</c:v>
                </c:pt>
                <c:pt idx="499">
                  <c:v>13.336513999999999</c:v>
                </c:pt>
                <c:pt idx="500">
                  <c:v>12.563622000000001</c:v>
                </c:pt>
                <c:pt idx="501">
                  <c:v>12.406333999999999</c:v>
                </c:pt>
                <c:pt idx="502">
                  <c:v>12.733281</c:v>
                </c:pt>
                <c:pt idx="503">
                  <c:v>13.241671</c:v>
                </c:pt>
                <c:pt idx="504">
                  <c:v>13.051982000000001</c:v>
                </c:pt>
                <c:pt idx="505">
                  <c:v>13.087327</c:v>
                </c:pt>
                <c:pt idx="506">
                  <c:v>12.90353</c:v>
                </c:pt>
                <c:pt idx="507">
                  <c:v>13.466704</c:v>
                </c:pt>
                <c:pt idx="508">
                  <c:v>14.287902000000001</c:v>
                </c:pt>
                <c:pt idx="509">
                  <c:v>14.295560999999999</c:v>
                </c:pt>
                <c:pt idx="510">
                  <c:v>14.421037999999999</c:v>
                </c:pt>
                <c:pt idx="511">
                  <c:v>14.13945</c:v>
                </c:pt>
                <c:pt idx="512">
                  <c:v>13.116193000000001</c:v>
                </c:pt>
                <c:pt idx="513">
                  <c:v>12.809275</c:v>
                </c:pt>
                <c:pt idx="514">
                  <c:v>12.924149</c:v>
                </c:pt>
                <c:pt idx="515">
                  <c:v>12.839907999999999</c:v>
                </c:pt>
                <c:pt idx="516">
                  <c:v>11.779536999999999</c:v>
                </c:pt>
                <c:pt idx="517">
                  <c:v>11.629318</c:v>
                </c:pt>
                <c:pt idx="518">
                  <c:v>11.298246000000001</c:v>
                </c:pt>
                <c:pt idx="519">
                  <c:v>11.305315999999999</c:v>
                </c:pt>
                <c:pt idx="520">
                  <c:v>11.44552</c:v>
                </c:pt>
                <c:pt idx="521">
                  <c:v>12.045807999999999</c:v>
                </c:pt>
                <c:pt idx="522">
                  <c:v>12.346247</c:v>
                </c:pt>
                <c:pt idx="523">
                  <c:v>12.738583999999999</c:v>
                </c:pt>
                <c:pt idx="524">
                  <c:v>12.663179</c:v>
                </c:pt>
                <c:pt idx="525">
                  <c:v>12.779820000000001</c:v>
                </c:pt>
                <c:pt idx="526">
                  <c:v>13.414864</c:v>
                </c:pt>
                <c:pt idx="527">
                  <c:v>14.081719</c:v>
                </c:pt>
                <c:pt idx="528">
                  <c:v>14.455793999999999</c:v>
                </c:pt>
                <c:pt idx="529">
                  <c:v>13.934445</c:v>
                </c:pt>
                <c:pt idx="530">
                  <c:v>13.957420000000001</c:v>
                </c:pt>
                <c:pt idx="531">
                  <c:v>14.537089</c:v>
                </c:pt>
                <c:pt idx="532">
                  <c:v>15.762406</c:v>
                </c:pt>
                <c:pt idx="533">
                  <c:v>15.432513</c:v>
                </c:pt>
                <c:pt idx="534">
                  <c:v>14.637824999999999</c:v>
                </c:pt>
                <c:pt idx="535">
                  <c:v>16.173594000000001</c:v>
                </c:pt>
                <c:pt idx="536">
                  <c:v>15.754747999999999</c:v>
                </c:pt>
                <c:pt idx="537">
                  <c:v>15.152104</c:v>
                </c:pt>
                <c:pt idx="538">
                  <c:v>15.576841</c:v>
                </c:pt>
                <c:pt idx="539">
                  <c:v>16.023963999999999</c:v>
                </c:pt>
                <c:pt idx="540">
                  <c:v>16.442810000000001</c:v>
                </c:pt>
                <c:pt idx="541">
                  <c:v>16.565342000000001</c:v>
                </c:pt>
                <c:pt idx="542">
                  <c:v>15.170366</c:v>
                </c:pt>
                <c:pt idx="543">
                  <c:v>15.180381000000001</c:v>
                </c:pt>
                <c:pt idx="544">
                  <c:v>15.492601000000001</c:v>
                </c:pt>
                <c:pt idx="545">
                  <c:v>15.306447</c:v>
                </c:pt>
                <c:pt idx="546">
                  <c:v>13.826641</c:v>
                </c:pt>
                <c:pt idx="547">
                  <c:v>13.421343999999999</c:v>
                </c:pt>
                <c:pt idx="548">
                  <c:v>13.403670999999999</c:v>
                </c:pt>
                <c:pt idx="549">
                  <c:v>12.570103</c:v>
                </c:pt>
                <c:pt idx="550">
                  <c:v>12.829304</c:v>
                </c:pt>
                <c:pt idx="551">
                  <c:v>13.20279</c:v>
                </c:pt>
                <c:pt idx="552">
                  <c:v>13.067887000000001</c:v>
                </c:pt>
                <c:pt idx="553">
                  <c:v>12.411047</c:v>
                </c:pt>
                <c:pt idx="554">
                  <c:v>12.359206</c:v>
                </c:pt>
                <c:pt idx="555">
                  <c:v>12.73446</c:v>
                </c:pt>
                <c:pt idx="556">
                  <c:v>13.298223</c:v>
                </c:pt>
                <c:pt idx="557">
                  <c:v>13.176869</c:v>
                </c:pt>
                <c:pt idx="558">
                  <c:v>12.753311</c:v>
                </c:pt>
                <c:pt idx="559">
                  <c:v>13.845492</c:v>
                </c:pt>
                <c:pt idx="560">
                  <c:v>14.073472000000001</c:v>
                </c:pt>
                <c:pt idx="561">
                  <c:v>15.34356</c:v>
                </c:pt>
                <c:pt idx="562">
                  <c:v>15.345326999999999</c:v>
                </c:pt>
                <c:pt idx="563">
                  <c:v>14.432819</c:v>
                </c:pt>
                <c:pt idx="564">
                  <c:v>14.504689000000001</c:v>
                </c:pt>
                <c:pt idx="565">
                  <c:v>15.335312999999999</c:v>
                </c:pt>
                <c:pt idx="566">
                  <c:v>15.53266</c:v>
                </c:pt>
                <c:pt idx="567">
                  <c:v>15.784203</c:v>
                </c:pt>
                <c:pt idx="568">
                  <c:v>14.285546</c:v>
                </c:pt>
                <c:pt idx="569">
                  <c:v>15.669917999999999</c:v>
                </c:pt>
                <c:pt idx="570">
                  <c:v>15.572127999999999</c:v>
                </c:pt>
                <c:pt idx="571">
                  <c:v>14.753876999999999</c:v>
                </c:pt>
                <c:pt idx="572">
                  <c:v>16.499952</c:v>
                </c:pt>
                <c:pt idx="573">
                  <c:v>15.623379999999999</c:v>
                </c:pt>
                <c:pt idx="574">
                  <c:v>15.423088</c:v>
                </c:pt>
                <c:pt idx="575">
                  <c:v>14.664923</c:v>
                </c:pt>
                <c:pt idx="576">
                  <c:v>14.367430000000001</c:v>
                </c:pt>
                <c:pt idx="577">
                  <c:v>15.295254999999999</c:v>
                </c:pt>
                <c:pt idx="578">
                  <c:v>16.359749000000001</c:v>
                </c:pt>
                <c:pt idx="579">
                  <c:v>16.161224000000001</c:v>
                </c:pt>
                <c:pt idx="580">
                  <c:v>16.511734000000001</c:v>
                </c:pt>
                <c:pt idx="581">
                  <c:v>15.318229000000001</c:v>
                </c:pt>
                <c:pt idx="582">
                  <c:v>16.749140000000001</c:v>
                </c:pt>
                <c:pt idx="583">
                  <c:v>17.180945999999999</c:v>
                </c:pt>
                <c:pt idx="584">
                  <c:v>18.790354000000001</c:v>
                </c:pt>
                <c:pt idx="585">
                  <c:v>18.453389999999999</c:v>
                </c:pt>
                <c:pt idx="586">
                  <c:v>18.705522999999999</c:v>
                </c:pt>
                <c:pt idx="587">
                  <c:v>19.591522000000001</c:v>
                </c:pt>
                <c:pt idx="588">
                  <c:v>19.854846999999999</c:v>
                </c:pt>
                <c:pt idx="589">
                  <c:v>19.065460000000002</c:v>
                </c:pt>
                <c:pt idx="590">
                  <c:v>18.808025000000001</c:v>
                </c:pt>
                <c:pt idx="591">
                  <c:v>20.780905000000001</c:v>
                </c:pt>
                <c:pt idx="592">
                  <c:v>20.114636999999998</c:v>
                </c:pt>
                <c:pt idx="593">
                  <c:v>18.801545999999998</c:v>
                </c:pt>
                <c:pt idx="594">
                  <c:v>16.791554999999999</c:v>
                </c:pt>
                <c:pt idx="595">
                  <c:v>17.229841</c:v>
                </c:pt>
                <c:pt idx="596">
                  <c:v>17.099062</c:v>
                </c:pt>
                <c:pt idx="597">
                  <c:v>17.173287999999999</c:v>
                </c:pt>
                <c:pt idx="598">
                  <c:v>17.665182000000001</c:v>
                </c:pt>
                <c:pt idx="599">
                  <c:v>17.179178</c:v>
                </c:pt>
                <c:pt idx="600">
                  <c:v>16.821009</c:v>
                </c:pt>
                <c:pt idx="601">
                  <c:v>18.101702</c:v>
                </c:pt>
                <c:pt idx="602">
                  <c:v>17.520265999999999</c:v>
                </c:pt>
                <c:pt idx="603">
                  <c:v>18.139991999999999</c:v>
                </c:pt>
                <c:pt idx="604">
                  <c:v>17.535582000000002</c:v>
                </c:pt>
                <c:pt idx="605">
                  <c:v>18.064589000000002</c:v>
                </c:pt>
                <c:pt idx="606">
                  <c:v>20.188274</c:v>
                </c:pt>
                <c:pt idx="607">
                  <c:v>18.698454000000002</c:v>
                </c:pt>
                <c:pt idx="608">
                  <c:v>18.032188000000001</c:v>
                </c:pt>
                <c:pt idx="609">
                  <c:v>17.317028000000001</c:v>
                </c:pt>
                <c:pt idx="610">
                  <c:v>18.28491</c:v>
                </c:pt>
                <c:pt idx="611">
                  <c:v>19.040129</c:v>
                </c:pt>
                <c:pt idx="612">
                  <c:v>19.021868000000001</c:v>
                </c:pt>
                <c:pt idx="613">
                  <c:v>16.914674999999999</c:v>
                </c:pt>
                <c:pt idx="614">
                  <c:v>16.009236999999999</c:v>
                </c:pt>
                <c:pt idx="615">
                  <c:v>16.662541999999998</c:v>
                </c:pt>
                <c:pt idx="616">
                  <c:v>15.739431</c:v>
                </c:pt>
                <c:pt idx="617">
                  <c:v>16.260190999999999</c:v>
                </c:pt>
                <c:pt idx="618">
                  <c:v>15.266389</c:v>
                </c:pt>
                <c:pt idx="619">
                  <c:v>16.535298999999998</c:v>
                </c:pt>
                <c:pt idx="620">
                  <c:v>17.430133999999999</c:v>
                </c:pt>
                <c:pt idx="621">
                  <c:v>16.058132000000001</c:v>
                </c:pt>
                <c:pt idx="622">
                  <c:v>14.288491</c:v>
                </c:pt>
                <c:pt idx="623">
                  <c:v>16.572410999999999</c:v>
                </c:pt>
                <c:pt idx="624">
                  <c:v>17.185659000000001</c:v>
                </c:pt>
                <c:pt idx="625">
                  <c:v>13.077902</c:v>
                </c:pt>
                <c:pt idx="626">
                  <c:v>13.022527</c:v>
                </c:pt>
                <c:pt idx="627">
                  <c:v>12.164216</c:v>
                </c:pt>
                <c:pt idx="628">
                  <c:v>12.735049</c:v>
                </c:pt>
                <c:pt idx="629">
                  <c:v>10.058203000000001</c:v>
                </c:pt>
                <c:pt idx="630">
                  <c:v>7.8650029999999997</c:v>
                </c:pt>
                <c:pt idx="631">
                  <c:v>6.8499930000000004</c:v>
                </c:pt>
                <c:pt idx="632">
                  <c:v>6.8293749999999998</c:v>
                </c:pt>
                <c:pt idx="633">
                  <c:v>8.7975399999999997</c:v>
                </c:pt>
                <c:pt idx="634">
                  <c:v>9.3642489999999992</c:v>
                </c:pt>
                <c:pt idx="635">
                  <c:v>8.1501249999999992</c:v>
                </c:pt>
                <c:pt idx="636">
                  <c:v>8.2001980000000003</c:v>
                </c:pt>
                <c:pt idx="637">
                  <c:v>7.6228850000000001</c:v>
                </c:pt>
                <c:pt idx="638">
                  <c:v>7.0467510000000004</c:v>
                </c:pt>
                <c:pt idx="639">
                  <c:v>6.6874029999999998</c:v>
                </c:pt>
                <c:pt idx="640">
                  <c:v>7.349545</c:v>
                </c:pt>
                <c:pt idx="641">
                  <c:v>7.5327529999999996</c:v>
                </c:pt>
                <c:pt idx="642">
                  <c:v>8.1041760000000007</c:v>
                </c:pt>
                <c:pt idx="643">
                  <c:v>8.5324469999999994</c:v>
                </c:pt>
                <c:pt idx="644">
                  <c:v>8.1789900000000006</c:v>
                </c:pt>
                <c:pt idx="645">
                  <c:v>8.158372</c:v>
                </c:pt>
                <c:pt idx="646">
                  <c:v>9.2364160000000002</c:v>
                </c:pt>
                <c:pt idx="647">
                  <c:v>9.1881090000000007</c:v>
                </c:pt>
                <c:pt idx="648">
                  <c:v>9.8997360000000008</c:v>
                </c:pt>
                <c:pt idx="649">
                  <c:v>9.6764690000000009</c:v>
                </c:pt>
                <c:pt idx="650">
                  <c:v>10.484118</c:v>
                </c:pt>
                <c:pt idx="651">
                  <c:v>10.343325</c:v>
                </c:pt>
                <c:pt idx="652">
                  <c:v>10.012252999999999</c:v>
                </c:pt>
                <c:pt idx="653">
                  <c:v>9.8643900000000002</c:v>
                </c:pt>
                <c:pt idx="654">
                  <c:v>12.677318</c:v>
                </c:pt>
                <c:pt idx="655">
                  <c:v>14.904095999999999</c:v>
                </c:pt>
                <c:pt idx="656">
                  <c:v>13.598661</c:v>
                </c:pt>
                <c:pt idx="657">
                  <c:v>13.292921</c:v>
                </c:pt>
                <c:pt idx="658">
                  <c:v>13.57981</c:v>
                </c:pt>
                <c:pt idx="659">
                  <c:v>13.648735</c:v>
                </c:pt>
                <c:pt idx="660">
                  <c:v>14.644304</c:v>
                </c:pt>
                <c:pt idx="661">
                  <c:v>14.128847</c:v>
                </c:pt>
                <c:pt idx="662">
                  <c:v>13.756539</c:v>
                </c:pt>
                <c:pt idx="663">
                  <c:v>13.464347999999999</c:v>
                </c:pt>
                <c:pt idx="664">
                  <c:v>13.82723</c:v>
                </c:pt>
                <c:pt idx="665">
                  <c:v>12.170107</c:v>
                </c:pt>
                <c:pt idx="666">
                  <c:v>12.439913000000001</c:v>
                </c:pt>
                <c:pt idx="667">
                  <c:v>13.119726999999999</c:v>
                </c:pt>
                <c:pt idx="668">
                  <c:v>11.756562000000001</c:v>
                </c:pt>
                <c:pt idx="669">
                  <c:v>10.495900000000001</c:v>
                </c:pt>
                <c:pt idx="670">
                  <c:v>10.574839000000001</c:v>
                </c:pt>
                <c:pt idx="671">
                  <c:v>10.267331</c:v>
                </c:pt>
                <c:pt idx="672">
                  <c:v>9.9068050000000003</c:v>
                </c:pt>
                <c:pt idx="673">
                  <c:v>7.9745749999999997</c:v>
                </c:pt>
                <c:pt idx="674">
                  <c:v>9.2511430000000008</c:v>
                </c:pt>
                <c:pt idx="675">
                  <c:v>8.3627880000000001</c:v>
                </c:pt>
                <c:pt idx="676">
                  <c:v>7.4520479999999996</c:v>
                </c:pt>
                <c:pt idx="677">
                  <c:v>6.9153820000000001</c:v>
                </c:pt>
                <c:pt idx="678">
                  <c:v>6.2932980000000001</c:v>
                </c:pt>
                <c:pt idx="679">
                  <c:v>6.8435129999999997</c:v>
                </c:pt>
                <c:pt idx="680">
                  <c:v>5.9310049999999999</c:v>
                </c:pt>
                <c:pt idx="681">
                  <c:v>5.5963989999999999</c:v>
                </c:pt>
                <c:pt idx="682">
                  <c:v>6.8847490000000002</c:v>
                </c:pt>
                <c:pt idx="683">
                  <c:v>7.0938780000000001</c:v>
                </c:pt>
                <c:pt idx="684">
                  <c:v>5.3077430000000003</c:v>
                </c:pt>
                <c:pt idx="685">
                  <c:v>5.6293889999999998</c:v>
                </c:pt>
                <c:pt idx="686">
                  <c:v>4.6732880000000003</c:v>
                </c:pt>
                <c:pt idx="687">
                  <c:v>6.4682599999999999</c:v>
                </c:pt>
                <c:pt idx="688">
                  <c:v>6.6732649999999998</c:v>
                </c:pt>
                <c:pt idx="689">
                  <c:v>4.943683</c:v>
                </c:pt>
                <c:pt idx="690">
                  <c:v>5.8791650000000004</c:v>
                </c:pt>
                <c:pt idx="691">
                  <c:v>5.3972850000000001</c:v>
                </c:pt>
                <c:pt idx="692">
                  <c:v>5.2282149999999996</c:v>
                </c:pt>
                <c:pt idx="693">
                  <c:v>4.3310240000000002</c:v>
                </c:pt>
                <c:pt idx="694">
                  <c:v>4.1919979999999999</c:v>
                </c:pt>
                <c:pt idx="695">
                  <c:v>5.8974270000000004</c:v>
                </c:pt>
                <c:pt idx="696">
                  <c:v>6.2196619999999996</c:v>
                </c:pt>
                <c:pt idx="697">
                  <c:v>4.1825720000000004</c:v>
                </c:pt>
                <c:pt idx="698">
                  <c:v>3.082732</c:v>
                </c:pt>
                <c:pt idx="699">
                  <c:v>2.5825909999999999</c:v>
                </c:pt>
                <c:pt idx="700">
                  <c:v>3.381993</c:v>
                </c:pt>
                <c:pt idx="701">
                  <c:v>3.0727180000000001</c:v>
                </c:pt>
                <c:pt idx="702">
                  <c:v>2.5172020000000002</c:v>
                </c:pt>
                <c:pt idx="703">
                  <c:v>2.3876010000000001</c:v>
                </c:pt>
                <c:pt idx="704">
                  <c:v>3.1316269999999999</c:v>
                </c:pt>
                <c:pt idx="705">
                  <c:v>3.7065839999999999</c:v>
                </c:pt>
                <c:pt idx="706">
                  <c:v>4.497738</c:v>
                </c:pt>
                <c:pt idx="707">
                  <c:v>4.7964089999999997</c:v>
                </c:pt>
                <c:pt idx="708">
                  <c:v>4.3522319999999999</c:v>
                </c:pt>
                <c:pt idx="709">
                  <c:v>4.3428060000000004</c:v>
                </c:pt>
                <c:pt idx="710">
                  <c:v>3.4126259999999999</c:v>
                </c:pt>
                <c:pt idx="711">
                  <c:v>0.54314499999999999</c:v>
                </c:pt>
                <c:pt idx="712">
                  <c:v>0.87775099999999995</c:v>
                </c:pt>
                <c:pt idx="713">
                  <c:v>-1.289528</c:v>
                </c:pt>
                <c:pt idx="714">
                  <c:v>-0.921933</c:v>
                </c:pt>
                <c:pt idx="715">
                  <c:v>-4.0076109999999998</c:v>
                </c:pt>
                <c:pt idx="716">
                  <c:v>-3.668882</c:v>
                </c:pt>
                <c:pt idx="717">
                  <c:v>-2.9183750000000002</c:v>
                </c:pt>
                <c:pt idx="718">
                  <c:v>-3.7678500000000001</c:v>
                </c:pt>
                <c:pt idx="719">
                  <c:v>-3.1021730000000001</c:v>
                </c:pt>
                <c:pt idx="720">
                  <c:v>-2.0152929999999998</c:v>
                </c:pt>
                <c:pt idx="721">
                  <c:v>-1.9410670000000001</c:v>
                </c:pt>
                <c:pt idx="722">
                  <c:v>-2.612635</c:v>
                </c:pt>
                <c:pt idx="723">
                  <c:v>-2.812338</c:v>
                </c:pt>
                <c:pt idx="724">
                  <c:v>-2.3463639999999999</c:v>
                </c:pt>
                <c:pt idx="725">
                  <c:v>-4.0942080000000001</c:v>
                </c:pt>
                <c:pt idx="726">
                  <c:v>-4.0105570000000004</c:v>
                </c:pt>
                <c:pt idx="727">
                  <c:v>-2.6685989999999999</c:v>
                </c:pt>
                <c:pt idx="728">
                  <c:v>-2.794076</c:v>
                </c:pt>
                <c:pt idx="729">
                  <c:v>-3.1251470000000001</c:v>
                </c:pt>
                <c:pt idx="730">
                  <c:v>-1.8350299999999999</c:v>
                </c:pt>
                <c:pt idx="731">
                  <c:v>-1.4332670000000001</c:v>
                </c:pt>
                <c:pt idx="732">
                  <c:v>-1.836797</c:v>
                </c:pt>
                <c:pt idx="733">
                  <c:v>-1.7030730000000001</c:v>
                </c:pt>
                <c:pt idx="734">
                  <c:v>-0.159056</c:v>
                </c:pt>
                <c:pt idx="735">
                  <c:v>0.88423099999999999</c:v>
                </c:pt>
                <c:pt idx="736">
                  <c:v>1.103963</c:v>
                </c:pt>
                <c:pt idx="737">
                  <c:v>1.6854</c:v>
                </c:pt>
                <c:pt idx="738">
                  <c:v>0.13961499999999999</c:v>
                </c:pt>
                <c:pt idx="739">
                  <c:v>-2.1743480000000002</c:v>
                </c:pt>
                <c:pt idx="740">
                  <c:v>-2.1784720000000002</c:v>
                </c:pt>
                <c:pt idx="741">
                  <c:v>-2.2120500000000001</c:v>
                </c:pt>
                <c:pt idx="742">
                  <c:v>-4.0423669999999996</c:v>
                </c:pt>
                <c:pt idx="743">
                  <c:v>-4.4276359999999997</c:v>
                </c:pt>
                <c:pt idx="744">
                  <c:v>-3.1563690000000002</c:v>
                </c:pt>
                <c:pt idx="745">
                  <c:v>-1.5493189999999999</c:v>
                </c:pt>
                <c:pt idx="746">
                  <c:v>-1.392031</c:v>
                </c:pt>
                <c:pt idx="747">
                  <c:v>-1.9222159999999999</c:v>
                </c:pt>
                <c:pt idx="748">
                  <c:v>-1.2771570000000001</c:v>
                </c:pt>
                <c:pt idx="749">
                  <c:v>-1.323107</c:v>
                </c:pt>
                <c:pt idx="750">
                  <c:v>-1.9092560000000001</c:v>
                </c:pt>
                <c:pt idx="751">
                  <c:v>-1.1782000000000001E-2</c:v>
                </c:pt>
                <c:pt idx="752">
                  <c:v>0.27392899999999998</c:v>
                </c:pt>
                <c:pt idx="753">
                  <c:v>1.591734</c:v>
                </c:pt>
                <c:pt idx="754">
                  <c:v>1.1375420000000001</c:v>
                </c:pt>
                <c:pt idx="755">
                  <c:v>0.64446999999999999</c:v>
                </c:pt>
                <c:pt idx="756">
                  <c:v>1.228262</c:v>
                </c:pt>
                <c:pt idx="757">
                  <c:v>0.27216200000000002</c:v>
                </c:pt>
                <c:pt idx="758">
                  <c:v>0.86420200000000003</c:v>
                </c:pt>
                <c:pt idx="759">
                  <c:v>0</c:v>
                </c:pt>
              </c:numCache>
            </c:numRef>
          </c:val>
          <c:smooth val="0"/>
          <c:extLst>
            <c:ext xmlns:c16="http://schemas.microsoft.com/office/drawing/2014/chart" uri="{C3380CC4-5D6E-409C-BE32-E72D297353CC}">
              <c16:uniqueId val="{00000004-A404-F54D-A7D9-8FEB32F2610F}"/>
            </c:ext>
          </c:extLst>
        </c:ser>
        <c:ser>
          <c:idx val="5"/>
          <c:order val="5"/>
          <c:tx>
            <c:strRef>
              <c:f>Sheet1!$G$2</c:f>
              <c:strCache>
                <c:ptCount val="1"/>
                <c:pt idx="0">
                  <c:v>Silver</c:v>
                </c:pt>
              </c:strCache>
            </c:strRef>
          </c:tx>
          <c:spPr>
            <a:ln w="28575" cap="rnd">
              <a:solidFill>
                <a:schemeClr val="bg1">
                  <a:lumMod val="75000"/>
                </a:schemeClr>
              </a:solidFill>
              <a:round/>
            </a:ln>
            <a:effectLst/>
          </c:spPr>
          <c:marker>
            <c:symbol val="none"/>
          </c:marker>
          <c:cat>
            <c:numRef>
              <c:f>Sheet1!$A$3:$A$762</c:f>
              <c:numCache>
                <c:formatCode>m/d/yy</c:formatCode>
                <c:ptCount val="760"/>
                <c:pt idx="0">
                  <c:v>45911</c:v>
                </c:pt>
                <c:pt idx="1">
                  <c:v>45910</c:v>
                </c:pt>
                <c:pt idx="2">
                  <c:v>45909</c:v>
                </c:pt>
                <c:pt idx="3">
                  <c:v>45908</c:v>
                </c:pt>
                <c:pt idx="4">
                  <c:v>45905</c:v>
                </c:pt>
                <c:pt idx="5">
                  <c:v>45904</c:v>
                </c:pt>
                <c:pt idx="6">
                  <c:v>45903</c:v>
                </c:pt>
                <c:pt idx="7">
                  <c:v>45902</c:v>
                </c:pt>
                <c:pt idx="8">
                  <c:v>45901</c:v>
                </c:pt>
                <c:pt idx="9">
                  <c:v>45898</c:v>
                </c:pt>
                <c:pt idx="10">
                  <c:v>45897</c:v>
                </c:pt>
                <c:pt idx="11">
                  <c:v>45896</c:v>
                </c:pt>
                <c:pt idx="12">
                  <c:v>45895</c:v>
                </c:pt>
                <c:pt idx="13">
                  <c:v>45894</c:v>
                </c:pt>
                <c:pt idx="14">
                  <c:v>45891</c:v>
                </c:pt>
                <c:pt idx="15">
                  <c:v>45890</c:v>
                </c:pt>
                <c:pt idx="16">
                  <c:v>45889</c:v>
                </c:pt>
                <c:pt idx="17">
                  <c:v>45888</c:v>
                </c:pt>
                <c:pt idx="18">
                  <c:v>45887</c:v>
                </c:pt>
                <c:pt idx="19">
                  <c:v>45884</c:v>
                </c:pt>
                <c:pt idx="20">
                  <c:v>45883</c:v>
                </c:pt>
                <c:pt idx="21">
                  <c:v>45882</c:v>
                </c:pt>
                <c:pt idx="22">
                  <c:v>45881</c:v>
                </c:pt>
                <c:pt idx="23">
                  <c:v>45880</c:v>
                </c:pt>
                <c:pt idx="24">
                  <c:v>45877</c:v>
                </c:pt>
                <c:pt idx="25">
                  <c:v>45876</c:v>
                </c:pt>
                <c:pt idx="26">
                  <c:v>45875</c:v>
                </c:pt>
                <c:pt idx="27">
                  <c:v>45874</c:v>
                </c:pt>
                <c:pt idx="28">
                  <c:v>45873</c:v>
                </c:pt>
                <c:pt idx="29">
                  <c:v>45870</c:v>
                </c:pt>
                <c:pt idx="30">
                  <c:v>45869</c:v>
                </c:pt>
                <c:pt idx="31">
                  <c:v>45868</c:v>
                </c:pt>
                <c:pt idx="32">
                  <c:v>45867</c:v>
                </c:pt>
                <c:pt idx="33">
                  <c:v>45866</c:v>
                </c:pt>
                <c:pt idx="34">
                  <c:v>45863</c:v>
                </c:pt>
                <c:pt idx="35">
                  <c:v>45862</c:v>
                </c:pt>
                <c:pt idx="36">
                  <c:v>45861</c:v>
                </c:pt>
                <c:pt idx="37">
                  <c:v>45860</c:v>
                </c:pt>
                <c:pt idx="38">
                  <c:v>45859</c:v>
                </c:pt>
                <c:pt idx="39">
                  <c:v>45856</c:v>
                </c:pt>
                <c:pt idx="40">
                  <c:v>45855</c:v>
                </c:pt>
                <c:pt idx="41">
                  <c:v>45854</c:v>
                </c:pt>
                <c:pt idx="42">
                  <c:v>45853</c:v>
                </c:pt>
                <c:pt idx="43">
                  <c:v>45852</c:v>
                </c:pt>
                <c:pt idx="44">
                  <c:v>45849</c:v>
                </c:pt>
                <c:pt idx="45">
                  <c:v>45848</c:v>
                </c:pt>
                <c:pt idx="46">
                  <c:v>45847</c:v>
                </c:pt>
                <c:pt idx="47">
                  <c:v>45846</c:v>
                </c:pt>
                <c:pt idx="48">
                  <c:v>45845</c:v>
                </c:pt>
                <c:pt idx="49">
                  <c:v>45841</c:v>
                </c:pt>
                <c:pt idx="50">
                  <c:v>45840</c:v>
                </c:pt>
                <c:pt idx="51">
                  <c:v>45839</c:v>
                </c:pt>
                <c:pt idx="52">
                  <c:v>45838</c:v>
                </c:pt>
                <c:pt idx="53">
                  <c:v>45835</c:v>
                </c:pt>
                <c:pt idx="54">
                  <c:v>45834</c:v>
                </c:pt>
                <c:pt idx="55">
                  <c:v>45833</c:v>
                </c:pt>
                <c:pt idx="56">
                  <c:v>45832</c:v>
                </c:pt>
                <c:pt idx="57">
                  <c:v>45831</c:v>
                </c:pt>
                <c:pt idx="58">
                  <c:v>45828</c:v>
                </c:pt>
                <c:pt idx="59">
                  <c:v>45826</c:v>
                </c:pt>
                <c:pt idx="60">
                  <c:v>45825</c:v>
                </c:pt>
                <c:pt idx="61">
                  <c:v>45824</c:v>
                </c:pt>
                <c:pt idx="62">
                  <c:v>45821</c:v>
                </c:pt>
                <c:pt idx="63">
                  <c:v>45820</c:v>
                </c:pt>
                <c:pt idx="64">
                  <c:v>45819</c:v>
                </c:pt>
                <c:pt idx="65">
                  <c:v>45818</c:v>
                </c:pt>
                <c:pt idx="66">
                  <c:v>45817</c:v>
                </c:pt>
                <c:pt idx="67">
                  <c:v>45814</c:v>
                </c:pt>
                <c:pt idx="68">
                  <c:v>45813</c:v>
                </c:pt>
                <c:pt idx="69">
                  <c:v>45812</c:v>
                </c:pt>
                <c:pt idx="70">
                  <c:v>45811</c:v>
                </c:pt>
                <c:pt idx="71">
                  <c:v>45810</c:v>
                </c:pt>
                <c:pt idx="72">
                  <c:v>45807</c:v>
                </c:pt>
                <c:pt idx="73">
                  <c:v>45806</c:v>
                </c:pt>
                <c:pt idx="74">
                  <c:v>45805</c:v>
                </c:pt>
                <c:pt idx="75">
                  <c:v>45804</c:v>
                </c:pt>
                <c:pt idx="76">
                  <c:v>45800</c:v>
                </c:pt>
                <c:pt idx="77">
                  <c:v>45799</c:v>
                </c:pt>
                <c:pt idx="78">
                  <c:v>45798</c:v>
                </c:pt>
                <c:pt idx="79">
                  <c:v>45797</c:v>
                </c:pt>
                <c:pt idx="80">
                  <c:v>45796</c:v>
                </c:pt>
                <c:pt idx="81">
                  <c:v>45793</c:v>
                </c:pt>
                <c:pt idx="82">
                  <c:v>45792</c:v>
                </c:pt>
                <c:pt idx="83">
                  <c:v>45791</c:v>
                </c:pt>
                <c:pt idx="84">
                  <c:v>45790</c:v>
                </c:pt>
                <c:pt idx="85">
                  <c:v>45789</c:v>
                </c:pt>
                <c:pt idx="86">
                  <c:v>45786</c:v>
                </c:pt>
                <c:pt idx="87">
                  <c:v>45785</c:v>
                </c:pt>
                <c:pt idx="88">
                  <c:v>45784</c:v>
                </c:pt>
                <c:pt idx="89">
                  <c:v>45783</c:v>
                </c:pt>
                <c:pt idx="90">
                  <c:v>45782</c:v>
                </c:pt>
                <c:pt idx="91">
                  <c:v>45779</c:v>
                </c:pt>
                <c:pt idx="92">
                  <c:v>45778</c:v>
                </c:pt>
                <c:pt idx="93">
                  <c:v>45777</c:v>
                </c:pt>
                <c:pt idx="94">
                  <c:v>45776</c:v>
                </c:pt>
                <c:pt idx="95">
                  <c:v>45775</c:v>
                </c:pt>
                <c:pt idx="96">
                  <c:v>45772</c:v>
                </c:pt>
                <c:pt idx="97">
                  <c:v>45771</c:v>
                </c:pt>
                <c:pt idx="98">
                  <c:v>45770</c:v>
                </c:pt>
                <c:pt idx="99">
                  <c:v>45769</c:v>
                </c:pt>
                <c:pt idx="100">
                  <c:v>45768</c:v>
                </c:pt>
                <c:pt idx="101">
                  <c:v>45764</c:v>
                </c:pt>
                <c:pt idx="102">
                  <c:v>45763</c:v>
                </c:pt>
                <c:pt idx="103">
                  <c:v>45762</c:v>
                </c:pt>
                <c:pt idx="104">
                  <c:v>45761</c:v>
                </c:pt>
                <c:pt idx="105">
                  <c:v>45758</c:v>
                </c:pt>
                <c:pt idx="106">
                  <c:v>45757</c:v>
                </c:pt>
                <c:pt idx="107">
                  <c:v>45756</c:v>
                </c:pt>
                <c:pt idx="108">
                  <c:v>45755</c:v>
                </c:pt>
                <c:pt idx="109">
                  <c:v>45754</c:v>
                </c:pt>
                <c:pt idx="110">
                  <c:v>45751</c:v>
                </c:pt>
                <c:pt idx="111">
                  <c:v>45750</c:v>
                </c:pt>
                <c:pt idx="112">
                  <c:v>45749</c:v>
                </c:pt>
                <c:pt idx="113">
                  <c:v>45748</c:v>
                </c:pt>
                <c:pt idx="114">
                  <c:v>45747</c:v>
                </c:pt>
                <c:pt idx="115">
                  <c:v>45744</c:v>
                </c:pt>
                <c:pt idx="116">
                  <c:v>45743</c:v>
                </c:pt>
                <c:pt idx="117">
                  <c:v>45742</c:v>
                </c:pt>
                <c:pt idx="118">
                  <c:v>45741</c:v>
                </c:pt>
                <c:pt idx="119">
                  <c:v>45740</c:v>
                </c:pt>
                <c:pt idx="120">
                  <c:v>45737</c:v>
                </c:pt>
                <c:pt idx="121">
                  <c:v>45736</c:v>
                </c:pt>
                <c:pt idx="122">
                  <c:v>45735</c:v>
                </c:pt>
                <c:pt idx="123">
                  <c:v>45734</c:v>
                </c:pt>
                <c:pt idx="124">
                  <c:v>45733</c:v>
                </c:pt>
                <c:pt idx="125">
                  <c:v>45730</c:v>
                </c:pt>
                <c:pt idx="126">
                  <c:v>45729</c:v>
                </c:pt>
                <c:pt idx="127">
                  <c:v>45728</c:v>
                </c:pt>
                <c:pt idx="128">
                  <c:v>45727</c:v>
                </c:pt>
                <c:pt idx="129">
                  <c:v>45726</c:v>
                </c:pt>
                <c:pt idx="130">
                  <c:v>45723</c:v>
                </c:pt>
                <c:pt idx="131">
                  <c:v>45722</c:v>
                </c:pt>
                <c:pt idx="132">
                  <c:v>45721</c:v>
                </c:pt>
                <c:pt idx="133">
                  <c:v>45720</c:v>
                </c:pt>
                <c:pt idx="134">
                  <c:v>45719</c:v>
                </c:pt>
                <c:pt idx="135">
                  <c:v>45716</c:v>
                </c:pt>
                <c:pt idx="136">
                  <c:v>45715</c:v>
                </c:pt>
                <c:pt idx="137">
                  <c:v>45714</c:v>
                </c:pt>
                <c:pt idx="138">
                  <c:v>45713</c:v>
                </c:pt>
                <c:pt idx="139">
                  <c:v>45712</c:v>
                </c:pt>
                <c:pt idx="140">
                  <c:v>45709</c:v>
                </c:pt>
                <c:pt idx="141">
                  <c:v>45708</c:v>
                </c:pt>
                <c:pt idx="142">
                  <c:v>45707</c:v>
                </c:pt>
                <c:pt idx="143">
                  <c:v>45706</c:v>
                </c:pt>
                <c:pt idx="144">
                  <c:v>45702</c:v>
                </c:pt>
                <c:pt idx="145">
                  <c:v>45701</c:v>
                </c:pt>
                <c:pt idx="146">
                  <c:v>45700</c:v>
                </c:pt>
                <c:pt idx="147">
                  <c:v>45699</c:v>
                </c:pt>
                <c:pt idx="148">
                  <c:v>45698</c:v>
                </c:pt>
                <c:pt idx="149">
                  <c:v>45695</c:v>
                </c:pt>
                <c:pt idx="150">
                  <c:v>45694</c:v>
                </c:pt>
                <c:pt idx="151">
                  <c:v>45693</c:v>
                </c:pt>
                <c:pt idx="152">
                  <c:v>45692</c:v>
                </c:pt>
                <c:pt idx="153">
                  <c:v>45691</c:v>
                </c:pt>
                <c:pt idx="154">
                  <c:v>45688</c:v>
                </c:pt>
                <c:pt idx="155">
                  <c:v>45687</c:v>
                </c:pt>
                <c:pt idx="156">
                  <c:v>45686</c:v>
                </c:pt>
                <c:pt idx="157">
                  <c:v>45685</c:v>
                </c:pt>
                <c:pt idx="158">
                  <c:v>45684</c:v>
                </c:pt>
                <c:pt idx="159">
                  <c:v>45681</c:v>
                </c:pt>
                <c:pt idx="160">
                  <c:v>45680</c:v>
                </c:pt>
                <c:pt idx="161">
                  <c:v>45679</c:v>
                </c:pt>
                <c:pt idx="162">
                  <c:v>45678</c:v>
                </c:pt>
                <c:pt idx="163">
                  <c:v>45674</c:v>
                </c:pt>
                <c:pt idx="164">
                  <c:v>45673</c:v>
                </c:pt>
                <c:pt idx="165">
                  <c:v>45672</c:v>
                </c:pt>
                <c:pt idx="166">
                  <c:v>45671</c:v>
                </c:pt>
                <c:pt idx="167">
                  <c:v>45670</c:v>
                </c:pt>
                <c:pt idx="168">
                  <c:v>45667</c:v>
                </c:pt>
                <c:pt idx="169">
                  <c:v>45665</c:v>
                </c:pt>
                <c:pt idx="170">
                  <c:v>45664</c:v>
                </c:pt>
                <c:pt idx="171">
                  <c:v>45663</c:v>
                </c:pt>
                <c:pt idx="172">
                  <c:v>45660</c:v>
                </c:pt>
                <c:pt idx="173">
                  <c:v>45659</c:v>
                </c:pt>
                <c:pt idx="174">
                  <c:v>45657</c:v>
                </c:pt>
                <c:pt idx="175">
                  <c:v>45656</c:v>
                </c:pt>
                <c:pt idx="176">
                  <c:v>45653</c:v>
                </c:pt>
                <c:pt idx="177">
                  <c:v>45652</c:v>
                </c:pt>
                <c:pt idx="178">
                  <c:v>45650</c:v>
                </c:pt>
                <c:pt idx="179">
                  <c:v>45649</c:v>
                </c:pt>
                <c:pt idx="180">
                  <c:v>45646</c:v>
                </c:pt>
                <c:pt idx="181">
                  <c:v>45645</c:v>
                </c:pt>
                <c:pt idx="182">
                  <c:v>45644</c:v>
                </c:pt>
                <c:pt idx="183">
                  <c:v>45643</c:v>
                </c:pt>
                <c:pt idx="184">
                  <c:v>45642</c:v>
                </c:pt>
                <c:pt idx="185">
                  <c:v>45639</c:v>
                </c:pt>
                <c:pt idx="186">
                  <c:v>45638</c:v>
                </c:pt>
                <c:pt idx="187">
                  <c:v>45637</c:v>
                </c:pt>
                <c:pt idx="188">
                  <c:v>45636</c:v>
                </c:pt>
                <c:pt idx="189">
                  <c:v>45635</c:v>
                </c:pt>
                <c:pt idx="190">
                  <c:v>45632</c:v>
                </c:pt>
                <c:pt idx="191">
                  <c:v>45631</c:v>
                </c:pt>
                <c:pt idx="192">
                  <c:v>45630</c:v>
                </c:pt>
                <c:pt idx="193">
                  <c:v>45629</c:v>
                </c:pt>
                <c:pt idx="194">
                  <c:v>45628</c:v>
                </c:pt>
                <c:pt idx="195">
                  <c:v>45625</c:v>
                </c:pt>
                <c:pt idx="196">
                  <c:v>45623</c:v>
                </c:pt>
                <c:pt idx="197">
                  <c:v>45622</c:v>
                </c:pt>
                <c:pt idx="198">
                  <c:v>45621</c:v>
                </c:pt>
                <c:pt idx="199">
                  <c:v>45618</c:v>
                </c:pt>
                <c:pt idx="200">
                  <c:v>45617</c:v>
                </c:pt>
                <c:pt idx="201">
                  <c:v>45616</c:v>
                </c:pt>
                <c:pt idx="202">
                  <c:v>45615</c:v>
                </c:pt>
                <c:pt idx="203">
                  <c:v>45614</c:v>
                </c:pt>
                <c:pt idx="204">
                  <c:v>45611</c:v>
                </c:pt>
                <c:pt idx="205">
                  <c:v>45610</c:v>
                </c:pt>
                <c:pt idx="206">
                  <c:v>45609</c:v>
                </c:pt>
                <c:pt idx="207">
                  <c:v>45608</c:v>
                </c:pt>
                <c:pt idx="208">
                  <c:v>45607</c:v>
                </c:pt>
                <c:pt idx="209">
                  <c:v>45604</c:v>
                </c:pt>
                <c:pt idx="210">
                  <c:v>45603</c:v>
                </c:pt>
                <c:pt idx="211">
                  <c:v>45602</c:v>
                </c:pt>
                <c:pt idx="212">
                  <c:v>45601</c:v>
                </c:pt>
                <c:pt idx="213">
                  <c:v>45600</c:v>
                </c:pt>
                <c:pt idx="214">
                  <c:v>45597</c:v>
                </c:pt>
                <c:pt idx="215">
                  <c:v>45596</c:v>
                </c:pt>
                <c:pt idx="216">
                  <c:v>45595</c:v>
                </c:pt>
                <c:pt idx="217">
                  <c:v>45594</c:v>
                </c:pt>
                <c:pt idx="218">
                  <c:v>45593</c:v>
                </c:pt>
                <c:pt idx="219">
                  <c:v>45590</c:v>
                </c:pt>
                <c:pt idx="220">
                  <c:v>45589</c:v>
                </c:pt>
                <c:pt idx="221">
                  <c:v>45588</c:v>
                </c:pt>
                <c:pt idx="222">
                  <c:v>45587</c:v>
                </c:pt>
                <c:pt idx="223">
                  <c:v>45586</c:v>
                </c:pt>
                <c:pt idx="224">
                  <c:v>45583</c:v>
                </c:pt>
                <c:pt idx="225">
                  <c:v>45582</c:v>
                </c:pt>
                <c:pt idx="226">
                  <c:v>45581</c:v>
                </c:pt>
                <c:pt idx="227">
                  <c:v>45580</c:v>
                </c:pt>
                <c:pt idx="228">
                  <c:v>45579</c:v>
                </c:pt>
                <c:pt idx="229">
                  <c:v>45576</c:v>
                </c:pt>
                <c:pt idx="230">
                  <c:v>45575</c:v>
                </c:pt>
                <c:pt idx="231">
                  <c:v>45574</c:v>
                </c:pt>
                <c:pt idx="232">
                  <c:v>45573</c:v>
                </c:pt>
                <c:pt idx="233">
                  <c:v>45572</c:v>
                </c:pt>
                <c:pt idx="234">
                  <c:v>45569</c:v>
                </c:pt>
                <c:pt idx="235">
                  <c:v>45568</c:v>
                </c:pt>
                <c:pt idx="236">
                  <c:v>45567</c:v>
                </c:pt>
                <c:pt idx="237">
                  <c:v>45566</c:v>
                </c:pt>
                <c:pt idx="238">
                  <c:v>45565</c:v>
                </c:pt>
                <c:pt idx="239">
                  <c:v>45562</c:v>
                </c:pt>
                <c:pt idx="240">
                  <c:v>45561</c:v>
                </c:pt>
                <c:pt idx="241">
                  <c:v>45560</c:v>
                </c:pt>
                <c:pt idx="242">
                  <c:v>45559</c:v>
                </c:pt>
                <c:pt idx="243">
                  <c:v>45558</c:v>
                </c:pt>
                <c:pt idx="244">
                  <c:v>45555</c:v>
                </c:pt>
                <c:pt idx="245">
                  <c:v>45554</c:v>
                </c:pt>
                <c:pt idx="246">
                  <c:v>45553</c:v>
                </c:pt>
                <c:pt idx="247">
                  <c:v>45552</c:v>
                </c:pt>
                <c:pt idx="248">
                  <c:v>45551</c:v>
                </c:pt>
                <c:pt idx="249">
                  <c:v>45548</c:v>
                </c:pt>
                <c:pt idx="250">
                  <c:v>45547</c:v>
                </c:pt>
                <c:pt idx="251">
                  <c:v>45546</c:v>
                </c:pt>
                <c:pt idx="252">
                  <c:v>45545</c:v>
                </c:pt>
                <c:pt idx="253">
                  <c:v>45544</c:v>
                </c:pt>
                <c:pt idx="254">
                  <c:v>45541</c:v>
                </c:pt>
                <c:pt idx="255">
                  <c:v>45540</c:v>
                </c:pt>
                <c:pt idx="256">
                  <c:v>45539</c:v>
                </c:pt>
                <c:pt idx="257">
                  <c:v>45538</c:v>
                </c:pt>
                <c:pt idx="258">
                  <c:v>45534</c:v>
                </c:pt>
                <c:pt idx="259">
                  <c:v>45533</c:v>
                </c:pt>
                <c:pt idx="260">
                  <c:v>45532</c:v>
                </c:pt>
                <c:pt idx="261">
                  <c:v>45531</c:v>
                </c:pt>
                <c:pt idx="262">
                  <c:v>45530</c:v>
                </c:pt>
                <c:pt idx="263">
                  <c:v>45527</c:v>
                </c:pt>
                <c:pt idx="264">
                  <c:v>45526</c:v>
                </c:pt>
                <c:pt idx="265">
                  <c:v>45525</c:v>
                </c:pt>
                <c:pt idx="266">
                  <c:v>45524</c:v>
                </c:pt>
                <c:pt idx="267">
                  <c:v>45523</c:v>
                </c:pt>
                <c:pt idx="268">
                  <c:v>45520</c:v>
                </c:pt>
                <c:pt idx="269">
                  <c:v>45519</c:v>
                </c:pt>
                <c:pt idx="270">
                  <c:v>45518</c:v>
                </c:pt>
                <c:pt idx="271">
                  <c:v>45517</c:v>
                </c:pt>
                <c:pt idx="272">
                  <c:v>45516</c:v>
                </c:pt>
                <c:pt idx="273">
                  <c:v>45513</c:v>
                </c:pt>
                <c:pt idx="274">
                  <c:v>45512</c:v>
                </c:pt>
                <c:pt idx="275">
                  <c:v>45511</c:v>
                </c:pt>
                <c:pt idx="276">
                  <c:v>45510</c:v>
                </c:pt>
                <c:pt idx="277">
                  <c:v>45509</c:v>
                </c:pt>
                <c:pt idx="278">
                  <c:v>45506</c:v>
                </c:pt>
                <c:pt idx="279">
                  <c:v>45505</c:v>
                </c:pt>
                <c:pt idx="280">
                  <c:v>45504</c:v>
                </c:pt>
                <c:pt idx="281">
                  <c:v>45503</c:v>
                </c:pt>
                <c:pt idx="282">
                  <c:v>45502</c:v>
                </c:pt>
                <c:pt idx="283">
                  <c:v>45499</c:v>
                </c:pt>
                <c:pt idx="284">
                  <c:v>45498</c:v>
                </c:pt>
                <c:pt idx="285">
                  <c:v>45497</c:v>
                </c:pt>
                <c:pt idx="286">
                  <c:v>45496</c:v>
                </c:pt>
                <c:pt idx="287">
                  <c:v>45495</c:v>
                </c:pt>
                <c:pt idx="288">
                  <c:v>45492</c:v>
                </c:pt>
                <c:pt idx="289">
                  <c:v>45491</c:v>
                </c:pt>
                <c:pt idx="290">
                  <c:v>45490</c:v>
                </c:pt>
                <c:pt idx="291">
                  <c:v>45489</c:v>
                </c:pt>
                <c:pt idx="292">
                  <c:v>45488</c:v>
                </c:pt>
                <c:pt idx="293">
                  <c:v>45485</c:v>
                </c:pt>
                <c:pt idx="294">
                  <c:v>45484</c:v>
                </c:pt>
                <c:pt idx="295">
                  <c:v>45483</c:v>
                </c:pt>
                <c:pt idx="296">
                  <c:v>45482</c:v>
                </c:pt>
                <c:pt idx="297">
                  <c:v>45481</c:v>
                </c:pt>
                <c:pt idx="298">
                  <c:v>45478</c:v>
                </c:pt>
                <c:pt idx="299">
                  <c:v>45476</c:v>
                </c:pt>
                <c:pt idx="300">
                  <c:v>45475</c:v>
                </c:pt>
                <c:pt idx="301">
                  <c:v>45474</c:v>
                </c:pt>
                <c:pt idx="302">
                  <c:v>45471</c:v>
                </c:pt>
                <c:pt idx="303">
                  <c:v>45470</c:v>
                </c:pt>
                <c:pt idx="304">
                  <c:v>45469</c:v>
                </c:pt>
                <c:pt idx="305">
                  <c:v>45468</c:v>
                </c:pt>
                <c:pt idx="306">
                  <c:v>45467</c:v>
                </c:pt>
                <c:pt idx="307">
                  <c:v>45464</c:v>
                </c:pt>
                <c:pt idx="308">
                  <c:v>45463</c:v>
                </c:pt>
                <c:pt idx="309">
                  <c:v>45461</c:v>
                </c:pt>
                <c:pt idx="310">
                  <c:v>45460</c:v>
                </c:pt>
                <c:pt idx="311">
                  <c:v>45457</c:v>
                </c:pt>
                <c:pt idx="312">
                  <c:v>45456</c:v>
                </c:pt>
                <c:pt idx="313">
                  <c:v>45455</c:v>
                </c:pt>
                <c:pt idx="314">
                  <c:v>45454</c:v>
                </c:pt>
                <c:pt idx="315">
                  <c:v>45453</c:v>
                </c:pt>
                <c:pt idx="316">
                  <c:v>45450</c:v>
                </c:pt>
                <c:pt idx="317">
                  <c:v>45449</c:v>
                </c:pt>
                <c:pt idx="318">
                  <c:v>45448</c:v>
                </c:pt>
                <c:pt idx="319">
                  <c:v>45447</c:v>
                </c:pt>
                <c:pt idx="320">
                  <c:v>45446</c:v>
                </c:pt>
                <c:pt idx="321">
                  <c:v>45443</c:v>
                </c:pt>
                <c:pt idx="322">
                  <c:v>45442</c:v>
                </c:pt>
                <c:pt idx="323">
                  <c:v>45441</c:v>
                </c:pt>
                <c:pt idx="324">
                  <c:v>45440</c:v>
                </c:pt>
                <c:pt idx="325">
                  <c:v>45436</c:v>
                </c:pt>
                <c:pt idx="326">
                  <c:v>45435</c:v>
                </c:pt>
                <c:pt idx="327">
                  <c:v>45434</c:v>
                </c:pt>
                <c:pt idx="328">
                  <c:v>45433</c:v>
                </c:pt>
                <c:pt idx="329">
                  <c:v>45432</c:v>
                </c:pt>
                <c:pt idx="330">
                  <c:v>45429</c:v>
                </c:pt>
                <c:pt idx="331">
                  <c:v>45428</c:v>
                </c:pt>
                <c:pt idx="332">
                  <c:v>45427</c:v>
                </c:pt>
                <c:pt idx="333">
                  <c:v>45426</c:v>
                </c:pt>
                <c:pt idx="334">
                  <c:v>45425</c:v>
                </c:pt>
                <c:pt idx="335">
                  <c:v>45422</c:v>
                </c:pt>
                <c:pt idx="336">
                  <c:v>45421</c:v>
                </c:pt>
                <c:pt idx="337">
                  <c:v>45420</c:v>
                </c:pt>
                <c:pt idx="338">
                  <c:v>45419</c:v>
                </c:pt>
                <c:pt idx="339">
                  <c:v>45418</c:v>
                </c:pt>
                <c:pt idx="340">
                  <c:v>45415</c:v>
                </c:pt>
                <c:pt idx="341">
                  <c:v>45414</c:v>
                </c:pt>
                <c:pt idx="342">
                  <c:v>45413</c:v>
                </c:pt>
                <c:pt idx="343">
                  <c:v>45412</c:v>
                </c:pt>
                <c:pt idx="344">
                  <c:v>45411</c:v>
                </c:pt>
                <c:pt idx="345">
                  <c:v>45408</c:v>
                </c:pt>
                <c:pt idx="346">
                  <c:v>45407</c:v>
                </c:pt>
                <c:pt idx="347">
                  <c:v>45406</c:v>
                </c:pt>
                <c:pt idx="348">
                  <c:v>45405</c:v>
                </c:pt>
                <c:pt idx="349">
                  <c:v>45404</c:v>
                </c:pt>
                <c:pt idx="350">
                  <c:v>45401</c:v>
                </c:pt>
                <c:pt idx="351">
                  <c:v>45400</c:v>
                </c:pt>
                <c:pt idx="352">
                  <c:v>45399</c:v>
                </c:pt>
                <c:pt idx="353">
                  <c:v>45398</c:v>
                </c:pt>
                <c:pt idx="354">
                  <c:v>45397</c:v>
                </c:pt>
                <c:pt idx="355">
                  <c:v>45394</c:v>
                </c:pt>
                <c:pt idx="356">
                  <c:v>45393</c:v>
                </c:pt>
                <c:pt idx="357">
                  <c:v>45392</c:v>
                </c:pt>
                <c:pt idx="358">
                  <c:v>45391</c:v>
                </c:pt>
                <c:pt idx="359">
                  <c:v>45390</c:v>
                </c:pt>
                <c:pt idx="360">
                  <c:v>45387</c:v>
                </c:pt>
                <c:pt idx="361">
                  <c:v>45386</c:v>
                </c:pt>
                <c:pt idx="362">
                  <c:v>45385</c:v>
                </c:pt>
                <c:pt idx="363">
                  <c:v>45384</c:v>
                </c:pt>
                <c:pt idx="364">
                  <c:v>45383</c:v>
                </c:pt>
                <c:pt idx="365">
                  <c:v>45379</c:v>
                </c:pt>
                <c:pt idx="366">
                  <c:v>45378</c:v>
                </c:pt>
                <c:pt idx="367">
                  <c:v>45377</c:v>
                </c:pt>
                <c:pt idx="368">
                  <c:v>45376</c:v>
                </c:pt>
                <c:pt idx="369">
                  <c:v>45373</c:v>
                </c:pt>
                <c:pt idx="370">
                  <c:v>45372</c:v>
                </c:pt>
                <c:pt idx="371">
                  <c:v>45371</c:v>
                </c:pt>
                <c:pt idx="372">
                  <c:v>45370</c:v>
                </c:pt>
                <c:pt idx="373">
                  <c:v>45369</c:v>
                </c:pt>
                <c:pt idx="374">
                  <c:v>45366</c:v>
                </c:pt>
                <c:pt idx="375">
                  <c:v>45365</c:v>
                </c:pt>
                <c:pt idx="376">
                  <c:v>45364</c:v>
                </c:pt>
                <c:pt idx="377">
                  <c:v>45363</c:v>
                </c:pt>
                <c:pt idx="378">
                  <c:v>45362</c:v>
                </c:pt>
                <c:pt idx="379">
                  <c:v>45359</c:v>
                </c:pt>
                <c:pt idx="380">
                  <c:v>45358</c:v>
                </c:pt>
                <c:pt idx="381">
                  <c:v>45357</c:v>
                </c:pt>
                <c:pt idx="382">
                  <c:v>45356</c:v>
                </c:pt>
                <c:pt idx="383">
                  <c:v>45355</c:v>
                </c:pt>
                <c:pt idx="384">
                  <c:v>45352</c:v>
                </c:pt>
                <c:pt idx="385">
                  <c:v>45351</c:v>
                </c:pt>
                <c:pt idx="386">
                  <c:v>45350</c:v>
                </c:pt>
                <c:pt idx="387">
                  <c:v>45349</c:v>
                </c:pt>
                <c:pt idx="388">
                  <c:v>45348</c:v>
                </c:pt>
                <c:pt idx="389">
                  <c:v>45345</c:v>
                </c:pt>
                <c:pt idx="390">
                  <c:v>45344</c:v>
                </c:pt>
                <c:pt idx="391">
                  <c:v>45343</c:v>
                </c:pt>
                <c:pt idx="392">
                  <c:v>45342</c:v>
                </c:pt>
                <c:pt idx="393">
                  <c:v>45338</c:v>
                </c:pt>
                <c:pt idx="394">
                  <c:v>45337</c:v>
                </c:pt>
                <c:pt idx="395">
                  <c:v>45336</c:v>
                </c:pt>
                <c:pt idx="396">
                  <c:v>45335</c:v>
                </c:pt>
                <c:pt idx="397">
                  <c:v>45334</c:v>
                </c:pt>
                <c:pt idx="398">
                  <c:v>45331</c:v>
                </c:pt>
                <c:pt idx="399">
                  <c:v>45330</c:v>
                </c:pt>
                <c:pt idx="400">
                  <c:v>45329</c:v>
                </c:pt>
                <c:pt idx="401">
                  <c:v>45328</c:v>
                </c:pt>
                <c:pt idx="402">
                  <c:v>45327</c:v>
                </c:pt>
                <c:pt idx="403">
                  <c:v>45324</c:v>
                </c:pt>
                <c:pt idx="404">
                  <c:v>45323</c:v>
                </c:pt>
                <c:pt idx="405">
                  <c:v>45322</c:v>
                </c:pt>
                <c:pt idx="406">
                  <c:v>45321</c:v>
                </c:pt>
                <c:pt idx="407">
                  <c:v>45320</c:v>
                </c:pt>
                <c:pt idx="408">
                  <c:v>45317</c:v>
                </c:pt>
                <c:pt idx="409">
                  <c:v>45316</c:v>
                </c:pt>
                <c:pt idx="410">
                  <c:v>45315</c:v>
                </c:pt>
                <c:pt idx="411">
                  <c:v>45314</c:v>
                </c:pt>
                <c:pt idx="412">
                  <c:v>45313</c:v>
                </c:pt>
                <c:pt idx="413">
                  <c:v>45310</c:v>
                </c:pt>
                <c:pt idx="414">
                  <c:v>45309</c:v>
                </c:pt>
                <c:pt idx="415">
                  <c:v>45308</c:v>
                </c:pt>
                <c:pt idx="416">
                  <c:v>45307</c:v>
                </c:pt>
                <c:pt idx="417">
                  <c:v>45303</c:v>
                </c:pt>
                <c:pt idx="418">
                  <c:v>45302</c:v>
                </c:pt>
                <c:pt idx="419">
                  <c:v>45301</c:v>
                </c:pt>
                <c:pt idx="420">
                  <c:v>45300</c:v>
                </c:pt>
                <c:pt idx="421">
                  <c:v>45299</c:v>
                </c:pt>
                <c:pt idx="422">
                  <c:v>45296</c:v>
                </c:pt>
                <c:pt idx="423">
                  <c:v>45295</c:v>
                </c:pt>
                <c:pt idx="424">
                  <c:v>45294</c:v>
                </c:pt>
                <c:pt idx="425">
                  <c:v>45293</c:v>
                </c:pt>
                <c:pt idx="426">
                  <c:v>45289</c:v>
                </c:pt>
                <c:pt idx="427">
                  <c:v>45288</c:v>
                </c:pt>
                <c:pt idx="428">
                  <c:v>45287</c:v>
                </c:pt>
                <c:pt idx="429">
                  <c:v>45286</c:v>
                </c:pt>
                <c:pt idx="430">
                  <c:v>45282</c:v>
                </c:pt>
                <c:pt idx="431">
                  <c:v>45281</c:v>
                </c:pt>
                <c:pt idx="432">
                  <c:v>45280</c:v>
                </c:pt>
                <c:pt idx="433">
                  <c:v>45279</c:v>
                </c:pt>
                <c:pt idx="434">
                  <c:v>45278</c:v>
                </c:pt>
                <c:pt idx="435">
                  <c:v>45275</c:v>
                </c:pt>
                <c:pt idx="436">
                  <c:v>45274</c:v>
                </c:pt>
                <c:pt idx="437">
                  <c:v>45273</c:v>
                </c:pt>
                <c:pt idx="438">
                  <c:v>45272</c:v>
                </c:pt>
                <c:pt idx="439">
                  <c:v>45271</c:v>
                </c:pt>
                <c:pt idx="440">
                  <c:v>45268</c:v>
                </c:pt>
                <c:pt idx="441">
                  <c:v>45267</c:v>
                </c:pt>
                <c:pt idx="442">
                  <c:v>45266</c:v>
                </c:pt>
                <c:pt idx="443">
                  <c:v>45265</c:v>
                </c:pt>
                <c:pt idx="444">
                  <c:v>45264</c:v>
                </c:pt>
                <c:pt idx="445">
                  <c:v>45261</c:v>
                </c:pt>
                <c:pt idx="446">
                  <c:v>45260</c:v>
                </c:pt>
                <c:pt idx="447">
                  <c:v>45259</c:v>
                </c:pt>
                <c:pt idx="448">
                  <c:v>45258</c:v>
                </c:pt>
                <c:pt idx="449">
                  <c:v>45257</c:v>
                </c:pt>
                <c:pt idx="450">
                  <c:v>45254</c:v>
                </c:pt>
                <c:pt idx="451">
                  <c:v>45252</c:v>
                </c:pt>
                <c:pt idx="452">
                  <c:v>45251</c:v>
                </c:pt>
                <c:pt idx="453">
                  <c:v>45250</c:v>
                </c:pt>
                <c:pt idx="454">
                  <c:v>45247</c:v>
                </c:pt>
                <c:pt idx="455">
                  <c:v>45246</c:v>
                </c:pt>
                <c:pt idx="456">
                  <c:v>45245</c:v>
                </c:pt>
                <c:pt idx="457">
                  <c:v>45244</c:v>
                </c:pt>
                <c:pt idx="458">
                  <c:v>45243</c:v>
                </c:pt>
                <c:pt idx="459">
                  <c:v>45240</c:v>
                </c:pt>
                <c:pt idx="460">
                  <c:v>45239</c:v>
                </c:pt>
                <c:pt idx="461">
                  <c:v>45238</c:v>
                </c:pt>
                <c:pt idx="462">
                  <c:v>45237</c:v>
                </c:pt>
                <c:pt idx="463">
                  <c:v>45236</c:v>
                </c:pt>
                <c:pt idx="464">
                  <c:v>45233</c:v>
                </c:pt>
                <c:pt idx="465">
                  <c:v>45232</c:v>
                </c:pt>
                <c:pt idx="466">
                  <c:v>45231</c:v>
                </c:pt>
                <c:pt idx="467">
                  <c:v>45230</c:v>
                </c:pt>
                <c:pt idx="468">
                  <c:v>45229</c:v>
                </c:pt>
                <c:pt idx="469">
                  <c:v>45226</c:v>
                </c:pt>
                <c:pt idx="470">
                  <c:v>45225</c:v>
                </c:pt>
                <c:pt idx="471">
                  <c:v>45224</c:v>
                </c:pt>
                <c:pt idx="472">
                  <c:v>45223</c:v>
                </c:pt>
                <c:pt idx="473">
                  <c:v>45222</c:v>
                </c:pt>
                <c:pt idx="474">
                  <c:v>45219</c:v>
                </c:pt>
                <c:pt idx="475">
                  <c:v>45218</c:v>
                </c:pt>
                <c:pt idx="476">
                  <c:v>45217</c:v>
                </c:pt>
                <c:pt idx="477">
                  <c:v>45216</c:v>
                </c:pt>
                <c:pt idx="478">
                  <c:v>45215</c:v>
                </c:pt>
                <c:pt idx="479">
                  <c:v>45212</c:v>
                </c:pt>
                <c:pt idx="480">
                  <c:v>45211</c:v>
                </c:pt>
                <c:pt idx="481">
                  <c:v>45210</c:v>
                </c:pt>
                <c:pt idx="482">
                  <c:v>45209</c:v>
                </c:pt>
                <c:pt idx="483">
                  <c:v>45208</c:v>
                </c:pt>
                <c:pt idx="484">
                  <c:v>45205</c:v>
                </c:pt>
                <c:pt idx="485">
                  <c:v>45204</c:v>
                </c:pt>
                <c:pt idx="486">
                  <c:v>45203</c:v>
                </c:pt>
                <c:pt idx="487">
                  <c:v>45202</c:v>
                </c:pt>
                <c:pt idx="488">
                  <c:v>45201</c:v>
                </c:pt>
                <c:pt idx="489">
                  <c:v>45198</c:v>
                </c:pt>
                <c:pt idx="490">
                  <c:v>45197</c:v>
                </c:pt>
                <c:pt idx="491">
                  <c:v>45196</c:v>
                </c:pt>
                <c:pt idx="492">
                  <c:v>45195</c:v>
                </c:pt>
                <c:pt idx="493">
                  <c:v>45194</c:v>
                </c:pt>
                <c:pt idx="494">
                  <c:v>45191</c:v>
                </c:pt>
                <c:pt idx="495">
                  <c:v>45190</c:v>
                </c:pt>
                <c:pt idx="496">
                  <c:v>45189</c:v>
                </c:pt>
                <c:pt idx="497">
                  <c:v>45188</c:v>
                </c:pt>
                <c:pt idx="498">
                  <c:v>45187</c:v>
                </c:pt>
                <c:pt idx="499">
                  <c:v>45184</c:v>
                </c:pt>
                <c:pt idx="500">
                  <c:v>45183</c:v>
                </c:pt>
                <c:pt idx="501">
                  <c:v>45182</c:v>
                </c:pt>
                <c:pt idx="502">
                  <c:v>45181</c:v>
                </c:pt>
                <c:pt idx="503">
                  <c:v>45180</c:v>
                </c:pt>
                <c:pt idx="504">
                  <c:v>45177</c:v>
                </c:pt>
                <c:pt idx="505">
                  <c:v>45176</c:v>
                </c:pt>
                <c:pt idx="506">
                  <c:v>45175</c:v>
                </c:pt>
                <c:pt idx="507">
                  <c:v>45174</c:v>
                </c:pt>
                <c:pt idx="508">
                  <c:v>45170</c:v>
                </c:pt>
                <c:pt idx="509">
                  <c:v>45169</c:v>
                </c:pt>
                <c:pt idx="510">
                  <c:v>45168</c:v>
                </c:pt>
                <c:pt idx="511">
                  <c:v>45167</c:v>
                </c:pt>
                <c:pt idx="512">
                  <c:v>45166</c:v>
                </c:pt>
                <c:pt idx="513">
                  <c:v>45163</c:v>
                </c:pt>
                <c:pt idx="514">
                  <c:v>45162</c:v>
                </c:pt>
                <c:pt idx="515">
                  <c:v>45161</c:v>
                </c:pt>
                <c:pt idx="516">
                  <c:v>45160</c:v>
                </c:pt>
                <c:pt idx="517">
                  <c:v>45159</c:v>
                </c:pt>
                <c:pt idx="518">
                  <c:v>45156</c:v>
                </c:pt>
                <c:pt idx="519">
                  <c:v>45155</c:v>
                </c:pt>
                <c:pt idx="520">
                  <c:v>45154</c:v>
                </c:pt>
                <c:pt idx="521">
                  <c:v>45153</c:v>
                </c:pt>
                <c:pt idx="522">
                  <c:v>45152</c:v>
                </c:pt>
                <c:pt idx="523">
                  <c:v>45149</c:v>
                </c:pt>
                <c:pt idx="524">
                  <c:v>45148</c:v>
                </c:pt>
                <c:pt idx="525">
                  <c:v>45147</c:v>
                </c:pt>
                <c:pt idx="526">
                  <c:v>45146</c:v>
                </c:pt>
                <c:pt idx="527">
                  <c:v>45145</c:v>
                </c:pt>
                <c:pt idx="528">
                  <c:v>45142</c:v>
                </c:pt>
                <c:pt idx="529">
                  <c:v>45141</c:v>
                </c:pt>
                <c:pt idx="530">
                  <c:v>45140</c:v>
                </c:pt>
                <c:pt idx="531">
                  <c:v>45139</c:v>
                </c:pt>
                <c:pt idx="532">
                  <c:v>45138</c:v>
                </c:pt>
                <c:pt idx="533">
                  <c:v>45135</c:v>
                </c:pt>
                <c:pt idx="534">
                  <c:v>45134</c:v>
                </c:pt>
                <c:pt idx="535">
                  <c:v>45133</c:v>
                </c:pt>
                <c:pt idx="536">
                  <c:v>45132</c:v>
                </c:pt>
                <c:pt idx="537">
                  <c:v>45131</c:v>
                </c:pt>
                <c:pt idx="538">
                  <c:v>45128</c:v>
                </c:pt>
                <c:pt idx="539">
                  <c:v>45127</c:v>
                </c:pt>
                <c:pt idx="540">
                  <c:v>45126</c:v>
                </c:pt>
                <c:pt idx="541">
                  <c:v>45125</c:v>
                </c:pt>
                <c:pt idx="542">
                  <c:v>45124</c:v>
                </c:pt>
                <c:pt idx="543">
                  <c:v>45121</c:v>
                </c:pt>
                <c:pt idx="544">
                  <c:v>45120</c:v>
                </c:pt>
                <c:pt idx="545">
                  <c:v>45119</c:v>
                </c:pt>
                <c:pt idx="546">
                  <c:v>45118</c:v>
                </c:pt>
                <c:pt idx="547">
                  <c:v>45117</c:v>
                </c:pt>
                <c:pt idx="548">
                  <c:v>45114</c:v>
                </c:pt>
                <c:pt idx="549">
                  <c:v>45113</c:v>
                </c:pt>
                <c:pt idx="550">
                  <c:v>45112</c:v>
                </c:pt>
                <c:pt idx="551">
                  <c:v>45110</c:v>
                </c:pt>
                <c:pt idx="552">
                  <c:v>45107</c:v>
                </c:pt>
                <c:pt idx="553">
                  <c:v>45106</c:v>
                </c:pt>
                <c:pt idx="554">
                  <c:v>45105</c:v>
                </c:pt>
                <c:pt idx="555">
                  <c:v>45104</c:v>
                </c:pt>
                <c:pt idx="556">
                  <c:v>45103</c:v>
                </c:pt>
                <c:pt idx="557">
                  <c:v>45100</c:v>
                </c:pt>
                <c:pt idx="558">
                  <c:v>45099</c:v>
                </c:pt>
                <c:pt idx="559">
                  <c:v>45098</c:v>
                </c:pt>
                <c:pt idx="560">
                  <c:v>45097</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45072</c:v>
                </c:pt>
                <c:pt idx="576">
                  <c:v>45071</c:v>
                </c:pt>
                <c:pt idx="577">
                  <c:v>45070</c:v>
                </c:pt>
                <c:pt idx="578">
                  <c:v>45069</c:v>
                </c:pt>
                <c:pt idx="579">
                  <c:v>45068</c:v>
                </c:pt>
                <c:pt idx="580">
                  <c:v>45065</c:v>
                </c:pt>
                <c:pt idx="581">
                  <c:v>45064</c:v>
                </c:pt>
                <c:pt idx="582">
                  <c:v>45063</c:v>
                </c:pt>
                <c:pt idx="583">
                  <c:v>45062</c:v>
                </c:pt>
                <c:pt idx="584">
                  <c:v>45061</c:v>
                </c:pt>
                <c:pt idx="585">
                  <c:v>45058</c:v>
                </c:pt>
                <c:pt idx="586">
                  <c:v>45057</c:v>
                </c:pt>
                <c:pt idx="587">
                  <c:v>45056</c:v>
                </c:pt>
                <c:pt idx="588">
                  <c:v>45055</c:v>
                </c:pt>
                <c:pt idx="589">
                  <c:v>45054</c:v>
                </c:pt>
                <c:pt idx="590">
                  <c:v>45051</c:v>
                </c:pt>
                <c:pt idx="591">
                  <c:v>45050</c:v>
                </c:pt>
                <c:pt idx="592">
                  <c:v>45049</c:v>
                </c:pt>
                <c:pt idx="593">
                  <c:v>45048</c:v>
                </c:pt>
                <c:pt idx="594">
                  <c:v>45047</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45026</c:v>
                </c:pt>
                <c:pt idx="610">
                  <c:v>45022</c:v>
                </c:pt>
                <c:pt idx="611">
                  <c:v>45021</c:v>
                </c:pt>
                <c:pt idx="612">
                  <c:v>45020</c:v>
                </c:pt>
                <c:pt idx="613">
                  <c:v>45019</c:v>
                </c:pt>
                <c:pt idx="614">
                  <c:v>45016</c:v>
                </c:pt>
                <c:pt idx="615">
                  <c:v>45015</c:v>
                </c:pt>
                <c:pt idx="616">
                  <c:v>45014</c:v>
                </c:pt>
                <c:pt idx="617">
                  <c:v>45013</c:v>
                </c:pt>
                <c:pt idx="618">
                  <c:v>45012</c:v>
                </c:pt>
                <c:pt idx="619">
                  <c:v>45009</c:v>
                </c:pt>
                <c:pt idx="620">
                  <c:v>45008</c:v>
                </c:pt>
                <c:pt idx="621">
                  <c:v>45007</c:v>
                </c:pt>
                <c:pt idx="622">
                  <c:v>45006</c:v>
                </c:pt>
                <c:pt idx="623">
                  <c:v>45005</c:v>
                </c:pt>
                <c:pt idx="624">
                  <c:v>45002</c:v>
                </c:pt>
                <c:pt idx="625">
                  <c:v>45001</c:v>
                </c:pt>
                <c:pt idx="626">
                  <c:v>45000</c:v>
                </c:pt>
                <c:pt idx="627">
                  <c:v>44999</c:v>
                </c:pt>
                <c:pt idx="628">
                  <c:v>44998</c:v>
                </c:pt>
                <c:pt idx="629">
                  <c:v>44995</c:v>
                </c:pt>
                <c:pt idx="630">
                  <c:v>44994</c:v>
                </c:pt>
                <c:pt idx="631">
                  <c:v>44993</c:v>
                </c:pt>
                <c:pt idx="632">
                  <c:v>44992</c:v>
                </c:pt>
                <c:pt idx="633">
                  <c:v>44991</c:v>
                </c:pt>
                <c:pt idx="634">
                  <c:v>44988</c:v>
                </c:pt>
                <c:pt idx="635">
                  <c:v>44987</c:v>
                </c:pt>
                <c:pt idx="636">
                  <c:v>44986</c:v>
                </c:pt>
                <c:pt idx="637">
                  <c:v>44985</c:v>
                </c:pt>
                <c:pt idx="638">
                  <c:v>44984</c:v>
                </c:pt>
                <c:pt idx="639">
                  <c:v>44981</c:v>
                </c:pt>
                <c:pt idx="640">
                  <c:v>44980</c:v>
                </c:pt>
                <c:pt idx="641">
                  <c:v>44979</c:v>
                </c:pt>
                <c:pt idx="642">
                  <c:v>44978</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44939</c:v>
                </c:pt>
                <c:pt idx="668">
                  <c:v>44938</c:v>
                </c:pt>
                <c:pt idx="669">
                  <c:v>44937</c:v>
                </c:pt>
                <c:pt idx="670">
                  <c:v>44936</c:v>
                </c:pt>
                <c:pt idx="671">
                  <c:v>44935</c:v>
                </c:pt>
                <c:pt idx="672">
                  <c:v>44932</c:v>
                </c:pt>
                <c:pt idx="673">
                  <c:v>44931</c:v>
                </c:pt>
                <c:pt idx="674">
                  <c:v>44930</c:v>
                </c:pt>
                <c:pt idx="675">
                  <c:v>44929</c:v>
                </c:pt>
                <c:pt idx="676">
                  <c:v>44925</c:v>
                </c:pt>
                <c:pt idx="677">
                  <c:v>44924</c:v>
                </c:pt>
                <c:pt idx="678">
                  <c:v>44923</c:v>
                </c:pt>
                <c:pt idx="679">
                  <c:v>44922</c:v>
                </c:pt>
                <c:pt idx="680">
                  <c:v>44918</c:v>
                </c:pt>
                <c:pt idx="681">
                  <c:v>44917</c:v>
                </c:pt>
                <c:pt idx="682">
                  <c:v>44916</c:v>
                </c:pt>
                <c:pt idx="683">
                  <c:v>44915</c:v>
                </c:pt>
                <c:pt idx="684">
                  <c:v>44914</c:v>
                </c:pt>
                <c:pt idx="685">
                  <c:v>44911</c:v>
                </c:pt>
                <c:pt idx="686">
                  <c:v>44910</c:v>
                </c:pt>
                <c:pt idx="687">
                  <c:v>44909</c:v>
                </c:pt>
                <c:pt idx="688">
                  <c:v>44908</c:v>
                </c:pt>
                <c:pt idx="689">
                  <c:v>44907</c:v>
                </c:pt>
                <c:pt idx="690">
                  <c:v>44904</c:v>
                </c:pt>
                <c:pt idx="691">
                  <c:v>44903</c:v>
                </c:pt>
                <c:pt idx="692">
                  <c:v>44902</c:v>
                </c:pt>
                <c:pt idx="693">
                  <c:v>44901</c:v>
                </c:pt>
                <c:pt idx="694">
                  <c:v>44900</c:v>
                </c:pt>
                <c:pt idx="695">
                  <c:v>44897</c:v>
                </c:pt>
                <c:pt idx="696">
                  <c:v>44896</c:v>
                </c:pt>
                <c:pt idx="697">
                  <c:v>44895</c:v>
                </c:pt>
                <c:pt idx="698">
                  <c:v>44894</c:v>
                </c:pt>
                <c:pt idx="699">
                  <c:v>44893</c:v>
                </c:pt>
                <c:pt idx="700">
                  <c:v>44890</c:v>
                </c:pt>
                <c:pt idx="701">
                  <c:v>44888</c:v>
                </c:pt>
                <c:pt idx="702">
                  <c:v>44887</c:v>
                </c:pt>
                <c:pt idx="703">
                  <c:v>44886</c:v>
                </c:pt>
                <c:pt idx="704">
                  <c:v>44883</c:v>
                </c:pt>
                <c:pt idx="705">
                  <c:v>44882</c:v>
                </c:pt>
                <c:pt idx="706">
                  <c:v>44881</c:v>
                </c:pt>
                <c:pt idx="707">
                  <c:v>44880</c:v>
                </c:pt>
                <c:pt idx="708">
                  <c:v>44879</c:v>
                </c:pt>
                <c:pt idx="709">
                  <c:v>44876</c:v>
                </c:pt>
                <c:pt idx="710">
                  <c:v>44875</c:v>
                </c:pt>
                <c:pt idx="711">
                  <c:v>44874</c:v>
                </c:pt>
                <c:pt idx="712">
                  <c:v>44873</c:v>
                </c:pt>
                <c:pt idx="713">
                  <c:v>44872</c:v>
                </c:pt>
                <c:pt idx="714">
                  <c:v>44869</c:v>
                </c:pt>
                <c:pt idx="715">
                  <c:v>44868</c:v>
                </c:pt>
                <c:pt idx="716">
                  <c:v>44867</c:v>
                </c:pt>
                <c:pt idx="717">
                  <c:v>44866</c:v>
                </c:pt>
                <c:pt idx="718">
                  <c:v>44865</c:v>
                </c:pt>
                <c:pt idx="719">
                  <c:v>44862</c:v>
                </c:pt>
                <c:pt idx="720">
                  <c:v>44861</c:v>
                </c:pt>
                <c:pt idx="721">
                  <c:v>44860</c:v>
                </c:pt>
                <c:pt idx="722">
                  <c:v>44859</c:v>
                </c:pt>
                <c:pt idx="723">
                  <c:v>44858</c:v>
                </c:pt>
                <c:pt idx="724">
                  <c:v>44855</c:v>
                </c:pt>
                <c:pt idx="725">
                  <c:v>44854</c:v>
                </c:pt>
                <c:pt idx="726">
                  <c:v>44853</c:v>
                </c:pt>
                <c:pt idx="727">
                  <c:v>44852</c:v>
                </c:pt>
                <c:pt idx="728">
                  <c:v>44851</c:v>
                </c:pt>
                <c:pt idx="729">
                  <c:v>44848</c:v>
                </c:pt>
                <c:pt idx="730">
                  <c:v>44847</c:v>
                </c:pt>
                <c:pt idx="731">
                  <c:v>44846</c:v>
                </c:pt>
                <c:pt idx="732">
                  <c:v>44845</c:v>
                </c:pt>
                <c:pt idx="733">
                  <c:v>44844</c:v>
                </c:pt>
                <c:pt idx="734">
                  <c:v>44841</c:v>
                </c:pt>
                <c:pt idx="735">
                  <c:v>44840</c:v>
                </c:pt>
                <c:pt idx="736">
                  <c:v>44839</c:v>
                </c:pt>
                <c:pt idx="737">
                  <c:v>44838</c:v>
                </c:pt>
                <c:pt idx="738">
                  <c:v>44837</c:v>
                </c:pt>
                <c:pt idx="739">
                  <c:v>44834</c:v>
                </c:pt>
                <c:pt idx="740">
                  <c:v>44833</c:v>
                </c:pt>
                <c:pt idx="741">
                  <c:v>44832</c:v>
                </c:pt>
                <c:pt idx="742">
                  <c:v>44831</c:v>
                </c:pt>
                <c:pt idx="743">
                  <c:v>44830</c:v>
                </c:pt>
                <c:pt idx="744">
                  <c:v>44827</c:v>
                </c:pt>
                <c:pt idx="745">
                  <c:v>44826</c:v>
                </c:pt>
                <c:pt idx="746">
                  <c:v>44825</c:v>
                </c:pt>
                <c:pt idx="747">
                  <c:v>44824</c:v>
                </c:pt>
                <c:pt idx="748">
                  <c:v>44823</c:v>
                </c:pt>
                <c:pt idx="749">
                  <c:v>44820</c:v>
                </c:pt>
                <c:pt idx="750">
                  <c:v>44819</c:v>
                </c:pt>
                <c:pt idx="751">
                  <c:v>44818</c:v>
                </c:pt>
                <c:pt idx="752">
                  <c:v>44817</c:v>
                </c:pt>
                <c:pt idx="753">
                  <c:v>44816</c:v>
                </c:pt>
                <c:pt idx="754">
                  <c:v>44813</c:v>
                </c:pt>
                <c:pt idx="755">
                  <c:v>44812</c:v>
                </c:pt>
                <c:pt idx="756">
                  <c:v>44811</c:v>
                </c:pt>
                <c:pt idx="757">
                  <c:v>44810</c:v>
                </c:pt>
                <c:pt idx="758">
                  <c:v>44806</c:v>
                </c:pt>
                <c:pt idx="759">
                  <c:v>44805</c:v>
                </c:pt>
              </c:numCache>
            </c:numRef>
          </c:cat>
          <c:val>
            <c:numRef>
              <c:f>Sheet1!$G$3:$G$762</c:f>
              <c:numCache>
                <c:formatCode>General</c:formatCode>
                <c:ptCount val="760"/>
                <c:pt idx="0">
                  <c:v>133.35279800000001</c:v>
                </c:pt>
                <c:pt idx="1">
                  <c:v>131.18647799999999</c:v>
                </c:pt>
                <c:pt idx="2">
                  <c:v>129.51316800000001</c:v>
                </c:pt>
                <c:pt idx="3">
                  <c:v>132.20843500000001</c:v>
                </c:pt>
                <c:pt idx="4">
                  <c:v>130.24426299999999</c:v>
                </c:pt>
                <c:pt idx="5">
                  <c:v>128.39407299999999</c:v>
                </c:pt>
                <c:pt idx="6">
                  <c:v>131.401535</c:v>
                </c:pt>
                <c:pt idx="7">
                  <c:v>129.56089800000001</c:v>
                </c:pt>
                <c:pt idx="8">
                  <c:v>128.516479</c:v>
                </c:pt>
                <c:pt idx="9">
                  <c:v>123.02712200000001</c:v>
                </c:pt>
                <c:pt idx="10">
                  <c:v>119.294174</c:v>
                </c:pt>
                <c:pt idx="11">
                  <c:v>116.738731</c:v>
                </c:pt>
                <c:pt idx="12">
                  <c:v>116.804428</c:v>
                </c:pt>
                <c:pt idx="13">
                  <c:v>116.601158</c:v>
                </c:pt>
                <c:pt idx="14">
                  <c:v>118.36599699999999</c:v>
                </c:pt>
                <c:pt idx="15">
                  <c:v>114.19619</c:v>
                </c:pt>
                <c:pt idx="16">
                  <c:v>112.814865</c:v>
                </c:pt>
                <c:pt idx="17">
                  <c:v>109.965187</c:v>
                </c:pt>
                <c:pt idx="18">
                  <c:v>113.494865</c:v>
                </c:pt>
                <c:pt idx="19">
                  <c:v>113.380875</c:v>
                </c:pt>
                <c:pt idx="20">
                  <c:v>113.45668000000001</c:v>
                </c:pt>
                <c:pt idx="21">
                  <c:v>116.208099</c:v>
                </c:pt>
                <c:pt idx="22">
                  <c:v>112.894043</c:v>
                </c:pt>
                <c:pt idx="23">
                  <c:v>111.20725299999999</c:v>
                </c:pt>
                <c:pt idx="24">
                  <c:v>115.309113</c:v>
                </c:pt>
                <c:pt idx="25">
                  <c:v>114.88011899999999</c:v>
                </c:pt>
                <c:pt idx="26">
                  <c:v>112.421249</c:v>
                </c:pt>
                <c:pt idx="27">
                  <c:v>112.34487900000001</c:v>
                </c:pt>
                <c:pt idx="28">
                  <c:v>110.065697</c:v>
                </c:pt>
                <c:pt idx="29">
                  <c:v>107.970688</c:v>
                </c:pt>
                <c:pt idx="30">
                  <c:v>106.150826</c:v>
                </c:pt>
                <c:pt idx="31">
                  <c:v>108.502441</c:v>
                </c:pt>
                <c:pt idx="32">
                  <c:v>114.543205</c:v>
                </c:pt>
                <c:pt idx="33">
                  <c:v>114.32253300000001</c:v>
                </c:pt>
                <c:pt idx="34">
                  <c:v>114.27368199999999</c:v>
                </c:pt>
                <c:pt idx="35">
                  <c:v>119.372231</c:v>
                </c:pt>
                <c:pt idx="36">
                  <c:v>120.481781</c:v>
                </c:pt>
                <c:pt idx="37">
                  <c:v>120.632828</c:v>
                </c:pt>
                <c:pt idx="38">
                  <c:v>118.598465</c:v>
                </c:pt>
                <c:pt idx="39">
                  <c:v>114.35791</c:v>
                </c:pt>
                <c:pt idx="40">
                  <c:v>114.174294</c:v>
                </c:pt>
                <c:pt idx="41">
                  <c:v>112.87046100000001</c:v>
                </c:pt>
                <c:pt idx="42">
                  <c:v>111.72721900000001</c:v>
                </c:pt>
                <c:pt idx="43">
                  <c:v>114.146782</c:v>
                </c:pt>
                <c:pt idx="44">
                  <c:v>115.707787</c:v>
                </c:pt>
                <c:pt idx="45">
                  <c:v>107.775841</c:v>
                </c:pt>
                <c:pt idx="46">
                  <c:v>104.328712</c:v>
                </c:pt>
                <c:pt idx="47">
                  <c:v>106.4254</c:v>
                </c:pt>
                <c:pt idx="48">
                  <c:v>106.46302799999999</c:v>
                </c:pt>
                <c:pt idx="49">
                  <c:v>106.87236799999999</c:v>
                </c:pt>
                <c:pt idx="50">
                  <c:v>105.24173</c:v>
                </c:pt>
                <c:pt idx="51">
                  <c:v>102.34713000000001</c:v>
                </c:pt>
                <c:pt idx="52">
                  <c:v>102.759277</c:v>
                </c:pt>
                <c:pt idx="53">
                  <c:v>102.095009</c:v>
                </c:pt>
                <c:pt idx="54">
                  <c:v>105.828514</c:v>
                </c:pt>
                <c:pt idx="55">
                  <c:v>103.61895800000001</c:v>
                </c:pt>
                <c:pt idx="56">
                  <c:v>101.68679</c:v>
                </c:pt>
                <c:pt idx="57">
                  <c:v>102.70481100000001</c:v>
                </c:pt>
                <c:pt idx="58">
                  <c:v>102.203941</c:v>
                </c:pt>
                <c:pt idx="59">
                  <c:v>106.27042400000001</c:v>
                </c:pt>
                <c:pt idx="60">
                  <c:v>108.36599699999999</c:v>
                </c:pt>
                <c:pt idx="61">
                  <c:v>103.90364099999999</c:v>
                </c:pt>
                <c:pt idx="62">
                  <c:v>103.84581</c:v>
                </c:pt>
                <c:pt idx="63">
                  <c:v>104.06648300000001</c:v>
                </c:pt>
                <c:pt idx="64">
                  <c:v>103.575157</c:v>
                </c:pt>
                <c:pt idx="65">
                  <c:v>105.149078</c:v>
                </c:pt>
                <c:pt idx="66">
                  <c:v>106.403503</c:v>
                </c:pt>
                <c:pt idx="67">
                  <c:v>102.019768</c:v>
                </c:pt>
                <c:pt idx="68">
                  <c:v>100.185303</c:v>
                </c:pt>
                <c:pt idx="69">
                  <c:v>93.747542999999993</c:v>
                </c:pt>
                <c:pt idx="70">
                  <c:v>93.821098000000006</c:v>
                </c:pt>
                <c:pt idx="71">
                  <c:v>95.190635999999998</c:v>
                </c:pt>
                <c:pt idx="72">
                  <c:v>85.205230999999998</c:v>
                </c:pt>
                <c:pt idx="73">
                  <c:v>87.091919000000004</c:v>
                </c:pt>
                <c:pt idx="74">
                  <c:v>85.209723999999994</c:v>
                </c:pt>
                <c:pt idx="75">
                  <c:v>86.784774999999996</c:v>
                </c:pt>
                <c:pt idx="76">
                  <c:v>87.977988999999994</c:v>
                </c:pt>
                <c:pt idx="77">
                  <c:v>85.614577999999995</c:v>
                </c:pt>
                <c:pt idx="78">
                  <c:v>87.485541999999995</c:v>
                </c:pt>
                <c:pt idx="79">
                  <c:v>85.760566999999995</c:v>
                </c:pt>
                <c:pt idx="80">
                  <c:v>81.711494000000002</c:v>
                </c:pt>
                <c:pt idx="81">
                  <c:v>81.339775000000003</c:v>
                </c:pt>
                <c:pt idx="82">
                  <c:v>83.280922000000004</c:v>
                </c:pt>
                <c:pt idx="83">
                  <c:v>80.957938999999996</c:v>
                </c:pt>
                <c:pt idx="84">
                  <c:v>84.895279000000002</c:v>
                </c:pt>
                <c:pt idx="85">
                  <c:v>83.066428999999999</c:v>
                </c:pt>
                <c:pt idx="86">
                  <c:v>83.750916000000004</c:v>
                </c:pt>
                <c:pt idx="87">
                  <c:v>82.284797999999995</c:v>
                </c:pt>
                <c:pt idx="88">
                  <c:v>82.246055999999996</c:v>
                </c:pt>
                <c:pt idx="89">
                  <c:v>86.550621000000007</c:v>
                </c:pt>
                <c:pt idx="90">
                  <c:v>82.408332999999999</c:v>
                </c:pt>
                <c:pt idx="91">
                  <c:v>79.740577999999999</c:v>
                </c:pt>
                <c:pt idx="92">
                  <c:v>82.002357000000003</c:v>
                </c:pt>
                <c:pt idx="93">
                  <c:v>83.145599000000004</c:v>
                </c:pt>
                <c:pt idx="94">
                  <c:v>84.937393</c:v>
                </c:pt>
                <c:pt idx="95">
                  <c:v>86.215393000000006</c:v>
                </c:pt>
                <c:pt idx="96">
                  <c:v>85.918357999999998</c:v>
                </c:pt>
                <c:pt idx="97">
                  <c:v>88.556908000000007</c:v>
                </c:pt>
                <c:pt idx="98">
                  <c:v>88.547927999999999</c:v>
                </c:pt>
                <c:pt idx="99">
                  <c:v>82.546463000000003</c:v>
                </c:pt>
                <c:pt idx="100">
                  <c:v>83.592567000000003</c:v>
                </c:pt>
                <c:pt idx="101">
                  <c:v>82.801392000000007</c:v>
                </c:pt>
                <c:pt idx="102">
                  <c:v>83.982819000000006</c:v>
                </c:pt>
                <c:pt idx="103">
                  <c:v>81.480712999999994</c:v>
                </c:pt>
                <c:pt idx="104">
                  <c:v>81.635131999999999</c:v>
                </c:pt>
                <c:pt idx="105">
                  <c:v>81.405472000000003</c:v>
                </c:pt>
                <c:pt idx="106">
                  <c:v>75.326522999999995</c:v>
                </c:pt>
                <c:pt idx="107">
                  <c:v>74.280983000000006</c:v>
                </c:pt>
                <c:pt idx="108">
                  <c:v>67.359200000000001</c:v>
                </c:pt>
                <c:pt idx="109">
                  <c:v>68.916839999999993</c:v>
                </c:pt>
                <c:pt idx="110">
                  <c:v>66.126677999999998</c:v>
                </c:pt>
                <c:pt idx="111">
                  <c:v>78.871360999999993</c:v>
                </c:pt>
                <c:pt idx="112">
                  <c:v>90.240891000000005</c:v>
                </c:pt>
                <c:pt idx="113">
                  <c:v>89.200965999999994</c:v>
                </c:pt>
                <c:pt idx="114">
                  <c:v>91.397048999999996</c:v>
                </c:pt>
                <c:pt idx="115">
                  <c:v>91.619408000000007</c:v>
                </c:pt>
                <c:pt idx="116">
                  <c:v>93.232635000000002</c:v>
                </c:pt>
                <c:pt idx="117">
                  <c:v>88.856757999999999</c:v>
                </c:pt>
                <c:pt idx="118">
                  <c:v>89.399178000000006</c:v>
                </c:pt>
                <c:pt idx="119">
                  <c:v>85.392775999999998</c:v>
                </c:pt>
                <c:pt idx="120">
                  <c:v>85.483742000000007</c:v>
                </c:pt>
                <c:pt idx="121">
                  <c:v>88.619240000000005</c:v>
                </c:pt>
                <c:pt idx="122">
                  <c:v>89.768096999999997</c:v>
                </c:pt>
                <c:pt idx="123">
                  <c:v>90.991073999999998</c:v>
                </c:pt>
                <c:pt idx="124">
                  <c:v>90.144310000000004</c:v>
                </c:pt>
                <c:pt idx="125">
                  <c:v>89.788307000000003</c:v>
                </c:pt>
                <c:pt idx="126">
                  <c:v>90.172943000000004</c:v>
                </c:pt>
                <c:pt idx="127">
                  <c:v>86.676963999999998</c:v>
                </c:pt>
                <c:pt idx="128">
                  <c:v>84.977256999999994</c:v>
                </c:pt>
                <c:pt idx="129">
                  <c:v>80.290306000000001</c:v>
                </c:pt>
                <c:pt idx="130">
                  <c:v>82.702567999999999</c:v>
                </c:pt>
                <c:pt idx="131">
                  <c:v>83.311806000000004</c:v>
                </c:pt>
                <c:pt idx="132">
                  <c:v>83.385368</c:v>
                </c:pt>
                <c:pt idx="133">
                  <c:v>79.569321000000002</c:v>
                </c:pt>
                <c:pt idx="134">
                  <c:v>77.903305000000003</c:v>
                </c:pt>
                <c:pt idx="135">
                  <c:v>74.912125000000003</c:v>
                </c:pt>
                <c:pt idx="136">
                  <c:v>75.623001000000002</c:v>
                </c:pt>
                <c:pt idx="137">
                  <c:v>78.875846999999993</c:v>
                </c:pt>
                <c:pt idx="138">
                  <c:v>78.217194000000006</c:v>
                </c:pt>
                <c:pt idx="139">
                  <c:v>81.642989999999998</c:v>
                </c:pt>
                <c:pt idx="140">
                  <c:v>82.250549000000007</c:v>
                </c:pt>
                <c:pt idx="141">
                  <c:v>85.085068000000007</c:v>
                </c:pt>
                <c:pt idx="142">
                  <c:v>83.603797999999998</c:v>
                </c:pt>
                <c:pt idx="143">
                  <c:v>84.630240999999998</c:v>
                </c:pt>
                <c:pt idx="144">
                  <c:v>80.262787000000003</c:v>
                </c:pt>
                <c:pt idx="145">
                  <c:v>81.617157000000006</c:v>
                </c:pt>
                <c:pt idx="146">
                  <c:v>81.025322000000003</c:v>
                </c:pt>
                <c:pt idx="147">
                  <c:v>78.648437999999999</c:v>
                </c:pt>
                <c:pt idx="148">
                  <c:v>79.977538999999993</c:v>
                </c:pt>
                <c:pt idx="149">
                  <c:v>78.648437999999999</c:v>
                </c:pt>
                <c:pt idx="150">
                  <c:v>80.671570000000003</c:v>
                </c:pt>
                <c:pt idx="151">
                  <c:v>81.429610999999994</c:v>
                </c:pt>
                <c:pt idx="152">
                  <c:v>80.627769000000001</c:v>
                </c:pt>
                <c:pt idx="153">
                  <c:v>77.432761999999997</c:v>
                </c:pt>
                <c:pt idx="154">
                  <c:v>75.78022</c:v>
                </c:pt>
                <c:pt idx="155">
                  <c:v>77.415915999999996</c:v>
                </c:pt>
                <c:pt idx="156">
                  <c:v>73.219718999999998</c:v>
                </c:pt>
                <c:pt idx="157">
                  <c:v>70.816444000000004</c:v>
                </c:pt>
                <c:pt idx="158">
                  <c:v>69.678252999999998</c:v>
                </c:pt>
                <c:pt idx="159">
                  <c:v>71.739006000000003</c:v>
                </c:pt>
                <c:pt idx="160">
                  <c:v>71.003426000000005</c:v>
                </c:pt>
                <c:pt idx="161">
                  <c:v>73.105170999999999</c:v>
                </c:pt>
                <c:pt idx="162">
                  <c:v>72.838454999999996</c:v>
                </c:pt>
                <c:pt idx="163">
                  <c:v>70.514908000000005</c:v>
                </c:pt>
                <c:pt idx="164">
                  <c:v>73.027679000000006</c:v>
                </c:pt>
                <c:pt idx="165">
                  <c:v>72.120834000000002</c:v>
                </c:pt>
                <c:pt idx="166">
                  <c:v>67.912848999999994</c:v>
                </c:pt>
                <c:pt idx="167">
                  <c:v>66.282218999999998</c:v>
                </c:pt>
                <c:pt idx="168">
                  <c:v>70.743446000000006</c:v>
                </c:pt>
                <c:pt idx="169">
                  <c:v>69.040931999999998</c:v>
                </c:pt>
                <c:pt idx="170">
                  <c:v>68.741646000000003</c:v>
                </c:pt>
                <c:pt idx="171">
                  <c:v>68.212699999999998</c:v>
                </c:pt>
                <c:pt idx="172">
                  <c:v>66.337242000000003</c:v>
                </c:pt>
                <c:pt idx="173">
                  <c:v>66.034026999999995</c:v>
                </c:pt>
                <c:pt idx="174">
                  <c:v>62.289290999999999</c:v>
                </c:pt>
                <c:pt idx="175">
                  <c:v>62.562747999999999</c:v>
                </c:pt>
                <c:pt idx="176">
                  <c:v>65.000838999999999</c:v>
                </c:pt>
                <c:pt idx="177">
                  <c:v>67.382225000000005</c:v>
                </c:pt>
                <c:pt idx="178">
                  <c:v>66.550621000000007</c:v>
                </c:pt>
                <c:pt idx="179">
                  <c:v>66.492783000000003</c:v>
                </c:pt>
                <c:pt idx="180">
                  <c:v>65.756080999999995</c:v>
                </c:pt>
                <c:pt idx="181">
                  <c:v>63.111347000000002</c:v>
                </c:pt>
                <c:pt idx="182">
                  <c:v>64.804314000000005</c:v>
                </c:pt>
                <c:pt idx="183">
                  <c:v>71.491943000000006</c:v>
                </c:pt>
                <c:pt idx="184">
                  <c:v>71.541359</c:v>
                </c:pt>
                <c:pt idx="185">
                  <c:v>71.559325999999999</c:v>
                </c:pt>
                <c:pt idx="186">
                  <c:v>74.046829000000002</c:v>
                </c:pt>
                <c:pt idx="187">
                  <c:v>79.125725000000003</c:v>
                </c:pt>
                <c:pt idx="188">
                  <c:v>79.170647000000002</c:v>
                </c:pt>
                <c:pt idx="189">
                  <c:v>78.763549999999995</c:v>
                </c:pt>
                <c:pt idx="190">
                  <c:v>73.887360000000001</c:v>
                </c:pt>
                <c:pt idx="191">
                  <c:v>75.807175000000001</c:v>
                </c:pt>
                <c:pt idx="192">
                  <c:v>75.766182000000001</c:v>
                </c:pt>
                <c:pt idx="193">
                  <c:v>74.274246000000005</c:v>
                </c:pt>
                <c:pt idx="194">
                  <c:v>71.331908999999996</c:v>
                </c:pt>
                <c:pt idx="195">
                  <c:v>71.963615000000004</c:v>
                </c:pt>
                <c:pt idx="196">
                  <c:v>69.013419999999996</c:v>
                </c:pt>
                <c:pt idx="197">
                  <c:v>70.931549000000004</c:v>
                </c:pt>
                <c:pt idx="198">
                  <c:v>70.130272000000005</c:v>
                </c:pt>
                <c:pt idx="199">
                  <c:v>76.011009000000001</c:v>
                </c:pt>
                <c:pt idx="200">
                  <c:v>72.878883000000002</c:v>
                </c:pt>
                <c:pt idx="201">
                  <c:v>73.244986999999995</c:v>
                </c:pt>
                <c:pt idx="202">
                  <c:v>75.256889000000001</c:v>
                </c:pt>
                <c:pt idx="203">
                  <c:v>75.042396999999994</c:v>
                </c:pt>
                <c:pt idx="204">
                  <c:v>69.974731000000006</c:v>
                </c:pt>
                <c:pt idx="205">
                  <c:v>70.979279000000005</c:v>
                </c:pt>
                <c:pt idx="206">
                  <c:v>70.169578999999999</c:v>
                </c:pt>
                <c:pt idx="207">
                  <c:v>72.508285999999998</c:v>
                </c:pt>
                <c:pt idx="208">
                  <c:v>72.290976999999998</c:v>
                </c:pt>
                <c:pt idx="209">
                  <c:v>75.793137000000002</c:v>
                </c:pt>
                <c:pt idx="210">
                  <c:v>79.839966000000004</c:v>
                </c:pt>
                <c:pt idx="211">
                  <c:v>75.067665000000005</c:v>
                </c:pt>
                <c:pt idx="212">
                  <c:v>83.373572999999993</c:v>
                </c:pt>
                <c:pt idx="213">
                  <c:v>82.21405</c:v>
                </c:pt>
                <c:pt idx="214">
                  <c:v>82.433036999999999</c:v>
                </c:pt>
                <c:pt idx="215">
                  <c:v>83.404456999999994</c:v>
                </c:pt>
                <c:pt idx="216">
                  <c:v>89.658600000000007</c:v>
                </c:pt>
                <c:pt idx="217">
                  <c:v>93.464539000000002</c:v>
                </c:pt>
                <c:pt idx="218">
                  <c:v>89.075744999999998</c:v>
                </c:pt>
                <c:pt idx="219">
                  <c:v>89.335731999999993</c:v>
                </c:pt>
                <c:pt idx="220">
                  <c:v>89.136391000000003</c:v>
                </c:pt>
                <c:pt idx="221">
                  <c:v>89.224547999999999</c:v>
                </c:pt>
                <c:pt idx="222">
                  <c:v>95.735305999999994</c:v>
                </c:pt>
                <c:pt idx="223">
                  <c:v>89.727103999999997</c:v>
                </c:pt>
                <c:pt idx="224">
                  <c:v>89.321128999999999</c:v>
                </c:pt>
                <c:pt idx="225">
                  <c:v>77.985847000000007</c:v>
                </c:pt>
                <c:pt idx="226">
                  <c:v>77.944862000000001</c:v>
                </c:pt>
                <c:pt idx="227">
                  <c:v>76.877983</c:v>
                </c:pt>
                <c:pt idx="228">
                  <c:v>75.182213000000004</c:v>
                </c:pt>
                <c:pt idx="229">
                  <c:v>77.098656000000005</c:v>
                </c:pt>
                <c:pt idx="230">
                  <c:v>74.978943000000001</c:v>
                </c:pt>
                <c:pt idx="231">
                  <c:v>71.275756999999999</c:v>
                </c:pt>
                <c:pt idx="232">
                  <c:v>72.206749000000002</c:v>
                </c:pt>
                <c:pt idx="233">
                  <c:v>78.019576999999998</c:v>
                </c:pt>
                <c:pt idx="234">
                  <c:v>80.806335000000004</c:v>
                </c:pt>
                <c:pt idx="235">
                  <c:v>79.779883999999996</c:v>
                </c:pt>
                <c:pt idx="236">
                  <c:v>78.738281000000001</c:v>
                </c:pt>
                <c:pt idx="237">
                  <c:v>76.630356000000006</c:v>
                </c:pt>
                <c:pt idx="238">
                  <c:v>74.964905000000002</c:v>
                </c:pt>
                <c:pt idx="239">
                  <c:v>77.255882</c:v>
                </c:pt>
                <c:pt idx="240">
                  <c:v>79.834625000000003</c:v>
                </c:pt>
                <c:pt idx="241">
                  <c:v>78.625977000000006</c:v>
                </c:pt>
                <c:pt idx="242">
                  <c:v>80.237517999999994</c:v>
                </c:pt>
                <c:pt idx="243">
                  <c:v>72.352744999999999</c:v>
                </c:pt>
                <c:pt idx="244">
                  <c:v>75.065978999999999</c:v>
                </c:pt>
                <c:pt idx="245">
                  <c:v>72.876075999999998</c:v>
                </c:pt>
                <c:pt idx="246">
                  <c:v>68.910103000000007</c:v>
                </c:pt>
                <c:pt idx="247">
                  <c:v>72.389244000000005</c:v>
                </c:pt>
                <c:pt idx="248">
                  <c:v>72.566115999999994</c:v>
                </c:pt>
                <c:pt idx="249">
                  <c:v>72.491439999999997</c:v>
                </c:pt>
                <c:pt idx="250">
                  <c:v>67.775841</c:v>
                </c:pt>
                <c:pt idx="251">
                  <c:v>61.025326</c:v>
                </c:pt>
                <c:pt idx="252">
                  <c:v>59.480598000000001</c:v>
                </c:pt>
                <c:pt idx="253">
                  <c:v>59.166153000000001</c:v>
                </c:pt>
                <c:pt idx="254">
                  <c:v>56.858891</c:v>
                </c:pt>
                <c:pt idx="255">
                  <c:v>61.844574000000001</c:v>
                </c:pt>
                <c:pt idx="256">
                  <c:v>58.764107000000003</c:v>
                </c:pt>
                <c:pt idx="257">
                  <c:v>57.493400999999999</c:v>
                </c:pt>
                <c:pt idx="258">
                  <c:v>62.079284999999999</c:v>
                </c:pt>
                <c:pt idx="259">
                  <c:v>65.196251000000004</c:v>
                </c:pt>
                <c:pt idx="260">
                  <c:v>63.550452999999997</c:v>
                </c:pt>
                <c:pt idx="261">
                  <c:v>68.317702999999995</c:v>
                </c:pt>
                <c:pt idx="262">
                  <c:v>67.911727999999997</c:v>
                </c:pt>
                <c:pt idx="263">
                  <c:v>67.419280999999998</c:v>
                </c:pt>
                <c:pt idx="264">
                  <c:v>62.757595000000002</c:v>
                </c:pt>
                <c:pt idx="265">
                  <c:v>66.208099000000004</c:v>
                </c:pt>
                <c:pt idx="266">
                  <c:v>65.298446999999996</c:v>
                </c:pt>
                <c:pt idx="267">
                  <c:v>65.362457000000006</c:v>
                </c:pt>
                <c:pt idx="268">
                  <c:v>62.722782000000002</c:v>
                </c:pt>
                <c:pt idx="269">
                  <c:v>59.215004</c:v>
                </c:pt>
                <c:pt idx="270">
                  <c:v>54.803187999999999</c:v>
                </c:pt>
                <c:pt idx="271">
                  <c:v>56.397326999999997</c:v>
                </c:pt>
                <c:pt idx="272">
                  <c:v>57.100341999999998</c:v>
                </c:pt>
                <c:pt idx="273">
                  <c:v>54.18721</c:v>
                </c:pt>
                <c:pt idx="274">
                  <c:v>54.663372000000003</c:v>
                </c:pt>
                <c:pt idx="275">
                  <c:v>49.416027</c:v>
                </c:pt>
                <c:pt idx="276">
                  <c:v>51.520020000000002</c:v>
                </c:pt>
                <c:pt idx="277">
                  <c:v>53.091132999999999</c:v>
                </c:pt>
                <c:pt idx="278">
                  <c:v>60.366669000000002</c:v>
                </c:pt>
                <c:pt idx="279">
                  <c:v>60.163398999999998</c:v>
                </c:pt>
                <c:pt idx="280">
                  <c:v>62.875511000000003</c:v>
                </c:pt>
                <c:pt idx="281">
                  <c:v>59.346432</c:v>
                </c:pt>
                <c:pt idx="282">
                  <c:v>56.447304000000003</c:v>
                </c:pt>
                <c:pt idx="283">
                  <c:v>56.807231999999999</c:v>
                </c:pt>
                <c:pt idx="284">
                  <c:v>56.373179999999998</c:v>
                </c:pt>
                <c:pt idx="285">
                  <c:v>62.325229999999998</c:v>
                </c:pt>
                <c:pt idx="286">
                  <c:v>64.209106000000006</c:v>
                </c:pt>
                <c:pt idx="287">
                  <c:v>63.540905000000002</c:v>
                </c:pt>
                <c:pt idx="288">
                  <c:v>64.091187000000005</c:v>
                </c:pt>
                <c:pt idx="289">
                  <c:v>67.515861999999998</c:v>
                </c:pt>
                <c:pt idx="290">
                  <c:v>70.152732999999998</c:v>
                </c:pt>
                <c:pt idx="291">
                  <c:v>75.464088000000004</c:v>
                </c:pt>
                <c:pt idx="292">
                  <c:v>72.255043000000001</c:v>
                </c:pt>
                <c:pt idx="293">
                  <c:v>72.881691000000004</c:v>
                </c:pt>
                <c:pt idx="294">
                  <c:v>76.674712999999997</c:v>
                </c:pt>
                <c:pt idx="295">
                  <c:v>73.034981000000002</c:v>
                </c:pt>
                <c:pt idx="296">
                  <c:v>72.957497000000004</c:v>
                </c:pt>
                <c:pt idx="297">
                  <c:v>72.740746000000001</c:v>
                </c:pt>
                <c:pt idx="298">
                  <c:v>75.299003999999996</c:v>
                </c:pt>
                <c:pt idx="299">
                  <c:v>71.265656000000007</c:v>
                </c:pt>
                <c:pt idx="300">
                  <c:v>65.798195000000007</c:v>
                </c:pt>
                <c:pt idx="301">
                  <c:v>65.369193999999993</c:v>
                </c:pt>
                <c:pt idx="302">
                  <c:v>63.641418000000002</c:v>
                </c:pt>
                <c:pt idx="303">
                  <c:v>62.678421</c:v>
                </c:pt>
                <c:pt idx="304">
                  <c:v>61.550297</c:v>
                </c:pt>
                <c:pt idx="305">
                  <c:v>62.339267999999997</c:v>
                </c:pt>
                <c:pt idx="306">
                  <c:v>66.099166999999994</c:v>
                </c:pt>
                <c:pt idx="307">
                  <c:v>65.950919999999996</c:v>
                </c:pt>
                <c:pt idx="308">
                  <c:v>72.635185000000007</c:v>
                </c:pt>
                <c:pt idx="309">
                  <c:v>65.848724000000004</c:v>
                </c:pt>
                <c:pt idx="310">
                  <c:v>65.450614999999999</c:v>
                </c:pt>
                <c:pt idx="311">
                  <c:v>65.952606000000003</c:v>
                </c:pt>
                <c:pt idx="312">
                  <c:v>62.652591999999999</c:v>
                </c:pt>
                <c:pt idx="313">
                  <c:v>66.915604000000002</c:v>
                </c:pt>
                <c:pt idx="314">
                  <c:v>64.393287999999998</c:v>
                </c:pt>
                <c:pt idx="315">
                  <c:v>67.022293000000005</c:v>
                </c:pt>
                <c:pt idx="316">
                  <c:v>63.698132000000001</c:v>
                </c:pt>
                <c:pt idx="317">
                  <c:v>75.894210999999999</c:v>
                </c:pt>
                <c:pt idx="318">
                  <c:v>68.520409000000001</c:v>
                </c:pt>
                <c:pt idx="319">
                  <c:v>65.633667000000003</c:v>
                </c:pt>
                <c:pt idx="320">
                  <c:v>72.579597000000007</c:v>
                </c:pt>
                <c:pt idx="321">
                  <c:v>70.746810999999994</c:v>
                </c:pt>
                <c:pt idx="322" formatCode="#,##0">
                  <c:v>75.041799999999995</c:v>
                </c:pt>
                <c:pt idx="323">
                  <c:v>79.549700000000001</c:v>
                </c:pt>
                <c:pt idx="324">
                  <c:v>80.271199999999993</c:v>
                </c:pt>
                <c:pt idx="325">
                  <c:v>69.925299999999993</c:v>
                </c:pt>
                <c:pt idx="326">
                  <c:v>69.204899999999995</c:v>
                </c:pt>
                <c:pt idx="327">
                  <c:v>72.891199999999998</c:v>
                </c:pt>
                <c:pt idx="328">
                  <c:v>79.549700000000001</c:v>
                </c:pt>
                <c:pt idx="329">
                  <c:v>78.696200000000005</c:v>
                </c:pt>
                <c:pt idx="330">
                  <c:v>76.837599999999995</c:v>
                </c:pt>
                <c:pt idx="331">
                  <c:v>66.071100000000001</c:v>
                </c:pt>
                <c:pt idx="332">
                  <c:v>66.623099999999994</c:v>
                </c:pt>
                <c:pt idx="333">
                  <c:v>60.701900000000002</c:v>
                </c:pt>
                <c:pt idx="334">
                  <c:v>58.3553</c:v>
                </c:pt>
                <c:pt idx="335">
                  <c:v>58.253692999999998</c:v>
                </c:pt>
                <c:pt idx="336">
                  <c:v>59.004997000000003</c:v>
                </c:pt>
                <c:pt idx="337">
                  <c:v>53.468471999999998</c:v>
                </c:pt>
                <c:pt idx="338">
                  <c:v>52.967041000000002</c:v>
                </c:pt>
                <c:pt idx="339">
                  <c:v>54.104667999999997</c:v>
                </c:pt>
                <c:pt idx="340">
                  <c:v>49.134708000000003</c:v>
                </c:pt>
                <c:pt idx="341">
                  <c:v>49.827613999999997</c:v>
                </c:pt>
                <c:pt idx="342">
                  <c:v>49.649054999999997</c:v>
                </c:pt>
                <c:pt idx="343">
                  <c:v>47.645572999999999</c:v>
                </c:pt>
                <c:pt idx="344">
                  <c:v>52.411140000000003</c:v>
                </c:pt>
                <c:pt idx="345">
                  <c:v>52.764332000000003</c:v>
                </c:pt>
                <c:pt idx="346">
                  <c:v>54.045707999999998</c:v>
                </c:pt>
                <c:pt idx="347">
                  <c:v>52.521759000000003</c:v>
                </c:pt>
                <c:pt idx="348">
                  <c:v>53.331462999999999</c:v>
                </c:pt>
                <c:pt idx="349">
                  <c:v>52.712111999999998</c:v>
                </c:pt>
                <c:pt idx="350">
                  <c:v>61.092705000000002</c:v>
                </c:pt>
                <c:pt idx="351">
                  <c:v>58.597340000000003</c:v>
                </c:pt>
                <c:pt idx="352">
                  <c:v>58.477736999999998</c:v>
                </c:pt>
                <c:pt idx="353">
                  <c:v>57.824696000000003</c:v>
                </c:pt>
                <c:pt idx="354">
                  <c:v>62.120277000000002</c:v>
                </c:pt>
                <c:pt idx="355">
                  <c:v>56.534897000000001</c:v>
                </c:pt>
                <c:pt idx="356">
                  <c:v>59.715313000000002</c:v>
                </c:pt>
                <c:pt idx="357">
                  <c:v>56.932448999999998</c:v>
                </c:pt>
                <c:pt idx="358">
                  <c:v>58.077376999999998</c:v>
                </c:pt>
                <c:pt idx="359">
                  <c:v>56.384411</c:v>
                </c:pt>
                <c:pt idx="360">
                  <c:v>54.279857999999997</c:v>
                </c:pt>
                <c:pt idx="361">
                  <c:v>51.126396</c:v>
                </c:pt>
                <c:pt idx="362">
                  <c:v>52.631816999999998</c:v>
                </c:pt>
                <c:pt idx="363">
                  <c:v>46.785896000000001</c:v>
                </c:pt>
                <c:pt idx="364">
                  <c:v>40.851253999999997</c:v>
                </c:pt>
                <c:pt idx="365">
                  <c:v>40.171261000000001</c:v>
                </c:pt>
                <c:pt idx="366">
                  <c:v>38.406424999999999</c:v>
                </c:pt>
                <c:pt idx="367">
                  <c:v>37.319893</c:v>
                </c:pt>
                <c:pt idx="368">
                  <c:v>38.600707999999997</c:v>
                </c:pt>
                <c:pt idx="369">
                  <c:v>38.543995000000002</c:v>
                </c:pt>
                <c:pt idx="370">
                  <c:v>38.939301</c:v>
                </c:pt>
                <c:pt idx="371">
                  <c:v>43.648716</c:v>
                </c:pt>
                <c:pt idx="372">
                  <c:v>39.900050999999998</c:v>
                </c:pt>
                <c:pt idx="373">
                  <c:v>40.587905999999997</c:v>
                </c:pt>
                <c:pt idx="374">
                  <c:v>41.427928999999999</c:v>
                </c:pt>
                <c:pt idx="375">
                  <c:v>39.35033</c:v>
                </c:pt>
                <c:pt idx="376">
                  <c:v>40.413272999999997</c:v>
                </c:pt>
                <c:pt idx="377">
                  <c:v>35.576393000000003</c:v>
                </c:pt>
                <c:pt idx="378">
                  <c:v>37.393452000000003</c:v>
                </c:pt>
                <c:pt idx="379">
                  <c:v>36.513561000000003</c:v>
                </c:pt>
                <c:pt idx="380">
                  <c:v>36.605648000000002</c:v>
                </c:pt>
                <c:pt idx="381">
                  <c:v>35.702736000000002</c:v>
                </c:pt>
                <c:pt idx="382">
                  <c:v>32.915942999999999</c:v>
                </c:pt>
                <c:pt idx="383">
                  <c:v>34.126002999999997</c:v>
                </c:pt>
                <c:pt idx="384">
                  <c:v>29.841653999999998</c:v>
                </c:pt>
                <c:pt idx="385">
                  <c:v>27.299375999999999</c:v>
                </c:pt>
                <c:pt idx="386">
                  <c:v>26.103655</c:v>
                </c:pt>
                <c:pt idx="387">
                  <c:v>26.127238999999999</c:v>
                </c:pt>
                <c:pt idx="388">
                  <c:v>26.456285000000001</c:v>
                </c:pt>
                <c:pt idx="389">
                  <c:v>28.867425999999998</c:v>
                </c:pt>
                <c:pt idx="390">
                  <c:v>27.747768000000001</c:v>
                </c:pt>
                <c:pt idx="391">
                  <c:v>28.508058999999999</c:v>
                </c:pt>
                <c:pt idx="392">
                  <c:v>29.174574</c:v>
                </c:pt>
                <c:pt idx="393">
                  <c:v>31.510470999999999</c:v>
                </c:pt>
                <c:pt idx="394">
                  <c:v>28.722555</c:v>
                </c:pt>
                <c:pt idx="395">
                  <c:v>25.621876</c:v>
                </c:pt>
                <c:pt idx="396">
                  <c:v>24.204053999999999</c:v>
                </c:pt>
                <c:pt idx="397">
                  <c:v>27.459150000000001</c:v>
                </c:pt>
                <c:pt idx="398">
                  <c:v>26.981863000000001</c:v>
                </c:pt>
                <c:pt idx="399">
                  <c:v>26.815093999999998</c:v>
                </c:pt>
                <c:pt idx="400">
                  <c:v>24.767814999999999</c:v>
                </c:pt>
                <c:pt idx="401">
                  <c:v>25.922847999999998</c:v>
                </c:pt>
                <c:pt idx="402">
                  <c:v>25.517996</c:v>
                </c:pt>
                <c:pt idx="403">
                  <c:v>27.413105000000002</c:v>
                </c:pt>
                <c:pt idx="404">
                  <c:v>30.148802</c:v>
                </c:pt>
                <c:pt idx="405">
                  <c:v>28.912348000000001</c:v>
                </c:pt>
                <c:pt idx="406">
                  <c:v>30.113426</c:v>
                </c:pt>
                <c:pt idx="407">
                  <c:v>30.295356999999999</c:v>
                </c:pt>
                <c:pt idx="408">
                  <c:v>28.036386</c:v>
                </c:pt>
                <c:pt idx="409">
                  <c:v>28.662474</c:v>
                </c:pt>
                <c:pt idx="410">
                  <c:v>27.281151000000001</c:v>
                </c:pt>
                <c:pt idx="411">
                  <c:v>26.026167000000001</c:v>
                </c:pt>
                <c:pt idx="412">
                  <c:v>24.072098</c:v>
                </c:pt>
                <c:pt idx="413">
                  <c:v>27.023415</c:v>
                </c:pt>
                <c:pt idx="414">
                  <c:v>27.693300000000001</c:v>
                </c:pt>
                <c:pt idx="415">
                  <c:v>26.677509000000001</c:v>
                </c:pt>
                <c:pt idx="416">
                  <c:v>28.695042000000001</c:v>
                </c:pt>
                <c:pt idx="417">
                  <c:v>30.241451000000001</c:v>
                </c:pt>
                <c:pt idx="418">
                  <c:v>27.749452999999999</c:v>
                </c:pt>
                <c:pt idx="419">
                  <c:v>28.589478</c:v>
                </c:pt>
                <c:pt idx="420">
                  <c:v>29.045988000000001</c:v>
                </c:pt>
                <c:pt idx="421">
                  <c:v>29.766411000000002</c:v>
                </c:pt>
                <c:pt idx="422">
                  <c:v>30.226289999999999</c:v>
                </c:pt>
                <c:pt idx="423">
                  <c:v>29.208825999999998</c:v>
                </c:pt>
                <c:pt idx="424">
                  <c:v>29.089224000000002</c:v>
                </c:pt>
                <c:pt idx="425">
                  <c:v>32.875511000000003</c:v>
                </c:pt>
                <c:pt idx="426">
                  <c:v>33.613903000000001</c:v>
                </c:pt>
                <c:pt idx="427">
                  <c:v>34.619014999999997</c:v>
                </c:pt>
                <c:pt idx="428">
                  <c:v>36.256950000000003</c:v>
                </c:pt>
                <c:pt idx="429">
                  <c:v>36.031219</c:v>
                </c:pt>
                <c:pt idx="430">
                  <c:v>35.820652000000003</c:v>
                </c:pt>
                <c:pt idx="431">
                  <c:v>37.037452999999999</c:v>
                </c:pt>
                <c:pt idx="432">
                  <c:v>35.590431000000002</c:v>
                </c:pt>
                <c:pt idx="433">
                  <c:v>35.053061999999997</c:v>
                </c:pt>
                <c:pt idx="434">
                  <c:v>33.665562000000001</c:v>
                </c:pt>
                <c:pt idx="435">
                  <c:v>33.952495999999996</c:v>
                </c:pt>
                <c:pt idx="436">
                  <c:v>35.798752</c:v>
                </c:pt>
                <c:pt idx="437">
                  <c:v>33.724522</c:v>
                </c:pt>
                <c:pt idx="438">
                  <c:v>27.898793999999999</c:v>
                </c:pt>
                <c:pt idx="439">
                  <c:v>28.134651000000002</c:v>
                </c:pt>
                <c:pt idx="440">
                  <c:v>29.151551999999999</c:v>
                </c:pt>
                <c:pt idx="441">
                  <c:v>33.649841000000002</c:v>
                </c:pt>
                <c:pt idx="442">
                  <c:v>34.197876000000001</c:v>
                </c:pt>
                <c:pt idx="443">
                  <c:v>35.655006</c:v>
                </c:pt>
                <c:pt idx="444">
                  <c:v>37.601776000000001</c:v>
                </c:pt>
                <c:pt idx="445">
                  <c:v>43.107418000000003</c:v>
                </c:pt>
                <c:pt idx="446">
                  <c:v>41.905777</c:v>
                </c:pt>
                <c:pt idx="447">
                  <c:v>40.491325000000003</c:v>
                </c:pt>
                <c:pt idx="448">
                  <c:v>40.526138000000003</c:v>
                </c:pt>
                <c:pt idx="449">
                  <c:v>38.407547000000001</c:v>
                </c:pt>
                <c:pt idx="450">
                  <c:v>36.616318</c:v>
                </c:pt>
                <c:pt idx="451">
                  <c:v>32.694705999999996</c:v>
                </c:pt>
                <c:pt idx="452">
                  <c:v>33.370204999999999</c:v>
                </c:pt>
                <c:pt idx="453">
                  <c:v>31.640181999999999</c:v>
                </c:pt>
                <c:pt idx="454">
                  <c:v>33.184905999999998</c:v>
                </c:pt>
                <c:pt idx="455">
                  <c:v>33.343814999999999</c:v>
                </c:pt>
                <c:pt idx="456">
                  <c:v>31.630635999999999</c:v>
                </c:pt>
                <c:pt idx="457">
                  <c:v>29.6586</c:v>
                </c:pt>
                <c:pt idx="458">
                  <c:v>25.362456999999999</c:v>
                </c:pt>
                <c:pt idx="459">
                  <c:v>25.035094999999998</c:v>
                </c:pt>
                <c:pt idx="460">
                  <c:v>27.113818999999999</c:v>
                </c:pt>
                <c:pt idx="461">
                  <c:v>26.673591999999999</c:v>
                </c:pt>
                <c:pt idx="462">
                  <c:v>27.098658</c:v>
                </c:pt>
                <c:pt idx="463">
                  <c:v>29.298670000000001</c:v>
                </c:pt>
                <c:pt idx="464">
                  <c:v>30.352630999999999</c:v>
                </c:pt>
                <c:pt idx="465">
                  <c:v>27.829747999999999</c:v>
                </c:pt>
                <c:pt idx="466">
                  <c:v>28.861249999999998</c:v>
                </c:pt>
                <c:pt idx="467">
                  <c:v>28.278399</c:v>
                </c:pt>
                <c:pt idx="468">
                  <c:v>31.033186000000001</c:v>
                </c:pt>
                <c:pt idx="469">
                  <c:v>29.821438000000001</c:v>
                </c:pt>
                <c:pt idx="470">
                  <c:v>27.99708</c:v>
                </c:pt>
                <c:pt idx="471">
                  <c:v>28.390141</c:v>
                </c:pt>
                <c:pt idx="472">
                  <c:v>28.680443</c:v>
                </c:pt>
                <c:pt idx="473">
                  <c:v>29.021843000000001</c:v>
                </c:pt>
                <c:pt idx="474">
                  <c:v>31.252175999999999</c:v>
                </c:pt>
                <c:pt idx="475">
                  <c:v>29.401986999999998</c:v>
                </c:pt>
                <c:pt idx="476">
                  <c:v>28.258184</c:v>
                </c:pt>
                <c:pt idx="477">
                  <c:v>28.076815</c:v>
                </c:pt>
                <c:pt idx="478">
                  <c:v>26.983547000000002</c:v>
                </c:pt>
                <c:pt idx="479">
                  <c:v>27.577068000000001</c:v>
                </c:pt>
                <c:pt idx="480">
                  <c:v>22.575102000000001</c:v>
                </c:pt>
                <c:pt idx="481">
                  <c:v>23.743611999999999</c:v>
                </c:pt>
                <c:pt idx="482">
                  <c:v>22.646414</c:v>
                </c:pt>
                <c:pt idx="483">
                  <c:v>22.859228000000002</c:v>
                </c:pt>
                <c:pt idx="484">
                  <c:v>21.304957999999999</c:v>
                </c:pt>
                <c:pt idx="485">
                  <c:v>17.768543000000001</c:v>
                </c:pt>
                <c:pt idx="486">
                  <c:v>17.974057999999999</c:v>
                </c:pt>
                <c:pt idx="487">
                  <c:v>18.889887000000002</c:v>
                </c:pt>
                <c:pt idx="488">
                  <c:v>18.170587999999999</c:v>
                </c:pt>
                <c:pt idx="489">
                  <c:v>24.540962</c:v>
                </c:pt>
                <c:pt idx="490">
                  <c:v>27.035768999999998</c:v>
                </c:pt>
                <c:pt idx="491">
                  <c:v>26.596664000000001</c:v>
                </c:pt>
                <c:pt idx="492">
                  <c:v>28.300858999999999</c:v>
                </c:pt>
                <c:pt idx="493">
                  <c:v>29.927565000000001</c:v>
                </c:pt>
                <c:pt idx="494">
                  <c:v>32.301642999999999</c:v>
                </c:pt>
                <c:pt idx="495">
                  <c:v>31.399854999999999</c:v>
                </c:pt>
                <c:pt idx="496">
                  <c:v>30.488517999999999</c:v>
                </c:pt>
                <c:pt idx="497">
                  <c:v>30.274018999999999</c:v>
                </c:pt>
                <c:pt idx="498">
                  <c:v>30.514907999999998</c:v>
                </c:pt>
                <c:pt idx="499">
                  <c:v>29.350888999999999</c:v>
                </c:pt>
                <c:pt idx="500">
                  <c:v>27.177831999999999</c:v>
                </c:pt>
                <c:pt idx="501">
                  <c:v>28.238530999999998</c:v>
                </c:pt>
                <c:pt idx="502">
                  <c:v>29.517659999999999</c:v>
                </c:pt>
                <c:pt idx="503">
                  <c:v>29.588971999999998</c:v>
                </c:pt>
                <c:pt idx="504">
                  <c:v>28.736032000000002</c:v>
                </c:pt>
                <c:pt idx="505">
                  <c:v>28.969622000000001</c:v>
                </c:pt>
                <c:pt idx="506">
                  <c:v>30.093212000000001</c:v>
                </c:pt>
                <c:pt idx="507">
                  <c:v>32.189342000000003</c:v>
                </c:pt>
                <c:pt idx="508">
                  <c:v>35.81897</c:v>
                </c:pt>
                <c:pt idx="509">
                  <c:v>37.250827999999998</c:v>
                </c:pt>
                <c:pt idx="510">
                  <c:v>38.220001000000003</c:v>
                </c:pt>
                <c:pt idx="511">
                  <c:v>38.826996000000001</c:v>
                </c:pt>
                <c:pt idx="512">
                  <c:v>36.054802000000002</c:v>
                </c:pt>
                <c:pt idx="513">
                  <c:v>36.032344999999999</c:v>
                </c:pt>
                <c:pt idx="514">
                  <c:v>35.451175999999997</c:v>
                </c:pt>
                <c:pt idx="515">
                  <c:v>36.508507000000002</c:v>
                </c:pt>
                <c:pt idx="516">
                  <c:v>31.430737000000001</c:v>
                </c:pt>
                <c:pt idx="517">
                  <c:v>30.872029999999999</c:v>
                </c:pt>
                <c:pt idx="518">
                  <c:v>27.744398</c:v>
                </c:pt>
                <c:pt idx="519">
                  <c:v>27.423211999999999</c:v>
                </c:pt>
                <c:pt idx="520">
                  <c:v>25.863327000000002</c:v>
                </c:pt>
                <c:pt idx="521">
                  <c:v>26.501207000000001</c:v>
                </c:pt>
                <c:pt idx="522">
                  <c:v>26.902128000000001</c:v>
                </c:pt>
                <c:pt idx="523">
                  <c:v>27.383344999999998</c:v>
                </c:pt>
                <c:pt idx="524">
                  <c:v>27.487787000000001</c:v>
                </c:pt>
                <c:pt idx="525">
                  <c:v>27.257006000000001</c:v>
                </c:pt>
                <c:pt idx="526">
                  <c:v>27.924084000000001</c:v>
                </c:pt>
                <c:pt idx="527">
                  <c:v>29.901173</c:v>
                </c:pt>
                <c:pt idx="528">
                  <c:v>32.710987000000003</c:v>
                </c:pt>
                <c:pt idx="529">
                  <c:v>32.353306000000003</c:v>
                </c:pt>
                <c:pt idx="530">
                  <c:v>33.172553999999998</c:v>
                </c:pt>
                <c:pt idx="531">
                  <c:v>36.475940999999999</c:v>
                </c:pt>
                <c:pt idx="532">
                  <c:v>38.955021000000002</c:v>
                </c:pt>
                <c:pt idx="533">
                  <c:v>36.696612999999999</c:v>
                </c:pt>
                <c:pt idx="534">
                  <c:v>35.524174000000002</c:v>
                </c:pt>
                <c:pt idx="535">
                  <c:v>39.989330000000002</c:v>
                </c:pt>
                <c:pt idx="536">
                  <c:v>38.633839000000002</c:v>
                </c:pt>
                <c:pt idx="537">
                  <c:v>36.715705999999997</c:v>
                </c:pt>
                <c:pt idx="538">
                  <c:v>38.207084999999999</c:v>
                </c:pt>
                <c:pt idx="539">
                  <c:v>39.033633999999999</c:v>
                </c:pt>
                <c:pt idx="540">
                  <c:v>41.193778999999999</c:v>
                </c:pt>
                <c:pt idx="541">
                  <c:v>40.691783999999998</c:v>
                </c:pt>
                <c:pt idx="542">
                  <c:v>39.487900000000003</c:v>
                </c:pt>
                <c:pt idx="543">
                  <c:v>40.096020000000003</c:v>
                </c:pt>
                <c:pt idx="544">
                  <c:v>39.704642999999997</c:v>
                </c:pt>
                <c:pt idx="545">
                  <c:v>35.451175999999997</c:v>
                </c:pt>
                <c:pt idx="546">
                  <c:v>29.834351999999999</c:v>
                </c:pt>
                <c:pt idx="547">
                  <c:v>29.878150999999999</c:v>
                </c:pt>
                <c:pt idx="548">
                  <c:v>29.646809000000001</c:v>
                </c:pt>
                <c:pt idx="549">
                  <c:v>27.575945000000001</c:v>
                </c:pt>
                <c:pt idx="550">
                  <c:v>29.758548999999999</c:v>
                </c:pt>
                <c:pt idx="551">
                  <c:v>28.695042000000001</c:v>
                </c:pt>
                <c:pt idx="552">
                  <c:v>27.883092999999999</c:v>
                </c:pt>
                <c:pt idx="553">
                  <c:v>26.702791000000001</c:v>
                </c:pt>
                <c:pt idx="554">
                  <c:v>27.449604000000001</c:v>
                </c:pt>
                <c:pt idx="555">
                  <c:v>28.359256999999999</c:v>
                </c:pt>
                <c:pt idx="556">
                  <c:v>27.971810999999999</c:v>
                </c:pt>
                <c:pt idx="557">
                  <c:v>25.936325</c:v>
                </c:pt>
                <c:pt idx="558">
                  <c:v>24.908753999999998</c:v>
                </c:pt>
                <c:pt idx="559">
                  <c:v>27.10652</c:v>
                </c:pt>
                <c:pt idx="560">
                  <c:v>29.900611999999999</c:v>
                </c:pt>
                <c:pt idx="561">
                  <c:v>35.886349000000003</c:v>
                </c:pt>
                <c:pt idx="562">
                  <c:v>33.981133</c:v>
                </c:pt>
                <c:pt idx="563">
                  <c:v>34.309055000000001</c:v>
                </c:pt>
                <c:pt idx="564">
                  <c:v>32.887867</c:v>
                </c:pt>
                <c:pt idx="565">
                  <c:v>35.061484999999998</c:v>
                </c:pt>
                <c:pt idx="566">
                  <c:v>36.408557999999999</c:v>
                </c:pt>
                <c:pt idx="567">
                  <c:v>36.098042</c:v>
                </c:pt>
                <c:pt idx="568">
                  <c:v>31.495871999999999</c:v>
                </c:pt>
                <c:pt idx="569">
                  <c:v>32.338706999999999</c:v>
                </c:pt>
                <c:pt idx="570">
                  <c:v>32.208435000000001</c:v>
                </c:pt>
                <c:pt idx="571">
                  <c:v>32.550956999999997</c:v>
                </c:pt>
                <c:pt idx="572">
                  <c:v>33.965972999999998</c:v>
                </c:pt>
                <c:pt idx="573">
                  <c:v>31.876018999999999</c:v>
                </c:pt>
                <c:pt idx="574">
                  <c:v>30.130272000000001</c:v>
                </c:pt>
                <c:pt idx="575">
                  <c:v>30.838341</c:v>
                </c:pt>
                <c:pt idx="576">
                  <c:v>27.691054999999999</c:v>
                </c:pt>
                <c:pt idx="577">
                  <c:v>29.462630999999998</c:v>
                </c:pt>
                <c:pt idx="578">
                  <c:v>31.669943</c:v>
                </c:pt>
                <c:pt idx="579">
                  <c:v>32.671683999999999</c:v>
                </c:pt>
                <c:pt idx="580">
                  <c:v>33.935088999999998</c:v>
                </c:pt>
                <c:pt idx="581">
                  <c:v>31.913639</c:v>
                </c:pt>
                <c:pt idx="582">
                  <c:v>33.362347</c:v>
                </c:pt>
                <c:pt idx="583">
                  <c:v>33.354484999999997</c:v>
                </c:pt>
                <c:pt idx="584">
                  <c:v>35.243416000000003</c:v>
                </c:pt>
                <c:pt idx="585">
                  <c:v>34.589252000000002</c:v>
                </c:pt>
                <c:pt idx="586">
                  <c:v>35.793700999999999</c:v>
                </c:pt>
                <c:pt idx="587">
                  <c:v>42.636868</c:v>
                </c:pt>
                <c:pt idx="588">
                  <c:v>43.759895</c:v>
                </c:pt>
                <c:pt idx="589">
                  <c:v>43.478015999999997</c:v>
                </c:pt>
                <c:pt idx="590">
                  <c:v>44.119827000000001</c:v>
                </c:pt>
                <c:pt idx="591">
                  <c:v>46.277163999999999</c:v>
                </c:pt>
                <c:pt idx="592">
                  <c:v>43.618397000000002</c:v>
                </c:pt>
                <c:pt idx="593">
                  <c:v>42.464485000000003</c:v>
                </c:pt>
                <c:pt idx="594">
                  <c:v>40.330730000000003</c:v>
                </c:pt>
                <c:pt idx="595">
                  <c:v>40.684486</c:v>
                </c:pt>
                <c:pt idx="596">
                  <c:v>39.971924000000001</c:v>
                </c:pt>
                <c:pt idx="597">
                  <c:v>39.711379999999998</c:v>
                </c:pt>
                <c:pt idx="598">
                  <c:v>40.457073000000001</c:v>
                </c:pt>
                <c:pt idx="599">
                  <c:v>41.276882000000001</c:v>
                </c:pt>
                <c:pt idx="600">
                  <c:v>40.853499999999997</c:v>
                </c:pt>
                <c:pt idx="601">
                  <c:v>42.007973</c:v>
                </c:pt>
                <c:pt idx="602">
                  <c:v>42.015273999999998</c:v>
                </c:pt>
                <c:pt idx="603">
                  <c:v>41.459372999999999</c:v>
                </c:pt>
                <c:pt idx="604">
                  <c:v>40.563758999999997</c:v>
                </c:pt>
                <c:pt idx="605">
                  <c:v>42.332526999999999</c:v>
                </c:pt>
                <c:pt idx="606">
                  <c:v>45.027794</c:v>
                </c:pt>
                <c:pt idx="607">
                  <c:v>43.193328999999999</c:v>
                </c:pt>
                <c:pt idx="608">
                  <c:v>40.723793000000001</c:v>
                </c:pt>
                <c:pt idx="609">
                  <c:v>39.665337000000001</c:v>
                </c:pt>
                <c:pt idx="610">
                  <c:v>40.265034</c:v>
                </c:pt>
                <c:pt idx="611">
                  <c:v>40.049976000000001</c:v>
                </c:pt>
                <c:pt idx="612">
                  <c:v>40.409903999999997</c:v>
                </c:pt>
                <c:pt idx="613">
                  <c:v>34.676288999999997</c:v>
                </c:pt>
                <c:pt idx="614">
                  <c:v>35.319220999999999</c:v>
                </c:pt>
                <c:pt idx="615">
                  <c:v>34.218654999999998</c:v>
                </c:pt>
                <c:pt idx="616">
                  <c:v>31.029254999999999</c:v>
                </c:pt>
                <c:pt idx="617">
                  <c:v>31.02364</c:v>
                </c:pt>
                <c:pt idx="618">
                  <c:v>29.603010000000001</c:v>
                </c:pt>
                <c:pt idx="619">
                  <c:v>30.425626999999999</c:v>
                </c:pt>
                <c:pt idx="620">
                  <c:v>29.734966</c:v>
                </c:pt>
                <c:pt idx="621">
                  <c:v>29.089787000000001</c:v>
                </c:pt>
                <c:pt idx="622">
                  <c:v>25.71172</c:v>
                </c:pt>
                <c:pt idx="623">
                  <c:v>26.590488000000001</c:v>
                </c:pt>
                <c:pt idx="624">
                  <c:v>26.913359</c:v>
                </c:pt>
                <c:pt idx="625">
                  <c:v>21.830535999999999</c:v>
                </c:pt>
                <c:pt idx="626">
                  <c:v>22.272445999999999</c:v>
                </c:pt>
                <c:pt idx="627">
                  <c:v>21.831657</c:v>
                </c:pt>
                <c:pt idx="628">
                  <c:v>22.424616</c:v>
                </c:pt>
                <c:pt idx="629">
                  <c:v>15.332134999999999</c:v>
                </c:pt>
                <c:pt idx="630">
                  <c:v>12.712673000000001</c:v>
                </c:pt>
                <c:pt idx="631">
                  <c:v>12.447077999999999</c:v>
                </c:pt>
                <c:pt idx="632">
                  <c:v>12.729519</c:v>
                </c:pt>
                <c:pt idx="633">
                  <c:v>18.209893999999998</c:v>
                </c:pt>
                <c:pt idx="634">
                  <c:v>19.385142999999999</c:v>
                </c:pt>
                <c:pt idx="635">
                  <c:v>17.342355999999999</c:v>
                </c:pt>
                <c:pt idx="636">
                  <c:v>17.878601</c:v>
                </c:pt>
                <c:pt idx="637">
                  <c:v>17.420406</c:v>
                </c:pt>
                <c:pt idx="638">
                  <c:v>15.840305000000001</c:v>
                </c:pt>
                <c:pt idx="639">
                  <c:v>16.592732999999999</c:v>
                </c:pt>
                <c:pt idx="640">
                  <c:v>19.650176999999999</c:v>
                </c:pt>
                <c:pt idx="641">
                  <c:v>20.781065000000002</c:v>
                </c:pt>
                <c:pt idx="642">
                  <c:v>22.598125</c:v>
                </c:pt>
                <c:pt idx="643">
                  <c:v>22.018082</c:v>
                </c:pt>
                <c:pt idx="644">
                  <c:v>21.166264000000002</c:v>
                </c:pt>
                <c:pt idx="645">
                  <c:v>21.435230000000001</c:v>
                </c:pt>
                <c:pt idx="646">
                  <c:v>22.704813000000001</c:v>
                </c:pt>
                <c:pt idx="647">
                  <c:v>23.490932000000001</c:v>
                </c:pt>
                <c:pt idx="648">
                  <c:v>23.553822</c:v>
                </c:pt>
                <c:pt idx="649">
                  <c:v>23.406143</c:v>
                </c:pt>
                <c:pt idx="650">
                  <c:v>25.324273999999999</c:v>
                </c:pt>
                <c:pt idx="651">
                  <c:v>24.496041999999999</c:v>
                </c:pt>
                <c:pt idx="652">
                  <c:v>25.049133000000001</c:v>
                </c:pt>
                <c:pt idx="653">
                  <c:v>25.515187999999998</c:v>
                </c:pt>
                <c:pt idx="654">
                  <c:v>31.767645000000002</c:v>
                </c:pt>
                <c:pt idx="655">
                  <c:v>34.670673000000001</c:v>
                </c:pt>
                <c:pt idx="656">
                  <c:v>33.250042000000001</c:v>
                </c:pt>
                <c:pt idx="657">
                  <c:v>32.520072999999996</c:v>
                </c:pt>
                <c:pt idx="658">
                  <c:v>32.539726000000002</c:v>
                </c:pt>
                <c:pt idx="659">
                  <c:v>34.271996000000001</c:v>
                </c:pt>
                <c:pt idx="660">
                  <c:v>34.274802999999999</c:v>
                </c:pt>
                <c:pt idx="661">
                  <c:v>32.944015999999998</c:v>
                </c:pt>
                <c:pt idx="662">
                  <c:v>31.719916999999999</c:v>
                </c:pt>
                <c:pt idx="663">
                  <c:v>34.387107999999998</c:v>
                </c:pt>
                <c:pt idx="664">
                  <c:v>33.909260000000003</c:v>
                </c:pt>
                <c:pt idx="665">
                  <c:v>31.756413999999999</c:v>
                </c:pt>
                <c:pt idx="666">
                  <c:v>34.362400000000001</c:v>
                </c:pt>
                <c:pt idx="667">
                  <c:v>36.247402000000001</c:v>
                </c:pt>
                <c:pt idx="668">
                  <c:v>33.515076000000001</c:v>
                </c:pt>
                <c:pt idx="669">
                  <c:v>31.482396999999999</c:v>
                </c:pt>
                <c:pt idx="670">
                  <c:v>32.535235999999998</c:v>
                </c:pt>
                <c:pt idx="671">
                  <c:v>32.801392</c:v>
                </c:pt>
                <c:pt idx="672">
                  <c:v>33.811557999999998</c:v>
                </c:pt>
                <c:pt idx="673">
                  <c:v>30.517154999999999</c:v>
                </c:pt>
                <c:pt idx="674">
                  <c:v>33.414005000000003</c:v>
                </c:pt>
                <c:pt idx="675">
                  <c:v>34.803749000000003</c:v>
                </c:pt>
                <c:pt idx="676">
                  <c:v>34.507832000000001</c:v>
                </c:pt>
                <c:pt idx="677">
                  <c:v>34.175980000000003</c:v>
                </c:pt>
                <c:pt idx="678">
                  <c:v>32.169128000000001</c:v>
                </c:pt>
                <c:pt idx="679">
                  <c:v>34.975574000000002</c:v>
                </c:pt>
                <c:pt idx="680">
                  <c:v>33.265202000000002</c:v>
                </c:pt>
                <c:pt idx="681">
                  <c:v>32.338141999999998</c:v>
                </c:pt>
                <c:pt idx="682">
                  <c:v>34.569598999999997</c:v>
                </c:pt>
                <c:pt idx="683">
                  <c:v>35.684764999999999</c:v>
                </c:pt>
                <c:pt idx="684">
                  <c:v>29.079678999999999</c:v>
                </c:pt>
                <c:pt idx="685">
                  <c:v>30.405975000000002</c:v>
                </c:pt>
                <c:pt idx="686">
                  <c:v>29.628278999999999</c:v>
                </c:pt>
                <c:pt idx="687">
                  <c:v>34.462913999999998</c:v>
                </c:pt>
                <c:pt idx="688">
                  <c:v>33.278117999999999</c:v>
                </c:pt>
                <c:pt idx="689">
                  <c:v>30.887753</c:v>
                </c:pt>
                <c:pt idx="690">
                  <c:v>31.806951999999999</c:v>
                </c:pt>
                <c:pt idx="691">
                  <c:v>29.513168</c:v>
                </c:pt>
                <c:pt idx="692">
                  <c:v>27.586613</c:v>
                </c:pt>
                <c:pt idx="693">
                  <c:v>24.608906000000001</c:v>
                </c:pt>
                <c:pt idx="694">
                  <c:v>24.951989999999999</c:v>
                </c:pt>
                <c:pt idx="695">
                  <c:v>29.935987000000001</c:v>
                </c:pt>
                <c:pt idx="696">
                  <c:v>27.779212999999999</c:v>
                </c:pt>
                <c:pt idx="697">
                  <c:v>24.624067</c:v>
                </c:pt>
                <c:pt idx="698">
                  <c:v>19.365490000000001</c:v>
                </c:pt>
                <c:pt idx="699">
                  <c:v>17.555167999999998</c:v>
                </c:pt>
                <c:pt idx="700">
                  <c:v>22.102868999999998</c:v>
                </c:pt>
                <c:pt idx="701">
                  <c:v>20.938849999999999</c:v>
                </c:pt>
                <c:pt idx="702">
                  <c:v>18.395192999999999</c:v>
                </c:pt>
                <c:pt idx="703">
                  <c:v>17.078444000000001</c:v>
                </c:pt>
                <c:pt idx="704">
                  <c:v>17.58942</c:v>
                </c:pt>
                <c:pt idx="705">
                  <c:v>17.670840999999999</c:v>
                </c:pt>
                <c:pt idx="706">
                  <c:v>20.566006000000002</c:v>
                </c:pt>
                <c:pt idx="707">
                  <c:v>21.106182</c:v>
                </c:pt>
                <c:pt idx="708">
                  <c:v>23.437588000000002</c:v>
                </c:pt>
                <c:pt idx="709">
                  <c:v>21.872648000000002</c:v>
                </c:pt>
                <c:pt idx="710">
                  <c:v>21.739007999999998</c:v>
                </c:pt>
                <c:pt idx="711">
                  <c:v>18.215509000000001</c:v>
                </c:pt>
                <c:pt idx="712">
                  <c:v>19.902858999999999</c:v>
                </c:pt>
                <c:pt idx="713">
                  <c:v>16.789265</c:v>
                </c:pt>
                <c:pt idx="714">
                  <c:v>17.123365</c:v>
                </c:pt>
                <c:pt idx="715">
                  <c:v>9.3351679999999995</c:v>
                </c:pt>
                <c:pt idx="716">
                  <c:v>7.9734959999999999</c:v>
                </c:pt>
                <c:pt idx="717">
                  <c:v>10.212813000000001</c:v>
                </c:pt>
                <c:pt idx="718">
                  <c:v>7.6113200000000001</c:v>
                </c:pt>
                <c:pt idx="719">
                  <c:v>8.1447579999999995</c:v>
                </c:pt>
                <c:pt idx="720">
                  <c:v>10.064574</c:v>
                </c:pt>
                <c:pt idx="721">
                  <c:v>9.952833</c:v>
                </c:pt>
                <c:pt idx="722">
                  <c:v>8.6377679999999994</c:v>
                </c:pt>
                <c:pt idx="723">
                  <c:v>7.9897799999999997</c:v>
                </c:pt>
                <c:pt idx="724">
                  <c:v>9.0516030000000001</c:v>
                </c:pt>
                <c:pt idx="725">
                  <c:v>4.8396879999999998</c:v>
                </c:pt>
                <c:pt idx="726">
                  <c:v>3.676793</c:v>
                </c:pt>
                <c:pt idx="727">
                  <c:v>5.1996180000000001</c:v>
                </c:pt>
                <c:pt idx="728">
                  <c:v>4.7442299999999999</c:v>
                </c:pt>
                <c:pt idx="729">
                  <c:v>2.627885</c:v>
                </c:pt>
                <c:pt idx="730">
                  <c:v>6.0952330000000003</c:v>
                </c:pt>
                <c:pt idx="731">
                  <c:v>6.8139710000000004</c:v>
                </c:pt>
                <c:pt idx="732">
                  <c:v>7.5355160000000003</c:v>
                </c:pt>
                <c:pt idx="733">
                  <c:v>10.097702999999999</c:v>
                </c:pt>
                <c:pt idx="734">
                  <c:v>13.038351</c:v>
                </c:pt>
                <c:pt idx="735">
                  <c:v>15.880734</c:v>
                </c:pt>
                <c:pt idx="736">
                  <c:v>15.930709</c:v>
                </c:pt>
                <c:pt idx="737">
                  <c:v>18.249199000000001</c:v>
                </c:pt>
                <c:pt idx="738">
                  <c:v>16.250209999999999</c:v>
                </c:pt>
                <c:pt idx="739">
                  <c:v>6.8465379999999998</c:v>
                </c:pt>
                <c:pt idx="740">
                  <c:v>5.6769049999999996</c:v>
                </c:pt>
                <c:pt idx="741">
                  <c:v>6.1244319999999997</c:v>
                </c:pt>
                <c:pt idx="742">
                  <c:v>3.2214049999999999</c:v>
                </c:pt>
                <c:pt idx="743">
                  <c:v>3.040597</c:v>
                </c:pt>
                <c:pt idx="744">
                  <c:v>5.957662</c:v>
                </c:pt>
                <c:pt idx="745">
                  <c:v>10.253242</c:v>
                </c:pt>
                <c:pt idx="746">
                  <c:v>9.8792740000000006</c:v>
                </c:pt>
                <c:pt idx="747">
                  <c:v>8.2244930000000007</c:v>
                </c:pt>
                <c:pt idx="748">
                  <c:v>9.8461459999999992</c:v>
                </c:pt>
                <c:pt idx="749">
                  <c:v>9.9977540000000005</c:v>
                </c:pt>
                <c:pt idx="750">
                  <c:v>7.6562409999999996</c:v>
                </c:pt>
                <c:pt idx="751">
                  <c:v>10.211129</c:v>
                </c:pt>
                <c:pt idx="752">
                  <c:v>8.5602789999999995</c:v>
                </c:pt>
                <c:pt idx="753">
                  <c:v>11.165703000000001</c:v>
                </c:pt>
                <c:pt idx="754">
                  <c:v>5.8936489999999999</c:v>
                </c:pt>
                <c:pt idx="755">
                  <c:v>4.0816439999999998</c:v>
                </c:pt>
                <c:pt idx="756">
                  <c:v>3.680723</c:v>
                </c:pt>
                <c:pt idx="757">
                  <c:v>1.177495</c:v>
                </c:pt>
                <c:pt idx="758">
                  <c:v>1.30552</c:v>
                </c:pt>
                <c:pt idx="759">
                  <c:v>0</c:v>
                </c:pt>
              </c:numCache>
            </c:numRef>
          </c:val>
          <c:smooth val="0"/>
          <c:extLst>
            <c:ext xmlns:c16="http://schemas.microsoft.com/office/drawing/2014/chart" uri="{C3380CC4-5D6E-409C-BE32-E72D297353CC}">
              <c16:uniqueId val="{00000005-A404-F54D-A7D9-8FEB32F2610F}"/>
            </c:ext>
          </c:extLst>
        </c:ser>
        <c:ser>
          <c:idx val="6"/>
          <c:order val="6"/>
          <c:tx>
            <c:strRef>
              <c:f>Sheet1!$H$2</c:f>
              <c:strCache>
                <c:ptCount val="1"/>
                <c:pt idx="0">
                  <c:v>Copper</c:v>
                </c:pt>
              </c:strCache>
            </c:strRef>
          </c:tx>
          <c:spPr>
            <a:ln w="28575" cap="rnd">
              <a:solidFill>
                <a:schemeClr val="accent2"/>
              </a:solidFill>
              <a:round/>
            </a:ln>
            <a:effectLst/>
          </c:spPr>
          <c:marker>
            <c:symbol val="none"/>
          </c:marker>
          <c:cat>
            <c:numRef>
              <c:f>Sheet1!$A$3:$A$762</c:f>
              <c:numCache>
                <c:formatCode>m/d/yy</c:formatCode>
                <c:ptCount val="760"/>
                <c:pt idx="0">
                  <c:v>45911</c:v>
                </c:pt>
                <c:pt idx="1">
                  <c:v>45910</c:v>
                </c:pt>
                <c:pt idx="2">
                  <c:v>45909</c:v>
                </c:pt>
                <c:pt idx="3">
                  <c:v>45908</c:v>
                </c:pt>
                <c:pt idx="4">
                  <c:v>45905</c:v>
                </c:pt>
                <c:pt idx="5">
                  <c:v>45904</c:v>
                </c:pt>
                <c:pt idx="6">
                  <c:v>45903</c:v>
                </c:pt>
                <c:pt idx="7">
                  <c:v>45902</c:v>
                </c:pt>
                <c:pt idx="8">
                  <c:v>45901</c:v>
                </c:pt>
                <c:pt idx="9">
                  <c:v>45898</c:v>
                </c:pt>
                <c:pt idx="10">
                  <c:v>45897</c:v>
                </c:pt>
                <c:pt idx="11">
                  <c:v>45896</c:v>
                </c:pt>
                <c:pt idx="12">
                  <c:v>45895</c:v>
                </c:pt>
                <c:pt idx="13">
                  <c:v>45894</c:v>
                </c:pt>
                <c:pt idx="14">
                  <c:v>45891</c:v>
                </c:pt>
                <c:pt idx="15">
                  <c:v>45890</c:v>
                </c:pt>
                <c:pt idx="16">
                  <c:v>45889</c:v>
                </c:pt>
                <c:pt idx="17">
                  <c:v>45888</c:v>
                </c:pt>
                <c:pt idx="18">
                  <c:v>45887</c:v>
                </c:pt>
                <c:pt idx="19">
                  <c:v>45884</c:v>
                </c:pt>
                <c:pt idx="20">
                  <c:v>45883</c:v>
                </c:pt>
                <c:pt idx="21">
                  <c:v>45882</c:v>
                </c:pt>
                <c:pt idx="22">
                  <c:v>45881</c:v>
                </c:pt>
                <c:pt idx="23">
                  <c:v>45880</c:v>
                </c:pt>
                <c:pt idx="24">
                  <c:v>45877</c:v>
                </c:pt>
                <c:pt idx="25">
                  <c:v>45876</c:v>
                </c:pt>
                <c:pt idx="26">
                  <c:v>45875</c:v>
                </c:pt>
                <c:pt idx="27">
                  <c:v>45874</c:v>
                </c:pt>
                <c:pt idx="28">
                  <c:v>45873</c:v>
                </c:pt>
                <c:pt idx="29">
                  <c:v>45870</c:v>
                </c:pt>
                <c:pt idx="30">
                  <c:v>45869</c:v>
                </c:pt>
                <c:pt idx="31">
                  <c:v>45868</c:v>
                </c:pt>
                <c:pt idx="32">
                  <c:v>45867</c:v>
                </c:pt>
                <c:pt idx="33">
                  <c:v>45866</c:v>
                </c:pt>
                <c:pt idx="34">
                  <c:v>45863</c:v>
                </c:pt>
                <c:pt idx="35">
                  <c:v>45862</c:v>
                </c:pt>
                <c:pt idx="36">
                  <c:v>45861</c:v>
                </c:pt>
                <c:pt idx="37">
                  <c:v>45860</c:v>
                </c:pt>
                <c:pt idx="38">
                  <c:v>45859</c:v>
                </c:pt>
                <c:pt idx="39">
                  <c:v>45856</c:v>
                </c:pt>
                <c:pt idx="40">
                  <c:v>45855</c:v>
                </c:pt>
                <c:pt idx="41">
                  <c:v>45854</c:v>
                </c:pt>
                <c:pt idx="42">
                  <c:v>45853</c:v>
                </c:pt>
                <c:pt idx="43">
                  <c:v>45852</c:v>
                </c:pt>
                <c:pt idx="44">
                  <c:v>45849</c:v>
                </c:pt>
                <c:pt idx="45">
                  <c:v>45848</c:v>
                </c:pt>
                <c:pt idx="46">
                  <c:v>45847</c:v>
                </c:pt>
                <c:pt idx="47">
                  <c:v>45846</c:v>
                </c:pt>
                <c:pt idx="48">
                  <c:v>45845</c:v>
                </c:pt>
                <c:pt idx="49">
                  <c:v>45841</c:v>
                </c:pt>
                <c:pt idx="50">
                  <c:v>45840</c:v>
                </c:pt>
                <c:pt idx="51">
                  <c:v>45839</c:v>
                </c:pt>
                <c:pt idx="52">
                  <c:v>45838</c:v>
                </c:pt>
                <c:pt idx="53">
                  <c:v>45835</c:v>
                </c:pt>
                <c:pt idx="54">
                  <c:v>45834</c:v>
                </c:pt>
                <c:pt idx="55">
                  <c:v>45833</c:v>
                </c:pt>
                <c:pt idx="56">
                  <c:v>45832</c:v>
                </c:pt>
                <c:pt idx="57">
                  <c:v>45831</c:v>
                </c:pt>
                <c:pt idx="58">
                  <c:v>45828</c:v>
                </c:pt>
                <c:pt idx="59">
                  <c:v>45826</c:v>
                </c:pt>
                <c:pt idx="60">
                  <c:v>45825</c:v>
                </c:pt>
                <c:pt idx="61">
                  <c:v>45824</c:v>
                </c:pt>
                <c:pt idx="62">
                  <c:v>45821</c:v>
                </c:pt>
                <c:pt idx="63">
                  <c:v>45820</c:v>
                </c:pt>
                <c:pt idx="64">
                  <c:v>45819</c:v>
                </c:pt>
                <c:pt idx="65">
                  <c:v>45818</c:v>
                </c:pt>
                <c:pt idx="66">
                  <c:v>45817</c:v>
                </c:pt>
                <c:pt idx="67">
                  <c:v>45814</c:v>
                </c:pt>
                <c:pt idx="68">
                  <c:v>45813</c:v>
                </c:pt>
                <c:pt idx="69">
                  <c:v>45812</c:v>
                </c:pt>
                <c:pt idx="70">
                  <c:v>45811</c:v>
                </c:pt>
                <c:pt idx="71">
                  <c:v>45810</c:v>
                </c:pt>
                <c:pt idx="72">
                  <c:v>45807</c:v>
                </c:pt>
                <c:pt idx="73">
                  <c:v>45806</c:v>
                </c:pt>
                <c:pt idx="74">
                  <c:v>45805</c:v>
                </c:pt>
                <c:pt idx="75">
                  <c:v>45804</c:v>
                </c:pt>
                <c:pt idx="76">
                  <c:v>45800</c:v>
                </c:pt>
                <c:pt idx="77">
                  <c:v>45799</c:v>
                </c:pt>
                <c:pt idx="78">
                  <c:v>45798</c:v>
                </c:pt>
                <c:pt idx="79">
                  <c:v>45797</c:v>
                </c:pt>
                <c:pt idx="80">
                  <c:v>45796</c:v>
                </c:pt>
                <c:pt idx="81">
                  <c:v>45793</c:v>
                </c:pt>
                <c:pt idx="82">
                  <c:v>45792</c:v>
                </c:pt>
                <c:pt idx="83">
                  <c:v>45791</c:v>
                </c:pt>
                <c:pt idx="84">
                  <c:v>45790</c:v>
                </c:pt>
                <c:pt idx="85">
                  <c:v>45789</c:v>
                </c:pt>
                <c:pt idx="86">
                  <c:v>45786</c:v>
                </c:pt>
                <c:pt idx="87">
                  <c:v>45785</c:v>
                </c:pt>
                <c:pt idx="88">
                  <c:v>45784</c:v>
                </c:pt>
                <c:pt idx="89">
                  <c:v>45783</c:v>
                </c:pt>
                <c:pt idx="90">
                  <c:v>45782</c:v>
                </c:pt>
                <c:pt idx="91">
                  <c:v>45779</c:v>
                </c:pt>
                <c:pt idx="92">
                  <c:v>45778</c:v>
                </c:pt>
                <c:pt idx="93">
                  <c:v>45777</c:v>
                </c:pt>
                <c:pt idx="94">
                  <c:v>45776</c:v>
                </c:pt>
                <c:pt idx="95">
                  <c:v>45775</c:v>
                </c:pt>
                <c:pt idx="96">
                  <c:v>45772</c:v>
                </c:pt>
                <c:pt idx="97">
                  <c:v>45771</c:v>
                </c:pt>
                <c:pt idx="98">
                  <c:v>45770</c:v>
                </c:pt>
                <c:pt idx="99">
                  <c:v>45769</c:v>
                </c:pt>
                <c:pt idx="100">
                  <c:v>45768</c:v>
                </c:pt>
                <c:pt idx="101">
                  <c:v>45764</c:v>
                </c:pt>
                <c:pt idx="102">
                  <c:v>45763</c:v>
                </c:pt>
                <c:pt idx="103">
                  <c:v>45762</c:v>
                </c:pt>
                <c:pt idx="104">
                  <c:v>45761</c:v>
                </c:pt>
                <c:pt idx="105">
                  <c:v>45758</c:v>
                </c:pt>
                <c:pt idx="106">
                  <c:v>45757</c:v>
                </c:pt>
                <c:pt idx="107">
                  <c:v>45756</c:v>
                </c:pt>
                <c:pt idx="108">
                  <c:v>45755</c:v>
                </c:pt>
                <c:pt idx="109">
                  <c:v>45754</c:v>
                </c:pt>
                <c:pt idx="110">
                  <c:v>45751</c:v>
                </c:pt>
                <c:pt idx="111">
                  <c:v>45750</c:v>
                </c:pt>
                <c:pt idx="112">
                  <c:v>45749</c:v>
                </c:pt>
                <c:pt idx="113">
                  <c:v>45748</c:v>
                </c:pt>
                <c:pt idx="114">
                  <c:v>45747</c:v>
                </c:pt>
                <c:pt idx="115">
                  <c:v>45744</c:v>
                </c:pt>
                <c:pt idx="116">
                  <c:v>45743</c:v>
                </c:pt>
                <c:pt idx="117">
                  <c:v>45742</c:v>
                </c:pt>
                <c:pt idx="118">
                  <c:v>45741</c:v>
                </c:pt>
                <c:pt idx="119">
                  <c:v>45740</c:v>
                </c:pt>
                <c:pt idx="120">
                  <c:v>45737</c:v>
                </c:pt>
                <c:pt idx="121">
                  <c:v>45736</c:v>
                </c:pt>
                <c:pt idx="122">
                  <c:v>45735</c:v>
                </c:pt>
                <c:pt idx="123">
                  <c:v>45734</c:v>
                </c:pt>
                <c:pt idx="124">
                  <c:v>45733</c:v>
                </c:pt>
                <c:pt idx="125">
                  <c:v>45730</c:v>
                </c:pt>
                <c:pt idx="126">
                  <c:v>45729</c:v>
                </c:pt>
                <c:pt idx="127">
                  <c:v>45728</c:v>
                </c:pt>
                <c:pt idx="128">
                  <c:v>45727</c:v>
                </c:pt>
                <c:pt idx="129">
                  <c:v>45726</c:v>
                </c:pt>
                <c:pt idx="130">
                  <c:v>45723</c:v>
                </c:pt>
                <c:pt idx="131">
                  <c:v>45722</c:v>
                </c:pt>
                <c:pt idx="132">
                  <c:v>45721</c:v>
                </c:pt>
                <c:pt idx="133">
                  <c:v>45720</c:v>
                </c:pt>
                <c:pt idx="134">
                  <c:v>45719</c:v>
                </c:pt>
                <c:pt idx="135">
                  <c:v>45716</c:v>
                </c:pt>
                <c:pt idx="136">
                  <c:v>45715</c:v>
                </c:pt>
                <c:pt idx="137">
                  <c:v>45714</c:v>
                </c:pt>
                <c:pt idx="138">
                  <c:v>45713</c:v>
                </c:pt>
                <c:pt idx="139">
                  <c:v>45712</c:v>
                </c:pt>
                <c:pt idx="140">
                  <c:v>45709</c:v>
                </c:pt>
                <c:pt idx="141">
                  <c:v>45708</c:v>
                </c:pt>
                <c:pt idx="142">
                  <c:v>45707</c:v>
                </c:pt>
                <c:pt idx="143">
                  <c:v>45706</c:v>
                </c:pt>
                <c:pt idx="144">
                  <c:v>45702</c:v>
                </c:pt>
                <c:pt idx="145">
                  <c:v>45701</c:v>
                </c:pt>
                <c:pt idx="146">
                  <c:v>45700</c:v>
                </c:pt>
                <c:pt idx="147">
                  <c:v>45699</c:v>
                </c:pt>
                <c:pt idx="148">
                  <c:v>45698</c:v>
                </c:pt>
                <c:pt idx="149">
                  <c:v>45695</c:v>
                </c:pt>
                <c:pt idx="150">
                  <c:v>45694</c:v>
                </c:pt>
                <c:pt idx="151">
                  <c:v>45693</c:v>
                </c:pt>
                <c:pt idx="152">
                  <c:v>45692</c:v>
                </c:pt>
                <c:pt idx="153">
                  <c:v>45691</c:v>
                </c:pt>
                <c:pt idx="154">
                  <c:v>45688</c:v>
                </c:pt>
                <c:pt idx="155">
                  <c:v>45687</c:v>
                </c:pt>
                <c:pt idx="156">
                  <c:v>45686</c:v>
                </c:pt>
                <c:pt idx="157">
                  <c:v>45685</c:v>
                </c:pt>
                <c:pt idx="158">
                  <c:v>45684</c:v>
                </c:pt>
                <c:pt idx="159">
                  <c:v>45681</c:v>
                </c:pt>
                <c:pt idx="160">
                  <c:v>45680</c:v>
                </c:pt>
                <c:pt idx="161">
                  <c:v>45679</c:v>
                </c:pt>
                <c:pt idx="162">
                  <c:v>45678</c:v>
                </c:pt>
                <c:pt idx="163">
                  <c:v>45674</c:v>
                </c:pt>
                <c:pt idx="164">
                  <c:v>45673</c:v>
                </c:pt>
                <c:pt idx="165">
                  <c:v>45672</c:v>
                </c:pt>
                <c:pt idx="166">
                  <c:v>45671</c:v>
                </c:pt>
                <c:pt idx="167">
                  <c:v>45670</c:v>
                </c:pt>
                <c:pt idx="168">
                  <c:v>45667</c:v>
                </c:pt>
                <c:pt idx="169">
                  <c:v>45665</c:v>
                </c:pt>
                <c:pt idx="170">
                  <c:v>45664</c:v>
                </c:pt>
                <c:pt idx="171">
                  <c:v>45663</c:v>
                </c:pt>
                <c:pt idx="172">
                  <c:v>45660</c:v>
                </c:pt>
                <c:pt idx="173">
                  <c:v>45659</c:v>
                </c:pt>
                <c:pt idx="174">
                  <c:v>45657</c:v>
                </c:pt>
                <c:pt idx="175">
                  <c:v>45656</c:v>
                </c:pt>
                <c:pt idx="176">
                  <c:v>45653</c:v>
                </c:pt>
                <c:pt idx="177">
                  <c:v>45652</c:v>
                </c:pt>
                <c:pt idx="178">
                  <c:v>45650</c:v>
                </c:pt>
                <c:pt idx="179">
                  <c:v>45649</c:v>
                </c:pt>
                <c:pt idx="180">
                  <c:v>45646</c:v>
                </c:pt>
                <c:pt idx="181">
                  <c:v>45645</c:v>
                </c:pt>
                <c:pt idx="182">
                  <c:v>45644</c:v>
                </c:pt>
                <c:pt idx="183">
                  <c:v>45643</c:v>
                </c:pt>
                <c:pt idx="184">
                  <c:v>45642</c:v>
                </c:pt>
                <c:pt idx="185">
                  <c:v>45639</c:v>
                </c:pt>
                <c:pt idx="186">
                  <c:v>45638</c:v>
                </c:pt>
                <c:pt idx="187">
                  <c:v>45637</c:v>
                </c:pt>
                <c:pt idx="188">
                  <c:v>45636</c:v>
                </c:pt>
                <c:pt idx="189">
                  <c:v>45635</c:v>
                </c:pt>
                <c:pt idx="190">
                  <c:v>45632</c:v>
                </c:pt>
                <c:pt idx="191">
                  <c:v>45631</c:v>
                </c:pt>
                <c:pt idx="192">
                  <c:v>45630</c:v>
                </c:pt>
                <c:pt idx="193">
                  <c:v>45629</c:v>
                </c:pt>
                <c:pt idx="194">
                  <c:v>45628</c:v>
                </c:pt>
                <c:pt idx="195">
                  <c:v>45625</c:v>
                </c:pt>
                <c:pt idx="196">
                  <c:v>45623</c:v>
                </c:pt>
                <c:pt idx="197">
                  <c:v>45622</c:v>
                </c:pt>
                <c:pt idx="198">
                  <c:v>45621</c:v>
                </c:pt>
                <c:pt idx="199">
                  <c:v>45618</c:v>
                </c:pt>
                <c:pt idx="200">
                  <c:v>45617</c:v>
                </c:pt>
                <c:pt idx="201">
                  <c:v>45616</c:v>
                </c:pt>
                <c:pt idx="202">
                  <c:v>45615</c:v>
                </c:pt>
                <c:pt idx="203">
                  <c:v>45614</c:v>
                </c:pt>
                <c:pt idx="204">
                  <c:v>45611</c:v>
                </c:pt>
                <c:pt idx="205">
                  <c:v>45610</c:v>
                </c:pt>
                <c:pt idx="206">
                  <c:v>45609</c:v>
                </c:pt>
                <c:pt idx="207">
                  <c:v>45608</c:v>
                </c:pt>
                <c:pt idx="208">
                  <c:v>45607</c:v>
                </c:pt>
                <c:pt idx="209">
                  <c:v>45604</c:v>
                </c:pt>
                <c:pt idx="210">
                  <c:v>45603</c:v>
                </c:pt>
                <c:pt idx="211">
                  <c:v>45602</c:v>
                </c:pt>
                <c:pt idx="212">
                  <c:v>45601</c:v>
                </c:pt>
                <c:pt idx="213">
                  <c:v>45600</c:v>
                </c:pt>
                <c:pt idx="214">
                  <c:v>45597</c:v>
                </c:pt>
                <c:pt idx="215">
                  <c:v>45596</c:v>
                </c:pt>
                <c:pt idx="216">
                  <c:v>45595</c:v>
                </c:pt>
                <c:pt idx="217">
                  <c:v>45594</c:v>
                </c:pt>
                <c:pt idx="218">
                  <c:v>45593</c:v>
                </c:pt>
                <c:pt idx="219">
                  <c:v>45590</c:v>
                </c:pt>
                <c:pt idx="220">
                  <c:v>45589</c:v>
                </c:pt>
                <c:pt idx="221">
                  <c:v>45588</c:v>
                </c:pt>
                <c:pt idx="222">
                  <c:v>45587</c:v>
                </c:pt>
                <c:pt idx="223">
                  <c:v>45586</c:v>
                </c:pt>
                <c:pt idx="224">
                  <c:v>45583</c:v>
                </c:pt>
                <c:pt idx="225">
                  <c:v>45582</c:v>
                </c:pt>
                <c:pt idx="226">
                  <c:v>45581</c:v>
                </c:pt>
                <c:pt idx="227">
                  <c:v>45580</c:v>
                </c:pt>
                <c:pt idx="228">
                  <c:v>45579</c:v>
                </c:pt>
                <c:pt idx="229">
                  <c:v>45576</c:v>
                </c:pt>
                <c:pt idx="230">
                  <c:v>45575</c:v>
                </c:pt>
                <c:pt idx="231">
                  <c:v>45574</c:v>
                </c:pt>
                <c:pt idx="232">
                  <c:v>45573</c:v>
                </c:pt>
                <c:pt idx="233">
                  <c:v>45572</c:v>
                </c:pt>
                <c:pt idx="234">
                  <c:v>45569</c:v>
                </c:pt>
                <c:pt idx="235">
                  <c:v>45568</c:v>
                </c:pt>
                <c:pt idx="236">
                  <c:v>45567</c:v>
                </c:pt>
                <c:pt idx="237">
                  <c:v>45566</c:v>
                </c:pt>
                <c:pt idx="238">
                  <c:v>45565</c:v>
                </c:pt>
                <c:pt idx="239">
                  <c:v>45562</c:v>
                </c:pt>
                <c:pt idx="240">
                  <c:v>45561</c:v>
                </c:pt>
                <c:pt idx="241">
                  <c:v>45560</c:v>
                </c:pt>
                <c:pt idx="242">
                  <c:v>45559</c:v>
                </c:pt>
                <c:pt idx="243">
                  <c:v>45558</c:v>
                </c:pt>
                <c:pt idx="244">
                  <c:v>45555</c:v>
                </c:pt>
                <c:pt idx="245">
                  <c:v>45554</c:v>
                </c:pt>
                <c:pt idx="246">
                  <c:v>45553</c:v>
                </c:pt>
                <c:pt idx="247">
                  <c:v>45552</c:v>
                </c:pt>
                <c:pt idx="248">
                  <c:v>45551</c:v>
                </c:pt>
                <c:pt idx="249">
                  <c:v>45548</c:v>
                </c:pt>
                <c:pt idx="250">
                  <c:v>45547</c:v>
                </c:pt>
                <c:pt idx="251">
                  <c:v>45546</c:v>
                </c:pt>
                <c:pt idx="252">
                  <c:v>45545</c:v>
                </c:pt>
                <c:pt idx="253">
                  <c:v>45544</c:v>
                </c:pt>
                <c:pt idx="254">
                  <c:v>45541</c:v>
                </c:pt>
                <c:pt idx="255">
                  <c:v>45540</c:v>
                </c:pt>
                <c:pt idx="256">
                  <c:v>45539</c:v>
                </c:pt>
                <c:pt idx="257">
                  <c:v>45538</c:v>
                </c:pt>
                <c:pt idx="258">
                  <c:v>45534</c:v>
                </c:pt>
                <c:pt idx="259">
                  <c:v>45533</c:v>
                </c:pt>
                <c:pt idx="260">
                  <c:v>45532</c:v>
                </c:pt>
                <c:pt idx="261">
                  <c:v>45531</c:v>
                </c:pt>
                <c:pt idx="262">
                  <c:v>45530</c:v>
                </c:pt>
                <c:pt idx="263">
                  <c:v>45527</c:v>
                </c:pt>
                <c:pt idx="264">
                  <c:v>45526</c:v>
                </c:pt>
                <c:pt idx="265">
                  <c:v>45525</c:v>
                </c:pt>
                <c:pt idx="266">
                  <c:v>45524</c:v>
                </c:pt>
                <c:pt idx="267">
                  <c:v>45523</c:v>
                </c:pt>
                <c:pt idx="268">
                  <c:v>45520</c:v>
                </c:pt>
                <c:pt idx="269">
                  <c:v>45519</c:v>
                </c:pt>
                <c:pt idx="270">
                  <c:v>45518</c:v>
                </c:pt>
                <c:pt idx="271">
                  <c:v>45517</c:v>
                </c:pt>
                <c:pt idx="272">
                  <c:v>45516</c:v>
                </c:pt>
                <c:pt idx="273">
                  <c:v>45513</c:v>
                </c:pt>
                <c:pt idx="274">
                  <c:v>45512</c:v>
                </c:pt>
                <c:pt idx="275">
                  <c:v>45511</c:v>
                </c:pt>
                <c:pt idx="276">
                  <c:v>45510</c:v>
                </c:pt>
                <c:pt idx="277">
                  <c:v>45509</c:v>
                </c:pt>
                <c:pt idx="278">
                  <c:v>45506</c:v>
                </c:pt>
                <c:pt idx="279">
                  <c:v>45505</c:v>
                </c:pt>
                <c:pt idx="280">
                  <c:v>45504</c:v>
                </c:pt>
                <c:pt idx="281">
                  <c:v>45503</c:v>
                </c:pt>
                <c:pt idx="282">
                  <c:v>45502</c:v>
                </c:pt>
                <c:pt idx="283">
                  <c:v>45499</c:v>
                </c:pt>
                <c:pt idx="284">
                  <c:v>45498</c:v>
                </c:pt>
                <c:pt idx="285">
                  <c:v>45497</c:v>
                </c:pt>
                <c:pt idx="286">
                  <c:v>45496</c:v>
                </c:pt>
                <c:pt idx="287">
                  <c:v>45495</c:v>
                </c:pt>
                <c:pt idx="288">
                  <c:v>45492</c:v>
                </c:pt>
                <c:pt idx="289">
                  <c:v>45491</c:v>
                </c:pt>
                <c:pt idx="290">
                  <c:v>45490</c:v>
                </c:pt>
                <c:pt idx="291">
                  <c:v>45489</c:v>
                </c:pt>
                <c:pt idx="292">
                  <c:v>45488</c:v>
                </c:pt>
                <c:pt idx="293">
                  <c:v>45485</c:v>
                </c:pt>
                <c:pt idx="294">
                  <c:v>45484</c:v>
                </c:pt>
                <c:pt idx="295">
                  <c:v>45483</c:v>
                </c:pt>
                <c:pt idx="296">
                  <c:v>45482</c:v>
                </c:pt>
                <c:pt idx="297">
                  <c:v>45481</c:v>
                </c:pt>
                <c:pt idx="298">
                  <c:v>45478</c:v>
                </c:pt>
                <c:pt idx="299">
                  <c:v>45476</c:v>
                </c:pt>
                <c:pt idx="300">
                  <c:v>45475</c:v>
                </c:pt>
                <c:pt idx="301">
                  <c:v>45474</c:v>
                </c:pt>
                <c:pt idx="302">
                  <c:v>45471</c:v>
                </c:pt>
                <c:pt idx="303">
                  <c:v>45470</c:v>
                </c:pt>
                <c:pt idx="304">
                  <c:v>45469</c:v>
                </c:pt>
                <c:pt idx="305">
                  <c:v>45468</c:v>
                </c:pt>
                <c:pt idx="306">
                  <c:v>45467</c:v>
                </c:pt>
                <c:pt idx="307">
                  <c:v>45464</c:v>
                </c:pt>
                <c:pt idx="308">
                  <c:v>45463</c:v>
                </c:pt>
                <c:pt idx="309">
                  <c:v>45461</c:v>
                </c:pt>
                <c:pt idx="310">
                  <c:v>45460</c:v>
                </c:pt>
                <c:pt idx="311">
                  <c:v>45457</c:v>
                </c:pt>
                <c:pt idx="312">
                  <c:v>45456</c:v>
                </c:pt>
                <c:pt idx="313">
                  <c:v>45455</c:v>
                </c:pt>
                <c:pt idx="314">
                  <c:v>45454</c:v>
                </c:pt>
                <c:pt idx="315">
                  <c:v>45453</c:v>
                </c:pt>
                <c:pt idx="316">
                  <c:v>45450</c:v>
                </c:pt>
                <c:pt idx="317">
                  <c:v>45449</c:v>
                </c:pt>
                <c:pt idx="318">
                  <c:v>45448</c:v>
                </c:pt>
                <c:pt idx="319">
                  <c:v>45447</c:v>
                </c:pt>
                <c:pt idx="320">
                  <c:v>45446</c:v>
                </c:pt>
                <c:pt idx="321">
                  <c:v>45443</c:v>
                </c:pt>
                <c:pt idx="322">
                  <c:v>45442</c:v>
                </c:pt>
                <c:pt idx="323">
                  <c:v>45441</c:v>
                </c:pt>
                <c:pt idx="324">
                  <c:v>45440</c:v>
                </c:pt>
                <c:pt idx="325">
                  <c:v>45436</c:v>
                </c:pt>
                <c:pt idx="326">
                  <c:v>45435</c:v>
                </c:pt>
                <c:pt idx="327">
                  <c:v>45434</c:v>
                </c:pt>
                <c:pt idx="328">
                  <c:v>45433</c:v>
                </c:pt>
                <c:pt idx="329">
                  <c:v>45432</c:v>
                </c:pt>
                <c:pt idx="330">
                  <c:v>45429</c:v>
                </c:pt>
                <c:pt idx="331">
                  <c:v>45428</c:v>
                </c:pt>
                <c:pt idx="332">
                  <c:v>45427</c:v>
                </c:pt>
                <c:pt idx="333">
                  <c:v>45426</c:v>
                </c:pt>
                <c:pt idx="334">
                  <c:v>45425</c:v>
                </c:pt>
                <c:pt idx="335">
                  <c:v>45422</c:v>
                </c:pt>
                <c:pt idx="336">
                  <c:v>45421</c:v>
                </c:pt>
                <c:pt idx="337">
                  <c:v>45420</c:v>
                </c:pt>
                <c:pt idx="338">
                  <c:v>45419</c:v>
                </c:pt>
                <c:pt idx="339">
                  <c:v>45418</c:v>
                </c:pt>
                <c:pt idx="340">
                  <c:v>45415</c:v>
                </c:pt>
                <c:pt idx="341">
                  <c:v>45414</c:v>
                </c:pt>
                <c:pt idx="342">
                  <c:v>45413</c:v>
                </c:pt>
                <c:pt idx="343">
                  <c:v>45412</c:v>
                </c:pt>
                <c:pt idx="344">
                  <c:v>45411</c:v>
                </c:pt>
                <c:pt idx="345">
                  <c:v>45408</c:v>
                </c:pt>
                <c:pt idx="346">
                  <c:v>45407</c:v>
                </c:pt>
                <c:pt idx="347">
                  <c:v>45406</c:v>
                </c:pt>
                <c:pt idx="348">
                  <c:v>45405</c:v>
                </c:pt>
                <c:pt idx="349">
                  <c:v>45404</c:v>
                </c:pt>
                <c:pt idx="350">
                  <c:v>45401</c:v>
                </c:pt>
                <c:pt idx="351">
                  <c:v>45400</c:v>
                </c:pt>
                <c:pt idx="352">
                  <c:v>45399</c:v>
                </c:pt>
                <c:pt idx="353">
                  <c:v>45398</c:v>
                </c:pt>
                <c:pt idx="354">
                  <c:v>45397</c:v>
                </c:pt>
                <c:pt idx="355">
                  <c:v>45394</c:v>
                </c:pt>
                <c:pt idx="356">
                  <c:v>45393</c:v>
                </c:pt>
                <c:pt idx="357">
                  <c:v>45392</c:v>
                </c:pt>
                <c:pt idx="358">
                  <c:v>45391</c:v>
                </c:pt>
                <c:pt idx="359">
                  <c:v>45390</c:v>
                </c:pt>
                <c:pt idx="360">
                  <c:v>45387</c:v>
                </c:pt>
                <c:pt idx="361">
                  <c:v>45386</c:v>
                </c:pt>
                <c:pt idx="362">
                  <c:v>45385</c:v>
                </c:pt>
                <c:pt idx="363">
                  <c:v>45384</c:v>
                </c:pt>
                <c:pt idx="364">
                  <c:v>45383</c:v>
                </c:pt>
                <c:pt idx="365">
                  <c:v>45379</c:v>
                </c:pt>
                <c:pt idx="366">
                  <c:v>45378</c:v>
                </c:pt>
                <c:pt idx="367">
                  <c:v>45377</c:v>
                </c:pt>
                <c:pt idx="368">
                  <c:v>45376</c:v>
                </c:pt>
                <c:pt idx="369">
                  <c:v>45373</c:v>
                </c:pt>
                <c:pt idx="370">
                  <c:v>45372</c:v>
                </c:pt>
                <c:pt idx="371">
                  <c:v>45371</c:v>
                </c:pt>
                <c:pt idx="372">
                  <c:v>45370</c:v>
                </c:pt>
                <c:pt idx="373">
                  <c:v>45369</c:v>
                </c:pt>
                <c:pt idx="374">
                  <c:v>45366</c:v>
                </c:pt>
                <c:pt idx="375">
                  <c:v>45365</c:v>
                </c:pt>
                <c:pt idx="376">
                  <c:v>45364</c:v>
                </c:pt>
                <c:pt idx="377">
                  <c:v>45363</c:v>
                </c:pt>
                <c:pt idx="378">
                  <c:v>45362</c:v>
                </c:pt>
                <c:pt idx="379">
                  <c:v>45359</c:v>
                </c:pt>
                <c:pt idx="380">
                  <c:v>45358</c:v>
                </c:pt>
                <c:pt idx="381">
                  <c:v>45357</c:v>
                </c:pt>
                <c:pt idx="382">
                  <c:v>45356</c:v>
                </c:pt>
                <c:pt idx="383">
                  <c:v>45355</c:v>
                </c:pt>
                <c:pt idx="384">
                  <c:v>45352</c:v>
                </c:pt>
                <c:pt idx="385">
                  <c:v>45351</c:v>
                </c:pt>
                <c:pt idx="386">
                  <c:v>45350</c:v>
                </c:pt>
                <c:pt idx="387">
                  <c:v>45349</c:v>
                </c:pt>
                <c:pt idx="388">
                  <c:v>45348</c:v>
                </c:pt>
                <c:pt idx="389">
                  <c:v>45345</c:v>
                </c:pt>
                <c:pt idx="390">
                  <c:v>45344</c:v>
                </c:pt>
                <c:pt idx="391">
                  <c:v>45343</c:v>
                </c:pt>
                <c:pt idx="392">
                  <c:v>45342</c:v>
                </c:pt>
                <c:pt idx="393">
                  <c:v>45338</c:v>
                </c:pt>
                <c:pt idx="394">
                  <c:v>45337</c:v>
                </c:pt>
                <c:pt idx="395">
                  <c:v>45336</c:v>
                </c:pt>
                <c:pt idx="396">
                  <c:v>45335</c:v>
                </c:pt>
                <c:pt idx="397">
                  <c:v>45334</c:v>
                </c:pt>
                <c:pt idx="398">
                  <c:v>45331</c:v>
                </c:pt>
                <c:pt idx="399">
                  <c:v>45330</c:v>
                </c:pt>
                <c:pt idx="400">
                  <c:v>45329</c:v>
                </c:pt>
                <c:pt idx="401">
                  <c:v>45328</c:v>
                </c:pt>
                <c:pt idx="402">
                  <c:v>45327</c:v>
                </c:pt>
                <c:pt idx="403">
                  <c:v>45324</c:v>
                </c:pt>
                <c:pt idx="404">
                  <c:v>45323</c:v>
                </c:pt>
                <c:pt idx="405">
                  <c:v>45322</c:v>
                </c:pt>
                <c:pt idx="406">
                  <c:v>45321</c:v>
                </c:pt>
                <c:pt idx="407">
                  <c:v>45320</c:v>
                </c:pt>
                <c:pt idx="408">
                  <c:v>45317</c:v>
                </c:pt>
                <c:pt idx="409">
                  <c:v>45316</c:v>
                </c:pt>
                <c:pt idx="410">
                  <c:v>45315</c:v>
                </c:pt>
                <c:pt idx="411">
                  <c:v>45314</c:v>
                </c:pt>
                <c:pt idx="412">
                  <c:v>45313</c:v>
                </c:pt>
                <c:pt idx="413">
                  <c:v>45310</c:v>
                </c:pt>
                <c:pt idx="414">
                  <c:v>45309</c:v>
                </c:pt>
                <c:pt idx="415">
                  <c:v>45308</c:v>
                </c:pt>
                <c:pt idx="416">
                  <c:v>45307</c:v>
                </c:pt>
                <c:pt idx="417">
                  <c:v>45303</c:v>
                </c:pt>
                <c:pt idx="418">
                  <c:v>45302</c:v>
                </c:pt>
                <c:pt idx="419">
                  <c:v>45301</c:v>
                </c:pt>
                <c:pt idx="420">
                  <c:v>45300</c:v>
                </c:pt>
                <c:pt idx="421">
                  <c:v>45299</c:v>
                </c:pt>
                <c:pt idx="422">
                  <c:v>45296</c:v>
                </c:pt>
                <c:pt idx="423">
                  <c:v>45295</c:v>
                </c:pt>
                <c:pt idx="424">
                  <c:v>45294</c:v>
                </c:pt>
                <c:pt idx="425">
                  <c:v>45293</c:v>
                </c:pt>
                <c:pt idx="426">
                  <c:v>45289</c:v>
                </c:pt>
                <c:pt idx="427">
                  <c:v>45288</c:v>
                </c:pt>
                <c:pt idx="428">
                  <c:v>45287</c:v>
                </c:pt>
                <c:pt idx="429">
                  <c:v>45286</c:v>
                </c:pt>
                <c:pt idx="430">
                  <c:v>45282</c:v>
                </c:pt>
                <c:pt idx="431">
                  <c:v>45281</c:v>
                </c:pt>
                <c:pt idx="432">
                  <c:v>45280</c:v>
                </c:pt>
                <c:pt idx="433">
                  <c:v>45279</c:v>
                </c:pt>
                <c:pt idx="434">
                  <c:v>45278</c:v>
                </c:pt>
                <c:pt idx="435">
                  <c:v>45275</c:v>
                </c:pt>
                <c:pt idx="436">
                  <c:v>45274</c:v>
                </c:pt>
                <c:pt idx="437">
                  <c:v>45273</c:v>
                </c:pt>
                <c:pt idx="438">
                  <c:v>45272</c:v>
                </c:pt>
                <c:pt idx="439">
                  <c:v>45271</c:v>
                </c:pt>
                <c:pt idx="440">
                  <c:v>45268</c:v>
                </c:pt>
                <c:pt idx="441">
                  <c:v>45267</c:v>
                </c:pt>
                <c:pt idx="442">
                  <c:v>45266</c:v>
                </c:pt>
                <c:pt idx="443">
                  <c:v>45265</c:v>
                </c:pt>
                <c:pt idx="444">
                  <c:v>45264</c:v>
                </c:pt>
                <c:pt idx="445">
                  <c:v>45261</c:v>
                </c:pt>
                <c:pt idx="446">
                  <c:v>45260</c:v>
                </c:pt>
                <c:pt idx="447">
                  <c:v>45259</c:v>
                </c:pt>
                <c:pt idx="448">
                  <c:v>45258</c:v>
                </c:pt>
                <c:pt idx="449">
                  <c:v>45257</c:v>
                </c:pt>
                <c:pt idx="450">
                  <c:v>45254</c:v>
                </c:pt>
                <c:pt idx="451">
                  <c:v>45252</c:v>
                </c:pt>
                <c:pt idx="452">
                  <c:v>45251</c:v>
                </c:pt>
                <c:pt idx="453">
                  <c:v>45250</c:v>
                </c:pt>
                <c:pt idx="454">
                  <c:v>45247</c:v>
                </c:pt>
                <c:pt idx="455">
                  <c:v>45246</c:v>
                </c:pt>
                <c:pt idx="456">
                  <c:v>45245</c:v>
                </c:pt>
                <c:pt idx="457">
                  <c:v>45244</c:v>
                </c:pt>
                <c:pt idx="458">
                  <c:v>45243</c:v>
                </c:pt>
                <c:pt idx="459">
                  <c:v>45240</c:v>
                </c:pt>
                <c:pt idx="460">
                  <c:v>45239</c:v>
                </c:pt>
                <c:pt idx="461">
                  <c:v>45238</c:v>
                </c:pt>
                <c:pt idx="462">
                  <c:v>45237</c:v>
                </c:pt>
                <c:pt idx="463">
                  <c:v>45236</c:v>
                </c:pt>
                <c:pt idx="464">
                  <c:v>45233</c:v>
                </c:pt>
                <c:pt idx="465">
                  <c:v>45232</c:v>
                </c:pt>
                <c:pt idx="466">
                  <c:v>45231</c:v>
                </c:pt>
                <c:pt idx="467">
                  <c:v>45230</c:v>
                </c:pt>
                <c:pt idx="468">
                  <c:v>45229</c:v>
                </c:pt>
                <c:pt idx="469">
                  <c:v>45226</c:v>
                </c:pt>
                <c:pt idx="470">
                  <c:v>45225</c:v>
                </c:pt>
                <c:pt idx="471">
                  <c:v>45224</c:v>
                </c:pt>
                <c:pt idx="472">
                  <c:v>45223</c:v>
                </c:pt>
                <c:pt idx="473">
                  <c:v>45222</c:v>
                </c:pt>
                <c:pt idx="474">
                  <c:v>45219</c:v>
                </c:pt>
                <c:pt idx="475">
                  <c:v>45218</c:v>
                </c:pt>
                <c:pt idx="476">
                  <c:v>45217</c:v>
                </c:pt>
                <c:pt idx="477">
                  <c:v>45216</c:v>
                </c:pt>
                <c:pt idx="478">
                  <c:v>45215</c:v>
                </c:pt>
                <c:pt idx="479">
                  <c:v>45212</c:v>
                </c:pt>
                <c:pt idx="480">
                  <c:v>45211</c:v>
                </c:pt>
                <c:pt idx="481">
                  <c:v>45210</c:v>
                </c:pt>
                <c:pt idx="482">
                  <c:v>45209</c:v>
                </c:pt>
                <c:pt idx="483">
                  <c:v>45208</c:v>
                </c:pt>
                <c:pt idx="484">
                  <c:v>45205</c:v>
                </c:pt>
                <c:pt idx="485">
                  <c:v>45204</c:v>
                </c:pt>
                <c:pt idx="486">
                  <c:v>45203</c:v>
                </c:pt>
                <c:pt idx="487">
                  <c:v>45202</c:v>
                </c:pt>
                <c:pt idx="488">
                  <c:v>45201</c:v>
                </c:pt>
                <c:pt idx="489">
                  <c:v>45198</c:v>
                </c:pt>
                <c:pt idx="490">
                  <c:v>45197</c:v>
                </c:pt>
                <c:pt idx="491">
                  <c:v>45196</c:v>
                </c:pt>
                <c:pt idx="492">
                  <c:v>45195</c:v>
                </c:pt>
                <c:pt idx="493">
                  <c:v>45194</c:v>
                </c:pt>
                <c:pt idx="494">
                  <c:v>45191</c:v>
                </c:pt>
                <c:pt idx="495">
                  <c:v>45190</c:v>
                </c:pt>
                <c:pt idx="496">
                  <c:v>45189</c:v>
                </c:pt>
                <c:pt idx="497">
                  <c:v>45188</c:v>
                </c:pt>
                <c:pt idx="498">
                  <c:v>45187</c:v>
                </c:pt>
                <c:pt idx="499">
                  <c:v>45184</c:v>
                </c:pt>
                <c:pt idx="500">
                  <c:v>45183</c:v>
                </c:pt>
                <c:pt idx="501">
                  <c:v>45182</c:v>
                </c:pt>
                <c:pt idx="502">
                  <c:v>45181</c:v>
                </c:pt>
                <c:pt idx="503">
                  <c:v>45180</c:v>
                </c:pt>
                <c:pt idx="504">
                  <c:v>45177</c:v>
                </c:pt>
                <c:pt idx="505">
                  <c:v>45176</c:v>
                </c:pt>
                <c:pt idx="506">
                  <c:v>45175</c:v>
                </c:pt>
                <c:pt idx="507">
                  <c:v>45174</c:v>
                </c:pt>
                <c:pt idx="508">
                  <c:v>45170</c:v>
                </c:pt>
                <c:pt idx="509">
                  <c:v>45169</c:v>
                </c:pt>
                <c:pt idx="510">
                  <c:v>45168</c:v>
                </c:pt>
                <c:pt idx="511">
                  <c:v>45167</c:v>
                </c:pt>
                <c:pt idx="512">
                  <c:v>45166</c:v>
                </c:pt>
                <c:pt idx="513">
                  <c:v>45163</c:v>
                </c:pt>
                <c:pt idx="514">
                  <c:v>45162</c:v>
                </c:pt>
                <c:pt idx="515">
                  <c:v>45161</c:v>
                </c:pt>
                <c:pt idx="516">
                  <c:v>45160</c:v>
                </c:pt>
                <c:pt idx="517">
                  <c:v>45159</c:v>
                </c:pt>
                <c:pt idx="518">
                  <c:v>45156</c:v>
                </c:pt>
                <c:pt idx="519">
                  <c:v>45155</c:v>
                </c:pt>
                <c:pt idx="520">
                  <c:v>45154</c:v>
                </c:pt>
                <c:pt idx="521">
                  <c:v>45153</c:v>
                </c:pt>
                <c:pt idx="522">
                  <c:v>45152</c:v>
                </c:pt>
                <c:pt idx="523">
                  <c:v>45149</c:v>
                </c:pt>
                <c:pt idx="524">
                  <c:v>45148</c:v>
                </c:pt>
                <c:pt idx="525">
                  <c:v>45147</c:v>
                </c:pt>
                <c:pt idx="526">
                  <c:v>45146</c:v>
                </c:pt>
                <c:pt idx="527">
                  <c:v>45145</c:v>
                </c:pt>
                <c:pt idx="528">
                  <c:v>45142</c:v>
                </c:pt>
                <c:pt idx="529">
                  <c:v>45141</c:v>
                </c:pt>
                <c:pt idx="530">
                  <c:v>45140</c:v>
                </c:pt>
                <c:pt idx="531">
                  <c:v>45139</c:v>
                </c:pt>
                <c:pt idx="532">
                  <c:v>45138</c:v>
                </c:pt>
                <c:pt idx="533">
                  <c:v>45135</c:v>
                </c:pt>
                <c:pt idx="534">
                  <c:v>45134</c:v>
                </c:pt>
                <c:pt idx="535">
                  <c:v>45133</c:v>
                </c:pt>
                <c:pt idx="536">
                  <c:v>45132</c:v>
                </c:pt>
                <c:pt idx="537">
                  <c:v>45131</c:v>
                </c:pt>
                <c:pt idx="538">
                  <c:v>45128</c:v>
                </c:pt>
                <c:pt idx="539">
                  <c:v>45127</c:v>
                </c:pt>
                <c:pt idx="540">
                  <c:v>45126</c:v>
                </c:pt>
                <c:pt idx="541">
                  <c:v>45125</c:v>
                </c:pt>
                <c:pt idx="542">
                  <c:v>45124</c:v>
                </c:pt>
                <c:pt idx="543">
                  <c:v>45121</c:v>
                </c:pt>
                <c:pt idx="544">
                  <c:v>45120</c:v>
                </c:pt>
                <c:pt idx="545">
                  <c:v>45119</c:v>
                </c:pt>
                <c:pt idx="546">
                  <c:v>45118</c:v>
                </c:pt>
                <c:pt idx="547">
                  <c:v>45117</c:v>
                </c:pt>
                <c:pt idx="548">
                  <c:v>45114</c:v>
                </c:pt>
                <c:pt idx="549">
                  <c:v>45113</c:v>
                </c:pt>
                <c:pt idx="550">
                  <c:v>45112</c:v>
                </c:pt>
                <c:pt idx="551">
                  <c:v>45110</c:v>
                </c:pt>
                <c:pt idx="552">
                  <c:v>45107</c:v>
                </c:pt>
                <c:pt idx="553">
                  <c:v>45106</c:v>
                </c:pt>
                <c:pt idx="554">
                  <c:v>45105</c:v>
                </c:pt>
                <c:pt idx="555">
                  <c:v>45104</c:v>
                </c:pt>
                <c:pt idx="556">
                  <c:v>45103</c:v>
                </c:pt>
                <c:pt idx="557">
                  <c:v>45100</c:v>
                </c:pt>
                <c:pt idx="558">
                  <c:v>45099</c:v>
                </c:pt>
                <c:pt idx="559">
                  <c:v>45098</c:v>
                </c:pt>
                <c:pt idx="560">
                  <c:v>45097</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45072</c:v>
                </c:pt>
                <c:pt idx="576">
                  <c:v>45071</c:v>
                </c:pt>
                <c:pt idx="577">
                  <c:v>45070</c:v>
                </c:pt>
                <c:pt idx="578">
                  <c:v>45069</c:v>
                </c:pt>
                <c:pt idx="579">
                  <c:v>45068</c:v>
                </c:pt>
                <c:pt idx="580">
                  <c:v>45065</c:v>
                </c:pt>
                <c:pt idx="581">
                  <c:v>45064</c:v>
                </c:pt>
                <c:pt idx="582">
                  <c:v>45063</c:v>
                </c:pt>
                <c:pt idx="583">
                  <c:v>45062</c:v>
                </c:pt>
                <c:pt idx="584">
                  <c:v>45061</c:v>
                </c:pt>
                <c:pt idx="585">
                  <c:v>45058</c:v>
                </c:pt>
                <c:pt idx="586">
                  <c:v>45057</c:v>
                </c:pt>
                <c:pt idx="587">
                  <c:v>45056</c:v>
                </c:pt>
                <c:pt idx="588">
                  <c:v>45055</c:v>
                </c:pt>
                <c:pt idx="589">
                  <c:v>45054</c:v>
                </c:pt>
                <c:pt idx="590">
                  <c:v>45051</c:v>
                </c:pt>
                <c:pt idx="591">
                  <c:v>45050</c:v>
                </c:pt>
                <c:pt idx="592">
                  <c:v>45049</c:v>
                </c:pt>
                <c:pt idx="593">
                  <c:v>45048</c:v>
                </c:pt>
                <c:pt idx="594">
                  <c:v>45047</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45026</c:v>
                </c:pt>
                <c:pt idx="610">
                  <c:v>45022</c:v>
                </c:pt>
                <c:pt idx="611">
                  <c:v>45021</c:v>
                </c:pt>
                <c:pt idx="612">
                  <c:v>45020</c:v>
                </c:pt>
                <c:pt idx="613">
                  <c:v>45019</c:v>
                </c:pt>
                <c:pt idx="614">
                  <c:v>45016</c:v>
                </c:pt>
                <c:pt idx="615">
                  <c:v>45015</c:v>
                </c:pt>
                <c:pt idx="616">
                  <c:v>45014</c:v>
                </c:pt>
                <c:pt idx="617">
                  <c:v>45013</c:v>
                </c:pt>
                <c:pt idx="618">
                  <c:v>45012</c:v>
                </c:pt>
                <c:pt idx="619">
                  <c:v>45009</c:v>
                </c:pt>
                <c:pt idx="620">
                  <c:v>45008</c:v>
                </c:pt>
                <c:pt idx="621">
                  <c:v>45007</c:v>
                </c:pt>
                <c:pt idx="622">
                  <c:v>45006</c:v>
                </c:pt>
                <c:pt idx="623">
                  <c:v>45005</c:v>
                </c:pt>
                <c:pt idx="624">
                  <c:v>45002</c:v>
                </c:pt>
                <c:pt idx="625">
                  <c:v>45001</c:v>
                </c:pt>
                <c:pt idx="626">
                  <c:v>45000</c:v>
                </c:pt>
                <c:pt idx="627">
                  <c:v>44999</c:v>
                </c:pt>
                <c:pt idx="628">
                  <c:v>44998</c:v>
                </c:pt>
                <c:pt idx="629">
                  <c:v>44995</c:v>
                </c:pt>
                <c:pt idx="630">
                  <c:v>44994</c:v>
                </c:pt>
                <c:pt idx="631">
                  <c:v>44993</c:v>
                </c:pt>
                <c:pt idx="632">
                  <c:v>44992</c:v>
                </c:pt>
                <c:pt idx="633">
                  <c:v>44991</c:v>
                </c:pt>
                <c:pt idx="634">
                  <c:v>44988</c:v>
                </c:pt>
                <c:pt idx="635">
                  <c:v>44987</c:v>
                </c:pt>
                <c:pt idx="636">
                  <c:v>44986</c:v>
                </c:pt>
                <c:pt idx="637">
                  <c:v>44985</c:v>
                </c:pt>
                <c:pt idx="638">
                  <c:v>44984</c:v>
                </c:pt>
                <c:pt idx="639">
                  <c:v>44981</c:v>
                </c:pt>
                <c:pt idx="640">
                  <c:v>44980</c:v>
                </c:pt>
                <c:pt idx="641">
                  <c:v>44979</c:v>
                </c:pt>
                <c:pt idx="642">
                  <c:v>44978</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44939</c:v>
                </c:pt>
                <c:pt idx="668">
                  <c:v>44938</c:v>
                </c:pt>
                <c:pt idx="669">
                  <c:v>44937</c:v>
                </c:pt>
                <c:pt idx="670">
                  <c:v>44936</c:v>
                </c:pt>
                <c:pt idx="671">
                  <c:v>44935</c:v>
                </c:pt>
                <c:pt idx="672">
                  <c:v>44932</c:v>
                </c:pt>
                <c:pt idx="673">
                  <c:v>44931</c:v>
                </c:pt>
                <c:pt idx="674">
                  <c:v>44930</c:v>
                </c:pt>
                <c:pt idx="675">
                  <c:v>44929</c:v>
                </c:pt>
                <c:pt idx="676">
                  <c:v>44925</c:v>
                </c:pt>
                <c:pt idx="677">
                  <c:v>44924</c:v>
                </c:pt>
                <c:pt idx="678">
                  <c:v>44923</c:v>
                </c:pt>
                <c:pt idx="679">
                  <c:v>44922</c:v>
                </c:pt>
                <c:pt idx="680">
                  <c:v>44918</c:v>
                </c:pt>
                <c:pt idx="681">
                  <c:v>44917</c:v>
                </c:pt>
                <c:pt idx="682">
                  <c:v>44916</c:v>
                </c:pt>
                <c:pt idx="683">
                  <c:v>44915</c:v>
                </c:pt>
                <c:pt idx="684">
                  <c:v>44914</c:v>
                </c:pt>
                <c:pt idx="685">
                  <c:v>44911</c:v>
                </c:pt>
                <c:pt idx="686">
                  <c:v>44910</c:v>
                </c:pt>
                <c:pt idx="687">
                  <c:v>44909</c:v>
                </c:pt>
                <c:pt idx="688">
                  <c:v>44908</c:v>
                </c:pt>
                <c:pt idx="689">
                  <c:v>44907</c:v>
                </c:pt>
                <c:pt idx="690">
                  <c:v>44904</c:v>
                </c:pt>
                <c:pt idx="691">
                  <c:v>44903</c:v>
                </c:pt>
                <c:pt idx="692">
                  <c:v>44902</c:v>
                </c:pt>
                <c:pt idx="693">
                  <c:v>44901</c:v>
                </c:pt>
                <c:pt idx="694">
                  <c:v>44900</c:v>
                </c:pt>
                <c:pt idx="695">
                  <c:v>44897</c:v>
                </c:pt>
                <c:pt idx="696">
                  <c:v>44896</c:v>
                </c:pt>
                <c:pt idx="697">
                  <c:v>44895</c:v>
                </c:pt>
                <c:pt idx="698">
                  <c:v>44894</c:v>
                </c:pt>
                <c:pt idx="699">
                  <c:v>44893</c:v>
                </c:pt>
                <c:pt idx="700">
                  <c:v>44890</c:v>
                </c:pt>
                <c:pt idx="701">
                  <c:v>44888</c:v>
                </c:pt>
                <c:pt idx="702">
                  <c:v>44887</c:v>
                </c:pt>
                <c:pt idx="703">
                  <c:v>44886</c:v>
                </c:pt>
                <c:pt idx="704">
                  <c:v>44883</c:v>
                </c:pt>
                <c:pt idx="705">
                  <c:v>44882</c:v>
                </c:pt>
                <c:pt idx="706">
                  <c:v>44881</c:v>
                </c:pt>
                <c:pt idx="707">
                  <c:v>44880</c:v>
                </c:pt>
                <c:pt idx="708">
                  <c:v>44879</c:v>
                </c:pt>
                <c:pt idx="709">
                  <c:v>44876</c:v>
                </c:pt>
                <c:pt idx="710">
                  <c:v>44875</c:v>
                </c:pt>
                <c:pt idx="711">
                  <c:v>44874</c:v>
                </c:pt>
                <c:pt idx="712">
                  <c:v>44873</c:v>
                </c:pt>
                <c:pt idx="713">
                  <c:v>44872</c:v>
                </c:pt>
                <c:pt idx="714">
                  <c:v>44869</c:v>
                </c:pt>
                <c:pt idx="715">
                  <c:v>44868</c:v>
                </c:pt>
                <c:pt idx="716">
                  <c:v>44867</c:v>
                </c:pt>
                <c:pt idx="717">
                  <c:v>44866</c:v>
                </c:pt>
                <c:pt idx="718">
                  <c:v>44865</c:v>
                </c:pt>
                <c:pt idx="719">
                  <c:v>44862</c:v>
                </c:pt>
                <c:pt idx="720">
                  <c:v>44861</c:v>
                </c:pt>
                <c:pt idx="721">
                  <c:v>44860</c:v>
                </c:pt>
                <c:pt idx="722">
                  <c:v>44859</c:v>
                </c:pt>
                <c:pt idx="723">
                  <c:v>44858</c:v>
                </c:pt>
                <c:pt idx="724">
                  <c:v>44855</c:v>
                </c:pt>
                <c:pt idx="725">
                  <c:v>44854</c:v>
                </c:pt>
                <c:pt idx="726">
                  <c:v>44853</c:v>
                </c:pt>
                <c:pt idx="727">
                  <c:v>44852</c:v>
                </c:pt>
                <c:pt idx="728">
                  <c:v>44851</c:v>
                </c:pt>
                <c:pt idx="729">
                  <c:v>44848</c:v>
                </c:pt>
                <c:pt idx="730">
                  <c:v>44847</c:v>
                </c:pt>
                <c:pt idx="731">
                  <c:v>44846</c:v>
                </c:pt>
                <c:pt idx="732">
                  <c:v>44845</c:v>
                </c:pt>
                <c:pt idx="733">
                  <c:v>44844</c:v>
                </c:pt>
                <c:pt idx="734">
                  <c:v>44841</c:v>
                </c:pt>
                <c:pt idx="735">
                  <c:v>44840</c:v>
                </c:pt>
                <c:pt idx="736">
                  <c:v>44839</c:v>
                </c:pt>
                <c:pt idx="737">
                  <c:v>44838</c:v>
                </c:pt>
                <c:pt idx="738">
                  <c:v>44837</c:v>
                </c:pt>
                <c:pt idx="739">
                  <c:v>44834</c:v>
                </c:pt>
                <c:pt idx="740">
                  <c:v>44833</c:v>
                </c:pt>
                <c:pt idx="741">
                  <c:v>44832</c:v>
                </c:pt>
                <c:pt idx="742">
                  <c:v>44831</c:v>
                </c:pt>
                <c:pt idx="743">
                  <c:v>44830</c:v>
                </c:pt>
                <c:pt idx="744">
                  <c:v>44827</c:v>
                </c:pt>
                <c:pt idx="745">
                  <c:v>44826</c:v>
                </c:pt>
                <c:pt idx="746">
                  <c:v>44825</c:v>
                </c:pt>
                <c:pt idx="747">
                  <c:v>44824</c:v>
                </c:pt>
                <c:pt idx="748">
                  <c:v>44823</c:v>
                </c:pt>
                <c:pt idx="749">
                  <c:v>44820</c:v>
                </c:pt>
                <c:pt idx="750">
                  <c:v>44819</c:v>
                </c:pt>
                <c:pt idx="751">
                  <c:v>44818</c:v>
                </c:pt>
                <c:pt idx="752">
                  <c:v>44817</c:v>
                </c:pt>
                <c:pt idx="753">
                  <c:v>44816</c:v>
                </c:pt>
                <c:pt idx="754">
                  <c:v>44813</c:v>
                </c:pt>
                <c:pt idx="755">
                  <c:v>44812</c:v>
                </c:pt>
                <c:pt idx="756">
                  <c:v>44811</c:v>
                </c:pt>
                <c:pt idx="757">
                  <c:v>44810</c:v>
                </c:pt>
                <c:pt idx="758">
                  <c:v>44806</c:v>
                </c:pt>
                <c:pt idx="759">
                  <c:v>44805</c:v>
                </c:pt>
              </c:numCache>
            </c:numRef>
          </c:cat>
          <c:val>
            <c:numRef>
              <c:f>Sheet1!$H$3:$H$762</c:f>
              <c:numCache>
                <c:formatCode>General</c:formatCode>
                <c:ptCount val="760"/>
                <c:pt idx="0">
                  <c:v>34.441352999999999</c:v>
                </c:pt>
                <c:pt idx="1">
                  <c:v>33.255234000000002</c:v>
                </c:pt>
                <c:pt idx="2">
                  <c:v>31.820179</c:v>
                </c:pt>
                <c:pt idx="3">
                  <c:v>31.512667</c:v>
                </c:pt>
                <c:pt idx="4">
                  <c:v>31.278372000000001</c:v>
                </c:pt>
                <c:pt idx="5">
                  <c:v>31.439449</c:v>
                </c:pt>
                <c:pt idx="6">
                  <c:v>33.504173000000002</c:v>
                </c:pt>
                <c:pt idx="7">
                  <c:v>33.826327999999997</c:v>
                </c:pt>
                <c:pt idx="8">
                  <c:v>32.332698999999998</c:v>
                </c:pt>
                <c:pt idx="9">
                  <c:v>32.332698999999998</c:v>
                </c:pt>
                <c:pt idx="10">
                  <c:v>30.721921999999999</c:v>
                </c:pt>
                <c:pt idx="11">
                  <c:v>29.447942999999999</c:v>
                </c:pt>
                <c:pt idx="12">
                  <c:v>30.604773999999999</c:v>
                </c:pt>
                <c:pt idx="13">
                  <c:v>31.131937000000001</c:v>
                </c:pt>
                <c:pt idx="14">
                  <c:v>30.590129999999998</c:v>
                </c:pt>
                <c:pt idx="15">
                  <c:v>30.136185000000001</c:v>
                </c:pt>
                <c:pt idx="16">
                  <c:v>30.03368</c:v>
                </c:pt>
                <c:pt idx="17">
                  <c:v>29.521159999999998</c:v>
                </c:pt>
                <c:pt idx="18">
                  <c:v>30.941572000000001</c:v>
                </c:pt>
                <c:pt idx="19">
                  <c:v>31.571238999999998</c:v>
                </c:pt>
                <c:pt idx="20">
                  <c:v>31.190511999999998</c:v>
                </c:pt>
                <c:pt idx="21">
                  <c:v>31.717673999999999</c:v>
                </c:pt>
                <c:pt idx="22">
                  <c:v>32.537708000000002</c:v>
                </c:pt>
                <c:pt idx="23">
                  <c:v>30.03368</c:v>
                </c:pt>
                <c:pt idx="24">
                  <c:v>30.956216999999999</c:v>
                </c:pt>
                <c:pt idx="25">
                  <c:v>28.818275</c:v>
                </c:pt>
                <c:pt idx="26">
                  <c:v>29.242934999999999</c:v>
                </c:pt>
                <c:pt idx="27">
                  <c:v>28.452188</c:v>
                </c:pt>
                <c:pt idx="28">
                  <c:v>29.960463000000001</c:v>
                </c:pt>
                <c:pt idx="29">
                  <c:v>29.901890000000002</c:v>
                </c:pt>
                <c:pt idx="30">
                  <c:v>27.529654000000001</c:v>
                </c:pt>
                <c:pt idx="31">
                  <c:v>63.596428000000003</c:v>
                </c:pt>
                <c:pt idx="32">
                  <c:v>64.108947999999998</c:v>
                </c:pt>
                <c:pt idx="33">
                  <c:v>63.860008000000001</c:v>
                </c:pt>
                <c:pt idx="34">
                  <c:v>68.794846000000007</c:v>
                </c:pt>
                <c:pt idx="35">
                  <c:v>69.190216000000007</c:v>
                </c:pt>
                <c:pt idx="36">
                  <c:v>69.717383999999996</c:v>
                </c:pt>
                <c:pt idx="37">
                  <c:v>66.847267000000002</c:v>
                </c:pt>
                <c:pt idx="38">
                  <c:v>64.313957000000002</c:v>
                </c:pt>
                <c:pt idx="39">
                  <c:v>63.362133</c:v>
                </c:pt>
                <c:pt idx="40">
                  <c:v>60.667740000000002</c:v>
                </c:pt>
                <c:pt idx="41">
                  <c:v>60.975254</c:v>
                </c:pt>
                <c:pt idx="42">
                  <c:v>62.424953000000002</c:v>
                </c:pt>
                <c:pt idx="43">
                  <c:v>61.517059000000003</c:v>
                </c:pt>
                <c:pt idx="44">
                  <c:v>62.893543000000001</c:v>
                </c:pt>
                <c:pt idx="45">
                  <c:v>62.483524000000003</c:v>
                </c:pt>
                <c:pt idx="46">
                  <c:v>59.423050000000003</c:v>
                </c:pt>
                <c:pt idx="47">
                  <c:v>65.324348000000001</c:v>
                </c:pt>
                <c:pt idx="48">
                  <c:v>45.980376999999997</c:v>
                </c:pt>
                <c:pt idx="49">
                  <c:v>49.275149999999996</c:v>
                </c:pt>
                <c:pt idx="50">
                  <c:v>50.798065000000001</c:v>
                </c:pt>
                <c:pt idx="51">
                  <c:v>47.840096000000003</c:v>
                </c:pt>
                <c:pt idx="52">
                  <c:v>47.312930999999999</c:v>
                </c:pt>
                <c:pt idx="53">
                  <c:v>48.440474999999999</c:v>
                </c:pt>
                <c:pt idx="54">
                  <c:v>48.367255999999998</c:v>
                </c:pt>
                <c:pt idx="55">
                  <c:v>44.018158</c:v>
                </c:pt>
                <c:pt idx="56">
                  <c:v>42.700248999999999</c:v>
                </c:pt>
                <c:pt idx="57">
                  <c:v>42.026648999999999</c:v>
                </c:pt>
                <c:pt idx="58">
                  <c:v>41.558059999999998</c:v>
                </c:pt>
                <c:pt idx="59">
                  <c:v>42.129154</c:v>
                </c:pt>
                <c:pt idx="60">
                  <c:v>40.840533999999998</c:v>
                </c:pt>
                <c:pt idx="61">
                  <c:v>41.631278999999999</c:v>
                </c:pt>
                <c:pt idx="62">
                  <c:v>41.001609999999999</c:v>
                </c:pt>
                <c:pt idx="63">
                  <c:v>41.616633999999998</c:v>
                </c:pt>
                <c:pt idx="64">
                  <c:v>41.001609999999999</c:v>
                </c:pt>
                <c:pt idx="65">
                  <c:v>43.505637999999998</c:v>
                </c:pt>
                <c:pt idx="66">
                  <c:v>44.237808000000001</c:v>
                </c:pt>
                <c:pt idx="67">
                  <c:v>41.982719000000003</c:v>
                </c:pt>
                <c:pt idx="68">
                  <c:v>44.472102999999997</c:v>
                </c:pt>
                <c:pt idx="69">
                  <c:v>43.110264000000001</c:v>
                </c:pt>
                <c:pt idx="70">
                  <c:v>41.572704000000002</c:v>
                </c:pt>
                <c:pt idx="71">
                  <c:v>42.290233999999998</c:v>
                </c:pt>
                <c:pt idx="72">
                  <c:v>36.989311000000001</c:v>
                </c:pt>
                <c:pt idx="73">
                  <c:v>36.930737000000001</c:v>
                </c:pt>
                <c:pt idx="74">
                  <c:v>36.008201999999997</c:v>
                </c:pt>
                <c:pt idx="75">
                  <c:v>37.941132000000003</c:v>
                </c:pt>
                <c:pt idx="76">
                  <c:v>40.767315000000004</c:v>
                </c:pt>
                <c:pt idx="77">
                  <c:v>36.139991999999999</c:v>
                </c:pt>
                <c:pt idx="78">
                  <c:v>35.832478000000002</c:v>
                </c:pt>
                <c:pt idx="79">
                  <c:v>35.290672000000001</c:v>
                </c:pt>
                <c:pt idx="80">
                  <c:v>35.700687000000002</c:v>
                </c:pt>
                <c:pt idx="81">
                  <c:v>33.416313000000002</c:v>
                </c:pt>
                <c:pt idx="82">
                  <c:v>36.022841999999997</c:v>
                </c:pt>
                <c:pt idx="83">
                  <c:v>35.041733000000001</c:v>
                </c:pt>
                <c:pt idx="84">
                  <c:v>37.106456999999999</c:v>
                </c:pt>
                <c:pt idx="85">
                  <c:v>34.089911999999998</c:v>
                </c:pt>
                <c:pt idx="86">
                  <c:v>35.041733000000001</c:v>
                </c:pt>
                <c:pt idx="87">
                  <c:v>33.577388999999997</c:v>
                </c:pt>
                <c:pt idx="88">
                  <c:v>35.202812000000002</c:v>
                </c:pt>
                <c:pt idx="89">
                  <c:v>38.673305999999997</c:v>
                </c:pt>
                <c:pt idx="90">
                  <c:v>36.330356999999999</c:v>
                </c:pt>
                <c:pt idx="91">
                  <c:v>35.524966999999997</c:v>
                </c:pt>
                <c:pt idx="92">
                  <c:v>34.163128</c:v>
                </c:pt>
                <c:pt idx="93">
                  <c:v>33.548102999999998</c:v>
                </c:pt>
                <c:pt idx="94">
                  <c:v>41.250548999999999</c:v>
                </c:pt>
                <c:pt idx="95">
                  <c:v>41.763069000000002</c:v>
                </c:pt>
                <c:pt idx="96">
                  <c:v>41.748424999999997</c:v>
                </c:pt>
                <c:pt idx="97">
                  <c:v>42.217013999999999</c:v>
                </c:pt>
                <c:pt idx="98">
                  <c:v>41.850929000000001</c:v>
                </c:pt>
                <c:pt idx="99">
                  <c:v>42.861328</c:v>
                </c:pt>
                <c:pt idx="100">
                  <c:v>38.482940999999997</c:v>
                </c:pt>
                <c:pt idx="101">
                  <c:v>38.790450999999997</c:v>
                </c:pt>
                <c:pt idx="102">
                  <c:v>37.223605999999997</c:v>
                </c:pt>
                <c:pt idx="103">
                  <c:v>35.481037000000001</c:v>
                </c:pt>
                <c:pt idx="104">
                  <c:v>35.466392999999997</c:v>
                </c:pt>
                <c:pt idx="105">
                  <c:v>32.464489</c:v>
                </c:pt>
                <c:pt idx="106">
                  <c:v>27.002489000000001</c:v>
                </c:pt>
                <c:pt idx="107">
                  <c:v>22.785181000000001</c:v>
                </c:pt>
                <c:pt idx="108">
                  <c:v>21.364767000000001</c:v>
                </c:pt>
                <c:pt idx="109">
                  <c:v>22.594816000000002</c:v>
                </c:pt>
                <c:pt idx="110">
                  <c:v>28.920777999999999</c:v>
                </c:pt>
                <c:pt idx="111">
                  <c:v>41.411628999999998</c:v>
                </c:pt>
                <c:pt idx="112">
                  <c:v>47.620441</c:v>
                </c:pt>
                <c:pt idx="113">
                  <c:v>47.459366000000003</c:v>
                </c:pt>
                <c:pt idx="114">
                  <c:v>47.430076999999997</c:v>
                </c:pt>
                <c:pt idx="115">
                  <c:v>50.241615000000003</c:v>
                </c:pt>
                <c:pt idx="116">
                  <c:v>49.289794999999998</c:v>
                </c:pt>
                <c:pt idx="117">
                  <c:v>52.760288000000003</c:v>
                </c:pt>
                <c:pt idx="118">
                  <c:v>51.793818999999999</c:v>
                </c:pt>
                <c:pt idx="119">
                  <c:v>48.308684999999997</c:v>
                </c:pt>
                <c:pt idx="120">
                  <c:v>48.996924999999997</c:v>
                </c:pt>
                <c:pt idx="121">
                  <c:v>48.923706000000003</c:v>
                </c:pt>
                <c:pt idx="122">
                  <c:v>48.660125999999998</c:v>
                </c:pt>
                <c:pt idx="123">
                  <c:v>46.229317000000002</c:v>
                </c:pt>
                <c:pt idx="124">
                  <c:v>44.486747999999999</c:v>
                </c:pt>
                <c:pt idx="125">
                  <c:v>42.612389</c:v>
                </c:pt>
                <c:pt idx="126">
                  <c:v>43.461708000000002</c:v>
                </c:pt>
                <c:pt idx="127">
                  <c:v>41.191974999999999</c:v>
                </c:pt>
                <c:pt idx="128">
                  <c:v>38.819740000000003</c:v>
                </c:pt>
                <c:pt idx="129">
                  <c:v>35.876407999999998</c:v>
                </c:pt>
                <c:pt idx="130">
                  <c:v>37.150387000000002</c:v>
                </c:pt>
                <c:pt idx="131">
                  <c:v>39.961925999999998</c:v>
                </c:pt>
                <c:pt idx="132">
                  <c:v>39.595840000000003</c:v>
                </c:pt>
                <c:pt idx="133">
                  <c:v>32.596279000000003</c:v>
                </c:pt>
                <c:pt idx="134">
                  <c:v>34.031337999999998</c:v>
                </c:pt>
                <c:pt idx="135">
                  <c:v>32.215556999999997</c:v>
                </c:pt>
                <c:pt idx="136">
                  <c:v>34.133842000000001</c:v>
                </c:pt>
                <c:pt idx="137">
                  <c:v>32.962367999999998</c:v>
                </c:pt>
                <c:pt idx="138">
                  <c:v>31.249084</c:v>
                </c:pt>
                <c:pt idx="139">
                  <c:v>32.230193999999997</c:v>
                </c:pt>
                <c:pt idx="140">
                  <c:v>33.548102999999998</c:v>
                </c:pt>
                <c:pt idx="141">
                  <c:v>35.071021999999999</c:v>
                </c:pt>
                <c:pt idx="142">
                  <c:v>33.621322999999997</c:v>
                </c:pt>
                <c:pt idx="143">
                  <c:v>34.455997000000004</c:v>
                </c:pt>
                <c:pt idx="144">
                  <c:v>36.608581999999998</c:v>
                </c:pt>
                <c:pt idx="145">
                  <c:v>39.932639999999999</c:v>
                </c:pt>
                <c:pt idx="146">
                  <c:v>37.780056000000002</c:v>
                </c:pt>
                <c:pt idx="147">
                  <c:v>34.748866999999997</c:v>
                </c:pt>
                <c:pt idx="148">
                  <c:v>37.853270999999999</c:v>
                </c:pt>
                <c:pt idx="149">
                  <c:v>34.397423000000003</c:v>
                </c:pt>
                <c:pt idx="150">
                  <c:v>30.648705</c:v>
                </c:pt>
                <c:pt idx="151">
                  <c:v>30.150827</c:v>
                </c:pt>
                <c:pt idx="152">
                  <c:v>27.500366</c:v>
                </c:pt>
                <c:pt idx="153">
                  <c:v>26.973196000000002</c:v>
                </c:pt>
                <c:pt idx="154">
                  <c:v>25.318494999999999</c:v>
                </c:pt>
                <c:pt idx="155">
                  <c:v>26.153169999999999</c:v>
                </c:pt>
                <c:pt idx="156">
                  <c:v>25.435642000000001</c:v>
                </c:pt>
                <c:pt idx="157">
                  <c:v>24.366671</c:v>
                </c:pt>
                <c:pt idx="158">
                  <c:v>23.927368000000001</c:v>
                </c:pt>
                <c:pt idx="159">
                  <c:v>26.548544</c:v>
                </c:pt>
                <c:pt idx="160">
                  <c:v>26.768194000000001</c:v>
                </c:pt>
                <c:pt idx="161">
                  <c:v>25.962804999999999</c:v>
                </c:pt>
                <c:pt idx="162">
                  <c:v>27.134281000000001</c:v>
                </c:pt>
                <c:pt idx="163">
                  <c:v>27.939668999999999</c:v>
                </c:pt>
                <c:pt idx="164">
                  <c:v>30.062967</c:v>
                </c:pt>
                <c:pt idx="165">
                  <c:v>28.540050999999998</c:v>
                </c:pt>
                <c:pt idx="166">
                  <c:v>27.178211000000001</c:v>
                </c:pt>
                <c:pt idx="167">
                  <c:v>26.680333999999998</c:v>
                </c:pt>
                <c:pt idx="168">
                  <c:v>26.050667000000001</c:v>
                </c:pt>
                <c:pt idx="169">
                  <c:v>24.718115000000001</c:v>
                </c:pt>
                <c:pt idx="170">
                  <c:v>22.873041000000001</c:v>
                </c:pt>
                <c:pt idx="171">
                  <c:v>21.877289000000001</c:v>
                </c:pt>
                <c:pt idx="172">
                  <c:v>19.300042999999999</c:v>
                </c:pt>
                <c:pt idx="173">
                  <c:v>17.908918</c:v>
                </c:pt>
                <c:pt idx="174">
                  <c:v>17.923560999999999</c:v>
                </c:pt>
                <c:pt idx="175">
                  <c:v>19.871137999999998</c:v>
                </c:pt>
                <c:pt idx="176">
                  <c:v>18.977888</c:v>
                </c:pt>
                <c:pt idx="177">
                  <c:v>19.256112999999999</c:v>
                </c:pt>
                <c:pt idx="178">
                  <c:v>18.597158</c:v>
                </c:pt>
                <c:pt idx="179">
                  <c:v>17.821055999999999</c:v>
                </c:pt>
                <c:pt idx="180">
                  <c:v>18.348220999999999</c:v>
                </c:pt>
                <c:pt idx="181">
                  <c:v>17.747841000000001</c:v>
                </c:pt>
                <c:pt idx="182">
                  <c:v>20.076145</c:v>
                </c:pt>
                <c:pt idx="183">
                  <c:v>19.827207999999999</c:v>
                </c:pt>
                <c:pt idx="184">
                  <c:v>21.350124000000001</c:v>
                </c:pt>
                <c:pt idx="185">
                  <c:v>21.511202000000001</c:v>
                </c:pt>
                <c:pt idx="186">
                  <c:v>22.858398000000001</c:v>
                </c:pt>
                <c:pt idx="187">
                  <c:v>23.414847999999999</c:v>
                </c:pt>
                <c:pt idx="188">
                  <c:v>23.693072999999998</c:v>
                </c:pt>
                <c:pt idx="189">
                  <c:v>23.693072999999998</c:v>
                </c:pt>
                <c:pt idx="190">
                  <c:v>21.203690000000002</c:v>
                </c:pt>
                <c:pt idx="191">
                  <c:v>21.101186999999999</c:v>
                </c:pt>
                <c:pt idx="192">
                  <c:v>21.306194000000001</c:v>
                </c:pt>
                <c:pt idx="193">
                  <c:v>21.423342000000002</c:v>
                </c:pt>
                <c:pt idx="194">
                  <c:v>19.358618</c:v>
                </c:pt>
                <c:pt idx="195">
                  <c:v>19.505053</c:v>
                </c:pt>
                <c:pt idx="196">
                  <c:v>19.109676</c:v>
                </c:pt>
                <c:pt idx="197">
                  <c:v>18.582515999999998</c:v>
                </c:pt>
                <c:pt idx="198">
                  <c:v>20.076145</c:v>
                </c:pt>
                <c:pt idx="199">
                  <c:v>19.666129999999999</c:v>
                </c:pt>
                <c:pt idx="200">
                  <c:v>20.808316999999999</c:v>
                </c:pt>
                <c:pt idx="201">
                  <c:v>21.701567000000001</c:v>
                </c:pt>
                <c:pt idx="202">
                  <c:v>21.306194000000001</c:v>
                </c:pt>
                <c:pt idx="203">
                  <c:v>20.661881999999999</c:v>
                </c:pt>
                <c:pt idx="204">
                  <c:v>19.036463000000001</c:v>
                </c:pt>
                <c:pt idx="205">
                  <c:v>19.710059999999999</c:v>
                </c:pt>
                <c:pt idx="206">
                  <c:v>19.57827</c:v>
                </c:pt>
                <c:pt idx="207">
                  <c:v>21.145116999999999</c:v>
                </c:pt>
                <c:pt idx="208">
                  <c:v>23.839507999999999</c:v>
                </c:pt>
                <c:pt idx="209">
                  <c:v>26.10924</c:v>
                </c:pt>
                <c:pt idx="210">
                  <c:v>29.784742000000001</c:v>
                </c:pt>
                <c:pt idx="211">
                  <c:v>24.352028000000001</c:v>
                </c:pt>
                <c:pt idx="212">
                  <c:v>31.058720000000001</c:v>
                </c:pt>
                <c:pt idx="213">
                  <c:v>29.784742000000001</c:v>
                </c:pt>
                <c:pt idx="214">
                  <c:v>28.027529000000001</c:v>
                </c:pt>
                <c:pt idx="215">
                  <c:v>27.104994000000001</c:v>
                </c:pt>
                <c:pt idx="216">
                  <c:v>27.441792</c:v>
                </c:pt>
                <c:pt idx="217">
                  <c:v>27.705373999999999</c:v>
                </c:pt>
                <c:pt idx="218">
                  <c:v>27.763947999999999</c:v>
                </c:pt>
                <c:pt idx="219">
                  <c:v>27.998242999999999</c:v>
                </c:pt>
                <c:pt idx="220">
                  <c:v>27.441792</c:v>
                </c:pt>
                <c:pt idx="221">
                  <c:v>27.002489000000001</c:v>
                </c:pt>
                <c:pt idx="222">
                  <c:v>28.291111000000001</c:v>
                </c:pt>
                <c:pt idx="223">
                  <c:v>27.676086000000002</c:v>
                </c:pt>
                <c:pt idx="224">
                  <c:v>28.408258</c:v>
                </c:pt>
                <c:pt idx="225">
                  <c:v>26.665690999999999</c:v>
                </c:pt>
                <c:pt idx="226">
                  <c:v>27.910381000000001</c:v>
                </c:pt>
                <c:pt idx="227">
                  <c:v>27.031776000000001</c:v>
                </c:pt>
                <c:pt idx="228">
                  <c:v>29.037925999999999</c:v>
                </c:pt>
                <c:pt idx="229">
                  <c:v>31.600527</c:v>
                </c:pt>
                <c:pt idx="230">
                  <c:v>29.667594999999999</c:v>
                </c:pt>
                <c:pt idx="231">
                  <c:v>28.847563000000001</c:v>
                </c:pt>
                <c:pt idx="232">
                  <c:v>30.516912000000001</c:v>
                </c:pt>
                <c:pt idx="233">
                  <c:v>33.357742000000002</c:v>
                </c:pt>
                <c:pt idx="234">
                  <c:v>33.958117999999999</c:v>
                </c:pt>
                <c:pt idx="235">
                  <c:v>33.343094000000001</c:v>
                </c:pt>
                <c:pt idx="236">
                  <c:v>36.154636000000004</c:v>
                </c:pt>
                <c:pt idx="237">
                  <c:v>34.397423000000003</c:v>
                </c:pt>
                <c:pt idx="238">
                  <c:v>33.343094000000001</c:v>
                </c:pt>
                <c:pt idx="239">
                  <c:v>34.704932999999997</c:v>
                </c:pt>
                <c:pt idx="240">
                  <c:v>34.163124000000003</c:v>
                </c:pt>
                <c:pt idx="241">
                  <c:v>29.682238000000002</c:v>
                </c:pt>
                <c:pt idx="242">
                  <c:v>29.726168000000001</c:v>
                </c:pt>
                <c:pt idx="243">
                  <c:v>25.611362</c:v>
                </c:pt>
                <c:pt idx="244">
                  <c:v>25.391711999999998</c:v>
                </c:pt>
                <c:pt idx="245">
                  <c:v>25.523502000000001</c:v>
                </c:pt>
                <c:pt idx="246">
                  <c:v>24.117733000000001</c:v>
                </c:pt>
                <c:pt idx="247">
                  <c:v>23.400206000000001</c:v>
                </c:pt>
                <c:pt idx="248">
                  <c:v>23.385560999999999</c:v>
                </c:pt>
                <c:pt idx="249">
                  <c:v>22.272660999999999</c:v>
                </c:pt>
                <c:pt idx="250">
                  <c:v>21.042611999999998</c:v>
                </c:pt>
                <c:pt idx="251">
                  <c:v>19.57827</c:v>
                </c:pt>
                <c:pt idx="252">
                  <c:v>18.333577999999999</c:v>
                </c:pt>
                <c:pt idx="253">
                  <c:v>19.622199999999999</c:v>
                </c:pt>
                <c:pt idx="254">
                  <c:v>17.572119000000001</c:v>
                </c:pt>
                <c:pt idx="255">
                  <c:v>19.417190999999999</c:v>
                </c:pt>
                <c:pt idx="256">
                  <c:v>17.718554000000001</c:v>
                </c:pt>
                <c:pt idx="257">
                  <c:v>18.084638999999999</c:v>
                </c:pt>
                <c:pt idx="258">
                  <c:v>21.394054000000001</c:v>
                </c:pt>
                <c:pt idx="259">
                  <c:v>21.467272000000001</c:v>
                </c:pt>
                <c:pt idx="260">
                  <c:v>21.525846000000001</c:v>
                </c:pt>
                <c:pt idx="261">
                  <c:v>24.103090000000002</c:v>
                </c:pt>
                <c:pt idx="262">
                  <c:v>23.546638000000002</c:v>
                </c:pt>
                <c:pt idx="263">
                  <c:v>23.034119</c:v>
                </c:pt>
                <c:pt idx="264">
                  <c:v>21.481915000000001</c:v>
                </c:pt>
                <c:pt idx="265">
                  <c:v>22.711963999999998</c:v>
                </c:pt>
                <c:pt idx="266">
                  <c:v>21.789427</c:v>
                </c:pt>
                <c:pt idx="267">
                  <c:v>22.433738999999999</c:v>
                </c:pt>
                <c:pt idx="268">
                  <c:v>21.350124000000001</c:v>
                </c:pt>
                <c:pt idx="269">
                  <c:v>21.569776999999998</c:v>
                </c:pt>
                <c:pt idx="270">
                  <c:v>18.318933000000001</c:v>
                </c:pt>
                <c:pt idx="271">
                  <c:v>18.655733000000001</c:v>
                </c:pt>
                <c:pt idx="272">
                  <c:v>19.15361</c:v>
                </c:pt>
                <c:pt idx="273">
                  <c:v>16.942450999999998</c:v>
                </c:pt>
                <c:pt idx="274">
                  <c:v>15.946698</c:v>
                </c:pt>
                <c:pt idx="275">
                  <c:v>15.74169</c:v>
                </c:pt>
                <c:pt idx="276">
                  <c:v>17.938203999999999</c:v>
                </c:pt>
                <c:pt idx="277">
                  <c:v>17.118172000000001</c:v>
                </c:pt>
                <c:pt idx="278">
                  <c:v>20.164007000000002</c:v>
                </c:pt>
                <c:pt idx="279">
                  <c:v>19.563624999999998</c:v>
                </c:pt>
                <c:pt idx="280">
                  <c:v>22.316590999999999</c:v>
                </c:pt>
                <c:pt idx="281">
                  <c:v>19.856501000000002</c:v>
                </c:pt>
                <c:pt idx="282">
                  <c:v>18.963245000000001</c:v>
                </c:pt>
                <c:pt idx="283">
                  <c:v>20.207937000000001</c:v>
                </c:pt>
                <c:pt idx="284">
                  <c:v>20.442232000000001</c:v>
                </c:pt>
                <c:pt idx="285">
                  <c:v>20.046859999999999</c:v>
                </c:pt>
                <c:pt idx="286">
                  <c:v>21.423342000000002</c:v>
                </c:pt>
                <c:pt idx="287">
                  <c:v>22.433738999999999</c:v>
                </c:pt>
                <c:pt idx="288">
                  <c:v>23.561283</c:v>
                </c:pt>
                <c:pt idx="289">
                  <c:v>24.937764999999999</c:v>
                </c:pt>
                <c:pt idx="290">
                  <c:v>28.832917999999999</c:v>
                </c:pt>
                <c:pt idx="291">
                  <c:v>30.150827</c:v>
                </c:pt>
                <c:pt idx="292">
                  <c:v>32.640208999999999</c:v>
                </c:pt>
                <c:pt idx="293">
                  <c:v>34.675648000000002</c:v>
                </c:pt>
                <c:pt idx="294">
                  <c:v>32.039828999999997</c:v>
                </c:pt>
                <c:pt idx="295">
                  <c:v>34.939228</c:v>
                </c:pt>
                <c:pt idx="296">
                  <c:v>34.075268000000001</c:v>
                </c:pt>
                <c:pt idx="297">
                  <c:v>35.363888000000003</c:v>
                </c:pt>
                <c:pt idx="298">
                  <c:v>36.432861000000003</c:v>
                </c:pt>
                <c:pt idx="299">
                  <c:v>32.991652999999999</c:v>
                </c:pt>
                <c:pt idx="300">
                  <c:v>29.726168000000001</c:v>
                </c:pt>
                <c:pt idx="301">
                  <c:v>29.638307999999999</c:v>
                </c:pt>
                <c:pt idx="302">
                  <c:v>28.583981000000001</c:v>
                </c:pt>
                <c:pt idx="303">
                  <c:v>26.768194000000001</c:v>
                </c:pt>
                <c:pt idx="304">
                  <c:v>27.705369999999998</c:v>
                </c:pt>
                <c:pt idx="305">
                  <c:v>28.203251000000002</c:v>
                </c:pt>
                <c:pt idx="306">
                  <c:v>29.945820000000001</c:v>
                </c:pt>
                <c:pt idx="307">
                  <c:v>30.092252999999999</c:v>
                </c:pt>
                <c:pt idx="308">
                  <c:v>33.606678000000002</c:v>
                </c:pt>
                <c:pt idx="309">
                  <c:v>31.512667</c:v>
                </c:pt>
                <c:pt idx="310">
                  <c:v>30.253332</c:v>
                </c:pt>
                <c:pt idx="311">
                  <c:v>31.644456999999999</c:v>
                </c:pt>
                <c:pt idx="312">
                  <c:v>31.249084</c:v>
                </c:pt>
                <c:pt idx="313">
                  <c:v>33.753112999999999</c:v>
                </c:pt>
                <c:pt idx="314">
                  <c:v>32.083759000000001</c:v>
                </c:pt>
                <c:pt idx="315">
                  <c:v>33.064869000000002</c:v>
                </c:pt>
                <c:pt idx="316">
                  <c:v>31.307659000000001</c:v>
                </c:pt>
                <c:pt idx="317">
                  <c:v>37.003951999999998</c:v>
                </c:pt>
                <c:pt idx="318">
                  <c:v>34.895297999999997</c:v>
                </c:pt>
                <c:pt idx="319">
                  <c:v>32.874504000000002</c:v>
                </c:pt>
                <c:pt idx="320">
                  <c:v>36.696441999999998</c:v>
                </c:pt>
                <c:pt idx="321">
                  <c:v>34.778151999999999</c:v>
                </c:pt>
                <c:pt idx="322" formatCode="#,##0">
                  <c:v>36.43</c:v>
                </c:pt>
                <c:pt idx="323">
                  <c:v>40.74</c:v>
                </c:pt>
                <c:pt idx="324">
                  <c:v>42.79</c:v>
                </c:pt>
                <c:pt idx="325">
                  <c:v>39.950000000000003</c:v>
                </c:pt>
                <c:pt idx="326">
                  <c:v>41.06</c:v>
                </c:pt>
                <c:pt idx="327">
                  <c:v>42.55</c:v>
                </c:pt>
                <c:pt idx="328">
                  <c:v>49.92</c:v>
                </c:pt>
                <c:pt idx="329">
                  <c:v>49</c:v>
                </c:pt>
                <c:pt idx="330">
                  <c:v>48.1</c:v>
                </c:pt>
                <c:pt idx="331">
                  <c:v>43.27</c:v>
                </c:pt>
                <c:pt idx="332">
                  <c:v>45.54</c:v>
                </c:pt>
                <c:pt idx="333">
                  <c:v>45.07</c:v>
                </c:pt>
                <c:pt idx="334">
                  <c:v>40.71</c:v>
                </c:pt>
                <c:pt idx="335">
                  <c:v>37.457901</c:v>
                </c:pt>
                <c:pt idx="336">
                  <c:v>34.939228</c:v>
                </c:pt>
                <c:pt idx="337">
                  <c:v>33.606678000000002</c:v>
                </c:pt>
                <c:pt idx="338">
                  <c:v>35.466392999999997</c:v>
                </c:pt>
                <c:pt idx="339">
                  <c:v>35.729976999999998</c:v>
                </c:pt>
                <c:pt idx="340">
                  <c:v>33.943477999999999</c:v>
                </c:pt>
                <c:pt idx="341">
                  <c:v>31.615171</c:v>
                </c:pt>
                <c:pt idx="342">
                  <c:v>33.328453000000003</c:v>
                </c:pt>
                <c:pt idx="343">
                  <c:v>33.679893</c:v>
                </c:pt>
                <c:pt idx="344">
                  <c:v>36.447502</c:v>
                </c:pt>
                <c:pt idx="345">
                  <c:v>33.665253</c:v>
                </c:pt>
                <c:pt idx="346">
                  <c:v>32.303412999999999</c:v>
                </c:pt>
                <c:pt idx="347">
                  <c:v>30.546199999999999</c:v>
                </c:pt>
                <c:pt idx="348">
                  <c:v>29.872602000000001</c:v>
                </c:pt>
                <c:pt idx="349">
                  <c:v>31.088007000000001</c:v>
                </c:pt>
                <c:pt idx="350">
                  <c:v>31.717673999999999</c:v>
                </c:pt>
                <c:pt idx="351">
                  <c:v>29.931175</c:v>
                </c:pt>
                <c:pt idx="352">
                  <c:v>27.090349</c:v>
                </c:pt>
                <c:pt idx="353">
                  <c:v>26.036021999999999</c:v>
                </c:pt>
                <c:pt idx="354">
                  <c:v>28.247181000000001</c:v>
                </c:pt>
                <c:pt idx="355">
                  <c:v>24.718115000000001</c:v>
                </c:pt>
                <c:pt idx="356">
                  <c:v>24.557034999999999</c:v>
                </c:pt>
                <c:pt idx="357">
                  <c:v>25.406355000000001</c:v>
                </c:pt>
                <c:pt idx="358">
                  <c:v>25.508859999999999</c:v>
                </c:pt>
                <c:pt idx="359">
                  <c:v>25.230634999999999</c:v>
                </c:pt>
                <c:pt idx="360">
                  <c:v>24.059159999999999</c:v>
                </c:pt>
                <c:pt idx="361">
                  <c:v>24.439888</c:v>
                </c:pt>
                <c:pt idx="362">
                  <c:v>22.829111000000001</c:v>
                </c:pt>
                <c:pt idx="363">
                  <c:v>19.212183</c:v>
                </c:pt>
                <c:pt idx="364">
                  <c:v>18.567872999999999</c:v>
                </c:pt>
                <c:pt idx="365">
                  <c:v>17.352467000000001</c:v>
                </c:pt>
                <c:pt idx="366">
                  <c:v>17.147459000000001</c:v>
                </c:pt>
                <c:pt idx="367">
                  <c:v>17.030311999999999</c:v>
                </c:pt>
                <c:pt idx="368">
                  <c:v>17.352467000000001</c:v>
                </c:pt>
                <c:pt idx="369">
                  <c:v>17.030311999999999</c:v>
                </c:pt>
                <c:pt idx="370">
                  <c:v>18.509298000000001</c:v>
                </c:pt>
                <c:pt idx="371">
                  <c:v>18.275003000000002</c:v>
                </c:pt>
                <c:pt idx="372">
                  <c:v>18.860741000000001</c:v>
                </c:pt>
                <c:pt idx="373">
                  <c:v>20.500805</c:v>
                </c:pt>
                <c:pt idx="374">
                  <c:v>20.442232000000001</c:v>
                </c:pt>
                <c:pt idx="375">
                  <c:v>18.231072999999999</c:v>
                </c:pt>
                <c:pt idx="376">
                  <c:v>18.685020000000002</c:v>
                </c:pt>
                <c:pt idx="377">
                  <c:v>14.950945000000001</c:v>
                </c:pt>
                <c:pt idx="378">
                  <c:v>14.877727999999999</c:v>
                </c:pt>
                <c:pt idx="379">
                  <c:v>13.779469000000001</c:v>
                </c:pt>
                <c:pt idx="380">
                  <c:v>14.789866</c:v>
                </c:pt>
                <c:pt idx="381">
                  <c:v>13.354811</c:v>
                </c:pt>
                <c:pt idx="382">
                  <c:v>12.578709</c:v>
                </c:pt>
                <c:pt idx="383">
                  <c:v>12.813003999999999</c:v>
                </c:pt>
                <c:pt idx="384">
                  <c:v>12.900864</c:v>
                </c:pt>
                <c:pt idx="385">
                  <c:v>12.212624999999999</c:v>
                </c:pt>
                <c:pt idx="386">
                  <c:v>12.095475</c:v>
                </c:pt>
                <c:pt idx="387">
                  <c:v>12.110118999999999</c:v>
                </c:pt>
                <c:pt idx="388">
                  <c:v>11.875824</c:v>
                </c:pt>
                <c:pt idx="389">
                  <c:v>13.633036000000001</c:v>
                </c:pt>
                <c:pt idx="390">
                  <c:v>14.130912</c:v>
                </c:pt>
                <c:pt idx="391">
                  <c:v>13.486601</c:v>
                </c:pt>
                <c:pt idx="392">
                  <c:v>13.26695</c:v>
                </c:pt>
                <c:pt idx="393">
                  <c:v>12.417631</c:v>
                </c:pt>
                <c:pt idx="394">
                  <c:v>10.060038</c:v>
                </c:pt>
                <c:pt idx="395">
                  <c:v>8.3613999999999997</c:v>
                </c:pt>
                <c:pt idx="396">
                  <c:v>8.6835559999999994</c:v>
                </c:pt>
                <c:pt idx="397">
                  <c:v>9.0642840000000007</c:v>
                </c:pt>
                <c:pt idx="398">
                  <c:v>7.8195930000000002</c:v>
                </c:pt>
                <c:pt idx="399">
                  <c:v>8.4199730000000006</c:v>
                </c:pt>
                <c:pt idx="400">
                  <c:v>9.4010840000000009</c:v>
                </c:pt>
                <c:pt idx="401">
                  <c:v>10.733636000000001</c:v>
                </c:pt>
                <c:pt idx="402">
                  <c:v>10.455411</c:v>
                </c:pt>
                <c:pt idx="403">
                  <c:v>11.919753999999999</c:v>
                </c:pt>
                <c:pt idx="404">
                  <c:v>12.856934000000001</c:v>
                </c:pt>
                <c:pt idx="405">
                  <c:v>14.394494</c:v>
                </c:pt>
                <c:pt idx="406">
                  <c:v>14.540929</c:v>
                </c:pt>
                <c:pt idx="407">
                  <c:v>13.603748</c:v>
                </c:pt>
                <c:pt idx="408">
                  <c:v>12.813003999999999</c:v>
                </c:pt>
                <c:pt idx="409">
                  <c:v>13.310879999999999</c:v>
                </c:pt>
                <c:pt idx="410">
                  <c:v>13.808757</c:v>
                </c:pt>
                <c:pt idx="411">
                  <c:v>11.099722</c:v>
                </c:pt>
                <c:pt idx="412">
                  <c:v>10.221116</c:v>
                </c:pt>
                <c:pt idx="413">
                  <c:v>10.894712999999999</c:v>
                </c:pt>
                <c:pt idx="414">
                  <c:v>9.6793089999999999</c:v>
                </c:pt>
                <c:pt idx="415">
                  <c:v>9.5328750000000007</c:v>
                </c:pt>
                <c:pt idx="416">
                  <c:v>10.308975999999999</c:v>
                </c:pt>
                <c:pt idx="417">
                  <c:v>9.5475180000000002</c:v>
                </c:pt>
                <c:pt idx="418">
                  <c:v>10.601845000000001</c:v>
                </c:pt>
                <c:pt idx="419">
                  <c:v>10.733636000000001</c:v>
                </c:pt>
                <c:pt idx="420">
                  <c:v>10.074681</c:v>
                </c:pt>
                <c:pt idx="421">
                  <c:v>11.582955</c:v>
                </c:pt>
                <c:pt idx="422">
                  <c:v>11.465808000000001</c:v>
                </c:pt>
                <c:pt idx="423">
                  <c:v>12.578709</c:v>
                </c:pt>
                <c:pt idx="424">
                  <c:v>13.091227999999999</c:v>
                </c:pt>
                <c:pt idx="425">
                  <c:v>13.647679</c:v>
                </c:pt>
                <c:pt idx="426">
                  <c:v>13.940548</c:v>
                </c:pt>
                <c:pt idx="427">
                  <c:v>14.936301</c:v>
                </c:pt>
                <c:pt idx="428">
                  <c:v>15.492751</c:v>
                </c:pt>
                <c:pt idx="429">
                  <c:v>14.086982000000001</c:v>
                </c:pt>
                <c:pt idx="430">
                  <c:v>14.086982000000001</c:v>
                </c:pt>
                <c:pt idx="431">
                  <c:v>14.467711</c:v>
                </c:pt>
                <c:pt idx="432">
                  <c:v>14.262703</c:v>
                </c:pt>
                <c:pt idx="433">
                  <c:v>14.101625</c:v>
                </c:pt>
                <c:pt idx="434">
                  <c:v>12.695855999999999</c:v>
                </c:pt>
                <c:pt idx="435">
                  <c:v>13.779469000000001</c:v>
                </c:pt>
                <c:pt idx="436">
                  <c:v>13.881974</c:v>
                </c:pt>
                <c:pt idx="437">
                  <c:v>10.880070999999999</c:v>
                </c:pt>
                <c:pt idx="438">
                  <c:v>11.129019</c:v>
                </c:pt>
                <c:pt idx="439">
                  <c:v>10.70435</c:v>
                </c:pt>
                <c:pt idx="440">
                  <c:v>11.875824</c:v>
                </c:pt>
                <c:pt idx="441">
                  <c:v>10.83614</c:v>
                </c:pt>
                <c:pt idx="442">
                  <c:v>8.844633</c:v>
                </c:pt>
                <c:pt idx="443">
                  <c:v>10.484697000000001</c:v>
                </c:pt>
                <c:pt idx="444">
                  <c:v>11.890466999999999</c:v>
                </c:pt>
                <c:pt idx="445">
                  <c:v>14.482355</c:v>
                </c:pt>
                <c:pt idx="446">
                  <c:v>12.139405</c:v>
                </c:pt>
                <c:pt idx="447">
                  <c:v>10.880070999999999</c:v>
                </c:pt>
                <c:pt idx="448">
                  <c:v>11.290087</c:v>
                </c:pt>
                <c:pt idx="449">
                  <c:v>10.060038</c:v>
                </c:pt>
                <c:pt idx="450">
                  <c:v>10.967931</c:v>
                </c:pt>
                <c:pt idx="451">
                  <c:v>10.206472</c:v>
                </c:pt>
                <c:pt idx="452">
                  <c:v>11.656172</c:v>
                </c:pt>
                <c:pt idx="453">
                  <c:v>11.700103</c:v>
                </c:pt>
                <c:pt idx="454">
                  <c:v>9.488944</c:v>
                </c:pt>
                <c:pt idx="455">
                  <c:v>8.4346169999999994</c:v>
                </c:pt>
                <c:pt idx="456">
                  <c:v>8.9032070000000001</c:v>
                </c:pt>
                <c:pt idx="457">
                  <c:v>7.8781670000000004</c:v>
                </c:pt>
                <c:pt idx="458">
                  <c:v>7.3656459999999999</c:v>
                </c:pt>
                <c:pt idx="459">
                  <c:v>5.051984</c:v>
                </c:pt>
                <c:pt idx="460">
                  <c:v>6.6188320000000003</c:v>
                </c:pt>
                <c:pt idx="461">
                  <c:v>6.5456139999999996</c:v>
                </c:pt>
                <c:pt idx="462">
                  <c:v>7.7463759999999997</c:v>
                </c:pt>
                <c:pt idx="463">
                  <c:v>8.9178499999999996</c:v>
                </c:pt>
                <c:pt idx="464">
                  <c:v>7.8195930000000002</c:v>
                </c:pt>
                <c:pt idx="465">
                  <c:v>7.5560109999999998</c:v>
                </c:pt>
                <c:pt idx="466">
                  <c:v>6.8677700000000002</c:v>
                </c:pt>
                <c:pt idx="467">
                  <c:v>6.8677700000000002</c:v>
                </c:pt>
                <c:pt idx="468">
                  <c:v>7.1459950000000001</c:v>
                </c:pt>
                <c:pt idx="469">
                  <c:v>6.779909</c:v>
                </c:pt>
                <c:pt idx="470">
                  <c:v>4.9787670000000004</c:v>
                </c:pt>
                <c:pt idx="471">
                  <c:v>5.1691320000000003</c:v>
                </c:pt>
                <c:pt idx="472">
                  <c:v>6.1355979999999999</c:v>
                </c:pt>
                <c:pt idx="473">
                  <c:v>5.0373409999999996</c:v>
                </c:pt>
                <c:pt idx="474">
                  <c:v>4.3491</c:v>
                </c:pt>
                <c:pt idx="475">
                  <c:v>5.4619999999999997</c:v>
                </c:pt>
                <c:pt idx="476">
                  <c:v>5.051984</c:v>
                </c:pt>
                <c:pt idx="477">
                  <c:v>4.8030460000000001</c:v>
                </c:pt>
                <c:pt idx="478">
                  <c:v>4.9055499999999999</c:v>
                </c:pt>
                <c:pt idx="479">
                  <c:v>4.5833950000000003</c:v>
                </c:pt>
                <c:pt idx="480">
                  <c:v>5.1691320000000003</c:v>
                </c:pt>
                <c:pt idx="481">
                  <c:v>5.7841560000000003</c:v>
                </c:pt>
                <c:pt idx="482">
                  <c:v>6.4284670000000004</c:v>
                </c:pt>
                <c:pt idx="483">
                  <c:v>6.779909</c:v>
                </c:pt>
                <c:pt idx="484">
                  <c:v>6.2381019999999996</c:v>
                </c:pt>
                <c:pt idx="485">
                  <c:v>4.0269440000000003</c:v>
                </c:pt>
                <c:pt idx="486">
                  <c:v>5.1105580000000002</c:v>
                </c:pt>
                <c:pt idx="487">
                  <c:v>6.0477379999999998</c:v>
                </c:pt>
                <c:pt idx="488">
                  <c:v>6.6481180000000002</c:v>
                </c:pt>
                <c:pt idx="489">
                  <c:v>9.4596579999999992</c:v>
                </c:pt>
                <c:pt idx="490">
                  <c:v>8.5956949999999992</c:v>
                </c:pt>
                <c:pt idx="491">
                  <c:v>6.2234590000000001</c:v>
                </c:pt>
                <c:pt idx="492">
                  <c:v>6.1648849999999999</c:v>
                </c:pt>
                <c:pt idx="493">
                  <c:v>6.8824129999999997</c:v>
                </c:pt>
                <c:pt idx="494">
                  <c:v>7.3510030000000004</c:v>
                </c:pt>
                <c:pt idx="495">
                  <c:v>7.3802899999999996</c:v>
                </c:pt>
                <c:pt idx="496">
                  <c:v>9.7232389999999995</c:v>
                </c:pt>
                <c:pt idx="497">
                  <c:v>8.7714160000000003</c:v>
                </c:pt>
                <c:pt idx="498">
                  <c:v>9.5768050000000002</c:v>
                </c:pt>
                <c:pt idx="499">
                  <c:v>10.221116</c:v>
                </c:pt>
                <c:pt idx="500">
                  <c:v>10.777566</c:v>
                </c:pt>
                <c:pt idx="501">
                  <c:v>10.001464</c:v>
                </c:pt>
                <c:pt idx="502">
                  <c:v>9.8843160000000001</c:v>
                </c:pt>
                <c:pt idx="503">
                  <c:v>10.411481</c:v>
                </c:pt>
                <c:pt idx="504">
                  <c:v>7.7903060000000002</c:v>
                </c:pt>
                <c:pt idx="505">
                  <c:v>9.1228580000000008</c:v>
                </c:pt>
                <c:pt idx="506">
                  <c:v>9.7818129999999996</c:v>
                </c:pt>
                <c:pt idx="507">
                  <c:v>11.612242</c:v>
                </c:pt>
                <c:pt idx="508">
                  <c:v>11.656172</c:v>
                </c:pt>
                <c:pt idx="509">
                  <c:v>10.484697000000001</c:v>
                </c:pt>
                <c:pt idx="510">
                  <c:v>10.850783</c:v>
                </c:pt>
                <c:pt idx="511">
                  <c:v>11.129008000000001</c:v>
                </c:pt>
                <c:pt idx="512">
                  <c:v>10.001464</c:v>
                </c:pt>
                <c:pt idx="513">
                  <c:v>10.177185</c:v>
                </c:pt>
                <c:pt idx="514">
                  <c:v>10.440766999999999</c:v>
                </c:pt>
                <c:pt idx="515">
                  <c:v>11.539024</c:v>
                </c:pt>
                <c:pt idx="516">
                  <c:v>10.030751</c:v>
                </c:pt>
                <c:pt idx="517">
                  <c:v>8.9032070000000001</c:v>
                </c:pt>
                <c:pt idx="518">
                  <c:v>8.5371210000000008</c:v>
                </c:pt>
                <c:pt idx="519">
                  <c:v>8.1124609999999997</c:v>
                </c:pt>
                <c:pt idx="520">
                  <c:v>7.116708</c:v>
                </c:pt>
                <c:pt idx="521">
                  <c:v>7.4095769999999996</c:v>
                </c:pt>
                <c:pt idx="522">
                  <c:v>9.1082149999999995</c:v>
                </c:pt>
                <c:pt idx="523">
                  <c:v>8.9178499999999996</c:v>
                </c:pt>
                <c:pt idx="524">
                  <c:v>10.265046</c:v>
                </c:pt>
                <c:pt idx="525">
                  <c:v>10.806853</c:v>
                </c:pt>
                <c:pt idx="526">
                  <c:v>10.308975999999999</c:v>
                </c:pt>
                <c:pt idx="527">
                  <c:v>12.315125999999999</c:v>
                </c:pt>
                <c:pt idx="528">
                  <c:v>13.26695</c:v>
                </c:pt>
                <c:pt idx="529">
                  <c:v>14.204129</c:v>
                </c:pt>
                <c:pt idx="530">
                  <c:v>12.564064999999999</c:v>
                </c:pt>
                <c:pt idx="531">
                  <c:v>14.467711</c:v>
                </c:pt>
                <c:pt idx="532">
                  <c:v>17.381754000000001</c:v>
                </c:pt>
                <c:pt idx="533">
                  <c:v>14.994875</c:v>
                </c:pt>
                <c:pt idx="534">
                  <c:v>13.149801999999999</c:v>
                </c:pt>
                <c:pt idx="535">
                  <c:v>13.940548</c:v>
                </c:pt>
                <c:pt idx="536">
                  <c:v>14.277347000000001</c:v>
                </c:pt>
                <c:pt idx="537">
                  <c:v>12.476205</c:v>
                </c:pt>
                <c:pt idx="538">
                  <c:v>11.377947000000001</c:v>
                </c:pt>
                <c:pt idx="539">
                  <c:v>11.802607</c:v>
                </c:pt>
                <c:pt idx="540">
                  <c:v>11.275442999999999</c:v>
                </c:pt>
                <c:pt idx="541">
                  <c:v>11.758677</c:v>
                </c:pt>
                <c:pt idx="542">
                  <c:v>12.227266</c:v>
                </c:pt>
                <c:pt idx="543">
                  <c:v>14.863084000000001</c:v>
                </c:pt>
                <c:pt idx="544">
                  <c:v>15.082735</c:v>
                </c:pt>
                <c:pt idx="545">
                  <c:v>12.520135</c:v>
                </c:pt>
                <c:pt idx="546">
                  <c:v>9.9282470000000007</c:v>
                </c:pt>
                <c:pt idx="547">
                  <c:v>10.455411</c:v>
                </c:pt>
                <c:pt idx="548">
                  <c:v>10.32362</c:v>
                </c:pt>
                <c:pt idx="549">
                  <c:v>8.9471369999999997</c:v>
                </c:pt>
                <c:pt idx="550">
                  <c:v>9.9282470000000007</c:v>
                </c:pt>
                <c:pt idx="551">
                  <c:v>10.675062</c:v>
                </c:pt>
                <c:pt idx="552">
                  <c:v>9.5621609999999997</c:v>
                </c:pt>
                <c:pt idx="553">
                  <c:v>7.7024460000000001</c:v>
                </c:pt>
                <c:pt idx="554">
                  <c:v>9.0203539999999993</c:v>
                </c:pt>
                <c:pt idx="555">
                  <c:v>10.426124</c:v>
                </c:pt>
                <c:pt idx="556">
                  <c:v>10.821497000000001</c:v>
                </c:pt>
                <c:pt idx="557">
                  <c:v>11.392590999999999</c:v>
                </c:pt>
                <c:pt idx="558">
                  <c:v>13.925903999999999</c:v>
                </c:pt>
                <c:pt idx="559">
                  <c:v>14.614145000000001</c:v>
                </c:pt>
                <c:pt idx="560">
                  <c:v>13.735538999999999</c:v>
                </c:pt>
                <c:pt idx="561">
                  <c:v>13.896617000000001</c:v>
                </c:pt>
                <c:pt idx="562">
                  <c:v>14.248059</c:v>
                </c:pt>
                <c:pt idx="563">
                  <c:v>13.340166999999999</c:v>
                </c:pt>
                <c:pt idx="564">
                  <c:v>12.197979</c:v>
                </c:pt>
                <c:pt idx="565">
                  <c:v>9.8843160000000001</c:v>
                </c:pt>
                <c:pt idx="566">
                  <c:v>10.967931</c:v>
                </c:pt>
                <c:pt idx="567">
                  <c:v>11.143651999999999</c:v>
                </c:pt>
                <c:pt idx="568">
                  <c:v>10.001464</c:v>
                </c:pt>
                <c:pt idx="569">
                  <c:v>10.36755</c:v>
                </c:pt>
                <c:pt idx="570">
                  <c:v>10.352907</c:v>
                </c:pt>
                <c:pt idx="571">
                  <c:v>9.1667889999999996</c:v>
                </c:pt>
                <c:pt idx="572">
                  <c:v>8.6835559999999994</c:v>
                </c:pt>
                <c:pt idx="573">
                  <c:v>6.5163270000000004</c:v>
                </c:pt>
                <c:pt idx="574">
                  <c:v>7.2777859999999999</c:v>
                </c:pt>
                <c:pt idx="575">
                  <c:v>7.5852979999999999</c:v>
                </c:pt>
                <c:pt idx="576">
                  <c:v>4.8616190000000001</c:v>
                </c:pt>
                <c:pt idx="577">
                  <c:v>4.0708739999999999</c:v>
                </c:pt>
                <c:pt idx="578">
                  <c:v>6.6481180000000002</c:v>
                </c:pt>
                <c:pt idx="579">
                  <c:v>7.5999410000000003</c:v>
                </c:pt>
                <c:pt idx="580">
                  <c:v>9.0203539999999993</c:v>
                </c:pt>
                <c:pt idx="581">
                  <c:v>7.8195930000000002</c:v>
                </c:pt>
                <c:pt idx="582">
                  <c:v>9.6207349999999998</c:v>
                </c:pt>
                <c:pt idx="583">
                  <c:v>7.028848</c:v>
                </c:pt>
                <c:pt idx="584">
                  <c:v>9.4596579999999992</c:v>
                </c:pt>
                <c:pt idx="585">
                  <c:v>8.844633</c:v>
                </c:pt>
                <c:pt idx="586">
                  <c:v>8.2881830000000001</c:v>
                </c:pt>
                <c:pt idx="587">
                  <c:v>12.110118999999999</c:v>
                </c:pt>
                <c:pt idx="588">
                  <c:v>13.896617000000001</c:v>
                </c:pt>
                <c:pt idx="589">
                  <c:v>14.745936</c:v>
                </c:pt>
                <c:pt idx="590">
                  <c:v>13.384097000000001</c:v>
                </c:pt>
                <c:pt idx="591">
                  <c:v>12.754429999999999</c:v>
                </c:pt>
                <c:pt idx="592">
                  <c:v>12.212623000000001</c:v>
                </c:pt>
                <c:pt idx="593">
                  <c:v>12.695855999999999</c:v>
                </c:pt>
                <c:pt idx="594">
                  <c:v>14.71665</c:v>
                </c:pt>
                <c:pt idx="595">
                  <c:v>13.340166999999999</c:v>
                </c:pt>
                <c:pt idx="596">
                  <c:v>13.17909</c:v>
                </c:pt>
                <c:pt idx="597">
                  <c:v>12.856934000000001</c:v>
                </c:pt>
                <c:pt idx="598">
                  <c:v>12.695855999999999</c:v>
                </c:pt>
                <c:pt idx="599">
                  <c:v>15.800262999999999</c:v>
                </c:pt>
                <c:pt idx="600">
                  <c:v>16.561722</c:v>
                </c:pt>
                <c:pt idx="601">
                  <c:v>17.894273999999999</c:v>
                </c:pt>
                <c:pt idx="602">
                  <c:v>19.402547999999999</c:v>
                </c:pt>
                <c:pt idx="603">
                  <c:v>19.827207999999999</c:v>
                </c:pt>
                <c:pt idx="604">
                  <c:v>19.080393000000001</c:v>
                </c:pt>
                <c:pt idx="605">
                  <c:v>20.26651</c:v>
                </c:pt>
                <c:pt idx="606">
                  <c:v>20.779029999999999</c:v>
                </c:pt>
                <c:pt idx="607">
                  <c:v>19.519694999999999</c:v>
                </c:pt>
                <c:pt idx="608">
                  <c:v>17.718554000000001</c:v>
                </c:pt>
                <c:pt idx="609">
                  <c:v>16.459219000000001</c:v>
                </c:pt>
                <c:pt idx="610">
                  <c:v>17.601406000000001</c:v>
                </c:pt>
                <c:pt idx="611">
                  <c:v>16.752087</c:v>
                </c:pt>
                <c:pt idx="612">
                  <c:v>16.29814</c:v>
                </c:pt>
                <c:pt idx="613">
                  <c:v>18.480011000000001</c:v>
                </c:pt>
                <c:pt idx="614">
                  <c:v>19.915068000000002</c:v>
                </c:pt>
                <c:pt idx="615">
                  <c:v>19.827207999999999</c:v>
                </c:pt>
                <c:pt idx="616">
                  <c:v>20.515450000000001</c:v>
                </c:pt>
                <c:pt idx="617">
                  <c:v>20.427588</c:v>
                </c:pt>
                <c:pt idx="618">
                  <c:v>20.207937000000001</c:v>
                </c:pt>
                <c:pt idx="619">
                  <c:v>20.120075</c:v>
                </c:pt>
                <c:pt idx="620">
                  <c:v>21.423342000000002</c:v>
                </c:pt>
                <c:pt idx="621">
                  <c:v>19.15361</c:v>
                </c:pt>
                <c:pt idx="622">
                  <c:v>17.689266</c:v>
                </c:pt>
                <c:pt idx="623">
                  <c:v>16.429932000000001</c:v>
                </c:pt>
                <c:pt idx="624">
                  <c:v>14.614145000000001</c:v>
                </c:pt>
                <c:pt idx="625">
                  <c:v>13.794112999999999</c:v>
                </c:pt>
                <c:pt idx="626">
                  <c:v>12.944794999999999</c:v>
                </c:pt>
                <c:pt idx="627">
                  <c:v>17.454971</c:v>
                </c:pt>
                <c:pt idx="628">
                  <c:v>19.182896</c:v>
                </c:pt>
                <c:pt idx="629">
                  <c:v>18.480011000000001</c:v>
                </c:pt>
                <c:pt idx="630">
                  <c:v>18.743593000000001</c:v>
                </c:pt>
                <c:pt idx="631">
                  <c:v>18.362863999999998</c:v>
                </c:pt>
                <c:pt idx="632">
                  <c:v>16.752087</c:v>
                </c:pt>
                <c:pt idx="633">
                  <c:v>20.090789999999998</c:v>
                </c:pt>
                <c:pt idx="634">
                  <c:v>19.431835</c:v>
                </c:pt>
                <c:pt idx="635">
                  <c:v>19.607555000000001</c:v>
                </c:pt>
                <c:pt idx="636">
                  <c:v>22.067651999999999</c:v>
                </c:pt>
                <c:pt idx="637">
                  <c:v>20.002928000000001</c:v>
                </c:pt>
                <c:pt idx="638">
                  <c:v>17.411041000000001</c:v>
                </c:pt>
                <c:pt idx="639">
                  <c:v>15.74169</c:v>
                </c:pt>
                <c:pt idx="640">
                  <c:v>18.875385000000001</c:v>
                </c:pt>
                <c:pt idx="641">
                  <c:v>22.726606</c:v>
                </c:pt>
                <c:pt idx="642">
                  <c:v>23.751647999999999</c:v>
                </c:pt>
                <c:pt idx="643">
                  <c:v>20.325085000000001</c:v>
                </c:pt>
                <c:pt idx="644">
                  <c:v>21.115829000000002</c:v>
                </c:pt>
                <c:pt idx="645">
                  <c:v>17.454971</c:v>
                </c:pt>
                <c:pt idx="646">
                  <c:v>19.343975</c:v>
                </c:pt>
                <c:pt idx="647">
                  <c:v>18.831453</c:v>
                </c:pt>
                <c:pt idx="648">
                  <c:v>17.630693000000001</c:v>
                </c:pt>
                <c:pt idx="649">
                  <c:v>19.988285000000001</c:v>
                </c:pt>
                <c:pt idx="650">
                  <c:v>18.187142999999999</c:v>
                </c:pt>
                <c:pt idx="651">
                  <c:v>19.505053</c:v>
                </c:pt>
                <c:pt idx="652">
                  <c:v>18.172498999999998</c:v>
                </c:pt>
                <c:pt idx="653">
                  <c:v>18.802168000000002</c:v>
                </c:pt>
                <c:pt idx="654">
                  <c:v>19.812564999999999</c:v>
                </c:pt>
                <c:pt idx="655">
                  <c:v>20.398302000000001</c:v>
                </c:pt>
                <c:pt idx="656">
                  <c:v>23.766290999999999</c:v>
                </c:pt>
                <c:pt idx="657">
                  <c:v>23.063406000000001</c:v>
                </c:pt>
                <c:pt idx="658">
                  <c:v>23.663786000000002</c:v>
                </c:pt>
                <c:pt idx="659">
                  <c:v>24.981694999999998</c:v>
                </c:pt>
                <c:pt idx="660">
                  <c:v>24.308098000000001</c:v>
                </c:pt>
                <c:pt idx="661">
                  <c:v>24.425245</c:v>
                </c:pt>
                <c:pt idx="662">
                  <c:v>24.65954</c:v>
                </c:pt>
                <c:pt idx="663">
                  <c:v>24.513104999999999</c:v>
                </c:pt>
                <c:pt idx="664">
                  <c:v>23.927368000000001</c:v>
                </c:pt>
                <c:pt idx="665">
                  <c:v>24.015228</c:v>
                </c:pt>
                <c:pt idx="666">
                  <c:v>23.678431</c:v>
                </c:pt>
                <c:pt idx="667">
                  <c:v>23.473423</c:v>
                </c:pt>
                <c:pt idx="668">
                  <c:v>22.902328000000001</c:v>
                </c:pt>
                <c:pt idx="669">
                  <c:v>22.009079</c:v>
                </c:pt>
                <c:pt idx="670">
                  <c:v>19.417190999999999</c:v>
                </c:pt>
                <c:pt idx="671">
                  <c:v>17.923560999999999</c:v>
                </c:pt>
                <c:pt idx="672">
                  <c:v>14.540929</c:v>
                </c:pt>
                <c:pt idx="673">
                  <c:v>11.905110000000001</c:v>
                </c:pt>
                <c:pt idx="674">
                  <c:v>9.5475180000000002</c:v>
                </c:pt>
                <c:pt idx="675">
                  <c:v>10.308975999999999</c:v>
                </c:pt>
                <c:pt idx="676">
                  <c:v>11.597598</c:v>
                </c:pt>
                <c:pt idx="677">
                  <c:v>11.992971000000001</c:v>
                </c:pt>
                <c:pt idx="678">
                  <c:v>12.227266</c:v>
                </c:pt>
                <c:pt idx="679">
                  <c:v>12.271196</c:v>
                </c:pt>
                <c:pt idx="680">
                  <c:v>11.377947000000001</c:v>
                </c:pt>
                <c:pt idx="681">
                  <c:v>9.8696739999999998</c:v>
                </c:pt>
                <c:pt idx="682">
                  <c:v>11.465808000000001</c:v>
                </c:pt>
                <c:pt idx="683">
                  <c:v>11.216869000000001</c:v>
                </c:pt>
                <c:pt idx="684">
                  <c:v>10.792210000000001</c:v>
                </c:pt>
                <c:pt idx="685">
                  <c:v>10.162542</c:v>
                </c:pt>
                <c:pt idx="686">
                  <c:v>10.206472</c:v>
                </c:pt>
                <c:pt idx="687">
                  <c:v>13.486601</c:v>
                </c:pt>
                <c:pt idx="688">
                  <c:v>12.446918</c:v>
                </c:pt>
                <c:pt idx="689">
                  <c:v>11.246155999999999</c:v>
                </c:pt>
                <c:pt idx="690">
                  <c:v>13.515888</c:v>
                </c:pt>
                <c:pt idx="691">
                  <c:v>13.647679</c:v>
                </c:pt>
                <c:pt idx="692">
                  <c:v>12.915507</c:v>
                </c:pt>
                <c:pt idx="693">
                  <c:v>11.626885</c:v>
                </c:pt>
                <c:pt idx="694">
                  <c:v>10.982574</c:v>
                </c:pt>
                <c:pt idx="695">
                  <c:v>12.695855999999999</c:v>
                </c:pt>
                <c:pt idx="696">
                  <c:v>11.700103</c:v>
                </c:pt>
                <c:pt idx="697">
                  <c:v>9.2253629999999998</c:v>
                </c:pt>
                <c:pt idx="698">
                  <c:v>6.3113190000000001</c:v>
                </c:pt>
                <c:pt idx="699">
                  <c:v>5.7695119999999998</c:v>
                </c:pt>
                <c:pt idx="700">
                  <c:v>6.2381019999999996</c:v>
                </c:pt>
                <c:pt idx="701">
                  <c:v>5.9598769999999996</c:v>
                </c:pt>
                <c:pt idx="702">
                  <c:v>5.8573729999999999</c:v>
                </c:pt>
                <c:pt idx="703">
                  <c:v>4.5980379999999998</c:v>
                </c:pt>
                <c:pt idx="704">
                  <c:v>6.3698930000000002</c:v>
                </c:pt>
                <c:pt idx="705">
                  <c:v>8.009957</c:v>
                </c:pt>
                <c:pt idx="706">
                  <c:v>10.513985</c:v>
                </c:pt>
                <c:pt idx="707">
                  <c:v>11.875824</c:v>
                </c:pt>
                <c:pt idx="708">
                  <c:v>12.271196</c:v>
                </c:pt>
                <c:pt idx="709">
                  <c:v>14.614145000000001</c:v>
                </c:pt>
                <c:pt idx="710">
                  <c:v>10.060038</c:v>
                </c:pt>
                <c:pt idx="711">
                  <c:v>8.3613999999999997</c:v>
                </c:pt>
                <c:pt idx="712">
                  <c:v>7.8488800000000003</c:v>
                </c:pt>
                <c:pt idx="713">
                  <c:v>5.5352170000000003</c:v>
                </c:pt>
                <c:pt idx="714">
                  <c:v>7.9660270000000004</c:v>
                </c:pt>
                <c:pt idx="715">
                  <c:v>0.36608600000000002</c:v>
                </c:pt>
                <c:pt idx="716">
                  <c:v>1.581491</c:v>
                </c:pt>
                <c:pt idx="717">
                  <c:v>1.6986380000000001</c:v>
                </c:pt>
                <c:pt idx="718">
                  <c:v>-1.1568309999999999</c:v>
                </c:pt>
                <c:pt idx="719">
                  <c:v>0.42465999999999998</c:v>
                </c:pt>
                <c:pt idx="720">
                  <c:v>3.0751210000000002</c:v>
                </c:pt>
                <c:pt idx="721">
                  <c:v>3.821936</c:v>
                </c:pt>
                <c:pt idx="722">
                  <c:v>-0.51251999999999998</c:v>
                </c:pt>
                <c:pt idx="723">
                  <c:v>0.46859000000000001</c:v>
                </c:pt>
                <c:pt idx="724">
                  <c:v>1.757212</c:v>
                </c:pt>
                <c:pt idx="725">
                  <c:v>-0.117147</c:v>
                </c:pt>
                <c:pt idx="726">
                  <c:v>-2.8261820000000002</c:v>
                </c:pt>
                <c:pt idx="727">
                  <c:v>-1.53756</c:v>
                </c:pt>
                <c:pt idx="728">
                  <c:v>2.9287000000000001E-2</c:v>
                </c:pt>
                <c:pt idx="729">
                  <c:v>0.26358199999999998</c:v>
                </c:pt>
                <c:pt idx="730">
                  <c:v>0.76145799999999997</c:v>
                </c:pt>
                <c:pt idx="731">
                  <c:v>0.30751200000000001</c:v>
                </c:pt>
                <c:pt idx="732">
                  <c:v>1.3911260000000001</c:v>
                </c:pt>
                <c:pt idx="733">
                  <c:v>0.46859000000000001</c:v>
                </c:pt>
                <c:pt idx="734">
                  <c:v>-0.82003199999999998</c:v>
                </c:pt>
                <c:pt idx="735">
                  <c:v>0.92253600000000002</c:v>
                </c:pt>
                <c:pt idx="736">
                  <c:v>2.5186700000000002</c:v>
                </c:pt>
                <c:pt idx="737">
                  <c:v>2.2111580000000002</c:v>
                </c:pt>
                <c:pt idx="738">
                  <c:v>-0.13179099999999999</c:v>
                </c:pt>
                <c:pt idx="739">
                  <c:v>-5.8574000000000001E-2</c:v>
                </c:pt>
                <c:pt idx="740">
                  <c:v>0.102504</c:v>
                </c:pt>
                <c:pt idx="741">
                  <c:v>-0.95182299999999997</c:v>
                </c:pt>
                <c:pt idx="742">
                  <c:v>-2.679748</c:v>
                </c:pt>
                <c:pt idx="743">
                  <c:v>-2.957973</c:v>
                </c:pt>
                <c:pt idx="744">
                  <c:v>-1.2593350000000001</c:v>
                </c:pt>
                <c:pt idx="745">
                  <c:v>2.4600970000000002</c:v>
                </c:pt>
                <c:pt idx="746">
                  <c:v>2.8554689999999998</c:v>
                </c:pt>
                <c:pt idx="747">
                  <c:v>3.909796</c:v>
                </c:pt>
                <c:pt idx="748">
                  <c:v>4.1880220000000001</c:v>
                </c:pt>
                <c:pt idx="749">
                  <c:v>4.2905259999999998</c:v>
                </c:pt>
                <c:pt idx="750">
                  <c:v>3.1922679999999999</c:v>
                </c:pt>
                <c:pt idx="751">
                  <c:v>3.836579</c:v>
                </c:pt>
                <c:pt idx="752">
                  <c:v>4.8762629999999998</c:v>
                </c:pt>
                <c:pt idx="753">
                  <c:v>6.1795289999999996</c:v>
                </c:pt>
                <c:pt idx="754">
                  <c:v>4.8762629999999998</c:v>
                </c:pt>
                <c:pt idx="755">
                  <c:v>3.558354</c:v>
                </c:pt>
                <c:pt idx="756">
                  <c:v>0.68824099999999999</c:v>
                </c:pt>
                <c:pt idx="757">
                  <c:v>1.5961339999999999</c:v>
                </c:pt>
                <c:pt idx="758">
                  <c:v>0.205008</c:v>
                </c:pt>
                <c:pt idx="759">
                  <c:v>0</c:v>
                </c:pt>
              </c:numCache>
            </c:numRef>
          </c:val>
          <c:smooth val="0"/>
          <c:extLst>
            <c:ext xmlns:c16="http://schemas.microsoft.com/office/drawing/2014/chart" uri="{C3380CC4-5D6E-409C-BE32-E72D297353CC}">
              <c16:uniqueId val="{00000006-A404-F54D-A7D9-8FEB32F2610F}"/>
            </c:ext>
          </c:extLst>
        </c:ser>
        <c:ser>
          <c:idx val="7"/>
          <c:order val="7"/>
          <c:tx>
            <c:strRef>
              <c:f>Sheet1!$I$2</c:f>
              <c:strCache>
                <c:ptCount val="1"/>
                <c:pt idx="0">
                  <c:v>Dow</c:v>
                </c:pt>
              </c:strCache>
            </c:strRef>
          </c:tx>
          <c:spPr>
            <a:ln w="28575" cap="rnd">
              <a:solidFill>
                <a:schemeClr val="accent4"/>
              </a:solidFill>
              <a:round/>
            </a:ln>
            <a:effectLst/>
          </c:spPr>
          <c:marker>
            <c:symbol val="none"/>
          </c:marker>
          <c:cat>
            <c:numRef>
              <c:f>Sheet1!$A$3:$A$762</c:f>
              <c:numCache>
                <c:formatCode>m/d/yy</c:formatCode>
                <c:ptCount val="760"/>
                <c:pt idx="0">
                  <c:v>45911</c:v>
                </c:pt>
                <c:pt idx="1">
                  <c:v>45910</c:v>
                </c:pt>
                <c:pt idx="2">
                  <c:v>45909</c:v>
                </c:pt>
                <c:pt idx="3">
                  <c:v>45908</c:v>
                </c:pt>
                <c:pt idx="4">
                  <c:v>45905</c:v>
                </c:pt>
                <c:pt idx="5">
                  <c:v>45904</c:v>
                </c:pt>
                <c:pt idx="6">
                  <c:v>45903</c:v>
                </c:pt>
                <c:pt idx="7">
                  <c:v>45902</c:v>
                </c:pt>
                <c:pt idx="8">
                  <c:v>45901</c:v>
                </c:pt>
                <c:pt idx="9">
                  <c:v>45898</c:v>
                </c:pt>
                <c:pt idx="10">
                  <c:v>45897</c:v>
                </c:pt>
                <c:pt idx="11">
                  <c:v>45896</c:v>
                </c:pt>
                <c:pt idx="12">
                  <c:v>45895</c:v>
                </c:pt>
                <c:pt idx="13">
                  <c:v>45894</c:v>
                </c:pt>
                <c:pt idx="14">
                  <c:v>45891</c:v>
                </c:pt>
                <c:pt idx="15">
                  <c:v>45890</c:v>
                </c:pt>
                <c:pt idx="16">
                  <c:v>45889</c:v>
                </c:pt>
                <c:pt idx="17">
                  <c:v>45888</c:v>
                </c:pt>
                <c:pt idx="18">
                  <c:v>45887</c:v>
                </c:pt>
                <c:pt idx="19">
                  <c:v>45884</c:v>
                </c:pt>
                <c:pt idx="20">
                  <c:v>45883</c:v>
                </c:pt>
                <c:pt idx="21">
                  <c:v>45882</c:v>
                </c:pt>
                <c:pt idx="22">
                  <c:v>45881</c:v>
                </c:pt>
                <c:pt idx="23">
                  <c:v>45880</c:v>
                </c:pt>
                <c:pt idx="24">
                  <c:v>45877</c:v>
                </c:pt>
                <c:pt idx="25">
                  <c:v>45876</c:v>
                </c:pt>
                <c:pt idx="26">
                  <c:v>45875</c:v>
                </c:pt>
                <c:pt idx="27">
                  <c:v>45874</c:v>
                </c:pt>
                <c:pt idx="28">
                  <c:v>45873</c:v>
                </c:pt>
                <c:pt idx="29">
                  <c:v>45870</c:v>
                </c:pt>
                <c:pt idx="30">
                  <c:v>45869</c:v>
                </c:pt>
                <c:pt idx="31">
                  <c:v>45868</c:v>
                </c:pt>
                <c:pt idx="32">
                  <c:v>45867</c:v>
                </c:pt>
                <c:pt idx="33">
                  <c:v>45866</c:v>
                </c:pt>
                <c:pt idx="34">
                  <c:v>45863</c:v>
                </c:pt>
                <c:pt idx="35">
                  <c:v>45862</c:v>
                </c:pt>
                <c:pt idx="36">
                  <c:v>45861</c:v>
                </c:pt>
                <c:pt idx="37">
                  <c:v>45860</c:v>
                </c:pt>
                <c:pt idx="38">
                  <c:v>45859</c:v>
                </c:pt>
                <c:pt idx="39">
                  <c:v>45856</c:v>
                </c:pt>
                <c:pt idx="40">
                  <c:v>45855</c:v>
                </c:pt>
                <c:pt idx="41">
                  <c:v>45854</c:v>
                </c:pt>
                <c:pt idx="42">
                  <c:v>45853</c:v>
                </c:pt>
                <c:pt idx="43">
                  <c:v>45852</c:v>
                </c:pt>
                <c:pt idx="44">
                  <c:v>45849</c:v>
                </c:pt>
                <c:pt idx="45">
                  <c:v>45848</c:v>
                </c:pt>
                <c:pt idx="46">
                  <c:v>45847</c:v>
                </c:pt>
                <c:pt idx="47">
                  <c:v>45846</c:v>
                </c:pt>
                <c:pt idx="48">
                  <c:v>45845</c:v>
                </c:pt>
                <c:pt idx="49">
                  <c:v>45841</c:v>
                </c:pt>
                <c:pt idx="50">
                  <c:v>45840</c:v>
                </c:pt>
                <c:pt idx="51">
                  <c:v>45839</c:v>
                </c:pt>
                <c:pt idx="52">
                  <c:v>45838</c:v>
                </c:pt>
                <c:pt idx="53">
                  <c:v>45835</c:v>
                </c:pt>
                <c:pt idx="54">
                  <c:v>45834</c:v>
                </c:pt>
                <c:pt idx="55">
                  <c:v>45833</c:v>
                </c:pt>
                <c:pt idx="56">
                  <c:v>45832</c:v>
                </c:pt>
                <c:pt idx="57">
                  <c:v>45831</c:v>
                </c:pt>
                <c:pt idx="58">
                  <c:v>45828</c:v>
                </c:pt>
                <c:pt idx="59">
                  <c:v>45826</c:v>
                </c:pt>
                <c:pt idx="60">
                  <c:v>45825</c:v>
                </c:pt>
                <c:pt idx="61">
                  <c:v>45824</c:v>
                </c:pt>
                <c:pt idx="62">
                  <c:v>45821</c:v>
                </c:pt>
                <c:pt idx="63">
                  <c:v>45820</c:v>
                </c:pt>
                <c:pt idx="64">
                  <c:v>45819</c:v>
                </c:pt>
                <c:pt idx="65">
                  <c:v>45818</c:v>
                </c:pt>
                <c:pt idx="66">
                  <c:v>45817</c:v>
                </c:pt>
                <c:pt idx="67">
                  <c:v>45814</c:v>
                </c:pt>
                <c:pt idx="68">
                  <c:v>45813</c:v>
                </c:pt>
                <c:pt idx="69">
                  <c:v>45812</c:v>
                </c:pt>
                <c:pt idx="70">
                  <c:v>45811</c:v>
                </c:pt>
                <c:pt idx="71">
                  <c:v>45810</c:v>
                </c:pt>
                <c:pt idx="72">
                  <c:v>45807</c:v>
                </c:pt>
                <c:pt idx="73">
                  <c:v>45806</c:v>
                </c:pt>
                <c:pt idx="74">
                  <c:v>45805</c:v>
                </c:pt>
                <c:pt idx="75">
                  <c:v>45804</c:v>
                </c:pt>
                <c:pt idx="76">
                  <c:v>45800</c:v>
                </c:pt>
                <c:pt idx="77">
                  <c:v>45799</c:v>
                </c:pt>
                <c:pt idx="78">
                  <c:v>45798</c:v>
                </c:pt>
                <c:pt idx="79">
                  <c:v>45797</c:v>
                </c:pt>
                <c:pt idx="80">
                  <c:v>45796</c:v>
                </c:pt>
                <c:pt idx="81">
                  <c:v>45793</c:v>
                </c:pt>
                <c:pt idx="82">
                  <c:v>45792</c:v>
                </c:pt>
                <c:pt idx="83">
                  <c:v>45791</c:v>
                </c:pt>
                <c:pt idx="84">
                  <c:v>45790</c:v>
                </c:pt>
                <c:pt idx="85">
                  <c:v>45789</c:v>
                </c:pt>
                <c:pt idx="86">
                  <c:v>45786</c:v>
                </c:pt>
                <c:pt idx="87">
                  <c:v>45785</c:v>
                </c:pt>
                <c:pt idx="88">
                  <c:v>45784</c:v>
                </c:pt>
                <c:pt idx="89">
                  <c:v>45783</c:v>
                </c:pt>
                <c:pt idx="90">
                  <c:v>45782</c:v>
                </c:pt>
                <c:pt idx="91">
                  <c:v>45779</c:v>
                </c:pt>
                <c:pt idx="92">
                  <c:v>45778</c:v>
                </c:pt>
                <c:pt idx="93">
                  <c:v>45777</c:v>
                </c:pt>
                <c:pt idx="94">
                  <c:v>45776</c:v>
                </c:pt>
                <c:pt idx="95">
                  <c:v>45775</c:v>
                </c:pt>
                <c:pt idx="96">
                  <c:v>45772</c:v>
                </c:pt>
                <c:pt idx="97">
                  <c:v>45771</c:v>
                </c:pt>
                <c:pt idx="98">
                  <c:v>45770</c:v>
                </c:pt>
                <c:pt idx="99">
                  <c:v>45769</c:v>
                </c:pt>
                <c:pt idx="100">
                  <c:v>45768</c:v>
                </c:pt>
                <c:pt idx="101">
                  <c:v>45764</c:v>
                </c:pt>
                <c:pt idx="102">
                  <c:v>45763</c:v>
                </c:pt>
                <c:pt idx="103">
                  <c:v>45762</c:v>
                </c:pt>
                <c:pt idx="104">
                  <c:v>45761</c:v>
                </c:pt>
                <c:pt idx="105">
                  <c:v>45758</c:v>
                </c:pt>
                <c:pt idx="106">
                  <c:v>45757</c:v>
                </c:pt>
                <c:pt idx="107">
                  <c:v>45756</c:v>
                </c:pt>
                <c:pt idx="108">
                  <c:v>45755</c:v>
                </c:pt>
                <c:pt idx="109">
                  <c:v>45754</c:v>
                </c:pt>
                <c:pt idx="110">
                  <c:v>45751</c:v>
                </c:pt>
                <c:pt idx="111">
                  <c:v>45750</c:v>
                </c:pt>
                <c:pt idx="112">
                  <c:v>45749</c:v>
                </c:pt>
                <c:pt idx="113">
                  <c:v>45748</c:v>
                </c:pt>
                <c:pt idx="114">
                  <c:v>45747</c:v>
                </c:pt>
                <c:pt idx="115">
                  <c:v>45744</c:v>
                </c:pt>
                <c:pt idx="116">
                  <c:v>45743</c:v>
                </c:pt>
                <c:pt idx="117">
                  <c:v>45742</c:v>
                </c:pt>
                <c:pt idx="118">
                  <c:v>45741</c:v>
                </c:pt>
                <c:pt idx="119">
                  <c:v>45740</c:v>
                </c:pt>
                <c:pt idx="120">
                  <c:v>45737</c:v>
                </c:pt>
                <c:pt idx="121">
                  <c:v>45736</c:v>
                </c:pt>
                <c:pt idx="122">
                  <c:v>45735</c:v>
                </c:pt>
                <c:pt idx="123">
                  <c:v>45734</c:v>
                </c:pt>
                <c:pt idx="124">
                  <c:v>45733</c:v>
                </c:pt>
                <c:pt idx="125">
                  <c:v>45730</c:v>
                </c:pt>
                <c:pt idx="126">
                  <c:v>45729</c:v>
                </c:pt>
                <c:pt idx="127">
                  <c:v>45728</c:v>
                </c:pt>
                <c:pt idx="128">
                  <c:v>45727</c:v>
                </c:pt>
                <c:pt idx="129">
                  <c:v>45726</c:v>
                </c:pt>
                <c:pt idx="130">
                  <c:v>45723</c:v>
                </c:pt>
                <c:pt idx="131">
                  <c:v>45722</c:v>
                </c:pt>
                <c:pt idx="132">
                  <c:v>45721</c:v>
                </c:pt>
                <c:pt idx="133">
                  <c:v>45720</c:v>
                </c:pt>
                <c:pt idx="134">
                  <c:v>45719</c:v>
                </c:pt>
                <c:pt idx="135">
                  <c:v>45716</c:v>
                </c:pt>
                <c:pt idx="136">
                  <c:v>45715</c:v>
                </c:pt>
                <c:pt idx="137">
                  <c:v>45714</c:v>
                </c:pt>
                <c:pt idx="138">
                  <c:v>45713</c:v>
                </c:pt>
                <c:pt idx="139">
                  <c:v>45712</c:v>
                </c:pt>
                <c:pt idx="140">
                  <c:v>45709</c:v>
                </c:pt>
                <c:pt idx="141">
                  <c:v>45708</c:v>
                </c:pt>
                <c:pt idx="142">
                  <c:v>45707</c:v>
                </c:pt>
                <c:pt idx="143">
                  <c:v>45706</c:v>
                </c:pt>
                <c:pt idx="144">
                  <c:v>45702</c:v>
                </c:pt>
                <c:pt idx="145">
                  <c:v>45701</c:v>
                </c:pt>
                <c:pt idx="146">
                  <c:v>45700</c:v>
                </c:pt>
                <c:pt idx="147">
                  <c:v>45699</c:v>
                </c:pt>
                <c:pt idx="148">
                  <c:v>45698</c:v>
                </c:pt>
                <c:pt idx="149">
                  <c:v>45695</c:v>
                </c:pt>
                <c:pt idx="150">
                  <c:v>45694</c:v>
                </c:pt>
                <c:pt idx="151">
                  <c:v>45693</c:v>
                </c:pt>
                <c:pt idx="152">
                  <c:v>45692</c:v>
                </c:pt>
                <c:pt idx="153">
                  <c:v>45691</c:v>
                </c:pt>
                <c:pt idx="154">
                  <c:v>45688</c:v>
                </c:pt>
                <c:pt idx="155">
                  <c:v>45687</c:v>
                </c:pt>
                <c:pt idx="156">
                  <c:v>45686</c:v>
                </c:pt>
                <c:pt idx="157">
                  <c:v>45685</c:v>
                </c:pt>
                <c:pt idx="158">
                  <c:v>45684</c:v>
                </c:pt>
                <c:pt idx="159">
                  <c:v>45681</c:v>
                </c:pt>
                <c:pt idx="160">
                  <c:v>45680</c:v>
                </c:pt>
                <c:pt idx="161">
                  <c:v>45679</c:v>
                </c:pt>
                <c:pt idx="162">
                  <c:v>45678</c:v>
                </c:pt>
                <c:pt idx="163">
                  <c:v>45674</c:v>
                </c:pt>
                <c:pt idx="164">
                  <c:v>45673</c:v>
                </c:pt>
                <c:pt idx="165">
                  <c:v>45672</c:v>
                </c:pt>
                <c:pt idx="166">
                  <c:v>45671</c:v>
                </c:pt>
                <c:pt idx="167">
                  <c:v>45670</c:v>
                </c:pt>
                <c:pt idx="168">
                  <c:v>45667</c:v>
                </c:pt>
                <c:pt idx="169">
                  <c:v>45665</c:v>
                </c:pt>
                <c:pt idx="170">
                  <c:v>45664</c:v>
                </c:pt>
                <c:pt idx="171">
                  <c:v>45663</c:v>
                </c:pt>
                <c:pt idx="172">
                  <c:v>45660</c:v>
                </c:pt>
                <c:pt idx="173">
                  <c:v>45659</c:v>
                </c:pt>
                <c:pt idx="174">
                  <c:v>45657</c:v>
                </c:pt>
                <c:pt idx="175">
                  <c:v>45656</c:v>
                </c:pt>
                <c:pt idx="176">
                  <c:v>45653</c:v>
                </c:pt>
                <c:pt idx="177">
                  <c:v>45652</c:v>
                </c:pt>
                <c:pt idx="178">
                  <c:v>45650</c:v>
                </c:pt>
                <c:pt idx="179">
                  <c:v>45649</c:v>
                </c:pt>
                <c:pt idx="180">
                  <c:v>45646</c:v>
                </c:pt>
                <c:pt idx="181">
                  <c:v>45645</c:v>
                </c:pt>
                <c:pt idx="182">
                  <c:v>45644</c:v>
                </c:pt>
                <c:pt idx="183">
                  <c:v>45643</c:v>
                </c:pt>
                <c:pt idx="184">
                  <c:v>45642</c:v>
                </c:pt>
                <c:pt idx="185">
                  <c:v>45639</c:v>
                </c:pt>
                <c:pt idx="186">
                  <c:v>45638</c:v>
                </c:pt>
                <c:pt idx="187">
                  <c:v>45637</c:v>
                </c:pt>
                <c:pt idx="188">
                  <c:v>45636</c:v>
                </c:pt>
                <c:pt idx="189">
                  <c:v>45635</c:v>
                </c:pt>
                <c:pt idx="190">
                  <c:v>45632</c:v>
                </c:pt>
                <c:pt idx="191">
                  <c:v>45631</c:v>
                </c:pt>
                <c:pt idx="192">
                  <c:v>45630</c:v>
                </c:pt>
                <c:pt idx="193">
                  <c:v>45629</c:v>
                </c:pt>
                <c:pt idx="194">
                  <c:v>45628</c:v>
                </c:pt>
                <c:pt idx="195">
                  <c:v>45625</c:v>
                </c:pt>
                <c:pt idx="196">
                  <c:v>45623</c:v>
                </c:pt>
                <c:pt idx="197">
                  <c:v>45622</c:v>
                </c:pt>
                <c:pt idx="198">
                  <c:v>45621</c:v>
                </c:pt>
                <c:pt idx="199">
                  <c:v>45618</c:v>
                </c:pt>
                <c:pt idx="200">
                  <c:v>45617</c:v>
                </c:pt>
                <c:pt idx="201">
                  <c:v>45616</c:v>
                </c:pt>
                <c:pt idx="202">
                  <c:v>45615</c:v>
                </c:pt>
                <c:pt idx="203">
                  <c:v>45614</c:v>
                </c:pt>
                <c:pt idx="204">
                  <c:v>45611</c:v>
                </c:pt>
                <c:pt idx="205">
                  <c:v>45610</c:v>
                </c:pt>
                <c:pt idx="206">
                  <c:v>45609</c:v>
                </c:pt>
                <c:pt idx="207">
                  <c:v>45608</c:v>
                </c:pt>
                <c:pt idx="208">
                  <c:v>45607</c:v>
                </c:pt>
                <c:pt idx="209">
                  <c:v>45604</c:v>
                </c:pt>
                <c:pt idx="210">
                  <c:v>45603</c:v>
                </c:pt>
                <c:pt idx="211">
                  <c:v>45602</c:v>
                </c:pt>
                <c:pt idx="212">
                  <c:v>45601</c:v>
                </c:pt>
                <c:pt idx="213">
                  <c:v>45600</c:v>
                </c:pt>
                <c:pt idx="214">
                  <c:v>45597</c:v>
                </c:pt>
                <c:pt idx="215">
                  <c:v>45596</c:v>
                </c:pt>
                <c:pt idx="216">
                  <c:v>45595</c:v>
                </c:pt>
                <c:pt idx="217">
                  <c:v>45594</c:v>
                </c:pt>
                <c:pt idx="218">
                  <c:v>45593</c:v>
                </c:pt>
                <c:pt idx="219">
                  <c:v>45590</c:v>
                </c:pt>
                <c:pt idx="220">
                  <c:v>45589</c:v>
                </c:pt>
                <c:pt idx="221">
                  <c:v>45588</c:v>
                </c:pt>
                <c:pt idx="222">
                  <c:v>45587</c:v>
                </c:pt>
                <c:pt idx="223">
                  <c:v>45586</c:v>
                </c:pt>
                <c:pt idx="224">
                  <c:v>45583</c:v>
                </c:pt>
                <c:pt idx="225">
                  <c:v>45582</c:v>
                </c:pt>
                <c:pt idx="226">
                  <c:v>45581</c:v>
                </c:pt>
                <c:pt idx="227">
                  <c:v>45580</c:v>
                </c:pt>
                <c:pt idx="228">
                  <c:v>45579</c:v>
                </c:pt>
                <c:pt idx="229">
                  <c:v>45576</c:v>
                </c:pt>
                <c:pt idx="230">
                  <c:v>45575</c:v>
                </c:pt>
                <c:pt idx="231">
                  <c:v>45574</c:v>
                </c:pt>
                <c:pt idx="232">
                  <c:v>45573</c:v>
                </c:pt>
                <c:pt idx="233">
                  <c:v>45572</c:v>
                </c:pt>
                <c:pt idx="234">
                  <c:v>45569</c:v>
                </c:pt>
                <c:pt idx="235">
                  <c:v>45568</c:v>
                </c:pt>
                <c:pt idx="236">
                  <c:v>45567</c:v>
                </c:pt>
                <c:pt idx="237">
                  <c:v>45566</c:v>
                </c:pt>
                <c:pt idx="238">
                  <c:v>45565</c:v>
                </c:pt>
                <c:pt idx="239">
                  <c:v>45562</c:v>
                </c:pt>
                <c:pt idx="240">
                  <c:v>45561</c:v>
                </c:pt>
                <c:pt idx="241">
                  <c:v>45560</c:v>
                </c:pt>
                <c:pt idx="242">
                  <c:v>45559</c:v>
                </c:pt>
                <c:pt idx="243">
                  <c:v>45558</c:v>
                </c:pt>
                <c:pt idx="244">
                  <c:v>45555</c:v>
                </c:pt>
                <c:pt idx="245">
                  <c:v>45554</c:v>
                </c:pt>
                <c:pt idx="246">
                  <c:v>45553</c:v>
                </c:pt>
                <c:pt idx="247">
                  <c:v>45552</c:v>
                </c:pt>
                <c:pt idx="248">
                  <c:v>45551</c:v>
                </c:pt>
                <c:pt idx="249">
                  <c:v>45548</c:v>
                </c:pt>
                <c:pt idx="250">
                  <c:v>45547</c:v>
                </c:pt>
                <c:pt idx="251">
                  <c:v>45546</c:v>
                </c:pt>
                <c:pt idx="252">
                  <c:v>45545</c:v>
                </c:pt>
                <c:pt idx="253">
                  <c:v>45544</c:v>
                </c:pt>
                <c:pt idx="254">
                  <c:v>45541</c:v>
                </c:pt>
                <c:pt idx="255">
                  <c:v>45540</c:v>
                </c:pt>
                <c:pt idx="256">
                  <c:v>45539</c:v>
                </c:pt>
                <c:pt idx="257">
                  <c:v>45538</c:v>
                </c:pt>
                <c:pt idx="258">
                  <c:v>45534</c:v>
                </c:pt>
                <c:pt idx="259">
                  <c:v>45533</c:v>
                </c:pt>
                <c:pt idx="260">
                  <c:v>45532</c:v>
                </c:pt>
                <c:pt idx="261">
                  <c:v>45531</c:v>
                </c:pt>
                <c:pt idx="262">
                  <c:v>45530</c:v>
                </c:pt>
                <c:pt idx="263">
                  <c:v>45527</c:v>
                </c:pt>
                <c:pt idx="264">
                  <c:v>45526</c:v>
                </c:pt>
                <c:pt idx="265">
                  <c:v>45525</c:v>
                </c:pt>
                <c:pt idx="266">
                  <c:v>45524</c:v>
                </c:pt>
                <c:pt idx="267">
                  <c:v>45523</c:v>
                </c:pt>
                <c:pt idx="268">
                  <c:v>45520</c:v>
                </c:pt>
                <c:pt idx="269">
                  <c:v>45519</c:v>
                </c:pt>
                <c:pt idx="270">
                  <c:v>45518</c:v>
                </c:pt>
                <c:pt idx="271">
                  <c:v>45517</c:v>
                </c:pt>
                <c:pt idx="272">
                  <c:v>45516</c:v>
                </c:pt>
                <c:pt idx="273">
                  <c:v>45513</c:v>
                </c:pt>
                <c:pt idx="274">
                  <c:v>45512</c:v>
                </c:pt>
                <c:pt idx="275">
                  <c:v>45511</c:v>
                </c:pt>
                <c:pt idx="276">
                  <c:v>45510</c:v>
                </c:pt>
                <c:pt idx="277">
                  <c:v>45509</c:v>
                </c:pt>
                <c:pt idx="278">
                  <c:v>45506</c:v>
                </c:pt>
                <c:pt idx="279">
                  <c:v>45505</c:v>
                </c:pt>
                <c:pt idx="280">
                  <c:v>45504</c:v>
                </c:pt>
                <c:pt idx="281">
                  <c:v>45503</c:v>
                </c:pt>
                <c:pt idx="282">
                  <c:v>45502</c:v>
                </c:pt>
                <c:pt idx="283">
                  <c:v>45499</c:v>
                </c:pt>
                <c:pt idx="284">
                  <c:v>45498</c:v>
                </c:pt>
                <c:pt idx="285">
                  <c:v>45497</c:v>
                </c:pt>
                <c:pt idx="286">
                  <c:v>45496</c:v>
                </c:pt>
                <c:pt idx="287">
                  <c:v>45495</c:v>
                </c:pt>
                <c:pt idx="288">
                  <c:v>45492</c:v>
                </c:pt>
                <c:pt idx="289">
                  <c:v>45491</c:v>
                </c:pt>
                <c:pt idx="290">
                  <c:v>45490</c:v>
                </c:pt>
                <c:pt idx="291">
                  <c:v>45489</c:v>
                </c:pt>
                <c:pt idx="292">
                  <c:v>45488</c:v>
                </c:pt>
                <c:pt idx="293">
                  <c:v>45485</c:v>
                </c:pt>
                <c:pt idx="294">
                  <c:v>45484</c:v>
                </c:pt>
                <c:pt idx="295">
                  <c:v>45483</c:v>
                </c:pt>
                <c:pt idx="296">
                  <c:v>45482</c:v>
                </c:pt>
                <c:pt idx="297">
                  <c:v>45481</c:v>
                </c:pt>
                <c:pt idx="298">
                  <c:v>45478</c:v>
                </c:pt>
                <c:pt idx="299">
                  <c:v>45476</c:v>
                </c:pt>
                <c:pt idx="300">
                  <c:v>45475</c:v>
                </c:pt>
                <c:pt idx="301">
                  <c:v>45474</c:v>
                </c:pt>
                <c:pt idx="302">
                  <c:v>45471</c:v>
                </c:pt>
                <c:pt idx="303">
                  <c:v>45470</c:v>
                </c:pt>
                <c:pt idx="304">
                  <c:v>45469</c:v>
                </c:pt>
                <c:pt idx="305">
                  <c:v>45468</c:v>
                </c:pt>
                <c:pt idx="306">
                  <c:v>45467</c:v>
                </c:pt>
                <c:pt idx="307">
                  <c:v>45464</c:v>
                </c:pt>
                <c:pt idx="308">
                  <c:v>45463</c:v>
                </c:pt>
                <c:pt idx="309">
                  <c:v>45461</c:v>
                </c:pt>
                <c:pt idx="310">
                  <c:v>45460</c:v>
                </c:pt>
                <c:pt idx="311">
                  <c:v>45457</c:v>
                </c:pt>
                <c:pt idx="312">
                  <c:v>45456</c:v>
                </c:pt>
                <c:pt idx="313">
                  <c:v>45455</c:v>
                </c:pt>
                <c:pt idx="314">
                  <c:v>45454</c:v>
                </c:pt>
                <c:pt idx="315">
                  <c:v>45453</c:v>
                </c:pt>
                <c:pt idx="316">
                  <c:v>45450</c:v>
                </c:pt>
                <c:pt idx="317">
                  <c:v>45449</c:v>
                </c:pt>
                <c:pt idx="318">
                  <c:v>45448</c:v>
                </c:pt>
                <c:pt idx="319">
                  <c:v>45447</c:v>
                </c:pt>
                <c:pt idx="320">
                  <c:v>45446</c:v>
                </c:pt>
                <c:pt idx="321">
                  <c:v>45443</c:v>
                </c:pt>
                <c:pt idx="322">
                  <c:v>45442</c:v>
                </c:pt>
                <c:pt idx="323">
                  <c:v>45441</c:v>
                </c:pt>
                <c:pt idx="324">
                  <c:v>45440</c:v>
                </c:pt>
                <c:pt idx="325">
                  <c:v>45436</c:v>
                </c:pt>
                <c:pt idx="326">
                  <c:v>45435</c:v>
                </c:pt>
                <c:pt idx="327">
                  <c:v>45434</c:v>
                </c:pt>
                <c:pt idx="328">
                  <c:v>45433</c:v>
                </c:pt>
                <c:pt idx="329">
                  <c:v>45432</c:v>
                </c:pt>
                <c:pt idx="330">
                  <c:v>45429</c:v>
                </c:pt>
                <c:pt idx="331">
                  <c:v>45428</c:v>
                </c:pt>
                <c:pt idx="332">
                  <c:v>45427</c:v>
                </c:pt>
                <c:pt idx="333">
                  <c:v>45426</c:v>
                </c:pt>
                <c:pt idx="334">
                  <c:v>45425</c:v>
                </c:pt>
                <c:pt idx="335">
                  <c:v>45422</c:v>
                </c:pt>
                <c:pt idx="336">
                  <c:v>45421</c:v>
                </c:pt>
                <c:pt idx="337">
                  <c:v>45420</c:v>
                </c:pt>
                <c:pt idx="338">
                  <c:v>45419</c:v>
                </c:pt>
                <c:pt idx="339">
                  <c:v>45418</c:v>
                </c:pt>
                <c:pt idx="340">
                  <c:v>45415</c:v>
                </c:pt>
                <c:pt idx="341">
                  <c:v>45414</c:v>
                </c:pt>
                <c:pt idx="342">
                  <c:v>45413</c:v>
                </c:pt>
                <c:pt idx="343">
                  <c:v>45412</c:v>
                </c:pt>
                <c:pt idx="344">
                  <c:v>45411</c:v>
                </c:pt>
                <c:pt idx="345">
                  <c:v>45408</c:v>
                </c:pt>
                <c:pt idx="346">
                  <c:v>45407</c:v>
                </c:pt>
                <c:pt idx="347">
                  <c:v>45406</c:v>
                </c:pt>
                <c:pt idx="348">
                  <c:v>45405</c:v>
                </c:pt>
                <c:pt idx="349">
                  <c:v>45404</c:v>
                </c:pt>
                <c:pt idx="350">
                  <c:v>45401</c:v>
                </c:pt>
                <c:pt idx="351">
                  <c:v>45400</c:v>
                </c:pt>
                <c:pt idx="352">
                  <c:v>45399</c:v>
                </c:pt>
                <c:pt idx="353">
                  <c:v>45398</c:v>
                </c:pt>
                <c:pt idx="354">
                  <c:v>45397</c:v>
                </c:pt>
                <c:pt idx="355">
                  <c:v>45394</c:v>
                </c:pt>
                <c:pt idx="356">
                  <c:v>45393</c:v>
                </c:pt>
                <c:pt idx="357">
                  <c:v>45392</c:v>
                </c:pt>
                <c:pt idx="358">
                  <c:v>45391</c:v>
                </c:pt>
                <c:pt idx="359">
                  <c:v>45390</c:v>
                </c:pt>
                <c:pt idx="360">
                  <c:v>45387</c:v>
                </c:pt>
                <c:pt idx="361">
                  <c:v>45386</c:v>
                </c:pt>
                <c:pt idx="362">
                  <c:v>45385</c:v>
                </c:pt>
                <c:pt idx="363">
                  <c:v>45384</c:v>
                </c:pt>
                <c:pt idx="364">
                  <c:v>45383</c:v>
                </c:pt>
                <c:pt idx="365">
                  <c:v>45379</c:v>
                </c:pt>
                <c:pt idx="366">
                  <c:v>45378</c:v>
                </c:pt>
                <c:pt idx="367">
                  <c:v>45377</c:v>
                </c:pt>
                <c:pt idx="368">
                  <c:v>45376</c:v>
                </c:pt>
                <c:pt idx="369">
                  <c:v>45373</c:v>
                </c:pt>
                <c:pt idx="370">
                  <c:v>45372</c:v>
                </c:pt>
                <c:pt idx="371">
                  <c:v>45371</c:v>
                </c:pt>
                <c:pt idx="372">
                  <c:v>45370</c:v>
                </c:pt>
                <c:pt idx="373">
                  <c:v>45369</c:v>
                </c:pt>
                <c:pt idx="374">
                  <c:v>45366</c:v>
                </c:pt>
                <c:pt idx="375">
                  <c:v>45365</c:v>
                </c:pt>
                <c:pt idx="376">
                  <c:v>45364</c:v>
                </c:pt>
                <c:pt idx="377">
                  <c:v>45363</c:v>
                </c:pt>
                <c:pt idx="378">
                  <c:v>45362</c:v>
                </c:pt>
                <c:pt idx="379">
                  <c:v>45359</c:v>
                </c:pt>
                <c:pt idx="380">
                  <c:v>45358</c:v>
                </c:pt>
                <c:pt idx="381">
                  <c:v>45357</c:v>
                </c:pt>
                <c:pt idx="382">
                  <c:v>45356</c:v>
                </c:pt>
                <c:pt idx="383">
                  <c:v>45355</c:v>
                </c:pt>
                <c:pt idx="384">
                  <c:v>45352</c:v>
                </c:pt>
                <c:pt idx="385">
                  <c:v>45351</c:v>
                </c:pt>
                <c:pt idx="386">
                  <c:v>45350</c:v>
                </c:pt>
                <c:pt idx="387">
                  <c:v>45349</c:v>
                </c:pt>
                <c:pt idx="388">
                  <c:v>45348</c:v>
                </c:pt>
                <c:pt idx="389">
                  <c:v>45345</c:v>
                </c:pt>
                <c:pt idx="390">
                  <c:v>45344</c:v>
                </c:pt>
                <c:pt idx="391">
                  <c:v>45343</c:v>
                </c:pt>
                <c:pt idx="392">
                  <c:v>45342</c:v>
                </c:pt>
                <c:pt idx="393">
                  <c:v>45338</c:v>
                </c:pt>
                <c:pt idx="394">
                  <c:v>45337</c:v>
                </c:pt>
                <c:pt idx="395">
                  <c:v>45336</c:v>
                </c:pt>
                <c:pt idx="396">
                  <c:v>45335</c:v>
                </c:pt>
                <c:pt idx="397">
                  <c:v>45334</c:v>
                </c:pt>
                <c:pt idx="398">
                  <c:v>45331</c:v>
                </c:pt>
                <c:pt idx="399">
                  <c:v>45330</c:v>
                </c:pt>
                <c:pt idx="400">
                  <c:v>45329</c:v>
                </c:pt>
                <c:pt idx="401">
                  <c:v>45328</c:v>
                </c:pt>
                <c:pt idx="402">
                  <c:v>45327</c:v>
                </c:pt>
                <c:pt idx="403">
                  <c:v>45324</c:v>
                </c:pt>
                <c:pt idx="404">
                  <c:v>45323</c:v>
                </c:pt>
                <c:pt idx="405">
                  <c:v>45322</c:v>
                </c:pt>
                <c:pt idx="406">
                  <c:v>45321</c:v>
                </c:pt>
                <c:pt idx="407">
                  <c:v>45320</c:v>
                </c:pt>
                <c:pt idx="408">
                  <c:v>45317</c:v>
                </c:pt>
                <c:pt idx="409">
                  <c:v>45316</c:v>
                </c:pt>
                <c:pt idx="410">
                  <c:v>45315</c:v>
                </c:pt>
                <c:pt idx="411">
                  <c:v>45314</c:v>
                </c:pt>
                <c:pt idx="412">
                  <c:v>45313</c:v>
                </c:pt>
                <c:pt idx="413">
                  <c:v>45310</c:v>
                </c:pt>
                <c:pt idx="414">
                  <c:v>45309</c:v>
                </c:pt>
                <c:pt idx="415">
                  <c:v>45308</c:v>
                </c:pt>
                <c:pt idx="416">
                  <c:v>45307</c:v>
                </c:pt>
                <c:pt idx="417">
                  <c:v>45303</c:v>
                </c:pt>
                <c:pt idx="418">
                  <c:v>45302</c:v>
                </c:pt>
                <c:pt idx="419">
                  <c:v>45301</c:v>
                </c:pt>
                <c:pt idx="420">
                  <c:v>45300</c:v>
                </c:pt>
                <c:pt idx="421">
                  <c:v>45299</c:v>
                </c:pt>
                <c:pt idx="422">
                  <c:v>45296</c:v>
                </c:pt>
                <c:pt idx="423">
                  <c:v>45295</c:v>
                </c:pt>
                <c:pt idx="424">
                  <c:v>45294</c:v>
                </c:pt>
                <c:pt idx="425">
                  <c:v>45293</c:v>
                </c:pt>
                <c:pt idx="426">
                  <c:v>45289</c:v>
                </c:pt>
                <c:pt idx="427">
                  <c:v>45288</c:v>
                </c:pt>
                <c:pt idx="428">
                  <c:v>45287</c:v>
                </c:pt>
                <c:pt idx="429">
                  <c:v>45286</c:v>
                </c:pt>
                <c:pt idx="430">
                  <c:v>45282</c:v>
                </c:pt>
                <c:pt idx="431">
                  <c:v>45281</c:v>
                </c:pt>
                <c:pt idx="432">
                  <c:v>45280</c:v>
                </c:pt>
                <c:pt idx="433">
                  <c:v>45279</c:v>
                </c:pt>
                <c:pt idx="434">
                  <c:v>45278</c:v>
                </c:pt>
                <c:pt idx="435">
                  <c:v>45275</c:v>
                </c:pt>
                <c:pt idx="436">
                  <c:v>45274</c:v>
                </c:pt>
                <c:pt idx="437">
                  <c:v>45273</c:v>
                </c:pt>
                <c:pt idx="438">
                  <c:v>45272</c:v>
                </c:pt>
                <c:pt idx="439">
                  <c:v>45271</c:v>
                </c:pt>
                <c:pt idx="440">
                  <c:v>45268</c:v>
                </c:pt>
                <c:pt idx="441">
                  <c:v>45267</c:v>
                </c:pt>
                <c:pt idx="442">
                  <c:v>45266</c:v>
                </c:pt>
                <c:pt idx="443">
                  <c:v>45265</c:v>
                </c:pt>
                <c:pt idx="444">
                  <c:v>45264</c:v>
                </c:pt>
                <c:pt idx="445">
                  <c:v>45261</c:v>
                </c:pt>
                <c:pt idx="446">
                  <c:v>45260</c:v>
                </c:pt>
                <c:pt idx="447">
                  <c:v>45259</c:v>
                </c:pt>
                <c:pt idx="448">
                  <c:v>45258</c:v>
                </c:pt>
                <c:pt idx="449">
                  <c:v>45257</c:v>
                </c:pt>
                <c:pt idx="450">
                  <c:v>45254</c:v>
                </c:pt>
                <c:pt idx="451">
                  <c:v>45252</c:v>
                </c:pt>
                <c:pt idx="452">
                  <c:v>45251</c:v>
                </c:pt>
                <c:pt idx="453">
                  <c:v>45250</c:v>
                </c:pt>
                <c:pt idx="454">
                  <c:v>45247</c:v>
                </c:pt>
                <c:pt idx="455">
                  <c:v>45246</c:v>
                </c:pt>
                <c:pt idx="456">
                  <c:v>45245</c:v>
                </c:pt>
                <c:pt idx="457">
                  <c:v>45244</c:v>
                </c:pt>
                <c:pt idx="458">
                  <c:v>45243</c:v>
                </c:pt>
                <c:pt idx="459">
                  <c:v>45240</c:v>
                </c:pt>
                <c:pt idx="460">
                  <c:v>45239</c:v>
                </c:pt>
                <c:pt idx="461">
                  <c:v>45238</c:v>
                </c:pt>
                <c:pt idx="462">
                  <c:v>45237</c:v>
                </c:pt>
                <c:pt idx="463">
                  <c:v>45236</c:v>
                </c:pt>
                <c:pt idx="464">
                  <c:v>45233</c:v>
                </c:pt>
                <c:pt idx="465">
                  <c:v>45232</c:v>
                </c:pt>
                <c:pt idx="466">
                  <c:v>45231</c:v>
                </c:pt>
                <c:pt idx="467">
                  <c:v>45230</c:v>
                </c:pt>
                <c:pt idx="468">
                  <c:v>45229</c:v>
                </c:pt>
                <c:pt idx="469">
                  <c:v>45226</c:v>
                </c:pt>
                <c:pt idx="470">
                  <c:v>45225</c:v>
                </c:pt>
                <c:pt idx="471">
                  <c:v>45224</c:v>
                </c:pt>
                <c:pt idx="472">
                  <c:v>45223</c:v>
                </c:pt>
                <c:pt idx="473">
                  <c:v>45222</c:v>
                </c:pt>
                <c:pt idx="474">
                  <c:v>45219</c:v>
                </c:pt>
                <c:pt idx="475">
                  <c:v>45218</c:v>
                </c:pt>
                <c:pt idx="476">
                  <c:v>45217</c:v>
                </c:pt>
                <c:pt idx="477">
                  <c:v>45216</c:v>
                </c:pt>
                <c:pt idx="478">
                  <c:v>45215</c:v>
                </c:pt>
                <c:pt idx="479">
                  <c:v>45212</c:v>
                </c:pt>
                <c:pt idx="480">
                  <c:v>45211</c:v>
                </c:pt>
                <c:pt idx="481">
                  <c:v>45210</c:v>
                </c:pt>
                <c:pt idx="482">
                  <c:v>45209</c:v>
                </c:pt>
                <c:pt idx="483">
                  <c:v>45208</c:v>
                </c:pt>
                <c:pt idx="484">
                  <c:v>45205</c:v>
                </c:pt>
                <c:pt idx="485">
                  <c:v>45204</c:v>
                </c:pt>
                <c:pt idx="486">
                  <c:v>45203</c:v>
                </c:pt>
                <c:pt idx="487">
                  <c:v>45202</c:v>
                </c:pt>
                <c:pt idx="488">
                  <c:v>45201</c:v>
                </c:pt>
                <c:pt idx="489">
                  <c:v>45198</c:v>
                </c:pt>
                <c:pt idx="490">
                  <c:v>45197</c:v>
                </c:pt>
                <c:pt idx="491">
                  <c:v>45196</c:v>
                </c:pt>
                <c:pt idx="492">
                  <c:v>45195</c:v>
                </c:pt>
                <c:pt idx="493">
                  <c:v>45194</c:v>
                </c:pt>
                <c:pt idx="494">
                  <c:v>45191</c:v>
                </c:pt>
                <c:pt idx="495">
                  <c:v>45190</c:v>
                </c:pt>
                <c:pt idx="496">
                  <c:v>45189</c:v>
                </c:pt>
                <c:pt idx="497">
                  <c:v>45188</c:v>
                </c:pt>
                <c:pt idx="498">
                  <c:v>45187</c:v>
                </c:pt>
                <c:pt idx="499">
                  <c:v>45184</c:v>
                </c:pt>
                <c:pt idx="500">
                  <c:v>45183</c:v>
                </c:pt>
                <c:pt idx="501">
                  <c:v>45182</c:v>
                </c:pt>
                <c:pt idx="502">
                  <c:v>45181</c:v>
                </c:pt>
                <c:pt idx="503">
                  <c:v>45180</c:v>
                </c:pt>
                <c:pt idx="504">
                  <c:v>45177</c:v>
                </c:pt>
                <c:pt idx="505">
                  <c:v>45176</c:v>
                </c:pt>
                <c:pt idx="506">
                  <c:v>45175</c:v>
                </c:pt>
                <c:pt idx="507">
                  <c:v>45174</c:v>
                </c:pt>
                <c:pt idx="508">
                  <c:v>45170</c:v>
                </c:pt>
                <c:pt idx="509">
                  <c:v>45169</c:v>
                </c:pt>
                <c:pt idx="510">
                  <c:v>45168</c:v>
                </c:pt>
                <c:pt idx="511">
                  <c:v>45167</c:v>
                </c:pt>
                <c:pt idx="512">
                  <c:v>45166</c:v>
                </c:pt>
                <c:pt idx="513">
                  <c:v>45163</c:v>
                </c:pt>
                <c:pt idx="514">
                  <c:v>45162</c:v>
                </c:pt>
                <c:pt idx="515">
                  <c:v>45161</c:v>
                </c:pt>
                <c:pt idx="516">
                  <c:v>45160</c:v>
                </c:pt>
                <c:pt idx="517">
                  <c:v>45159</c:v>
                </c:pt>
                <c:pt idx="518">
                  <c:v>45156</c:v>
                </c:pt>
                <c:pt idx="519">
                  <c:v>45155</c:v>
                </c:pt>
                <c:pt idx="520">
                  <c:v>45154</c:v>
                </c:pt>
                <c:pt idx="521">
                  <c:v>45153</c:v>
                </c:pt>
                <c:pt idx="522">
                  <c:v>45152</c:v>
                </c:pt>
                <c:pt idx="523">
                  <c:v>45149</c:v>
                </c:pt>
                <c:pt idx="524">
                  <c:v>45148</c:v>
                </c:pt>
                <c:pt idx="525">
                  <c:v>45147</c:v>
                </c:pt>
                <c:pt idx="526">
                  <c:v>45146</c:v>
                </c:pt>
                <c:pt idx="527">
                  <c:v>45145</c:v>
                </c:pt>
                <c:pt idx="528">
                  <c:v>45142</c:v>
                </c:pt>
                <c:pt idx="529">
                  <c:v>45141</c:v>
                </c:pt>
                <c:pt idx="530">
                  <c:v>45140</c:v>
                </c:pt>
                <c:pt idx="531">
                  <c:v>45139</c:v>
                </c:pt>
                <c:pt idx="532">
                  <c:v>45138</c:v>
                </c:pt>
                <c:pt idx="533">
                  <c:v>45135</c:v>
                </c:pt>
                <c:pt idx="534">
                  <c:v>45134</c:v>
                </c:pt>
                <c:pt idx="535">
                  <c:v>45133</c:v>
                </c:pt>
                <c:pt idx="536">
                  <c:v>45132</c:v>
                </c:pt>
                <c:pt idx="537">
                  <c:v>45131</c:v>
                </c:pt>
                <c:pt idx="538">
                  <c:v>45128</c:v>
                </c:pt>
                <c:pt idx="539">
                  <c:v>45127</c:v>
                </c:pt>
                <c:pt idx="540">
                  <c:v>45126</c:v>
                </c:pt>
                <c:pt idx="541">
                  <c:v>45125</c:v>
                </c:pt>
                <c:pt idx="542">
                  <c:v>45124</c:v>
                </c:pt>
                <c:pt idx="543">
                  <c:v>45121</c:v>
                </c:pt>
                <c:pt idx="544">
                  <c:v>45120</c:v>
                </c:pt>
                <c:pt idx="545">
                  <c:v>45119</c:v>
                </c:pt>
                <c:pt idx="546">
                  <c:v>45118</c:v>
                </c:pt>
                <c:pt idx="547">
                  <c:v>45117</c:v>
                </c:pt>
                <c:pt idx="548">
                  <c:v>45114</c:v>
                </c:pt>
                <c:pt idx="549">
                  <c:v>45113</c:v>
                </c:pt>
                <c:pt idx="550">
                  <c:v>45112</c:v>
                </c:pt>
                <c:pt idx="551">
                  <c:v>45110</c:v>
                </c:pt>
                <c:pt idx="552">
                  <c:v>45107</c:v>
                </c:pt>
                <c:pt idx="553">
                  <c:v>45106</c:v>
                </c:pt>
                <c:pt idx="554">
                  <c:v>45105</c:v>
                </c:pt>
                <c:pt idx="555">
                  <c:v>45104</c:v>
                </c:pt>
                <c:pt idx="556">
                  <c:v>45103</c:v>
                </c:pt>
                <c:pt idx="557">
                  <c:v>45100</c:v>
                </c:pt>
                <c:pt idx="558">
                  <c:v>45099</c:v>
                </c:pt>
                <c:pt idx="559">
                  <c:v>45098</c:v>
                </c:pt>
                <c:pt idx="560">
                  <c:v>45097</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45072</c:v>
                </c:pt>
                <c:pt idx="576">
                  <c:v>45071</c:v>
                </c:pt>
                <c:pt idx="577">
                  <c:v>45070</c:v>
                </c:pt>
                <c:pt idx="578">
                  <c:v>45069</c:v>
                </c:pt>
                <c:pt idx="579">
                  <c:v>45068</c:v>
                </c:pt>
                <c:pt idx="580">
                  <c:v>45065</c:v>
                </c:pt>
                <c:pt idx="581">
                  <c:v>45064</c:v>
                </c:pt>
                <c:pt idx="582">
                  <c:v>45063</c:v>
                </c:pt>
                <c:pt idx="583">
                  <c:v>45062</c:v>
                </c:pt>
                <c:pt idx="584">
                  <c:v>45061</c:v>
                </c:pt>
                <c:pt idx="585">
                  <c:v>45058</c:v>
                </c:pt>
                <c:pt idx="586">
                  <c:v>45057</c:v>
                </c:pt>
                <c:pt idx="587">
                  <c:v>45056</c:v>
                </c:pt>
                <c:pt idx="588">
                  <c:v>45055</c:v>
                </c:pt>
                <c:pt idx="589">
                  <c:v>45054</c:v>
                </c:pt>
                <c:pt idx="590">
                  <c:v>45051</c:v>
                </c:pt>
                <c:pt idx="591">
                  <c:v>45050</c:v>
                </c:pt>
                <c:pt idx="592">
                  <c:v>45049</c:v>
                </c:pt>
                <c:pt idx="593">
                  <c:v>45048</c:v>
                </c:pt>
                <c:pt idx="594">
                  <c:v>45047</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45026</c:v>
                </c:pt>
                <c:pt idx="610">
                  <c:v>45022</c:v>
                </c:pt>
                <c:pt idx="611">
                  <c:v>45021</c:v>
                </c:pt>
                <c:pt idx="612">
                  <c:v>45020</c:v>
                </c:pt>
                <c:pt idx="613">
                  <c:v>45019</c:v>
                </c:pt>
                <c:pt idx="614">
                  <c:v>45016</c:v>
                </c:pt>
                <c:pt idx="615">
                  <c:v>45015</c:v>
                </c:pt>
                <c:pt idx="616">
                  <c:v>45014</c:v>
                </c:pt>
                <c:pt idx="617">
                  <c:v>45013</c:v>
                </c:pt>
                <c:pt idx="618">
                  <c:v>45012</c:v>
                </c:pt>
                <c:pt idx="619">
                  <c:v>45009</c:v>
                </c:pt>
                <c:pt idx="620">
                  <c:v>45008</c:v>
                </c:pt>
                <c:pt idx="621">
                  <c:v>45007</c:v>
                </c:pt>
                <c:pt idx="622">
                  <c:v>45006</c:v>
                </c:pt>
                <c:pt idx="623">
                  <c:v>45005</c:v>
                </c:pt>
                <c:pt idx="624">
                  <c:v>45002</c:v>
                </c:pt>
                <c:pt idx="625">
                  <c:v>45001</c:v>
                </c:pt>
                <c:pt idx="626">
                  <c:v>45000</c:v>
                </c:pt>
                <c:pt idx="627">
                  <c:v>44999</c:v>
                </c:pt>
                <c:pt idx="628">
                  <c:v>44998</c:v>
                </c:pt>
                <c:pt idx="629">
                  <c:v>44995</c:v>
                </c:pt>
                <c:pt idx="630">
                  <c:v>44994</c:v>
                </c:pt>
                <c:pt idx="631">
                  <c:v>44993</c:v>
                </c:pt>
                <c:pt idx="632">
                  <c:v>44992</c:v>
                </c:pt>
                <c:pt idx="633">
                  <c:v>44991</c:v>
                </c:pt>
                <c:pt idx="634">
                  <c:v>44988</c:v>
                </c:pt>
                <c:pt idx="635">
                  <c:v>44987</c:v>
                </c:pt>
                <c:pt idx="636">
                  <c:v>44986</c:v>
                </c:pt>
                <c:pt idx="637">
                  <c:v>44985</c:v>
                </c:pt>
                <c:pt idx="638">
                  <c:v>44984</c:v>
                </c:pt>
                <c:pt idx="639">
                  <c:v>44981</c:v>
                </c:pt>
                <c:pt idx="640">
                  <c:v>44980</c:v>
                </c:pt>
                <c:pt idx="641">
                  <c:v>44979</c:v>
                </c:pt>
                <c:pt idx="642">
                  <c:v>44978</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44939</c:v>
                </c:pt>
                <c:pt idx="668">
                  <c:v>44938</c:v>
                </c:pt>
                <c:pt idx="669">
                  <c:v>44937</c:v>
                </c:pt>
                <c:pt idx="670">
                  <c:v>44936</c:v>
                </c:pt>
                <c:pt idx="671">
                  <c:v>44935</c:v>
                </c:pt>
                <c:pt idx="672">
                  <c:v>44932</c:v>
                </c:pt>
                <c:pt idx="673">
                  <c:v>44931</c:v>
                </c:pt>
                <c:pt idx="674">
                  <c:v>44930</c:v>
                </c:pt>
                <c:pt idx="675">
                  <c:v>44929</c:v>
                </c:pt>
                <c:pt idx="676">
                  <c:v>44925</c:v>
                </c:pt>
                <c:pt idx="677">
                  <c:v>44924</c:v>
                </c:pt>
                <c:pt idx="678">
                  <c:v>44923</c:v>
                </c:pt>
                <c:pt idx="679">
                  <c:v>44922</c:v>
                </c:pt>
                <c:pt idx="680">
                  <c:v>44918</c:v>
                </c:pt>
                <c:pt idx="681">
                  <c:v>44917</c:v>
                </c:pt>
                <c:pt idx="682">
                  <c:v>44916</c:v>
                </c:pt>
                <c:pt idx="683">
                  <c:v>44915</c:v>
                </c:pt>
                <c:pt idx="684">
                  <c:v>44914</c:v>
                </c:pt>
                <c:pt idx="685">
                  <c:v>44911</c:v>
                </c:pt>
                <c:pt idx="686">
                  <c:v>44910</c:v>
                </c:pt>
                <c:pt idx="687">
                  <c:v>44909</c:v>
                </c:pt>
                <c:pt idx="688">
                  <c:v>44908</c:v>
                </c:pt>
                <c:pt idx="689">
                  <c:v>44907</c:v>
                </c:pt>
                <c:pt idx="690">
                  <c:v>44904</c:v>
                </c:pt>
                <c:pt idx="691">
                  <c:v>44903</c:v>
                </c:pt>
                <c:pt idx="692">
                  <c:v>44902</c:v>
                </c:pt>
                <c:pt idx="693">
                  <c:v>44901</c:v>
                </c:pt>
                <c:pt idx="694">
                  <c:v>44900</c:v>
                </c:pt>
                <c:pt idx="695">
                  <c:v>44897</c:v>
                </c:pt>
                <c:pt idx="696">
                  <c:v>44896</c:v>
                </c:pt>
                <c:pt idx="697">
                  <c:v>44895</c:v>
                </c:pt>
                <c:pt idx="698">
                  <c:v>44894</c:v>
                </c:pt>
                <c:pt idx="699">
                  <c:v>44893</c:v>
                </c:pt>
                <c:pt idx="700">
                  <c:v>44890</c:v>
                </c:pt>
                <c:pt idx="701">
                  <c:v>44888</c:v>
                </c:pt>
                <c:pt idx="702">
                  <c:v>44887</c:v>
                </c:pt>
                <c:pt idx="703">
                  <c:v>44886</c:v>
                </c:pt>
                <c:pt idx="704">
                  <c:v>44883</c:v>
                </c:pt>
                <c:pt idx="705">
                  <c:v>44882</c:v>
                </c:pt>
                <c:pt idx="706">
                  <c:v>44881</c:v>
                </c:pt>
                <c:pt idx="707">
                  <c:v>44880</c:v>
                </c:pt>
                <c:pt idx="708">
                  <c:v>44879</c:v>
                </c:pt>
                <c:pt idx="709">
                  <c:v>44876</c:v>
                </c:pt>
                <c:pt idx="710">
                  <c:v>44875</c:v>
                </c:pt>
                <c:pt idx="711">
                  <c:v>44874</c:v>
                </c:pt>
                <c:pt idx="712">
                  <c:v>44873</c:v>
                </c:pt>
                <c:pt idx="713">
                  <c:v>44872</c:v>
                </c:pt>
                <c:pt idx="714">
                  <c:v>44869</c:v>
                </c:pt>
                <c:pt idx="715">
                  <c:v>44868</c:v>
                </c:pt>
                <c:pt idx="716">
                  <c:v>44867</c:v>
                </c:pt>
                <c:pt idx="717">
                  <c:v>44866</c:v>
                </c:pt>
                <c:pt idx="718">
                  <c:v>44865</c:v>
                </c:pt>
                <c:pt idx="719">
                  <c:v>44862</c:v>
                </c:pt>
                <c:pt idx="720">
                  <c:v>44861</c:v>
                </c:pt>
                <c:pt idx="721">
                  <c:v>44860</c:v>
                </c:pt>
                <c:pt idx="722">
                  <c:v>44859</c:v>
                </c:pt>
                <c:pt idx="723">
                  <c:v>44858</c:v>
                </c:pt>
                <c:pt idx="724">
                  <c:v>44855</c:v>
                </c:pt>
                <c:pt idx="725">
                  <c:v>44854</c:v>
                </c:pt>
                <c:pt idx="726">
                  <c:v>44853</c:v>
                </c:pt>
                <c:pt idx="727">
                  <c:v>44852</c:v>
                </c:pt>
                <c:pt idx="728">
                  <c:v>44851</c:v>
                </c:pt>
                <c:pt idx="729">
                  <c:v>44848</c:v>
                </c:pt>
                <c:pt idx="730">
                  <c:v>44847</c:v>
                </c:pt>
                <c:pt idx="731">
                  <c:v>44846</c:v>
                </c:pt>
                <c:pt idx="732">
                  <c:v>44845</c:v>
                </c:pt>
                <c:pt idx="733">
                  <c:v>44844</c:v>
                </c:pt>
                <c:pt idx="734">
                  <c:v>44841</c:v>
                </c:pt>
                <c:pt idx="735">
                  <c:v>44840</c:v>
                </c:pt>
                <c:pt idx="736">
                  <c:v>44839</c:v>
                </c:pt>
                <c:pt idx="737">
                  <c:v>44838</c:v>
                </c:pt>
                <c:pt idx="738">
                  <c:v>44837</c:v>
                </c:pt>
                <c:pt idx="739">
                  <c:v>44834</c:v>
                </c:pt>
                <c:pt idx="740">
                  <c:v>44833</c:v>
                </c:pt>
                <c:pt idx="741">
                  <c:v>44832</c:v>
                </c:pt>
                <c:pt idx="742">
                  <c:v>44831</c:v>
                </c:pt>
                <c:pt idx="743">
                  <c:v>44830</c:v>
                </c:pt>
                <c:pt idx="744">
                  <c:v>44827</c:v>
                </c:pt>
                <c:pt idx="745">
                  <c:v>44826</c:v>
                </c:pt>
                <c:pt idx="746">
                  <c:v>44825</c:v>
                </c:pt>
                <c:pt idx="747">
                  <c:v>44824</c:v>
                </c:pt>
                <c:pt idx="748">
                  <c:v>44823</c:v>
                </c:pt>
                <c:pt idx="749">
                  <c:v>44820</c:v>
                </c:pt>
                <c:pt idx="750">
                  <c:v>44819</c:v>
                </c:pt>
                <c:pt idx="751">
                  <c:v>44818</c:v>
                </c:pt>
                <c:pt idx="752">
                  <c:v>44817</c:v>
                </c:pt>
                <c:pt idx="753">
                  <c:v>44816</c:v>
                </c:pt>
                <c:pt idx="754">
                  <c:v>44813</c:v>
                </c:pt>
                <c:pt idx="755">
                  <c:v>44812</c:v>
                </c:pt>
                <c:pt idx="756">
                  <c:v>44811</c:v>
                </c:pt>
                <c:pt idx="757">
                  <c:v>44810</c:v>
                </c:pt>
                <c:pt idx="758">
                  <c:v>44806</c:v>
                </c:pt>
                <c:pt idx="759">
                  <c:v>44805</c:v>
                </c:pt>
              </c:numCache>
            </c:numRef>
          </c:cat>
          <c:val>
            <c:numRef>
              <c:f>Sheet1!$I$3:$I$762</c:f>
              <c:numCache>
                <c:formatCode>General</c:formatCode>
                <c:ptCount val="760"/>
                <c:pt idx="0">
                  <c:v>45.651339999999998</c:v>
                </c:pt>
                <c:pt idx="1">
                  <c:v>43.702033999999998</c:v>
                </c:pt>
                <c:pt idx="2">
                  <c:v>44.398322999999998</c:v>
                </c:pt>
                <c:pt idx="3">
                  <c:v>43.777946</c:v>
                </c:pt>
                <c:pt idx="4">
                  <c:v>43.417544999999997</c:v>
                </c:pt>
                <c:pt idx="5">
                  <c:v>44.113864999999997</c:v>
                </c:pt>
                <c:pt idx="6">
                  <c:v>43.008052999999997</c:v>
                </c:pt>
                <c:pt idx="7">
                  <c:v>43.085701</c:v>
                </c:pt>
                <c:pt idx="8">
                  <c:v>43.872489999999999</c:v>
                </c:pt>
                <c:pt idx="9">
                  <c:v>43.872489999999999</c:v>
                </c:pt>
                <c:pt idx="10">
                  <c:v>44.163173999999998</c:v>
                </c:pt>
                <c:pt idx="11">
                  <c:v>43.936774999999997</c:v>
                </c:pt>
                <c:pt idx="12">
                  <c:v>43.471908999999997</c:v>
                </c:pt>
                <c:pt idx="13">
                  <c:v>43.043559999999999</c:v>
                </c:pt>
                <c:pt idx="14">
                  <c:v>44.146872999999999</c:v>
                </c:pt>
                <c:pt idx="15">
                  <c:v>41.473671000000003</c:v>
                </c:pt>
                <c:pt idx="16">
                  <c:v>41.956386999999999</c:v>
                </c:pt>
                <c:pt idx="17">
                  <c:v>41.905715999999998</c:v>
                </c:pt>
                <c:pt idx="18">
                  <c:v>41.872706999999998</c:v>
                </c:pt>
                <c:pt idx="19">
                  <c:v>41.981056000000002</c:v>
                </c:pt>
                <c:pt idx="20">
                  <c:v>41.870936999999998</c:v>
                </c:pt>
                <c:pt idx="21">
                  <c:v>41.905715999999998</c:v>
                </c:pt>
                <c:pt idx="22">
                  <c:v>40.441054999999999</c:v>
                </c:pt>
                <c:pt idx="23">
                  <c:v>38.913654000000001</c:v>
                </c:pt>
                <c:pt idx="24">
                  <c:v>39.547080999999999</c:v>
                </c:pt>
                <c:pt idx="25">
                  <c:v>38.893279999999997</c:v>
                </c:pt>
                <c:pt idx="26">
                  <c:v>39.602393999999997</c:v>
                </c:pt>
                <c:pt idx="27">
                  <c:v>39.345322000000003</c:v>
                </c:pt>
                <c:pt idx="28">
                  <c:v>39.540858999999998</c:v>
                </c:pt>
                <c:pt idx="29">
                  <c:v>37.692703000000002</c:v>
                </c:pt>
                <c:pt idx="30">
                  <c:v>39.406097000000003</c:v>
                </c:pt>
                <c:pt idx="31">
                  <c:v>40.449489999999997</c:v>
                </c:pt>
                <c:pt idx="32">
                  <c:v>40.991905000000003</c:v>
                </c:pt>
                <c:pt idx="33">
                  <c:v>41.638126</c:v>
                </c:pt>
                <c:pt idx="34">
                  <c:v>41.841434</c:v>
                </c:pt>
                <c:pt idx="35">
                  <c:v>41.184348999999997</c:v>
                </c:pt>
                <c:pt idx="36">
                  <c:v>42.183765000000001</c:v>
                </c:pt>
                <c:pt idx="37">
                  <c:v>40.579509999999999</c:v>
                </c:pt>
                <c:pt idx="38">
                  <c:v>40.012894000000003</c:v>
                </c:pt>
                <c:pt idx="39">
                  <c:v>40.073292000000002</c:v>
                </c:pt>
                <c:pt idx="40">
                  <c:v>40.522807999999998</c:v>
                </c:pt>
                <c:pt idx="41">
                  <c:v>39.797173000000001</c:v>
                </c:pt>
                <c:pt idx="42">
                  <c:v>39.065913999999999</c:v>
                </c:pt>
                <c:pt idx="43">
                  <c:v>40.444339999999997</c:v>
                </c:pt>
                <c:pt idx="44">
                  <c:v>40.165913000000003</c:v>
                </c:pt>
                <c:pt idx="45">
                  <c:v>41.047660999999998</c:v>
                </c:pt>
                <c:pt idx="46">
                  <c:v>40.440075</c:v>
                </c:pt>
                <c:pt idx="47">
                  <c:v>39.752884000000002</c:v>
                </c:pt>
                <c:pt idx="48">
                  <c:v>40.276001000000001</c:v>
                </c:pt>
                <c:pt idx="49">
                  <c:v>41.6096</c:v>
                </c:pt>
                <c:pt idx="50">
                  <c:v>40.522587000000001</c:v>
                </c:pt>
                <c:pt idx="51">
                  <c:v>40.555816999999998</c:v>
                </c:pt>
                <c:pt idx="52">
                  <c:v>39.291713999999999</c:v>
                </c:pt>
                <c:pt idx="53">
                  <c:v>38.421432000000003</c:v>
                </c:pt>
                <c:pt idx="54">
                  <c:v>37.055424000000002</c:v>
                </c:pt>
                <c:pt idx="55">
                  <c:v>35.777923999999999</c:v>
                </c:pt>
                <c:pt idx="56">
                  <c:v>36.114632</c:v>
                </c:pt>
                <c:pt idx="57">
                  <c:v>34.512301999999998</c:v>
                </c:pt>
                <c:pt idx="58">
                  <c:v>33.327835</c:v>
                </c:pt>
                <c:pt idx="59">
                  <c:v>33.216769999999997</c:v>
                </c:pt>
                <c:pt idx="60">
                  <c:v>33.356205000000003</c:v>
                </c:pt>
                <c:pt idx="61">
                  <c:v>34.301636000000002</c:v>
                </c:pt>
                <c:pt idx="62">
                  <c:v>33.299312999999998</c:v>
                </c:pt>
                <c:pt idx="63">
                  <c:v>35.731140000000003</c:v>
                </c:pt>
                <c:pt idx="64">
                  <c:v>35.409405</c:v>
                </c:pt>
                <c:pt idx="65">
                  <c:v>35.412880000000001</c:v>
                </c:pt>
                <c:pt idx="66">
                  <c:v>35.080844999999997</c:v>
                </c:pt>
                <c:pt idx="67">
                  <c:v>35.084353999999998</c:v>
                </c:pt>
                <c:pt idx="68">
                  <c:v>33.684544000000002</c:v>
                </c:pt>
                <c:pt idx="69">
                  <c:v>34.025703</c:v>
                </c:pt>
                <c:pt idx="70">
                  <c:v>34.316009999999999</c:v>
                </c:pt>
                <c:pt idx="71">
                  <c:v>33.639496000000001</c:v>
                </c:pt>
                <c:pt idx="72">
                  <c:v>33.527636999999999</c:v>
                </c:pt>
                <c:pt idx="73">
                  <c:v>33.355983999999999</c:v>
                </c:pt>
                <c:pt idx="74">
                  <c:v>32.986294000000001</c:v>
                </c:pt>
                <c:pt idx="75">
                  <c:v>33.760071000000003</c:v>
                </c:pt>
                <c:pt idx="76">
                  <c:v>31.420641</c:v>
                </c:pt>
                <c:pt idx="77">
                  <c:v>32.229385000000001</c:v>
                </c:pt>
                <c:pt idx="78">
                  <c:v>32.233649999999997</c:v>
                </c:pt>
                <c:pt idx="79">
                  <c:v>34.813853999999999</c:v>
                </c:pt>
                <c:pt idx="80">
                  <c:v>35.176594000000001</c:v>
                </c:pt>
                <c:pt idx="81">
                  <c:v>34.742778999999999</c:v>
                </c:pt>
                <c:pt idx="82">
                  <c:v>33.694049999999997</c:v>
                </c:pt>
                <c:pt idx="83">
                  <c:v>32.835804000000003</c:v>
                </c:pt>
                <c:pt idx="84">
                  <c:v>33.118113999999998</c:v>
                </c:pt>
                <c:pt idx="85">
                  <c:v>33.969982000000002</c:v>
                </c:pt>
                <c:pt idx="86">
                  <c:v>30.303363999999998</c:v>
                </c:pt>
                <c:pt idx="87">
                  <c:v>30.679494999999999</c:v>
                </c:pt>
                <c:pt idx="88">
                  <c:v>29.875613999999999</c:v>
                </c:pt>
                <c:pt idx="89">
                  <c:v>28.975418000000001</c:v>
                </c:pt>
                <c:pt idx="90">
                  <c:v>30.206858</c:v>
                </c:pt>
                <c:pt idx="91">
                  <c:v>30.518328</c:v>
                </c:pt>
                <c:pt idx="92">
                  <c:v>28.735213999999999</c:v>
                </c:pt>
                <c:pt idx="93">
                  <c:v>28.471128</c:v>
                </c:pt>
                <c:pt idx="94">
                  <c:v>28.023384</c:v>
                </c:pt>
                <c:pt idx="95">
                  <c:v>27.075613000000001</c:v>
                </c:pt>
                <c:pt idx="96">
                  <c:v>26.715214</c:v>
                </c:pt>
                <c:pt idx="97">
                  <c:v>26.651717999999999</c:v>
                </c:pt>
                <c:pt idx="98">
                  <c:v>25.113862999999998</c:v>
                </c:pt>
                <c:pt idx="99">
                  <c:v>23.788414</c:v>
                </c:pt>
                <c:pt idx="100">
                  <c:v>20.577152000000002</c:v>
                </c:pt>
                <c:pt idx="101">
                  <c:v>23.647051000000001</c:v>
                </c:pt>
                <c:pt idx="102">
                  <c:v>25.312304999999999</c:v>
                </c:pt>
                <c:pt idx="103">
                  <c:v>27.522189999999998</c:v>
                </c:pt>
                <c:pt idx="104">
                  <c:v>28.014444000000001</c:v>
                </c:pt>
                <c:pt idx="105">
                  <c:v>27.028607999999998</c:v>
                </c:pt>
                <c:pt idx="106">
                  <c:v>25.073081999999999</c:v>
                </c:pt>
                <c:pt idx="107">
                  <c:v>28.278718999999999</c:v>
                </c:pt>
                <c:pt idx="108">
                  <c:v>18.919291000000001</c:v>
                </c:pt>
                <c:pt idx="109">
                  <c:v>19.930175999999999</c:v>
                </c:pt>
                <c:pt idx="110">
                  <c:v>21.033459000000001</c:v>
                </c:pt>
                <c:pt idx="111">
                  <c:v>28.081223000000001</c:v>
                </c:pt>
                <c:pt idx="112">
                  <c:v>33.386276000000002</c:v>
                </c:pt>
                <c:pt idx="113">
                  <c:v>32.642795999999997</c:v>
                </c:pt>
                <c:pt idx="114">
                  <c:v>32.680069000000003</c:v>
                </c:pt>
                <c:pt idx="115">
                  <c:v>31.360085000000002</c:v>
                </c:pt>
                <c:pt idx="116">
                  <c:v>33.621239000000003</c:v>
                </c:pt>
                <c:pt idx="117">
                  <c:v>34.111153000000002</c:v>
                </c:pt>
                <c:pt idx="118">
                  <c:v>34.530372999999997</c:v>
                </c:pt>
                <c:pt idx="119">
                  <c:v>34.51717</c:v>
                </c:pt>
                <c:pt idx="120">
                  <c:v>32.628231</c:v>
                </c:pt>
                <c:pt idx="121">
                  <c:v>32.527050000000003</c:v>
                </c:pt>
                <c:pt idx="122">
                  <c:v>32.562778000000002</c:v>
                </c:pt>
                <c:pt idx="123">
                  <c:v>31.351901999999999</c:v>
                </c:pt>
                <c:pt idx="124">
                  <c:v>32.174232000000003</c:v>
                </c:pt>
                <c:pt idx="125">
                  <c:v>31.057745000000001</c:v>
                </c:pt>
                <c:pt idx="126">
                  <c:v>28.926676</c:v>
                </c:pt>
                <c:pt idx="127">
                  <c:v>30.624151000000001</c:v>
                </c:pt>
                <c:pt idx="128">
                  <c:v>30.884920000000001</c:v>
                </c:pt>
                <c:pt idx="129">
                  <c:v>32.395606999999998</c:v>
                </c:pt>
                <c:pt idx="130">
                  <c:v>35.207076999999998</c:v>
                </c:pt>
                <c:pt idx="131">
                  <c:v>34.503776999999999</c:v>
                </c:pt>
                <c:pt idx="132">
                  <c:v>35.854244000000001</c:v>
                </c:pt>
                <c:pt idx="133">
                  <c:v>34.320273999999998</c:v>
                </c:pt>
                <c:pt idx="134">
                  <c:v>36.437538000000004</c:v>
                </c:pt>
                <c:pt idx="135">
                  <c:v>38.489792000000001</c:v>
                </c:pt>
                <c:pt idx="136">
                  <c:v>36.589989000000003</c:v>
                </c:pt>
                <c:pt idx="137">
                  <c:v>37.201618000000003</c:v>
                </c:pt>
                <c:pt idx="138">
                  <c:v>37.79562</c:v>
                </c:pt>
                <c:pt idx="139">
                  <c:v>37.290351999999999</c:v>
                </c:pt>
                <c:pt idx="140">
                  <c:v>37.185504999999999</c:v>
                </c:pt>
                <c:pt idx="141">
                  <c:v>39.550364999999999</c:v>
                </c:pt>
                <c:pt idx="142">
                  <c:v>40.974850000000004</c:v>
                </c:pt>
                <c:pt idx="143">
                  <c:v>40.749775</c:v>
                </c:pt>
                <c:pt idx="144">
                  <c:v>40.717365000000001</c:v>
                </c:pt>
                <c:pt idx="145">
                  <c:v>41.239693000000003</c:v>
                </c:pt>
                <c:pt idx="146">
                  <c:v>40.156593000000001</c:v>
                </c:pt>
                <c:pt idx="147">
                  <c:v>40.867634000000002</c:v>
                </c:pt>
                <c:pt idx="148">
                  <c:v>40.478329000000002</c:v>
                </c:pt>
                <c:pt idx="149">
                  <c:v>39.950760000000002</c:v>
                </c:pt>
                <c:pt idx="150">
                  <c:v>41.354045999999997</c:v>
                </c:pt>
                <c:pt idx="151">
                  <c:v>41.750960999999997</c:v>
                </c:pt>
                <c:pt idx="152">
                  <c:v>40.748829000000001</c:v>
                </c:pt>
                <c:pt idx="153">
                  <c:v>40.325122999999998</c:v>
                </c:pt>
                <c:pt idx="154">
                  <c:v>40.712879000000001</c:v>
                </c:pt>
                <c:pt idx="155">
                  <c:v>41.778919000000002</c:v>
                </c:pt>
                <c:pt idx="156">
                  <c:v>41.246291999999997</c:v>
                </c:pt>
                <c:pt idx="157">
                  <c:v>41.678528</c:v>
                </c:pt>
                <c:pt idx="158">
                  <c:v>41.246482999999998</c:v>
                </c:pt>
                <c:pt idx="159">
                  <c:v>40.332515999999998</c:v>
                </c:pt>
                <c:pt idx="160">
                  <c:v>40.777351000000003</c:v>
                </c:pt>
                <c:pt idx="161">
                  <c:v>39.487442000000001</c:v>
                </c:pt>
                <c:pt idx="162">
                  <c:v>39.073875000000001</c:v>
                </c:pt>
                <c:pt idx="163">
                  <c:v>37.374439000000002</c:v>
                </c:pt>
                <c:pt idx="164">
                  <c:v>36.317149999999998</c:v>
                </c:pt>
                <c:pt idx="165">
                  <c:v>36.533282999999997</c:v>
                </c:pt>
                <c:pt idx="166">
                  <c:v>34.311714000000002</c:v>
                </c:pt>
                <c:pt idx="167">
                  <c:v>33.613087</c:v>
                </c:pt>
                <c:pt idx="168">
                  <c:v>32.480080000000001</c:v>
                </c:pt>
                <c:pt idx="169">
                  <c:v>34.681052999999999</c:v>
                </c:pt>
                <c:pt idx="170">
                  <c:v>34.343555000000002</c:v>
                </c:pt>
                <c:pt idx="171">
                  <c:v>34.906475</c:v>
                </c:pt>
                <c:pt idx="172">
                  <c:v>34.987247000000004</c:v>
                </c:pt>
                <c:pt idx="173">
                  <c:v>33.913657999999998</c:v>
                </c:pt>
                <c:pt idx="174">
                  <c:v>34.393653999999998</c:v>
                </c:pt>
                <c:pt idx="175">
                  <c:v>34.486874</c:v>
                </c:pt>
                <c:pt idx="176">
                  <c:v>35.808819</c:v>
                </c:pt>
                <c:pt idx="177">
                  <c:v>36.862602000000003</c:v>
                </c:pt>
                <c:pt idx="178">
                  <c:v>36.771720999999999</c:v>
                </c:pt>
                <c:pt idx="179">
                  <c:v>35.539490000000001</c:v>
                </c:pt>
                <c:pt idx="180">
                  <c:v>35.328819000000003</c:v>
                </c:pt>
                <c:pt idx="181">
                  <c:v>33.755619000000003</c:v>
                </c:pt>
                <c:pt idx="182">
                  <c:v>33.707065999999998</c:v>
                </c:pt>
                <c:pt idx="183">
                  <c:v>37.254623000000002</c:v>
                </c:pt>
                <c:pt idx="184">
                  <c:v>38.099888</c:v>
                </c:pt>
                <c:pt idx="185">
                  <c:v>38.449199999999998</c:v>
                </c:pt>
                <c:pt idx="186">
                  <c:v>38.721054000000002</c:v>
                </c:pt>
                <c:pt idx="187">
                  <c:v>39.461632000000002</c:v>
                </c:pt>
                <c:pt idx="188">
                  <c:v>39.775219</c:v>
                </c:pt>
                <c:pt idx="189">
                  <c:v>40.262008999999999</c:v>
                </c:pt>
                <c:pt idx="190">
                  <c:v>41.022010999999999</c:v>
                </c:pt>
                <c:pt idx="191">
                  <c:v>41.411160000000002</c:v>
                </c:pt>
                <c:pt idx="192">
                  <c:v>42.195610000000002</c:v>
                </c:pt>
                <c:pt idx="193">
                  <c:v>41.221054000000002</c:v>
                </c:pt>
                <c:pt idx="194">
                  <c:v>41.462615999999997</c:v>
                </c:pt>
                <c:pt idx="195">
                  <c:v>41.869011</c:v>
                </c:pt>
                <c:pt idx="196">
                  <c:v>41.273269999999997</c:v>
                </c:pt>
                <c:pt idx="197">
                  <c:v>41.709991000000002</c:v>
                </c:pt>
                <c:pt idx="198">
                  <c:v>41.319107000000002</c:v>
                </c:pt>
                <c:pt idx="199">
                  <c:v>39.928992999999998</c:v>
                </c:pt>
                <c:pt idx="200">
                  <c:v>38.582790000000003</c:v>
                </c:pt>
                <c:pt idx="201">
                  <c:v>37.123748999999997</c:v>
                </c:pt>
                <c:pt idx="202">
                  <c:v>36.682986999999997</c:v>
                </c:pt>
                <c:pt idx="203">
                  <c:v>37.064140000000002</c:v>
                </c:pt>
                <c:pt idx="204">
                  <c:v>37.239113000000003</c:v>
                </c:pt>
                <c:pt idx="205">
                  <c:v>38.205329999999996</c:v>
                </c:pt>
                <c:pt idx="206">
                  <c:v>38.860267999999998</c:v>
                </c:pt>
                <c:pt idx="207">
                  <c:v>38.711136000000003</c:v>
                </c:pt>
                <c:pt idx="208">
                  <c:v>39.918315999999997</c:v>
                </c:pt>
                <c:pt idx="209">
                  <c:v>38.957565000000002</c:v>
                </c:pt>
                <c:pt idx="210">
                  <c:v>38.137352</c:v>
                </c:pt>
                <c:pt idx="211">
                  <c:v>38.139214000000003</c:v>
                </c:pt>
                <c:pt idx="212">
                  <c:v>33.375411999999997</c:v>
                </c:pt>
                <c:pt idx="213">
                  <c:v>32.025669000000001</c:v>
                </c:pt>
                <c:pt idx="214">
                  <c:v>32.839374999999997</c:v>
                </c:pt>
                <c:pt idx="215">
                  <c:v>31.927299000000001</c:v>
                </c:pt>
                <c:pt idx="216">
                  <c:v>33.121623999999997</c:v>
                </c:pt>
                <c:pt idx="217">
                  <c:v>33.410693999999999</c:v>
                </c:pt>
                <c:pt idx="218">
                  <c:v>33.898811000000002</c:v>
                </c:pt>
                <c:pt idx="219">
                  <c:v>33.035888999999997</c:v>
                </c:pt>
                <c:pt idx="220">
                  <c:v>33.857081999999998</c:v>
                </c:pt>
                <c:pt idx="221">
                  <c:v>34.301192999999998</c:v>
                </c:pt>
                <c:pt idx="222">
                  <c:v>35.596161000000002</c:v>
                </c:pt>
                <c:pt idx="223">
                  <c:v>35.617355000000003</c:v>
                </c:pt>
                <c:pt idx="224">
                  <c:v>36.705002</c:v>
                </c:pt>
                <c:pt idx="225">
                  <c:v>36.588566</c:v>
                </c:pt>
                <c:pt idx="226">
                  <c:v>36.078873000000002</c:v>
                </c:pt>
                <c:pt idx="227">
                  <c:v>35.013435000000001</c:v>
                </c:pt>
                <c:pt idx="228">
                  <c:v>36.039451999999997</c:v>
                </c:pt>
                <c:pt idx="229">
                  <c:v>35.403370000000002</c:v>
                </c:pt>
                <c:pt idx="230">
                  <c:v>34.109034999999999</c:v>
                </c:pt>
                <c:pt idx="231">
                  <c:v>34.291874</c:v>
                </c:pt>
                <c:pt idx="232">
                  <c:v>32.928390999999998</c:v>
                </c:pt>
                <c:pt idx="233">
                  <c:v>32.529957000000003</c:v>
                </c:pt>
                <c:pt idx="234">
                  <c:v>33.788817999999999</c:v>
                </c:pt>
                <c:pt idx="235">
                  <c:v>32.711120999999999</c:v>
                </c:pt>
                <c:pt idx="236">
                  <c:v>33.295299999999997</c:v>
                </c:pt>
                <c:pt idx="237">
                  <c:v>33.170363999999999</c:v>
                </c:pt>
                <c:pt idx="238">
                  <c:v>33.717426000000003</c:v>
                </c:pt>
                <c:pt idx="239">
                  <c:v>33.663249999999998</c:v>
                </c:pt>
                <c:pt idx="240">
                  <c:v>33.227668999999999</c:v>
                </c:pt>
                <c:pt idx="241">
                  <c:v>32.405211999999999</c:v>
                </c:pt>
                <c:pt idx="242">
                  <c:v>33.332259999999998</c:v>
                </c:pt>
                <c:pt idx="243">
                  <c:v>33.068268000000003</c:v>
                </c:pt>
                <c:pt idx="244">
                  <c:v>32.874659999999999</c:v>
                </c:pt>
                <c:pt idx="245">
                  <c:v>32.754081999999997</c:v>
                </c:pt>
                <c:pt idx="246">
                  <c:v>31.104842999999999</c:v>
                </c:pt>
                <c:pt idx="247">
                  <c:v>31.430465999999999</c:v>
                </c:pt>
                <c:pt idx="248">
                  <c:v>31.480692000000001</c:v>
                </c:pt>
                <c:pt idx="249">
                  <c:v>30.759512000000001</c:v>
                </c:pt>
                <c:pt idx="250">
                  <c:v>29.821280999999999</c:v>
                </c:pt>
                <c:pt idx="251">
                  <c:v>29.078747</c:v>
                </c:pt>
                <c:pt idx="252">
                  <c:v>28.684671000000002</c:v>
                </c:pt>
                <c:pt idx="253">
                  <c:v>28.977281999999999</c:v>
                </c:pt>
                <c:pt idx="254">
                  <c:v>27.447797999999999</c:v>
                </c:pt>
                <c:pt idx="255">
                  <c:v>28.744028</c:v>
                </c:pt>
                <c:pt idx="256">
                  <c:v>29.436525</c:v>
                </c:pt>
                <c:pt idx="257">
                  <c:v>29.31636</c:v>
                </c:pt>
                <c:pt idx="258">
                  <c:v>31.294315000000001</c:v>
                </c:pt>
                <c:pt idx="259">
                  <c:v>30.573988</c:v>
                </c:pt>
                <c:pt idx="260">
                  <c:v>29.804379999999998</c:v>
                </c:pt>
                <c:pt idx="261">
                  <c:v>30.306902000000001</c:v>
                </c:pt>
                <c:pt idx="262">
                  <c:v>30.275375</c:v>
                </c:pt>
                <c:pt idx="263">
                  <c:v>30.068655</c:v>
                </c:pt>
                <c:pt idx="264">
                  <c:v>28.608288000000002</c:v>
                </c:pt>
                <c:pt idx="265">
                  <c:v>29.169661000000001</c:v>
                </c:pt>
                <c:pt idx="266">
                  <c:v>28.994275999999999</c:v>
                </c:pt>
                <c:pt idx="267">
                  <c:v>29.188739999999999</c:v>
                </c:pt>
                <c:pt idx="268">
                  <c:v>28.440804</c:v>
                </c:pt>
                <c:pt idx="269">
                  <c:v>28.135335999999999</c:v>
                </c:pt>
                <c:pt idx="270">
                  <c:v>26.383178999999998</c:v>
                </c:pt>
                <c:pt idx="271">
                  <c:v>25.616351999999999</c:v>
                </c:pt>
                <c:pt idx="272">
                  <c:v>24.325523</c:v>
                </c:pt>
                <c:pt idx="273">
                  <c:v>24.769447</c:v>
                </c:pt>
                <c:pt idx="274">
                  <c:v>24.608183</c:v>
                </c:pt>
                <c:pt idx="275">
                  <c:v>22.450517999999999</c:v>
                </c:pt>
                <c:pt idx="276">
                  <c:v>23.190366999999998</c:v>
                </c:pt>
                <c:pt idx="277">
                  <c:v>22.260414000000001</c:v>
                </c:pt>
                <c:pt idx="278">
                  <c:v>25.526703000000001</c:v>
                </c:pt>
                <c:pt idx="279">
                  <c:v>27.455884999999999</c:v>
                </c:pt>
                <c:pt idx="280">
                  <c:v>29.018979999999999</c:v>
                </c:pt>
                <c:pt idx="281">
                  <c:v>28.704794</c:v>
                </c:pt>
                <c:pt idx="282">
                  <c:v>28.062269000000001</c:v>
                </c:pt>
                <c:pt idx="283">
                  <c:v>28.218350999999998</c:v>
                </c:pt>
                <c:pt idx="284">
                  <c:v>26.151567</c:v>
                </c:pt>
                <c:pt idx="285">
                  <c:v>25.895063</c:v>
                </c:pt>
                <c:pt idx="286">
                  <c:v>27.487852</c:v>
                </c:pt>
                <c:pt idx="287">
                  <c:v>27.669015999999999</c:v>
                </c:pt>
                <c:pt idx="288">
                  <c:v>27.264959000000001</c:v>
                </c:pt>
                <c:pt idx="289">
                  <c:v>28.457418000000001</c:v>
                </c:pt>
                <c:pt idx="290">
                  <c:v>30.141311999999999</c:v>
                </c:pt>
                <c:pt idx="291">
                  <c:v>29.371798999999999</c:v>
                </c:pt>
                <c:pt idx="292">
                  <c:v>27.025482</c:v>
                </c:pt>
                <c:pt idx="293">
                  <c:v>26.359518000000001</c:v>
                </c:pt>
                <c:pt idx="294">
                  <c:v>25.578793000000001</c:v>
                </c:pt>
                <c:pt idx="295">
                  <c:v>25.476475000000001</c:v>
                </c:pt>
                <c:pt idx="296">
                  <c:v>24.120068</c:v>
                </c:pt>
                <c:pt idx="297">
                  <c:v>24.286922000000001</c:v>
                </c:pt>
                <c:pt idx="298">
                  <c:v>24.385100999999999</c:v>
                </c:pt>
                <c:pt idx="299">
                  <c:v>24.170705999999999</c:v>
                </c:pt>
                <c:pt idx="300">
                  <c:v>24.246046</c:v>
                </c:pt>
                <c:pt idx="301">
                  <c:v>23.733259</c:v>
                </c:pt>
                <c:pt idx="302">
                  <c:v>23.573226999999999</c:v>
                </c:pt>
                <c:pt idx="303">
                  <c:v>23.716011000000002</c:v>
                </c:pt>
                <c:pt idx="304">
                  <c:v>23.601469000000002</c:v>
                </c:pt>
                <c:pt idx="305">
                  <c:v>23.552063</c:v>
                </c:pt>
                <c:pt idx="306">
                  <c:v>24.496737</c:v>
                </c:pt>
                <c:pt idx="307">
                  <c:v>23.672640000000001</c:v>
                </c:pt>
                <c:pt idx="308">
                  <c:v>23.623455</c:v>
                </c:pt>
                <c:pt idx="309">
                  <c:v>22.676096000000001</c:v>
                </c:pt>
                <c:pt idx="310">
                  <c:v>22.496796</c:v>
                </c:pt>
                <c:pt idx="311">
                  <c:v>21.89995</c:v>
                </c:pt>
                <c:pt idx="312">
                  <c:v>22.082977</c:v>
                </c:pt>
                <c:pt idx="313">
                  <c:v>22.288654000000001</c:v>
                </c:pt>
                <c:pt idx="314">
                  <c:v>22.399878999999999</c:v>
                </c:pt>
                <c:pt idx="315">
                  <c:v>22.780909000000001</c:v>
                </c:pt>
                <c:pt idx="316">
                  <c:v>22.562784000000001</c:v>
                </c:pt>
                <c:pt idx="317">
                  <c:v>22.838179</c:v>
                </c:pt>
                <c:pt idx="318">
                  <c:v>22.589130000000001</c:v>
                </c:pt>
                <c:pt idx="319">
                  <c:v>22.285748000000002</c:v>
                </c:pt>
                <c:pt idx="320">
                  <c:v>21.842677999999999</c:v>
                </c:pt>
                <c:pt idx="321">
                  <c:v>22.206869000000001</c:v>
                </c:pt>
                <c:pt idx="322" formatCode="#,##0">
                  <c:v>20.39</c:v>
                </c:pt>
                <c:pt idx="323">
                  <c:v>21.43</c:v>
                </c:pt>
                <c:pt idx="324">
                  <c:v>22.73</c:v>
                </c:pt>
                <c:pt idx="325">
                  <c:v>23.42</c:v>
                </c:pt>
                <c:pt idx="326">
                  <c:v>23.4</c:v>
                </c:pt>
                <c:pt idx="327">
                  <c:v>25.32</c:v>
                </c:pt>
                <c:pt idx="328">
                  <c:v>25.96</c:v>
                </c:pt>
                <c:pt idx="329">
                  <c:v>25.75</c:v>
                </c:pt>
                <c:pt idx="330">
                  <c:v>26.37</c:v>
                </c:pt>
                <c:pt idx="331">
                  <c:v>25.94</c:v>
                </c:pt>
                <c:pt idx="332">
                  <c:v>26.07</c:v>
                </c:pt>
                <c:pt idx="333">
                  <c:v>24.96</c:v>
                </c:pt>
                <c:pt idx="334">
                  <c:v>24.56</c:v>
                </c:pt>
                <c:pt idx="335">
                  <c:v>24.817778000000001</c:v>
                </c:pt>
                <c:pt idx="336">
                  <c:v>24.422661000000002</c:v>
                </c:pt>
                <c:pt idx="337">
                  <c:v>23.375890999999999</c:v>
                </c:pt>
                <c:pt idx="338">
                  <c:v>22.832146000000002</c:v>
                </c:pt>
                <c:pt idx="339">
                  <c:v>22.731092</c:v>
                </c:pt>
                <c:pt idx="340">
                  <c:v>22.173259999999999</c:v>
                </c:pt>
                <c:pt idx="341">
                  <c:v>20.751681999999999</c:v>
                </c:pt>
                <c:pt idx="342">
                  <c:v>19.733343000000001</c:v>
                </c:pt>
                <c:pt idx="343">
                  <c:v>19.457348</c:v>
                </c:pt>
                <c:pt idx="344">
                  <c:v>21.258469000000002</c:v>
                </c:pt>
                <c:pt idx="345">
                  <c:v>20.795908000000001</c:v>
                </c:pt>
                <c:pt idx="346">
                  <c:v>20.309877</c:v>
                </c:pt>
                <c:pt idx="347">
                  <c:v>21.49485</c:v>
                </c:pt>
                <c:pt idx="348">
                  <c:v>21.629957000000001</c:v>
                </c:pt>
                <c:pt idx="349">
                  <c:v>20.796918999999999</c:v>
                </c:pt>
                <c:pt idx="350">
                  <c:v>19.99588</c:v>
                </c:pt>
                <c:pt idx="351">
                  <c:v>19.329287000000001</c:v>
                </c:pt>
                <c:pt idx="352">
                  <c:v>19.259568999999999</c:v>
                </c:pt>
                <c:pt idx="353">
                  <c:v>19.403804999999998</c:v>
                </c:pt>
                <c:pt idx="354">
                  <c:v>19.202076000000002</c:v>
                </c:pt>
                <c:pt idx="355">
                  <c:v>19.985899</c:v>
                </c:pt>
                <c:pt idx="356">
                  <c:v>21.489038000000001</c:v>
                </c:pt>
                <c:pt idx="357">
                  <c:v>21.496714000000001</c:v>
                </c:pt>
                <c:pt idx="358">
                  <c:v>22.830282</c:v>
                </c:pt>
                <c:pt idx="359">
                  <c:v>22.859123</c:v>
                </c:pt>
                <c:pt idx="360">
                  <c:v>22.894628999999998</c:v>
                </c:pt>
                <c:pt idx="361">
                  <c:v>21.924651999999998</c:v>
                </c:pt>
                <c:pt idx="362">
                  <c:v>23.599384000000001</c:v>
                </c:pt>
                <c:pt idx="363">
                  <c:v>23.735533</c:v>
                </c:pt>
                <c:pt idx="364">
                  <c:v>24.988392000000001</c:v>
                </c:pt>
                <c:pt idx="365">
                  <c:v>25.748173000000001</c:v>
                </c:pt>
                <c:pt idx="366">
                  <c:v>25.598789</c:v>
                </c:pt>
                <c:pt idx="367">
                  <c:v>24.089617000000001</c:v>
                </c:pt>
                <c:pt idx="368">
                  <c:v>24.188521999999999</c:v>
                </c:pt>
                <c:pt idx="369">
                  <c:v>24.701087999999999</c:v>
                </c:pt>
                <c:pt idx="370">
                  <c:v>25.666042000000001</c:v>
                </c:pt>
                <c:pt idx="371">
                  <c:v>24.815535000000001</c:v>
                </c:pt>
                <c:pt idx="372">
                  <c:v>23.547640000000001</c:v>
                </c:pt>
                <c:pt idx="373">
                  <c:v>22.535746</c:v>
                </c:pt>
                <c:pt idx="374">
                  <c:v>22.296741000000001</c:v>
                </c:pt>
                <c:pt idx="375">
                  <c:v>22.899746</c:v>
                </c:pt>
                <c:pt idx="376">
                  <c:v>23.334602</c:v>
                </c:pt>
                <c:pt idx="377">
                  <c:v>23.215101000000001</c:v>
                </c:pt>
                <c:pt idx="378">
                  <c:v>22.470134999999999</c:v>
                </c:pt>
                <c:pt idx="379">
                  <c:v>22.321760000000001</c:v>
                </c:pt>
                <c:pt idx="380">
                  <c:v>22.538651000000002</c:v>
                </c:pt>
                <c:pt idx="381">
                  <c:v>22.127044999999999</c:v>
                </c:pt>
                <c:pt idx="382">
                  <c:v>21.887409000000002</c:v>
                </c:pt>
                <c:pt idx="383">
                  <c:v>23.165631999999999</c:v>
                </c:pt>
                <c:pt idx="384">
                  <c:v>23.473784999999999</c:v>
                </c:pt>
                <c:pt idx="385">
                  <c:v>23.186436</c:v>
                </c:pt>
                <c:pt idx="386">
                  <c:v>23.036715999999998</c:v>
                </c:pt>
                <c:pt idx="387">
                  <c:v>23.110605</c:v>
                </c:pt>
                <c:pt idx="388">
                  <c:v>23.416450999999999</c:v>
                </c:pt>
                <c:pt idx="389">
                  <c:v>23.613251000000002</c:v>
                </c:pt>
                <c:pt idx="390">
                  <c:v>23.416070999999999</c:v>
                </c:pt>
                <c:pt idx="391">
                  <c:v>21.972857000000001</c:v>
                </c:pt>
                <c:pt idx="392">
                  <c:v>21.819839000000002</c:v>
                </c:pt>
                <c:pt idx="393">
                  <c:v>22.02261</c:v>
                </c:pt>
                <c:pt idx="394">
                  <c:v>22.481064</c:v>
                </c:pt>
                <c:pt idx="395">
                  <c:v>21.379076000000001</c:v>
                </c:pt>
                <c:pt idx="396">
                  <c:v>20.900435999999999</c:v>
                </c:pt>
                <c:pt idx="397">
                  <c:v>22.557699</c:v>
                </c:pt>
                <c:pt idx="398">
                  <c:v>22.160654000000001</c:v>
                </c:pt>
                <c:pt idx="399">
                  <c:v>22.333258000000001</c:v>
                </c:pt>
                <c:pt idx="400">
                  <c:v>22.178566</c:v>
                </c:pt>
                <c:pt idx="401">
                  <c:v>21.685776000000001</c:v>
                </c:pt>
                <c:pt idx="402">
                  <c:v>21.239609000000002</c:v>
                </c:pt>
                <c:pt idx="403">
                  <c:v>22.106100000000001</c:v>
                </c:pt>
                <c:pt idx="404">
                  <c:v>21.680973000000002</c:v>
                </c:pt>
                <c:pt idx="405">
                  <c:v>20.513628000000001</c:v>
                </c:pt>
                <c:pt idx="406">
                  <c:v>21.515035999999998</c:v>
                </c:pt>
                <c:pt idx="407">
                  <c:v>21.092182000000001</c:v>
                </c:pt>
                <c:pt idx="408">
                  <c:v>20.384520999999999</c:v>
                </c:pt>
                <c:pt idx="409">
                  <c:v>20.194040000000001</c:v>
                </c:pt>
                <c:pt idx="410">
                  <c:v>19.427244000000002</c:v>
                </c:pt>
                <c:pt idx="411">
                  <c:v>19.740165999999999</c:v>
                </c:pt>
                <c:pt idx="412">
                  <c:v>20.044559</c:v>
                </c:pt>
                <c:pt idx="413">
                  <c:v>19.608597</c:v>
                </c:pt>
                <c:pt idx="414">
                  <c:v>18.360226000000001</c:v>
                </c:pt>
                <c:pt idx="415">
                  <c:v>17.598431000000001</c:v>
                </c:pt>
                <c:pt idx="416">
                  <c:v>18.020674</c:v>
                </c:pt>
                <c:pt idx="417">
                  <c:v>18.753098999999999</c:v>
                </c:pt>
                <c:pt idx="418">
                  <c:v>19.125978</c:v>
                </c:pt>
                <c:pt idx="419">
                  <c:v>19.077679</c:v>
                </c:pt>
                <c:pt idx="420">
                  <c:v>18.538862000000002</c:v>
                </c:pt>
                <c:pt idx="421">
                  <c:v>19.037496999999998</c:v>
                </c:pt>
                <c:pt idx="422">
                  <c:v>18.352326999999999</c:v>
                </c:pt>
                <c:pt idx="423">
                  <c:v>18.270921999999999</c:v>
                </c:pt>
                <c:pt idx="424">
                  <c:v>18.238859000000001</c:v>
                </c:pt>
                <c:pt idx="425">
                  <c:v>19.138677999999999</c:v>
                </c:pt>
                <c:pt idx="426">
                  <c:v>19.058125</c:v>
                </c:pt>
                <c:pt idx="427">
                  <c:v>19.123072000000001</c:v>
                </c:pt>
                <c:pt idx="428">
                  <c:v>18.953817000000001</c:v>
                </c:pt>
                <c:pt idx="429">
                  <c:v>18.602577</c:v>
                </c:pt>
                <c:pt idx="430">
                  <c:v>18.099173</c:v>
                </c:pt>
                <c:pt idx="431">
                  <c:v>18.157232</c:v>
                </c:pt>
                <c:pt idx="432">
                  <c:v>17.138956</c:v>
                </c:pt>
                <c:pt idx="433">
                  <c:v>18.642347000000001</c:v>
                </c:pt>
                <c:pt idx="434">
                  <c:v>17.846616999999998</c:v>
                </c:pt>
                <c:pt idx="435">
                  <c:v>17.843900999999999</c:v>
                </c:pt>
                <c:pt idx="436">
                  <c:v>17.664442000000001</c:v>
                </c:pt>
                <c:pt idx="437">
                  <c:v>17.164985999999999</c:v>
                </c:pt>
                <c:pt idx="438">
                  <c:v>15.546749999999999</c:v>
                </c:pt>
                <c:pt idx="439">
                  <c:v>15.000149</c:v>
                </c:pt>
                <c:pt idx="440">
                  <c:v>14.504009</c:v>
                </c:pt>
                <c:pt idx="441">
                  <c:v>14.091801999999999</c:v>
                </c:pt>
                <c:pt idx="442">
                  <c:v>13.892948000000001</c:v>
                </c:pt>
                <c:pt idx="443">
                  <c:v>14.114483</c:v>
                </c:pt>
                <c:pt idx="444">
                  <c:v>14.366816999999999</c:v>
                </c:pt>
                <c:pt idx="445">
                  <c:v>14.496522000000001</c:v>
                </c:pt>
                <c:pt idx="446">
                  <c:v>13.565874000000001</c:v>
                </c:pt>
                <c:pt idx="447">
                  <c:v>11.921752</c:v>
                </c:pt>
                <c:pt idx="448">
                  <c:v>11.879296</c:v>
                </c:pt>
                <c:pt idx="449">
                  <c:v>11.615496</c:v>
                </c:pt>
                <c:pt idx="450">
                  <c:v>11.794542</c:v>
                </c:pt>
                <c:pt idx="451">
                  <c:v>11.424569999999999</c:v>
                </c:pt>
                <c:pt idx="452">
                  <c:v>10.840992</c:v>
                </c:pt>
                <c:pt idx="453">
                  <c:v>11.039213999999999</c:v>
                </c:pt>
                <c:pt idx="454">
                  <c:v>10.395554000000001</c:v>
                </c:pt>
                <c:pt idx="455">
                  <c:v>10.389835</c:v>
                </c:pt>
                <c:pt idx="456">
                  <c:v>10.534325000000001</c:v>
                </c:pt>
                <c:pt idx="457">
                  <c:v>10.017810000000001</c:v>
                </c:pt>
                <c:pt idx="458">
                  <c:v>8.470478</c:v>
                </c:pt>
                <c:pt idx="459">
                  <c:v>8.2974630000000005</c:v>
                </c:pt>
                <c:pt idx="460">
                  <c:v>7.0618220000000003</c:v>
                </c:pt>
                <c:pt idx="461">
                  <c:v>7.7578259999999997</c:v>
                </c:pt>
                <c:pt idx="462">
                  <c:v>7.8852250000000002</c:v>
                </c:pt>
                <c:pt idx="463">
                  <c:v>7.7059879999999996</c:v>
                </c:pt>
                <c:pt idx="464">
                  <c:v>7.5968790000000004</c:v>
                </c:pt>
                <c:pt idx="465">
                  <c:v>6.8948419999999997</c:v>
                </c:pt>
                <c:pt idx="466">
                  <c:v>5.1116330000000003</c:v>
                </c:pt>
                <c:pt idx="467">
                  <c:v>4.41127</c:v>
                </c:pt>
                <c:pt idx="468">
                  <c:v>4.0198479999999996</c:v>
                </c:pt>
                <c:pt idx="469">
                  <c:v>2.4044729999999999</c:v>
                </c:pt>
                <c:pt idx="470">
                  <c:v>3.5628790000000001</c:v>
                </c:pt>
                <c:pt idx="471">
                  <c:v>4.3577579999999996</c:v>
                </c:pt>
                <c:pt idx="472">
                  <c:v>4.6908649999999996</c:v>
                </c:pt>
                <c:pt idx="473">
                  <c:v>4.0433820000000003</c:v>
                </c:pt>
                <c:pt idx="474">
                  <c:v>4.646325</c:v>
                </c:pt>
                <c:pt idx="475">
                  <c:v>5.5525859999999998</c:v>
                </c:pt>
                <c:pt idx="476">
                  <c:v>6.3451899999999997</c:v>
                </c:pt>
                <c:pt idx="477">
                  <c:v>7.3957509999999997</c:v>
                </c:pt>
                <c:pt idx="478">
                  <c:v>7.3543380000000003</c:v>
                </c:pt>
                <c:pt idx="479">
                  <c:v>6.3616479999999997</c:v>
                </c:pt>
                <c:pt idx="480">
                  <c:v>6.2379769999999999</c:v>
                </c:pt>
                <c:pt idx="481">
                  <c:v>6.7867749999999996</c:v>
                </c:pt>
                <c:pt idx="482">
                  <c:v>6.5796450000000002</c:v>
                </c:pt>
                <c:pt idx="483">
                  <c:v>6.1542969999999997</c:v>
                </c:pt>
                <c:pt idx="484">
                  <c:v>5.5317689999999997</c:v>
                </c:pt>
                <c:pt idx="485">
                  <c:v>4.621969</c:v>
                </c:pt>
                <c:pt idx="486">
                  <c:v>4.6534950000000004</c:v>
                </c:pt>
                <c:pt idx="487">
                  <c:v>4.2517760000000004</c:v>
                </c:pt>
                <c:pt idx="488">
                  <c:v>5.6131739999999999</c:v>
                </c:pt>
                <c:pt idx="489">
                  <c:v>5.8474079999999997</c:v>
                </c:pt>
                <c:pt idx="490">
                  <c:v>6.34917</c:v>
                </c:pt>
                <c:pt idx="491">
                  <c:v>5.9825150000000002</c:v>
                </c:pt>
                <c:pt idx="492">
                  <c:v>6.1992479999999999</c:v>
                </c:pt>
                <c:pt idx="493">
                  <c:v>7.4249080000000003</c:v>
                </c:pt>
                <c:pt idx="494">
                  <c:v>7.2889480000000004</c:v>
                </c:pt>
                <c:pt idx="495">
                  <c:v>7.6256259999999996</c:v>
                </c:pt>
                <c:pt idx="496">
                  <c:v>8.7958770000000008</c:v>
                </c:pt>
                <c:pt idx="497">
                  <c:v>9.0386410000000001</c:v>
                </c:pt>
                <c:pt idx="498">
                  <c:v>9.3752859999999991</c:v>
                </c:pt>
                <c:pt idx="499">
                  <c:v>9.3561429999999994</c:v>
                </c:pt>
                <c:pt idx="500">
                  <c:v>10.268660000000001</c:v>
                </c:pt>
                <c:pt idx="501">
                  <c:v>9.2212259999999997</c:v>
                </c:pt>
                <c:pt idx="502">
                  <c:v>9.4438030000000008</c:v>
                </c:pt>
                <c:pt idx="503">
                  <c:v>9.4998109999999993</c:v>
                </c:pt>
                <c:pt idx="504">
                  <c:v>9.2245740000000005</c:v>
                </c:pt>
                <c:pt idx="505">
                  <c:v>8.9849390000000007</c:v>
                </c:pt>
                <c:pt idx="506">
                  <c:v>8.8031749999999995</c:v>
                </c:pt>
                <c:pt idx="507">
                  <c:v>9.4311050000000005</c:v>
                </c:pt>
                <c:pt idx="508">
                  <c:v>10.049431</c:v>
                </c:pt>
                <c:pt idx="509">
                  <c:v>9.6836280000000006</c:v>
                </c:pt>
                <c:pt idx="510">
                  <c:v>10.215368</c:v>
                </c:pt>
                <c:pt idx="511">
                  <c:v>10.096688</c:v>
                </c:pt>
                <c:pt idx="512">
                  <c:v>9.1721050000000002</c:v>
                </c:pt>
                <c:pt idx="513">
                  <c:v>8.4990020000000008</c:v>
                </c:pt>
                <c:pt idx="514">
                  <c:v>7.7172340000000004</c:v>
                </c:pt>
                <c:pt idx="515">
                  <c:v>8.8972789999999993</c:v>
                </c:pt>
                <c:pt idx="516">
                  <c:v>8.3155640000000002</c:v>
                </c:pt>
                <c:pt idx="517">
                  <c:v>8.8679319999999997</c:v>
                </c:pt>
                <c:pt idx="518">
                  <c:v>8.9847169999999998</c:v>
                </c:pt>
                <c:pt idx="519">
                  <c:v>8.9031230000000008</c:v>
                </c:pt>
                <c:pt idx="520">
                  <c:v>9.8220829999999992</c:v>
                </c:pt>
                <c:pt idx="521">
                  <c:v>10.392742</c:v>
                </c:pt>
                <c:pt idx="522">
                  <c:v>11.533868999999999</c:v>
                </c:pt>
                <c:pt idx="523">
                  <c:v>11.451010999999999</c:v>
                </c:pt>
                <c:pt idx="524">
                  <c:v>11.118535</c:v>
                </c:pt>
                <c:pt idx="525">
                  <c:v>10.951776000000001</c:v>
                </c:pt>
                <c:pt idx="526">
                  <c:v>11.555539</c:v>
                </c:pt>
                <c:pt idx="527">
                  <c:v>12.056668999999999</c:v>
                </c:pt>
                <c:pt idx="528">
                  <c:v>10.76938</c:v>
                </c:pt>
                <c:pt idx="529">
                  <c:v>11.244070000000001</c:v>
                </c:pt>
                <c:pt idx="530">
                  <c:v>11.454549</c:v>
                </c:pt>
                <c:pt idx="531">
                  <c:v>12.554358000000001</c:v>
                </c:pt>
                <c:pt idx="532">
                  <c:v>12.329599999999999</c:v>
                </c:pt>
                <c:pt idx="533">
                  <c:v>12.01295</c:v>
                </c:pt>
                <c:pt idx="534">
                  <c:v>11.45518</c:v>
                </c:pt>
                <c:pt idx="535">
                  <c:v>12.205107</c:v>
                </c:pt>
                <c:pt idx="536">
                  <c:v>11.945918000000001</c:v>
                </c:pt>
                <c:pt idx="537">
                  <c:v>11.861164</c:v>
                </c:pt>
                <c:pt idx="538">
                  <c:v>11.281345</c:v>
                </c:pt>
                <c:pt idx="539">
                  <c:v>11.273417</c:v>
                </c:pt>
                <c:pt idx="540">
                  <c:v>10.755447999999999</c:v>
                </c:pt>
                <c:pt idx="541">
                  <c:v>10.410242</c:v>
                </c:pt>
                <c:pt idx="542">
                  <c:v>9.2522470000000006</c:v>
                </c:pt>
                <c:pt idx="543">
                  <c:v>9.011158</c:v>
                </c:pt>
                <c:pt idx="544">
                  <c:v>8.651389</c:v>
                </c:pt>
                <c:pt idx="545">
                  <c:v>8.5006769999999996</c:v>
                </c:pt>
                <c:pt idx="546">
                  <c:v>8.2289779999999997</c:v>
                </c:pt>
                <c:pt idx="547">
                  <c:v>7.2275390000000002</c:v>
                </c:pt>
                <c:pt idx="548">
                  <c:v>6.5656819999999998</c:v>
                </c:pt>
                <c:pt idx="549">
                  <c:v>7.1576000000000004</c:v>
                </c:pt>
                <c:pt idx="550">
                  <c:v>8.3149639999999998</c:v>
                </c:pt>
                <c:pt idx="551">
                  <c:v>8.7250859999999992</c:v>
                </c:pt>
                <c:pt idx="552">
                  <c:v>8.6907490000000003</c:v>
                </c:pt>
                <c:pt idx="553">
                  <c:v>7.7898889999999996</c:v>
                </c:pt>
                <c:pt idx="554">
                  <c:v>6.9377399999999998</c:v>
                </c:pt>
                <c:pt idx="555">
                  <c:v>7.1717519999999997</c:v>
                </c:pt>
                <c:pt idx="556">
                  <c:v>6.5019669999999996</c:v>
                </c:pt>
                <c:pt idx="557">
                  <c:v>6.5421490000000002</c:v>
                </c:pt>
                <c:pt idx="558">
                  <c:v>7.2348359999999996</c:v>
                </c:pt>
                <c:pt idx="559">
                  <c:v>7.2500299999999998</c:v>
                </c:pt>
                <c:pt idx="560">
                  <c:v>7.5733449999999998</c:v>
                </c:pt>
                <c:pt idx="561">
                  <c:v>8.3480699999999999</c:v>
                </c:pt>
                <c:pt idx="562">
                  <c:v>8.692202</c:v>
                </c:pt>
                <c:pt idx="563">
                  <c:v>7.3378800000000002</c:v>
                </c:pt>
                <c:pt idx="564">
                  <c:v>8.0732440000000008</c:v>
                </c:pt>
                <c:pt idx="565">
                  <c:v>7.6127050000000001</c:v>
                </c:pt>
                <c:pt idx="566">
                  <c:v>7.0139329999999998</c:v>
                </c:pt>
                <c:pt idx="567">
                  <c:v>6.8775620000000002</c:v>
                </c:pt>
                <c:pt idx="568">
                  <c:v>6.3449999999999998</c:v>
                </c:pt>
                <c:pt idx="569">
                  <c:v>6.0552020000000004</c:v>
                </c:pt>
                <c:pt idx="570">
                  <c:v>6.0222850000000001</c:v>
                </c:pt>
                <c:pt idx="571">
                  <c:v>6.653753</c:v>
                </c:pt>
                <c:pt idx="572">
                  <c:v>4.438752</c:v>
                </c:pt>
                <c:pt idx="573">
                  <c:v>3.9544899999999998</c:v>
                </c:pt>
                <c:pt idx="574">
                  <c:v>4.3793959999999998</c:v>
                </c:pt>
                <c:pt idx="575">
                  <c:v>4.5391110000000001</c:v>
                </c:pt>
                <c:pt idx="576">
                  <c:v>3.500807</c:v>
                </c:pt>
                <c:pt idx="577">
                  <c:v>3.6122209999999999</c:v>
                </c:pt>
                <c:pt idx="578">
                  <c:v>4.4196090000000003</c:v>
                </c:pt>
                <c:pt idx="579">
                  <c:v>5.14954</c:v>
                </c:pt>
                <c:pt idx="580">
                  <c:v>5.5919460000000001</c:v>
                </c:pt>
                <c:pt idx="581">
                  <c:v>5.9371530000000003</c:v>
                </c:pt>
                <c:pt idx="582">
                  <c:v>5.5734349999999999</c:v>
                </c:pt>
                <c:pt idx="583">
                  <c:v>4.2826069999999996</c:v>
                </c:pt>
                <c:pt idx="584">
                  <c:v>5.3454560000000004</c:v>
                </c:pt>
                <c:pt idx="585">
                  <c:v>5.1938909999999998</c:v>
                </c:pt>
                <c:pt idx="586">
                  <c:v>5.2219740000000003</c:v>
                </c:pt>
                <c:pt idx="587">
                  <c:v>5.9226850000000004</c:v>
                </c:pt>
                <c:pt idx="588">
                  <c:v>6.0189690000000002</c:v>
                </c:pt>
                <c:pt idx="589">
                  <c:v>6.1986480000000004</c:v>
                </c:pt>
                <c:pt idx="590">
                  <c:v>6.374568</c:v>
                </c:pt>
                <c:pt idx="591">
                  <c:v>4.6477779999999997</c:v>
                </c:pt>
                <c:pt idx="592">
                  <c:v>5.5528069999999996</c:v>
                </c:pt>
                <c:pt idx="593">
                  <c:v>6.406631</c:v>
                </c:pt>
                <c:pt idx="594">
                  <c:v>7.5664910000000001</c:v>
                </c:pt>
                <c:pt idx="595">
                  <c:v>7.7132540000000001</c:v>
                </c:pt>
                <c:pt idx="596">
                  <c:v>6.8540279999999996</c:v>
                </c:pt>
                <c:pt idx="597">
                  <c:v>5.1978400000000002</c:v>
                </c:pt>
                <c:pt idx="598">
                  <c:v>5.9211049999999998</c:v>
                </c:pt>
                <c:pt idx="599">
                  <c:v>7.0095729999999996</c:v>
                </c:pt>
                <c:pt idx="600">
                  <c:v>6.7996949999999998</c:v>
                </c:pt>
                <c:pt idx="601">
                  <c:v>6.7291249999999998</c:v>
                </c:pt>
                <c:pt idx="602">
                  <c:v>7.0778369999999997</c:v>
                </c:pt>
                <c:pt idx="603">
                  <c:v>7.3293499999999998</c:v>
                </c:pt>
                <c:pt idx="604">
                  <c:v>7.3626769999999997</c:v>
                </c:pt>
                <c:pt idx="605">
                  <c:v>7.044543</c:v>
                </c:pt>
                <c:pt idx="606">
                  <c:v>7.496963</c:v>
                </c:pt>
                <c:pt idx="607">
                  <c:v>6.2864969999999998</c:v>
                </c:pt>
                <c:pt idx="608">
                  <c:v>6.4074520000000001</c:v>
                </c:pt>
                <c:pt idx="609">
                  <c:v>6.0970250000000004</c:v>
                </c:pt>
                <c:pt idx="610">
                  <c:v>5.7772480000000002</c:v>
                </c:pt>
                <c:pt idx="611">
                  <c:v>5.7691299999999996</c:v>
                </c:pt>
                <c:pt idx="612">
                  <c:v>5.5153429999999997</c:v>
                </c:pt>
                <c:pt idx="613">
                  <c:v>6.1432399999999996</c:v>
                </c:pt>
                <c:pt idx="614">
                  <c:v>5.1102749999999997</c:v>
                </c:pt>
                <c:pt idx="615">
                  <c:v>3.7989449999999998</c:v>
                </c:pt>
                <c:pt idx="616">
                  <c:v>3.3521800000000002</c:v>
                </c:pt>
                <c:pt idx="617">
                  <c:v>2.3307440000000001</c:v>
                </c:pt>
                <c:pt idx="618">
                  <c:v>2.4502449999999998</c:v>
                </c:pt>
                <c:pt idx="619">
                  <c:v>1.8356779999999999</c:v>
                </c:pt>
                <c:pt idx="620">
                  <c:v>1.4178170000000001</c:v>
                </c:pt>
                <c:pt idx="621">
                  <c:v>1.1804559999999999</c:v>
                </c:pt>
                <c:pt idx="622">
                  <c:v>2.85623</c:v>
                </c:pt>
                <c:pt idx="623">
                  <c:v>1.8579490000000001</c:v>
                </c:pt>
                <c:pt idx="624">
                  <c:v>0.64934700000000001</c:v>
                </c:pt>
                <c:pt idx="625">
                  <c:v>1.8641719999999999</c:v>
                </c:pt>
                <c:pt idx="626">
                  <c:v>0.68911800000000001</c:v>
                </c:pt>
                <c:pt idx="627">
                  <c:v>1.576236</c:v>
                </c:pt>
                <c:pt idx="628">
                  <c:v>0.514019</c:v>
                </c:pt>
                <c:pt idx="629">
                  <c:v>0.79990099999999997</c:v>
                </c:pt>
                <c:pt idx="630">
                  <c:v>1.890422</c:v>
                </c:pt>
                <c:pt idx="631">
                  <c:v>3.6074199999999998</c:v>
                </c:pt>
                <c:pt idx="632">
                  <c:v>3.7908270000000002</c:v>
                </c:pt>
                <c:pt idx="633">
                  <c:v>5.6071410000000004</c:v>
                </c:pt>
                <c:pt idx="634">
                  <c:v>5.4792990000000001</c:v>
                </c:pt>
                <c:pt idx="635">
                  <c:v>4.2555350000000001</c:v>
                </c:pt>
                <c:pt idx="636">
                  <c:v>3.1760380000000001</c:v>
                </c:pt>
                <c:pt idx="637">
                  <c:v>3.1598009999999999</c:v>
                </c:pt>
                <c:pt idx="638">
                  <c:v>3.8939020000000002</c:v>
                </c:pt>
                <c:pt idx="639">
                  <c:v>3.6659229999999998</c:v>
                </c:pt>
                <c:pt idx="640">
                  <c:v>4.7304459999999997</c:v>
                </c:pt>
                <c:pt idx="641">
                  <c:v>4.3866930000000002</c:v>
                </c:pt>
                <c:pt idx="642">
                  <c:v>4.6536220000000004</c:v>
                </c:pt>
                <c:pt idx="643">
                  <c:v>6.855702</c:v>
                </c:pt>
                <c:pt idx="644">
                  <c:v>6.4455489999999998</c:v>
                </c:pt>
                <c:pt idx="645">
                  <c:v>7.8076739999999996</c:v>
                </c:pt>
                <c:pt idx="646">
                  <c:v>7.6851710000000004</c:v>
                </c:pt>
                <c:pt idx="647">
                  <c:v>8.1800470000000001</c:v>
                </c:pt>
                <c:pt idx="648">
                  <c:v>6.9902090000000001</c:v>
                </c:pt>
                <c:pt idx="649">
                  <c:v>6.45512</c:v>
                </c:pt>
                <c:pt idx="650">
                  <c:v>7.2421009999999999</c:v>
                </c:pt>
                <c:pt idx="651">
                  <c:v>7.8981450000000004</c:v>
                </c:pt>
                <c:pt idx="652">
                  <c:v>7.058916</c:v>
                </c:pt>
                <c:pt idx="653">
                  <c:v>7.1694459999999998</c:v>
                </c:pt>
                <c:pt idx="654">
                  <c:v>7.5735659999999996</c:v>
                </c:pt>
                <c:pt idx="655">
                  <c:v>7.6968269999999999</c:v>
                </c:pt>
                <c:pt idx="656">
                  <c:v>7.6749679999999998</c:v>
                </c:pt>
                <c:pt idx="657">
                  <c:v>6.5094849999999997</c:v>
                </c:pt>
                <c:pt idx="658">
                  <c:v>7.3339309999999998</c:v>
                </c:pt>
                <c:pt idx="659">
                  <c:v>7.2433649999999998</c:v>
                </c:pt>
                <c:pt idx="660">
                  <c:v>6.5939870000000003</c:v>
                </c:pt>
                <c:pt idx="661">
                  <c:v>6.5627760000000004</c:v>
                </c:pt>
                <c:pt idx="662">
                  <c:v>6.2329850000000002</c:v>
                </c:pt>
                <c:pt idx="663">
                  <c:v>5.4303990000000004</c:v>
                </c:pt>
                <c:pt idx="664">
                  <c:v>4.3850189999999998</c:v>
                </c:pt>
                <c:pt idx="665">
                  <c:v>5.1823300000000003</c:v>
                </c:pt>
                <c:pt idx="666">
                  <c:v>7.1215570000000001</c:v>
                </c:pt>
                <c:pt idx="667">
                  <c:v>8.3590949999999999</c:v>
                </c:pt>
                <c:pt idx="668">
                  <c:v>8.0032739999999993</c:v>
                </c:pt>
                <c:pt idx="669">
                  <c:v>7.3179150000000002</c:v>
                </c:pt>
                <c:pt idx="670">
                  <c:v>6.468451</c:v>
                </c:pt>
                <c:pt idx="671">
                  <c:v>5.8794709999999997</c:v>
                </c:pt>
                <c:pt idx="672">
                  <c:v>6.2363020000000002</c:v>
                </c:pt>
                <c:pt idx="673">
                  <c:v>4.0233860000000004</c:v>
                </c:pt>
                <c:pt idx="674">
                  <c:v>5.096438</c:v>
                </c:pt>
                <c:pt idx="675">
                  <c:v>4.6750389999999999</c:v>
                </c:pt>
                <c:pt idx="676">
                  <c:v>4.7094079999999998</c:v>
                </c:pt>
                <c:pt idx="677">
                  <c:v>4.9417460000000002</c:v>
                </c:pt>
                <c:pt idx="678">
                  <c:v>3.8516360000000001</c:v>
                </c:pt>
                <c:pt idx="679">
                  <c:v>5.0073259999999999</c:v>
                </c:pt>
                <c:pt idx="680">
                  <c:v>4.8884550000000004</c:v>
                </c:pt>
                <c:pt idx="681">
                  <c:v>4.3310959999999996</c:v>
                </c:pt>
                <c:pt idx="682">
                  <c:v>5.4335269999999998</c:v>
                </c:pt>
                <c:pt idx="683">
                  <c:v>3.7695989999999999</c:v>
                </c:pt>
                <c:pt idx="684">
                  <c:v>3.4783469999999999</c:v>
                </c:pt>
                <c:pt idx="685">
                  <c:v>3.9929969999999999</c:v>
                </c:pt>
                <c:pt idx="686">
                  <c:v>4.8830539999999996</c:v>
                </c:pt>
                <c:pt idx="687">
                  <c:v>7.2968770000000003</c:v>
                </c:pt>
                <c:pt idx="688">
                  <c:v>7.746359</c:v>
                </c:pt>
                <c:pt idx="689">
                  <c:v>7.4190959999999997</c:v>
                </c:pt>
                <c:pt idx="690">
                  <c:v>5.7493550000000004</c:v>
                </c:pt>
                <c:pt idx="691">
                  <c:v>6.7128880000000004</c:v>
                </c:pt>
                <c:pt idx="692">
                  <c:v>6.1330369999999998</c:v>
                </c:pt>
                <c:pt idx="693">
                  <c:v>6.1280460000000003</c:v>
                </c:pt>
                <c:pt idx="694">
                  <c:v>7.2360680000000004</c:v>
                </c:pt>
                <c:pt idx="695">
                  <c:v>8.7611290000000004</c:v>
                </c:pt>
                <c:pt idx="696">
                  <c:v>8.6509780000000003</c:v>
                </c:pt>
                <c:pt idx="697">
                  <c:v>9.2662089999999999</c:v>
                </c:pt>
                <c:pt idx="698">
                  <c:v>6.9373290000000001</c:v>
                </c:pt>
                <c:pt idx="699">
                  <c:v>6.9276309999999999</c:v>
                </c:pt>
                <c:pt idx="700">
                  <c:v>8.4994130000000006</c:v>
                </c:pt>
                <c:pt idx="701">
                  <c:v>8.0161940000000005</c:v>
                </c:pt>
                <c:pt idx="702">
                  <c:v>7.7130640000000001</c:v>
                </c:pt>
                <c:pt idx="703">
                  <c:v>6.4563839999999999</c:v>
                </c:pt>
                <c:pt idx="704">
                  <c:v>6.5998299999999999</c:v>
                </c:pt>
                <c:pt idx="705">
                  <c:v>5.9700369999999996</c:v>
                </c:pt>
                <c:pt idx="706">
                  <c:v>5.9937610000000001</c:v>
                </c:pt>
                <c:pt idx="707">
                  <c:v>6.1172420000000001</c:v>
                </c:pt>
                <c:pt idx="708">
                  <c:v>5.939648</c:v>
                </c:pt>
                <c:pt idx="709">
                  <c:v>6.6066849999999997</c:v>
                </c:pt>
                <c:pt idx="710">
                  <c:v>6.5040519999999997</c:v>
                </c:pt>
                <c:pt idx="711">
                  <c:v>2.708834</c:v>
                </c:pt>
                <c:pt idx="712">
                  <c:v>4.7523059999999999</c:v>
                </c:pt>
                <c:pt idx="713">
                  <c:v>3.697765</c:v>
                </c:pt>
                <c:pt idx="714">
                  <c:v>2.3590789999999999</c:v>
                </c:pt>
                <c:pt idx="715">
                  <c:v>1.089289</c:v>
                </c:pt>
                <c:pt idx="716">
                  <c:v>1.5521020000000001</c:v>
                </c:pt>
                <c:pt idx="717">
                  <c:v>3.1487449999999999</c:v>
                </c:pt>
                <c:pt idx="718">
                  <c:v>3.4006690000000002</c:v>
                </c:pt>
                <c:pt idx="719">
                  <c:v>3.8076949999999998</c:v>
                </c:pt>
                <c:pt idx="720">
                  <c:v>1.190469</c:v>
                </c:pt>
                <c:pt idx="721">
                  <c:v>0.57710300000000003</c:v>
                </c:pt>
                <c:pt idx="722">
                  <c:v>0.56961600000000001</c:v>
                </c:pt>
                <c:pt idx="723">
                  <c:v>-0.49531799999999998</c:v>
                </c:pt>
                <c:pt idx="724">
                  <c:v>-1.8127759999999999</c:v>
                </c:pt>
                <c:pt idx="725">
                  <c:v>-4.1787099999999997</c:v>
                </c:pt>
                <c:pt idx="726">
                  <c:v>-3.893713</c:v>
                </c:pt>
                <c:pt idx="727">
                  <c:v>-3.577852</c:v>
                </c:pt>
                <c:pt idx="728">
                  <c:v>-4.6455029999999997</c:v>
                </c:pt>
                <c:pt idx="729">
                  <c:v>-6.3860349999999997</c:v>
                </c:pt>
                <c:pt idx="730">
                  <c:v>-5.1101799999999997</c:v>
                </c:pt>
                <c:pt idx="731">
                  <c:v>-7.725352</c:v>
                </c:pt>
                <c:pt idx="732">
                  <c:v>-7.6358280000000001</c:v>
                </c:pt>
                <c:pt idx="733">
                  <c:v>-7.7505290000000002</c:v>
                </c:pt>
                <c:pt idx="734">
                  <c:v>-7.453875</c:v>
                </c:pt>
                <c:pt idx="735">
                  <c:v>-5.4632839999999998</c:v>
                </c:pt>
                <c:pt idx="736">
                  <c:v>-4.3673609999999998</c:v>
                </c:pt>
                <c:pt idx="737">
                  <c:v>-4.2332640000000001</c:v>
                </c:pt>
                <c:pt idx="738">
                  <c:v>-6.8407289999999996</c:v>
                </c:pt>
                <c:pt idx="739">
                  <c:v>-9.2585010000000008</c:v>
                </c:pt>
                <c:pt idx="740">
                  <c:v>-7.6787270000000003</c:v>
                </c:pt>
                <c:pt idx="741">
                  <c:v>-6.2315319999999996</c:v>
                </c:pt>
                <c:pt idx="742">
                  <c:v>-7.964988</c:v>
                </c:pt>
                <c:pt idx="743">
                  <c:v>-7.5675330000000001</c:v>
                </c:pt>
                <c:pt idx="744">
                  <c:v>-6.5263540000000004</c:v>
                </c:pt>
                <c:pt idx="745">
                  <c:v>-4.9902670000000002</c:v>
                </c:pt>
                <c:pt idx="746">
                  <c:v>-4.6519469999999998</c:v>
                </c:pt>
                <c:pt idx="747">
                  <c:v>-3.0015710000000002</c:v>
                </c:pt>
                <c:pt idx="748">
                  <c:v>-2.011409</c:v>
                </c:pt>
                <c:pt idx="749">
                  <c:v>-2.6345369999999999</c:v>
                </c:pt>
                <c:pt idx="750">
                  <c:v>-2.1941839999999999</c:v>
                </c:pt>
                <c:pt idx="751">
                  <c:v>-1.646838</c:v>
                </c:pt>
                <c:pt idx="752">
                  <c:v>-1.7419849999999999</c:v>
                </c:pt>
                <c:pt idx="753">
                  <c:v>2.2899620000000001</c:v>
                </c:pt>
                <c:pt idx="754">
                  <c:v>1.5645800000000001</c:v>
                </c:pt>
                <c:pt idx="755">
                  <c:v>0.37306800000000001</c:v>
                </c:pt>
                <c:pt idx="756">
                  <c:v>-0.23736099999999999</c:v>
                </c:pt>
                <c:pt idx="757">
                  <c:v>-1.6145860000000001</c:v>
                </c:pt>
                <c:pt idx="758">
                  <c:v>-1.0676509999999999</c:v>
                </c:pt>
                <c:pt idx="759">
                  <c:v>0</c:v>
                </c:pt>
              </c:numCache>
            </c:numRef>
          </c:val>
          <c:smooth val="0"/>
          <c:extLst>
            <c:ext xmlns:c16="http://schemas.microsoft.com/office/drawing/2014/chart" uri="{C3380CC4-5D6E-409C-BE32-E72D297353CC}">
              <c16:uniqueId val="{00000007-A404-F54D-A7D9-8FEB32F2610F}"/>
            </c:ext>
          </c:extLst>
        </c:ser>
        <c:dLbls>
          <c:showLegendKey val="0"/>
          <c:showVal val="0"/>
          <c:showCatName val="0"/>
          <c:showSerName val="0"/>
          <c:showPercent val="0"/>
          <c:showBubbleSize val="0"/>
        </c:dLbls>
        <c:smooth val="0"/>
        <c:axId val="876953711"/>
        <c:axId val="877627855"/>
      </c:lineChart>
      <c:dateAx>
        <c:axId val="876953711"/>
        <c:scaling>
          <c:orientation val="minMax"/>
        </c:scaling>
        <c:delete val="0"/>
        <c:axPos val="b"/>
        <c:numFmt formatCode="mmm/yy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77627855"/>
        <c:crosses val="autoZero"/>
        <c:auto val="1"/>
        <c:lblOffset val="100"/>
        <c:baseTimeUnit val="days"/>
        <c:majorUnit val="6"/>
        <c:majorTimeUnit val="months"/>
      </c:dateAx>
      <c:valAx>
        <c:axId val="8776278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76953711"/>
        <c:crosses val="autoZero"/>
        <c:crossBetween val="between"/>
      </c:valAx>
      <c:spPr>
        <a:noFill/>
        <a:ln>
          <a:noFill/>
        </a:ln>
        <a:effectLst/>
      </c:spPr>
    </c:plotArea>
    <c:legend>
      <c:legendPos val="b"/>
      <c:layout>
        <c:manualLayout>
          <c:xMode val="edge"/>
          <c:yMode val="edge"/>
          <c:x val="0.15597360015639505"/>
          <c:y val="0.80898050974512759"/>
          <c:w val="0.72221785570814534"/>
          <c:h val="3.6517612619015309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400"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0.49987</cdr:x>
      <cdr:y>0.51725</cdr:y>
    </cdr:from>
    <cdr:to>
      <cdr:x>0.5146</cdr:x>
      <cdr:y>0.58294</cdr:y>
    </cdr:to>
    <cdr:sp macro="" textlink="">
      <cdr:nvSpPr>
        <cdr:cNvPr id="2049" name="Text Box 1"/>
        <cdr:cNvSpPr txBox="1">
          <a:spLocks xmlns:a="http://schemas.openxmlformats.org/drawingml/2006/main" noChangeArrowheads="1"/>
        </cdr:cNvSpPr>
      </cdr:nvSpPr>
      <cdr:spPr bwMode="auto">
        <a:xfrm xmlns:a="http://schemas.openxmlformats.org/drawingml/2006/main">
          <a:off x="2611687" y="1597610"/>
          <a:ext cx="77009" cy="20287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sz="1125" b="0" i="0" strike="noStrike">
              <a:solidFill>
                <a:srgbClr val="000000"/>
              </a:solidFill>
              <a:latin typeface="Arial"/>
              <a:ea typeface="Arial"/>
              <a:cs typeface="Arial"/>
            </a:rPr>
            <a:t> </a:t>
          </a:r>
        </a:p>
      </cdr:txBody>
    </cdr:sp>
  </cdr:relSizeAnchor>
  <cdr:relSizeAnchor xmlns:cdr="http://schemas.openxmlformats.org/drawingml/2006/chartDrawing">
    <cdr:from>
      <cdr:x>0.49987</cdr:x>
      <cdr:y>0.51725</cdr:y>
    </cdr:from>
    <cdr:to>
      <cdr:x>0.5146</cdr:x>
      <cdr:y>0.58294</cdr:y>
    </cdr:to>
    <cdr:sp macro="" textlink="">
      <cdr:nvSpPr>
        <cdr:cNvPr id="2" name="Text Box 1">
          <a:extLst xmlns:a="http://schemas.openxmlformats.org/drawingml/2006/main">
            <a:ext uri="{FF2B5EF4-FFF2-40B4-BE49-F238E27FC236}">
              <a16:creationId xmlns:a16="http://schemas.microsoft.com/office/drawing/2014/main" id="{26C434E3-EB59-641B-00BE-478CC3E4FB36}"/>
            </a:ext>
          </a:extLst>
        </cdr:cNvPr>
        <cdr:cNvSpPr txBox="1">
          <a:spLocks xmlns:a="http://schemas.openxmlformats.org/drawingml/2006/main" noChangeArrowheads="1"/>
        </cdr:cNvSpPr>
      </cdr:nvSpPr>
      <cdr:spPr bwMode="auto">
        <a:xfrm xmlns:a="http://schemas.openxmlformats.org/drawingml/2006/main">
          <a:off x="2611687" y="1597610"/>
          <a:ext cx="77009" cy="20287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sz="1125" b="0" i="0" strike="noStrike">
              <a:solidFill>
                <a:srgbClr val="000000"/>
              </a:solidFill>
              <a:latin typeface="Arial"/>
              <a:ea typeface="Arial"/>
              <a:cs typeface="Arial"/>
            </a:rPr>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3742A-EDDF-18D1-9580-C304A80B4F9E}"/>
              </a:ext>
            </a:extLst>
          </p:cNvPr>
          <p:cNvSpPr>
            <a:spLocks noGrp="1"/>
          </p:cNvSpPr>
          <p:nvPr>
            <p:ph type="hdr" sz="quarter"/>
          </p:nvPr>
        </p:nvSpPr>
        <p:spPr>
          <a:xfrm>
            <a:off x="0" y="1"/>
            <a:ext cx="3037840" cy="466434"/>
          </a:xfrm>
          <a:prstGeom prst="rect">
            <a:avLst/>
          </a:prstGeom>
        </p:spPr>
        <p:txBody>
          <a:bodyPr vert="horz" lIns="93122" tIns="46562" rIns="93122" bIns="46562" rtlCol="0"/>
          <a:lstStyle>
            <a:lvl1pPr algn="l">
              <a:defRPr sz="1200"/>
            </a:lvl1pPr>
          </a:lstStyle>
          <a:p>
            <a:endParaRPr lang="en-US"/>
          </a:p>
        </p:txBody>
      </p:sp>
      <p:sp>
        <p:nvSpPr>
          <p:cNvPr id="3" name="Date Placeholder 2">
            <a:extLst>
              <a:ext uri="{FF2B5EF4-FFF2-40B4-BE49-F238E27FC236}">
                <a16:creationId xmlns:a16="http://schemas.microsoft.com/office/drawing/2014/main" id="{6F20768F-B481-7C21-E323-7AE5932C1A79}"/>
              </a:ext>
            </a:extLst>
          </p:cNvPr>
          <p:cNvSpPr>
            <a:spLocks noGrp="1"/>
          </p:cNvSpPr>
          <p:nvPr>
            <p:ph type="dt" sz="quarter" idx="1"/>
          </p:nvPr>
        </p:nvSpPr>
        <p:spPr>
          <a:xfrm>
            <a:off x="3970938" y="1"/>
            <a:ext cx="3037840" cy="466434"/>
          </a:xfrm>
          <a:prstGeom prst="rect">
            <a:avLst/>
          </a:prstGeom>
        </p:spPr>
        <p:txBody>
          <a:bodyPr vert="horz" lIns="93122" tIns="46562" rIns="93122" bIns="46562" rtlCol="0"/>
          <a:lstStyle>
            <a:lvl1pPr algn="r">
              <a:defRPr sz="1200"/>
            </a:lvl1pPr>
          </a:lstStyle>
          <a:p>
            <a:fld id="{B4A3B629-BC16-664A-BBC8-5DBCC2232DF6}" type="datetimeFigureOut">
              <a:rPr lang="en-US" smtClean="0"/>
              <a:t>9/12/25</a:t>
            </a:fld>
            <a:endParaRPr lang="en-US"/>
          </a:p>
        </p:txBody>
      </p:sp>
      <p:sp>
        <p:nvSpPr>
          <p:cNvPr id="4" name="Footer Placeholder 3">
            <a:extLst>
              <a:ext uri="{FF2B5EF4-FFF2-40B4-BE49-F238E27FC236}">
                <a16:creationId xmlns:a16="http://schemas.microsoft.com/office/drawing/2014/main" id="{A1F1FBBF-92A7-116E-C677-FD224CF4EA83}"/>
              </a:ext>
            </a:extLst>
          </p:cNvPr>
          <p:cNvSpPr>
            <a:spLocks noGrp="1"/>
          </p:cNvSpPr>
          <p:nvPr>
            <p:ph type="ftr" sz="quarter" idx="2"/>
          </p:nvPr>
        </p:nvSpPr>
        <p:spPr>
          <a:xfrm>
            <a:off x="0" y="8829971"/>
            <a:ext cx="3037840" cy="466433"/>
          </a:xfrm>
          <a:prstGeom prst="rect">
            <a:avLst/>
          </a:prstGeom>
        </p:spPr>
        <p:txBody>
          <a:bodyPr vert="horz" lIns="93122" tIns="46562" rIns="93122" bIns="465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95BFC4-E3ED-1A30-ED3D-8A74A7B24B1C}"/>
              </a:ext>
            </a:extLst>
          </p:cNvPr>
          <p:cNvSpPr>
            <a:spLocks noGrp="1"/>
          </p:cNvSpPr>
          <p:nvPr>
            <p:ph type="sldNum" sz="quarter" idx="3"/>
          </p:nvPr>
        </p:nvSpPr>
        <p:spPr>
          <a:xfrm>
            <a:off x="3970938" y="8829971"/>
            <a:ext cx="3037840" cy="466433"/>
          </a:xfrm>
          <a:prstGeom prst="rect">
            <a:avLst/>
          </a:prstGeom>
        </p:spPr>
        <p:txBody>
          <a:bodyPr vert="horz" lIns="93122" tIns="46562" rIns="93122" bIns="46562" rtlCol="0" anchor="b"/>
          <a:lstStyle>
            <a:lvl1pPr algn="r">
              <a:defRPr sz="1200"/>
            </a:lvl1pPr>
          </a:lstStyle>
          <a:p>
            <a:fld id="{5A5E71A8-EBCC-2A45-899F-D4EEA7129855}" type="slidenum">
              <a:rPr lang="en-US" smtClean="0"/>
              <a:t>‹#›</a:t>
            </a:fld>
            <a:endParaRPr lang="en-US"/>
          </a:p>
        </p:txBody>
      </p:sp>
    </p:spTree>
    <p:extLst>
      <p:ext uri="{BB962C8B-B14F-4D97-AF65-F5344CB8AC3E}">
        <p14:creationId xmlns:p14="http://schemas.microsoft.com/office/powerpoint/2010/main" val="4026325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22" tIns="46562" rIns="93122" bIns="46562" rtlCol="0"/>
          <a:lstStyle>
            <a:lvl1pPr algn="l">
              <a:defRPr sz="1200"/>
            </a:lvl1pPr>
          </a:lstStyle>
          <a:p>
            <a:endParaRPr lang="en-ID"/>
          </a:p>
        </p:txBody>
      </p:sp>
      <p:sp>
        <p:nvSpPr>
          <p:cNvPr id="3" name="Date Placeholder 2"/>
          <p:cNvSpPr>
            <a:spLocks noGrp="1"/>
          </p:cNvSpPr>
          <p:nvPr>
            <p:ph type="dt" idx="1"/>
          </p:nvPr>
        </p:nvSpPr>
        <p:spPr>
          <a:xfrm>
            <a:off x="3970938" y="1"/>
            <a:ext cx="3037840" cy="466434"/>
          </a:xfrm>
          <a:prstGeom prst="rect">
            <a:avLst/>
          </a:prstGeom>
        </p:spPr>
        <p:txBody>
          <a:bodyPr vert="horz" lIns="93122" tIns="46562" rIns="93122" bIns="46562" rtlCol="0"/>
          <a:lstStyle>
            <a:lvl1pPr algn="r">
              <a:defRPr sz="1200"/>
            </a:lvl1pPr>
          </a:lstStyle>
          <a:p>
            <a:fld id="{C9CF5E61-5772-4D2E-95D7-2623017A0B87}" type="datetimeFigureOut">
              <a:rPr lang="en-ID" smtClean="0"/>
              <a:t>12/09/25</a:t>
            </a:fld>
            <a:endParaRPr lang="en-ID"/>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22" tIns="46562" rIns="93122" bIns="46562" rtlCol="0" anchor="ctr"/>
          <a:lstStyle/>
          <a:p>
            <a:endParaRPr lang="en-ID"/>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22" tIns="46562" rIns="93122" bIns="465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829971"/>
            <a:ext cx="3037840" cy="466433"/>
          </a:xfrm>
          <a:prstGeom prst="rect">
            <a:avLst/>
          </a:prstGeom>
        </p:spPr>
        <p:txBody>
          <a:bodyPr vert="horz" lIns="93122" tIns="46562" rIns="93122" bIns="46562" rtlCol="0" anchor="b"/>
          <a:lstStyle>
            <a:lvl1pPr algn="l">
              <a:defRPr sz="1200"/>
            </a:lvl1pPr>
          </a:lstStyle>
          <a:p>
            <a:endParaRPr lang="en-ID"/>
          </a:p>
        </p:txBody>
      </p:sp>
      <p:sp>
        <p:nvSpPr>
          <p:cNvPr id="7" name="Slide Number Placeholder 6"/>
          <p:cNvSpPr>
            <a:spLocks noGrp="1"/>
          </p:cNvSpPr>
          <p:nvPr>
            <p:ph type="sldNum" sz="quarter" idx="5"/>
          </p:nvPr>
        </p:nvSpPr>
        <p:spPr>
          <a:xfrm>
            <a:off x="3970938" y="8829971"/>
            <a:ext cx="3037840" cy="466433"/>
          </a:xfrm>
          <a:prstGeom prst="rect">
            <a:avLst/>
          </a:prstGeom>
        </p:spPr>
        <p:txBody>
          <a:bodyPr vert="horz" lIns="93122" tIns="46562" rIns="93122" bIns="46562" rtlCol="0" anchor="b"/>
          <a:lstStyle>
            <a:lvl1pPr algn="r">
              <a:defRPr sz="1200"/>
            </a:lvl1pPr>
          </a:lstStyle>
          <a:p>
            <a:fld id="{6CAA1B18-5273-4D3C-9D25-703369A64714}" type="slidenum">
              <a:rPr lang="en-ID" smtClean="0"/>
              <a:t>‹#›</a:t>
            </a:fld>
            <a:endParaRPr lang="en-ID"/>
          </a:p>
        </p:txBody>
      </p:sp>
    </p:spTree>
    <p:extLst>
      <p:ext uri="{BB962C8B-B14F-4D97-AF65-F5344CB8AC3E}">
        <p14:creationId xmlns:p14="http://schemas.microsoft.com/office/powerpoint/2010/main" val="317709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355EB-7065-5F31-1F75-6414D601D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E733A-6263-A67F-9943-A26727AB3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25D2E-DB2A-D206-98D0-367B062DB2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95000"/>
                  </a:schemeClr>
                </a:solidFill>
              </a:rPr>
              <a:t>June 2, 10am</a:t>
            </a:r>
          </a:p>
          <a:p>
            <a:endParaRPr lang="en-US"/>
          </a:p>
        </p:txBody>
      </p:sp>
      <p:sp>
        <p:nvSpPr>
          <p:cNvPr id="4" name="Slide Number Placeholder 3">
            <a:extLst>
              <a:ext uri="{FF2B5EF4-FFF2-40B4-BE49-F238E27FC236}">
                <a16:creationId xmlns:a16="http://schemas.microsoft.com/office/drawing/2014/main" id="{E18E6C01-46C1-9A99-DC26-0205B10C2AC8}"/>
              </a:ext>
            </a:extLst>
          </p:cNvPr>
          <p:cNvSpPr>
            <a:spLocks noGrp="1"/>
          </p:cNvSpPr>
          <p:nvPr>
            <p:ph type="sldNum" sz="quarter" idx="5"/>
          </p:nvPr>
        </p:nvSpPr>
        <p:spPr/>
        <p:txBody>
          <a:bodyPr/>
          <a:lstStyle/>
          <a:p>
            <a:fld id="{6CAA1B18-5273-4D3C-9D25-703369A64714}" type="slidenum">
              <a:rPr lang="en-ID" smtClean="0"/>
              <a:t>1</a:t>
            </a:fld>
            <a:endParaRPr lang="en-ID"/>
          </a:p>
        </p:txBody>
      </p:sp>
    </p:spTree>
    <p:extLst>
      <p:ext uri="{BB962C8B-B14F-4D97-AF65-F5344CB8AC3E}">
        <p14:creationId xmlns:p14="http://schemas.microsoft.com/office/powerpoint/2010/main" val="2341389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18</a:t>
            </a:fld>
            <a:endParaRPr lang="en-ID"/>
          </a:p>
        </p:txBody>
      </p:sp>
    </p:spTree>
    <p:extLst>
      <p:ext uri="{BB962C8B-B14F-4D97-AF65-F5344CB8AC3E}">
        <p14:creationId xmlns:p14="http://schemas.microsoft.com/office/powerpoint/2010/main" val="234380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495F1-9127-09D9-CDB7-D03143386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4546C-FC7A-5807-E213-4A82CB5DD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1EFCE-C6DF-7A68-2887-74BB3F1DF5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0384E5-3EF6-6964-C046-585E4C224546}"/>
              </a:ext>
            </a:extLst>
          </p:cNvPr>
          <p:cNvSpPr>
            <a:spLocks noGrp="1"/>
          </p:cNvSpPr>
          <p:nvPr>
            <p:ph type="sldNum" sz="quarter" idx="5"/>
          </p:nvPr>
        </p:nvSpPr>
        <p:spPr/>
        <p:txBody>
          <a:bodyPr/>
          <a:lstStyle/>
          <a:p>
            <a:fld id="{6CAA1B18-5273-4D3C-9D25-703369A64714}" type="slidenum">
              <a:rPr lang="en-ID" smtClean="0"/>
              <a:t>20</a:t>
            </a:fld>
            <a:endParaRPr lang="en-ID"/>
          </a:p>
        </p:txBody>
      </p:sp>
    </p:spTree>
    <p:extLst>
      <p:ext uri="{BB962C8B-B14F-4D97-AF65-F5344CB8AC3E}">
        <p14:creationId xmlns:p14="http://schemas.microsoft.com/office/powerpoint/2010/main" val="3063943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23</a:t>
            </a:fld>
            <a:endParaRPr lang="en-ID"/>
          </a:p>
        </p:txBody>
      </p:sp>
    </p:spTree>
    <p:extLst>
      <p:ext uri="{BB962C8B-B14F-4D97-AF65-F5344CB8AC3E}">
        <p14:creationId xmlns:p14="http://schemas.microsoft.com/office/powerpoint/2010/main" val="3143503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Appendix</a:t>
            </a:r>
          </a:p>
        </p:txBody>
      </p:sp>
      <p:sp>
        <p:nvSpPr>
          <p:cNvPr id="4" name="Slide Number Placeholder 3"/>
          <p:cNvSpPr>
            <a:spLocks noGrp="1"/>
          </p:cNvSpPr>
          <p:nvPr>
            <p:ph type="sldNum" sz="quarter" idx="5"/>
          </p:nvPr>
        </p:nvSpPr>
        <p:spPr/>
        <p:txBody>
          <a:bodyPr/>
          <a:lstStyle/>
          <a:p>
            <a:fld id="{6CAA1B18-5273-4D3C-9D25-703369A64714}" type="slidenum">
              <a:rPr lang="en-ID" smtClean="0"/>
              <a:t>24</a:t>
            </a:fld>
            <a:endParaRPr lang="en-ID"/>
          </a:p>
        </p:txBody>
      </p:sp>
    </p:spTree>
    <p:extLst>
      <p:ext uri="{BB962C8B-B14F-4D97-AF65-F5344CB8AC3E}">
        <p14:creationId xmlns:p14="http://schemas.microsoft.com/office/powerpoint/2010/main" val="3815638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13362-1028-0CBE-5F19-FF4E3B50EB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CD0DE-1B65-BCAB-9A60-1C1FB7670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B7D40-B2BC-7CF9-9CE0-C9DC006F74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912237-F296-839A-34DB-E5FE7245F341}"/>
              </a:ext>
            </a:extLst>
          </p:cNvPr>
          <p:cNvSpPr>
            <a:spLocks noGrp="1"/>
          </p:cNvSpPr>
          <p:nvPr>
            <p:ph type="sldNum" sz="quarter" idx="5"/>
          </p:nvPr>
        </p:nvSpPr>
        <p:spPr/>
        <p:txBody>
          <a:bodyPr/>
          <a:lstStyle/>
          <a:p>
            <a:fld id="{6CAA1B18-5273-4D3C-9D25-703369A64714}" type="slidenum">
              <a:rPr lang="en-ID" smtClean="0"/>
              <a:t>25</a:t>
            </a:fld>
            <a:endParaRPr lang="en-ID"/>
          </a:p>
        </p:txBody>
      </p:sp>
    </p:spTree>
    <p:extLst>
      <p:ext uri="{BB962C8B-B14F-4D97-AF65-F5344CB8AC3E}">
        <p14:creationId xmlns:p14="http://schemas.microsoft.com/office/powerpoint/2010/main" val="1206438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365%</a:t>
            </a:r>
          </a:p>
          <a:p>
            <a:r>
              <a:rPr lang="en-US"/>
              <a:t>* Oxides and </a:t>
            </a:r>
            <a:r>
              <a:rPr lang="en-US" err="1"/>
              <a:t>sulphides</a:t>
            </a:r>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26</a:t>
            </a:fld>
            <a:endParaRPr lang="en-ID"/>
          </a:p>
        </p:txBody>
      </p:sp>
    </p:spTree>
    <p:extLst>
      <p:ext uri="{BB962C8B-B14F-4D97-AF65-F5344CB8AC3E}">
        <p14:creationId xmlns:p14="http://schemas.microsoft.com/office/powerpoint/2010/main" val="75861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713E3984-5767-42A0-8FD1-99D8211B7DC8}" type="slidenum">
              <a:rPr lang="es-AR" smtClean="0"/>
              <a:t>27</a:t>
            </a:fld>
            <a:endParaRPr lang="es-AR"/>
          </a:p>
        </p:txBody>
      </p:sp>
    </p:spTree>
    <p:extLst>
      <p:ext uri="{BB962C8B-B14F-4D97-AF65-F5344CB8AC3E}">
        <p14:creationId xmlns:p14="http://schemas.microsoft.com/office/powerpoint/2010/main" val="213623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48D53-C4DF-8A89-BE57-E2023B2E302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AB33A5-9514-05DD-2036-1FDFB36CFF2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44497DE-3429-7030-3CDA-002E85FE686D}"/>
              </a:ext>
            </a:extLst>
          </p:cNvPr>
          <p:cNvSpPr>
            <a:spLocks noGrp="1"/>
          </p:cNvSpPr>
          <p:nvPr>
            <p:ph type="body" idx="1"/>
          </p:nvPr>
        </p:nvSpPr>
        <p:spPr/>
        <p:txBody>
          <a:bodyPr/>
          <a:lstStyle/>
          <a:p>
            <a:endParaRPr lang="es-MX"/>
          </a:p>
        </p:txBody>
      </p:sp>
      <p:sp>
        <p:nvSpPr>
          <p:cNvPr id="4" name="Marcador de número de diapositiva 3">
            <a:extLst>
              <a:ext uri="{FF2B5EF4-FFF2-40B4-BE49-F238E27FC236}">
                <a16:creationId xmlns:a16="http://schemas.microsoft.com/office/drawing/2014/main" id="{0E3B7380-D731-63CE-6231-331ADF5037EA}"/>
              </a:ext>
            </a:extLst>
          </p:cNvPr>
          <p:cNvSpPr>
            <a:spLocks noGrp="1"/>
          </p:cNvSpPr>
          <p:nvPr>
            <p:ph type="sldNum" sz="quarter" idx="5"/>
          </p:nvPr>
        </p:nvSpPr>
        <p:spPr/>
        <p:txBody>
          <a:bodyPr/>
          <a:lstStyle/>
          <a:p>
            <a:fld id="{8FF8373A-F5BA-472A-B5E1-BA893438C805}" type="slidenum">
              <a:rPr lang="es-AR" smtClean="0"/>
              <a:t>29</a:t>
            </a:fld>
            <a:endParaRPr lang="es-AR"/>
          </a:p>
        </p:txBody>
      </p:sp>
    </p:spTree>
    <p:extLst>
      <p:ext uri="{BB962C8B-B14F-4D97-AF65-F5344CB8AC3E}">
        <p14:creationId xmlns:p14="http://schemas.microsoft.com/office/powerpoint/2010/main" val="564040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305EE-BAD9-9AC9-0FBB-DA70C3CEB64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A0ECD7D-026C-5717-107C-8B6BBDED89D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7159F60-EE85-C082-4CBB-CB4FC108C229}"/>
              </a:ext>
            </a:extLst>
          </p:cNvPr>
          <p:cNvSpPr>
            <a:spLocks noGrp="1"/>
          </p:cNvSpPr>
          <p:nvPr>
            <p:ph type="body" idx="1"/>
          </p:nvPr>
        </p:nvSpPr>
        <p:spPr/>
        <p:txBody>
          <a:bodyPr/>
          <a:lstStyle/>
          <a:p>
            <a:pPr marL="0" indent="0">
              <a:buFontTx/>
              <a:buNone/>
            </a:pPr>
            <a:endParaRPr lang="es-MX"/>
          </a:p>
        </p:txBody>
      </p:sp>
      <p:sp>
        <p:nvSpPr>
          <p:cNvPr id="4" name="Marcador de número de diapositiva 3">
            <a:extLst>
              <a:ext uri="{FF2B5EF4-FFF2-40B4-BE49-F238E27FC236}">
                <a16:creationId xmlns:a16="http://schemas.microsoft.com/office/drawing/2014/main" id="{2EC2C5B8-5949-42A1-5734-CCE1DADC0FC1}"/>
              </a:ext>
            </a:extLst>
          </p:cNvPr>
          <p:cNvSpPr>
            <a:spLocks noGrp="1"/>
          </p:cNvSpPr>
          <p:nvPr>
            <p:ph type="sldNum" sz="quarter" idx="5"/>
          </p:nvPr>
        </p:nvSpPr>
        <p:spPr/>
        <p:txBody>
          <a:bodyPr/>
          <a:lstStyle/>
          <a:p>
            <a:fld id="{8FF8373A-F5BA-472A-B5E1-BA893438C805}" type="slidenum">
              <a:rPr lang="es-AR" smtClean="0"/>
              <a:t>30</a:t>
            </a:fld>
            <a:endParaRPr lang="es-AR"/>
          </a:p>
        </p:txBody>
      </p:sp>
    </p:spTree>
    <p:extLst>
      <p:ext uri="{BB962C8B-B14F-4D97-AF65-F5344CB8AC3E}">
        <p14:creationId xmlns:p14="http://schemas.microsoft.com/office/powerpoint/2010/main" val="1710732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31</a:t>
            </a:fld>
            <a:endParaRPr lang="en-ID"/>
          </a:p>
        </p:txBody>
      </p:sp>
    </p:spTree>
    <p:extLst>
      <p:ext uri="{BB962C8B-B14F-4D97-AF65-F5344CB8AC3E}">
        <p14:creationId xmlns:p14="http://schemas.microsoft.com/office/powerpoint/2010/main" val="2946440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CAA1B18-5273-4D3C-9D25-703369A64714}" type="slidenum">
              <a:rPr lang="en-ID" smtClean="0"/>
              <a:t>2</a:t>
            </a:fld>
            <a:endParaRPr lang="en-ID"/>
          </a:p>
        </p:txBody>
      </p:sp>
    </p:spTree>
    <p:extLst>
      <p:ext uri="{BB962C8B-B14F-4D97-AF65-F5344CB8AC3E}">
        <p14:creationId xmlns:p14="http://schemas.microsoft.com/office/powerpoint/2010/main" val="285825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C2913-317A-4AC3-90CD-5D4390891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D7B85-A614-4694-3597-F7DC172447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8EF89-2257-2FA9-ED67-1CB8C63490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EE4544-C3D0-153D-1864-B163A317C83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E3984-5767-42A0-8FD1-99D8211B7DC8}"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335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7709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36</a:t>
            </a:fld>
            <a:endParaRPr lang="en-ID"/>
          </a:p>
        </p:txBody>
      </p:sp>
    </p:spTree>
    <p:extLst>
      <p:ext uri="{BB962C8B-B14F-4D97-AF65-F5344CB8AC3E}">
        <p14:creationId xmlns:p14="http://schemas.microsoft.com/office/powerpoint/2010/main" val="3880054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7CC29-8D6A-F8AF-3C4B-CB21AC858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48E68-28D7-BA6F-D340-BCC754CE5E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B387C-F32C-FD44-F363-0D0D9D506F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20E69D-BECC-DAB6-8545-1AE6919B18B6}"/>
              </a:ext>
            </a:extLst>
          </p:cNvPr>
          <p:cNvSpPr>
            <a:spLocks noGrp="1"/>
          </p:cNvSpPr>
          <p:nvPr>
            <p:ph type="sldNum" sz="quarter" idx="5"/>
          </p:nvPr>
        </p:nvSpPr>
        <p:spPr/>
        <p:txBody>
          <a:bodyPr/>
          <a:lstStyle/>
          <a:p>
            <a:fld id="{6CAA1B18-5273-4D3C-9D25-703369A64714}" type="slidenum">
              <a:rPr lang="en-ID" smtClean="0"/>
              <a:t>37</a:t>
            </a:fld>
            <a:endParaRPr lang="en-ID"/>
          </a:p>
        </p:txBody>
      </p:sp>
    </p:spTree>
    <p:extLst>
      <p:ext uri="{BB962C8B-B14F-4D97-AF65-F5344CB8AC3E}">
        <p14:creationId xmlns:p14="http://schemas.microsoft.com/office/powerpoint/2010/main" val="2653850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3E537-66E5-3012-8F0A-C98E9CA4E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9A94EC-B571-5374-5492-D6FDB099DA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1A8A8B-EAE5-B7F8-B069-77D6DC7720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FBC586-9CF1-419E-5F7B-6610CF72B914}"/>
              </a:ext>
            </a:extLst>
          </p:cNvPr>
          <p:cNvSpPr>
            <a:spLocks noGrp="1"/>
          </p:cNvSpPr>
          <p:nvPr>
            <p:ph type="sldNum" sz="quarter" idx="5"/>
          </p:nvPr>
        </p:nvSpPr>
        <p:spPr/>
        <p:txBody>
          <a:bodyPr/>
          <a:lstStyle/>
          <a:p>
            <a:fld id="{6CAA1B18-5273-4D3C-9D25-703369A64714}" type="slidenum">
              <a:rPr lang="en-ID" smtClean="0"/>
              <a:t>39</a:t>
            </a:fld>
            <a:endParaRPr lang="en-ID"/>
          </a:p>
        </p:txBody>
      </p:sp>
    </p:spTree>
    <p:extLst>
      <p:ext uri="{BB962C8B-B14F-4D97-AF65-F5344CB8AC3E}">
        <p14:creationId xmlns:p14="http://schemas.microsoft.com/office/powerpoint/2010/main" val="2334123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41</a:t>
            </a:fld>
            <a:endParaRPr lang="en-ID"/>
          </a:p>
        </p:txBody>
      </p:sp>
    </p:spTree>
    <p:extLst>
      <p:ext uri="{BB962C8B-B14F-4D97-AF65-F5344CB8AC3E}">
        <p14:creationId xmlns:p14="http://schemas.microsoft.com/office/powerpoint/2010/main" val="3767456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28F07-0E6C-2920-6115-6AC92F0CD6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CAE09-5C1E-1F1A-F83F-E2C31B9541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387E4C-8DB4-0B77-55B1-052D1D6D173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64FFA990-6AFB-0910-1138-FBCD801A6F06}"/>
              </a:ext>
            </a:extLst>
          </p:cNvPr>
          <p:cNvSpPr>
            <a:spLocks noGrp="1"/>
          </p:cNvSpPr>
          <p:nvPr>
            <p:ph type="sldNum" sz="quarter" idx="5"/>
          </p:nvPr>
        </p:nvSpPr>
        <p:spPr/>
        <p:txBody>
          <a:bodyPr/>
          <a:lstStyle/>
          <a:p>
            <a:fld id="{6CAA1B18-5273-4D3C-9D25-703369A64714}" type="slidenum">
              <a:rPr lang="en-ID" smtClean="0"/>
              <a:t>42</a:t>
            </a:fld>
            <a:endParaRPr lang="en-ID"/>
          </a:p>
        </p:txBody>
      </p:sp>
    </p:spTree>
    <p:extLst>
      <p:ext uri="{BB962C8B-B14F-4D97-AF65-F5344CB8AC3E}">
        <p14:creationId xmlns:p14="http://schemas.microsoft.com/office/powerpoint/2010/main" val="2435982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8834A-B30F-06A6-884C-861EED77E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65D46-1E26-44DD-AEE1-A5D78C307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74F1F-394C-4518-207C-09925F8964E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3917571-6439-6CEF-C281-7349F50C880A}"/>
              </a:ext>
            </a:extLst>
          </p:cNvPr>
          <p:cNvSpPr>
            <a:spLocks noGrp="1"/>
          </p:cNvSpPr>
          <p:nvPr>
            <p:ph type="sldNum" sz="quarter" idx="5"/>
          </p:nvPr>
        </p:nvSpPr>
        <p:spPr/>
        <p:txBody>
          <a:bodyPr/>
          <a:lstStyle/>
          <a:p>
            <a:fld id="{2DE0FD00-35F3-4845-9B02-224696937B3F}" type="slidenum">
              <a:rPr lang="en-CA" smtClean="0"/>
              <a:t>44</a:t>
            </a:fld>
            <a:endParaRPr lang="en-CA"/>
          </a:p>
        </p:txBody>
      </p:sp>
    </p:spTree>
    <p:extLst>
      <p:ext uri="{BB962C8B-B14F-4D97-AF65-F5344CB8AC3E}">
        <p14:creationId xmlns:p14="http://schemas.microsoft.com/office/powerpoint/2010/main" val="1434149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Appendix</a:t>
            </a:r>
            <a:endParaRPr lang="en-CA"/>
          </a:p>
        </p:txBody>
      </p:sp>
      <p:sp>
        <p:nvSpPr>
          <p:cNvPr id="4" name="Slide Number Placeholder 3"/>
          <p:cNvSpPr>
            <a:spLocks noGrp="1"/>
          </p:cNvSpPr>
          <p:nvPr>
            <p:ph type="sldNum" sz="quarter" idx="5"/>
          </p:nvPr>
        </p:nvSpPr>
        <p:spPr/>
        <p:txBody>
          <a:bodyPr/>
          <a:lstStyle/>
          <a:p>
            <a:fld id="{6CAA1B18-5273-4D3C-9D25-703369A64714}" type="slidenum">
              <a:rPr lang="en-ID" smtClean="0"/>
              <a:t>46</a:t>
            </a:fld>
            <a:endParaRPr lang="en-ID"/>
          </a:p>
        </p:txBody>
      </p:sp>
    </p:spTree>
    <p:extLst>
      <p:ext uri="{BB962C8B-B14F-4D97-AF65-F5344CB8AC3E}">
        <p14:creationId xmlns:p14="http://schemas.microsoft.com/office/powerpoint/2010/main" val="2832372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Appendix</a:t>
            </a:r>
            <a:endParaRPr lang="en-CA"/>
          </a:p>
        </p:txBody>
      </p:sp>
      <p:sp>
        <p:nvSpPr>
          <p:cNvPr id="4" name="Slide Number Placeholder 3"/>
          <p:cNvSpPr>
            <a:spLocks noGrp="1"/>
          </p:cNvSpPr>
          <p:nvPr>
            <p:ph type="sldNum" sz="quarter" idx="5"/>
          </p:nvPr>
        </p:nvSpPr>
        <p:spPr/>
        <p:txBody>
          <a:bodyPr/>
          <a:lstStyle/>
          <a:p>
            <a:fld id="{6CAA1B18-5273-4D3C-9D25-703369A64714}" type="slidenum">
              <a:rPr lang="en-ID" smtClean="0"/>
              <a:t>47</a:t>
            </a:fld>
            <a:endParaRPr lang="en-ID"/>
          </a:p>
        </p:txBody>
      </p:sp>
    </p:spTree>
    <p:extLst>
      <p:ext uri="{BB962C8B-B14F-4D97-AF65-F5344CB8AC3E}">
        <p14:creationId xmlns:p14="http://schemas.microsoft.com/office/powerpoint/2010/main" val="2389414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6</a:t>
            </a:fld>
            <a:endParaRPr lang="en-ID"/>
          </a:p>
        </p:txBody>
      </p:sp>
    </p:spTree>
    <p:extLst>
      <p:ext uri="{BB962C8B-B14F-4D97-AF65-F5344CB8AC3E}">
        <p14:creationId xmlns:p14="http://schemas.microsoft.com/office/powerpoint/2010/main" val="1495103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932" lvl="1" indent="0" defTabSz="913864">
              <a:lnSpc>
                <a:spcPct val="120000"/>
              </a:lnSpc>
              <a:spcBef>
                <a:spcPts val="500"/>
              </a:spcBef>
              <a:buFont typeface="Arial" panose="020B0604020202020204" pitchFamily="34" charset="0"/>
              <a:buNone/>
              <a:defRPr/>
            </a:pPr>
            <a:r>
              <a:rPr lang="en-US">
                <a:solidFill>
                  <a:srgbClr val="003C58"/>
                </a:solidFill>
                <a:latin typeface="+mn-lt"/>
                <a:cs typeface="Arial"/>
              </a:rPr>
              <a:t>Appendix</a:t>
            </a:r>
          </a:p>
        </p:txBody>
      </p:sp>
      <p:sp>
        <p:nvSpPr>
          <p:cNvPr id="4" name="Slide Number Placeholder 3"/>
          <p:cNvSpPr>
            <a:spLocks noGrp="1"/>
          </p:cNvSpPr>
          <p:nvPr>
            <p:ph type="sldNum" sz="quarter" idx="5"/>
          </p:nvPr>
        </p:nvSpPr>
        <p:spPr/>
        <p:txBody>
          <a:bodyPr/>
          <a:lstStyle/>
          <a:p>
            <a:fld id="{BB2AE2CD-A4FB-497C-8C3C-1BAB15589BC0}" type="slidenum">
              <a:rPr lang="es-AR" smtClean="0"/>
              <a:t>48</a:t>
            </a:fld>
            <a:endParaRPr lang="es-AR"/>
          </a:p>
        </p:txBody>
      </p:sp>
    </p:spTree>
    <p:extLst>
      <p:ext uri="{BB962C8B-B14F-4D97-AF65-F5344CB8AC3E}">
        <p14:creationId xmlns:p14="http://schemas.microsoft.com/office/powerpoint/2010/main" val="4241048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Appendix</a:t>
            </a:r>
            <a:endParaRPr lang="en-CA"/>
          </a:p>
        </p:txBody>
      </p:sp>
      <p:sp>
        <p:nvSpPr>
          <p:cNvPr id="4" name="Slide Number Placeholder 3"/>
          <p:cNvSpPr>
            <a:spLocks noGrp="1"/>
          </p:cNvSpPr>
          <p:nvPr>
            <p:ph type="sldNum" sz="quarter" idx="5"/>
          </p:nvPr>
        </p:nvSpPr>
        <p:spPr/>
        <p:txBody>
          <a:bodyPr/>
          <a:lstStyle/>
          <a:p>
            <a:fld id="{6CAA1B18-5273-4D3C-9D25-703369A64714}" type="slidenum">
              <a:rPr lang="en-ID" smtClean="0"/>
              <a:t>51</a:t>
            </a:fld>
            <a:endParaRPr lang="en-ID"/>
          </a:p>
        </p:txBody>
      </p:sp>
    </p:spTree>
    <p:extLst>
      <p:ext uri="{BB962C8B-B14F-4D97-AF65-F5344CB8AC3E}">
        <p14:creationId xmlns:p14="http://schemas.microsoft.com/office/powerpoint/2010/main" val="774370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360457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43691-B955-D718-70AB-6A1078A90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774BD-179B-A881-B3B2-A74E3D05A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7AD6B-3892-5921-50E8-5C9A9DBA58D8}"/>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2247627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6008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8</a:t>
            </a:fld>
            <a:endParaRPr lang="en-ID"/>
          </a:p>
        </p:txBody>
      </p:sp>
    </p:spTree>
    <p:extLst>
      <p:ext uri="{BB962C8B-B14F-4D97-AF65-F5344CB8AC3E}">
        <p14:creationId xmlns:p14="http://schemas.microsoft.com/office/powerpoint/2010/main" val="1060191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solidFill>
                <a:srgbClr val="000000"/>
              </a:solidFill>
              <a:latin typeface="Calibri"/>
              <a:cs typeface="Calibri"/>
            </a:endParaRPr>
          </a:p>
        </p:txBody>
      </p:sp>
    </p:spTree>
    <p:extLst>
      <p:ext uri="{BB962C8B-B14F-4D97-AF65-F5344CB8AC3E}">
        <p14:creationId xmlns:p14="http://schemas.microsoft.com/office/powerpoint/2010/main" val="3387237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D7350-32F2-F56A-C8E3-97B35C3F5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2DBAF-042D-8013-2F5A-1D8F929A9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5A194-BF02-F4A2-551C-68F4A02F16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C027A9-B1C2-E0A0-467B-0616003A6158}"/>
              </a:ext>
            </a:extLst>
          </p:cNvPr>
          <p:cNvSpPr>
            <a:spLocks noGrp="1"/>
          </p:cNvSpPr>
          <p:nvPr>
            <p:ph type="sldNum" sz="quarter" idx="5"/>
          </p:nvPr>
        </p:nvSpPr>
        <p:spPr/>
        <p:txBody>
          <a:bodyPr/>
          <a:lstStyle/>
          <a:p>
            <a:fld id="{6CAA1B18-5273-4D3C-9D25-703369A64714}" type="slidenum">
              <a:rPr lang="en-ID" smtClean="0"/>
              <a:t>11</a:t>
            </a:fld>
            <a:endParaRPr lang="en-ID"/>
          </a:p>
        </p:txBody>
      </p:sp>
    </p:spTree>
    <p:extLst>
      <p:ext uri="{BB962C8B-B14F-4D97-AF65-F5344CB8AC3E}">
        <p14:creationId xmlns:p14="http://schemas.microsoft.com/office/powerpoint/2010/main" val="588274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13</a:t>
            </a:fld>
            <a:endParaRPr lang="en-ID"/>
          </a:p>
        </p:txBody>
      </p:sp>
    </p:spTree>
    <p:extLst>
      <p:ext uri="{BB962C8B-B14F-4D97-AF65-F5344CB8AC3E}">
        <p14:creationId xmlns:p14="http://schemas.microsoft.com/office/powerpoint/2010/main" val="240259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BDAE1-0385-1CB7-60A7-CED8EA837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70095-3787-DE4F-FE93-8C0F3CBD5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B242DE-B247-5066-907F-8AEE78F9B8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46EDF0-8605-BACF-F176-A9E2AABB8962}"/>
              </a:ext>
            </a:extLst>
          </p:cNvPr>
          <p:cNvSpPr>
            <a:spLocks noGrp="1"/>
          </p:cNvSpPr>
          <p:nvPr>
            <p:ph type="sldNum" sz="quarter" idx="5"/>
          </p:nvPr>
        </p:nvSpPr>
        <p:spPr/>
        <p:txBody>
          <a:bodyPr/>
          <a:lstStyle/>
          <a:p>
            <a:fld id="{6CAA1B18-5273-4D3C-9D25-703369A64714}" type="slidenum">
              <a:rPr lang="en-ID" smtClean="0"/>
              <a:t>16</a:t>
            </a:fld>
            <a:endParaRPr lang="en-ID"/>
          </a:p>
        </p:txBody>
      </p:sp>
    </p:spTree>
    <p:extLst>
      <p:ext uri="{BB962C8B-B14F-4D97-AF65-F5344CB8AC3E}">
        <p14:creationId xmlns:p14="http://schemas.microsoft.com/office/powerpoint/2010/main" val="1140668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81B40-BC94-B799-DBB2-8A48540CA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A291D-3BF1-25F1-C047-0F5364C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DBD53-2DEC-DAA2-4954-9B74A623F5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FF1338-5F4E-3E2D-F6D0-490BEE8861E8}"/>
              </a:ext>
            </a:extLst>
          </p:cNvPr>
          <p:cNvSpPr>
            <a:spLocks noGrp="1"/>
          </p:cNvSpPr>
          <p:nvPr>
            <p:ph type="sldNum" sz="quarter" idx="5"/>
          </p:nvPr>
        </p:nvSpPr>
        <p:spPr/>
        <p:txBody>
          <a:bodyPr/>
          <a:lstStyle/>
          <a:p>
            <a:fld id="{6CAA1B18-5273-4D3C-9D25-703369A64714}" type="slidenum">
              <a:rPr lang="en-ID" smtClean="0"/>
              <a:t>17</a:t>
            </a:fld>
            <a:endParaRPr lang="en-ID"/>
          </a:p>
        </p:txBody>
      </p:sp>
    </p:spTree>
    <p:extLst>
      <p:ext uri="{BB962C8B-B14F-4D97-AF65-F5344CB8AC3E}">
        <p14:creationId xmlns:p14="http://schemas.microsoft.com/office/powerpoint/2010/main" val="2226786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with big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7A5E9D-ABD8-49A8-9C08-FEFEA38ED2EF}"/>
              </a:ext>
            </a:extLst>
          </p:cNvPr>
          <p:cNvSpPr>
            <a:spLocks noGrp="1"/>
          </p:cNvSpPr>
          <p:nvPr>
            <p:ph type="pic" sz="quarter" idx="10"/>
          </p:nvPr>
        </p:nvSpPr>
        <p:spPr>
          <a:xfrm>
            <a:off x="377371" y="435428"/>
            <a:ext cx="11437258" cy="5065485"/>
          </a:xfrm>
          <a:custGeom>
            <a:avLst/>
            <a:gdLst>
              <a:gd name="connsiteX0" fmla="*/ 0 w 12192000"/>
              <a:gd name="connsiteY0" fmla="*/ 0 h 4620317"/>
              <a:gd name="connsiteX1" fmla="*/ 12192000 w 12192000"/>
              <a:gd name="connsiteY1" fmla="*/ 0 h 4620317"/>
              <a:gd name="connsiteX2" fmla="*/ 12192000 w 12192000"/>
              <a:gd name="connsiteY2" fmla="*/ 4620317 h 4620317"/>
              <a:gd name="connsiteX3" fmla="*/ 0 w 12192000"/>
              <a:gd name="connsiteY3" fmla="*/ 4620317 h 4620317"/>
            </a:gdLst>
            <a:ahLst/>
            <a:cxnLst>
              <a:cxn ang="0">
                <a:pos x="connsiteX0" y="connsiteY0"/>
              </a:cxn>
              <a:cxn ang="0">
                <a:pos x="connsiteX1" y="connsiteY1"/>
              </a:cxn>
              <a:cxn ang="0">
                <a:pos x="connsiteX2" y="connsiteY2"/>
              </a:cxn>
              <a:cxn ang="0">
                <a:pos x="connsiteX3" y="connsiteY3"/>
              </a:cxn>
            </a:cxnLst>
            <a:rect l="l" t="t" r="r" b="b"/>
            <a:pathLst>
              <a:path w="12192000" h="4620317">
                <a:moveTo>
                  <a:pt x="0" y="0"/>
                </a:moveTo>
                <a:lnTo>
                  <a:pt x="12192000" y="0"/>
                </a:lnTo>
                <a:lnTo>
                  <a:pt x="12192000" y="4620317"/>
                </a:lnTo>
                <a:lnTo>
                  <a:pt x="0" y="4620317"/>
                </a:lnTo>
                <a:close/>
              </a:path>
            </a:pathLst>
          </a:custGeom>
        </p:spPr>
        <p:txBody>
          <a:bodyPr wrap="square">
            <a:noAutofit/>
          </a:bodyPr>
          <a:lstStyle/>
          <a:p>
            <a:endParaRPr lang="en-ID"/>
          </a:p>
        </p:txBody>
      </p:sp>
      <p:sp>
        <p:nvSpPr>
          <p:cNvPr id="3" name="Title 1">
            <a:extLst>
              <a:ext uri="{FF2B5EF4-FFF2-40B4-BE49-F238E27FC236}">
                <a16:creationId xmlns:a16="http://schemas.microsoft.com/office/drawing/2014/main" id="{9B2343E7-08B9-4AB3-BD8C-38EA678A015B}"/>
              </a:ext>
            </a:extLst>
          </p:cNvPr>
          <p:cNvSpPr>
            <a:spLocks noGrp="1"/>
          </p:cNvSpPr>
          <p:nvPr>
            <p:ph type="title"/>
          </p:nvPr>
        </p:nvSpPr>
        <p:spPr>
          <a:xfrm>
            <a:off x="2045495" y="3730625"/>
            <a:ext cx="8101011" cy="739775"/>
          </a:xfrm>
        </p:spPr>
        <p:txBody>
          <a:bodyPr>
            <a:normAutofit/>
          </a:bodyPr>
          <a:lstStyle>
            <a:lvl1pPr algn="ctr">
              <a:defRPr sz="3600" b="1">
                <a:solidFill>
                  <a:schemeClr val="tx1">
                    <a:lumMod val="50000"/>
                    <a:lumOff val="50000"/>
                  </a:schemeClr>
                </a:solidFill>
                <a:latin typeface="+mn-lt"/>
              </a:defRPr>
            </a:lvl1pPr>
          </a:lstStyle>
          <a:p>
            <a:r>
              <a:rPr lang="en-US"/>
              <a:t>Click to edit Master title style</a:t>
            </a:r>
            <a:endParaRPr lang="en-ID"/>
          </a:p>
        </p:txBody>
      </p:sp>
      <p:sp>
        <p:nvSpPr>
          <p:cNvPr id="4" name="Text Placeholder 3">
            <a:extLst>
              <a:ext uri="{FF2B5EF4-FFF2-40B4-BE49-F238E27FC236}">
                <a16:creationId xmlns:a16="http://schemas.microsoft.com/office/drawing/2014/main" id="{6D3F489D-5CF3-423C-8A14-E927EE74599A}"/>
              </a:ext>
            </a:extLst>
          </p:cNvPr>
          <p:cNvSpPr>
            <a:spLocks noGrp="1"/>
          </p:cNvSpPr>
          <p:nvPr>
            <p:ph type="body" sz="half" idx="2"/>
          </p:nvPr>
        </p:nvSpPr>
        <p:spPr>
          <a:xfrm>
            <a:off x="4129881" y="2797618"/>
            <a:ext cx="3932237" cy="65951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 Placeholder 3">
            <a:extLst>
              <a:ext uri="{FF2B5EF4-FFF2-40B4-BE49-F238E27FC236}">
                <a16:creationId xmlns:a16="http://schemas.microsoft.com/office/drawing/2014/main" id="{7445C145-A929-4593-A3EE-74E141B307EF}"/>
              </a:ext>
            </a:extLst>
          </p:cNvPr>
          <p:cNvSpPr>
            <a:spLocks noGrp="1"/>
          </p:cNvSpPr>
          <p:nvPr>
            <p:ph type="body" sz="half" idx="11"/>
          </p:nvPr>
        </p:nvSpPr>
        <p:spPr>
          <a:xfrm>
            <a:off x="4129881" y="4662705"/>
            <a:ext cx="3932237" cy="65951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7197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with big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7A5E9D-ABD8-49A8-9C08-FEFEA38ED2EF}"/>
              </a:ext>
            </a:extLst>
          </p:cNvPr>
          <p:cNvSpPr>
            <a:spLocks noGrp="1"/>
          </p:cNvSpPr>
          <p:nvPr>
            <p:ph type="pic" sz="quarter" idx="10"/>
          </p:nvPr>
        </p:nvSpPr>
        <p:spPr>
          <a:xfrm>
            <a:off x="0" y="1003606"/>
            <a:ext cx="12192000" cy="4620317"/>
          </a:xfrm>
          <a:custGeom>
            <a:avLst/>
            <a:gdLst>
              <a:gd name="connsiteX0" fmla="*/ 0 w 12192000"/>
              <a:gd name="connsiteY0" fmla="*/ 0 h 4620317"/>
              <a:gd name="connsiteX1" fmla="*/ 12192000 w 12192000"/>
              <a:gd name="connsiteY1" fmla="*/ 0 h 4620317"/>
              <a:gd name="connsiteX2" fmla="*/ 12192000 w 12192000"/>
              <a:gd name="connsiteY2" fmla="*/ 4620317 h 4620317"/>
              <a:gd name="connsiteX3" fmla="*/ 0 w 12192000"/>
              <a:gd name="connsiteY3" fmla="*/ 4620317 h 4620317"/>
            </a:gdLst>
            <a:ahLst/>
            <a:cxnLst>
              <a:cxn ang="0">
                <a:pos x="connsiteX0" y="connsiteY0"/>
              </a:cxn>
              <a:cxn ang="0">
                <a:pos x="connsiteX1" y="connsiteY1"/>
              </a:cxn>
              <a:cxn ang="0">
                <a:pos x="connsiteX2" y="connsiteY2"/>
              </a:cxn>
              <a:cxn ang="0">
                <a:pos x="connsiteX3" y="connsiteY3"/>
              </a:cxn>
            </a:cxnLst>
            <a:rect l="l" t="t" r="r" b="b"/>
            <a:pathLst>
              <a:path w="12192000" h="4620317">
                <a:moveTo>
                  <a:pt x="0" y="0"/>
                </a:moveTo>
                <a:lnTo>
                  <a:pt x="12192000" y="0"/>
                </a:lnTo>
                <a:lnTo>
                  <a:pt x="12192000" y="4620317"/>
                </a:lnTo>
                <a:lnTo>
                  <a:pt x="0" y="4620317"/>
                </a:lnTo>
                <a:close/>
              </a:path>
            </a:pathLst>
          </a:custGeom>
        </p:spPr>
        <p:txBody>
          <a:bodyPr wrap="square">
            <a:noAutofit/>
          </a:bodyPr>
          <a:lstStyle/>
          <a:p>
            <a:endParaRPr lang="en-ID"/>
          </a:p>
        </p:txBody>
      </p:sp>
      <p:sp>
        <p:nvSpPr>
          <p:cNvPr id="3" name="Title 1">
            <a:extLst>
              <a:ext uri="{FF2B5EF4-FFF2-40B4-BE49-F238E27FC236}">
                <a16:creationId xmlns:a16="http://schemas.microsoft.com/office/drawing/2014/main" id="{B511BBA1-ABAE-40FF-A3C1-3345BDB469B7}"/>
              </a:ext>
            </a:extLst>
          </p:cNvPr>
          <p:cNvSpPr>
            <a:spLocks noGrp="1"/>
          </p:cNvSpPr>
          <p:nvPr>
            <p:ph type="title"/>
          </p:nvPr>
        </p:nvSpPr>
        <p:spPr>
          <a:xfrm>
            <a:off x="2045495" y="5854394"/>
            <a:ext cx="8101011" cy="739775"/>
          </a:xfrm>
        </p:spPr>
        <p:txBody>
          <a:bodyPr>
            <a:normAutofit/>
          </a:bodyPr>
          <a:lstStyle>
            <a:lvl1pPr algn="ctr">
              <a:defRPr sz="3600" b="1">
                <a:solidFill>
                  <a:schemeClr val="tx1">
                    <a:lumMod val="50000"/>
                    <a:lumOff val="50000"/>
                  </a:schemeClr>
                </a:solidFill>
                <a:latin typeface="+mn-lt"/>
              </a:defRPr>
            </a:lvl1pPr>
          </a:lstStyle>
          <a:p>
            <a:r>
              <a:rPr lang="en-US"/>
              <a:t>Click to edit Master title style</a:t>
            </a:r>
            <a:endParaRPr lang="en-ID"/>
          </a:p>
        </p:txBody>
      </p:sp>
      <p:sp>
        <p:nvSpPr>
          <p:cNvPr id="4" name="Text Placeholder 3">
            <a:extLst>
              <a:ext uri="{FF2B5EF4-FFF2-40B4-BE49-F238E27FC236}">
                <a16:creationId xmlns:a16="http://schemas.microsoft.com/office/drawing/2014/main" id="{63ED55EE-5CD2-47AF-8564-BFFB259462CE}"/>
              </a:ext>
            </a:extLst>
          </p:cNvPr>
          <p:cNvSpPr>
            <a:spLocks noGrp="1"/>
          </p:cNvSpPr>
          <p:nvPr>
            <p:ph type="body" sz="half" idx="2"/>
          </p:nvPr>
        </p:nvSpPr>
        <p:spPr>
          <a:xfrm>
            <a:off x="4129880" y="1108518"/>
            <a:ext cx="3932237" cy="65951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1534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with one column text">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9683718" y="6177776"/>
            <a:ext cx="2508281" cy="651233"/>
          </a:xfrm>
        </p:spPr>
        <p:txBody>
          <a:bodyPr/>
          <a:lstStyle>
            <a:lvl1pPr algn="r">
              <a:defRPr sz="6000" b="1" i="0">
                <a:solidFill>
                  <a:srgbClr val="29486C">
                    <a:alpha val="49831"/>
                  </a:srgb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293685"/>
            <a:ext cx="8101011" cy="739775"/>
          </a:xfrm>
        </p:spPr>
        <p:txBody>
          <a:bodyPr>
            <a:normAutofit/>
          </a:bodyPr>
          <a:lstStyle>
            <a:lvl1pPr>
              <a:defRPr sz="2400" b="1" i="0">
                <a:solidFill>
                  <a:srgbClr val="003C58"/>
                </a:solidFill>
                <a:latin typeface="Arial" panose="020B0604020202020204" pitchFamily="34" charset="0"/>
                <a:cs typeface="Arial" panose="020B0604020202020204" pitchFamily="34" charset="0"/>
              </a:defRPr>
            </a:lvl1pPr>
          </a:lstStyle>
          <a:p>
            <a:r>
              <a:rPr lang="en-US"/>
              <a:t>Click to edit Master title style</a:t>
            </a: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653540"/>
            <a:ext cx="10906123" cy="4461510"/>
          </a:xfr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Box 8">
            <a:extLst>
              <a:ext uri="{FF2B5EF4-FFF2-40B4-BE49-F238E27FC236}">
                <a16:creationId xmlns:a16="http://schemas.microsoft.com/office/drawing/2014/main" id="{94FAE725-3677-057E-8D6B-FFC18FD62806}"/>
              </a:ext>
            </a:extLst>
          </p:cNvPr>
          <p:cNvSpPr txBox="1"/>
          <p:nvPr userDrawn="1"/>
        </p:nvSpPr>
        <p:spPr>
          <a:xfrm>
            <a:off x="51602" y="6567399"/>
            <a:ext cx="725291" cy="261610"/>
          </a:xfrm>
          <a:prstGeom prst="rect">
            <a:avLst/>
          </a:prstGeom>
          <a:ln w="25400">
            <a:miter lim="400000"/>
          </a:ln>
          <a:extLst>
            <a:ext uri="{C572A759-6A51-4108-AA02-DFA0A04FC94B}">
              <ma14:wrappingTextBoxFlag xmlns:ma14="http://schemas.microsoft.com/office/mac/drawingml/2011/main" xmlns="" val="1"/>
            </a:ext>
          </a:extLst>
        </p:spPr>
        <p:txBody>
          <a:bodyPr tIns="45720" bIns="45720">
            <a:spAutoFit/>
          </a:bodyPr>
          <a:lstStyle>
            <a:lvl1pPr>
              <a:defRPr spc="-120">
                <a:solidFill>
                  <a:srgbClr val="C4BD97"/>
                </a:solidFill>
                <a:latin typeface="Montserrat Black"/>
                <a:ea typeface="Montserrat Black"/>
                <a:cs typeface="Montserrat Black"/>
                <a:sym typeface="Montserrat Black"/>
              </a:defRPr>
            </a:lvl1pPr>
          </a:lstStyle>
          <a:p>
            <a:r>
              <a:rPr sz="1100" b="1" i="0">
                <a:solidFill>
                  <a:srgbClr val="29486C">
                    <a:alpha val="50000"/>
                  </a:srgbClr>
                </a:solidFill>
                <a:latin typeface="Arial Black" panose="020B0604020202020204" pitchFamily="34" charset="0"/>
                <a:cs typeface="Arial Black" panose="020B0604020202020204" pitchFamily="34" charset="0"/>
              </a:rPr>
              <a:t>MUX</a:t>
            </a:r>
          </a:p>
        </p:txBody>
      </p:sp>
    </p:spTree>
    <p:extLst>
      <p:ext uri="{BB962C8B-B14F-4D97-AF65-F5344CB8AC3E}">
        <p14:creationId xmlns:p14="http://schemas.microsoft.com/office/powerpoint/2010/main" val="928640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 with one column tex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293685"/>
            <a:ext cx="8101011" cy="739775"/>
          </a:xfrm>
        </p:spPr>
        <p:txBody>
          <a:bodyPr>
            <a:normAutofit/>
          </a:bodyPr>
          <a:lstStyle>
            <a:lvl1pPr>
              <a:defRPr sz="2800" b="1" i="0">
                <a:solidFill>
                  <a:srgbClr val="003C58"/>
                </a:solidFill>
                <a:latin typeface="Arial" panose="020B0604020202020204" pitchFamily="34" charset="0"/>
                <a:cs typeface="Arial" panose="020B0604020202020204" pitchFamily="34" charset="0"/>
              </a:defRPr>
            </a:lvl1pPr>
          </a:lstStyle>
          <a:p>
            <a:r>
              <a:rPr lang="en-US"/>
              <a:t>Click to edit Master title style</a:t>
            </a: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653540"/>
            <a:ext cx="10906123" cy="4461510"/>
          </a:xfr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Box 8">
            <a:extLst>
              <a:ext uri="{FF2B5EF4-FFF2-40B4-BE49-F238E27FC236}">
                <a16:creationId xmlns:a16="http://schemas.microsoft.com/office/drawing/2014/main" id="{94FAE725-3677-057E-8D6B-FFC18FD62806}"/>
              </a:ext>
            </a:extLst>
          </p:cNvPr>
          <p:cNvSpPr txBox="1"/>
          <p:nvPr userDrawn="1"/>
        </p:nvSpPr>
        <p:spPr>
          <a:xfrm>
            <a:off x="51602" y="6567399"/>
            <a:ext cx="725291" cy="261610"/>
          </a:xfrm>
          <a:prstGeom prst="rect">
            <a:avLst/>
          </a:prstGeom>
          <a:ln w="25400">
            <a:miter lim="400000"/>
          </a:ln>
          <a:extLst>
            <a:ext uri="{C572A759-6A51-4108-AA02-DFA0A04FC94B}">
              <ma14:wrappingTextBoxFlag xmlns:ma14="http://schemas.microsoft.com/office/mac/drawingml/2011/main" xmlns="" val="1"/>
            </a:ext>
          </a:extLst>
        </p:spPr>
        <p:txBody>
          <a:bodyPr tIns="45720" bIns="45720">
            <a:spAutoFit/>
          </a:bodyPr>
          <a:lstStyle>
            <a:lvl1pPr>
              <a:defRPr spc="-120">
                <a:solidFill>
                  <a:srgbClr val="C4BD97"/>
                </a:solidFill>
                <a:latin typeface="Montserrat Black"/>
                <a:ea typeface="Montserrat Black"/>
                <a:cs typeface="Montserrat Black"/>
                <a:sym typeface="Montserrat Black"/>
              </a:defRPr>
            </a:lvl1pPr>
          </a:lstStyle>
          <a:p>
            <a:r>
              <a:rPr sz="1100" b="1" i="0">
                <a:solidFill>
                  <a:srgbClr val="29486C">
                    <a:alpha val="50196"/>
                  </a:srgbClr>
                </a:solidFill>
                <a:latin typeface="Arial Black" panose="020B0604020202020204" pitchFamily="34" charset="0"/>
                <a:cs typeface="Arial Black" panose="020B0604020202020204" pitchFamily="34" charset="0"/>
              </a:rPr>
              <a:t>MUX</a:t>
            </a:r>
          </a:p>
        </p:txBody>
      </p:sp>
      <p:sp>
        <p:nvSpPr>
          <p:cNvPr id="2" name="Slide Number Placeholder 3">
            <a:extLst>
              <a:ext uri="{FF2B5EF4-FFF2-40B4-BE49-F238E27FC236}">
                <a16:creationId xmlns:a16="http://schemas.microsoft.com/office/drawing/2014/main" id="{9122C183-1D90-F84B-A95C-2FB73B7A15EC}"/>
              </a:ext>
            </a:extLst>
          </p:cNvPr>
          <p:cNvSpPr>
            <a:spLocks noGrp="1"/>
          </p:cNvSpPr>
          <p:nvPr>
            <p:ph type="sldNum" sz="quarter" idx="12"/>
          </p:nvPr>
        </p:nvSpPr>
        <p:spPr>
          <a:xfrm>
            <a:off x="9683718" y="6177776"/>
            <a:ext cx="2508281" cy="651233"/>
          </a:xfrm>
        </p:spPr>
        <p:txBody>
          <a:bodyPr/>
          <a:lstStyle>
            <a:lvl1pPr algn="r">
              <a:defRPr sz="6000" b="1" i="0">
                <a:solidFill>
                  <a:srgbClr val="29486C">
                    <a:alpha val="49831"/>
                  </a:srgb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Tree>
    <p:extLst>
      <p:ext uri="{BB962C8B-B14F-4D97-AF65-F5344CB8AC3E}">
        <p14:creationId xmlns:p14="http://schemas.microsoft.com/office/powerpoint/2010/main" val="928640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lide with one column text">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9448800" y="5943600"/>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286541"/>
            <a:ext cx="8101011" cy="739775"/>
          </a:xfrm>
        </p:spPr>
        <p:txBody>
          <a:bodyPr>
            <a:normAutofit/>
          </a:bodyPr>
          <a:lstStyle>
            <a:lvl1pPr>
              <a:defRPr sz="28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653540"/>
            <a:ext cx="10906123" cy="4461510"/>
          </a:xfr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Box 8">
            <a:extLst>
              <a:ext uri="{FF2B5EF4-FFF2-40B4-BE49-F238E27FC236}">
                <a16:creationId xmlns:a16="http://schemas.microsoft.com/office/drawing/2014/main" id="{403A3233-54C0-E4E1-1DF6-43C4DD9BC608}"/>
              </a:ext>
            </a:extLst>
          </p:cNvPr>
          <p:cNvSpPr txBox="1"/>
          <p:nvPr userDrawn="1"/>
        </p:nvSpPr>
        <p:spPr>
          <a:xfrm>
            <a:off x="51602" y="6567399"/>
            <a:ext cx="725291" cy="261610"/>
          </a:xfrm>
          <a:prstGeom prst="rect">
            <a:avLst/>
          </a:prstGeom>
          <a:ln w="25400">
            <a:miter lim="400000"/>
          </a:ln>
          <a:extLst>
            <a:ext uri="{C572A759-6A51-4108-AA02-DFA0A04FC94B}">
              <ma14:wrappingTextBoxFlag xmlns:ma14="http://schemas.microsoft.com/office/mac/drawingml/2011/main" xmlns="" val="1"/>
            </a:ext>
          </a:extLst>
        </p:spPr>
        <p:txBody>
          <a:bodyPr tIns="45720" bIns="45720">
            <a:spAutoFit/>
          </a:bodyPr>
          <a:lstStyle>
            <a:lvl1pPr>
              <a:defRPr spc="-120">
                <a:solidFill>
                  <a:srgbClr val="C4BD97"/>
                </a:solidFill>
                <a:latin typeface="Montserrat Black"/>
                <a:ea typeface="Montserrat Black"/>
                <a:cs typeface="Montserrat Black"/>
                <a:sym typeface="Montserrat Black"/>
              </a:defRPr>
            </a:lvl1pPr>
          </a:lstStyle>
          <a:p>
            <a:r>
              <a:rPr sz="1100" b="1" i="0">
                <a:solidFill>
                  <a:schemeClr val="accent1">
                    <a:lumMod val="60000"/>
                    <a:lumOff val="40000"/>
                  </a:schemeClr>
                </a:solidFill>
                <a:latin typeface="Arial Black" panose="020B0604020202020204" pitchFamily="34" charset="0"/>
                <a:cs typeface="Arial Black" panose="020B0604020202020204" pitchFamily="34" charset="0"/>
              </a:rPr>
              <a:t>MUX</a:t>
            </a:r>
          </a:p>
        </p:txBody>
      </p:sp>
    </p:spTree>
    <p:extLst>
      <p:ext uri="{BB962C8B-B14F-4D97-AF65-F5344CB8AC3E}">
        <p14:creationId xmlns:p14="http://schemas.microsoft.com/office/powerpoint/2010/main" val="3465995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085F7D-5FD7-FBFF-40E1-5D915C09C794}"/>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5FE27FA6-7D66-F35D-F1ED-6DB1418E3904}"/>
              </a:ext>
            </a:extLst>
          </p:cNvPr>
          <p:cNvSpPr>
            <a:spLocks noGrp="1"/>
          </p:cNvSpPr>
          <p:nvPr>
            <p:ph type="dt" sz="half" idx="10"/>
          </p:nvPr>
        </p:nvSpPr>
        <p:spPr/>
        <p:txBody>
          <a:bodyPr/>
          <a:lstStyle/>
          <a:p>
            <a:fld id="{3A7A81C9-E38D-4150-AE94-D31AE8D65117}" type="datetimeFigureOut">
              <a:rPr lang="es-AR" smtClean="0"/>
              <a:t>12/9/25</a:t>
            </a:fld>
            <a:endParaRPr lang="es-AR"/>
          </a:p>
        </p:txBody>
      </p:sp>
      <p:sp>
        <p:nvSpPr>
          <p:cNvPr id="4" name="Marcador de pie de página 3">
            <a:extLst>
              <a:ext uri="{FF2B5EF4-FFF2-40B4-BE49-F238E27FC236}">
                <a16:creationId xmlns:a16="http://schemas.microsoft.com/office/drawing/2014/main" id="{64A9E44B-1961-0D83-BE38-6F2E59E01E3D}"/>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8D44F042-96AC-3523-AFE7-3B2F775DF517}"/>
              </a:ext>
            </a:extLst>
          </p:cNvPr>
          <p:cNvSpPr>
            <a:spLocks noGrp="1"/>
          </p:cNvSpPr>
          <p:nvPr>
            <p:ph type="sldNum" sz="quarter" idx="12"/>
          </p:nvPr>
        </p:nvSpPr>
        <p:spPr/>
        <p:txBody>
          <a:bodyPr/>
          <a:lstStyle/>
          <a:p>
            <a:fld id="{74C309F4-8AE2-4C21-B992-7DECFEF02F5B}" type="slidenum">
              <a:rPr lang="es-AR" smtClean="0"/>
              <a:t>‹#›</a:t>
            </a:fld>
            <a:endParaRPr lang="es-AR"/>
          </a:p>
        </p:txBody>
      </p:sp>
    </p:spTree>
    <p:extLst>
      <p:ext uri="{BB962C8B-B14F-4D97-AF65-F5344CB8AC3E}">
        <p14:creationId xmlns:p14="http://schemas.microsoft.com/office/powerpoint/2010/main" val="1167277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914400" y="2130427"/>
            <a:ext cx="10363200" cy="1470027"/>
          </a:xfrm>
          <a:prstGeom prst="rect">
            <a:avLst/>
          </a:prstGeom>
        </p:spPr>
        <p:txBody>
          <a:bodyPr/>
          <a:lstStyle>
            <a:lvl1pPr>
              <a:defRPr sz="2933" b="1" i="0">
                <a:solidFill>
                  <a:srgbClr val="1F4151"/>
                </a:solidFill>
                <a:latin typeface="Arial Black" panose="020B0604020202020204" pitchFamily="34" charset="0"/>
                <a:ea typeface="Arial Black" panose="020B0604020202020204" pitchFamily="34" charset="0"/>
                <a:cs typeface="Arial Black" panose="020B0604020202020204" pitchFamily="34" charset="0"/>
                <a:sym typeface="Montserrat Black"/>
              </a:defRPr>
            </a:lvl1pPr>
          </a:lstStyle>
          <a:p>
            <a:r>
              <a:rPr err="1"/>
              <a:t>Текст</a:t>
            </a:r>
            <a:r>
              <a:t> </a:t>
            </a:r>
            <a:r>
              <a:rPr err="1"/>
              <a:t>заголовка</a:t>
            </a:r>
            <a:endParaRPr/>
          </a:p>
        </p:txBody>
      </p:sp>
      <p:sp>
        <p:nvSpPr>
          <p:cNvPr id="12" name="Уровень текста 1…"/>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b="1" i="0">
                <a:solidFill>
                  <a:srgbClr val="888888"/>
                </a:solidFill>
                <a:latin typeface="Arial" panose="020B0604020202020204" pitchFamily="34" charset="0"/>
                <a:cs typeface="Arial" panose="020B0604020202020204" pitchFamily="34" charset="0"/>
              </a:defRPr>
            </a:lvl1pPr>
            <a:lvl2pPr marL="0" indent="304792" algn="ctr">
              <a:buSzTx/>
              <a:buFontTx/>
              <a:buNone/>
              <a:defRPr b="1" i="0">
                <a:solidFill>
                  <a:srgbClr val="888888"/>
                </a:solidFill>
                <a:latin typeface="Arial" panose="020B0604020202020204" pitchFamily="34" charset="0"/>
                <a:cs typeface="Arial" panose="020B0604020202020204" pitchFamily="34" charset="0"/>
              </a:defRPr>
            </a:lvl2pPr>
            <a:lvl3pPr marL="0" indent="609585" algn="ctr">
              <a:buSzTx/>
              <a:buFontTx/>
              <a:buNone/>
              <a:defRPr b="1" i="0">
                <a:solidFill>
                  <a:srgbClr val="888888"/>
                </a:solidFill>
                <a:latin typeface="Arial" panose="020B0604020202020204" pitchFamily="34" charset="0"/>
                <a:cs typeface="Arial" panose="020B0604020202020204" pitchFamily="34" charset="0"/>
              </a:defRPr>
            </a:lvl3pPr>
            <a:lvl4pPr marL="0" indent="914377" algn="ctr">
              <a:buSzTx/>
              <a:buFontTx/>
              <a:buNone/>
              <a:defRPr b="1" i="0">
                <a:solidFill>
                  <a:srgbClr val="888888"/>
                </a:solidFill>
                <a:latin typeface="Arial" panose="020B0604020202020204" pitchFamily="34" charset="0"/>
                <a:cs typeface="Arial" panose="020B0604020202020204" pitchFamily="34" charset="0"/>
              </a:defRPr>
            </a:lvl4pPr>
            <a:lvl5pPr marL="0" indent="1219170" algn="ctr">
              <a:buSzTx/>
              <a:buFontTx/>
              <a:buNone/>
              <a:defRPr b="1" i="0">
                <a:solidFill>
                  <a:srgbClr val="888888"/>
                </a:solidFill>
                <a:latin typeface="Arial" panose="020B0604020202020204" pitchFamily="34" charset="0"/>
                <a:cs typeface="Arial" panose="020B0604020202020204" pitchFamily="34" charset="0"/>
              </a:defRPr>
            </a:lvl5pPr>
          </a:lstStyle>
          <a:p>
            <a:r>
              <a:rPr err="1"/>
              <a:t>Уровень</a:t>
            </a:r>
            <a:r>
              <a:t> </a:t>
            </a:r>
            <a:r>
              <a:rPr err="1"/>
              <a:t>текста</a:t>
            </a:r>
            <a:r>
              <a:t> 1</a:t>
            </a:r>
          </a:p>
          <a:p>
            <a:pPr lvl="1"/>
            <a:r>
              <a:rPr err="1"/>
              <a:t>Уровень</a:t>
            </a:r>
            <a:r>
              <a:t> </a:t>
            </a:r>
            <a:r>
              <a:rPr err="1"/>
              <a:t>текста</a:t>
            </a:r>
            <a:r>
              <a:t> 2</a:t>
            </a:r>
          </a:p>
          <a:p>
            <a:pPr lvl="2"/>
            <a:r>
              <a:rPr err="1"/>
              <a:t>Уровень</a:t>
            </a:r>
            <a:r>
              <a:t> </a:t>
            </a:r>
            <a:r>
              <a:rPr err="1"/>
              <a:t>текста</a:t>
            </a:r>
            <a:r>
              <a:t> 3</a:t>
            </a:r>
          </a:p>
          <a:p>
            <a:pPr lvl="3"/>
            <a:r>
              <a:rPr err="1"/>
              <a:t>Уровень</a:t>
            </a:r>
            <a:r>
              <a:t> </a:t>
            </a:r>
            <a:r>
              <a:rPr err="1"/>
              <a:t>текста</a:t>
            </a:r>
            <a:r>
              <a:t> 4</a:t>
            </a:r>
          </a:p>
          <a:p>
            <a:pPr lvl="4"/>
            <a:r>
              <a:rPr err="1"/>
              <a:t>Уровень</a:t>
            </a:r>
            <a:r>
              <a:t> </a:t>
            </a:r>
            <a:r>
              <a:rPr err="1"/>
              <a:t>текста</a:t>
            </a:r>
            <a:r>
              <a:t> 5</a:t>
            </a:r>
          </a:p>
        </p:txBody>
      </p:sp>
      <p:sp>
        <p:nvSpPr>
          <p:cNvPr id="5" name="Номер слайда">
            <a:extLst>
              <a:ext uri="{FF2B5EF4-FFF2-40B4-BE49-F238E27FC236}">
                <a16:creationId xmlns:a16="http://schemas.microsoft.com/office/drawing/2014/main" id="{B1E0CD89-0318-EC4B-9F9E-4DB9A6B4BFBE}"/>
              </a:ext>
            </a:extLst>
          </p:cNvPr>
          <p:cNvSpPr txBox="1">
            <a:spLocks noGrp="1"/>
          </p:cNvSpPr>
          <p:nvPr>
            <p:ph type="sldNum" sz="quarter" idx="2"/>
          </p:nvPr>
        </p:nvSpPr>
        <p:spPr>
          <a:xfrm>
            <a:off x="9549408" y="4675908"/>
            <a:ext cx="3071568" cy="2790507"/>
          </a:xfrm>
          <a:prstGeom prst="rect">
            <a:avLst/>
          </a:prstGeom>
        </p:spPr>
        <p:txBody>
          <a:bodyPr/>
          <a:lstStyle>
            <a:lvl1pPr>
              <a:defRPr sz="17333">
                <a:solidFill>
                  <a:srgbClr val="95844D">
                    <a:alpha val="12000"/>
                  </a:srgbClr>
                </a:solidFill>
                <a:latin typeface="Arial Black"/>
                <a:ea typeface="Arial Black"/>
                <a:cs typeface="Arial Black"/>
                <a:sym typeface="Arial Black"/>
              </a:defRPr>
            </a:lvl1pPr>
          </a:lstStyle>
          <a:p>
            <a:fld id="{86CB4B4D-7CA3-9044-876B-883B54F8677D}" type="slidenum">
              <a:rPr lang="en-CA" smtClean="0"/>
              <a:pPr/>
              <a:t>‹#›</a:t>
            </a:fld>
            <a:endParaRPr lang="en-CA"/>
          </a:p>
        </p:txBody>
      </p:sp>
    </p:spTree>
    <p:extLst>
      <p:ext uri="{BB962C8B-B14F-4D97-AF65-F5344CB8AC3E}">
        <p14:creationId xmlns:p14="http://schemas.microsoft.com/office/powerpoint/2010/main" val="365044486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82" name="Slide Number"/>
          <p:cNvSpPr txBox="1">
            <a:spLocks noGrp="1"/>
          </p:cNvSpPr>
          <p:nvPr>
            <p:ph type="sldNum" sz="quarter" idx="2"/>
          </p:nvPr>
        </p:nvSpPr>
        <p:spPr>
          <a:xfrm>
            <a:off x="11548708" y="6439108"/>
            <a:ext cx="243656" cy="241092"/>
          </a:xfrm>
          <a:prstGeom prst="rect">
            <a:avLst/>
          </a:prstGeom>
        </p:spPr>
        <p:txBody>
          <a:bodyPr/>
          <a:lstStyle>
            <a:lvl1pPr algn="r" defTabSz="412750">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6735186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62549D7-FE92-BF48-6BBA-C729D65402A9}"/>
              </a:ext>
            </a:extLst>
          </p:cNvPr>
          <p:cNvSpPr>
            <a:spLocks noGrp="1"/>
          </p:cNvSpPr>
          <p:nvPr>
            <p:ph type="dt" sz="half" idx="10"/>
          </p:nvPr>
        </p:nvSpPr>
        <p:spPr/>
        <p:txBody>
          <a:bodyPr/>
          <a:lstStyle/>
          <a:p>
            <a:fld id="{B05ECB58-6E31-479C-9F0C-8FF9C6E6C41F}" type="datetimeFigureOut">
              <a:rPr lang="es-AR" smtClean="0"/>
              <a:t>12/9/25</a:t>
            </a:fld>
            <a:endParaRPr lang="es-AR"/>
          </a:p>
        </p:txBody>
      </p:sp>
      <p:sp>
        <p:nvSpPr>
          <p:cNvPr id="3" name="Marcador de pie de página 2">
            <a:extLst>
              <a:ext uri="{FF2B5EF4-FFF2-40B4-BE49-F238E27FC236}">
                <a16:creationId xmlns:a16="http://schemas.microsoft.com/office/drawing/2014/main" id="{B26A7C7E-0A6E-4BB6-1F2B-91A339FAFF18}"/>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D9A72F65-D979-8296-EA35-8F54CFCB01D9}"/>
              </a:ext>
            </a:extLst>
          </p:cNvPr>
          <p:cNvSpPr>
            <a:spLocks noGrp="1"/>
          </p:cNvSpPr>
          <p:nvPr>
            <p:ph type="sldNum" sz="quarter" idx="12"/>
          </p:nvPr>
        </p:nvSpPr>
        <p:spPr/>
        <p:txBody>
          <a:bodyPr/>
          <a:lstStyle/>
          <a:p>
            <a:fld id="{42413384-2D4C-4484-ACBE-DFD6FEDF0C2F}" type="slidenum">
              <a:rPr lang="es-AR" smtClean="0"/>
              <a:t>‹#›</a:t>
            </a:fld>
            <a:endParaRPr lang="es-AR"/>
          </a:p>
        </p:txBody>
      </p:sp>
    </p:spTree>
    <p:extLst>
      <p:ext uri="{BB962C8B-B14F-4D97-AF65-F5344CB8AC3E}">
        <p14:creationId xmlns:p14="http://schemas.microsoft.com/office/powerpoint/2010/main" val="211475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88B25-35AB-4F7B-9955-2EBB6EF12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3EBD13B-5743-4336-B4AC-24B635AC94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C9EEA29-0BBA-49FF-A808-B1A4BAA007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D"/>
          </a:p>
        </p:txBody>
      </p:sp>
      <p:sp>
        <p:nvSpPr>
          <p:cNvPr id="5" name="Footer Placeholder 4">
            <a:extLst>
              <a:ext uri="{FF2B5EF4-FFF2-40B4-BE49-F238E27FC236}">
                <a16:creationId xmlns:a16="http://schemas.microsoft.com/office/drawing/2014/main" id="{65D131D1-E218-42EC-85C8-D2B868540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D"/>
              <a:t>www.mcewenmining.com</a:t>
            </a:r>
          </a:p>
        </p:txBody>
      </p:sp>
      <p:sp>
        <p:nvSpPr>
          <p:cNvPr id="6" name="Slide Number Placeholder 5">
            <a:extLst>
              <a:ext uri="{FF2B5EF4-FFF2-40B4-BE49-F238E27FC236}">
                <a16:creationId xmlns:a16="http://schemas.microsoft.com/office/drawing/2014/main" id="{B8B7FD00-B620-445E-93ED-ACAAF4A18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55D86-EBE6-46A3-AC78-27FE558A77BB}" type="slidenum">
              <a:rPr lang="en-ID" smtClean="0"/>
              <a:t>‹#›</a:t>
            </a:fld>
            <a:endParaRPr lang="en-ID"/>
          </a:p>
        </p:txBody>
      </p:sp>
    </p:spTree>
    <p:extLst>
      <p:ext uri="{BB962C8B-B14F-4D97-AF65-F5344CB8AC3E}">
        <p14:creationId xmlns:p14="http://schemas.microsoft.com/office/powerpoint/2010/main" val="250405198"/>
      </p:ext>
    </p:extLst>
  </p:cSld>
  <p:clrMap bg1="lt1" tx1="dk1" bg2="lt2" tx2="dk2" accent1="accent1" accent2="accent2" accent3="accent3" accent4="accent4" accent5="accent5" accent6="accent6" hlink="hlink" folHlink="folHlink"/>
  <p:sldLayoutIdLst>
    <p:sldLayoutId id="2147483743" r:id="rId1"/>
    <p:sldLayoutId id="2147483742" r:id="rId2"/>
    <p:sldLayoutId id="2147483750" r:id="rId3"/>
    <p:sldLayoutId id="2147483694" r:id="rId4"/>
    <p:sldLayoutId id="2147483695" r:id="rId5"/>
    <p:sldLayoutId id="2147483751" r:id="rId6"/>
    <p:sldLayoutId id="2147483762" r:id="rId7"/>
    <p:sldLayoutId id="2147483763" r:id="rId8"/>
    <p:sldLayoutId id="2147483764"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s21.q4cdn.com/390685383/files/doc_news/archive/2025/20250318_2024Q4YE.pdf"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hyperlink" Target="https://www.mcewenmining.com/files/doc_financials/mcewen/2023/Q4/McEwen_Mining_Inc_10-K_EDGAR_20231231.pdf"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image" Target="../media/image13.png"/><Relationship Id="rId16" Type="http://schemas.openxmlformats.org/officeDocument/2006/relationships/image" Target="../media/image27.jpeg"/><Relationship Id="rId20"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4.emf"/><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emf"/></Relationships>
</file>

<file path=ppt/slides/_rels/slide27.xml.rels><?xml version="1.0" encoding="UTF-8" standalone="yes"?>
<Relationships xmlns="http://schemas.openxmlformats.org/package/2006/relationships"><Relationship Id="rId3" Type="http://schemas.openxmlformats.org/officeDocument/2006/relationships/hyperlink" Target="https://www.mcewenmining.com/investor-relations/press-releases/press-release-details/2024/McEwen-Copper-Reports-Improved-Copper-Recovery"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75.sv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7.png"/><Relationship Id="rId7" Type="http://schemas.microsoft.com/office/2007/relationships/hdphoto" Target="../media/hdphoto1.wdp"/><Relationship Id="rId12"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79.png"/><Relationship Id="rId15" Type="http://schemas.openxmlformats.org/officeDocument/2006/relationships/image" Target="../media/image88.jpeg"/><Relationship Id="rId10"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82.png"/><Relationship Id="rId14" Type="http://schemas.openxmlformats.org/officeDocument/2006/relationships/image" Target="../media/image87.png"/></Relationships>
</file>

<file path=ppt/slides/_rels/slide4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notesSlide" Target="../notesSlides/notesSlide29.xml"/><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20.png"/><Relationship Id="rId15" Type="http://schemas.openxmlformats.org/officeDocument/2006/relationships/image" Target="../media/image22.png"/><Relationship Id="rId10" Type="http://schemas.openxmlformats.org/officeDocument/2006/relationships/image" Target="../media/image94.png"/><Relationship Id="rId4" Type="http://schemas.openxmlformats.org/officeDocument/2006/relationships/image" Target="../media/image89.jpeg"/><Relationship Id="rId9" Type="http://schemas.openxmlformats.org/officeDocument/2006/relationships/image" Target="../media/image93.png"/><Relationship Id="rId14" Type="http://schemas.openxmlformats.org/officeDocument/2006/relationships/image" Target="../media/image9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chart" Target="../charts/chart11.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chart" Target="../charts/chart1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05.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37BAB-0986-AD10-4FE0-4DAE63FB15A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EB12C2B-9819-A0F4-325E-5F70FE5948CE}"/>
              </a:ext>
            </a:extLst>
          </p:cNvPr>
          <p:cNvSpPr/>
          <p:nvPr/>
        </p:nvSpPr>
        <p:spPr>
          <a:xfrm>
            <a:off x="6354420" y="357254"/>
            <a:ext cx="5837579" cy="6510123"/>
          </a:xfrm>
          <a:custGeom>
            <a:avLst/>
            <a:gdLst>
              <a:gd name="connsiteX0" fmla="*/ 0 w 5805268"/>
              <a:gd name="connsiteY0" fmla="*/ 0 h 6858000"/>
              <a:gd name="connsiteX1" fmla="*/ 5805268 w 5805268"/>
              <a:gd name="connsiteY1" fmla="*/ 0 h 6858000"/>
              <a:gd name="connsiteX2" fmla="*/ 5805268 w 5805268"/>
              <a:gd name="connsiteY2" fmla="*/ 6858000 h 6858000"/>
              <a:gd name="connsiteX3" fmla="*/ 0 w 5805268"/>
              <a:gd name="connsiteY3" fmla="*/ 6858000 h 6858000"/>
              <a:gd name="connsiteX4" fmla="*/ 0 w 5805268"/>
              <a:gd name="connsiteY4" fmla="*/ 0 h 6858000"/>
              <a:gd name="connsiteX0" fmla="*/ 0 w 5805268"/>
              <a:gd name="connsiteY0" fmla="*/ 0 h 6867378"/>
              <a:gd name="connsiteX1" fmla="*/ 5805268 w 5805268"/>
              <a:gd name="connsiteY1" fmla="*/ 0 h 6867378"/>
              <a:gd name="connsiteX2" fmla="*/ 5805268 w 5805268"/>
              <a:gd name="connsiteY2" fmla="*/ 6858000 h 6867378"/>
              <a:gd name="connsiteX3" fmla="*/ 1134794 w 5805268"/>
              <a:gd name="connsiteY3" fmla="*/ 6867378 h 6867378"/>
              <a:gd name="connsiteX4" fmla="*/ 0 w 5805268"/>
              <a:gd name="connsiteY4" fmla="*/ 0 h 686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5268" h="6867378">
                <a:moveTo>
                  <a:pt x="0" y="0"/>
                </a:moveTo>
                <a:lnTo>
                  <a:pt x="5805268" y="0"/>
                </a:lnTo>
                <a:lnTo>
                  <a:pt x="5805268" y="6858000"/>
                </a:lnTo>
                <a:lnTo>
                  <a:pt x="1134794" y="6867378"/>
                </a:lnTo>
                <a:lnTo>
                  <a:pt x="0" y="0"/>
                </a:lnTo>
                <a:close/>
              </a:path>
            </a:pathLst>
          </a:custGeom>
          <a:blipFill>
            <a:blip r:embed="rId3"/>
            <a:stretch>
              <a:fillRect l="304" t="2544" r="-1719" b="-1012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5DF40A5-2B60-B7C4-B5BC-D6464C1A3E2B}"/>
              </a:ext>
            </a:extLst>
          </p:cNvPr>
          <p:cNvSpPr txBox="1"/>
          <p:nvPr/>
        </p:nvSpPr>
        <p:spPr>
          <a:xfrm>
            <a:off x="829723" y="4353159"/>
            <a:ext cx="4808297" cy="1569660"/>
          </a:xfrm>
          <a:prstGeom prst="rect">
            <a:avLst/>
          </a:prstGeom>
          <a:noFill/>
        </p:spPr>
        <p:txBody>
          <a:bodyPr wrap="square" lIns="91440" tIns="45720" rIns="91440" bIns="45720" rtlCol="0" anchor="t">
            <a:spAutoFit/>
          </a:bodyPr>
          <a:lstStyle/>
          <a:p>
            <a:pPr algn="ctr"/>
            <a:r>
              <a:rPr lang="en-US" sz="2400" b="1" i="1" spc="20">
                <a:solidFill>
                  <a:schemeClr val="tx1">
                    <a:lumMod val="75000"/>
                    <a:lumOff val="25000"/>
                  </a:schemeClr>
                </a:solidFill>
                <a:latin typeface="Arial Black"/>
                <a:cs typeface="Arial Black" panose="020B0604020202020204" pitchFamily="34" charset="0"/>
              </a:rPr>
              <a:t>A Unique Combination of</a:t>
            </a:r>
          </a:p>
          <a:p>
            <a:pPr algn="ctr"/>
            <a:r>
              <a:rPr lang="en-US" sz="2400" b="1" i="1" spc="20">
                <a:solidFill>
                  <a:schemeClr val="tx1">
                    <a:lumMod val="75000"/>
                    <a:lumOff val="25000"/>
                  </a:schemeClr>
                </a:solidFill>
                <a:latin typeface="Arial Black"/>
                <a:cs typeface="Arial Black" panose="020B0604020202020204" pitchFamily="34" charset="0"/>
              </a:rPr>
              <a:t>Gold &amp; Silver Production &amp; </a:t>
            </a:r>
            <a:endParaRPr lang="en-US" sz="2400" b="1" i="1" spc="-20">
              <a:solidFill>
                <a:schemeClr val="tx1">
                  <a:lumMod val="75000"/>
                  <a:lumOff val="25000"/>
                </a:schemeClr>
              </a:solidFill>
              <a:latin typeface="Arial Black"/>
              <a:cs typeface="Arial Black" panose="020B0604020202020204" pitchFamily="34" charset="0"/>
            </a:endParaRPr>
          </a:p>
          <a:p>
            <a:pPr algn="ctr"/>
            <a:r>
              <a:rPr lang="en-US" sz="2400" b="1" i="1" spc="20">
                <a:solidFill>
                  <a:schemeClr val="tx1">
                    <a:lumMod val="75000"/>
                    <a:lumOff val="25000"/>
                  </a:schemeClr>
                </a:solidFill>
                <a:latin typeface="Arial Black"/>
                <a:cs typeface="Arial Black" panose="020B0604020202020204" pitchFamily="34" charset="0"/>
              </a:rPr>
              <a:t>Massive Copper Deposit</a:t>
            </a:r>
          </a:p>
          <a:p>
            <a:pPr algn="ctr"/>
            <a:r>
              <a:rPr lang="en-US" sz="2400" b="1" i="1" spc="20">
                <a:solidFill>
                  <a:schemeClr val="tx1">
                    <a:lumMod val="75000"/>
                    <a:lumOff val="25000"/>
                  </a:schemeClr>
                </a:solidFill>
                <a:latin typeface="Arial Black" panose="020B0604020202020204" pitchFamily="34" charset="0"/>
                <a:cs typeface="Arial Black" panose="020B0604020202020204" pitchFamily="34" charset="0"/>
              </a:rPr>
              <a:t>Plus </a:t>
            </a:r>
            <a:r>
              <a:rPr lang="en-US" sz="2400" b="1" i="1" spc="20">
                <a:solidFill>
                  <a:schemeClr val="tx1">
                    <a:lumMod val="75000"/>
                    <a:lumOff val="25000"/>
                  </a:schemeClr>
                </a:solidFill>
                <a:latin typeface="Arial Black"/>
                <a:cs typeface="Arial Black" panose="020B0604020202020204" pitchFamily="34" charset="0"/>
              </a:rPr>
              <a:t>Exploration Upside</a:t>
            </a:r>
            <a:endParaRPr lang="en-US" sz="2400" b="1" i="1" spc="-20">
              <a:solidFill>
                <a:schemeClr val="tx1">
                  <a:lumMod val="75000"/>
                  <a:lumOff val="25000"/>
                </a:schemeClr>
              </a:solidFill>
              <a:latin typeface="Arial Black"/>
              <a:cs typeface="Arial Black" panose="020B0604020202020204" pitchFamily="34" charset="0"/>
            </a:endParaRPr>
          </a:p>
        </p:txBody>
      </p:sp>
      <p:sp>
        <p:nvSpPr>
          <p:cNvPr id="4" name="TextBox 9">
            <a:extLst>
              <a:ext uri="{FF2B5EF4-FFF2-40B4-BE49-F238E27FC236}">
                <a16:creationId xmlns:a16="http://schemas.microsoft.com/office/drawing/2014/main" id="{29170028-92D4-8F2E-979C-96A0A59FBD26}"/>
              </a:ext>
            </a:extLst>
          </p:cNvPr>
          <p:cNvSpPr txBox="1"/>
          <p:nvPr/>
        </p:nvSpPr>
        <p:spPr>
          <a:xfrm>
            <a:off x="1206815" y="6225326"/>
            <a:ext cx="4054113" cy="341632"/>
          </a:xfrm>
          <a:prstGeom prst="rect">
            <a:avLst/>
          </a:prstGeom>
          <a:noFill/>
        </p:spPr>
        <p:txBody>
          <a:bodyPr wrap="square" lIns="91440" tIns="45720" rIns="91440" bIns="45720" rtlCol="0" anchor="t">
            <a:spAutoFit/>
          </a:bodyPr>
          <a:lstStyle/>
          <a:p>
            <a:pPr algn="ctr">
              <a:lnSpc>
                <a:spcPct val="90000"/>
              </a:lnSpc>
              <a:spcAft>
                <a:spcPts val="600"/>
              </a:spcAft>
            </a:pPr>
            <a:r>
              <a:rPr lang="en-CA">
                <a:solidFill>
                  <a:srgbClr val="29486C"/>
                </a:solidFill>
              </a:rPr>
              <a:t>September </a:t>
            </a:r>
            <a:r>
              <a:rPr lang="en-CA" i="1">
                <a:solidFill>
                  <a:srgbClr val="29486C"/>
                </a:solidFill>
              </a:rPr>
              <a:t>2025</a:t>
            </a:r>
          </a:p>
        </p:txBody>
      </p:sp>
      <p:sp>
        <p:nvSpPr>
          <p:cNvPr id="6" name="TextBox 5">
            <a:extLst>
              <a:ext uri="{FF2B5EF4-FFF2-40B4-BE49-F238E27FC236}">
                <a16:creationId xmlns:a16="http://schemas.microsoft.com/office/drawing/2014/main" id="{7AFBABC1-E2FF-6116-59F1-6019A1A09BD4}"/>
              </a:ext>
            </a:extLst>
          </p:cNvPr>
          <p:cNvSpPr txBox="1"/>
          <p:nvPr/>
        </p:nvSpPr>
        <p:spPr>
          <a:xfrm>
            <a:off x="12047220" y="114300"/>
            <a:ext cx="184731" cy="369332"/>
          </a:xfrm>
          <a:prstGeom prst="rect">
            <a:avLst/>
          </a:prstGeom>
          <a:noFill/>
        </p:spPr>
        <p:txBody>
          <a:bodyPr wrap="none" rtlCol="0">
            <a:spAutoFit/>
          </a:bodyPr>
          <a:lstStyle/>
          <a:p>
            <a:endParaRPr lang="en-US"/>
          </a:p>
        </p:txBody>
      </p:sp>
      <p:sp>
        <p:nvSpPr>
          <p:cNvPr id="13" name="TextBox 12">
            <a:extLst>
              <a:ext uri="{FF2B5EF4-FFF2-40B4-BE49-F238E27FC236}">
                <a16:creationId xmlns:a16="http://schemas.microsoft.com/office/drawing/2014/main" id="{B2E682FC-A9FF-F325-0C53-5A1707CE93DB}"/>
              </a:ext>
            </a:extLst>
          </p:cNvPr>
          <p:cNvSpPr txBox="1"/>
          <p:nvPr/>
        </p:nvSpPr>
        <p:spPr>
          <a:xfrm>
            <a:off x="8017583" y="172220"/>
            <a:ext cx="4108817" cy="369332"/>
          </a:xfrm>
          <a:prstGeom prst="rect">
            <a:avLst/>
          </a:prstGeom>
          <a:noFill/>
        </p:spPr>
        <p:txBody>
          <a:bodyPr wrap="none" rtlCol="0">
            <a:spAutoFit/>
          </a:bodyPr>
          <a:lstStyle/>
          <a:p>
            <a:pPr algn="r"/>
            <a:r>
              <a:rPr lang="en-US" b="1">
                <a:solidFill>
                  <a:srgbClr val="003C58"/>
                </a:solidFill>
              </a:rPr>
              <a:t>Areas of Future Production Growth </a:t>
            </a:r>
          </a:p>
        </p:txBody>
      </p:sp>
      <p:pic>
        <p:nvPicPr>
          <p:cNvPr id="15" name="Picture 14" descr="A large factory with conveyor belt&#10;&#10;AI-generated content may be incorrect.">
            <a:extLst>
              <a:ext uri="{FF2B5EF4-FFF2-40B4-BE49-F238E27FC236}">
                <a16:creationId xmlns:a16="http://schemas.microsoft.com/office/drawing/2014/main" id="{87508810-C34F-7142-6FE0-D0D1BDDCE6F9}"/>
              </a:ext>
            </a:extLst>
          </p:cNvPr>
          <p:cNvPicPr>
            <a:picLocks noChangeAspect="1"/>
          </p:cNvPicPr>
          <p:nvPr/>
        </p:nvPicPr>
        <p:blipFill>
          <a:blip r:embed="rId4">
            <a:extLst>
              <a:ext uri="{28A0092B-C50C-407E-A947-70E740481C1C}">
                <a14:useLocalDpi xmlns:a14="http://schemas.microsoft.com/office/drawing/2010/main" val="0"/>
              </a:ext>
            </a:extLst>
          </a:blip>
          <a:srcRect l="15341" r="3239" b="27324"/>
          <a:stretch>
            <a:fillRect/>
          </a:stretch>
        </p:blipFill>
        <p:spPr>
          <a:xfrm>
            <a:off x="6226316" y="4259133"/>
            <a:ext cx="3662289" cy="2415959"/>
          </a:xfrm>
          <a:prstGeom prst="rect">
            <a:avLst/>
          </a:prstGeom>
        </p:spPr>
      </p:pic>
      <p:sp>
        <p:nvSpPr>
          <p:cNvPr id="17" name="TextBox 16">
            <a:extLst>
              <a:ext uri="{FF2B5EF4-FFF2-40B4-BE49-F238E27FC236}">
                <a16:creationId xmlns:a16="http://schemas.microsoft.com/office/drawing/2014/main" id="{D76B29B1-61F3-F48D-F765-F70563C8D9D4}"/>
              </a:ext>
            </a:extLst>
          </p:cNvPr>
          <p:cNvSpPr txBox="1"/>
          <p:nvPr/>
        </p:nvSpPr>
        <p:spPr>
          <a:xfrm>
            <a:off x="6763832" y="6305760"/>
            <a:ext cx="3121432" cy="369332"/>
          </a:xfrm>
          <a:prstGeom prst="rect">
            <a:avLst/>
          </a:prstGeom>
          <a:noFill/>
        </p:spPr>
        <p:txBody>
          <a:bodyPr wrap="none" rtlCol="0">
            <a:spAutoFit/>
          </a:bodyPr>
          <a:lstStyle/>
          <a:p>
            <a:r>
              <a:rPr lang="en-US">
                <a:solidFill>
                  <a:schemeClr val="bg1"/>
                </a:solidFill>
              </a:rPr>
              <a:t>Los Azules: Copper Cathode</a:t>
            </a:r>
          </a:p>
        </p:txBody>
      </p:sp>
      <p:sp>
        <p:nvSpPr>
          <p:cNvPr id="5" name="TextBox 4">
            <a:extLst>
              <a:ext uri="{FF2B5EF4-FFF2-40B4-BE49-F238E27FC236}">
                <a16:creationId xmlns:a16="http://schemas.microsoft.com/office/drawing/2014/main" id="{0E753B73-7B3F-A59D-FAA8-64614EA64CF4}"/>
              </a:ext>
            </a:extLst>
          </p:cNvPr>
          <p:cNvSpPr txBox="1"/>
          <p:nvPr/>
        </p:nvSpPr>
        <p:spPr>
          <a:xfrm>
            <a:off x="8438540" y="541920"/>
            <a:ext cx="3608680" cy="369332"/>
          </a:xfrm>
          <a:prstGeom prst="rect">
            <a:avLst/>
          </a:prstGeom>
          <a:noFill/>
        </p:spPr>
        <p:txBody>
          <a:bodyPr wrap="none" rtlCol="0">
            <a:spAutoFit/>
          </a:bodyPr>
          <a:lstStyle/>
          <a:p>
            <a:pPr algn="r"/>
            <a:r>
              <a:rPr lang="en-US">
                <a:solidFill>
                  <a:srgbClr val="003C58"/>
                </a:solidFill>
              </a:rPr>
              <a:t>Fox Complex: Stock Mine Portal</a:t>
            </a:r>
          </a:p>
        </p:txBody>
      </p:sp>
      <p:pic>
        <p:nvPicPr>
          <p:cNvPr id="8" name="Picture 7" descr="A logo for a company&#10;&#10;AI-generated content may be incorrect.">
            <a:extLst>
              <a:ext uri="{FF2B5EF4-FFF2-40B4-BE49-F238E27FC236}">
                <a16:creationId xmlns:a16="http://schemas.microsoft.com/office/drawing/2014/main" id="{915232E2-FE8D-08EE-59D5-893D96CE57AC}"/>
              </a:ext>
            </a:extLst>
          </p:cNvPr>
          <p:cNvPicPr>
            <a:picLocks noChangeAspect="1"/>
          </p:cNvPicPr>
          <p:nvPr/>
        </p:nvPicPr>
        <p:blipFill>
          <a:blip r:embed="rId5">
            <a:extLst>
              <a:ext uri="{28A0092B-C50C-407E-A947-70E740481C1C}">
                <a14:useLocalDpi xmlns:a14="http://schemas.microsoft.com/office/drawing/2010/main" val="0"/>
              </a:ext>
            </a:extLst>
          </a:blip>
          <a:srcRect b="18470"/>
          <a:stretch>
            <a:fillRect/>
          </a:stretch>
        </p:blipFill>
        <p:spPr>
          <a:xfrm>
            <a:off x="1671599" y="2150320"/>
            <a:ext cx="3124544" cy="1447525"/>
          </a:xfrm>
          <a:prstGeom prst="rect">
            <a:avLst/>
          </a:prstGeom>
        </p:spPr>
      </p:pic>
      <p:sp>
        <p:nvSpPr>
          <p:cNvPr id="9" name="TextBox 8">
            <a:extLst>
              <a:ext uri="{FF2B5EF4-FFF2-40B4-BE49-F238E27FC236}">
                <a16:creationId xmlns:a16="http://schemas.microsoft.com/office/drawing/2014/main" id="{9FCC3A18-E66E-3627-2BF8-0D095961EB43}"/>
              </a:ext>
            </a:extLst>
          </p:cNvPr>
          <p:cNvSpPr txBox="1"/>
          <p:nvPr/>
        </p:nvSpPr>
        <p:spPr>
          <a:xfrm>
            <a:off x="3489085" y="3529591"/>
            <a:ext cx="1539204" cy="215444"/>
          </a:xfrm>
          <a:prstGeom prst="rect">
            <a:avLst/>
          </a:prstGeom>
          <a:noFill/>
        </p:spPr>
        <p:txBody>
          <a:bodyPr wrap="none" rtlCol="0">
            <a:spAutoFit/>
          </a:bodyPr>
          <a:lstStyle/>
          <a:p>
            <a:r>
              <a:rPr lang="en-US" sz="800">
                <a:solidFill>
                  <a:schemeClr val="tx1">
                    <a:lumMod val="65000"/>
                    <a:lumOff val="35000"/>
                  </a:schemeClr>
                </a:solidFill>
              </a:rPr>
              <a:t>Formerly McEwen Mining Inc.</a:t>
            </a:r>
          </a:p>
        </p:txBody>
      </p:sp>
      <p:pic>
        <p:nvPicPr>
          <p:cNvPr id="7" name="Picture 6">
            <a:extLst>
              <a:ext uri="{FF2B5EF4-FFF2-40B4-BE49-F238E27FC236}">
                <a16:creationId xmlns:a16="http://schemas.microsoft.com/office/drawing/2014/main" id="{1ED458A3-8771-2E17-447C-E9EC44B27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743" y="223822"/>
            <a:ext cx="5724257" cy="1775899"/>
          </a:xfrm>
          <a:prstGeom prst="rect">
            <a:avLst/>
          </a:prstGeom>
        </p:spPr>
      </p:pic>
      <p:sp>
        <p:nvSpPr>
          <p:cNvPr id="3" name="TextBox 2">
            <a:extLst>
              <a:ext uri="{FF2B5EF4-FFF2-40B4-BE49-F238E27FC236}">
                <a16:creationId xmlns:a16="http://schemas.microsoft.com/office/drawing/2014/main" id="{DE5508FF-FD14-1572-30F0-99A5EC048460}"/>
              </a:ext>
            </a:extLst>
          </p:cNvPr>
          <p:cNvSpPr txBox="1"/>
          <p:nvPr/>
        </p:nvSpPr>
        <p:spPr>
          <a:xfrm>
            <a:off x="754058" y="3864431"/>
            <a:ext cx="4959627" cy="369332"/>
          </a:xfrm>
          <a:prstGeom prst="rect">
            <a:avLst/>
          </a:prstGeom>
          <a:solidFill>
            <a:srgbClr val="29486C"/>
          </a:solidFill>
        </p:spPr>
        <p:txBody>
          <a:bodyPr wrap="none" rtlCol="0">
            <a:spAutoFit/>
          </a:bodyPr>
          <a:lstStyle/>
          <a:p>
            <a:r>
              <a:rPr lang="en-US" b="1">
                <a:solidFill>
                  <a:schemeClr val="bg1"/>
                </a:solidFill>
              </a:rPr>
              <a:t>How Are We Going to Make Money for You?</a:t>
            </a:r>
          </a:p>
        </p:txBody>
      </p:sp>
    </p:spTree>
    <p:extLst>
      <p:ext uri="{BB962C8B-B14F-4D97-AF65-F5344CB8AC3E}">
        <p14:creationId xmlns:p14="http://schemas.microsoft.com/office/powerpoint/2010/main" val="1030222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6281A3-71D4-B7EC-EDC8-74DBC2D9F28F}"/>
              </a:ext>
            </a:extLst>
          </p:cNvPr>
          <p:cNvSpPr/>
          <p:nvPr/>
        </p:nvSpPr>
        <p:spPr>
          <a:xfrm flipV="1">
            <a:off x="713433" y="2610511"/>
            <a:ext cx="10842452" cy="18000"/>
          </a:xfrm>
          <a:prstGeom prst="rect">
            <a:avLst/>
          </a:prstGeom>
          <a:solidFill>
            <a:srgbClr val="8888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3" name="TextBox 3"/>
          <p:cNvSpPr txBox="1"/>
          <p:nvPr/>
        </p:nvSpPr>
        <p:spPr>
          <a:xfrm>
            <a:off x="713433" y="1116889"/>
            <a:ext cx="2880000" cy="1046440"/>
          </a:xfrm>
          <a:prstGeom prst="rect">
            <a:avLst/>
          </a:prstGeom>
          <a:ln w="25400">
            <a:miter lim="400000"/>
          </a:ln>
          <a:extLst>
            <a:ext uri="{C572A759-6A51-4108-AA02-DFA0A04FC94B}">
              <ma14:wrappingTextBoxFlag xmlns:ma14="http://schemas.microsoft.com/office/mac/drawingml/2011/main" xmlns="" val="1"/>
            </a:ext>
          </a:extLst>
        </p:spPr>
        <p:txBody>
          <a:bodyPr wrap="square" lIns="0" tIns="60960" rIns="0" bIns="60960">
            <a:spAutoFit/>
          </a:bodyPr>
          <a:lstStyle>
            <a:lvl1pPr algn="ctr">
              <a:defRPr sz="8800">
                <a:solidFill>
                  <a:srgbClr val="E08041"/>
                </a:solidFill>
                <a:latin typeface="Montserrat ExtraBold"/>
                <a:ea typeface="Montserrat ExtraBold"/>
                <a:cs typeface="Montserrat ExtraBold"/>
                <a:sym typeface="Montserrat ExtraBold"/>
              </a:defRPr>
            </a:lvl1pPr>
          </a:lstStyle>
          <a:p>
            <a:r>
              <a:rPr sz="6000" b="1">
                <a:solidFill>
                  <a:srgbClr val="E7730E"/>
                </a:solidFill>
                <a:latin typeface="Arial Black" panose="020B0604020202020204" pitchFamily="34" charset="0"/>
                <a:cs typeface="Arial Black" panose="020B0604020202020204" pitchFamily="34" charset="0"/>
              </a:rPr>
              <a:t>$</a:t>
            </a:r>
            <a:r>
              <a:rPr lang="en-CA" sz="6000" b="1">
                <a:solidFill>
                  <a:srgbClr val="E7730E"/>
                </a:solidFill>
                <a:latin typeface="Arial Black" panose="020B0604020202020204" pitchFamily="34" charset="0"/>
                <a:cs typeface="Arial Black" panose="020B0604020202020204" pitchFamily="34" charset="0"/>
              </a:rPr>
              <a:t>205</a:t>
            </a:r>
            <a:r>
              <a:rPr lang="en-CA" sz="2800" b="1">
                <a:solidFill>
                  <a:srgbClr val="E7730E"/>
                </a:solidFill>
                <a:latin typeface="Arial Black" panose="020B0604020202020204" pitchFamily="34" charset="0"/>
                <a:cs typeface="Arial Black" panose="020B0604020202020204" pitchFamily="34" charset="0"/>
              </a:rPr>
              <a:t> </a:t>
            </a:r>
            <a:r>
              <a:rPr sz="6000" b="1">
                <a:solidFill>
                  <a:srgbClr val="E7730E"/>
                </a:solidFill>
                <a:latin typeface="Arial Black" panose="020B0604020202020204" pitchFamily="34" charset="0"/>
                <a:cs typeface="Arial Black" panose="020B0604020202020204" pitchFamily="34" charset="0"/>
              </a:rPr>
              <a:t>M</a:t>
            </a:r>
          </a:p>
        </p:txBody>
      </p:sp>
      <p:sp>
        <p:nvSpPr>
          <p:cNvPr id="2314" name="TextBox 4"/>
          <p:cNvSpPr txBox="1"/>
          <p:nvPr/>
        </p:nvSpPr>
        <p:spPr>
          <a:xfrm>
            <a:off x="4593795" y="1116891"/>
            <a:ext cx="3240000" cy="1046440"/>
          </a:xfrm>
          <a:prstGeom prst="rect">
            <a:avLst/>
          </a:prstGeom>
          <a:ln w="25400">
            <a:miter lim="400000"/>
          </a:ln>
          <a:extLst>
            <a:ext uri="{C572A759-6A51-4108-AA02-DFA0A04FC94B}">
              <ma14:wrappingTextBoxFlag xmlns:ma14="http://schemas.microsoft.com/office/mac/drawingml/2011/main" xmlns="" val="1"/>
            </a:ext>
          </a:extLst>
        </p:spPr>
        <p:txBody>
          <a:bodyPr wrap="square" lIns="0" tIns="60960" rIns="0" bIns="60960">
            <a:spAutoFit/>
          </a:bodyPr>
          <a:lstStyle>
            <a:lvl1pPr>
              <a:defRPr sz="8800">
                <a:solidFill>
                  <a:srgbClr val="E08041"/>
                </a:solidFill>
                <a:latin typeface="Montserrat ExtraBold"/>
                <a:ea typeface="Montserrat ExtraBold"/>
                <a:cs typeface="Montserrat ExtraBold"/>
                <a:sym typeface="Montserrat ExtraBold"/>
              </a:defRPr>
            </a:lvl1pPr>
          </a:lstStyle>
          <a:p>
            <a:pPr algn="ctr"/>
            <a:r>
              <a:rPr lang="en-US" sz="6000" b="1">
                <a:solidFill>
                  <a:srgbClr val="E7730E"/>
                </a:solidFill>
                <a:latin typeface="Arial Black" panose="020B0604020202020204" pitchFamily="34" charset="0"/>
                <a:cs typeface="Arial Black" panose="020B0604020202020204" pitchFamily="34" charset="0"/>
              </a:rPr>
              <a:t>15</a:t>
            </a:r>
            <a:r>
              <a:rPr sz="6000" b="1">
                <a:solidFill>
                  <a:srgbClr val="E7730E"/>
                </a:solidFill>
                <a:latin typeface="Arial Black" panose="020B0604020202020204" pitchFamily="34" charset="0"/>
                <a:cs typeface="Arial Black" panose="020B0604020202020204" pitchFamily="34" charset="0"/>
              </a:rPr>
              <a:t>%</a:t>
            </a:r>
          </a:p>
        </p:txBody>
      </p:sp>
      <p:sp>
        <p:nvSpPr>
          <p:cNvPr id="2322" name="TextBox 18"/>
          <p:cNvSpPr txBox="1"/>
          <p:nvPr/>
        </p:nvSpPr>
        <p:spPr>
          <a:xfrm>
            <a:off x="8675886" y="1116889"/>
            <a:ext cx="2880000" cy="1046440"/>
          </a:xfrm>
          <a:prstGeom prst="rect">
            <a:avLst/>
          </a:prstGeom>
          <a:ln w="25400">
            <a:miter lim="400000"/>
          </a:ln>
          <a:extLst>
            <a:ext uri="{C572A759-6A51-4108-AA02-DFA0A04FC94B}">
              <ma14:wrappingTextBoxFlag xmlns:ma14="http://schemas.microsoft.com/office/mac/drawingml/2011/main" xmlns="" val="1"/>
            </a:ext>
          </a:extLst>
        </p:spPr>
        <p:txBody>
          <a:bodyPr wrap="square" lIns="0" tIns="60960" rIns="0" bIns="60960">
            <a:spAutoFit/>
          </a:bodyPr>
          <a:lstStyle>
            <a:lvl1pPr>
              <a:defRPr sz="8800">
                <a:solidFill>
                  <a:srgbClr val="E08041"/>
                </a:solidFill>
                <a:latin typeface="Montserrat ExtraBold"/>
                <a:ea typeface="Montserrat ExtraBold"/>
                <a:cs typeface="Montserrat ExtraBold"/>
                <a:sym typeface="Montserrat ExtraBold"/>
              </a:defRPr>
            </a:lvl1pPr>
          </a:lstStyle>
          <a:p>
            <a:pPr algn="ctr"/>
            <a:r>
              <a:rPr sz="6000" b="1">
                <a:solidFill>
                  <a:srgbClr val="E7730E"/>
                </a:solidFill>
                <a:latin typeface="Arial Black" panose="020B0604020202020204" pitchFamily="34" charset="0"/>
                <a:cs typeface="Arial Black" panose="020B0604020202020204" pitchFamily="34" charset="0"/>
              </a:rPr>
              <a:t>$1/</a:t>
            </a:r>
            <a:r>
              <a:rPr lang="en-CA" sz="2800" b="1">
                <a:solidFill>
                  <a:srgbClr val="E7730E"/>
                </a:solidFill>
                <a:latin typeface="Arial Black" panose="020B0604020202020204" pitchFamily="34" charset="0"/>
                <a:cs typeface="Arial Black" panose="020B0604020202020204" pitchFamily="34" charset="0"/>
              </a:rPr>
              <a:t> </a:t>
            </a:r>
            <a:r>
              <a:rPr lang="en-CA" sz="6000" b="1">
                <a:solidFill>
                  <a:srgbClr val="E7730E"/>
                </a:solidFill>
                <a:latin typeface="Arial Black" panose="020B0604020202020204" pitchFamily="34" charset="0"/>
                <a:cs typeface="Arial Black" panose="020B0604020202020204" pitchFamily="34" charset="0"/>
              </a:rPr>
              <a:t>Y</a:t>
            </a:r>
            <a:r>
              <a:rPr sz="6000" b="1">
                <a:solidFill>
                  <a:srgbClr val="E7730E"/>
                </a:solidFill>
                <a:latin typeface="Arial Black" panose="020B0604020202020204" pitchFamily="34" charset="0"/>
                <a:cs typeface="Arial Black" panose="020B0604020202020204" pitchFamily="34" charset="0"/>
              </a:rPr>
              <a:t>r</a:t>
            </a:r>
          </a:p>
        </p:txBody>
      </p:sp>
      <p:sp>
        <p:nvSpPr>
          <p:cNvPr id="3" name="TextBox 2">
            <a:extLst>
              <a:ext uri="{FF2B5EF4-FFF2-40B4-BE49-F238E27FC236}">
                <a16:creationId xmlns:a16="http://schemas.microsoft.com/office/drawing/2014/main" id="{63D2A58B-0C29-E049-8E07-75093DDCBB37}"/>
              </a:ext>
            </a:extLst>
          </p:cNvPr>
          <p:cNvSpPr txBox="1"/>
          <p:nvPr/>
        </p:nvSpPr>
        <p:spPr>
          <a:xfrm>
            <a:off x="713434" y="1978984"/>
            <a:ext cx="2880000" cy="43088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60" tIns="60960" rIns="60960" bIns="60960" numCol="1" spcCol="38100" rtlCol="0" anchor="t">
            <a:spAutoFit/>
          </a:bodyPr>
          <a:lstStyle/>
          <a:p>
            <a:pPr algn="ctr" hangingPunct="0"/>
            <a:r>
              <a:rPr lang="en-US" sz="2000">
                <a:solidFill>
                  <a:srgbClr val="A39061"/>
                </a:solidFill>
                <a:latin typeface="Arial" panose="020B0604020202020204" pitchFamily="34" charset="0"/>
                <a:cs typeface="Arial" panose="020B0604020202020204" pitchFamily="34" charset="0"/>
              </a:rPr>
              <a:t>Large Investment</a:t>
            </a:r>
            <a:r>
              <a:rPr lang="en-US" sz="1000">
                <a:solidFill>
                  <a:srgbClr val="A39061"/>
                </a:solidFill>
                <a:latin typeface="Arial" panose="020B0604020202020204" pitchFamily="34" charset="0"/>
                <a:cs typeface="Arial" panose="020B0604020202020204" pitchFamily="34" charset="0"/>
              </a:rPr>
              <a:t> </a:t>
            </a:r>
            <a:r>
              <a:rPr lang="en-US" sz="2000" baseline="30000">
                <a:solidFill>
                  <a:srgbClr val="A39061"/>
                </a:solidFill>
                <a:latin typeface="Arial" panose="020B0604020202020204" pitchFamily="34" charset="0"/>
                <a:cs typeface="Arial" panose="020B0604020202020204" pitchFamily="34" charset="0"/>
              </a:rPr>
              <a:t>1</a:t>
            </a:r>
          </a:p>
        </p:txBody>
      </p:sp>
      <p:sp>
        <p:nvSpPr>
          <p:cNvPr id="177" name="TextBox 176">
            <a:extLst>
              <a:ext uri="{FF2B5EF4-FFF2-40B4-BE49-F238E27FC236}">
                <a16:creationId xmlns:a16="http://schemas.microsoft.com/office/drawing/2014/main" id="{1C789753-5A80-4641-80E7-056B43CD6134}"/>
              </a:ext>
            </a:extLst>
          </p:cNvPr>
          <p:cNvSpPr txBox="1"/>
          <p:nvPr/>
        </p:nvSpPr>
        <p:spPr>
          <a:xfrm>
            <a:off x="4593795" y="1978984"/>
            <a:ext cx="3240000" cy="43088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60" tIns="60960" rIns="60960" bIns="60960" numCol="1" spcCol="38100" rtlCol="0" anchor="t">
            <a:spAutoFit/>
          </a:bodyPr>
          <a:lstStyle/>
          <a:p>
            <a:pPr algn="ctr" hangingPunct="0"/>
            <a:r>
              <a:rPr lang="en-US" sz="2000">
                <a:solidFill>
                  <a:srgbClr val="A39061"/>
                </a:solidFill>
                <a:latin typeface="Arial" panose="020B0604020202020204" pitchFamily="34" charset="0"/>
                <a:cs typeface="Arial" panose="020B0604020202020204" pitchFamily="34" charset="0"/>
              </a:rPr>
              <a:t>High Ownership</a:t>
            </a:r>
            <a:r>
              <a:rPr lang="en-US" sz="2000" baseline="30000">
                <a:solidFill>
                  <a:srgbClr val="A39061"/>
                </a:solidFill>
                <a:latin typeface="Arial" panose="020B0604020202020204" pitchFamily="34" charset="0"/>
                <a:cs typeface="Arial" panose="020B0604020202020204" pitchFamily="34" charset="0"/>
              </a:rPr>
              <a:t>2</a:t>
            </a:r>
          </a:p>
        </p:txBody>
      </p:sp>
      <p:sp>
        <p:nvSpPr>
          <p:cNvPr id="178" name="TextBox 177">
            <a:extLst>
              <a:ext uri="{FF2B5EF4-FFF2-40B4-BE49-F238E27FC236}">
                <a16:creationId xmlns:a16="http://schemas.microsoft.com/office/drawing/2014/main" id="{A01FD66A-C702-2544-9257-B5DBA0857B90}"/>
              </a:ext>
            </a:extLst>
          </p:cNvPr>
          <p:cNvSpPr txBox="1"/>
          <p:nvPr/>
        </p:nvSpPr>
        <p:spPr>
          <a:xfrm>
            <a:off x="8675885" y="1978983"/>
            <a:ext cx="2880000" cy="43088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60" tIns="60960" rIns="60960" bIns="60960" numCol="1" spcCol="38100" rtlCol="0" anchor="t">
            <a:spAutoFit/>
          </a:bodyPr>
          <a:lstStyle/>
          <a:p>
            <a:pPr algn="ctr" hangingPunct="0"/>
            <a:r>
              <a:rPr lang="en-US" sz="2000">
                <a:solidFill>
                  <a:srgbClr val="A39061"/>
                </a:solidFill>
                <a:latin typeface="Arial" panose="020B0604020202020204" pitchFamily="34" charset="0"/>
                <a:cs typeface="Arial" panose="020B0604020202020204" pitchFamily="34" charset="0"/>
              </a:rPr>
              <a:t>Low Salary</a:t>
            </a:r>
          </a:p>
        </p:txBody>
      </p:sp>
      <p:graphicFrame>
        <p:nvGraphicFramePr>
          <p:cNvPr id="19" name="Chart 10">
            <a:extLst>
              <a:ext uri="{FF2B5EF4-FFF2-40B4-BE49-F238E27FC236}">
                <a16:creationId xmlns:a16="http://schemas.microsoft.com/office/drawing/2014/main" id="{4E4953A4-4555-4C21-BFD6-05BBF32A4726}"/>
              </a:ext>
            </a:extLst>
          </p:cNvPr>
          <p:cNvGraphicFramePr/>
          <p:nvPr>
            <p:extLst>
              <p:ext uri="{D42A27DB-BD31-4B8C-83A1-F6EECF244321}">
                <p14:modId xmlns:p14="http://schemas.microsoft.com/office/powerpoint/2010/main" val="2838750564"/>
              </p:ext>
            </p:extLst>
          </p:nvPr>
        </p:nvGraphicFramePr>
        <p:xfrm>
          <a:off x="4708828" y="3026659"/>
          <a:ext cx="3035685" cy="3321280"/>
        </p:xfrm>
        <a:graphic>
          <a:graphicData uri="http://schemas.openxmlformats.org/drawingml/2006/chart">
            <c:chart xmlns:c="http://schemas.openxmlformats.org/drawingml/2006/chart" xmlns:r="http://schemas.openxmlformats.org/officeDocument/2006/relationships" r:id="rId3"/>
          </a:graphicData>
        </a:graphic>
      </p:graphicFrame>
      <p:sp>
        <p:nvSpPr>
          <p:cNvPr id="2315" name="TextBox 7"/>
          <p:cNvSpPr txBox="1"/>
          <p:nvPr/>
        </p:nvSpPr>
        <p:spPr>
          <a:xfrm>
            <a:off x="594181" y="6476188"/>
            <a:ext cx="10488548" cy="372410"/>
          </a:xfrm>
          <a:prstGeom prst="rect">
            <a:avLst/>
          </a:prstGeom>
          <a:ln w="25400">
            <a:miter lim="400000"/>
          </a:ln>
          <a:extLst>
            <a:ext uri="{C572A759-6A51-4108-AA02-DFA0A04FC94B}">
              <ma14:wrappingTextBoxFlag xmlns:ma14="http://schemas.microsoft.com/office/mac/drawingml/2011/main" xmlns="" val="1"/>
            </a:ext>
          </a:extLst>
        </p:spPr>
        <p:txBody>
          <a:bodyPr wrap="square" lIns="121920" tIns="60960" rIns="121920" bIns="60960" anchor="t">
            <a:spAutoFit/>
          </a:bodyPr>
          <a:lstStyle/>
          <a:p>
            <a:pPr>
              <a:lnSpc>
                <a:spcPct val="90000"/>
              </a:lnSpc>
              <a:defRPr sz="1800">
                <a:solidFill>
                  <a:srgbClr val="A7A7A7"/>
                </a:solidFill>
                <a:latin typeface="Avenir Medium"/>
                <a:ea typeface="Avenir Medium"/>
                <a:cs typeface="Avenir Medium"/>
                <a:sym typeface="Avenir Medium"/>
              </a:defRPr>
            </a:pPr>
            <a:r>
              <a:rPr lang="en-CA" sz="900" i="1" spc="-27" dirty="0">
                <a:solidFill>
                  <a:schemeClr val="tx1">
                    <a:lumMod val="65000"/>
                    <a:lumOff val="35000"/>
                  </a:schemeClr>
                </a:solidFill>
                <a:latin typeface="Arial"/>
                <a:cs typeface="Arial"/>
              </a:rPr>
              <a:t>1. Rob McEwen’s investments (cost basis): $140 million in McEwen Inc.’s shares and $20 million in debt (Aug 13, 2018, Apr 5, 2022, Feb 11, 2025 press releases), plus $45 million in McEwen Copper shares</a:t>
            </a:r>
          </a:p>
          <a:p>
            <a:pPr>
              <a:lnSpc>
                <a:spcPct val="90000"/>
              </a:lnSpc>
              <a:defRPr sz="1800">
                <a:solidFill>
                  <a:srgbClr val="A7A7A7"/>
                </a:solidFill>
                <a:latin typeface="Avenir Medium"/>
                <a:ea typeface="Avenir Medium"/>
                <a:cs typeface="Avenir Medium"/>
                <a:sym typeface="Avenir Medium"/>
              </a:defRPr>
            </a:pPr>
            <a:r>
              <a:rPr lang="en-CA" sz="900" i="1" spc="-27" dirty="0">
                <a:solidFill>
                  <a:schemeClr val="tx1">
                    <a:lumMod val="65000"/>
                    <a:lumOff val="35000"/>
                  </a:schemeClr>
                </a:solidFill>
                <a:latin typeface="Arial"/>
                <a:cs typeface="Arial"/>
              </a:rPr>
              <a:t>(Aug 3, 2021 &amp; Jun 24, 2024 press releases) 2.  As of  September 11, 2025  3. Average Daily Trading Volume over 3 months, NYSE &amp; TSX combined. Source: Bloomberg. 4. Insider Holdings, Bloomberg.</a:t>
            </a:r>
            <a:endParaRPr lang="en-CA" sz="900" i="1" spc="-27"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B984215-F528-4980-BB92-2F2B51EBC68C}"/>
              </a:ext>
            </a:extLst>
          </p:cNvPr>
          <p:cNvSpPr txBox="1"/>
          <p:nvPr/>
        </p:nvSpPr>
        <p:spPr>
          <a:xfrm>
            <a:off x="713433" y="2813778"/>
            <a:ext cx="2880000" cy="574451"/>
          </a:xfrm>
          <a:prstGeom prst="rect">
            <a:avLst/>
          </a:prstGeom>
          <a:solidFill>
            <a:srgbClr val="E0DACA"/>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algn="ctr" defTabSz="1219140" hangingPunct="0"/>
            <a:r>
              <a:rPr lang="en-CA" sz="2133" b="1">
                <a:solidFill>
                  <a:srgbClr val="1E4050"/>
                </a:solidFill>
                <a:latin typeface="+mj-lt"/>
                <a:ea typeface="Montserrat SemiBold"/>
                <a:cs typeface="Montserrat SemiBold"/>
                <a:sym typeface="Montserrat SemiBold"/>
              </a:rPr>
              <a:t>MUX Shares</a:t>
            </a:r>
            <a:r>
              <a:rPr lang="en-CA" sz="2133" baseline="30000">
                <a:solidFill>
                  <a:srgbClr val="1E4050"/>
                </a:solidFill>
                <a:latin typeface="+mj-lt"/>
                <a:ea typeface="Montserrat SemiBold"/>
                <a:cs typeface="Montserrat SemiBold"/>
                <a:sym typeface="Montserrat SemiBold"/>
              </a:rPr>
              <a:t>2</a:t>
            </a:r>
          </a:p>
        </p:txBody>
      </p:sp>
      <p:sp>
        <p:nvSpPr>
          <p:cNvPr id="8" name="TextBox 7">
            <a:extLst>
              <a:ext uri="{FF2B5EF4-FFF2-40B4-BE49-F238E27FC236}">
                <a16:creationId xmlns:a16="http://schemas.microsoft.com/office/drawing/2014/main" id="{72E566D8-6E75-42B5-B36D-35FC023DF412}"/>
              </a:ext>
            </a:extLst>
          </p:cNvPr>
          <p:cNvSpPr txBox="1"/>
          <p:nvPr/>
        </p:nvSpPr>
        <p:spPr>
          <a:xfrm>
            <a:off x="8675886" y="2813778"/>
            <a:ext cx="2880000" cy="569385"/>
          </a:xfrm>
          <a:prstGeom prst="rect">
            <a:avLst/>
          </a:prstGeom>
          <a:solidFill>
            <a:srgbClr val="E0DACA"/>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algn="ctr" defTabSz="1219140" hangingPunct="0"/>
            <a:r>
              <a:rPr lang="en-CA" sz="2100" b="1">
                <a:solidFill>
                  <a:srgbClr val="1E4050"/>
                </a:solidFill>
                <a:latin typeface="+mj-lt"/>
                <a:ea typeface="Montserrat SemiBold"/>
                <a:cs typeface="Montserrat SemiBold"/>
                <a:sym typeface="Montserrat SemiBold"/>
              </a:rPr>
              <a:t>Top Holders</a:t>
            </a:r>
            <a:r>
              <a:rPr lang="en-CA" sz="2100" baseline="30000">
                <a:solidFill>
                  <a:srgbClr val="1E4050"/>
                </a:solidFill>
                <a:latin typeface="+mj-lt"/>
                <a:ea typeface="Montserrat SemiBold"/>
                <a:cs typeface="Montserrat SemiBold"/>
                <a:sym typeface="Montserrat SemiBold"/>
              </a:rPr>
              <a:t>2,4</a:t>
            </a:r>
            <a:endParaRPr lang="en-CA" sz="1200" baseline="30000">
              <a:solidFill>
                <a:srgbClr val="1E4050"/>
              </a:solidFill>
              <a:latin typeface="+mj-lt"/>
              <a:ea typeface="Montserrat SemiBold"/>
              <a:cs typeface="Montserrat SemiBold"/>
            </a:endParaRPr>
          </a:p>
        </p:txBody>
      </p:sp>
      <p:sp>
        <p:nvSpPr>
          <p:cNvPr id="11" name="TextBox 10">
            <a:extLst>
              <a:ext uri="{FF2B5EF4-FFF2-40B4-BE49-F238E27FC236}">
                <a16:creationId xmlns:a16="http://schemas.microsoft.com/office/drawing/2014/main" id="{05AB45B3-4A9A-4270-A6F7-E97C5395B56A}"/>
              </a:ext>
            </a:extLst>
          </p:cNvPr>
          <p:cNvSpPr txBox="1"/>
          <p:nvPr/>
        </p:nvSpPr>
        <p:spPr>
          <a:xfrm>
            <a:off x="4398413" y="2808019"/>
            <a:ext cx="3395174" cy="574451"/>
          </a:xfrm>
          <a:prstGeom prst="rect">
            <a:avLst/>
          </a:prstGeom>
          <a:solidFill>
            <a:srgbClr val="E0DACA"/>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algn="ctr" defTabSz="1219140" hangingPunct="0"/>
            <a:r>
              <a:rPr lang="en-CA" sz="2133" b="1">
                <a:solidFill>
                  <a:srgbClr val="1E4050"/>
                </a:solidFill>
                <a:latin typeface="+mj-lt"/>
                <a:ea typeface="Montserrat SemiBold"/>
                <a:cs typeface="Montserrat SemiBold"/>
                <a:sym typeface="Montserrat SemiBold"/>
              </a:rPr>
              <a:t>Ownership Distribution</a:t>
            </a:r>
            <a:r>
              <a:rPr lang="en-CA" sz="2133" baseline="30000">
                <a:solidFill>
                  <a:srgbClr val="1E4050"/>
                </a:solidFill>
                <a:latin typeface="+mj-lt"/>
                <a:ea typeface="Montserrat SemiBold"/>
                <a:cs typeface="Montserrat SemiBold"/>
                <a:sym typeface="Montserrat SemiBold"/>
              </a:rPr>
              <a:t>2</a:t>
            </a:r>
          </a:p>
        </p:txBody>
      </p:sp>
      <p:graphicFrame>
        <p:nvGraphicFramePr>
          <p:cNvPr id="17" name="Table 9">
            <a:extLst>
              <a:ext uri="{FF2B5EF4-FFF2-40B4-BE49-F238E27FC236}">
                <a16:creationId xmlns:a16="http://schemas.microsoft.com/office/drawing/2014/main" id="{B515A43C-F3E1-419B-AE3B-E61D77ADDD04}"/>
              </a:ext>
            </a:extLst>
          </p:cNvPr>
          <p:cNvGraphicFramePr>
            <a:graphicFrameLocks noGrp="1"/>
          </p:cNvGraphicFramePr>
          <p:nvPr>
            <p:extLst>
              <p:ext uri="{D42A27DB-BD31-4B8C-83A1-F6EECF244321}">
                <p14:modId xmlns:p14="http://schemas.microsoft.com/office/powerpoint/2010/main" val="3977674466"/>
              </p:ext>
            </p:extLst>
          </p:nvPr>
        </p:nvGraphicFramePr>
        <p:xfrm>
          <a:off x="713434" y="3450383"/>
          <a:ext cx="2868816" cy="2548280"/>
        </p:xfrm>
        <a:graphic>
          <a:graphicData uri="http://schemas.openxmlformats.org/drawingml/2006/table">
            <a:tbl>
              <a:tblPr firstRow="1" bandRow="1">
                <a:tableStyleId>{5940675A-B579-460E-94D1-54222C63F5DA}</a:tableStyleId>
              </a:tblPr>
              <a:tblGrid>
                <a:gridCol w="1332000">
                  <a:extLst>
                    <a:ext uri="{9D8B030D-6E8A-4147-A177-3AD203B41FA5}">
                      <a16:colId xmlns:a16="http://schemas.microsoft.com/office/drawing/2014/main" val="4040311923"/>
                    </a:ext>
                  </a:extLst>
                </a:gridCol>
                <a:gridCol w="312816">
                  <a:extLst>
                    <a:ext uri="{9D8B030D-6E8A-4147-A177-3AD203B41FA5}">
                      <a16:colId xmlns:a16="http://schemas.microsoft.com/office/drawing/2014/main" val="2534705422"/>
                    </a:ext>
                  </a:extLst>
                </a:gridCol>
                <a:gridCol w="1224000">
                  <a:extLst>
                    <a:ext uri="{9D8B030D-6E8A-4147-A177-3AD203B41FA5}">
                      <a16:colId xmlns:a16="http://schemas.microsoft.com/office/drawing/2014/main" val="2253692671"/>
                    </a:ext>
                  </a:extLst>
                </a:gridCol>
              </a:tblGrid>
              <a:tr h="469430">
                <a:tc>
                  <a:txBody>
                    <a:bodyPr/>
                    <a:lstStyle/>
                    <a:p>
                      <a:r>
                        <a:rPr kumimoji="0" lang="en-CA" sz="1800" b="0" i="0" u="none" strike="noStrike" cap="none" spc="0" normalizeH="0" baseline="0">
                          <a:ln>
                            <a:noFill/>
                          </a:ln>
                          <a:solidFill>
                            <a:srgbClr val="E7730E"/>
                          </a:solidFill>
                          <a:effectLst/>
                          <a:uFillTx/>
                          <a:latin typeface="+mn-lt"/>
                          <a:ea typeface="Montserrat SemiBold"/>
                          <a:cs typeface="Montserrat SemiBold"/>
                          <a:sym typeface="Montserrat SemiBold"/>
                        </a:rPr>
                        <a:t>Outstanding</a:t>
                      </a:r>
                      <a:endParaRPr lang="en-CA" sz="1800" b="0">
                        <a:solidFill>
                          <a:srgbClr val="E7730E"/>
                        </a:solidFill>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CA" sz="1800" b="0" i="0" u="none" strike="noStrike" cap="none" spc="0" normalizeH="0" baseline="0">
                          <a:ln>
                            <a:noFill/>
                          </a:ln>
                          <a:solidFill>
                            <a:srgbClr val="E7730E"/>
                          </a:solidFill>
                          <a:effectLst/>
                          <a:uFillTx/>
                          <a:latin typeface="+mn-lt"/>
                          <a:ea typeface="Montserrat SemiBold"/>
                          <a:cs typeface="Montserrat SemiBold"/>
                          <a:sym typeface="Montserrat SemiBold"/>
                        </a:rPr>
                        <a:t>:</a:t>
                      </a:r>
                      <a:endParaRPr lang="en-CA" sz="1800" b="0">
                        <a:solidFill>
                          <a:srgbClr val="E7730E"/>
                        </a:solidFill>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cap="none" spc="0" normalizeH="0" baseline="0">
                          <a:ln>
                            <a:noFill/>
                          </a:ln>
                          <a:solidFill>
                            <a:srgbClr val="1E4050"/>
                          </a:solidFill>
                          <a:effectLst/>
                          <a:uFillTx/>
                          <a:latin typeface="+mn-lt"/>
                          <a:ea typeface="Montserrat SemiBold"/>
                          <a:cs typeface="Montserrat SemiBold"/>
                          <a:sym typeface="Montserrat SemiBold"/>
                        </a:rPr>
                        <a:t>54.1 M</a:t>
                      </a: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2930714"/>
                  </a:ext>
                </a:extLst>
              </a:tr>
              <a:tr h="469430">
                <a:tc>
                  <a:txBody>
                    <a:bodyPr/>
                    <a:lstStyle/>
                    <a:p>
                      <a:r>
                        <a:rPr kumimoji="0" lang="en-CA" sz="1800" b="0" i="0" u="none" strike="noStrike" cap="none" spc="0" normalizeH="0" baseline="0">
                          <a:ln>
                            <a:noFill/>
                          </a:ln>
                          <a:solidFill>
                            <a:srgbClr val="E7730E"/>
                          </a:solidFill>
                          <a:effectLst/>
                          <a:uFillTx/>
                          <a:latin typeface="+mn-lt"/>
                          <a:ea typeface="Montserrat SemiBold"/>
                          <a:cs typeface="Montserrat SemiBold"/>
                          <a:sym typeface="Montserrat SemiBold"/>
                        </a:rPr>
                        <a:t>Fully Diluted</a:t>
                      </a:r>
                      <a:endParaRPr lang="en-CA" sz="1800" b="0">
                        <a:solidFill>
                          <a:srgbClr val="E7730E"/>
                        </a:solidFill>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CA" sz="1800" b="0" i="0" u="none" strike="noStrike" cap="none" spc="0" normalizeH="0" baseline="0">
                          <a:ln>
                            <a:noFill/>
                          </a:ln>
                          <a:solidFill>
                            <a:srgbClr val="E7730E"/>
                          </a:solidFill>
                          <a:effectLst/>
                          <a:uFillTx/>
                          <a:latin typeface="+mn-lt"/>
                          <a:ea typeface="Montserrat SemiBold"/>
                          <a:cs typeface="Montserrat SemiBold"/>
                          <a:sym typeface="Montserrat SemiBold"/>
                        </a:rPr>
                        <a:t>:</a:t>
                      </a:r>
                      <a:endParaRPr lang="en-CA" sz="1800" b="0">
                        <a:solidFill>
                          <a:srgbClr val="E7730E"/>
                        </a:solidFill>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cap="none" spc="0" normalizeH="0" baseline="0">
                          <a:ln>
                            <a:noFill/>
                          </a:ln>
                          <a:solidFill>
                            <a:srgbClr val="1E4050"/>
                          </a:solidFill>
                          <a:effectLst/>
                          <a:uFillTx/>
                          <a:latin typeface="+mn-lt"/>
                          <a:ea typeface="Montserrat SemiBold"/>
                          <a:cs typeface="Montserrat SemiBold"/>
                          <a:sym typeface="Montserrat SemiBold"/>
                        </a:rPr>
                        <a:t>55.1 M</a:t>
                      </a: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40917189"/>
                  </a:ext>
                </a:extLst>
              </a:tr>
              <a:tr h="469430">
                <a:tc>
                  <a:txBody>
                    <a:bodyPr/>
                    <a:lstStyle/>
                    <a:p>
                      <a:r>
                        <a:rPr kumimoji="0" lang="en-CA" sz="1800" b="0" i="0" u="none" strike="noStrike" cap="none" spc="0" normalizeH="0" baseline="0">
                          <a:ln>
                            <a:noFill/>
                          </a:ln>
                          <a:solidFill>
                            <a:srgbClr val="E7730E"/>
                          </a:solidFill>
                          <a:effectLst/>
                          <a:uFillTx/>
                          <a:latin typeface="+mn-lt"/>
                          <a:ea typeface="Montserrat SemiBold"/>
                          <a:cs typeface="Montserrat SemiBold"/>
                          <a:sym typeface="Montserrat SemiBold"/>
                        </a:rPr>
                        <a:t>ADTV</a:t>
                      </a:r>
                      <a:r>
                        <a:rPr kumimoji="0" lang="en-CA" sz="1800" b="0" i="0" u="none" strike="noStrike" cap="none" spc="0" normalizeH="0" baseline="30000">
                          <a:ln>
                            <a:noFill/>
                          </a:ln>
                          <a:solidFill>
                            <a:srgbClr val="E7730E"/>
                          </a:solidFill>
                          <a:effectLst/>
                          <a:uFillTx/>
                          <a:latin typeface="+mn-lt"/>
                          <a:ea typeface="Montserrat SemiBold"/>
                          <a:cs typeface="Montserrat SemiBold"/>
                          <a:sym typeface="Montserrat SemiBold"/>
                        </a:rPr>
                        <a:t>2,3</a:t>
                      </a:r>
                      <a:endParaRPr lang="en-CA" sz="1800" b="0">
                        <a:solidFill>
                          <a:srgbClr val="E7730E"/>
                        </a:solidFill>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CA" sz="1800" b="0" i="0" u="none" strike="noStrike" cap="none" spc="0" normalizeH="0" baseline="0">
                          <a:ln>
                            <a:noFill/>
                          </a:ln>
                          <a:solidFill>
                            <a:srgbClr val="E7730E"/>
                          </a:solidFill>
                          <a:effectLst/>
                          <a:uFillTx/>
                          <a:latin typeface="+mn-lt"/>
                          <a:ea typeface="Montserrat SemiBold"/>
                          <a:cs typeface="Montserrat SemiBold"/>
                          <a:sym typeface="Montserrat SemiBold"/>
                        </a:rPr>
                        <a:t>:</a:t>
                      </a:r>
                      <a:endParaRPr lang="en-CA" sz="1800" b="0">
                        <a:solidFill>
                          <a:srgbClr val="E7730E"/>
                        </a:solidFill>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cap="none" spc="0" normalizeH="0" baseline="0">
                          <a:ln>
                            <a:noFill/>
                          </a:ln>
                          <a:solidFill>
                            <a:srgbClr val="1E4050"/>
                          </a:solidFill>
                          <a:effectLst/>
                          <a:uFillTx/>
                          <a:latin typeface="+mn-lt"/>
                          <a:ea typeface="Montserrat SemiBold"/>
                          <a:cs typeface="Montserrat SemiBold"/>
                          <a:sym typeface="Montserrat SemiBold"/>
                        </a:rPr>
                        <a:t>1,040,000</a:t>
                      </a: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2552777"/>
                  </a:ext>
                </a:extLst>
              </a:tr>
              <a:tr h="469430">
                <a:tc>
                  <a:txBody>
                    <a:bodyPr/>
                    <a:lstStyle/>
                    <a:p>
                      <a:r>
                        <a:rPr kumimoji="0" lang="en-CA" sz="1800" b="0" i="0" u="none" strike="noStrike" cap="none" spc="0" normalizeH="0" baseline="0">
                          <a:ln>
                            <a:noFill/>
                          </a:ln>
                          <a:solidFill>
                            <a:srgbClr val="E7730E"/>
                          </a:solidFill>
                          <a:effectLst/>
                          <a:uFillTx/>
                          <a:latin typeface="+mn-lt"/>
                          <a:ea typeface="Montserrat SemiBold"/>
                          <a:cs typeface="Montserrat SemiBold"/>
                          <a:sym typeface="Montserrat SemiBold"/>
                        </a:rPr>
                        <a:t>Price</a:t>
                      </a:r>
                      <a:endParaRPr lang="en-CA" sz="1800" b="0" baseline="30000">
                        <a:solidFill>
                          <a:srgbClr val="E7730E"/>
                        </a:solidFill>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CA" sz="1800" b="0" i="0" u="none" strike="noStrike" cap="none" spc="0" normalizeH="0" baseline="0">
                          <a:ln>
                            <a:noFill/>
                          </a:ln>
                          <a:solidFill>
                            <a:srgbClr val="E7730E"/>
                          </a:solidFill>
                          <a:effectLst/>
                          <a:uFillTx/>
                          <a:latin typeface="+mn-lt"/>
                          <a:ea typeface="Montserrat SemiBold"/>
                          <a:cs typeface="Montserrat SemiBold"/>
                          <a:sym typeface="Montserrat SemiBold"/>
                        </a:rPr>
                        <a:t>:</a:t>
                      </a:r>
                      <a:endParaRPr lang="en-CA" sz="1800" b="0">
                        <a:solidFill>
                          <a:srgbClr val="E7730E"/>
                        </a:solidFill>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cap="none" spc="0" normalizeH="0" baseline="0" dirty="0">
                          <a:ln>
                            <a:noFill/>
                          </a:ln>
                          <a:solidFill>
                            <a:srgbClr val="1E4050"/>
                          </a:solidFill>
                          <a:effectLst/>
                          <a:uFillTx/>
                          <a:latin typeface="+mn-lt"/>
                          <a:ea typeface="Montserrat SemiBold"/>
                          <a:cs typeface="Montserrat SemiBold"/>
                          <a:sym typeface="Montserrat SemiBold"/>
                        </a:rPr>
                        <a:t>US$13.81</a:t>
                      </a: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1676541"/>
                  </a:ext>
                </a:extLst>
              </a:tr>
              <a:tr h="643678">
                <a:tc>
                  <a:txBody>
                    <a:bodyPr/>
                    <a:lstStyle/>
                    <a:p>
                      <a:r>
                        <a:rPr kumimoji="0" lang="en-CA" sz="1800" b="0" i="0" u="none" strike="noStrike" cap="none" spc="0" normalizeH="0" baseline="0">
                          <a:ln>
                            <a:noFill/>
                          </a:ln>
                          <a:solidFill>
                            <a:srgbClr val="E7730E"/>
                          </a:solidFill>
                          <a:effectLst/>
                          <a:uFillTx/>
                          <a:latin typeface="+mn-lt"/>
                          <a:ea typeface="Montserrat SemiBold"/>
                          <a:cs typeface="Montserrat SemiBold"/>
                          <a:sym typeface="Montserrat SemiBold"/>
                        </a:rPr>
                        <a:t>Market Cap</a:t>
                      </a:r>
                      <a:endParaRPr lang="en-CA" sz="1800" b="0">
                        <a:solidFill>
                          <a:srgbClr val="E7730E"/>
                        </a:solidFill>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CA" sz="1800" b="0" i="0" u="none" strike="noStrike" cap="none" spc="0" normalizeH="0" baseline="0">
                          <a:ln>
                            <a:noFill/>
                          </a:ln>
                          <a:solidFill>
                            <a:srgbClr val="E7730E"/>
                          </a:solidFill>
                          <a:effectLst/>
                          <a:uFillTx/>
                          <a:latin typeface="+mn-lt"/>
                          <a:ea typeface="Montserrat SemiBold"/>
                          <a:cs typeface="Montserrat SemiBold"/>
                          <a:sym typeface="Montserrat SemiBold"/>
                        </a:rPr>
                        <a:t>:</a:t>
                      </a:r>
                      <a:endParaRPr lang="en-CA" sz="1800" b="0">
                        <a:solidFill>
                          <a:srgbClr val="E7730E"/>
                        </a:solidFill>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cap="none" spc="0" normalizeH="0" baseline="0" dirty="0">
                          <a:ln>
                            <a:noFill/>
                          </a:ln>
                          <a:solidFill>
                            <a:srgbClr val="1E4050"/>
                          </a:solidFill>
                          <a:effectLst/>
                          <a:uFillTx/>
                          <a:latin typeface="+mn-lt"/>
                          <a:ea typeface="Montserrat SemiBold"/>
                          <a:cs typeface="Montserrat SemiBold"/>
                          <a:sym typeface="Montserrat SemiBold"/>
                        </a:rPr>
                        <a:t>US$746 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cap="none" spc="0" normalizeH="0" baseline="0" dirty="0">
                        <a:ln>
                          <a:noFill/>
                        </a:ln>
                        <a:solidFill>
                          <a:srgbClr val="1E4050"/>
                        </a:solidFill>
                        <a:effectLst/>
                        <a:uFillTx/>
                        <a:latin typeface="+mn-lt"/>
                        <a:ea typeface="Montserrat SemiBold"/>
                        <a:cs typeface="Montserrat SemiBold"/>
                        <a:sym typeface="Montserrat SemiBold"/>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722723"/>
                  </a:ext>
                </a:extLst>
              </a:tr>
            </a:tbl>
          </a:graphicData>
        </a:graphic>
      </p:graphicFrame>
      <p:sp>
        <p:nvSpPr>
          <p:cNvPr id="9" name="Title 3">
            <a:extLst>
              <a:ext uri="{FF2B5EF4-FFF2-40B4-BE49-F238E27FC236}">
                <a16:creationId xmlns:a16="http://schemas.microsoft.com/office/drawing/2014/main" id="{037A188C-01BE-7276-264E-53F65BB2C93D}"/>
              </a:ext>
            </a:extLst>
          </p:cNvPr>
          <p:cNvSpPr txBox="1">
            <a:spLocks/>
          </p:cNvSpPr>
          <p:nvPr/>
        </p:nvSpPr>
        <p:spPr>
          <a:xfrm>
            <a:off x="594180" y="390920"/>
            <a:ext cx="10961705" cy="59772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800" b="1" i="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ID" sz="2500" spc="-20">
                <a:solidFill>
                  <a:srgbClr val="A39061"/>
                </a:solidFill>
                <a:latin typeface="Arial"/>
                <a:cs typeface="Arial"/>
              </a:rPr>
              <a:t>McEwen Inc.</a:t>
            </a:r>
          </a:p>
          <a:p>
            <a:r>
              <a:rPr lang="en-ID" sz="2500" spc="-20">
                <a:solidFill>
                  <a:srgbClr val="003C58"/>
                </a:solidFill>
                <a:latin typeface="Arial"/>
                <a:cs typeface="Arial"/>
              </a:rPr>
              <a:t>CEO’s Significant Financial Commitment</a:t>
            </a:r>
          </a:p>
        </p:txBody>
      </p:sp>
      <p:graphicFrame>
        <p:nvGraphicFramePr>
          <p:cNvPr id="4" name="Table 5">
            <a:extLst>
              <a:ext uri="{FF2B5EF4-FFF2-40B4-BE49-F238E27FC236}">
                <a16:creationId xmlns:a16="http://schemas.microsoft.com/office/drawing/2014/main" id="{03BE15EF-FB06-43F4-BBA8-B025791CCA8E}"/>
              </a:ext>
            </a:extLst>
          </p:cNvPr>
          <p:cNvGraphicFramePr>
            <a:graphicFrameLocks noGrp="1"/>
          </p:cNvGraphicFramePr>
          <p:nvPr>
            <p:extLst>
              <p:ext uri="{D42A27DB-BD31-4B8C-83A1-F6EECF244321}">
                <p14:modId xmlns:p14="http://schemas.microsoft.com/office/powerpoint/2010/main" val="2541560637"/>
              </p:ext>
            </p:extLst>
          </p:nvPr>
        </p:nvGraphicFramePr>
        <p:xfrm>
          <a:off x="8675886" y="3342850"/>
          <a:ext cx="2881827" cy="2798587"/>
        </p:xfrm>
        <a:graphic>
          <a:graphicData uri="http://schemas.openxmlformats.org/drawingml/2006/table">
            <a:tbl>
              <a:tblPr firstRow="1" bandRow="1">
                <a:tableStyleId>{5940675A-B579-460E-94D1-54222C63F5DA}</a:tableStyleId>
              </a:tblPr>
              <a:tblGrid>
                <a:gridCol w="2261259">
                  <a:extLst>
                    <a:ext uri="{9D8B030D-6E8A-4147-A177-3AD203B41FA5}">
                      <a16:colId xmlns:a16="http://schemas.microsoft.com/office/drawing/2014/main" val="979792509"/>
                    </a:ext>
                  </a:extLst>
                </a:gridCol>
                <a:gridCol w="620568">
                  <a:extLst>
                    <a:ext uri="{9D8B030D-6E8A-4147-A177-3AD203B41FA5}">
                      <a16:colId xmlns:a16="http://schemas.microsoft.com/office/drawing/2014/main" val="119306732"/>
                    </a:ext>
                  </a:extLst>
                </a:gridCol>
              </a:tblGrid>
              <a:tr h="246417">
                <a:tc>
                  <a:txBody>
                    <a:bodyPr/>
                    <a:lstStyle/>
                    <a:p>
                      <a:pPr algn="l" fontAlgn="b"/>
                      <a:r>
                        <a:rPr lang="en-CA" sz="1400" b="0" i="0" u="none" strike="noStrike" baseline="0">
                          <a:solidFill>
                            <a:srgbClr val="E7730E"/>
                          </a:solidFill>
                          <a:effectLst/>
                          <a:latin typeface="Arial"/>
                        </a:rPr>
                        <a:t>Rob McEwen</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CA" sz="1400" b="0" i="0" u="none" strike="noStrike">
                          <a:solidFill>
                            <a:srgbClr val="1D3F4F"/>
                          </a:solidFill>
                          <a:effectLst/>
                          <a:latin typeface="Arial"/>
                        </a:rPr>
                        <a:t>8.2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51062576"/>
                  </a:ext>
                </a:extLst>
              </a:tr>
              <a:tr h="255217">
                <a:tc>
                  <a:txBody>
                    <a:bodyPr/>
                    <a:lstStyle/>
                    <a:p>
                      <a:pPr algn="l" fontAlgn="b"/>
                      <a:r>
                        <a:rPr lang="en-CA" sz="1400" b="0" i="0" u="none" strike="noStrike" baseline="0">
                          <a:solidFill>
                            <a:srgbClr val="E7730E"/>
                          </a:solidFill>
                          <a:effectLst/>
                          <a:latin typeface="Arial"/>
                        </a:rPr>
                        <a:t>Van Eck Associates</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CA" sz="1400" b="0" i="0" u="none" strike="noStrike">
                          <a:solidFill>
                            <a:srgbClr val="1D3F4F"/>
                          </a:solidFill>
                          <a:effectLst/>
                          <a:latin typeface="Arial"/>
                        </a:rPr>
                        <a:t>1.7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8129836"/>
                  </a:ext>
                </a:extLst>
              </a:tr>
              <a:tr h="255217">
                <a:tc>
                  <a:txBody>
                    <a:bodyPr/>
                    <a:lstStyle/>
                    <a:p>
                      <a:pPr marL="0" marR="0" lvl="0" indent="0" algn="l" rtl="0">
                        <a:lnSpc>
                          <a:spcPct val="100000"/>
                        </a:lnSpc>
                        <a:spcBef>
                          <a:spcPts val="0"/>
                        </a:spcBef>
                        <a:spcAft>
                          <a:spcPts val="0"/>
                        </a:spcAft>
                        <a:buClrTx/>
                        <a:buSzTx/>
                        <a:buFontTx/>
                        <a:buNone/>
                      </a:pPr>
                      <a:r>
                        <a:rPr lang="en-CA" sz="1400" b="0" i="0" u="none" strike="noStrike" baseline="0">
                          <a:solidFill>
                            <a:srgbClr val="E7730E"/>
                          </a:solidFill>
                          <a:effectLst/>
                          <a:latin typeface="+mn-lt"/>
                        </a:rPr>
                        <a:t>State Street</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0" i="0" u="none" strike="noStrike">
                          <a:solidFill>
                            <a:srgbClr val="1D3F4F"/>
                          </a:solidFill>
                          <a:effectLst/>
                          <a:latin typeface="+mn-lt"/>
                        </a:rPr>
                        <a:t>1.5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751517"/>
                  </a:ext>
                </a:extLst>
              </a:tr>
              <a:tr h="255217">
                <a:tc>
                  <a:txBody>
                    <a:bodyPr/>
                    <a:lstStyle/>
                    <a:p>
                      <a:pPr marL="0" marR="0" lvl="0" indent="0" algn="l" rtl="0">
                        <a:lnSpc>
                          <a:spcPct val="100000"/>
                        </a:lnSpc>
                        <a:spcBef>
                          <a:spcPts val="0"/>
                        </a:spcBef>
                        <a:spcAft>
                          <a:spcPts val="0"/>
                        </a:spcAft>
                        <a:buClrTx/>
                        <a:buSzTx/>
                        <a:buFontTx/>
                        <a:buNone/>
                      </a:pPr>
                      <a:r>
                        <a:rPr lang="en-CA" sz="1400" b="0" i="0" u="none" strike="noStrike" baseline="0">
                          <a:solidFill>
                            <a:srgbClr val="E7730E"/>
                          </a:solidFill>
                          <a:effectLst/>
                          <a:latin typeface="+mn-lt"/>
                        </a:rPr>
                        <a:t>UBS AG</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ClrTx/>
                        <a:buSzTx/>
                        <a:buFontTx/>
                        <a:buNone/>
                      </a:pPr>
                      <a:r>
                        <a:rPr lang="en-CA" sz="1400" b="0" i="0" u="none" strike="noStrike">
                          <a:solidFill>
                            <a:srgbClr val="1D3F4F"/>
                          </a:solidFill>
                          <a:effectLst/>
                          <a:latin typeface="Arial"/>
                        </a:rPr>
                        <a:t>1.4 M</a:t>
                      </a:r>
                      <a:endParaRPr lang="en-US"/>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5289343"/>
                  </a:ext>
                </a:extLst>
              </a:tr>
              <a:tr h="255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u="none" strike="noStrike" baseline="0">
                          <a:solidFill>
                            <a:srgbClr val="E7730E"/>
                          </a:solidFill>
                          <a:effectLst/>
                          <a:latin typeface="+mn-lt"/>
                        </a:rPr>
                        <a:t>Mirae Asset Financial</a:t>
                      </a:r>
                      <a:endParaRPr lang="en-CA" sz="1400" b="0" i="0" u="none" strike="noStrike" baseline="0">
                        <a:solidFill>
                          <a:srgbClr val="E7730E"/>
                        </a:solidFill>
                        <a:effectLst/>
                        <a:latin typeface="Arial"/>
                      </a:endParaRP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457200" rtl="0">
                        <a:lnSpc>
                          <a:spcPct val="100000"/>
                        </a:lnSpc>
                        <a:spcBef>
                          <a:spcPts val="0"/>
                        </a:spcBef>
                        <a:spcAft>
                          <a:spcPts val="0"/>
                        </a:spcAft>
                        <a:buClrTx/>
                        <a:buSzTx/>
                        <a:buFontTx/>
                        <a:buNone/>
                        <a:tabLst/>
                        <a:defRPr/>
                      </a:pPr>
                      <a:r>
                        <a:rPr lang="en-CA" sz="1400" b="0" i="0" u="none" strike="noStrike">
                          <a:solidFill>
                            <a:srgbClr val="1D3F4F"/>
                          </a:solidFill>
                          <a:effectLst/>
                          <a:latin typeface="Arial"/>
                        </a:rPr>
                        <a:t>1.4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9470011"/>
                  </a:ext>
                </a:extLst>
              </a:tr>
              <a:tr h="255217">
                <a:tc>
                  <a:txBody>
                    <a:bodyPr/>
                    <a:lstStyle/>
                    <a:p>
                      <a:pPr marL="0" marR="0" lvl="0" indent="0" algn="l" rtl="0">
                        <a:lnSpc>
                          <a:spcPct val="100000"/>
                        </a:lnSpc>
                        <a:spcBef>
                          <a:spcPts val="0"/>
                        </a:spcBef>
                        <a:spcAft>
                          <a:spcPts val="0"/>
                        </a:spcAft>
                        <a:buClrTx/>
                        <a:buSzTx/>
                        <a:buFontTx/>
                        <a:buNone/>
                      </a:pPr>
                      <a:r>
                        <a:rPr lang="en-CA" sz="1400" b="0" i="0" u="none" strike="noStrike" baseline="0">
                          <a:solidFill>
                            <a:srgbClr val="E7730E"/>
                          </a:solidFill>
                          <a:effectLst/>
                          <a:latin typeface="Arial"/>
                        </a:rPr>
                        <a:t>Dimensional Fund </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457200" rtl="0">
                        <a:lnSpc>
                          <a:spcPct val="100000"/>
                        </a:lnSpc>
                        <a:spcBef>
                          <a:spcPts val="0"/>
                        </a:spcBef>
                        <a:spcAft>
                          <a:spcPts val="0"/>
                        </a:spcAft>
                        <a:buClrTx/>
                        <a:buSzTx/>
                        <a:buFontTx/>
                        <a:buNone/>
                        <a:tabLst/>
                        <a:defRPr/>
                      </a:pPr>
                      <a:r>
                        <a:rPr lang="en-CA" sz="1400" b="0" i="0" u="none" strike="noStrike">
                          <a:solidFill>
                            <a:srgbClr val="1D3F4F"/>
                          </a:solidFill>
                          <a:effectLst/>
                          <a:latin typeface="+mn-lt"/>
                        </a:rPr>
                        <a:t>1.3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5481707"/>
                  </a:ext>
                </a:extLst>
              </a:tr>
              <a:tr h="255217">
                <a:tc>
                  <a:txBody>
                    <a:bodyPr/>
                    <a:lstStyle/>
                    <a:p>
                      <a:pPr marL="0" marR="0" lvl="0" indent="0" algn="l">
                        <a:lnSpc>
                          <a:spcPct val="100000"/>
                        </a:lnSpc>
                        <a:spcBef>
                          <a:spcPts val="0"/>
                        </a:spcBef>
                        <a:spcAft>
                          <a:spcPts val="0"/>
                        </a:spcAft>
                        <a:buNone/>
                      </a:pPr>
                      <a:r>
                        <a:rPr lang="en-CA" sz="1400" b="0" i="0" u="none" strike="noStrike" baseline="0">
                          <a:solidFill>
                            <a:srgbClr val="E7730E"/>
                          </a:solidFill>
                          <a:effectLst/>
                          <a:latin typeface="Arial"/>
                        </a:rPr>
                        <a:t>Blackrock</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457200" rtl="0">
                        <a:lnSpc>
                          <a:spcPct val="100000"/>
                        </a:lnSpc>
                        <a:spcBef>
                          <a:spcPts val="0"/>
                        </a:spcBef>
                        <a:spcAft>
                          <a:spcPts val="0"/>
                        </a:spcAft>
                        <a:buClrTx/>
                        <a:buSzTx/>
                        <a:buFontTx/>
                        <a:buNone/>
                        <a:tabLst/>
                        <a:defRPr/>
                      </a:pPr>
                      <a:r>
                        <a:rPr lang="en-CA" sz="1400" b="0" i="0" u="none" strike="noStrike">
                          <a:solidFill>
                            <a:srgbClr val="1D3F4F"/>
                          </a:solidFill>
                          <a:effectLst/>
                          <a:latin typeface="+mn-lt"/>
                        </a:rPr>
                        <a:t>0.9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562711"/>
                  </a:ext>
                </a:extLst>
              </a:tr>
              <a:tr h="255217">
                <a:tc>
                  <a:txBody>
                    <a:bodyPr/>
                    <a:lstStyle/>
                    <a:p>
                      <a:pPr marL="0" marR="0" lvl="0" indent="0" algn="l" rtl="0">
                        <a:lnSpc>
                          <a:spcPct val="100000"/>
                        </a:lnSpc>
                        <a:spcBef>
                          <a:spcPts val="0"/>
                        </a:spcBef>
                        <a:spcAft>
                          <a:spcPts val="0"/>
                        </a:spcAft>
                        <a:buClrTx/>
                        <a:buSzTx/>
                        <a:buFontTx/>
                        <a:buNone/>
                      </a:pPr>
                      <a:r>
                        <a:rPr lang="en-CA" sz="1400" b="0" i="0" u="none" strike="noStrike" baseline="0">
                          <a:solidFill>
                            <a:srgbClr val="E7730E"/>
                          </a:solidFill>
                          <a:effectLst/>
                          <a:latin typeface="Arial"/>
                        </a:rPr>
                        <a:t>Citadel</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457200" rtl="0">
                        <a:lnSpc>
                          <a:spcPct val="100000"/>
                        </a:lnSpc>
                        <a:spcBef>
                          <a:spcPts val="0"/>
                        </a:spcBef>
                        <a:spcAft>
                          <a:spcPts val="0"/>
                        </a:spcAft>
                        <a:buClrTx/>
                        <a:buSzTx/>
                        <a:buFontTx/>
                        <a:buNone/>
                        <a:tabLst/>
                        <a:defRPr/>
                      </a:pPr>
                      <a:r>
                        <a:rPr lang="en-CA" sz="1400" b="0" i="0" u="none" strike="noStrike">
                          <a:solidFill>
                            <a:srgbClr val="1D3F4F"/>
                          </a:solidFill>
                          <a:effectLst/>
                          <a:latin typeface="+mn-lt"/>
                        </a:rPr>
                        <a:t>0.9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2293684"/>
                  </a:ext>
                </a:extLst>
              </a:tr>
              <a:tr h="255217">
                <a:tc>
                  <a:txBody>
                    <a:bodyPr/>
                    <a:lstStyle/>
                    <a:p>
                      <a:pPr marL="0" marR="0" lvl="0" indent="0" algn="l" rtl="0">
                        <a:lnSpc>
                          <a:spcPct val="100000"/>
                        </a:lnSpc>
                        <a:spcBef>
                          <a:spcPts val="0"/>
                        </a:spcBef>
                        <a:spcAft>
                          <a:spcPts val="0"/>
                        </a:spcAft>
                        <a:buClrTx/>
                        <a:buSzTx/>
                        <a:buFontTx/>
                        <a:buNone/>
                      </a:pPr>
                      <a:r>
                        <a:rPr lang="en-CA" sz="1400" b="0" i="0" u="none" strike="noStrike" baseline="0">
                          <a:solidFill>
                            <a:srgbClr val="E7730E"/>
                          </a:solidFill>
                          <a:effectLst/>
                          <a:latin typeface="+mn-lt"/>
                        </a:rPr>
                        <a:t>Vanguard</a:t>
                      </a:r>
                      <a:endParaRPr lang="en-CA" sz="1400" b="0" i="0" u="none" strike="noStrike" baseline="0">
                        <a:solidFill>
                          <a:srgbClr val="E7730E"/>
                        </a:solidFill>
                        <a:effectLst/>
                        <a:latin typeface="Arial"/>
                      </a:endParaRP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457200" rtl="0">
                        <a:lnSpc>
                          <a:spcPct val="100000"/>
                        </a:lnSpc>
                        <a:spcBef>
                          <a:spcPts val="0"/>
                        </a:spcBef>
                        <a:spcAft>
                          <a:spcPts val="0"/>
                        </a:spcAft>
                        <a:buClrTx/>
                        <a:buSzTx/>
                        <a:buFontTx/>
                        <a:buNone/>
                        <a:tabLst/>
                        <a:defRPr/>
                      </a:pPr>
                      <a:r>
                        <a:rPr lang="en-CA" sz="1400" b="0" i="0" u="none" strike="noStrike">
                          <a:solidFill>
                            <a:srgbClr val="1D3F4F"/>
                          </a:solidFill>
                          <a:effectLst/>
                          <a:latin typeface="Arial"/>
                        </a:rPr>
                        <a:t>0.8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2181413"/>
                  </a:ext>
                </a:extLst>
              </a:tr>
              <a:tr h="255217">
                <a:tc>
                  <a:txBody>
                    <a:bodyPr/>
                    <a:lstStyle/>
                    <a:p>
                      <a:pPr marL="0" marR="0" lvl="0" indent="0" algn="l" rtl="0">
                        <a:lnSpc>
                          <a:spcPct val="100000"/>
                        </a:lnSpc>
                        <a:spcBef>
                          <a:spcPts val="0"/>
                        </a:spcBef>
                        <a:spcAft>
                          <a:spcPts val="0"/>
                        </a:spcAft>
                        <a:buClrTx/>
                        <a:buSzTx/>
                        <a:buFontTx/>
                        <a:buNone/>
                      </a:pPr>
                      <a:r>
                        <a:rPr lang="en-CA" sz="1400" b="0" i="0" u="none" strike="noStrike" baseline="0">
                          <a:solidFill>
                            <a:srgbClr val="E7730E"/>
                          </a:solidFill>
                          <a:effectLst/>
                          <a:latin typeface="+mn-lt"/>
                        </a:rPr>
                        <a:t>ETF Managers</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457200" rtl="0">
                        <a:lnSpc>
                          <a:spcPct val="100000"/>
                        </a:lnSpc>
                        <a:spcBef>
                          <a:spcPts val="0"/>
                        </a:spcBef>
                        <a:spcAft>
                          <a:spcPts val="0"/>
                        </a:spcAft>
                        <a:buClrTx/>
                        <a:buSzTx/>
                        <a:buFontTx/>
                        <a:buNone/>
                        <a:tabLst/>
                        <a:defRPr/>
                      </a:pPr>
                      <a:r>
                        <a:rPr lang="en-CA" sz="1400" b="0" i="0" u="none" strike="noStrike">
                          <a:solidFill>
                            <a:srgbClr val="1D3F4F"/>
                          </a:solidFill>
                          <a:effectLst/>
                          <a:latin typeface="Arial"/>
                        </a:rPr>
                        <a:t>0.8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8747659"/>
                  </a:ext>
                </a:extLst>
              </a:tr>
              <a:tr h="255217">
                <a:tc>
                  <a:txBody>
                    <a:bodyPr/>
                    <a:lstStyle/>
                    <a:p>
                      <a:pPr marL="0" lvl="0" indent="0" algn="l">
                        <a:lnSpc>
                          <a:spcPct val="100000"/>
                        </a:lnSpc>
                        <a:spcBef>
                          <a:spcPts val="0"/>
                        </a:spcBef>
                        <a:spcAft>
                          <a:spcPts val="0"/>
                        </a:spcAft>
                        <a:buNone/>
                      </a:pPr>
                      <a:r>
                        <a:rPr lang="en-CA" sz="1400" b="0" i="0" u="none" strike="noStrike" baseline="0">
                          <a:solidFill>
                            <a:srgbClr val="003C58"/>
                          </a:solidFill>
                          <a:effectLst/>
                          <a:latin typeface="+mn-lt"/>
                        </a:rPr>
                        <a:t>Other Institutions</a:t>
                      </a:r>
                    </a:p>
                  </a:txBody>
                  <a:tcPr marL="0" marR="0" marT="8466" marB="0" anchor="b">
                    <a:lnL w="0">
                      <a:noFill/>
                    </a:lnL>
                    <a:lnR w="0">
                      <a:noFill/>
                    </a:lnR>
                    <a:lnT w="12700" cmpd="sng">
                      <a:noFill/>
                    </a:lnT>
                    <a:lnB w="0">
                      <a:noFill/>
                    </a:lnB>
                    <a:lnTlToBr w="0">
                      <a:noFill/>
                    </a:lnTlToBr>
                    <a:lnBlToTr w="0">
                      <a:noFill/>
                    </a:lnBlToTr>
                  </a:tcPr>
                </a:tc>
                <a:tc>
                  <a:txBody>
                    <a:bodyPr/>
                    <a:lstStyle/>
                    <a:p>
                      <a:pPr marL="0" lvl="0" indent="0" algn="r">
                        <a:lnSpc>
                          <a:spcPct val="100000"/>
                        </a:lnSpc>
                        <a:spcBef>
                          <a:spcPts val="0"/>
                        </a:spcBef>
                        <a:spcAft>
                          <a:spcPts val="0"/>
                        </a:spcAft>
                        <a:buNone/>
                      </a:pPr>
                      <a:r>
                        <a:rPr lang="en-CA" sz="1400" b="0" i="0" u="none" strike="noStrike">
                          <a:solidFill>
                            <a:srgbClr val="003C58"/>
                          </a:solidFill>
                          <a:effectLst/>
                          <a:latin typeface="Arial"/>
                        </a:rPr>
                        <a:t>8.4 M</a:t>
                      </a:r>
                    </a:p>
                  </a:txBody>
                  <a:tcPr marL="0" marR="0" marT="8466" marB="0" anchor="b">
                    <a:lnL w="0">
                      <a:noFill/>
                    </a:lnL>
                    <a:lnR w="0">
                      <a:noFill/>
                    </a:lnR>
                    <a:lnT w="12700" cmpd="sng">
                      <a:noFill/>
                    </a:lnT>
                    <a:lnB w="0">
                      <a:noFill/>
                    </a:lnB>
                    <a:lnTlToBr w="0">
                      <a:noFill/>
                    </a:lnTlToBr>
                    <a:lnBlToTr w="0">
                      <a:noFill/>
                    </a:lnBlToTr>
                  </a:tcPr>
                </a:tc>
                <a:extLst>
                  <a:ext uri="{0D108BD9-81ED-4DB2-BD59-A6C34878D82A}">
                    <a16:rowId xmlns:a16="http://schemas.microsoft.com/office/drawing/2014/main" val="447717556"/>
                  </a:ext>
                </a:extLst>
              </a:tr>
            </a:tbl>
          </a:graphicData>
        </a:graphic>
      </p:graphicFrame>
      <p:sp>
        <p:nvSpPr>
          <p:cNvPr id="2" name="Slide Number Placeholder 1">
            <a:extLst>
              <a:ext uri="{FF2B5EF4-FFF2-40B4-BE49-F238E27FC236}">
                <a16:creationId xmlns:a16="http://schemas.microsoft.com/office/drawing/2014/main" id="{78692A66-DFD4-D1D2-B389-0A4B6E9B9977}"/>
              </a:ext>
            </a:extLst>
          </p:cNvPr>
          <p:cNvSpPr txBox="1">
            <a:spLocks/>
          </p:cNvSpPr>
          <p:nvPr/>
        </p:nvSpPr>
        <p:spPr>
          <a:xfrm>
            <a:off x="9448800" y="6067865"/>
            <a:ext cx="2743200" cy="79013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600" b="1" smtClean="0">
                <a:solidFill>
                  <a:srgbClr val="29486C">
                    <a:alpha val="49831"/>
                  </a:srgbClr>
                </a:solidFill>
                <a:latin typeface="Arial Black" panose="020B0A04020102020204" pitchFamily="34" charset="0"/>
                <a:cs typeface="Arial Black" panose="020B0604020202020204" pitchFamily="34" charset="0"/>
              </a:rPr>
              <a:pPr algn="r"/>
              <a:t>10</a:t>
            </a:fld>
            <a:endParaRPr lang="en-ID" sz="6600" b="1">
              <a:solidFill>
                <a:srgbClr val="29486C">
                  <a:alpha val="49831"/>
                </a:srgbClr>
              </a:solidFill>
              <a:latin typeface="Arial Black" panose="020B0A04020102020204" pitchFamily="34" charset="0"/>
              <a:cs typeface="Arial Black" panose="020B0604020202020204" pitchFamily="34" charset="0"/>
            </a:endParaRPr>
          </a:p>
        </p:txBody>
      </p:sp>
    </p:spTree>
    <p:extLst>
      <p:ext uri="{BB962C8B-B14F-4D97-AF65-F5344CB8AC3E}">
        <p14:creationId xmlns:p14="http://schemas.microsoft.com/office/powerpoint/2010/main" val="27657827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6EB3-3A4F-09B4-696D-D315488BCA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DA0FA2-DBAA-21D1-1E83-2DBA8935C721}"/>
              </a:ext>
            </a:extLst>
          </p:cNvPr>
          <p:cNvSpPr>
            <a:spLocks noGrp="1"/>
          </p:cNvSpPr>
          <p:nvPr>
            <p:ph type="title"/>
          </p:nvPr>
        </p:nvSpPr>
        <p:spPr>
          <a:xfrm>
            <a:off x="645221" y="143437"/>
            <a:ext cx="10835708" cy="1321970"/>
          </a:xfrm>
        </p:spPr>
        <p:txBody>
          <a:bodyPr>
            <a:normAutofit/>
          </a:bodyPr>
          <a:lstStyle/>
          <a:p>
            <a:pPr>
              <a:lnSpc>
                <a:spcPct val="100000"/>
              </a:lnSpc>
            </a:pPr>
            <a:r>
              <a:rPr lang="en-US">
                <a:solidFill>
                  <a:srgbClr val="A39061"/>
                </a:solidFill>
                <a:latin typeface="Arial"/>
                <a:cs typeface="Arial"/>
              </a:rPr>
              <a:t>McEwen Inc.</a:t>
            </a:r>
            <a:br>
              <a:rPr lang="en-US">
                <a:solidFill>
                  <a:srgbClr val="A39061"/>
                </a:solidFill>
                <a:latin typeface="Arial"/>
                <a:cs typeface="Arial"/>
              </a:rPr>
            </a:br>
            <a:r>
              <a:rPr lang="en-US">
                <a:latin typeface="Arial"/>
                <a:cs typeface="Arial"/>
              </a:rPr>
              <a:t>Compelling Value</a:t>
            </a:r>
            <a:br>
              <a:rPr lang="en-US"/>
            </a:br>
            <a:r>
              <a:rPr lang="en-US" sz="2000"/>
              <a:t>Management’s Estimate of Value. </a:t>
            </a:r>
            <a:r>
              <a:rPr lang="en-US" sz="2000" i="1">
                <a:solidFill>
                  <a:srgbClr val="29486C"/>
                </a:solidFill>
                <a:latin typeface="Arial"/>
                <a:cs typeface="Arial"/>
              </a:rPr>
              <a:t>Sum of Its Parts. </a:t>
            </a:r>
            <a:endParaRPr lang="en-US">
              <a:solidFill>
                <a:srgbClr val="29486C"/>
              </a:solidFill>
              <a:latin typeface="Arial"/>
              <a:cs typeface="Arial"/>
            </a:endParaRPr>
          </a:p>
        </p:txBody>
      </p:sp>
      <p:graphicFrame>
        <p:nvGraphicFramePr>
          <p:cNvPr id="7" name="Table 7">
            <a:extLst>
              <a:ext uri="{FF2B5EF4-FFF2-40B4-BE49-F238E27FC236}">
                <a16:creationId xmlns:a16="http://schemas.microsoft.com/office/drawing/2014/main" id="{27D111AC-D21B-409A-774A-B6E45AB5FFCE}"/>
              </a:ext>
            </a:extLst>
          </p:cNvPr>
          <p:cNvGraphicFramePr>
            <a:graphicFrameLocks noGrp="1"/>
          </p:cNvGraphicFramePr>
          <p:nvPr>
            <p:extLst>
              <p:ext uri="{D42A27DB-BD31-4B8C-83A1-F6EECF244321}">
                <p14:modId xmlns:p14="http://schemas.microsoft.com/office/powerpoint/2010/main" val="3991468767"/>
              </p:ext>
            </p:extLst>
          </p:nvPr>
        </p:nvGraphicFramePr>
        <p:xfrm>
          <a:off x="763237" y="1473951"/>
          <a:ext cx="10571678" cy="2870400"/>
        </p:xfrm>
        <a:graphic>
          <a:graphicData uri="http://schemas.openxmlformats.org/drawingml/2006/table">
            <a:tbl>
              <a:tblPr firstRow="1" bandRow="1">
                <a:tableStyleId>{5C22544A-7EE6-4342-B048-85BDC9FD1C3A}</a:tableStyleId>
              </a:tblPr>
              <a:tblGrid>
                <a:gridCol w="3004837">
                  <a:extLst>
                    <a:ext uri="{9D8B030D-6E8A-4147-A177-3AD203B41FA5}">
                      <a16:colId xmlns:a16="http://schemas.microsoft.com/office/drawing/2014/main" val="41097098"/>
                    </a:ext>
                  </a:extLst>
                </a:gridCol>
                <a:gridCol w="1132258">
                  <a:extLst>
                    <a:ext uri="{9D8B030D-6E8A-4147-A177-3AD203B41FA5}">
                      <a16:colId xmlns:a16="http://schemas.microsoft.com/office/drawing/2014/main" val="833358586"/>
                    </a:ext>
                  </a:extLst>
                </a:gridCol>
                <a:gridCol w="1332000">
                  <a:extLst>
                    <a:ext uri="{9D8B030D-6E8A-4147-A177-3AD203B41FA5}">
                      <a16:colId xmlns:a16="http://schemas.microsoft.com/office/drawing/2014/main" val="3468963712"/>
                    </a:ext>
                  </a:extLst>
                </a:gridCol>
                <a:gridCol w="504000">
                  <a:extLst>
                    <a:ext uri="{9D8B030D-6E8A-4147-A177-3AD203B41FA5}">
                      <a16:colId xmlns:a16="http://schemas.microsoft.com/office/drawing/2014/main" val="3511881871"/>
                    </a:ext>
                  </a:extLst>
                </a:gridCol>
                <a:gridCol w="1620000">
                  <a:extLst>
                    <a:ext uri="{9D8B030D-6E8A-4147-A177-3AD203B41FA5}">
                      <a16:colId xmlns:a16="http://schemas.microsoft.com/office/drawing/2014/main" val="3039561369"/>
                    </a:ext>
                  </a:extLst>
                </a:gridCol>
                <a:gridCol w="504000">
                  <a:extLst>
                    <a:ext uri="{9D8B030D-6E8A-4147-A177-3AD203B41FA5}">
                      <a16:colId xmlns:a16="http://schemas.microsoft.com/office/drawing/2014/main" val="1041999961"/>
                    </a:ext>
                  </a:extLst>
                </a:gridCol>
                <a:gridCol w="247585">
                  <a:extLst>
                    <a:ext uri="{9D8B030D-6E8A-4147-A177-3AD203B41FA5}">
                      <a16:colId xmlns:a16="http://schemas.microsoft.com/office/drawing/2014/main" val="3260534159"/>
                    </a:ext>
                  </a:extLst>
                </a:gridCol>
                <a:gridCol w="2226998">
                  <a:extLst>
                    <a:ext uri="{9D8B030D-6E8A-4147-A177-3AD203B41FA5}">
                      <a16:colId xmlns:a16="http://schemas.microsoft.com/office/drawing/2014/main" val="2904763113"/>
                    </a:ext>
                  </a:extLst>
                </a:gridCol>
              </a:tblGrid>
              <a:tr h="323819">
                <a:tc rowSpan="2" gridSpan="2">
                  <a:txBody>
                    <a:bodyPr/>
                    <a:lstStyle/>
                    <a:p>
                      <a:pPr marL="179070" indent="0" algn="l"/>
                      <a:r>
                        <a:rPr lang="en-US" sz="2000" b="1">
                          <a:solidFill>
                            <a:srgbClr val="0A3B50"/>
                          </a:solidFill>
                        </a:rPr>
                        <a:t>MUX’s Assets</a:t>
                      </a:r>
                      <a:endParaRPr lang="en-US" sz="2000"/>
                    </a:p>
                  </a:txBody>
                  <a:tcPr marT="36000" marB="36000" anchor="ctr">
                    <a:lnL w="19050" cap="flat" cmpd="sng" algn="ctr">
                      <a:solidFill>
                        <a:schemeClr val="tx1">
                          <a:lumMod val="75000"/>
                          <a:lumOff val="25000"/>
                        </a:schemeClr>
                      </a:solidFill>
                      <a:prstDash val="solid"/>
                      <a:round/>
                      <a:headEnd type="none" w="med" len="med"/>
                      <a:tailEnd type="none" w="med" len="med"/>
                    </a:lnL>
                    <a:lnR w="12700" cmpd="sng">
                      <a:noFill/>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hMerge="1">
                  <a:txBody>
                    <a:bodyPr/>
                    <a:lstStyle/>
                    <a:p>
                      <a:endParaRPr lang="en-US"/>
                    </a:p>
                  </a:txBody>
                  <a:tcPr/>
                </a:tc>
                <a:tc gridSpan="4">
                  <a:txBody>
                    <a:bodyPr/>
                    <a:lstStyle/>
                    <a:p>
                      <a:pPr algn="ctr"/>
                      <a:r>
                        <a:rPr lang="en-US" sz="2000" b="1" spc="30">
                          <a:solidFill>
                            <a:srgbClr val="0A3B50"/>
                          </a:solidFill>
                        </a:rPr>
                        <a:t>Range of Estimated $US</a:t>
                      </a:r>
                      <a:br>
                        <a:rPr lang="en-US" sz="2000" b="1" spc="30">
                          <a:solidFill>
                            <a:srgbClr val="0A3B50"/>
                          </a:solidFill>
                        </a:rPr>
                      </a:br>
                      <a:r>
                        <a:rPr lang="en-US" sz="2000" b="1" spc="30">
                          <a:solidFill>
                            <a:srgbClr val="0A3B50"/>
                          </a:solidFill>
                        </a:rPr>
                        <a:t>Value per MUX Share</a:t>
                      </a:r>
                      <a:r>
                        <a:rPr lang="en-US" sz="2000" b="0" spc="30" baseline="30000">
                          <a:solidFill>
                            <a:srgbClr val="0A3B50"/>
                          </a:solidFill>
                        </a:rPr>
                        <a:t>1</a:t>
                      </a:r>
                      <a:r>
                        <a:rPr lang="en-US" sz="2000" b="0" spc="30">
                          <a:solidFill>
                            <a:srgbClr val="0A3B50"/>
                          </a:solidFill>
                          <a:cs typeface="Arial"/>
                        </a:rPr>
                        <a:t>​</a:t>
                      </a:r>
                      <a:endParaRPr lang="en-US" sz="2000" b="1" spc="30">
                        <a:solidFill>
                          <a:srgbClr val="0A3B50"/>
                        </a:solidFill>
                      </a:endParaRPr>
                    </a:p>
                  </a:txBody>
                  <a:tcPr marL="0" marR="0" marT="36000" marB="36000" anchor="ctr">
                    <a:lnL w="12700" cmpd="sng">
                      <a:noFill/>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2000" b="1">
                        <a:solidFill>
                          <a:srgbClr val="0A3B50"/>
                        </a:solidFill>
                      </a:endParaRP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2000" b="1">
                        <a:solidFill>
                          <a:srgbClr val="0A3B50"/>
                        </a:solidFill>
                      </a:endParaRPr>
                    </a:p>
                  </a:txBody>
                  <a:tcPr marT="36000" marB="36000" anchor="ctr">
                    <a:lnL w="1270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a:solidFill>
                          <a:srgbClr val="0A3B50"/>
                        </a:solidFill>
                      </a:endParaRPr>
                    </a:p>
                  </a:txBody>
                  <a:tcPr marT="36000" marB="36000" anchor="ctr">
                    <a:lnL w="19050" cap="flat" cmpd="sng" algn="ctr">
                      <a:solidFill>
                        <a:schemeClr val="tx1">
                          <a:lumMod val="75000"/>
                          <a:lumOff val="2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a:solidFill>
                          <a:srgbClr val="0A3B50"/>
                        </a:solidFill>
                      </a:endParaRPr>
                    </a:p>
                  </a:txBody>
                  <a:tcPr marT="36000" marB="36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9711734"/>
                  </a:ext>
                </a:extLst>
              </a:tr>
              <a:tr h="375180">
                <a:tc gridSpan="2" vMerge="1">
                  <a:txBody>
                    <a:bodyPr/>
                    <a:lstStyle/>
                    <a:p>
                      <a:pPr algn="ctr"/>
                      <a:r>
                        <a:rPr lang="en-US" sz="2000" b="1">
                          <a:solidFill>
                            <a:srgbClr val="0A3B50"/>
                          </a:solidFill>
                        </a:rPr>
                        <a:t>MUX’s Assets</a:t>
                      </a:r>
                      <a:endParaRPr lang="en-US" sz="2000"/>
                    </a:p>
                  </a:txBody>
                  <a:tcPr anchor="b">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vMerge="1">
                  <a:txBody>
                    <a:bodyPr/>
                    <a:lstStyle/>
                    <a:p>
                      <a:endParaRPr lang="en-US"/>
                    </a:p>
                  </a:txBody>
                  <a:tcPr/>
                </a:tc>
                <a:tc gridSpan="2">
                  <a:txBody>
                    <a:bodyPr/>
                    <a:lstStyle/>
                    <a:p>
                      <a:pPr algn="ctr"/>
                      <a:r>
                        <a:rPr lang="en-US" sz="2000" b="1">
                          <a:solidFill>
                            <a:srgbClr val="0A3B50"/>
                          </a:solidFill>
                        </a:rPr>
                        <a:t>   Low  </a:t>
                      </a:r>
                    </a:p>
                  </a:txBody>
                  <a:tcPr marR="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2000" b="1">
                        <a:solidFill>
                          <a:srgbClr val="0A3B50"/>
                        </a:solidFill>
                      </a:endParaRPr>
                    </a:p>
                  </a:txBody>
                  <a:tcPr marL="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r>
                        <a:rPr lang="en-US" sz="2000" b="1">
                          <a:solidFill>
                            <a:srgbClr val="0A3B50"/>
                          </a:solidFill>
                        </a:rPr>
                        <a:t>    High</a:t>
                      </a:r>
                    </a:p>
                  </a:txBody>
                  <a:tcPr marR="0" marT="36000" marB="36000" anchor="ctr">
                    <a:lnL w="1270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lang="en-US" sz="2000" b="1">
                        <a:solidFill>
                          <a:srgbClr val="0A3B50"/>
                        </a:solidFill>
                      </a:endParaRPr>
                    </a:p>
                  </a:txBody>
                  <a:tcPr marL="0" marT="36000" marB="36000" anchor="ctr">
                    <a:lnL w="1270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3810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a:solidFill>
                          <a:srgbClr val="0A3B50"/>
                        </a:solidFill>
                      </a:endParaRPr>
                    </a:p>
                  </a:txBody>
                  <a:tcPr marT="36000" marB="36000" anchor="ctr">
                    <a:lnL w="19050" cap="flat" cmpd="sng" algn="ctr">
                      <a:solidFill>
                        <a:schemeClr val="tx1">
                          <a:lumMod val="75000"/>
                          <a:lumOff val="2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a:solidFill>
                          <a:srgbClr val="0A3B50"/>
                        </a:solidFill>
                      </a:endParaRPr>
                    </a:p>
                  </a:txBody>
                  <a:tcPr marT="36000" marB="36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6499373"/>
                  </a:ext>
                </a:extLst>
              </a:tr>
              <a:tr h="424916">
                <a:tc>
                  <a:txBody>
                    <a:bodyPr/>
                    <a:lstStyle/>
                    <a:p>
                      <a:pPr marL="180975" marR="0" lvl="0" indent="0" algn="l" rtl="0" eaLnBrk="1" fontAlgn="auto" latinLnBrk="0" hangingPunct="1">
                        <a:lnSpc>
                          <a:spcPct val="100000"/>
                        </a:lnSpc>
                        <a:spcBef>
                          <a:spcPts val="0"/>
                        </a:spcBef>
                        <a:spcAft>
                          <a:spcPts val="0"/>
                        </a:spcAft>
                        <a:buClrTx/>
                        <a:buSzTx/>
                        <a:buFontTx/>
                        <a:buNone/>
                      </a:pPr>
                      <a:r>
                        <a:rPr lang="en-US" sz="2000" b="1">
                          <a:solidFill>
                            <a:srgbClr val="E7730E"/>
                          </a:solidFill>
                        </a:rPr>
                        <a:t>McEwen Copper  </a:t>
                      </a:r>
                      <a:r>
                        <a:rPr lang="en-US" sz="1800" b="0">
                          <a:solidFill>
                            <a:srgbClr val="E7730E"/>
                          </a:solidFill>
                        </a:rPr>
                        <a:t>(46.4%)</a:t>
                      </a:r>
                      <a:r>
                        <a:rPr lang="en-US" sz="1600" b="0" baseline="30000">
                          <a:solidFill>
                            <a:srgbClr val="E7730E"/>
                          </a:solidFill>
                        </a:rPr>
                        <a:t>2</a:t>
                      </a:r>
                      <a:endParaRPr lang="en-US" sz="2000" b="0" baseline="30000">
                        <a:solidFill>
                          <a:srgbClr val="E7730E"/>
                        </a:solidFill>
                      </a:endParaRPr>
                    </a:p>
                  </a:txBody>
                  <a:tcPr marR="0" marT="36000" marB="36000"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404040"/>
                          </a:solidFill>
                        </a:rPr>
                        <a:t>Los </a:t>
                      </a:r>
                      <a:r>
                        <a:rPr lang="en-US" sz="2000" err="1">
                          <a:solidFill>
                            <a:srgbClr val="404040"/>
                          </a:solidFill>
                        </a:rPr>
                        <a:t>Azules</a:t>
                      </a:r>
                      <a:endParaRPr lang="en-US" sz="2000">
                        <a:solidFill>
                          <a:srgbClr val="404040"/>
                        </a:solidFill>
                      </a:endParaRPr>
                    </a:p>
                  </a:txBody>
                  <a:tcPr marL="144000" marR="0" marT="36000" marB="36000" anchor="ctr">
                    <a:lnL w="190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a:solidFill>
                            <a:srgbClr val="0A3B50"/>
                          </a:solidFill>
                        </a:rPr>
                        <a:t>$8.44</a:t>
                      </a:r>
                      <a:endParaRPr lang="en-US" sz="2000" baseline="30000">
                        <a:solidFill>
                          <a:schemeClr val="bg1">
                            <a:lumMod val="50000"/>
                          </a:schemeClr>
                        </a:solidFill>
                      </a:endParaRPr>
                    </a:p>
                  </a:txBody>
                  <a:tcPr marR="36000" marT="36000" marB="36000" anchor="ctr">
                    <a:lnL w="12700" cmpd="sng">
                      <a:noFill/>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aseline="30000">
                          <a:solidFill>
                            <a:schemeClr val="bg1">
                              <a:lumMod val="50000"/>
                            </a:schemeClr>
                          </a:solidFill>
                        </a:rPr>
                        <a:t>3</a:t>
                      </a:r>
                    </a:p>
                  </a:txBody>
                  <a:tcPr marL="18000" marT="36000" marB="36000" anchor="ctr">
                    <a:lnL w="12700" cmpd="sng">
                      <a:noFill/>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a:solidFill>
                            <a:srgbClr val="0A3B50"/>
                          </a:solidFill>
                        </a:rPr>
                        <a:t>$28.95</a:t>
                      </a:r>
                      <a:endParaRPr lang="en-US" sz="2000" baseline="30000">
                        <a:solidFill>
                          <a:schemeClr val="bg1">
                            <a:lumMod val="50000"/>
                          </a:schemeClr>
                        </a:solidFill>
                      </a:endParaRPr>
                    </a:p>
                  </a:txBody>
                  <a:tcPr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aseline="30000">
                          <a:solidFill>
                            <a:schemeClr val="bg1">
                              <a:lumMod val="50000"/>
                            </a:schemeClr>
                          </a:solidFill>
                        </a:rPr>
                        <a:t>4</a:t>
                      </a:r>
                    </a:p>
                  </a:txBody>
                  <a:tcPr marL="18000" marT="36000" marB="36000" anchor="ctr">
                    <a:lnL w="1270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aseline="30000">
                        <a:solidFill>
                          <a:schemeClr val="bg1">
                            <a:lumMod val="50000"/>
                          </a:schemeClr>
                        </a:solidFill>
                      </a:endParaRPr>
                    </a:p>
                  </a:txBody>
                  <a:tcPr marT="36000" marB="36000" anchor="ctr">
                    <a:lnL w="19050" cap="flat" cmpd="sng" algn="ctr">
                      <a:solidFill>
                        <a:schemeClr val="tx1">
                          <a:lumMod val="75000"/>
                          <a:lumOff val="2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TlToBr w="12700" cmpd="sng">
                      <a:noFill/>
                      <a:prstDash val="solid"/>
                    </a:lnTlToBr>
                    <a:lnBlToTr w="12700" cmpd="sng">
                      <a:noFill/>
                      <a:prstDash val="solid"/>
                    </a:lnBlToTr>
                    <a:noFill/>
                  </a:tcPr>
                </a:tc>
                <a:tc>
                  <a:txBody>
                    <a:bodyPr/>
                    <a:lstStyle/>
                    <a:p>
                      <a:pPr algn="ctr"/>
                      <a:endParaRPr lang="en-US" sz="2000" baseline="30000">
                        <a:solidFill>
                          <a:schemeClr val="bg1">
                            <a:lumMod val="50000"/>
                          </a:schemeClr>
                        </a:solidFill>
                      </a:endParaRPr>
                    </a:p>
                  </a:txBody>
                  <a:tcPr marT="36000" marB="36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165719"/>
                  </a:ext>
                </a:extLst>
              </a:tr>
              <a:tr h="112272">
                <a:tc gridSpan="2">
                  <a:txBody>
                    <a:bodyPr/>
                    <a:lstStyle/>
                    <a:p>
                      <a:pPr marL="175895" indent="0" algn="l"/>
                      <a:r>
                        <a:rPr lang="en-US" sz="2000" b="1">
                          <a:solidFill>
                            <a:schemeClr val="tx1">
                              <a:lumMod val="75000"/>
                              <a:lumOff val="25000"/>
                            </a:schemeClr>
                          </a:solidFill>
                        </a:rPr>
                        <a:t>Royalty Portfolio</a:t>
                      </a:r>
                      <a:endParaRPr lang="en-US" sz="2000" b="0" baseline="30000">
                        <a:solidFill>
                          <a:schemeClr val="tx1">
                            <a:lumMod val="75000"/>
                            <a:lumOff val="25000"/>
                          </a:schemeClr>
                        </a:solidFill>
                      </a:endParaRPr>
                    </a:p>
                  </a:txBody>
                  <a:tcPr marT="36000" marB="36000" anchor="ctr">
                    <a:lnL w="1905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r"/>
                      <a:r>
                        <a:rPr lang="en-US" sz="2000" baseline="0">
                          <a:solidFill>
                            <a:srgbClr val="0A3B50"/>
                          </a:solidFill>
                        </a:rPr>
                        <a:t> $0.65</a:t>
                      </a:r>
                      <a:endParaRPr lang="en-US" sz="2000" baseline="30000">
                        <a:solidFill>
                          <a:schemeClr val="bg1">
                            <a:lumMod val="50000"/>
                          </a:schemeClr>
                        </a:solidFill>
                      </a:endParaRPr>
                    </a:p>
                  </a:txBody>
                  <a:tcPr marR="36000" marT="36000" marB="36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aseline="30000">
                          <a:solidFill>
                            <a:schemeClr val="bg1">
                              <a:lumMod val="50000"/>
                            </a:schemeClr>
                          </a:solidFill>
                        </a:rPr>
                        <a:t>5</a:t>
                      </a:r>
                    </a:p>
                  </a:txBody>
                  <a:tcPr marL="18000" marT="36000" marB="36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a:solidFill>
                            <a:srgbClr val="0A3B50"/>
                          </a:solidFill>
                        </a:rPr>
                        <a:t>  $0.65</a:t>
                      </a:r>
                      <a:endParaRPr lang="en-US" sz="2000">
                        <a:solidFill>
                          <a:schemeClr val="bg1">
                            <a:lumMod val="50000"/>
                          </a:schemeClr>
                        </a:solidFill>
                      </a:endParaRPr>
                    </a:p>
                  </a:txBody>
                  <a:tcPr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aseline="30000">
                          <a:solidFill>
                            <a:schemeClr val="bg1">
                              <a:lumMod val="50000"/>
                            </a:schemeClr>
                          </a:solidFill>
                        </a:rPr>
                        <a:t>5</a:t>
                      </a:r>
                      <a:endParaRPr lang="en-US" sz="1600">
                        <a:solidFill>
                          <a:schemeClr val="bg1">
                            <a:lumMod val="50000"/>
                          </a:schemeClr>
                        </a:solidFill>
                      </a:endParaRPr>
                    </a:p>
                  </a:txBody>
                  <a:tcPr marL="18000" marT="36000" marB="36000" anchor="ctr">
                    <a:lnL w="1270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a:solidFill>
                          <a:schemeClr val="bg1">
                            <a:lumMod val="50000"/>
                          </a:schemeClr>
                        </a:solidFill>
                      </a:endParaRPr>
                    </a:p>
                  </a:txBody>
                  <a:tcPr marT="36000" marB="36000" anchor="ctr">
                    <a:lnL w="19050"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rtl="0" eaLnBrk="1" fontAlgn="auto" latinLnBrk="0" hangingPunct="1">
                        <a:lnSpc>
                          <a:spcPct val="100000"/>
                        </a:lnSpc>
                        <a:spcBef>
                          <a:spcPts val="0"/>
                        </a:spcBef>
                        <a:spcAft>
                          <a:spcPts val="0"/>
                        </a:spcAft>
                        <a:buClrTx/>
                        <a:buSzTx/>
                        <a:buFontTx/>
                        <a:buNone/>
                      </a:pPr>
                      <a:r>
                        <a:rPr lang="en-US" sz="1400" b="0" dirty="0">
                          <a:solidFill>
                            <a:schemeClr val="tx1">
                              <a:lumMod val="65000"/>
                              <a:lumOff val="35000"/>
                            </a:schemeClr>
                          </a:solidFill>
                        </a:rPr>
                        <a:t>MUX’s Closing Share Price on NYSE on</a:t>
                      </a:r>
                    </a:p>
                    <a:p>
                      <a:pPr marL="0" marR="0" lvl="0" indent="0" algn="ctr" rtl="0" eaLnBrk="1" fontAlgn="auto" latinLnBrk="0" hangingPunct="1">
                        <a:lnSpc>
                          <a:spcPct val="100000"/>
                        </a:lnSpc>
                        <a:spcBef>
                          <a:spcPts val="0"/>
                        </a:spcBef>
                        <a:spcAft>
                          <a:spcPts val="0"/>
                        </a:spcAft>
                        <a:buClrTx/>
                        <a:buSzTx/>
                        <a:buFontTx/>
                        <a:buNone/>
                      </a:pPr>
                      <a:r>
                        <a:rPr lang="en-US" sz="1400" b="0" dirty="0">
                          <a:solidFill>
                            <a:schemeClr val="tx1">
                              <a:lumMod val="65000"/>
                              <a:lumOff val="35000"/>
                            </a:schemeClr>
                          </a:solidFill>
                        </a:rPr>
                        <a:t>September 11, 2025</a:t>
                      </a:r>
                    </a:p>
                  </a:txBody>
                  <a:tcPr marT="36000" marB="36000"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1595454"/>
                  </a:ext>
                </a:extLst>
              </a:tr>
              <a:tr h="0">
                <a:tc gridSpan="2">
                  <a:txBody>
                    <a:bodyPr/>
                    <a:lstStyle/>
                    <a:p>
                      <a:pPr marL="175895" indent="0" algn="l"/>
                      <a:r>
                        <a:rPr lang="en-US" sz="2000" b="1">
                          <a:solidFill>
                            <a:srgbClr val="A29061"/>
                          </a:solidFill>
                        </a:rPr>
                        <a:t>Gold</a:t>
                      </a:r>
                      <a:r>
                        <a:rPr lang="en-US" sz="2000" b="1">
                          <a:solidFill>
                            <a:schemeClr val="tx1">
                              <a:lumMod val="75000"/>
                              <a:lumOff val="25000"/>
                            </a:schemeClr>
                          </a:solidFill>
                        </a:rPr>
                        <a:t> &amp; </a:t>
                      </a:r>
                      <a:r>
                        <a:rPr lang="en-US" sz="2000" b="1">
                          <a:solidFill>
                            <a:schemeClr val="bg1">
                              <a:lumMod val="50000"/>
                            </a:schemeClr>
                          </a:solidFill>
                        </a:rPr>
                        <a:t>Silver</a:t>
                      </a:r>
                      <a:r>
                        <a:rPr lang="en-US" sz="2000" b="0" baseline="30000">
                          <a:solidFill>
                            <a:schemeClr val="bg1">
                              <a:lumMod val="50000"/>
                            </a:schemeClr>
                          </a:solidFill>
                        </a:rPr>
                        <a:t>6</a:t>
                      </a:r>
                      <a:endParaRPr lang="en-US" sz="2000" b="0">
                        <a:solidFill>
                          <a:schemeClr val="bg1">
                            <a:lumMod val="50000"/>
                          </a:schemeClr>
                        </a:solidFill>
                      </a:endParaRPr>
                    </a:p>
                  </a:txBody>
                  <a:tcPr marT="36000" marB="36000" anchor="ctr">
                    <a:lnL w="1905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r"/>
                      <a:r>
                        <a:rPr lang="en-US" sz="2000" dirty="0">
                          <a:solidFill>
                            <a:srgbClr val="0A3B50"/>
                          </a:solidFill>
                        </a:rPr>
                        <a:t> $10.94</a:t>
                      </a:r>
                    </a:p>
                  </a:txBody>
                  <a:tcPr marR="3600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aseline="30000">
                          <a:solidFill>
                            <a:schemeClr val="bg1">
                              <a:lumMod val="50000"/>
                            </a:schemeClr>
                          </a:solidFill>
                        </a:rPr>
                        <a:t>7</a:t>
                      </a:r>
                    </a:p>
                  </a:txBody>
                  <a:tcPr marL="1800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dirty="0">
                          <a:solidFill>
                            <a:srgbClr val="0A3B50"/>
                          </a:solidFill>
                        </a:rPr>
                        <a:t>$32.81</a:t>
                      </a:r>
                      <a:endParaRPr lang="en-US" dirty="0"/>
                    </a:p>
                  </a:txBody>
                  <a:tcPr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spc="-20" baseline="30000">
                          <a:solidFill>
                            <a:schemeClr val="bg1">
                              <a:lumMod val="50000"/>
                            </a:schemeClr>
                          </a:solidFill>
                        </a:rPr>
                        <a:t>8</a:t>
                      </a:r>
                      <a:endParaRPr lang="en-US" sz="1400" spc="-20" baseline="30000"/>
                    </a:p>
                  </a:txBody>
                  <a:tcPr marL="0" marT="36000" marB="36000" anchor="ctr">
                    <a:lnL w="1270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aseline="30000">
                        <a:solidFill>
                          <a:schemeClr val="bg1">
                            <a:lumMod val="50000"/>
                          </a:schemeClr>
                        </a:solidFill>
                      </a:endParaRPr>
                    </a:p>
                  </a:txBody>
                  <a:tcPr marT="36000" marB="36000" anchor="ctr">
                    <a:lnL w="19050"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a:p>
                  </a:txBody>
                  <a:tcPr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275193"/>
                  </a:ext>
                </a:extLst>
              </a:tr>
              <a:tr h="375180">
                <a:tc gridSpan="2">
                  <a:txBody>
                    <a:bodyPr/>
                    <a:lstStyle/>
                    <a:p>
                      <a:pPr marL="179070" indent="0" algn="l"/>
                      <a:r>
                        <a:rPr lang="en-US" sz="2000" b="1">
                          <a:solidFill>
                            <a:srgbClr val="003C58"/>
                          </a:solidFill>
                        </a:rPr>
                        <a:t>Total</a:t>
                      </a:r>
                    </a:p>
                  </a:txBody>
                  <a:tcPr marT="36000" marB="36000" anchor="ctr">
                    <a:lnL w="1905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C8BDA0"/>
                    </a:solidFill>
                  </a:tcPr>
                </a:tc>
                <a:tc hMerge="1">
                  <a:txBody>
                    <a:bodyPr/>
                    <a:lstStyle/>
                    <a:p>
                      <a:pPr algn="ctr"/>
                      <a:endParaRPr lang="en-US">
                        <a:solidFill>
                          <a:schemeClr val="tx1">
                            <a:lumMod val="75000"/>
                            <a:lumOff val="25000"/>
                          </a:schemeClr>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2000" b="1" dirty="0">
                          <a:solidFill>
                            <a:srgbClr val="0A3B50"/>
                          </a:solidFill>
                        </a:rPr>
                        <a:t>$20.03</a:t>
                      </a:r>
                    </a:p>
                  </a:txBody>
                  <a:tcPr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C8BDA0"/>
                    </a:solidFill>
                  </a:tcPr>
                </a:tc>
                <a:tc>
                  <a:txBody>
                    <a:bodyPr/>
                    <a:lstStyle/>
                    <a:p>
                      <a:pPr algn="ctr"/>
                      <a:endParaRPr lang="en-US" sz="2000" b="1">
                        <a:solidFill>
                          <a:srgbClr val="0A3B50"/>
                        </a:solidFill>
                      </a:endParaRPr>
                    </a:p>
                  </a:txBody>
                  <a:tcPr marL="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C8BDA0"/>
                    </a:solidFill>
                  </a:tcPr>
                </a:tc>
                <a:tc>
                  <a:txBody>
                    <a:bodyPr/>
                    <a:lstStyle/>
                    <a:p>
                      <a:pPr marL="0" indent="0" algn="r"/>
                      <a:r>
                        <a:rPr lang="en-US" sz="2000" b="1" dirty="0">
                          <a:solidFill>
                            <a:srgbClr val="0A3B50"/>
                          </a:solidFill>
                        </a:rPr>
                        <a:t>$62.41</a:t>
                      </a:r>
                    </a:p>
                  </a:txBody>
                  <a:tcPr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C8BDA0"/>
                    </a:solidFill>
                  </a:tcPr>
                </a:tc>
                <a:tc>
                  <a:txBody>
                    <a:bodyPr/>
                    <a:lstStyle/>
                    <a:p>
                      <a:pPr marL="0" indent="0" algn="l"/>
                      <a:r>
                        <a:rPr lang="en-US" sz="2000" b="1">
                          <a:solidFill>
                            <a:srgbClr val="0A3B50"/>
                          </a:solidFill>
                        </a:rPr>
                        <a:t> </a:t>
                      </a:r>
                    </a:p>
                  </a:txBody>
                  <a:tcPr marL="0" marT="36000" marB="36000" anchor="ctr">
                    <a:lnL w="1270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C8BDA0"/>
                    </a:solidFill>
                  </a:tcPr>
                </a:tc>
                <a:tc>
                  <a:txBody>
                    <a:bodyPr/>
                    <a:lstStyle/>
                    <a:p>
                      <a:pPr algn="ctr"/>
                      <a:endParaRPr lang="en-US" sz="2000" b="1">
                        <a:solidFill>
                          <a:srgbClr val="003C58"/>
                        </a:solidFill>
                      </a:endParaRPr>
                    </a:p>
                  </a:txBody>
                  <a:tcPr marT="36000" marB="36000" anchor="ctr">
                    <a:lnL w="19050" cap="flat" cmpd="sng" algn="ctr">
                      <a:solidFill>
                        <a:schemeClr val="tx1">
                          <a:lumMod val="75000"/>
                          <a:lumOff val="2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bg1"/>
                          </a:solidFill>
                        </a:rPr>
                        <a:t>$13.81</a:t>
                      </a:r>
                    </a:p>
                  </a:txBody>
                  <a:tcPr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152"/>
                    </a:solidFill>
                  </a:tcPr>
                </a:tc>
                <a:extLst>
                  <a:ext uri="{0D108BD9-81ED-4DB2-BD59-A6C34878D82A}">
                    <a16:rowId xmlns:a16="http://schemas.microsoft.com/office/drawing/2014/main" val="22529486"/>
                  </a:ext>
                </a:extLst>
              </a:tr>
            </a:tbl>
          </a:graphicData>
        </a:graphic>
      </p:graphicFrame>
      <p:sp>
        <p:nvSpPr>
          <p:cNvPr id="2" name="TextBox 1">
            <a:extLst>
              <a:ext uri="{FF2B5EF4-FFF2-40B4-BE49-F238E27FC236}">
                <a16:creationId xmlns:a16="http://schemas.microsoft.com/office/drawing/2014/main" id="{D5D399A3-682C-EDDF-8ED5-9964383601CA}"/>
              </a:ext>
            </a:extLst>
          </p:cNvPr>
          <p:cNvSpPr txBox="1"/>
          <p:nvPr/>
        </p:nvSpPr>
        <p:spPr>
          <a:xfrm>
            <a:off x="750880" y="5222099"/>
            <a:ext cx="10461071" cy="1546577"/>
          </a:xfrm>
          <a:prstGeom prst="rect">
            <a:avLst/>
          </a:prstGeom>
          <a:noFill/>
        </p:spPr>
        <p:txBody>
          <a:bodyPr wrap="square" lIns="91440" tIns="45720" rIns="0" bIns="45720" anchor="t">
            <a:spAutoFit/>
          </a:bodyPr>
          <a:lstStyle/>
          <a:p>
            <a:r>
              <a:rPr lang="en-US" sz="1050" b="1" dirty="0">
                <a:solidFill>
                  <a:schemeClr val="tx1">
                    <a:lumMod val="75000"/>
                    <a:lumOff val="25000"/>
                  </a:schemeClr>
                </a:solidFill>
                <a:latin typeface="+mj-lt"/>
                <a:ea typeface="Arial Unicode MS"/>
              </a:rPr>
              <a:t>Notes</a:t>
            </a:r>
          </a:p>
          <a:p>
            <a:pPr marL="340995" indent="-161925">
              <a:buFont typeface="+mj-lt"/>
              <a:buAutoNum type="arabicPeriod"/>
            </a:pPr>
            <a:r>
              <a:rPr lang="en-US" sz="1050" dirty="0">
                <a:solidFill>
                  <a:schemeClr val="tx1">
                    <a:lumMod val="75000"/>
                    <a:lumOff val="25000"/>
                  </a:schemeClr>
                </a:solidFill>
                <a:latin typeface="+mj-lt"/>
                <a:ea typeface="Arial Unicode MS"/>
              </a:rPr>
              <a:t>McEwen Inc. has </a:t>
            </a:r>
            <a:r>
              <a:rPr lang="en-US" sz="1050" b="1" dirty="0">
                <a:solidFill>
                  <a:schemeClr val="tx1">
                    <a:lumMod val="75000"/>
                    <a:lumOff val="25000"/>
                  </a:schemeClr>
                </a:solidFill>
                <a:latin typeface="+mj-lt"/>
                <a:ea typeface="Arial Unicode MS"/>
              </a:rPr>
              <a:t>54.1M</a:t>
            </a:r>
            <a:r>
              <a:rPr lang="en-US" sz="1050" dirty="0">
                <a:solidFill>
                  <a:schemeClr val="tx1">
                    <a:lumMod val="75000"/>
                    <a:lumOff val="25000"/>
                  </a:schemeClr>
                </a:solidFill>
                <a:latin typeface="+mj-lt"/>
                <a:ea typeface="Arial Unicode MS"/>
              </a:rPr>
              <a:t> shares, as of September 4, 2025, estimated by McEwen Inc. management. </a:t>
            </a:r>
            <a:endParaRPr lang="en-CA" sz="1051" dirty="0">
              <a:solidFill>
                <a:schemeClr val="tx1">
                  <a:lumMod val="75000"/>
                  <a:lumOff val="25000"/>
                </a:schemeClr>
              </a:solidFill>
              <a:latin typeface="+mj-lt"/>
              <a:ea typeface="Arial Unicode MS" panose="020B0604020202020204" pitchFamily="34" charset="-128"/>
              <a:cs typeface="Arial" panose="020B0604020202020204"/>
            </a:endParaRPr>
          </a:p>
          <a:p>
            <a:pPr marL="340995" indent="-161925">
              <a:buFont typeface="+mj-lt"/>
              <a:buAutoNum type="arabicPeriod"/>
            </a:pPr>
            <a:r>
              <a:rPr lang="en-US" sz="1050" dirty="0">
                <a:solidFill>
                  <a:schemeClr val="tx1">
                    <a:lumMod val="75000"/>
                    <a:lumOff val="25000"/>
                  </a:schemeClr>
                </a:solidFill>
                <a:latin typeface="+mj-lt"/>
                <a:ea typeface="Arial Unicode MS"/>
              </a:rPr>
              <a:t>McEwen Inc. owns </a:t>
            </a:r>
            <a:r>
              <a:rPr lang="en-US" sz="1050" b="1" dirty="0">
                <a:solidFill>
                  <a:schemeClr val="tx1">
                    <a:lumMod val="75000"/>
                    <a:lumOff val="25000"/>
                  </a:schemeClr>
                </a:solidFill>
                <a:latin typeface="+mj-lt"/>
                <a:ea typeface="Arial Unicode MS"/>
              </a:rPr>
              <a:t>46.4%</a:t>
            </a:r>
            <a:r>
              <a:rPr lang="en-US" sz="1050" dirty="0">
                <a:solidFill>
                  <a:schemeClr val="tx1">
                    <a:lumMod val="75000"/>
                    <a:lumOff val="25000"/>
                  </a:schemeClr>
                </a:solidFill>
                <a:latin typeface="+mj-lt"/>
                <a:ea typeface="Arial Unicode MS"/>
              </a:rPr>
              <a:t> of McEwen Copper, as of June 13, 2025, which owns the Los Azules and the Elder Creek projects. </a:t>
            </a:r>
          </a:p>
          <a:p>
            <a:pPr marL="340995" indent="-161925">
              <a:buFont typeface="+mj-lt"/>
              <a:buAutoNum type="arabicPeriod"/>
            </a:pPr>
            <a:r>
              <a:rPr lang="en-US" sz="1050" dirty="0">
                <a:solidFill>
                  <a:schemeClr val="tx1">
                    <a:lumMod val="75000"/>
                    <a:lumOff val="25000"/>
                  </a:schemeClr>
                </a:solidFill>
                <a:latin typeface="+mj-lt"/>
                <a:ea typeface="Arial Unicode MS"/>
              </a:rPr>
              <a:t>(US$984M x 46.4%)</a:t>
            </a:r>
            <a:r>
              <a:rPr lang="en-US" sz="700" dirty="0">
                <a:solidFill>
                  <a:schemeClr val="tx1">
                    <a:lumMod val="75000"/>
                    <a:lumOff val="25000"/>
                  </a:schemeClr>
                </a:solidFill>
                <a:latin typeface="+mj-lt"/>
                <a:ea typeface="Arial Unicode MS"/>
              </a:rPr>
              <a:t> </a:t>
            </a:r>
            <a:r>
              <a:rPr lang="en-US" sz="1050" dirty="0">
                <a:solidFill>
                  <a:schemeClr val="tx1">
                    <a:lumMod val="75000"/>
                    <a:lumOff val="25000"/>
                  </a:schemeClr>
                </a:solidFill>
                <a:latin typeface="+mj-lt"/>
                <a:ea typeface="Arial Unicode MS"/>
              </a:rPr>
              <a:t>/ 54.1M, = $8.44 using McEwen Copper’s implied market value of </a:t>
            </a:r>
            <a:r>
              <a:rPr lang="en-US" sz="1050" b="1" dirty="0">
                <a:solidFill>
                  <a:schemeClr val="tx1">
                    <a:lumMod val="75000"/>
                    <a:lumOff val="25000"/>
                  </a:schemeClr>
                </a:solidFill>
                <a:latin typeface="+mj-lt"/>
                <a:ea typeface="Arial Unicode MS"/>
              </a:rPr>
              <a:t>US$984 million </a:t>
            </a:r>
            <a:r>
              <a:rPr lang="en-US" sz="1050" dirty="0">
                <a:solidFill>
                  <a:schemeClr val="tx1">
                    <a:lumMod val="75000"/>
                    <a:lumOff val="25000"/>
                  </a:schemeClr>
                </a:solidFill>
                <a:latin typeface="+mj-lt"/>
                <a:ea typeface="Arial Unicode MS"/>
              </a:rPr>
              <a:t>on Oct 24, 2024.</a:t>
            </a:r>
            <a:endParaRPr lang="en-CA" sz="1050" dirty="0">
              <a:solidFill>
                <a:schemeClr val="tx1">
                  <a:lumMod val="75000"/>
                  <a:lumOff val="25000"/>
                </a:schemeClr>
              </a:solidFill>
              <a:latin typeface="+mj-lt"/>
              <a:ea typeface="Arial Unicode MS"/>
              <a:cs typeface="Arial" panose="020B0604020202020204"/>
            </a:endParaRPr>
          </a:p>
          <a:p>
            <a:pPr marL="340995" indent="-161925">
              <a:buFont typeface="+mj-lt"/>
              <a:buAutoNum type="arabicPeriod"/>
            </a:pPr>
            <a:r>
              <a:rPr lang="en-US" sz="1050" dirty="0">
                <a:solidFill>
                  <a:schemeClr val="tx1">
                    <a:lumMod val="75000"/>
                    <a:lumOff val="25000"/>
                  </a:schemeClr>
                </a:solidFill>
                <a:latin typeface="+mj-lt"/>
                <a:ea typeface="Arial Unicode MS"/>
              </a:rPr>
              <a:t>($4.5B x 75% x 46.4%)</a:t>
            </a:r>
            <a:r>
              <a:rPr lang="en-US" sz="700" dirty="0">
                <a:solidFill>
                  <a:schemeClr val="tx1">
                    <a:lumMod val="75000"/>
                    <a:lumOff val="25000"/>
                  </a:schemeClr>
                </a:solidFill>
                <a:latin typeface="+mj-lt"/>
                <a:ea typeface="Arial Unicode MS"/>
              </a:rPr>
              <a:t> </a:t>
            </a:r>
            <a:r>
              <a:rPr lang="en-US" sz="1050" dirty="0">
                <a:solidFill>
                  <a:schemeClr val="tx1">
                    <a:lumMod val="75000"/>
                    <a:lumOff val="25000"/>
                  </a:schemeClr>
                </a:solidFill>
                <a:latin typeface="+mj-lt"/>
                <a:ea typeface="Arial Unicode MS"/>
              </a:rPr>
              <a:t>/ 54.1M = $28.95, using 75% of BHP</a:t>
            </a:r>
            <a:r>
              <a:rPr lang="en-US" sz="400" dirty="0">
                <a:solidFill>
                  <a:schemeClr val="tx1">
                    <a:lumMod val="75000"/>
                    <a:lumOff val="25000"/>
                  </a:schemeClr>
                </a:solidFill>
                <a:latin typeface="+mj-lt"/>
                <a:ea typeface="Arial Unicode MS"/>
              </a:rPr>
              <a:t> </a:t>
            </a:r>
            <a:r>
              <a:rPr lang="en-US" sz="1050" dirty="0">
                <a:solidFill>
                  <a:schemeClr val="tx1">
                    <a:lumMod val="75000"/>
                    <a:lumOff val="25000"/>
                  </a:schemeClr>
                </a:solidFill>
                <a:latin typeface="+mj-lt"/>
                <a:ea typeface="Arial Unicode MS"/>
              </a:rPr>
              <a:t>/ Lundin US$4.5 B deal for Josemaria’s and Filo del Sol’s copper deposits on July 29, 2024.</a:t>
            </a:r>
            <a:endParaRPr lang="en-CA" sz="1051" dirty="0">
              <a:solidFill>
                <a:schemeClr val="tx1">
                  <a:lumMod val="75000"/>
                  <a:lumOff val="25000"/>
                </a:schemeClr>
              </a:solidFill>
              <a:latin typeface="+mj-lt"/>
              <a:ea typeface="Arial Unicode MS" panose="020B0604020202020204" pitchFamily="34" charset="-128"/>
              <a:cs typeface="Arial" panose="020B0604020202020204"/>
            </a:endParaRPr>
          </a:p>
          <a:p>
            <a:pPr marL="340995" indent="-161925">
              <a:buFont typeface="+mj-lt"/>
              <a:buAutoNum type="arabicPeriod"/>
            </a:pPr>
            <a:r>
              <a:rPr lang="en-US" sz="1050" dirty="0">
                <a:solidFill>
                  <a:schemeClr val="tx1">
                    <a:lumMod val="75000"/>
                    <a:lumOff val="25000"/>
                  </a:schemeClr>
                </a:solidFill>
                <a:latin typeface="+mj-lt"/>
                <a:ea typeface="Arial Unicode MS"/>
              </a:rPr>
              <a:t>Estimated at </a:t>
            </a:r>
            <a:r>
              <a:rPr lang="en-US" sz="1050" b="1" dirty="0">
                <a:solidFill>
                  <a:schemeClr val="tx1">
                    <a:lumMod val="75000"/>
                    <a:lumOff val="25000"/>
                  </a:schemeClr>
                </a:solidFill>
                <a:latin typeface="+mj-lt"/>
                <a:ea typeface="Arial Unicode MS"/>
              </a:rPr>
              <a:t>$35M</a:t>
            </a:r>
            <a:r>
              <a:rPr lang="en-US" sz="700" b="1" dirty="0">
                <a:solidFill>
                  <a:schemeClr val="tx1">
                    <a:lumMod val="75000"/>
                    <a:lumOff val="25000"/>
                  </a:schemeClr>
                </a:solidFill>
                <a:latin typeface="+mj-lt"/>
                <a:ea typeface="Arial Unicode MS"/>
              </a:rPr>
              <a:t> </a:t>
            </a:r>
            <a:r>
              <a:rPr lang="en-US" sz="1050" dirty="0">
                <a:solidFill>
                  <a:schemeClr val="tx1">
                    <a:lumMod val="75000"/>
                    <a:lumOff val="25000"/>
                  </a:schemeClr>
                </a:solidFill>
                <a:latin typeface="+mj-lt"/>
                <a:ea typeface="Arial Unicode MS"/>
              </a:rPr>
              <a:t>/ 54.1M</a:t>
            </a:r>
            <a:r>
              <a:rPr lang="en-US" sz="1050" dirty="0">
                <a:solidFill>
                  <a:schemeClr val="tx1">
                    <a:lumMod val="75000"/>
                    <a:lumOff val="25000"/>
                  </a:schemeClr>
                </a:solidFill>
                <a:latin typeface="+mj-lt"/>
                <a:ea typeface="Arial Unicode MS"/>
                <a:cs typeface="Arial"/>
              </a:rPr>
              <a:t>, based on</a:t>
            </a:r>
            <a:r>
              <a:rPr lang="en-US" sz="1050" dirty="0">
                <a:solidFill>
                  <a:schemeClr val="tx1">
                    <a:lumMod val="75000"/>
                    <a:lumOff val="25000"/>
                  </a:schemeClr>
                </a:solidFill>
                <a:latin typeface="+mj-lt"/>
                <a:ea typeface="Arial Unicode MS"/>
              </a:rPr>
              <a:t> 1.25% NSR on Los Azules and Elder Creek, plus three other royalties. </a:t>
            </a:r>
            <a:endParaRPr lang="en-US" sz="1050" dirty="0">
              <a:solidFill>
                <a:schemeClr val="tx1">
                  <a:lumMod val="75000"/>
                  <a:lumOff val="25000"/>
                </a:schemeClr>
              </a:solidFill>
              <a:latin typeface="+mj-lt"/>
              <a:ea typeface="Arial Unicode MS"/>
              <a:cs typeface="Arial"/>
            </a:endParaRPr>
          </a:p>
          <a:p>
            <a:pPr marL="340995" indent="-161925">
              <a:buFont typeface="+mj-lt"/>
              <a:buAutoNum type="arabicPeriod"/>
            </a:pPr>
            <a:r>
              <a:rPr lang="en-US" sz="1050" dirty="0">
                <a:solidFill>
                  <a:schemeClr val="tx1">
                    <a:lumMod val="75000"/>
                    <a:lumOff val="25000"/>
                  </a:schemeClr>
                </a:solidFill>
                <a:latin typeface="+mj-lt"/>
                <a:ea typeface="Arial Unicode MS"/>
              </a:rPr>
              <a:t>Peer group (Jaguar Mining, </a:t>
            </a:r>
            <a:r>
              <a:rPr lang="en-US" sz="1050" dirty="0" err="1">
                <a:solidFill>
                  <a:schemeClr val="tx1">
                    <a:lumMod val="75000"/>
                    <a:lumOff val="25000"/>
                  </a:schemeClr>
                </a:solidFill>
                <a:latin typeface="+mj-lt"/>
                <a:ea typeface="Arial Unicode MS"/>
              </a:rPr>
              <a:t>Silvercorp</a:t>
            </a:r>
            <a:r>
              <a:rPr lang="en-US" sz="1050" dirty="0">
                <a:solidFill>
                  <a:schemeClr val="tx1">
                    <a:lumMod val="75000"/>
                    <a:lumOff val="25000"/>
                  </a:schemeClr>
                </a:solidFill>
                <a:latin typeface="+mj-lt"/>
                <a:ea typeface="Arial Unicode MS"/>
              </a:rPr>
              <a:t>, Fortitude, Endeavour Silver) Peers Avg EV/GEO = </a:t>
            </a:r>
            <a:r>
              <a:rPr lang="en-US" sz="1050" b="1" dirty="0">
                <a:solidFill>
                  <a:schemeClr val="tx1">
                    <a:lumMod val="75000"/>
                    <a:lumOff val="25000"/>
                  </a:schemeClr>
                </a:solidFill>
                <a:latin typeface="+mj-lt"/>
                <a:ea typeface="Arial Unicode MS"/>
              </a:rPr>
              <a:t>US$9,575/ GEO</a:t>
            </a:r>
            <a:r>
              <a:rPr lang="en-US" sz="1050" dirty="0">
                <a:solidFill>
                  <a:schemeClr val="tx1">
                    <a:lumMod val="75000"/>
                    <a:lumOff val="25000"/>
                  </a:schemeClr>
                </a:solidFill>
                <a:latin typeface="+mj-lt"/>
                <a:ea typeface="Arial Unicode MS"/>
              </a:rPr>
              <a:t>, MUX EV/ GEO = $6,220/ GEO</a:t>
            </a:r>
            <a:r>
              <a:rPr lang="en-US" sz="1050" dirty="0">
                <a:solidFill>
                  <a:schemeClr val="tx1">
                    <a:lumMod val="75000"/>
                    <a:lumOff val="25000"/>
                  </a:schemeClr>
                </a:solidFill>
                <a:latin typeface="+mj-lt"/>
                <a:ea typeface="Arial Unicode MS"/>
                <a:cs typeface="Arial"/>
              </a:rPr>
              <a:t>.  As of September 4, 2025. </a:t>
            </a:r>
            <a:r>
              <a:rPr lang="en-US" sz="1050" dirty="0">
                <a:solidFill>
                  <a:schemeClr val="tx1">
                    <a:lumMod val="75000"/>
                    <a:lumOff val="25000"/>
                  </a:schemeClr>
                </a:solidFill>
                <a:latin typeface="+mj-lt"/>
                <a:ea typeface="Arial Unicode MS"/>
              </a:rPr>
              <a:t>Using</a:t>
            </a:r>
            <a:r>
              <a:rPr lang="en-US" sz="1050" spc="-10" dirty="0">
                <a:solidFill>
                  <a:schemeClr val="tx1">
                    <a:lumMod val="75000"/>
                    <a:lumOff val="25000"/>
                  </a:schemeClr>
                </a:solidFill>
                <a:latin typeface="+mj-lt"/>
                <a:ea typeface="Arial Unicode MS"/>
              </a:rPr>
              <a:t> </a:t>
            </a:r>
            <a:r>
              <a:rPr lang="en-US" sz="1050" dirty="0">
                <a:solidFill>
                  <a:schemeClr val="tx1">
                    <a:lumMod val="75000"/>
                    <a:lumOff val="25000"/>
                  </a:schemeClr>
                </a:solidFill>
                <a:latin typeface="+mj-lt"/>
                <a:ea typeface="Arial Unicode MS"/>
              </a:rPr>
              <a:t>(MUX Midpoint Guidance GEOs x Peers Avg EV/GEO + MUX Cash – MUX Debt)/ MUX Shares taken at: </a:t>
            </a:r>
            <a:endParaRPr lang="en-US" sz="1050" dirty="0">
              <a:solidFill>
                <a:schemeClr val="tx1">
                  <a:lumMod val="75000"/>
                  <a:lumOff val="25000"/>
                </a:schemeClr>
              </a:solidFill>
              <a:latin typeface="+mj-lt"/>
              <a:ea typeface="Arial Unicode MS"/>
              <a:cs typeface="Arial"/>
            </a:endParaRPr>
          </a:p>
          <a:p>
            <a:pPr marL="340995" indent="-161925">
              <a:buFont typeface="+mj-lt"/>
              <a:buAutoNum type="arabicPeriod"/>
            </a:pPr>
            <a:r>
              <a:rPr lang="en-US" sz="1050" dirty="0">
                <a:solidFill>
                  <a:schemeClr val="tx1">
                    <a:lumMod val="75000"/>
                    <a:lumOff val="25000"/>
                  </a:schemeClr>
                </a:solidFill>
                <a:latin typeface="+mj-lt"/>
                <a:ea typeface="Arial Unicode MS"/>
              </a:rPr>
              <a:t>50% discount to $20.45 market value;  8. 50% premium </a:t>
            </a:r>
            <a:r>
              <a:rPr lang="en-US" sz="1050" dirty="0">
                <a:solidFill>
                  <a:schemeClr val="tx1">
                    <a:lumMod val="75000"/>
                    <a:lumOff val="25000"/>
                  </a:schemeClr>
                </a:solidFill>
                <a:ea typeface="Arial Unicode MS"/>
              </a:rPr>
              <a:t>to $20.45 market value</a:t>
            </a:r>
            <a:r>
              <a:rPr lang="en-US" sz="1050" dirty="0">
                <a:solidFill>
                  <a:schemeClr val="tx1">
                    <a:lumMod val="75000"/>
                    <a:lumOff val="25000"/>
                  </a:schemeClr>
                </a:solidFill>
                <a:latin typeface="+mj-lt"/>
                <a:ea typeface="Arial Unicode MS"/>
              </a:rPr>
              <a:t>.</a:t>
            </a:r>
            <a:endParaRPr lang="en-US" sz="1050" dirty="0">
              <a:solidFill>
                <a:schemeClr val="tx1">
                  <a:lumMod val="75000"/>
                  <a:lumOff val="25000"/>
                </a:schemeClr>
              </a:solidFill>
              <a:latin typeface="+mj-lt"/>
              <a:ea typeface="Arial Unicode MS"/>
              <a:cs typeface="Arial"/>
            </a:endParaRPr>
          </a:p>
        </p:txBody>
      </p:sp>
      <p:sp>
        <p:nvSpPr>
          <p:cNvPr id="5" name="TextBox 4">
            <a:extLst>
              <a:ext uri="{FF2B5EF4-FFF2-40B4-BE49-F238E27FC236}">
                <a16:creationId xmlns:a16="http://schemas.microsoft.com/office/drawing/2014/main" id="{1C84AB62-6610-1D61-EA8F-F5805E81608B}"/>
              </a:ext>
            </a:extLst>
          </p:cNvPr>
          <p:cNvSpPr txBox="1"/>
          <p:nvPr/>
        </p:nvSpPr>
        <p:spPr>
          <a:xfrm>
            <a:off x="750880" y="4395099"/>
            <a:ext cx="5537378" cy="307777"/>
          </a:xfrm>
          <a:prstGeom prst="rect">
            <a:avLst/>
          </a:prstGeom>
          <a:noFill/>
        </p:spPr>
        <p:txBody>
          <a:bodyPr wrap="square" rtlCol="0">
            <a:spAutoFit/>
          </a:bodyPr>
          <a:lstStyle/>
          <a:p>
            <a:r>
              <a:rPr lang="en-US" sz="1400" b="0" dirty="0">
                <a:solidFill>
                  <a:schemeClr val="tx1">
                    <a:lumMod val="75000"/>
                    <a:lumOff val="25000"/>
                  </a:schemeClr>
                </a:solidFill>
                <a:latin typeface="Arial"/>
                <a:cs typeface="Arial"/>
              </a:rPr>
              <a:t>Based on NYSE closing share price on </a:t>
            </a:r>
            <a:r>
              <a:rPr lang="en-US" sz="1400" dirty="0">
                <a:solidFill>
                  <a:schemeClr val="tx1">
                    <a:lumMod val="75000"/>
                    <a:lumOff val="25000"/>
                  </a:schemeClr>
                </a:solidFill>
                <a:latin typeface="Arial"/>
                <a:cs typeface="Arial"/>
              </a:rPr>
              <a:t>September 11</a:t>
            </a:r>
            <a:r>
              <a:rPr lang="en-US" sz="1400" b="0" dirty="0">
                <a:solidFill>
                  <a:schemeClr val="tx1">
                    <a:lumMod val="75000"/>
                    <a:lumOff val="25000"/>
                  </a:schemeClr>
                </a:solidFill>
                <a:latin typeface="Arial"/>
                <a:cs typeface="Arial"/>
              </a:rPr>
              <a:t>, 2025.</a:t>
            </a:r>
            <a:endParaRPr lang="en-US" sz="1400" dirty="0">
              <a:solidFill>
                <a:schemeClr val="tx1">
                  <a:lumMod val="75000"/>
                  <a:lumOff val="25000"/>
                </a:schemeClr>
              </a:solidFill>
            </a:endParaRPr>
          </a:p>
        </p:txBody>
      </p:sp>
      <p:sp>
        <p:nvSpPr>
          <p:cNvPr id="4" name="Slide Number Placeholder 2">
            <a:extLst>
              <a:ext uri="{FF2B5EF4-FFF2-40B4-BE49-F238E27FC236}">
                <a16:creationId xmlns:a16="http://schemas.microsoft.com/office/drawing/2014/main" id="{D1769D4C-FFC6-2601-0233-F5A574FC312F}"/>
              </a:ext>
            </a:extLst>
          </p:cNvPr>
          <p:cNvSpPr>
            <a:spLocks noGrp="1"/>
          </p:cNvSpPr>
          <p:nvPr>
            <p:ph type="sldNum" sz="quarter" idx="12"/>
          </p:nvPr>
        </p:nvSpPr>
        <p:spPr>
          <a:xfrm>
            <a:off x="9683718" y="6177776"/>
            <a:ext cx="2508281" cy="651233"/>
          </a:xfrm>
        </p:spPr>
        <p:txBody>
          <a:bodyPr/>
          <a:lstStyle/>
          <a:p>
            <a:fld id="{42413384-2D4C-4484-ACBE-DFD6FEDF0C2F}" type="slidenum">
              <a:rPr lang="es-AR" smtClean="0"/>
              <a:t>11</a:t>
            </a:fld>
            <a:endParaRPr lang="es-AR"/>
          </a:p>
        </p:txBody>
      </p:sp>
    </p:spTree>
    <p:extLst>
      <p:ext uri="{BB962C8B-B14F-4D97-AF65-F5344CB8AC3E}">
        <p14:creationId xmlns:p14="http://schemas.microsoft.com/office/powerpoint/2010/main" val="2742737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53AD-317E-D600-101C-94965FC44DC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6680DE-445B-5720-9D0C-61A703527504}"/>
              </a:ext>
            </a:extLst>
          </p:cNvPr>
          <p:cNvSpPr>
            <a:spLocks noGrp="1"/>
          </p:cNvSpPr>
          <p:nvPr>
            <p:ph type="title"/>
          </p:nvPr>
        </p:nvSpPr>
        <p:spPr/>
        <p:txBody>
          <a:bodyPr vert="horz" lIns="121920" tIns="60960" rIns="121920" bIns="60960" rtlCol="0" anchor="t">
            <a:normAutofit/>
          </a:bodyPr>
          <a:lstStyle/>
          <a:p>
            <a:r>
              <a:rPr lang="en-US">
                <a:latin typeface="+mj-lt"/>
                <a:cs typeface="Arial"/>
              </a:rPr>
              <a:t>Financial Snapshot at June 30, 2025</a:t>
            </a:r>
            <a:endParaRPr lang="en-US">
              <a:latin typeface="+mj-lt"/>
            </a:endParaRPr>
          </a:p>
        </p:txBody>
      </p:sp>
      <p:graphicFrame>
        <p:nvGraphicFramePr>
          <p:cNvPr id="2" name="Table 19">
            <a:extLst>
              <a:ext uri="{FF2B5EF4-FFF2-40B4-BE49-F238E27FC236}">
                <a16:creationId xmlns:a16="http://schemas.microsoft.com/office/drawing/2014/main" id="{6BE78B8E-446A-63EB-FA68-02DFFC9628DC}"/>
              </a:ext>
            </a:extLst>
          </p:cNvPr>
          <p:cNvGraphicFramePr>
            <a:graphicFrameLocks noGrp="1"/>
          </p:cNvGraphicFramePr>
          <p:nvPr>
            <p:extLst>
              <p:ext uri="{D42A27DB-BD31-4B8C-83A1-F6EECF244321}">
                <p14:modId xmlns:p14="http://schemas.microsoft.com/office/powerpoint/2010/main" val="1852119598"/>
              </p:ext>
            </p:extLst>
          </p:nvPr>
        </p:nvGraphicFramePr>
        <p:xfrm>
          <a:off x="280937" y="1552991"/>
          <a:ext cx="11630124" cy="4033520"/>
        </p:xfrm>
        <a:graphic>
          <a:graphicData uri="http://schemas.openxmlformats.org/drawingml/2006/table">
            <a:tbl>
              <a:tblPr firstRow="1" bandRow="1">
                <a:tableStyleId>{2D5ABB26-0587-4C30-8999-92F81FD0307C}</a:tableStyleId>
              </a:tblPr>
              <a:tblGrid>
                <a:gridCol w="2907531">
                  <a:extLst>
                    <a:ext uri="{9D8B030D-6E8A-4147-A177-3AD203B41FA5}">
                      <a16:colId xmlns:a16="http://schemas.microsoft.com/office/drawing/2014/main" val="697490737"/>
                    </a:ext>
                  </a:extLst>
                </a:gridCol>
                <a:gridCol w="2907531">
                  <a:extLst>
                    <a:ext uri="{9D8B030D-6E8A-4147-A177-3AD203B41FA5}">
                      <a16:colId xmlns:a16="http://schemas.microsoft.com/office/drawing/2014/main" val="1676605977"/>
                    </a:ext>
                  </a:extLst>
                </a:gridCol>
                <a:gridCol w="2907531">
                  <a:extLst>
                    <a:ext uri="{9D8B030D-6E8A-4147-A177-3AD203B41FA5}">
                      <a16:colId xmlns:a16="http://schemas.microsoft.com/office/drawing/2014/main" val="1210631435"/>
                    </a:ext>
                  </a:extLst>
                </a:gridCol>
                <a:gridCol w="2907531">
                  <a:extLst>
                    <a:ext uri="{9D8B030D-6E8A-4147-A177-3AD203B41FA5}">
                      <a16:colId xmlns:a16="http://schemas.microsoft.com/office/drawing/2014/main" val="3940664598"/>
                    </a:ext>
                  </a:extLst>
                </a:gridCol>
              </a:tblGrid>
              <a:tr h="447040">
                <a:tc>
                  <a:txBody>
                    <a:bodyPr/>
                    <a:lstStyle/>
                    <a:p>
                      <a:pPr algn="ctr"/>
                      <a:r>
                        <a:rPr lang="en-CA" sz="2100" b="1">
                          <a:solidFill>
                            <a:schemeClr val="bg1"/>
                          </a:solidFill>
                        </a:rPr>
                        <a:t>Liquidity</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A3B50"/>
                    </a:solidFill>
                  </a:tcPr>
                </a:tc>
                <a:tc>
                  <a:txBody>
                    <a:bodyPr/>
                    <a:lstStyle/>
                    <a:p>
                      <a:pPr algn="ctr"/>
                      <a:r>
                        <a:rPr lang="en-CA" sz="2100" b="1">
                          <a:solidFill>
                            <a:schemeClr val="bg1"/>
                          </a:solidFill>
                        </a:rPr>
                        <a:t>Debt</a:t>
                      </a:r>
                    </a:p>
                  </a:txBody>
                  <a:tcPr marL="121920" marR="121920" marT="60960" marB="6096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A3B50"/>
                    </a:solidFill>
                  </a:tcPr>
                </a:tc>
                <a:tc>
                  <a:txBody>
                    <a:bodyPr/>
                    <a:lstStyle/>
                    <a:p>
                      <a:pPr algn="ctr"/>
                      <a:r>
                        <a:rPr lang="en-CA" sz="2100" b="1">
                          <a:solidFill>
                            <a:schemeClr val="bg1"/>
                          </a:solidFill>
                        </a:rPr>
                        <a:t>Gross Profit</a:t>
                      </a:r>
                    </a:p>
                  </a:txBody>
                  <a:tcPr marL="121920" marR="121920" marT="60960" marB="6096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A3B50"/>
                    </a:solidFill>
                  </a:tcPr>
                </a:tc>
                <a:tc>
                  <a:txBody>
                    <a:bodyPr/>
                    <a:lstStyle/>
                    <a:p>
                      <a:pPr algn="ctr"/>
                      <a:r>
                        <a:rPr lang="en-CA" sz="2100" b="1">
                          <a:solidFill>
                            <a:schemeClr val="bg1"/>
                          </a:solidFill>
                        </a:rPr>
                        <a:t>Adjusted EBITDA</a:t>
                      </a:r>
                      <a:endParaRPr lang="en-CA" sz="2100" b="1" baseline="30000">
                        <a:solidFill>
                          <a:schemeClr val="bg1"/>
                        </a:solidFill>
                      </a:endParaRPr>
                    </a:p>
                  </a:txBody>
                  <a:tcPr marL="121920" marR="121920" marT="60960" marB="60960" anchor="ctr">
                    <a:lnL w="1270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A3B50"/>
                    </a:solidFill>
                  </a:tcPr>
                </a:tc>
                <a:extLst>
                  <a:ext uri="{0D108BD9-81ED-4DB2-BD59-A6C34878D82A}">
                    <a16:rowId xmlns:a16="http://schemas.microsoft.com/office/drawing/2014/main" val="868454615"/>
                  </a:ext>
                </a:extLst>
              </a:tr>
              <a:tr h="3586480">
                <a:tc>
                  <a:txBody>
                    <a:bodyPr/>
                    <a:lstStyle/>
                    <a:p>
                      <a:pPr lvl="0" algn="ctr">
                        <a:buNone/>
                      </a:pPr>
                      <a:endParaRPr lang="en-CA" sz="1400" b="1">
                        <a:solidFill>
                          <a:srgbClr val="0A3B50"/>
                        </a:solidFill>
                      </a:endParaRPr>
                    </a:p>
                    <a:p>
                      <a:pPr lvl="0" algn="ctr">
                        <a:buNone/>
                      </a:pPr>
                      <a:r>
                        <a:rPr lang="en-CA" sz="2100" b="1">
                          <a:solidFill>
                            <a:srgbClr val="0A3B50"/>
                          </a:solidFill>
                        </a:rPr>
                        <a:t>Improving     working capital</a:t>
                      </a:r>
                      <a:endParaRPr lang="en-CA" sz="2100">
                        <a:solidFill>
                          <a:srgbClr val="0A3B50"/>
                        </a:solidFill>
                      </a:endParaRPr>
                    </a:p>
                    <a:p>
                      <a:pPr lvl="0" algn="ctr">
                        <a:buNone/>
                      </a:pPr>
                      <a:endParaRPr lang="en-CA" sz="2100">
                        <a:solidFill>
                          <a:srgbClr val="0070C0"/>
                        </a:solidFill>
                      </a:endParaRPr>
                    </a:p>
                    <a:p>
                      <a:pPr lvl="0" algn="ctr">
                        <a:buNone/>
                      </a:pPr>
                      <a:r>
                        <a:rPr lang="en-CA" sz="2100" b="1" u="sng">
                          <a:solidFill>
                            <a:srgbClr val="A29061"/>
                          </a:solidFill>
                        </a:rPr>
                        <a:t>Cash</a:t>
                      </a:r>
                      <a:r>
                        <a:rPr lang="en-CA" sz="2100" b="0" u="none" baseline="30000">
                          <a:solidFill>
                            <a:srgbClr val="A29061"/>
                          </a:solidFill>
                        </a:rPr>
                        <a:t>1</a:t>
                      </a:r>
                    </a:p>
                    <a:p>
                      <a:pPr lvl="0" algn="ctr">
                        <a:buNone/>
                      </a:pPr>
                      <a:r>
                        <a:rPr lang="en-CA" sz="2100">
                          <a:solidFill>
                            <a:srgbClr val="A29061"/>
                          </a:solidFill>
                        </a:rPr>
                        <a:t>$54 M</a:t>
                      </a:r>
                      <a:endParaRPr lang="en-CA" sz="2400">
                        <a:solidFill>
                          <a:srgbClr val="A29061"/>
                        </a:solidFill>
                      </a:endParaRPr>
                    </a:p>
                    <a:p>
                      <a:pPr lvl="0" algn="ctr">
                        <a:buNone/>
                      </a:pPr>
                      <a:endParaRPr lang="en-CA" sz="2100">
                        <a:solidFill>
                          <a:srgbClr val="0070C0"/>
                        </a:solidFill>
                      </a:endParaRPr>
                    </a:p>
                    <a:p>
                      <a:pPr lvl="0" algn="ctr">
                        <a:buNone/>
                      </a:pPr>
                      <a:endParaRPr lang="en-CA" sz="2100">
                        <a:solidFill>
                          <a:srgbClr val="0070C0"/>
                        </a:solidFill>
                      </a:endParaRPr>
                    </a:p>
                    <a:p>
                      <a:pPr marL="0" lvl="0" algn="ctr" defTabSz="685800" rtl="0" eaLnBrk="1" latinLnBrk="0" hangingPunct="1">
                        <a:buNone/>
                      </a:pPr>
                      <a:r>
                        <a:rPr lang="en-CA" sz="2100" b="1" u="sng" kern="1200">
                          <a:solidFill>
                            <a:srgbClr val="A29061"/>
                          </a:solidFill>
                          <a:latin typeface="+mn-lt"/>
                          <a:ea typeface="+mn-ea"/>
                          <a:cs typeface="+mn-cs"/>
                        </a:rPr>
                        <a:t>Working Capital</a:t>
                      </a:r>
                      <a:r>
                        <a:rPr lang="en-CA" sz="2100" b="0" u="none" baseline="30000">
                          <a:solidFill>
                            <a:srgbClr val="A29061"/>
                          </a:solidFill>
                        </a:rPr>
                        <a:t>1</a:t>
                      </a:r>
                      <a:endParaRPr lang="en-CA" sz="2100" b="0" u="none" kern="1200">
                        <a:solidFill>
                          <a:srgbClr val="A29061"/>
                        </a:solidFill>
                        <a:latin typeface="+mn-lt"/>
                        <a:ea typeface="+mn-ea"/>
                        <a:cs typeface="+mn-cs"/>
                      </a:endParaRPr>
                    </a:p>
                    <a:p>
                      <a:pPr marL="0" lvl="0" algn="ctr" defTabSz="685800" rtl="0" eaLnBrk="1" latinLnBrk="0" hangingPunct="1">
                        <a:buNone/>
                      </a:pPr>
                      <a:r>
                        <a:rPr lang="en-CA" sz="2100" b="0" u="none" kern="1200">
                          <a:solidFill>
                            <a:srgbClr val="A29061"/>
                          </a:solidFill>
                          <a:latin typeface="+mn-lt"/>
                          <a:ea typeface="+mn-ea"/>
                          <a:cs typeface="+mn-cs"/>
                        </a:rPr>
                        <a:t>$62 M</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lvl="0" algn="ctr">
                        <a:buNone/>
                      </a:pPr>
                      <a:endParaRPr lang="en-CA" sz="1400" b="1">
                        <a:solidFill>
                          <a:srgbClr val="0A3B50"/>
                        </a:solidFill>
                      </a:endParaRPr>
                    </a:p>
                    <a:p>
                      <a:pPr lvl="0" algn="ctr">
                        <a:buNone/>
                      </a:pPr>
                      <a:r>
                        <a:rPr lang="en-CA" sz="2100" b="1">
                          <a:solidFill>
                            <a:srgbClr val="0A3B50"/>
                          </a:solidFill>
                        </a:rPr>
                        <a:t>Positioning for project growth</a:t>
                      </a:r>
                      <a:endParaRPr lang="en-CA" sz="2100">
                        <a:solidFill>
                          <a:srgbClr val="0A3B50"/>
                        </a:solidFill>
                      </a:endParaRPr>
                    </a:p>
                    <a:p>
                      <a:pPr lvl="0" algn="ctr">
                        <a:buNone/>
                      </a:pPr>
                      <a:endParaRPr lang="en-CA" sz="2100">
                        <a:solidFill>
                          <a:srgbClr val="A29061"/>
                        </a:solidFill>
                      </a:endParaRPr>
                    </a:p>
                    <a:p>
                      <a:pPr lvl="0" algn="ctr">
                        <a:buNone/>
                      </a:pPr>
                      <a:r>
                        <a:rPr lang="en-CA" sz="2100" b="1" u="sng">
                          <a:solidFill>
                            <a:srgbClr val="A29061"/>
                          </a:solidFill>
                        </a:rPr>
                        <a:t>Convertible Debt</a:t>
                      </a:r>
                      <a:endParaRPr lang="en-CA" sz="2100">
                        <a:solidFill>
                          <a:srgbClr val="A29061"/>
                        </a:solidFill>
                      </a:endParaRPr>
                    </a:p>
                    <a:p>
                      <a:pPr lvl="0" algn="ctr">
                        <a:buNone/>
                      </a:pPr>
                      <a:r>
                        <a:rPr lang="en-CA" sz="2100">
                          <a:solidFill>
                            <a:srgbClr val="A29061"/>
                          </a:solidFill>
                        </a:rPr>
                        <a:t>US$110 M </a:t>
                      </a:r>
                    </a:p>
                    <a:p>
                      <a:pPr lvl="0" algn="ctr">
                        <a:buNone/>
                      </a:pPr>
                      <a:r>
                        <a:rPr lang="en-CA" sz="2100">
                          <a:solidFill>
                            <a:srgbClr val="A29061"/>
                          </a:solidFill>
                        </a:rPr>
                        <a:t>Closed in Feb 2025</a:t>
                      </a:r>
                    </a:p>
                    <a:p>
                      <a:pPr lvl="0" algn="ctr">
                        <a:buNone/>
                      </a:pPr>
                      <a:endParaRPr lang="en-CA" sz="2100">
                        <a:solidFill>
                          <a:srgbClr val="A29061"/>
                        </a:solidFill>
                      </a:endParaRPr>
                    </a:p>
                    <a:p>
                      <a:pPr lvl="0" algn="ctr">
                        <a:buNone/>
                      </a:pPr>
                      <a:r>
                        <a:rPr lang="en-CA" sz="2100" b="1" u="sng">
                          <a:solidFill>
                            <a:srgbClr val="A29061"/>
                          </a:solidFill>
                        </a:rPr>
                        <a:t>Total Debt</a:t>
                      </a:r>
                      <a:r>
                        <a:rPr lang="en-CA" sz="2100">
                          <a:solidFill>
                            <a:srgbClr val="A29061"/>
                          </a:solidFill>
                        </a:rPr>
                        <a:t> </a:t>
                      </a:r>
                    </a:p>
                    <a:p>
                      <a:pPr lvl="0" algn="ctr">
                        <a:buNone/>
                      </a:pPr>
                      <a:r>
                        <a:rPr lang="en-CA" sz="2100">
                          <a:solidFill>
                            <a:srgbClr val="A29061"/>
                          </a:solidFill>
                        </a:rPr>
                        <a:t>US$130 M</a:t>
                      </a:r>
                      <a:endParaRPr lang="en-CA" sz="2400">
                        <a:solidFill>
                          <a:srgbClr val="A29061"/>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lvl="0" algn="ctr">
                        <a:buNone/>
                      </a:pPr>
                      <a:endParaRPr lang="en-CA" sz="1400" b="1">
                        <a:solidFill>
                          <a:srgbClr val="0A3B50"/>
                        </a:solidFill>
                      </a:endParaRPr>
                    </a:p>
                    <a:p>
                      <a:pPr lvl="0" algn="ctr">
                        <a:buNone/>
                      </a:pPr>
                      <a:r>
                        <a:rPr lang="en-CA" sz="2100" b="1">
                          <a:solidFill>
                            <a:srgbClr val="0A3B50"/>
                          </a:solidFill>
                        </a:rPr>
                        <a:t>Strong gold price environment</a:t>
                      </a:r>
                      <a:endParaRPr lang="en-CA" sz="2100">
                        <a:solidFill>
                          <a:srgbClr val="0A3B50"/>
                        </a:solidFill>
                      </a:endParaRPr>
                    </a:p>
                    <a:p>
                      <a:pPr lvl="0" algn="ctr">
                        <a:buNone/>
                      </a:pPr>
                      <a:endParaRPr lang="en-CA" sz="2100">
                        <a:solidFill>
                          <a:srgbClr val="0070C0"/>
                        </a:solidFill>
                      </a:endParaRPr>
                    </a:p>
                    <a:p>
                      <a:pPr lvl="0" algn="ctr">
                        <a:buNone/>
                      </a:pPr>
                      <a:r>
                        <a:rPr lang="en-CA" sz="2100" b="1" u="sng">
                          <a:solidFill>
                            <a:srgbClr val="A29061"/>
                          </a:solidFill>
                        </a:rPr>
                        <a:t>H1 2025</a:t>
                      </a:r>
                    </a:p>
                    <a:p>
                      <a:pPr lvl="0" algn="ctr">
                        <a:buNone/>
                      </a:pPr>
                      <a:r>
                        <a:rPr lang="en-CA" sz="2100">
                          <a:solidFill>
                            <a:srgbClr val="A29061"/>
                          </a:solidFill>
                        </a:rPr>
                        <a:t>$22 M</a:t>
                      </a:r>
                    </a:p>
                    <a:p>
                      <a:pPr lvl="0" algn="ctr">
                        <a:buNone/>
                      </a:pPr>
                      <a:endParaRPr lang="en-CA" sz="2100">
                        <a:solidFill>
                          <a:srgbClr val="0070C0"/>
                        </a:solidFill>
                      </a:endParaRPr>
                    </a:p>
                    <a:p>
                      <a:pPr lvl="0" algn="ctr">
                        <a:buNone/>
                      </a:pPr>
                      <a:endParaRPr lang="en-CA" sz="2100">
                        <a:solidFill>
                          <a:srgbClr val="0070C0"/>
                        </a:solidFill>
                      </a:endParaRPr>
                    </a:p>
                    <a:p>
                      <a:pPr lvl="0" algn="ctr">
                        <a:buNone/>
                      </a:pPr>
                      <a:r>
                        <a:rPr lang="en-CA" sz="2100" b="1" u="sng">
                          <a:solidFill>
                            <a:srgbClr val="A29061"/>
                          </a:solidFill>
                        </a:rPr>
                        <a:t>H1 2024</a:t>
                      </a:r>
                    </a:p>
                    <a:p>
                      <a:pPr lvl="0" algn="ctr">
                        <a:buNone/>
                      </a:pPr>
                      <a:r>
                        <a:rPr lang="en-CA" sz="2100">
                          <a:solidFill>
                            <a:srgbClr val="A29061"/>
                          </a:solidFill>
                        </a:rPr>
                        <a:t>$17 M</a:t>
                      </a:r>
                    </a:p>
                    <a:p>
                      <a:pPr lvl="0" algn="ctr">
                        <a:buNone/>
                      </a:pPr>
                      <a:endParaRPr lang="en-CA" sz="2100">
                        <a:solidFill>
                          <a:srgbClr val="0070C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lvl="0" algn="ctr">
                        <a:buNone/>
                      </a:pPr>
                      <a:endParaRPr lang="en-CA" sz="1400" b="1">
                        <a:solidFill>
                          <a:srgbClr val="0A3B50"/>
                        </a:solidFill>
                      </a:endParaRPr>
                    </a:p>
                    <a:p>
                      <a:pPr lvl="0" algn="ctr">
                        <a:buNone/>
                      </a:pPr>
                      <a:r>
                        <a:rPr lang="en-CA" sz="2100" b="1">
                          <a:solidFill>
                            <a:srgbClr val="0A3B50"/>
                          </a:solidFill>
                        </a:rPr>
                        <a:t>Profitability in our operations</a:t>
                      </a:r>
                    </a:p>
                    <a:p>
                      <a:pPr lvl="0" algn="ctr">
                        <a:buNone/>
                      </a:pPr>
                      <a:endParaRPr lang="en-CA" sz="2100" b="1">
                        <a:solidFill>
                          <a:srgbClr val="0070C0"/>
                        </a:solidFill>
                      </a:endParaRPr>
                    </a:p>
                    <a:p>
                      <a:pPr lvl="0" algn="ctr">
                        <a:buNone/>
                      </a:pPr>
                      <a:r>
                        <a:rPr lang="en-CA" sz="2100" b="1" u="sng">
                          <a:solidFill>
                            <a:srgbClr val="A29061"/>
                          </a:solidFill>
                        </a:rPr>
                        <a:t>H1 2025</a:t>
                      </a:r>
                    </a:p>
                    <a:p>
                      <a:pPr lvl="0" algn="ctr">
                        <a:buNone/>
                      </a:pPr>
                      <a:r>
                        <a:rPr lang="en-CA" sz="2100" b="0">
                          <a:solidFill>
                            <a:srgbClr val="A29061"/>
                          </a:solidFill>
                        </a:rPr>
                        <a:t>$26.0 M</a:t>
                      </a:r>
                    </a:p>
                    <a:p>
                      <a:pPr lvl="0" algn="ctr">
                        <a:buNone/>
                      </a:pPr>
                      <a:r>
                        <a:rPr lang="en-CA" sz="2100" b="0">
                          <a:solidFill>
                            <a:srgbClr val="A29061"/>
                          </a:solidFill>
                        </a:rPr>
                        <a:t>$0.49/</a:t>
                      </a:r>
                      <a:r>
                        <a:rPr lang="en-CA" sz="2100" b="0" err="1">
                          <a:solidFill>
                            <a:srgbClr val="A29061"/>
                          </a:solidFill>
                        </a:rPr>
                        <a:t>shr</a:t>
                      </a:r>
                      <a:endParaRPr lang="en-CA" sz="2100" b="1">
                        <a:solidFill>
                          <a:srgbClr val="A29061"/>
                        </a:solidFill>
                      </a:endParaRPr>
                    </a:p>
                    <a:p>
                      <a:pPr lvl="0" algn="ctr">
                        <a:buNone/>
                      </a:pPr>
                      <a:endParaRPr lang="en-CA" sz="2100" b="0">
                        <a:solidFill>
                          <a:srgbClr val="0070C0"/>
                        </a:solidFill>
                      </a:endParaRPr>
                    </a:p>
                    <a:p>
                      <a:pPr lvl="0" algn="ctr">
                        <a:buNone/>
                      </a:pPr>
                      <a:r>
                        <a:rPr lang="en-CA" sz="2100" b="1" u="sng">
                          <a:solidFill>
                            <a:srgbClr val="A29061"/>
                          </a:solidFill>
                        </a:rPr>
                        <a:t>H1 2024</a:t>
                      </a:r>
                      <a:endParaRPr lang="en-CA" sz="2400" b="1" u="sng">
                        <a:solidFill>
                          <a:srgbClr val="A29061"/>
                        </a:solidFill>
                      </a:endParaRPr>
                    </a:p>
                    <a:p>
                      <a:pPr lvl="0" algn="ctr">
                        <a:buNone/>
                      </a:pPr>
                      <a:r>
                        <a:rPr lang="en-CA" sz="2100" b="0">
                          <a:solidFill>
                            <a:srgbClr val="A29061"/>
                          </a:solidFill>
                        </a:rPr>
                        <a:t>$13.6 M</a:t>
                      </a:r>
                    </a:p>
                    <a:p>
                      <a:pPr lvl="0" algn="ctr">
                        <a:buNone/>
                      </a:pPr>
                      <a:r>
                        <a:rPr lang="en-CA" sz="2100" b="0">
                          <a:solidFill>
                            <a:srgbClr val="A29061"/>
                          </a:solidFill>
                        </a:rPr>
                        <a:t>$0.27/</a:t>
                      </a:r>
                      <a:r>
                        <a:rPr lang="en-CA" sz="2100" b="0" err="1">
                          <a:solidFill>
                            <a:srgbClr val="A29061"/>
                          </a:solidFill>
                        </a:rPr>
                        <a:t>shr</a:t>
                      </a:r>
                      <a:endParaRPr lang="en-CA" sz="2100" b="0">
                        <a:solidFill>
                          <a:srgbClr val="A29061"/>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923826"/>
                  </a:ext>
                </a:extLst>
              </a:tr>
            </a:tbl>
          </a:graphicData>
        </a:graphic>
      </p:graphicFrame>
      <p:sp>
        <p:nvSpPr>
          <p:cNvPr id="12" name="TextBox 11">
            <a:extLst>
              <a:ext uri="{FF2B5EF4-FFF2-40B4-BE49-F238E27FC236}">
                <a16:creationId xmlns:a16="http://schemas.microsoft.com/office/drawing/2014/main" id="{F89C7DF3-08E3-7DD3-D3FD-703F44717A5A}"/>
              </a:ext>
            </a:extLst>
          </p:cNvPr>
          <p:cNvSpPr txBox="1"/>
          <p:nvPr/>
        </p:nvSpPr>
        <p:spPr>
          <a:xfrm>
            <a:off x="406401" y="5989800"/>
            <a:ext cx="10969876" cy="502573"/>
          </a:xfrm>
          <a:prstGeom prst="rect">
            <a:avLst/>
          </a:prstGeom>
          <a:noFill/>
        </p:spPr>
        <p:txBody>
          <a:bodyPr wrap="square" rtlCol="0">
            <a:spAutoFit/>
          </a:bodyPr>
          <a:lstStyle/>
          <a:p>
            <a:r>
              <a:rPr lang="en-CA" sz="1333" baseline="30000">
                <a:solidFill>
                  <a:schemeClr val="bg1">
                    <a:lumMod val="50000"/>
                  </a:schemeClr>
                </a:solidFill>
              </a:rPr>
              <a:t>1</a:t>
            </a:r>
            <a:r>
              <a:rPr lang="en-CA" sz="1333">
                <a:solidFill>
                  <a:schemeClr val="bg1">
                    <a:lumMod val="50000"/>
                  </a:schemeClr>
                </a:solidFill>
              </a:rPr>
              <a:t> Cash and working capital are preliminary estimates presented as at </a:t>
            </a:r>
            <a:r>
              <a:rPr lang="en-CA" sz="1333" b="1">
                <a:solidFill>
                  <a:schemeClr val="bg1">
                    <a:lumMod val="50000"/>
                  </a:schemeClr>
                </a:solidFill>
              </a:rPr>
              <a:t>June 30, 2025</a:t>
            </a:r>
            <a:r>
              <a:rPr lang="en-CA" sz="1333">
                <a:solidFill>
                  <a:schemeClr val="bg1">
                    <a:lumMod val="50000"/>
                  </a:schemeClr>
                </a:solidFill>
              </a:rPr>
              <a:t>.  Cash includes cash, cash equivalents, and restricted cash. Working capital represents our current assets less current liabilities.</a:t>
            </a:r>
          </a:p>
        </p:txBody>
      </p:sp>
      <p:sp>
        <p:nvSpPr>
          <p:cNvPr id="5" name="Slide Number Placeholder 2">
            <a:extLst>
              <a:ext uri="{FF2B5EF4-FFF2-40B4-BE49-F238E27FC236}">
                <a16:creationId xmlns:a16="http://schemas.microsoft.com/office/drawing/2014/main" id="{AE8B5177-F502-420C-4286-C07A435FBE73}"/>
              </a:ext>
            </a:extLst>
          </p:cNvPr>
          <p:cNvSpPr>
            <a:spLocks noGrp="1"/>
          </p:cNvSpPr>
          <p:nvPr>
            <p:ph type="sldNum" sz="quarter" idx="12"/>
          </p:nvPr>
        </p:nvSpPr>
        <p:spPr>
          <a:xfrm>
            <a:off x="9683718" y="6177776"/>
            <a:ext cx="2508281" cy="651233"/>
          </a:xfrm>
        </p:spPr>
        <p:txBody>
          <a:bodyPr/>
          <a:lstStyle/>
          <a:p>
            <a:fld id="{42413384-2D4C-4484-ACBE-DFD6FEDF0C2F}" type="slidenum">
              <a:rPr lang="es-AR" smtClean="0"/>
              <a:t>12</a:t>
            </a:fld>
            <a:endParaRPr lang="es-AR"/>
          </a:p>
        </p:txBody>
      </p:sp>
    </p:spTree>
    <p:extLst>
      <p:ext uri="{BB962C8B-B14F-4D97-AF65-F5344CB8AC3E}">
        <p14:creationId xmlns:p14="http://schemas.microsoft.com/office/powerpoint/2010/main" val="2573208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17016FBB-4C2B-84A9-29E8-8FAB41429BC0}"/>
              </a:ext>
            </a:extLst>
          </p:cNvPr>
          <p:cNvGraphicFramePr>
            <a:graphicFrameLocks/>
          </p:cNvGraphicFramePr>
          <p:nvPr>
            <p:extLst>
              <p:ext uri="{D42A27DB-BD31-4B8C-83A1-F6EECF244321}">
                <p14:modId xmlns:p14="http://schemas.microsoft.com/office/powerpoint/2010/main" val="2930181193"/>
              </p:ext>
            </p:extLst>
          </p:nvPr>
        </p:nvGraphicFramePr>
        <p:xfrm>
          <a:off x="314960" y="1148377"/>
          <a:ext cx="11562080" cy="5248473"/>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BC00D90A-A1EB-B91E-24E3-762297EE2C30}"/>
              </a:ext>
            </a:extLst>
          </p:cNvPr>
          <p:cNvSpPr txBox="1"/>
          <p:nvPr/>
        </p:nvSpPr>
        <p:spPr>
          <a:xfrm>
            <a:off x="8635796" y="3434521"/>
            <a:ext cx="304892" cy="307777"/>
          </a:xfrm>
          <a:prstGeom prst="rect">
            <a:avLst/>
          </a:prstGeom>
          <a:noFill/>
        </p:spPr>
        <p:txBody>
          <a:bodyPr wrap="none" rtlCol="0">
            <a:spAutoFit/>
          </a:bodyPr>
          <a:lstStyle/>
          <a:p>
            <a:r>
              <a:rPr lang="en-US" sz="1400" b="1">
                <a:solidFill>
                  <a:srgbClr val="A39061"/>
                </a:solidFill>
              </a:rPr>
              <a:t>E</a:t>
            </a:r>
          </a:p>
        </p:txBody>
      </p:sp>
      <p:sp>
        <p:nvSpPr>
          <p:cNvPr id="2" name="Slide Number Placeholder 1">
            <a:extLst>
              <a:ext uri="{FF2B5EF4-FFF2-40B4-BE49-F238E27FC236}">
                <a16:creationId xmlns:a16="http://schemas.microsoft.com/office/drawing/2014/main" id="{F955C8C7-4579-52B5-9970-0260E2789EC6}"/>
              </a:ext>
            </a:extLst>
          </p:cNvPr>
          <p:cNvSpPr>
            <a:spLocks noGrp="1"/>
          </p:cNvSpPr>
          <p:nvPr>
            <p:ph type="sldNum" sz="quarter" idx="12"/>
          </p:nvPr>
        </p:nvSpPr>
        <p:spPr/>
        <p:txBody>
          <a:bodyPr/>
          <a:lstStyle/>
          <a:p>
            <a:fld id="{D8955D86-EBE6-46A3-AC78-27FE558A77BB}" type="slidenum">
              <a:rPr lang="en-ID" smtClean="0"/>
              <a:pPr/>
              <a:t>13</a:t>
            </a:fld>
            <a:endParaRPr lang="en-ID"/>
          </a:p>
        </p:txBody>
      </p:sp>
      <p:sp>
        <p:nvSpPr>
          <p:cNvPr id="3" name="Title 2">
            <a:extLst>
              <a:ext uri="{FF2B5EF4-FFF2-40B4-BE49-F238E27FC236}">
                <a16:creationId xmlns:a16="http://schemas.microsoft.com/office/drawing/2014/main" id="{9FBC7FFD-8323-6D75-6B90-96ED6BF4316A}"/>
              </a:ext>
            </a:extLst>
          </p:cNvPr>
          <p:cNvSpPr>
            <a:spLocks noGrp="1"/>
          </p:cNvSpPr>
          <p:nvPr>
            <p:ph type="title"/>
          </p:nvPr>
        </p:nvSpPr>
        <p:spPr>
          <a:xfrm>
            <a:off x="642939" y="293685"/>
            <a:ext cx="9241613" cy="739775"/>
          </a:xfrm>
        </p:spPr>
        <p:txBody>
          <a:bodyPr>
            <a:normAutofit fontScale="90000"/>
          </a:bodyPr>
          <a:lstStyle/>
          <a:p>
            <a:r>
              <a:rPr lang="en-US"/>
              <a:t>MUX Consolidated Annual Production – Future Potential Growth</a:t>
            </a:r>
          </a:p>
        </p:txBody>
      </p:sp>
      <p:sp>
        <p:nvSpPr>
          <p:cNvPr id="6" name="TextBox 5">
            <a:extLst>
              <a:ext uri="{FF2B5EF4-FFF2-40B4-BE49-F238E27FC236}">
                <a16:creationId xmlns:a16="http://schemas.microsoft.com/office/drawing/2014/main" id="{8D0A13FD-542E-022F-A48E-3D3F9E7A96A7}"/>
              </a:ext>
            </a:extLst>
          </p:cNvPr>
          <p:cNvSpPr txBox="1"/>
          <p:nvPr/>
        </p:nvSpPr>
        <p:spPr>
          <a:xfrm>
            <a:off x="78003" y="1007283"/>
            <a:ext cx="1037463" cy="523220"/>
          </a:xfrm>
          <a:prstGeom prst="rect">
            <a:avLst/>
          </a:prstGeom>
          <a:noFill/>
        </p:spPr>
        <p:txBody>
          <a:bodyPr wrap="none" rtlCol="0">
            <a:spAutoFit/>
          </a:bodyPr>
          <a:lstStyle/>
          <a:p>
            <a:pPr algn="ctr"/>
            <a:r>
              <a:rPr lang="en-US" sz="1400" b="1"/>
              <a:t>Thousand</a:t>
            </a:r>
          </a:p>
          <a:p>
            <a:pPr algn="ctr"/>
            <a:r>
              <a:rPr lang="en-US" sz="1400" b="1"/>
              <a:t>GEOs</a:t>
            </a:r>
          </a:p>
        </p:txBody>
      </p:sp>
      <p:cxnSp>
        <p:nvCxnSpPr>
          <p:cNvPr id="4" name="Straight Arrow Connector 3">
            <a:extLst>
              <a:ext uri="{FF2B5EF4-FFF2-40B4-BE49-F238E27FC236}">
                <a16:creationId xmlns:a16="http://schemas.microsoft.com/office/drawing/2014/main" id="{2EE758F7-91F8-2E07-170E-43C29ECD7E59}"/>
              </a:ext>
            </a:extLst>
          </p:cNvPr>
          <p:cNvCxnSpPr>
            <a:cxnSpLocks/>
          </p:cNvCxnSpPr>
          <p:nvPr/>
        </p:nvCxnSpPr>
        <p:spPr>
          <a:xfrm flipV="1">
            <a:off x="1039079" y="2908515"/>
            <a:ext cx="5056921" cy="149192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1A844D4-0330-DA2A-2D22-F1D91E969A49}"/>
              </a:ext>
            </a:extLst>
          </p:cNvPr>
          <p:cNvCxnSpPr>
            <a:cxnSpLocks/>
          </p:cNvCxnSpPr>
          <p:nvPr/>
        </p:nvCxnSpPr>
        <p:spPr>
          <a:xfrm flipV="1">
            <a:off x="8537209" y="2233081"/>
            <a:ext cx="2965388" cy="185847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A0EEBAC-F371-DA29-07CE-366235FC8C2E}"/>
              </a:ext>
            </a:extLst>
          </p:cNvPr>
          <p:cNvSpPr txBox="1"/>
          <p:nvPr/>
        </p:nvSpPr>
        <p:spPr>
          <a:xfrm>
            <a:off x="860952" y="6552062"/>
            <a:ext cx="4988866" cy="261610"/>
          </a:xfrm>
          <a:prstGeom prst="rect">
            <a:avLst/>
          </a:prstGeom>
          <a:noFill/>
        </p:spPr>
        <p:txBody>
          <a:bodyPr wrap="none" rtlCol="0">
            <a:spAutoFit/>
          </a:bodyPr>
          <a:lstStyle/>
          <a:p>
            <a:r>
              <a:rPr lang="en-US" sz="1100">
                <a:solidFill>
                  <a:schemeClr val="tx1">
                    <a:lumMod val="75000"/>
                    <a:lumOff val="25000"/>
                  </a:schemeClr>
                </a:solidFill>
              </a:rPr>
              <a:t>1 - 2024 Production 135,900. 2 - 2025 – 2030 Projection, internal estimates.  </a:t>
            </a:r>
          </a:p>
        </p:txBody>
      </p:sp>
      <p:sp>
        <p:nvSpPr>
          <p:cNvPr id="10" name="TextBox 9">
            <a:extLst>
              <a:ext uri="{FF2B5EF4-FFF2-40B4-BE49-F238E27FC236}">
                <a16:creationId xmlns:a16="http://schemas.microsoft.com/office/drawing/2014/main" id="{5F72CED6-3F88-BBF2-05C1-34A1BC991059}"/>
              </a:ext>
            </a:extLst>
          </p:cNvPr>
          <p:cNvSpPr txBox="1"/>
          <p:nvPr/>
        </p:nvSpPr>
        <p:spPr>
          <a:xfrm>
            <a:off x="8057878" y="3356457"/>
            <a:ext cx="242374" cy="215444"/>
          </a:xfrm>
          <a:prstGeom prst="rect">
            <a:avLst/>
          </a:prstGeom>
          <a:noFill/>
        </p:spPr>
        <p:txBody>
          <a:bodyPr wrap="none" rtlCol="0">
            <a:spAutoFit/>
          </a:bodyPr>
          <a:lstStyle/>
          <a:p>
            <a:r>
              <a:rPr lang="en-US" sz="1200" b="1" baseline="30000">
                <a:solidFill>
                  <a:srgbClr val="003C58"/>
                </a:solidFill>
              </a:rPr>
              <a:t>1</a:t>
            </a:r>
          </a:p>
        </p:txBody>
      </p:sp>
      <p:sp>
        <p:nvSpPr>
          <p:cNvPr id="16" name="TextBox 15">
            <a:extLst>
              <a:ext uri="{FF2B5EF4-FFF2-40B4-BE49-F238E27FC236}">
                <a16:creationId xmlns:a16="http://schemas.microsoft.com/office/drawing/2014/main" id="{05654D99-2F79-051E-BF2C-DAE331F0BF9D}"/>
              </a:ext>
            </a:extLst>
          </p:cNvPr>
          <p:cNvSpPr txBox="1"/>
          <p:nvPr/>
        </p:nvSpPr>
        <p:spPr>
          <a:xfrm>
            <a:off x="8763366" y="3444498"/>
            <a:ext cx="242374" cy="215444"/>
          </a:xfrm>
          <a:prstGeom prst="rect">
            <a:avLst/>
          </a:prstGeom>
          <a:noFill/>
        </p:spPr>
        <p:txBody>
          <a:bodyPr wrap="none" rtlCol="0">
            <a:spAutoFit/>
          </a:bodyPr>
          <a:lstStyle/>
          <a:p>
            <a:r>
              <a:rPr lang="en-US" sz="1200" b="1" baseline="30000">
                <a:solidFill>
                  <a:srgbClr val="A39061"/>
                </a:solidFill>
              </a:rPr>
              <a:t>2</a:t>
            </a:r>
          </a:p>
        </p:txBody>
      </p:sp>
      <p:sp>
        <p:nvSpPr>
          <p:cNvPr id="14" name="TextBox 13">
            <a:extLst>
              <a:ext uri="{FF2B5EF4-FFF2-40B4-BE49-F238E27FC236}">
                <a16:creationId xmlns:a16="http://schemas.microsoft.com/office/drawing/2014/main" id="{FAC8E363-5D10-33E1-883D-0CA246EF977F}"/>
              </a:ext>
            </a:extLst>
          </p:cNvPr>
          <p:cNvSpPr txBox="1"/>
          <p:nvPr/>
        </p:nvSpPr>
        <p:spPr>
          <a:xfrm>
            <a:off x="9209234" y="3258873"/>
            <a:ext cx="304892" cy="307777"/>
          </a:xfrm>
          <a:prstGeom prst="rect">
            <a:avLst/>
          </a:prstGeom>
          <a:noFill/>
        </p:spPr>
        <p:txBody>
          <a:bodyPr wrap="none" rtlCol="0">
            <a:spAutoFit/>
          </a:bodyPr>
          <a:lstStyle/>
          <a:p>
            <a:r>
              <a:rPr lang="en-US" sz="1400" b="1">
                <a:solidFill>
                  <a:srgbClr val="A39061"/>
                </a:solidFill>
              </a:rPr>
              <a:t>E</a:t>
            </a:r>
          </a:p>
        </p:txBody>
      </p:sp>
      <p:sp>
        <p:nvSpPr>
          <p:cNvPr id="15" name="TextBox 14">
            <a:extLst>
              <a:ext uri="{FF2B5EF4-FFF2-40B4-BE49-F238E27FC236}">
                <a16:creationId xmlns:a16="http://schemas.microsoft.com/office/drawing/2014/main" id="{73CD123A-F116-B679-8819-B6A400604AFA}"/>
              </a:ext>
            </a:extLst>
          </p:cNvPr>
          <p:cNvSpPr txBox="1"/>
          <p:nvPr/>
        </p:nvSpPr>
        <p:spPr>
          <a:xfrm>
            <a:off x="9336804" y="3268850"/>
            <a:ext cx="242374" cy="215444"/>
          </a:xfrm>
          <a:prstGeom prst="rect">
            <a:avLst/>
          </a:prstGeom>
          <a:noFill/>
        </p:spPr>
        <p:txBody>
          <a:bodyPr wrap="none" rtlCol="0">
            <a:spAutoFit/>
          </a:bodyPr>
          <a:lstStyle/>
          <a:p>
            <a:r>
              <a:rPr lang="en-US" sz="1200" b="1" baseline="30000">
                <a:solidFill>
                  <a:srgbClr val="A39061"/>
                </a:solidFill>
              </a:rPr>
              <a:t>2</a:t>
            </a:r>
          </a:p>
        </p:txBody>
      </p:sp>
      <p:sp>
        <p:nvSpPr>
          <p:cNvPr id="26" name="TextBox 25">
            <a:extLst>
              <a:ext uri="{FF2B5EF4-FFF2-40B4-BE49-F238E27FC236}">
                <a16:creationId xmlns:a16="http://schemas.microsoft.com/office/drawing/2014/main" id="{C2833F3F-AAA6-6F8E-F333-78BC933FE0C9}"/>
              </a:ext>
            </a:extLst>
          </p:cNvPr>
          <p:cNvSpPr txBox="1"/>
          <p:nvPr/>
        </p:nvSpPr>
        <p:spPr>
          <a:xfrm>
            <a:off x="9782671" y="2907579"/>
            <a:ext cx="304892" cy="307777"/>
          </a:xfrm>
          <a:prstGeom prst="rect">
            <a:avLst/>
          </a:prstGeom>
          <a:noFill/>
        </p:spPr>
        <p:txBody>
          <a:bodyPr wrap="none" rtlCol="0">
            <a:spAutoFit/>
          </a:bodyPr>
          <a:lstStyle/>
          <a:p>
            <a:r>
              <a:rPr lang="en-US" sz="1400" b="1">
                <a:solidFill>
                  <a:srgbClr val="A39061"/>
                </a:solidFill>
              </a:rPr>
              <a:t>E</a:t>
            </a:r>
          </a:p>
        </p:txBody>
      </p:sp>
      <p:sp>
        <p:nvSpPr>
          <p:cNvPr id="27" name="TextBox 26">
            <a:extLst>
              <a:ext uri="{FF2B5EF4-FFF2-40B4-BE49-F238E27FC236}">
                <a16:creationId xmlns:a16="http://schemas.microsoft.com/office/drawing/2014/main" id="{0FF23428-0432-2E0D-BE34-BC399ACD53FD}"/>
              </a:ext>
            </a:extLst>
          </p:cNvPr>
          <p:cNvSpPr txBox="1"/>
          <p:nvPr/>
        </p:nvSpPr>
        <p:spPr>
          <a:xfrm>
            <a:off x="9910241" y="2917556"/>
            <a:ext cx="242374" cy="215444"/>
          </a:xfrm>
          <a:prstGeom prst="rect">
            <a:avLst/>
          </a:prstGeom>
          <a:noFill/>
        </p:spPr>
        <p:txBody>
          <a:bodyPr wrap="none" rtlCol="0">
            <a:spAutoFit/>
          </a:bodyPr>
          <a:lstStyle/>
          <a:p>
            <a:r>
              <a:rPr lang="en-US" sz="1200" b="1" baseline="30000">
                <a:solidFill>
                  <a:srgbClr val="A39061"/>
                </a:solidFill>
              </a:rPr>
              <a:t>2</a:t>
            </a:r>
          </a:p>
        </p:txBody>
      </p:sp>
      <p:sp>
        <p:nvSpPr>
          <p:cNvPr id="28" name="TextBox 27">
            <a:extLst>
              <a:ext uri="{FF2B5EF4-FFF2-40B4-BE49-F238E27FC236}">
                <a16:creationId xmlns:a16="http://schemas.microsoft.com/office/drawing/2014/main" id="{64AC21F9-113B-B5E0-1B89-A23F4C723752}"/>
              </a:ext>
            </a:extLst>
          </p:cNvPr>
          <p:cNvSpPr txBox="1"/>
          <p:nvPr/>
        </p:nvSpPr>
        <p:spPr>
          <a:xfrm>
            <a:off x="10361274" y="2375471"/>
            <a:ext cx="304892" cy="307777"/>
          </a:xfrm>
          <a:prstGeom prst="rect">
            <a:avLst/>
          </a:prstGeom>
          <a:noFill/>
        </p:spPr>
        <p:txBody>
          <a:bodyPr wrap="none" rtlCol="0">
            <a:spAutoFit/>
          </a:bodyPr>
          <a:lstStyle/>
          <a:p>
            <a:r>
              <a:rPr lang="en-US" sz="1400" b="1">
                <a:solidFill>
                  <a:srgbClr val="A39061"/>
                </a:solidFill>
              </a:rPr>
              <a:t>E</a:t>
            </a:r>
          </a:p>
        </p:txBody>
      </p:sp>
      <p:sp>
        <p:nvSpPr>
          <p:cNvPr id="29" name="TextBox 28">
            <a:extLst>
              <a:ext uri="{FF2B5EF4-FFF2-40B4-BE49-F238E27FC236}">
                <a16:creationId xmlns:a16="http://schemas.microsoft.com/office/drawing/2014/main" id="{EA2F803B-9275-A4E4-0653-9E5F08E370BC}"/>
              </a:ext>
            </a:extLst>
          </p:cNvPr>
          <p:cNvSpPr txBox="1"/>
          <p:nvPr/>
        </p:nvSpPr>
        <p:spPr>
          <a:xfrm>
            <a:off x="10488844" y="2385448"/>
            <a:ext cx="242374" cy="215444"/>
          </a:xfrm>
          <a:prstGeom prst="rect">
            <a:avLst/>
          </a:prstGeom>
          <a:noFill/>
        </p:spPr>
        <p:txBody>
          <a:bodyPr wrap="none" rtlCol="0">
            <a:spAutoFit/>
          </a:bodyPr>
          <a:lstStyle/>
          <a:p>
            <a:r>
              <a:rPr lang="en-US" sz="1200" b="1" baseline="30000">
                <a:solidFill>
                  <a:srgbClr val="A39061"/>
                </a:solidFill>
              </a:rPr>
              <a:t>2</a:t>
            </a:r>
          </a:p>
        </p:txBody>
      </p:sp>
      <p:sp>
        <p:nvSpPr>
          <p:cNvPr id="30" name="TextBox 29">
            <a:extLst>
              <a:ext uri="{FF2B5EF4-FFF2-40B4-BE49-F238E27FC236}">
                <a16:creationId xmlns:a16="http://schemas.microsoft.com/office/drawing/2014/main" id="{645CE8F3-5223-72C7-99BA-FEFE912A6ACF}"/>
              </a:ext>
            </a:extLst>
          </p:cNvPr>
          <p:cNvSpPr txBox="1"/>
          <p:nvPr/>
        </p:nvSpPr>
        <p:spPr>
          <a:xfrm>
            <a:off x="10929546" y="2199823"/>
            <a:ext cx="304892" cy="307777"/>
          </a:xfrm>
          <a:prstGeom prst="rect">
            <a:avLst/>
          </a:prstGeom>
          <a:noFill/>
        </p:spPr>
        <p:txBody>
          <a:bodyPr wrap="none" rtlCol="0">
            <a:spAutoFit/>
          </a:bodyPr>
          <a:lstStyle/>
          <a:p>
            <a:r>
              <a:rPr lang="en-US" sz="1400" b="1">
                <a:solidFill>
                  <a:srgbClr val="A39061"/>
                </a:solidFill>
              </a:rPr>
              <a:t>E</a:t>
            </a:r>
          </a:p>
        </p:txBody>
      </p:sp>
      <p:sp>
        <p:nvSpPr>
          <p:cNvPr id="31" name="TextBox 30">
            <a:extLst>
              <a:ext uri="{FF2B5EF4-FFF2-40B4-BE49-F238E27FC236}">
                <a16:creationId xmlns:a16="http://schemas.microsoft.com/office/drawing/2014/main" id="{E0453933-8DD6-022E-B933-59A6804FEE77}"/>
              </a:ext>
            </a:extLst>
          </p:cNvPr>
          <p:cNvSpPr txBox="1"/>
          <p:nvPr/>
        </p:nvSpPr>
        <p:spPr>
          <a:xfrm>
            <a:off x="11057116" y="2209800"/>
            <a:ext cx="242374" cy="215444"/>
          </a:xfrm>
          <a:prstGeom prst="rect">
            <a:avLst/>
          </a:prstGeom>
          <a:noFill/>
        </p:spPr>
        <p:txBody>
          <a:bodyPr wrap="none" rtlCol="0">
            <a:spAutoFit/>
          </a:bodyPr>
          <a:lstStyle/>
          <a:p>
            <a:r>
              <a:rPr lang="en-US" sz="1200" b="1" baseline="30000">
                <a:solidFill>
                  <a:srgbClr val="A39061"/>
                </a:solidFill>
              </a:rPr>
              <a:t>2</a:t>
            </a:r>
          </a:p>
        </p:txBody>
      </p:sp>
      <p:sp>
        <p:nvSpPr>
          <p:cNvPr id="32" name="TextBox 31">
            <a:extLst>
              <a:ext uri="{FF2B5EF4-FFF2-40B4-BE49-F238E27FC236}">
                <a16:creationId xmlns:a16="http://schemas.microsoft.com/office/drawing/2014/main" id="{4596B373-C0D7-DFB4-0106-84FB6ED40B88}"/>
              </a:ext>
            </a:extLst>
          </p:cNvPr>
          <p:cNvSpPr txBox="1"/>
          <p:nvPr/>
        </p:nvSpPr>
        <p:spPr>
          <a:xfrm>
            <a:off x="11128920" y="1586627"/>
            <a:ext cx="674241" cy="523220"/>
          </a:xfrm>
          <a:prstGeom prst="rect">
            <a:avLst/>
          </a:prstGeom>
          <a:noFill/>
        </p:spPr>
        <p:txBody>
          <a:bodyPr wrap="square" rtlCol="0">
            <a:spAutoFit/>
          </a:bodyPr>
          <a:lstStyle/>
          <a:p>
            <a:r>
              <a:rPr lang="en-US" sz="1400" b="1">
                <a:solidFill>
                  <a:srgbClr val="A39061"/>
                </a:solidFill>
              </a:rPr>
              <a:t>225 –</a:t>
            </a:r>
          </a:p>
          <a:p>
            <a:r>
              <a:rPr lang="en-US" sz="1400" b="1">
                <a:solidFill>
                  <a:srgbClr val="A39061"/>
                </a:solidFill>
              </a:rPr>
              <a:t>255 E</a:t>
            </a:r>
          </a:p>
        </p:txBody>
      </p:sp>
      <p:sp>
        <p:nvSpPr>
          <p:cNvPr id="33" name="TextBox 32">
            <a:extLst>
              <a:ext uri="{FF2B5EF4-FFF2-40B4-BE49-F238E27FC236}">
                <a16:creationId xmlns:a16="http://schemas.microsoft.com/office/drawing/2014/main" id="{2DEBEA3A-027B-E292-B649-98CF6EC0FEEA}"/>
              </a:ext>
            </a:extLst>
          </p:cNvPr>
          <p:cNvSpPr txBox="1"/>
          <p:nvPr/>
        </p:nvSpPr>
        <p:spPr>
          <a:xfrm>
            <a:off x="11600928" y="1828446"/>
            <a:ext cx="242374" cy="215444"/>
          </a:xfrm>
          <a:prstGeom prst="rect">
            <a:avLst/>
          </a:prstGeom>
          <a:noFill/>
        </p:spPr>
        <p:txBody>
          <a:bodyPr wrap="none" rtlCol="0">
            <a:spAutoFit/>
          </a:bodyPr>
          <a:lstStyle/>
          <a:p>
            <a:r>
              <a:rPr lang="en-US" sz="1200" b="1" baseline="30000">
                <a:solidFill>
                  <a:srgbClr val="A39061"/>
                </a:solidFill>
              </a:rPr>
              <a:t>2</a:t>
            </a:r>
          </a:p>
        </p:txBody>
      </p:sp>
    </p:spTree>
    <p:extLst>
      <p:ext uri="{BB962C8B-B14F-4D97-AF65-F5344CB8AC3E}">
        <p14:creationId xmlns:p14="http://schemas.microsoft.com/office/powerpoint/2010/main" val="1126115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576F0-8B8E-7D15-DF37-F7B2A9C0D4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6B21E0-5972-6B76-9D9B-18978B5FB226}"/>
              </a:ext>
            </a:extLst>
          </p:cNvPr>
          <p:cNvSpPr>
            <a:spLocks noGrp="1"/>
          </p:cNvSpPr>
          <p:nvPr>
            <p:ph type="title"/>
          </p:nvPr>
        </p:nvSpPr>
        <p:spPr>
          <a:xfrm>
            <a:off x="642941" y="293687"/>
            <a:ext cx="11141833" cy="739775"/>
          </a:xfrm>
        </p:spPr>
        <p:txBody>
          <a:bodyPr vert="horz" lIns="121920" tIns="60960" rIns="121920" bIns="6096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a:solidFill>
                  <a:srgbClr val="003C58"/>
                </a:solidFill>
                <a:latin typeface="+mj-lt"/>
                <a:cs typeface="Arial"/>
              </a:rPr>
              <a:t>Organic Growth Self-Funded Through Free Cash Flow ($3,350/oz Gold)</a:t>
            </a:r>
            <a:endParaRPr lang="en-US" sz="2400">
              <a:solidFill>
                <a:srgbClr val="003C58"/>
              </a:solidFill>
              <a:latin typeface="+mj-lt"/>
            </a:endParaRPr>
          </a:p>
        </p:txBody>
      </p:sp>
      <p:sp>
        <p:nvSpPr>
          <p:cNvPr id="6" name="Text Placeholder 5">
            <a:extLst>
              <a:ext uri="{FF2B5EF4-FFF2-40B4-BE49-F238E27FC236}">
                <a16:creationId xmlns:a16="http://schemas.microsoft.com/office/drawing/2014/main" id="{D4DC4AD1-C400-0B09-7C82-AE63E1F53A6D}"/>
              </a:ext>
            </a:extLst>
          </p:cNvPr>
          <p:cNvSpPr>
            <a:spLocks noGrp="1"/>
          </p:cNvSpPr>
          <p:nvPr>
            <p:ph type="body" sz="half" idx="2"/>
          </p:nvPr>
        </p:nvSpPr>
        <p:spPr>
          <a:xfrm>
            <a:off x="1495153" y="6296477"/>
            <a:ext cx="3001315" cy="180364"/>
          </a:xfrm>
        </p:spPr>
        <p:txBody>
          <a:bodyPr vert="horz" lIns="121920" tIns="60960" rIns="121920" bIns="6096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067">
                <a:solidFill>
                  <a:schemeClr val="tx1">
                    <a:lumMod val="50000"/>
                    <a:lumOff val="50000"/>
                  </a:schemeClr>
                </a:solidFill>
              </a:rPr>
              <a:t>*100% held operations, excludes San José</a:t>
            </a:r>
            <a:endParaRPr lang="en-CA" sz="1067">
              <a:solidFill>
                <a:schemeClr val="tx1">
                  <a:lumMod val="50000"/>
                  <a:lumOff val="50000"/>
                </a:schemeClr>
              </a:solidFill>
              <a:cs typeface="Arial"/>
            </a:endParaRPr>
          </a:p>
        </p:txBody>
      </p:sp>
      <p:sp>
        <p:nvSpPr>
          <p:cNvPr id="8" name="Text Placeholder 5">
            <a:extLst>
              <a:ext uri="{FF2B5EF4-FFF2-40B4-BE49-F238E27FC236}">
                <a16:creationId xmlns:a16="http://schemas.microsoft.com/office/drawing/2014/main" id="{1CF9C861-0497-36DB-552C-D97A06DE1A2E}"/>
              </a:ext>
            </a:extLst>
          </p:cNvPr>
          <p:cNvSpPr txBox="1">
            <a:spLocks/>
          </p:cNvSpPr>
          <p:nvPr/>
        </p:nvSpPr>
        <p:spPr>
          <a:xfrm>
            <a:off x="2797766" y="5716547"/>
            <a:ext cx="2130805" cy="180364"/>
          </a:xfrm>
          <a:prstGeom prst="rect">
            <a:avLst/>
          </a:prstGeom>
        </p:spPr>
        <p:txBody>
          <a:bodyPr vert="horz" lIns="91440" tIns="45720" rIns="91440" bIns="4572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CA" sz="1351"/>
          </a:p>
        </p:txBody>
      </p:sp>
      <p:sp>
        <p:nvSpPr>
          <p:cNvPr id="9" name="Text Placeholder 5">
            <a:extLst>
              <a:ext uri="{FF2B5EF4-FFF2-40B4-BE49-F238E27FC236}">
                <a16:creationId xmlns:a16="http://schemas.microsoft.com/office/drawing/2014/main" id="{A1CDF966-1C88-8BEE-F982-208B12B90511}"/>
              </a:ext>
            </a:extLst>
          </p:cNvPr>
          <p:cNvSpPr txBox="1">
            <a:spLocks/>
          </p:cNvSpPr>
          <p:nvPr/>
        </p:nvSpPr>
        <p:spPr>
          <a:xfrm>
            <a:off x="1502492" y="6488117"/>
            <a:ext cx="5312109" cy="180364"/>
          </a:xfrm>
          <a:prstGeom prst="rect">
            <a:avLst/>
          </a:prstGeom>
        </p:spPr>
        <p:txBody>
          <a:bodyPr vert="horz" lIns="9144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067">
                <a:solidFill>
                  <a:schemeClr val="tx1">
                    <a:lumMod val="50000"/>
                    <a:lumOff val="50000"/>
                  </a:schemeClr>
                </a:solidFill>
              </a:rPr>
              <a:t>*Free Cashflow: After Tax Cashflow from Operations less Sustaining </a:t>
            </a:r>
            <a:r>
              <a:rPr lang="en-CA" sz="1067" err="1">
                <a:solidFill>
                  <a:schemeClr val="tx1">
                    <a:lumMod val="50000"/>
                    <a:lumOff val="50000"/>
                  </a:schemeClr>
                </a:solidFill>
              </a:rPr>
              <a:t>CapEx</a:t>
            </a:r>
            <a:endParaRPr lang="en-CA" sz="1067">
              <a:solidFill>
                <a:schemeClr val="tx1">
                  <a:lumMod val="50000"/>
                  <a:lumOff val="50000"/>
                </a:schemeClr>
              </a:solidFill>
            </a:endParaRPr>
          </a:p>
        </p:txBody>
      </p:sp>
      <p:sp>
        <p:nvSpPr>
          <p:cNvPr id="3" name="Slide Number Placeholder 2">
            <a:extLst>
              <a:ext uri="{FF2B5EF4-FFF2-40B4-BE49-F238E27FC236}">
                <a16:creationId xmlns:a16="http://schemas.microsoft.com/office/drawing/2014/main" id="{3A8D41C8-ACA1-3F7F-62ED-EDD0184498CA}"/>
              </a:ext>
            </a:extLst>
          </p:cNvPr>
          <p:cNvSpPr>
            <a:spLocks noGrp="1"/>
          </p:cNvSpPr>
          <p:nvPr>
            <p:ph type="sldNum" sz="quarter" idx="12"/>
          </p:nvPr>
        </p:nvSpPr>
        <p:spPr>
          <a:xfrm>
            <a:off x="9683718" y="6177776"/>
            <a:ext cx="2508281" cy="651233"/>
          </a:xfrm>
        </p:spPr>
        <p:txBody>
          <a:bodyPr/>
          <a:lstStyle/>
          <a:p>
            <a:fld id="{42413384-2D4C-4484-ACBE-DFD6FEDF0C2F}" type="slidenum">
              <a:rPr lang="es-AR" smtClean="0"/>
              <a:t>14</a:t>
            </a:fld>
            <a:endParaRPr lang="es-AR"/>
          </a:p>
        </p:txBody>
      </p:sp>
      <p:pic>
        <p:nvPicPr>
          <p:cNvPr id="2" name="Picture 1">
            <a:extLst>
              <a:ext uri="{FF2B5EF4-FFF2-40B4-BE49-F238E27FC236}">
                <a16:creationId xmlns:a16="http://schemas.microsoft.com/office/drawing/2014/main" id="{927728FA-14E0-A5EF-C977-028CEC0288A1}"/>
              </a:ext>
            </a:extLst>
          </p:cNvPr>
          <p:cNvPicPr>
            <a:picLocks noChangeAspect="1"/>
          </p:cNvPicPr>
          <p:nvPr/>
        </p:nvPicPr>
        <p:blipFill>
          <a:blip r:embed="rId2"/>
          <a:stretch>
            <a:fillRect/>
          </a:stretch>
        </p:blipFill>
        <p:spPr>
          <a:xfrm>
            <a:off x="1614561" y="1033462"/>
            <a:ext cx="8962877" cy="4906917"/>
          </a:xfrm>
          <a:prstGeom prst="rect">
            <a:avLst/>
          </a:prstGeom>
        </p:spPr>
      </p:pic>
    </p:spTree>
    <p:extLst>
      <p:ext uri="{BB962C8B-B14F-4D97-AF65-F5344CB8AC3E}">
        <p14:creationId xmlns:p14="http://schemas.microsoft.com/office/powerpoint/2010/main" val="3007506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D28A2-B6A3-5442-4BA6-D29E91C3BD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12E31F-8DAF-3309-408F-7F249C6B277E}"/>
              </a:ext>
            </a:extLst>
          </p:cNvPr>
          <p:cNvSpPr>
            <a:spLocks noGrp="1"/>
          </p:cNvSpPr>
          <p:nvPr>
            <p:ph type="title"/>
          </p:nvPr>
        </p:nvSpPr>
        <p:spPr>
          <a:xfrm>
            <a:off x="642939" y="293687"/>
            <a:ext cx="11549060" cy="739775"/>
          </a:xfrm>
        </p:spPr>
        <p:txBody>
          <a:bodyPr vert="horz" lIns="121920" tIns="60960" rIns="121920" bIns="6096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a:solidFill>
                  <a:srgbClr val="003C58"/>
                </a:solidFill>
                <a:latin typeface="+mj-lt"/>
              </a:rPr>
              <a:t>Free Cash Flow Sensitivity to Gold Price ($2,800 - $3,900 / oz)</a:t>
            </a:r>
            <a:endParaRPr lang="en-US" sz="2400">
              <a:solidFill>
                <a:srgbClr val="003C58"/>
              </a:solidFill>
              <a:latin typeface="+mj-lt"/>
              <a:cs typeface="Arial"/>
            </a:endParaRPr>
          </a:p>
        </p:txBody>
      </p:sp>
      <p:sp>
        <p:nvSpPr>
          <p:cNvPr id="6" name="Text Placeholder 5">
            <a:extLst>
              <a:ext uri="{FF2B5EF4-FFF2-40B4-BE49-F238E27FC236}">
                <a16:creationId xmlns:a16="http://schemas.microsoft.com/office/drawing/2014/main" id="{6B3F8DD7-4C4F-EAC3-A6C5-D27C022C0537}"/>
              </a:ext>
            </a:extLst>
          </p:cNvPr>
          <p:cNvSpPr>
            <a:spLocks noGrp="1"/>
          </p:cNvSpPr>
          <p:nvPr>
            <p:ph type="body" sz="half" idx="2"/>
          </p:nvPr>
        </p:nvSpPr>
        <p:spPr>
          <a:xfrm>
            <a:off x="1555095" y="6333710"/>
            <a:ext cx="3884244" cy="180364"/>
          </a:xfrm>
        </p:spPr>
        <p:txBody>
          <a:bodyPr vert="horz" lIns="121920" tIns="60960" rIns="121920" bIns="6096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067">
                <a:solidFill>
                  <a:schemeClr val="tx1">
                    <a:lumMod val="50000"/>
                    <a:lumOff val="50000"/>
                  </a:schemeClr>
                </a:solidFill>
              </a:rPr>
              <a:t>*100% held operations, excludes San José</a:t>
            </a:r>
          </a:p>
        </p:txBody>
      </p:sp>
      <p:sp>
        <p:nvSpPr>
          <p:cNvPr id="3" name="Text Placeholder 5">
            <a:extLst>
              <a:ext uri="{FF2B5EF4-FFF2-40B4-BE49-F238E27FC236}">
                <a16:creationId xmlns:a16="http://schemas.microsoft.com/office/drawing/2014/main" id="{564A790E-9A50-0CA2-21FE-AF85EC27F9F0}"/>
              </a:ext>
            </a:extLst>
          </p:cNvPr>
          <p:cNvSpPr txBox="1">
            <a:spLocks/>
          </p:cNvSpPr>
          <p:nvPr/>
        </p:nvSpPr>
        <p:spPr>
          <a:xfrm>
            <a:off x="1555095" y="6519989"/>
            <a:ext cx="5312109" cy="180364"/>
          </a:xfrm>
          <a:prstGeom prst="rect">
            <a:avLst/>
          </a:prstGeom>
        </p:spPr>
        <p:txBody>
          <a:bodyPr vert="horz" lIns="9144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067">
                <a:solidFill>
                  <a:schemeClr val="tx1">
                    <a:lumMod val="50000"/>
                    <a:lumOff val="50000"/>
                  </a:schemeClr>
                </a:solidFill>
              </a:rPr>
              <a:t>*Free Cashflow: After Tax Cashflow from Operations less Sustaining </a:t>
            </a:r>
            <a:r>
              <a:rPr lang="en-CA" sz="1067" err="1">
                <a:solidFill>
                  <a:schemeClr val="tx1">
                    <a:lumMod val="50000"/>
                    <a:lumOff val="50000"/>
                  </a:schemeClr>
                </a:solidFill>
              </a:rPr>
              <a:t>CapEx</a:t>
            </a:r>
            <a:endParaRPr lang="en-CA" sz="1067">
              <a:solidFill>
                <a:schemeClr val="tx1">
                  <a:lumMod val="50000"/>
                  <a:lumOff val="50000"/>
                </a:schemeClr>
              </a:solidFill>
            </a:endParaRPr>
          </a:p>
        </p:txBody>
      </p:sp>
      <p:sp>
        <p:nvSpPr>
          <p:cNvPr id="2" name="Slide Number Placeholder 2">
            <a:extLst>
              <a:ext uri="{FF2B5EF4-FFF2-40B4-BE49-F238E27FC236}">
                <a16:creationId xmlns:a16="http://schemas.microsoft.com/office/drawing/2014/main" id="{BB97A69A-B093-96DE-6B76-35F347599291}"/>
              </a:ext>
            </a:extLst>
          </p:cNvPr>
          <p:cNvSpPr>
            <a:spLocks noGrp="1"/>
          </p:cNvSpPr>
          <p:nvPr>
            <p:ph type="sldNum" sz="quarter" idx="12"/>
          </p:nvPr>
        </p:nvSpPr>
        <p:spPr>
          <a:xfrm>
            <a:off x="9683718" y="6177776"/>
            <a:ext cx="2508281" cy="651233"/>
          </a:xfrm>
        </p:spPr>
        <p:txBody>
          <a:bodyPr/>
          <a:lstStyle/>
          <a:p>
            <a:fld id="{42413384-2D4C-4484-ACBE-DFD6FEDF0C2F}" type="slidenum">
              <a:rPr lang="es-AR" smtClean="0"/>
              <a:t>15</a:t>
            </a:fld>
            <a:endParaRPr lang="es-AR"/>
          </a:p>
        </p:txBody>
      </p:sp>
      <p:pic>
        <p:nvPicPr>
          <p:cNvPr id="5" name="Picture 4">
            <a:extLst>
              <a:ext uri="{FF2B5EF4-FFF2-40B4-BE49-F238E27FC236}">
                <a16:creationId xmlns:a16="http://schemas.microsoft.com/office/drawing/2014/main" id="{9A948112-6296-28AA-8937-8B655BC3D215}"/>
              </a:ext>
            </a:extLst>
          </p:cNvPr>
          <p:cNvPicPr>
            <a:picLocks noChangeAspect="1"/>
          </p:cNvPicPr>
          <p:nvPr/>
        </p:nvPicPr>
        <p:blipFill>
          <a:blip r:embed="rId2"/>
          <a:stretch>
            <a:fillRect/>
          </a:stretch>
        </p:blipFill>
        <p:spPr>
          <a:xfrm>
            <a:off x="1555095" y="1033462"/>
            <a:ext cx="8996218" cy="4925170"/>
          </a:xfrm>
          <a:prstGeom prst="rect">
            <a:avLst/>
          </a:prstGeom>
        </p:spPr>
      </p:pic>
    </p:spTree>
    <p:extLst>
      <p:ext uri="{BB962C8B-B14F-4D97-AF65-F5344CB8AC3E}">
        <p14:creationId xmlns:p14="http://schemas.microsoft.com/office/powerpoint/2010/main" val="3745086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58F09-5333-9ECA-D020-F7038344471A}"/>
            </a:ext>
          </a:extLst>
        </p:cNvPr>
        <p:cNvGrpSpPr/>
        <p:nvPr/>
      </p:nvGrpSpPr>
      <p:grpSpPr>
        <a:xfrm>
          <a:off x="0" y="0"/>
          <a:ext cx="0" cy="0"/>
          <a:chOff x="0" y="0"/>
          <a:chExt cx="0" cy="0"/>
        </a:xfrm>
      </p:grpSpPr>
      <p:pic>
        <p:nvPicPr>
          <p:cNvPr id="10" name="Picture 9" descr="A map of the world&#10;&#10;Description automatically generated">
            <a:extLst>
              <a:ext uri="{FF2B5EF4-FFF2-40B4-BE49-F238E27FC236}">
                <a16:creationId xmlns:a16="http://schemas.microsoft.com/office/drawing/2014/main" id="{5BB542E0-44ED-72C4-72F1-42F156F105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19564" y="1059298"/>
            <a:ext cx="4270601" cy="5774028"/>
          </a:xfrm>
          <a:prstGeom prst="rect">
            <a:avLst/>
          </a:prstGeom>
        </p:spPr>
      </p:pic>
      <p:sp>
        <p:nvSpPr>
          <p:cNvPr id="77" name="Oval 76">
            <a:extLst>
              <a:ext uri="{FF2B5EF4-FFF2-40B4-BE49-F238E27FC236}">
                <a16:creationId xmlns:a16="http://schemas.microsoft.com/office/drawing/2014/main" id="{B8C169CF-770C-04E6-C68F-43EB07287AD6}"/>
              </a:ext>
            </a:extLst>
          </p:cNvPr>
          <p:cNvSpPr>
            <a:spLocks noChangeAspect="1"/>
          </p:cNvSpPr>
          <p:nvPr/>
        </p:nvSpPr>
        <p:spPr>
          <a:xfrm>
            <a:off x="6382921" y="2723060"/>
            <a:ext cx="180000" cy="180000"/>
          </a:xfrm>
          <a:prstGeom prst="ellipse">
            <a:avLst/>
          </a:prstGeom>
          <a:solidFill>
            <a:schemeClr val="accent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sp>
        <p:nvSpPr>
          <p:cNvPr id="91" name="Oval 90">
            <a:extLst>
              <a:ext uri="{FF2B5EF4-FFF2-40B4-BE49-F238E27FC236}">
                <a16:creationId xmlns:a16="http://schemas.microsoft.com/office/drawing/2014/main" id="{DCEF8454-B338-0D44-727A-49BBE8058738}"/>
              </a:ext>
            </a:extLst>
          </p:cNvPr>
          <p:cNvSpPr>
            <a:spLocks noChangeAspect="1"/>
          </p:cNvSpPr>
          <p:nvPr/>
        </p:nvSpPr>
        <p:spPr>
          <a:xfrm>
            <a:off x="5480730" y="3656160"/>
            <a:ext cx="180000" cy="180000"/>
          </a:xfrm>
          <a:prstGeom prst="ellipse">
            <a:avLst/>
          </a:prstGeom>
          <a:solidFill>
            <a:schemeClr val="accent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sp>
        <p:nvSpPr>
          <p:cNvPr id="87" name="Title 86">
            <a:extLst>
              <a:ext uri="{FF2B5EF4-FFF2-40B4-BE49-F238E27FC236}">
                <a16:creationId xmlns:a16="http://schemas.microsoft.com/office/drawing/2014/main" id="{F503F93B-7084-937B-98E3-387C76BDCFCF}"/>
              </a:ext>
            </a:extLst>
          </p:cNvPr>
          <p:cNvSpPr>
            <a:spLocks noGrp="1"/>
          </p:cNvSpPr>
          <p:nvPr>
            <p:ph type="title"/>
          </p:nvPr>
        </p:nvSpPr>
        <p:spPr>
          <a:xfrm>
            <a:off x="561459" y="105592"/>
            <a:ext cx="10810507" cy="819376"/>
          </a:xfrm>
          <a:solidFill>
            <a:schemeClr val="bg1"/>
          </a:solidFill>
        </p:spPr>
        <p:txBody>
          <a:bodyPr vert="horz" lIns="121920" tIns="60960" rIns="121920" bIns="60960" rtlCol="0" anchor="t">
            <a:normAutofit fontScale="90000"/>
          </a:bodyPr>
          <a:lstStyle/>
          <a:p>
            <a:pPr>
              <a:lnSpc>
                <a:spcPct val="100000"/>
              </a:lnSpc>
              <a:spcBef>
                <a:spcPts val="533"/>
              </a:spcBef>
              <a:spcAft>
                <a:spcPts val="533"/>
              </a:spcAft>
            </a:pPr>
            <a:r>
              <a:rPr lang="en-ID" sz="2400">
                <a:solidFill>
                  <a:srgbClr val="A39061"/>
                </a:solidFill>
                <a:latin typeface="+mj-lt"/>
                <a:cs typeface="Arial"/>
              </a:rPr>
              <a:t>McEwen Inc.: </a:t>
            </a:r>
            <a:br>
              <a:rPr lang="en-ID" sz="2400">
                <a:latin typeface="+mj-lt"/>
                <a:cs typeface="Arial"/>
              </a:rPr>
            </a:br>
            <a:r>
              <a:rPr lang="en-ID" sz="2400">
                <a:solidFill>
                  <a:srgbClr val="A4956C"/>
                </a:solidFill>
                <a:latin typeface="+mj-lt"/>
                <a:cs typeface="Arial"/>
              </a:rPr>
              <a:t>Gold</a:t>
            </a:r>
            <a:r>
              <a:rPr lang="en-ID" sz="2400">
                <a:solidFill>
                  <a:srgbClr val="003C58"/>
                </a:solidFill>
                <a:latin typeface="+mj-lt"/>
                <a:cs typeface="Arial"/>
              </a:rPr>
              <a:t> &amp;</a:t>
            </a:r>
            <a:r>
              <a:rPr lang="en-ID" sz="2400">
                <a:latin typeface="+mj-lt"/>
                <a:cs typeface="Arial"/>
              </a:rPr>
              <a:t> Silver </a:t>
            </a:r>
            <a:r>
              <a:rPr lang="en-ID" sz="2400">
                <a:solidFill>
                  <a:srgbClr val="003C58"/>
                </a:solidFill>
                <a:latin typeface="+mj-lt"/>
                <a:cs typeface="Arial"/>
              </a:rPr>
              <a:t>Production</a:t>
            </a:r>
            <a:r>
              <a:rPr lang="en-ID" sz="2400">
                <a:solidFill>
                  <a:srgbClr val="404040"/>
                </a:solidFill>
                <a:latin typeface="+mj-lt"/>
                <a:cs typeface="Arial"/>
              </a:rPr>
              <a:t> </a:t>
            </a:r>
            <a:r>
              <a:rPr lang="en-ID" sz="2400">
                <a:solidFill>
                  <a:srgbClr val="003C58"/>
                </a:solidFill>
                <a:latin typeface="+mj-lt"/>
                <a:cs typeface="Arial"/>
              </a:rPr>
              <a:t>&amp;</a:t>
            </a:r>
            <a:r>
              <a:rPr lang="en-ID" sz="2400">
                <a:latin typeface="+mj-lt"/>
                <a:cs typeface="Arial"/>
              </a:rPr>
              <a:t> </a:t>
            </a:r>
            <a:r>
              <a:rPr lang="en-ID" sz="2400">
                <a:solidFill>
                  <a:srgbClr val="E7730E"/>
                </a:solidFill>
                <a:latin typeface="+mj-lt"/>
                <a:cs typeface="Arial"/>
              </a:rPr>
              <a:t>Copper</a:t>
            </a:r>
            <a:r>
              <a:rPr lang="en-ID" sz="2400">
                <a:latin typeface="+mj-lt"/>
                <a:cs typeface="Arial"/>
              </a:rPr>
              <a:t> </a:t>
            </a:r>
            <a:r>
              <a:rPr lang="en-ID" sz="2400">
                <a:solidFill>
                  <a:srgbClr val="003C58"/>
                </a:solidFill>
                <a:latin typeface="+mj-lt"/>
                <a:cs typeface="Arial"/>
              </a:rPr>
              <a:t>Development Project</a:t>
            </a:r>
            <a:endParaRPr lang="en-US" sz="2400" b="0">
              <a:solidFill>
                <a:srgbClr val="003C58"/>
              </a:solidFill>
              <a:latin typeface="+mj-lt"/>
            </a:endParaRPr>
          </a:p>
        </p:txBody>
      </p:sp>
      <p:sp>
        <p:nvSpPr>
          <p:cNvPr id="94" name="Line Callout 2 93">
            <a:extLst>
              <a:ext uri="{FF2B5EF4-FFF2-40B4-BE49-F238E27FC236}">
                <a16:creationId xmlns:a16="http://schemas.microsoft.com/office/drawing/2014/main" id="{93DF44D0-432E-EF85-4192-2F5ED13A4897}"/>
              </a:ext>
            </a:extLst>
          </p:cNvPr>
          <p:cNvSpPr/>
          <p:nvPr/>
        </p:nvSpPr>
        <p:spPr>
          <a:xfrm>
            <a:off x="7786048" y="2160224"/>
            <a:ext cx="2342689" cy="652836"/>
          </a:xfrm>
          <a:prstGeom prst="borderCallout2">
            <a:avLst>
              <a:gd name="adj1" fmla="val 18750"/>
              <a:gd name="adj2" fmla="val -5706"/>
              <a:gd name="adj3" fmla="val 18750"/>
              <a:gd name="adj4" fmla="val -16667"/>
              <a:gd name="adj5" fmla="val 102020"/>
              <a:gd name="adj6" fmla="val -50210"/>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US" sz="1600" b="1">
                <a:solidFill>
                  <a:schemeClr val="tx1">
                    <a:lumMod val="75000"/>
                    <a:lumOff val="25000"/>
                  </a:schemeClr>
                </a:solidFill>
                <a:latin typeface="Calibri" panose="020F0502020204030204" pitchFamily="34" charset="0"/>
                <a:cs typeface="Calibri" panose="020F0502020204030204" pitchFamily="34" charset="0"/>
              </a:rPr>
              <a:t>Fox Mine Complex </a:t>
            </a:r>
          </a:p>
          <a:p>
            <a:pPr algn="ctr"/>
            <a:r>
              <a:rPr lang="en-US" sz="1600">
                <a:solidFill>
                  <a:schemeClr val="tx1">
                    <a:lumMod val="75000"/>
                    <a:lumOff val="25000"/>
                  </a:schemeClr>
                </a:solidFill>
                <a:latin typeface="Calibri" panose="020F0502020204030204" pitchFamily="34" charset="0"/>
                <a:cs typeface="Calibri" panose="020F0502020204030204" pitchFamily="34" charset="0"/>
              </a:rPr>
              <a:t>Timmins, Canada (100%)</a:t>
            </a:r>
          </a:p>
        </p:txBody>
      </p:sp>
      <p:sp>
        <p:nvSpPr>
          <p:cNvPr id="97" name="Line Callout 2 96">
            <a:extLst>
              <a:ext uri="{FF2B5EF4-FFF2-40B4-BE49-F238E27FC236}">
                <a16:creationId xmlns:a16="http://schemas.microsoft.com/office/drawing/2014/main" id="{DF9418E2-9054-D276-149B-43C37126B731}"/>
              </a:ext>
            </a:extLst>
          </p:cNvPr>
          <p:cNvSpPr/>
          <p:nvPr/>
        </p:nvSpPr>
        <p:spPr>
          <a:xfrm>
            <a:off x="7630996" y="5891790"/>
            <a:ext cx="1851117" cy="652836"/>
          </a:xfrm>
          <a:prstGeom prst="borderCallout2">
            <a:avLst>
              <a:gd name="adj1" fmla="val 18750"/>
              <a:gd name="adj2" fmla="val -8333"/>
              <a:gd name="adj3" fmla="val 18750"/>
              <a:gd name="adj4" fmla="val -16667"/>
              <a:gd name="adj5" fmla="val 60393"/>
              <a:gd name="adj6" fmla="val -38570"/>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US" sz="1600" b="1">
                <a:solidFill>
                  <a:schemeClr val="tx1">
                    <a:lumMod val="75000"/>
                    <a:lumOff val="25000"/>
                  </a:schemeClr>
                </a:solidFill>
                <a:latin typeface="Calibri" panose="020F0502020204030204" pitchFamily="34" charset="0"/>
                <a:cs typeface="Calibri" panose="020F0502020204030204" pitchFamily="34" charset="0"/>
              </a:rPr>
              <a:t>San José Mine</a:t>
            </a:r>
            <a:br>
              <a:rPr lang="en-US" sz="1600">
                <a:solidFill>
                  <a:schemeClr val="tx1">
                    <a:lumMod val="75000"/>
                    <a:lumOff val="25000"/>
                  </a:schemeClr>
                </a:solidFill>
                <a:latin typeface="Calibri" panose="020F0502020204030204" pitchFamily="34" charset="0"/>
                <a:cs typeface="Calibri" panose="020F0502020204030204" pitchFamily="34" charset="0"/>
              </a:rPr>
            </a:br>
            <a:r>
              <a:rPr lang="en-US" sz="1600">
                <a:solidFill>
                  <a:schemeClr val="tx1">
                    <a:lumMod val="75000"/>
                    <a:lumOff val="25000"/>
                  </a:schemeClr>
                </a:solidFill>
                <a:latin typeface="Calibri" panose="020F0502020204030204" pitchFamily="34" charset="0"/>
                <a:cs typeface="Calibri" panose="020F0502020204030204" pitchFamily="34" charset="0"/>
              </a:rPr>
              <a:t>Argentina (49%) </a:t>
            </a:r>
          </a:p>
        </p:txBody>
      </p:sp>
      <p:sp>
        <p:nvSpPr>
          <p:cNvPr id="98" name="Oval 97">
            <a:extLst>
              <a:ext uri="{FF2B5EF4-FFF2-40B4-BE49-F238E27FC236}">
                <a16:creationId xmlns:a16="http://schemas.microsoft.com/office/drawing/2014/main" id="{DC1FA5D5-ECBE-030C-8CA7-7FCA163A5EE0}"/>
              </a:ext>
            </a:extLst>
          </p:cNvPr>
          <p:cNvSpPr>
            <a:spLocks noChangeAspect="1"/>
          </p:cNvSpPr>
          <p:nvPr/>
        </p:nvSpPr>
        <p:spPr>
          <a:xfrm>
            <a:off x="6719252" y="6263877"/>
            <a:ext cx="180000" cy="180000"/>
          </a:xfrm>
          <a:prstGeom prst="ellipse">
            <a:avLst/>
          </a:prstGeom>
          <a:solidFill>
            <a:schemeClr val="accent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sp>
        <p:nvSpPr>
          <p:cNvPr id="99" name="Line Callout 2 98">
            <a:extLst>
              <a:ext uri="{FF2B5EF4-FFF2-40B4-BE49-F238E27FC236}">
                <a16:creationId xmlns:a16="http://schemas.microsoft.com/office/drawing/2014/main" id="{7B9D1CC6-3151-D048-77C2-2CB2F0320205}"/>
              </a:ext>
            </a:extLst>
          </p:cNvPr>
          <p:cNvSpPr/>
          <p:nvPr/>
        </p:nvSpPr>
        <p:spPr>
          <a:xfrm>
            <a:off x="3510897" y="5243790"/>
            <a:ext cx="2340000" cy="648000"/>
          </a:xfrm>
          <a:prstGeom prst="borderCallout2">
            <a:avLst>
              <a:gd name="adj1" fmla="val 20647"/>
              <a:gd name="adj2" fmla="val 104723"/>
              <a:gd name="adj3" fmla="val 19699"/>
              <a:gd name="adj4" fmla="val 115188"/>
              <a:gd name="adj5" fmla="val 62033"/>
              <a:gd name="adj6" fmla="val 135908"/>
            </a:avLst>
          </a:prstGeom>
          <a:solidFill>
            <a:srgbClr val="F4823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US" sz="1600" b="1">
                <a:solidFill>
                  <a:schemeClr val="bg1"/>
                </a:solidFill>
                <a:latin typeface="Calibri" panose="020F0502020204030204" pitchFamily="34" charset="0"/>
                <a:cs typeface="Calibri" panose="020F0502020204030204" pitchFamily="34" charset="0"/>
              </a:rPr>
              <a:t>Los </a:t>
            </a:r>
            <a:r>
              <a:rPr lang="en-US" sz="1600" b="1" err="1">
                <a:solidFill>
                  <a:schemeClr val="bg1"/>
                </a:solidFill>
                <a:latin typeface="Calibri" panose="020F0502020204030204" pitchFamily="34" charset="0"/>
                <a:cs typeface="Calibri" panose="020F0502020204030204" pitchFamily="34" charset="0"/>
              </a:rPr>
              <a:t>Azules</a:t>
            </a:r>
            <a:endParaRPr lang="en-US" sz="1600" b="1">
              <a:solidFill>
                <a:schemeClr val="bg1"/>
              </a:solidFill>
              <a:latin typeface="Calibri" panose="020F0502020204030204" pitchFamily="34" charset="0"/>
              <a:cs typeface="Calibri" panose="020F0502020204030204" pitchFamily="34" charset="0"/>
            </a:endParaRPr>
          </a:p>
          <a:p>
            <a:pPr algn="ctr"/>
            <a:r>
              <a:rPr lang="en-US" sz="1600">
                <a:solidFill>
                  <a:schemeClr val="bg1"/>
                </a:solidFill>
                <a:latin typeface="Calibri" panose="020F0502020204030204" pitchFamily="34" charset="0"/>
                <a:cs typeface="Calibri" panose="020F0502020204030204" pitchFamily="34" charset="0"/>
              </a:rPr>
              <a:t>Argentina</a:t>
            </a:r>
          </a:p>
        </p:txBody>
      </p:sp>
      <p:sp>
        <p:nvSpPr>
          <p:cNvPr id="103" name="Line Callout 2 102">
            <a:extLst>
              <a:ext uri="{FF2B5EF4-FFF2-40B4-BE49-F238E27FC236}">
                <a16:creationId xmlns:a16="http://schemas.microsoft.com/office/drawing/2014/main" id="{C01C824B-465A-6CA1-E683-BF26A2F29B2A}"/>
              </a:ext>
            </a:extLst>
          </p:cNvPr>
          <p:cNvSpPr/>
          <p:nvPr/>
        </p:nvSpPr>
        <p:spPr>
          <a:xfrm>
            <a:off x="7122879" y="3623339"/>
            <a:ext cx="2307164" cy="652836"/>
          </a:xfrm>
          <a:prstGeom prst="borderCallout2">
            <a:avLst>
              <a:gd name="adj1" fmla="val 18750"/>
              <a:gd name="adj2" fmla="val -8333"/>
              <a:gd name="adj3" fmla="val 18750"/>
              <a:gd name="adj4" fmla="val -16667"/>
              <a:gd name="adj5" fmla="val 18656"/>
              <a:gd name="adj6" fmla="val -61027"/>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US" sz="1600" b="1">
                <a:solidFill>
                  <a:schemeClr val="tx1">
                    <a:lumMod val="75000"/>
                    <a:lumOff val="25000"/>
                  </a:schemeClr>
                </a:solidFill>
                <a:latin typeface="Calibri" panose="020F0502020204030204" pitchFamily="34" charset="0"/>
                <a:cs typeface="Calibri" panose="020F0502020204030204" pitchFamily="34" charset="0"/>
              </a:rPr>
              <a:t>El Gallo – Fenix Project</a:t>
            </a:r>
            <a:br>
              <a:rPr lang="en-US" sz="1600">
                <a:solidFill>
                  <a:schemeClr val="tx1">
                    <a:lumMod val="75000"/>
                    <a:lumOff val="25000"/>
                  </a:schemeClr>
                </a:solidFill>
                <a:latin typeface="Calibri" panose="020F0502020204030204" pitchFamily="34" charset="0"/>
                <a:cs typeface="Calibri" panose="020F0502020204030204" pitchFamily="34" charset="0"/>
              </a:rPr>
            </a:br>
            <a:r>
              <a:rPr lang="en-US" sz="1600">
                <a:solidFill>
                  <a:schemeClr val="tx1">
                    <a:lumMod val="75000"/>
                    <a:lumOff val="25000"/>
                  </a:schemeClr>
                </a:solidFill>
                <a:latin typeface="Calibri" panose="020F0502020204030204" pitchFamily="34" charset="0"/>
                <a:cs typeface="Calibri" panose="020F0502020204030204" pitchFamily="34" charset="0"/>
              </a:rPr>
              <a:t>Mexico (100%) </a:t>
            </a:r>
          </a:p>
        </p:txBody>
      </p:sp>
      <p:sp>
        <p:nvSpPr>
          <p:cNvPr id="104" name="Line Callout 2 103">
            <a:extLst>
              <a:ext uri="{FF2B5EF4-FFF2-40B4-BE49-F238E27FC236}">
                <a16:creationId xmlns:a16="http://schemas.microsoft.com/office/drawing/2014/main" id="{534715F2-06C8-5C78-42B9-AE3849FF3807}"/>
              </a:ext>
            </a:extLst>
          </p:cNvPr>
          <p:cNvSpPr/>
          <p:nvPr/>
        </p:nvSpPr>
        <p:spPr>
          <a:xfrm>
            <a:off x="7459598" y="2894199"/>
            <a:ext cx="2340000" cy="648000"/>
          </a:xfrm>
          <a:prstGeom prst="borderCallout2">
            <a:avLst>
              <a:gd name="adj1" fmla="val 53765"/>
              <a:gd name="adj2" fmla="val -5790"/>
              <a:gd name="adj3" fmla="val 54257"/>
              <a:gd name="adj4" fmla="val -15799"/>
              <a:gd name="adj5" fmla="val 52035"/>
              <a:gd name="adj6" fmla="val -82733"/>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US" sz="1600" b="1">
                <a:solidFill>
                  <a:schemeClr val="tx1">
                    <a:lumMod val="75000"/>
                    <a:lumOff val="25000"/>
                  </a:schemeClr>
                </a:solidFill>
                <a:latin typeface="Calibri" panose="020F0502020204030204" pitchFamily="34" charset="0"/>
                <a:cs typeface="Calibri" panose="020F0502020204030204" pitchFamily="34" charset="0"/>
              </a:rPr>
              <a:t>Gold Bar Mine</a:t>
            </a:r>
            <a:br>
              <a:rPr lang="en-US" sz="1600">
                <a:solidFill>
                  <a:schemeClr val="tx1">
                    <a:lumMod val="75000"/>
                    <a:lumOff val="25000"/>
                  </a:schemeClr>
                </a:solidFill>
                <a:latin typeface="Calibri" panose="020F0502020204030204" pitchFamily="34" charset="0"/>
                <a:cs typeface="Calibri" panose="020F0502020204030204" pitchFamily="34" charset="0"/>
              </a:rPr>
            </a:br>
            <a:r>
              <a:rPr lang="en-US" sz="1600">
                <a:solidFill>
                  <a:schemeClr val="tx1">
                    <a:lumMod val="75000"/>
                    <a:lumOff val="25000"/>
                  </a:schemeClr>
                </a:solidFill>
                <a:latin typeface="Calibri" panose="020F0502020204030204" pitchFamily="34" charset="0"/>
                <a:cs typeface="Calibri" panose="020F0502020204030204" pitchFamily="34" charset="0"/>
              </a:rPr>
              <a:t>Nevada (100%) </a:t>
            </a:r>
          </a:p>
        </p:txBody>
      </p:sp>
      <p:sp>
        <p:nvSpPr>
          <p:cNvPr id="105" name="Line Callout 2 104">
            <a:extLst>
              <a:ext uri="{FF2B5EF4-FFF2-40B4-BE49-F238E27FC236}">
                <a16:creationId xmlns:a16="http://schemas.microsoft.com/office/drawing/2014/main" id="{FDA027C7-3D65-184A-45CC-06944FC8C88D}"/>
              </a:ext>
            </a:extLst>
          </p:cNvPr>
          <p:cNvSpPr/>
          <p:nvPr/>
        </p:nvSpPr>
        <p:spPr>
          <a:xfrm>
            <a:off x="2286504" y="2670044"/>
            <a:ext cx="2342689" cy="648000"/>
          </a:xfrm>
          <a:prstGeom prst="borderCallout2">
            <a:avLst>
              <a:gd name="adj1" fmla="val 20647"/>
              <a:gd name="adj2" fmla="val 104723"/>
              <a:gd name="adj3" fmla="val 20648"/>
              <a:gd name="adj4" fmla="val 114862"/>
              <a:gd name="adj5" fmla="val 68354"/>
              <a:gd name="adj6" fmla="val 128373"/>
            </a:avLst>
          </a:prstGeom>
          <a:solidFill>
            <a:srgbClr val="F4823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US" sz="1600" b="1">
                <a:solidFill>
                  <a:schemeClr val="bg1"/>
                </a:solidFill>
                <a:latin typeface="Calibri" panose="020F0502020204030204" pitchFamily="34" charset="0"/>
                <a:cs typeface="Calibri" panose="020F0502020204030204" pitchFamily="34" charset="0"/>
              </a:rPr>
              <a:t>Elder Creek</a:t>
            </a:r>
          </a:p>
          <a:p>
            <a:pPr algn="ctr"/>
            <a:r>
              <a:rPr lang="en-US" sz="1600">
                <a:solidFill>
                  <a:schemeClr val="bg1"/>
                </a:solidFill>
                <a:latin typeface="Calibri" panose="020F0502020204030204" pitchFamily="34" charset="0"/>
                <a:cs typeface="Calibri" panose="020F0502020204030204" pitchFamily="34" charset="0"/>
              </a:rPr>
              <a:t>Nevada</a:t>
            </a:r>
          </a:p>
        </p:txBody>
      </p:sp>
      <p:sp>
        <p:nvSpPr>
          <p:cNvPr id="78" name="Oval 77">
            <a:extLst>
              <a:ext uri="{FF2B5EF4-FFF2-40B4-BE49-F238E27FC236}">
                <a16:creationId xmlns:a16="http://schemas.microsoft.com/office/drawing/2014/main" id="{849FC3AC-E545-F37C-09B3-3D49CA35F121}"/>
              </a:ext>
            </a:extLst>
          </p:cNvPr>
          <p:cNvSpPr>
            <a:spLocks noChangeAspect="1"/>
          </p:cNvSpPr>
          <p:nvPr/>
        </p:nvSpPr>
        <p:spPr>
          <a:xfrm>
            <a:off x="5300730" y="3138044"/>
            <a:ext cx="180000" cy="180000"/>
          </a:xfrm>
          <a:prstGeom prst="ellipse">
            <a:avLst/>
          </a:prstGeom>
          <a:solidFill>
            <a:schemeClr val="accent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sp>
        <p:nvSpPr>
          <p:cNvPr id="88" name="Oval 87">
            <a:extLst>
              <a:ext uri="{FF2B5EF4-FFF2-40B4-BE49-F238E27FC236}">
                <a16:creationId xmlns:a16="http://schemas.microsoft.com/office/drawing/2014/main" id="{8E37F174-4102-B3AD-B6CF-325E95753DF7}"/>
              </a:ext>
            </a:extLst>
          </p:cNvPr>
          <p:cNvSpPr>
            <a:spLocks noChangeAspect="1"/>
          </p:cNvSpPr>
          <p:nvPr/>
        </p:nvSpPr>
        <p:spPr>
          <a:xfrm>
            <a:off x="6709322" y="5619967"/>
            <a:ext cx="180000" cy="180000"/>
          </a:xfrm>
          <a:prstGeom prst="ellipse">
            <a:avLst/>
          </a:prstGeom>
          <a:solidFill>
            <a:srgbClr val="F4823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pic>
        <p:nvPicPr>
          <p:cNvPr id="6" name="Picture 5" descr="A hand holding a wand&#10;&#10;Description automatically generated">
            <a:extLst>
              <a:ext uri="{FF2B5EF4-FFF2-40B4-BE49-F238E27FC236}">
                <a16:creationId xmlns:a16="http://schemas.microsoft.com/office/drawing/2014/main" id="{D0A795E2-78A4-4D7C-DE43-D6FAC6C0CC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7376" y="2192869"/>
            <a:ext cx="2100943" cy="477175"/>
          </a:xfrm>
          <a:prstGeom prst="rect">
            <a:avLst/>
          </a:prstGeom>
        </p:spPr>
      </p:pic>
      <p:pic>
        <p:nvPicPr>
          <p:cNvPr id="7" name="Picture 6" descr="A hand holding a wand&#10;&#10;Description automatically generated">
            <a:extLst>
              <a:ext uri="{FF2B5EF4-FFF2-40B4-BE49-F238E27FC236}">
                <a16:creationId xmlns:a16="http://schemas.microsoft.com/office/drawing/2014/main" id="{CA307979-2568-89B0-E86E-94B5456DE2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43682" y="4758788"/>
            <a:ext cx="2100943" cy="477175"/>
          </a:xfrm>
          <a:prstGeom prst="rect">
            <a:avLst/>
          </a:prstGeom>
        </p:spPr>
      </p:pic>
      <p:sp>
        <p:nvSpPr>
          <p:cNvPr id="4" name="Slide Number Placeholder 1">
            <a:extLst>
              <a:ext uri="{FF2B5EF4-FFF2-40B4-BE49-F238E27FC236}">
                <a16:creationId xmlns:a16="http://schemas.microsoft.com/office/drawing/2014/main" id="{6A4005BE-007E-A9C8-A483-4091484282F0}"/>
              </a:ext>
            </a:extLst>
          </p:cNvPr>
          <p:cNvSpPr txBox="1">
            <a:spLocks/>
          </p:cNvSpPr>
          <p:nvPr/>
        </p:nvSpPr>
        <p:spPr>
          <a:xfrm>
            <a:off x="9448800" y="6067865"/>
            <a:ext cx="2743200" cy="79013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600" b="1" smtClean="0">
                <a:solidFill>
                  <a:srgbClr val="29486C">
                    <a:alpha val="49831"/>
                  </a:srgbClr>
                </a:solidFill>
                <a:latin typeface="Arial Black" panose="020B0A04020102020204" pitchFamily="34" charset="0"/>
                <a:cs typeface="Arial Black" panose="020B0604020202020204" pitchFamily="34" charset="0"/>
              </a:rPr>
              <a:pPr algn="r"/>
              <a:t>16</a:t>
            </a:fld>
            <a:endParaRPr lang="en-ID" sz="6600" b="1">
              <a:solidFill>
                <a:srgbClr val="29486C">
                  <a:alpha val="49831"/>
                </a:srgbClr>
              </a:solidFill>
              <a:latin typeface="Arial Black" panose="020B0A04020102020204" pitchFamily="34" charset="0"/>
              <a:cs typeface="Arial Black" panose="020B0604020202020204" pitchFamily="34" charset="0"/>
            </a:endParaRPr>
          </a:p>
        </p:txBody>
      </p:sp>
    </p:spTree>
    <p:extLst>
      <p:ext uri="{BB962C8B-B14F-4D97-AF65-F5344CB8AC3E}">
        <p14:creationId xmlns:p14="http://schemas.microsoft.com/office/powerpoint/2010/main" val="1225036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E69A7-C6E5-3C8C-126D-7ED0A2256277}"/>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6A114E4-51AC-0D49-974A-9F9F8811E1EE}"/>
              </a:ext>
            </a:extLst>
          </p:cNvPr>
          <p:cNvGraphicFramePr>
            <a:graphicFrameLocks/>
          </p:cNvGraphicFramePr>
          <p:nvPr>
            <p:extLst>
              <p:ext uri="{D42A27DB-BD31-4B8C-83A1-F6EECF244321}">
                <p14:modId xmlns:p14="http://schemas.microsoft.com/office/powerpoint/2010/main" val="3676507581"/>
              </p:ext>
            </p:extLst>
          </p:nvPr>
        </p:nvGraphicFramePr>
        <p:xfrm>
          <a:off x="516395" y="1955891"/>
          <a:ext cx="11082899" cy="4842933"/>
        </p:xfrm>
        <a:graphic>
          <a:graphicData uri="http://schemas.openxmlformats.org/drawingml/2006/chart">
            <c:chart xmlns:c="http://schemas.openxmlformats.org/drawingml/2006/chart" xmlns:r="http://schemas.openxmlformats.org/officeDocument/2006/relationships" r:id="rId3"/>
          </a:graphicData>
        </a:graphic>
      </p:graphicFrame>
      <p:cxnSp>
        <p:nvCxnSpPr>
          <p:cNvPr id="44" name="Straight Connector 43">
            <a:extLst>
              <a:ext uri="{FF2B5EF4-FFF2-40B4-BE49-F238E27FC236}">
                <a16:creationId xmlns:a16="http://schemas.microsoft.com/office/drawing/2014/main" id="{4185B30C-B20D-0929-B570-F8932C74248C}"/>
              </a:ext>
            </a:extLst>
          </p:cNvPr>
          <p:cNvCxnSpPr/>
          <p:nvPr/>
        </p:nvCxnSpPr>
        <p:spPr>
          <a:xfrm flipH="1">
            <a:off x="1180323" y="2489443"/>
            <a:ext cx="1008472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5313CE2-B9CD-9D05-7800-7C934DC031DD}"/>
              </a:ext>
            </a:extLst>
          </p:cNvPr>
          <p:cNvCxnSpPr/>
          <p:nvPr/>
        </p:nvCxnSpPr>
        <p:spPr>
          <a:xfrm flipH="1">
            <a:off x="1180323" y="3888752"/>
            <a:ext cx="1008472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5DD70C7-C85C-98ED-4741-6B80163FEDB6}"/>
              </a:ext>
            </a:extLst>
          </p:cNvPr>
          <p:cNvCxnSpPr/>
          <p:nvPr/>
        </p:nvCxnSpPr>
        <p:spPr>
          <a:xfrm flipH="1">
            <a:off x="1180323" y="5288791"/>
            <a:ext cx="1008472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0CFF9D7-A9C3-CC7B-78D8-49A92575518F}"/>
              </a:ext>
            </a:extLst>
          </p:cNvPr>
          <p:cNvSpPr txBox="1"/>
          <p:nvPr/>
        </p:nvSpPr>
        <p:spPr>
          <a:xfrm>
            <a:off x="881144" y="1938268"/>
            <a:ext cx="344966" cy="307777"/>
          </a:xfrm>
          <a:prstGeom prst="rect">
            <a:avLst/>
          </a:prstGeom>
          <a:noFill/>
        </p:spPr>
        <p:txBody>
          <a:bodyPr wrap="none" rtlCol="0">
            <a:spAutoFit/>
          </a:bodyPr>
          <a:lstStyle/>
          <a:p>
            <a:pPr algn="l"/>
            <a:r>
              <a:rPr lang="en-US" sz="1400" b="1">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C1455C39-1D91-7B67-DE48-5EE27EE68565}"/>
              </a:ext>
            </a:extLst>
          </p:cNvPr>
          <p:cNvSpPr txBox="1"/>
          <p:nvPr/>
        </p:nvSpPr>
        <p:spPr>
          <a:xfrm>
            <a:off x="1772891" y="1891824"/>
            <a:ext cx="2283363" cy="590349"/>
          </a:xfrm>
          <a:prstGeom prst="rect">
            <a:avLst/>
          </a:prstGeom>
          <a:solidFill>
            <a:schemeClr val="bg1"/>
          </a:solidFill>
        </p:spPr>
        <p:txBody>
          <a:bodyPr rot="0" spcFirstLastPara="0" vertOverflow="overflow" horzOverflow="overflow" vert="horz" wrap="square" lIns="0" tIns="18000" rIns="0" bIns="18000" numCol="1" spcCol="0" rtlCol="0" fromWordArt="0" anchor="t" anchorCtr="0" forceAA="0" compatLnSpc="1">
            <a:prstTxWarp prst="textNoShape">
              <a:avLst/>
            </a:prstTxWarp>
            <a:spAutoFit/>
          </a:bodyPr>
          <a:lstStyle/>
          <a:p>
            <a:pPr algn="ctr"/>
            <a:r>
              <a:rPr lang="en-US" sz="1200" b="1" spc="-11">
                <a:cs typeface="Arial"/>
              </a:rPr>
              <a:t>Investments in McEwen Copper </a:t>
            </a:r>
          </a:p>
          <a:p>
            <a:pPr algn="ctr"/>
            <a:r>
              <a:rPr lang="en-US" sz="1200" b="1">
                <a:cs typeface="Arial"/>
              </a:rPr>
              <a:t>Stellantis ARS $30 B</a:t>
            </a:r>
          </a:p>
          <a:p>
            <a:pPr algn="ctr"/>
            <a:r>
              <a:rPr lang="en-US" sz="1200" b="1">
                <a:cs typeface="Arial"/>
              </a:rPr>
              <a:t>Nuton - Rio Tinto $30 M</a:t>
            </a:r>
            <a:endParaRPr lang="en-US" sz="1200" b="1" spc="-11">
              <a:cs typeface="Arial"/>
            </a:endParaRPr>
          </a:p>
        </p:txBody>
      </p:sp>
      <p:sp>
        <p:nvSpPr>
          <p:cNvPr id="20" name="TextBox 19">
            <a:extLst>
              <a:ext uri="{FF2B5EF4-FFF2-40B4-BE49-F238E27FC236}">
                <a16:creationId xmlns:a16="http://schemas.microsoft.com/office/drawing/2014/main" id="{80D00118-F92F-C777-84CD-9F3D2B8C5FD9}"/>
              </a:ext>
            </a:extLst>
          </p:cNvPr>
          <p:cNvSpPr txBox="1"/>
          <p:nvPr/>
        </p:nvSpPr>
        <p:spPr>
          <a:xfrm>
            <a:off x="1003053" y="2716451"/>
            <a:ext cx="1694338" cy="775015"/>
          </a:xfrm>
          <a:prstGeom prst="rect">
            <a:avLst/>
          </a:prstGeom>
          <a:solidFill>
            <a:schemeClr val="bg1"/>
          </a:solidFill>
        </p:spPr>
        <p:txBody>
          <a:bodyPr rot="0" spcFirstLastPara="0" vertOverflow="overflow" horzOverflow="overflow" vert="horz" wrap="square" lIns="0" tIns="18000" rIns="0" bIns="18000" numCol="1" spcCol="0" rtlCol="0" fromWordArt="0" anchor="t" anchorCtr="0" forceAA="0" compatLnSpc="1">
            <a:prstTxWarp prst="textNoShape">
              <a:avLst/>
            </a:prstTxWarp>
            <a:spAutoFit/>
          </a:bodyPr>
          <a:lstStyle/>
          <a:p>
            <a:r>
              <a:rPr lang="en-US" sz="1200" b="1">
                <a:cs typeface="Arial"/>
              </a:rPr>
              <a:t>McEwen Copper completes $81.85 M</a:t>
            </a:r>
          </a:p>
          <a:p>
            <a:r>
              <a:rPr lang="en-US" sz="1200" b="1">
                <a:cs typeface="Arial"/>
              </a:rPr>
              <a:t>financing incl. $25 M from Nuton - Rio Tinto</a:t>
            </a:r>
          </a:p>
        </p:txBody>
      </p:sp>
      <p:cxnSp>
        <p:nvCxnSpPr>
          <p:cNvPr id="22" name="Straight Arrow Connector 21">
            <a:extLst>
              <a:ext uri="{FF2B5EF4-FFF2-40B4-BE49-F238E27FC236}">
                <a16:creationId xmlns:a16="http://schemas.microsoft.com/office/drawing/2014/main" id="{9241CF75-C435-EFEC-65B7-680B896B9C24}"/>
              </a:ext>
            </a:extLst>
          </p:cNvPr>
          <p:cNvCxnSpPr>
            <a:cxnSpLocks/>
          </p:cNvCxnSpPr>
          <p:nvPr/>
        </p:nvCxnSpPr>
        <p:spPr>
          <a:xfrm>
            <a:off x="1108178" y="3527477"/>
            <a:ext cx="0" cy="2076254"/>
          </a:xfrm>
          <a:prstGeom prst="straightConnector1">
            <a:avLst/>
          </a:prstGeom>
          <a:ln w="25400" cap="flat" cmpd="sng" algn="ctr">
            <a:solidFill>
              <a:srgbClr val="FF0000"/>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A8580B78-05DB-D489-9455-DAE2178470DB}"/>
              </a:ext>
            </a:extLst>
          </p:cNvPr>
          <p:cNvCxnSpPr>
            <a:cxnSpLocks/>
          </p:cNvCxnSpPr>
          <p:nvPr/>
        </p:nvCxnSpPr>
        <p:spPr>
          <a:xfrm flipH="1">
            <a:off x="2681873" y="2559709"/>
            <a:ext cx="12841" cy="2415832"/>
          </a:xfrm>
          <a:prstGeom prst="straightConnector1">
            <a:avLst/>
          </a:prstGeom>
          <a:ln w="25400" cap="flat" cmpd="sng" algn="ctr">
            <a:solidFill>
              <a:srgbClr val="FF0000"/>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CC853D58-DEBE-8DEB-CB10-32C04EAA96D4}"/>
              </a:ext>
            </a:extLst>
          </p:cNvPr>
          <p:cNvCxnSpPr>
            <a:cxnSpLocks/>
          </p:cNvCxnSpPr>
          <p:nvPr/>
        </p:nvCxnSpPr>
        <p:spPr>
          <a:xfrm>
            <a:off x="4278529" y="2317596"/>
            <a:ext cx="0" cy="2235492"/>
          </a:xfrm>
          <a:prstGeom prst="straightConnector1">
            <a:avLst/>
          </a:prstGeom>
          <a:ln w="25400" cap="flat" cmpd="sng" algn="ctr">
            <a:solidFill>
              <a:srgbClr val="FF0000"/>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5" name="Straight Arrow Connector 4">
            <a:extLst>
              <a:ext uri="{FF2B5EF4-FFF2-40B4-BE49-F238E27FC236}">
                <a16:creationId xmlns:a16="http://schemas.microsoft.com/office/drawing/2014/main" id="{81BF137D-1D4C-3F11-48BB-74DAD98BAF2D}"/>
              </a:ext>
            </a:extLst>
          </p:cNvPr>
          <p:cNvCxnSpPr>
            <a:cxnSpLocks/>
          </p:cNvCxnSpPr>
          <p:nvPr/>
        </p:nvCxnSpPr>
        <p:spPr>
          <a:xfrm>
            <a:off x="4737345" y="3429000"/>
            <a:ext cx="0" cy="1323657"/>
          </a:xfrm>
          <a:prstGeom prst="straightConnector1">
            <a:avLst/>
          </a:prstGeom>
          <a:ln w="25400" cap="flat" cmpd="sng" algn="ctr">
            <a:solidFill>
              <a:srgbClr val="FF0000"/>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81EAAAC7-96CA-B416-46A4-9685AC99A133}"/>
              </a:ext>
            </a:extLst>
          </p:cNvPr>
          <p:cNvSpPr txBox="1"/>
          <p:nvPr/>
        </p:nvSpPr>
        <p:spPr>
          <a:xfrm>
            <a:off x="4295637" y="2637335"/>
            <a:ext cx="1711407" cy="775015"/>
          </a:xfrm>
          <a:prstGeom prst="rect">
            <a:avLst/>
          </a:prstGeom>
          <a:solidFill>
            <a:schemeClr val="bg1"/>
          </a:solidFill>
        </p:spPr>
        <p:txBody>
          <a:bodyPr rot="0" spcFirstLastPara="0" vertOverflow="overflow" horzOverflow="overflow" vert="horz" wrap="square" lIns="0" tIns="18000" rIns="0" bIns="18000" numCol="1" spcCol="0" rtlCol="0" fromWordArt="0" anchor="t" anchorCtr="0" forceAA="0" compatLnSpc="1">
            <a:prstTxWarp prst="textNoShape">
              <a:avLst/>
            </a:prstTxWarp>
            <a:spAutoFit/>
          </a:bodyPr>
          <a:lstStyle/>
          <a:p>
            <a:r>
              <a:rPr lang="en-US" sz="1200" b="1" spc="-11" dirty="0">
                <a:cs typeface="Arial"/>
              </a:rPr>
              <a:t>Investments in</a:t>
            </a:r>
          </a:p>
          <a:p>
            <a:r>
              <a:rPr lang="en-US" sz="1200" b="1" spc="-11" dirty="0">
                <a:cs typeface="Arial"/>
              </a:rPr>
              <a:t>McEwen Copper </a:t>
            </a:r>
          </a:p>
          <a:p>
            <a:r>
              <a:rPr lang="en-US" sz="1200" b="1" dirty="0">
                <a:cs typeface="Arial"/>
              </a:rPr>
              <a:t>Stellantis ARS $42 B</a:t>
            </a:r>
          </a:p>
          <a:p>
            <a:r>
              <a:rPr lang="en-US" sz="1200" b="1" dirty="0">
                <a:cs typeface="Arial"/>
              </a:rPr>
              <a:t>Nuton - Rio Tinto $10 M</a:t>
            </a:r>
            <a:endParaRPr lang="en-US" sz="1200" b="1" spc="-11" dirty="0">
              <a:cs typeface="Arial"/>
            </a:endParaRPr>
          </a:p>
        </p:txBody>
      </p:sp>
      <p:sp>
        <p:nvSpPr>
          <p:cNvPr id="21" name="Title 20">
            <a:extLst>
              <a:ext uri="{FF2B5EF4-FFF2-40B4-BE49-F238E27FC236}">
                <a16:creationId xmlns:a16="http://schemas.microsoft.com/office/drawing/2014/main" id="{B086F2AA-60D9-7548-8FAF-A0D0A2C3CEF0}"/>
              </a:ext>
            </a:extLst>
          </p:cNvPr>
          <p:cNvSpPr>
            <a:spLocks noGrp="1"/>
          </p:cNvSpPr>
          <p:nvPr>
            <p:ph type="title"/>
          </p:nvPr>
        </p:nvSpPr>
        <p:spPr>
          <a:xfrm>
            <a:off x="642938" y="293685"/>
            <a:ext cx="6705921" cy="694213"/>
          </a:xfrm>
        </p:spPr>
        <p:txBody>
          <a:bodyPr>
            <a:normAutofit/>
          </a:bodyPr>
          <a:lstStyle/>
          <a:p>
            <a:pPr>
              <a:spcBef>
                <a:spcPts val="600"/>
              </a:spcBef>
            </a:pPr>
            <a:r>
              <a:rPr lang="en-US" sz="2100" spc="-50">
                <a:latin typeface="Arial"/>
                <a:cs typeface="Arial"/>
              </a:rPr>
              <a:t>MUX's Relative Performance Over Past 36 Months</a:t>
            </a:r>
            <a:endParaRPr lang="en-US" sz="2100" b="0" spc="-50"/>
          </a:p>
        </p:txBody>
      </p:sp>
      <p:cxnSp>
        <p:nvCxnSpPr>
          <p:cNvPr id="27" name="Straight Arrow Connector 26">
            <a:extLst>
              <a:ext uri="{FF2B5EF4-FFF2-40B4-BE49-F238E27FC236}">
                <a16:creationId xmlns:a16="http://schemas.microsoft.com/office/drawing/2014/main" id="{3B895DEB-BE5C-A885-0B60-A284A7EB8C89}"/>
              </a:ext>
            </a:extLst>
          </p:cNvPr>
          <p:cNvCxnSpPr>
            <a:cxnSpLocks/>
          </p:cNvCxnSpPr>
          <p:nvPr/>
        </p:nvCxnSpPr>
        <p:spPr>
          <a:xfrm flipH="1">
            <a:off x="3512212" y="3336405"/>
            <a:ext cx="3974" cy="1068459"/>
          </a:xfrm>
          <a:prstGeom prst="straightConnector1">
            <a:avLst/>
          </a:prstGeom>
          <a:ln w="25400" cap="flat" cmpd="sng" algn="ctr">
            <a:solidFill>
              <a:srgbClr val="FF0000"/>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BD4BE900-771A-9428-1778-6ED37A049CEB}"/>
              </a:ext>
            </a:extLst>
          </p:cNvPr>
          <p:cNvSpPr txBox="1"/>
          <p:nvPr/>
        </p:nvSpPr>
        <p:spPr>
          <a:xfrm>
            <a:off x="3208453" y="2869469"/>
            <a:ext cx="1020196" cy="405683"/>
          </a:xfrm>
          <a:prstGeom prst="rect">
            <a:avLst/>
          </a:prstGeom>
          <a:solidFill>
            <a:schemeClr val="bg1"/>
          </a:solidFill>
        </p:spPr>
        <p:txBody>
          <a:bodyPr rot="0" spcFirstLastPara="0" vertOverflow="overflow" horzOverflow="overflow" vert="horz" wrap="square" lIns="0" tIns="18000" rIns="0" bIns="18000" numCol="1" spcCol="0" rtlCol="0" fromWordArt="0" anchor="t" anchorCtr="0" forceAA="0" compatLnSpc="1">
            <a:prstTxWarp prst="textNoShape">
              <a:avLst/>
            </a:prstTxWarp>
            <a:spAutoFit/>
          </a:bodyPr>
          <a:lstStyle/>
          <a:p>
            <a:pPr algn="ctr"/>
            <a:r>
              <a:rPr lang="en-US" sz="1200" b="1">
                <a:cs typeface="Arial"/>
              </a:rPr>
              <a:t>Reduced debt</a:t>
            </a:r>
          </a:p>
          <a:p>
            <a:pPr algn="ctr"/>
            <a:r>
              <a:rPr lang="en-US" sz="1200" b="1">
                <a:cs typeface="Arial"/>
              </a:rPr>
              <a:t>by 39%</a:t>
            </a:r>
          </a:p>
        </p:txBody>
      </p:sp>
      <p:sp>
        <p:nvSpPr>
          <p:cNvPr id="33" name="TextBox 32">
            <a:extLst>
              <a:ext uri="{FF2B5EF4-FFF2-40B4-BE49-F238E27FC236}">
                <a16:creationId xmlns:a16="http://schemas.microsoft.com/office/drawing/2014/main" id="{B015337E-4552-EDC6-64BA-140C1CD3D07D}"/>
              </a:ext>
            </a:extLst>
          </p:cNvPr>
          <p:cNvSpPr txBox="1"/>
          <p:nvPr/>
        </p:nvSpPr>
        <p:spPr>
          <a:xfrm>
            <a:off x="5515482" y="1542581"/>
            <a:ext cx="1177486" cy="775015"/>
          </a:xfrm>
          <a:prstGeom prst="rect">
            <a:avLst/>
          </a:prstGeom>
          <a:solidFill>
            <a:schemeClr val="bg1"/>
          </a:solidFill>
        </p:spPr>
        <p:txBody>
          <a:bodyPr rot="0" spcFirstLastPara="0" vertOverflow="overflow" horzOverflow="overflow" vert="horz" wrap="square" lIns="0" tIns="18000" rIns="0" bIns="18000" numCol="1" spcCol="0" rtlCol="0" fromWordArt="0" anchor="t" anchorCtr="0" forceAA="0" compatLnSpc="1">
            <a:prstTxWarp prst="textNoShape">
              <a:avLst/>
            </a:prstTxWarp>
            <a:spAutoFit/>
          </a:bodyPr>
          <a:lstStyle/>
          <a:p>
            <a:pPr algn="r"/>
            <a:r>
              <a:rPr lang="en-US" sz="1200" b="1" spc="-11">
                <a:cs typeface="Arial"/>
              </a:rPr>
              <a:t>2023 EPS $1.15</a:t>
            </a:r>
          </a:p>
          <a:p>
            <a:pPr algn="r"/>
            <a:r>
              <a:rPr lang="en-US" sz="1200" b="1" spc="-11">
                <a:cs typeface="Arial"/>
              </a:rPr>
              <a:t>Gold operations production met guidance</a:t>
            </a:r>
          </a:p>
        </p:txBody>
      </p:sp>
      <p:cxnSp>
        <p:nvCxnSpPr>
          <p:cNvPr id="36" name="Straight Arrow Connector 35">
            <a:extLst>
              <a:ext uri="{FF2B5EF4-FFF2-40B4-BE49-F238E27FC236}">
                <a16:creationId xmlns:a16="http://schemas.microsoft.com/office/drawing/2014/main" id="{2FA4F84E-0203-D0C3-585D-9B4F5CBB7770}"/>
              </a:ext>
            </a:extLst>
          </p:cNvPr>
          <p:cNvCxnSpPr>
            <a:cxnSpLocks/>
          </p:cNvCxnSpPr>
          <p:nvPr/>
        </p:nvCxnSpPr>
        <p:spPr>
          <a:xfrm>
            <a:off x="6040906" y="2637335"/>
            <a:ext cx="12490" cy="2137915"/>
          </a:xfrm>
          <a:prstGeom prst="straightConnector1">
            <a:avLst/>
          </a:prstGeom>
          <a:ln w="25400" cap="flat" cmpd="sng" algn="ctr">
            <a:solidFill>
              <a:srgbClr val="FF0000"/>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EE96FCF8-38FD-52C6-349F-90908AFAB9D8}"/>
              </a:ext>
            </a:extLst>
          </p:cNvPr>
          <p:cNvSpPr txBox="1"/>
          <p:nvPr/>
        </p:nvSpPr>
        <p:spPr>
          <a:xfrm>
            <a:off x="4054617" y="1900836"/>
            <a:ext cx="1392668" cy="405683"/>
          </a:xfrm>
          <a:prstGeom prst="rect">
            <a:avLst/>
          </a:prstGeom>
          <a:solidFill>
            <a:schemeClr val="bg1"/>
          </a:solidFill>
        </p:spPr>
        <p:txBody>
          <a:bodyPr rot="0" spcFirstLastPara="0" vertOverflow="overflow" horzOverflow="overflow" vert="horz" wrap="square" lIns="0" tIns="18000" rIns="0" bIns="18000" numCol="1" spcCol="0" rtlCol="0" fromWordArt="0" anchor="t" anchorCtr="0" forceAA="0" compatLnSpc="1">
            <a:prstTxWarp prst="textNoShape">
              <a:avLst/>
            </a:prstTxWarp>
            <a:spAutoFit/>
          </a:bodyPr>
          <a:lstStyle/>
          <a:p>
            <a:pPr algn="ctr"/>
            <a:r>
              <a:rPr lang="en-US" sz="1200" b="1">
                <a:cs typeface="Arial"/>
              </a:rPr>
              <a:t>Los Azules 2023</a:t>
            </a:r>
          </a:p>
          <a:p>
            <a:pPr algn="ctr"/>
            <a:r>
              <a:rPr lang="en-US" sz="1200" b="1">
                <a:cs typeface="Arial"/>
              </a:rPr>
              <a:t>PEA published</a:t>
            </a:r>
          </a:p>
        </p:txBody>
      </p:sp>
      <p:sp>
        <p:nvSpPr>
          <p:cNvPr id="16" name="TextBox 15">
            <a:extLst>
              <a:ext uri="{FF2B5EF4-FFF2-40B4-BE49-F238E27FC236}">
                <a16:creationId xmlns:a16="http://schemas.microsoft.com/office/drawing/2014/main" id="{F5D952B9-7C08-E090-F2C5-4AB6D5FC0664}"/>
              </a:ext>
            </a:extLst>
          </p:cNvPr>
          <p:cNvSpPr txBox="1"/>
          <p:nvPr/>
        </p:nvSpPr>
        <p:spPr>
          <a:xfrm>
            <a:off x="11220991" y="2519941"/>
            <a:ext cx="909223" cy="646331"/>
          </a:xfrm>
          <a:prstGeom prst="rect">
            <a:avLst/>
          </a:prstGeom>
          <a:noFill/>
        </p:spPr>
        <p:txBody>
          <a:bodyPr wrap="none" rtlCol="0">
            <a:spAutoFit/>
          </a:bodyPr>
          <a:lstStyle/>
          <a:p>
            <a:r>
              <a:rPr lang="en-US" b="1" dirty="0"/>
              <a:t>MUX</a:t>
            </a:r>
          </a:p>
          <a:p>
            <a:r>
              <a:rPr lang="en-US" b="1" dirty="0"/>
              <a:t>+365%</a:t>
            </a:r>
          </a:p>
        </p:txBody>
      </p:sp>
      <p:sp>
        <p:nvSpPr>
          <p:cNvPr id="32" name="TextBox 31">
            <a:extLst>
              <a:ext uri="{FF2B5EF4-FFF2-40B4-BE49-F238E27FC236}">
                <a16:creationId xmlns:a16="http://schemas.microsoft.com/office/drawing/2014/main" id="{2431D26C-9104-326B-0F4D-ED24696AB307}"/>
              </a:ext>
            </a:extLst>
          </p:cNvPr>
          <p:cNvSpPr txBox="1"/>
          <p:nvPr/>
        </p:nvSpPr>
        <p:spPr>
          <a:xfrm>
            <a:off x="11176108" y="5579980"/>
            <a:ext cx="998991" cy="600164"/>
          </a:xfrm>
          <a:prstGeom prst="rect">
            <a:avLst/>
          </a:prstGeom>
          <a:noFill/>
        </p:spPr>
        <p:txBody>
          <a:bodyPr wrap="none" rtlCol="0">
            <a:spAutoFit/>
          </a:bodyPr>
          <a:lstStyle/>
          <a:p>
            <a:r>
              <a:rPr lang="en-US" sz="1100" b="1"/>
              <a:t>MUX </a:t>
            </a:r>
          </a:p>
          <a:p>
            <a:r>
              <a:rPr lang="en-US" sz="1100" b="1"/>
              <a:t>Share Price </a:t>
            </a:r>
          </a:p>
          <a:p>
            <a:r>
              <a:rPr lang="en-US" sz="1100" b="1"/>
              <a:t>US$</a:t>
            </a:r>
          </a:p>
        </p:txBody>
      </p:sp>
      <p:sp>
        <p:nvSpPr>
          <p:cNvPr id="3" name="Slide Number Placeholder 1">
            <a:extLst>
              <a:ext uri="{FF2B5EF4-FFF2-40B4-BE49-F238E27FC236}">
                <a16:creationId xmlns:a16="http://schemas.microsoft.com/office/drawing/2014/main" id="{F3E7345C-D37B-E868-6478-92751783FAB7}"/>
              </a:ext>
            </a:extLst>
          </p:cNvPr>
          <p:cNvSpPr txBox="1">
            <a:spLocks/>
          </p:cNvSpPr>
          <p:nvPr/>
        </p:nvSpPr>
        <p:spPr>
          <a:xfrm>
            <a:off x="9448800" y="6067865"/>
            <a:ext cx="2743200" cy="79013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600" b="1" smtClean="0">
                <a:solidFill>
                  <a:srgbClr val="29486C">
                    <a:alpha val="49831"/>
                  </a:srgbClr>
                </a:solidFill>
                <a:latin typeface="Arial Black" panose="020B0A04020102020204" pitchFamily="34" charset="0"/>
                <a:cs typeface="Arial Black" panose="020B0604020202020204" pitchFamily="34" charset="0"/>
              </a:rPr>
              <a:pPr algn="r"/>
              <a:t>17</a:t>
            </a:fld>
            <a:endParaRPr lang="en-ID" sz="6600" b="1">
              <a:solidFill>
                <a:srgbClr val="29486C">
                  <a:alpha val="49831"/>
                </a:srgbClr>
              </a:solidFill>
              <a:latin typeface="Arial Black" panose="020B0A04020102020204" pitchFamily="34" charset="0"/>
              <a:cs typeface="Arial Black" panose="020B0604020202020204" pitchFamily="34" charset="0"/>
            </a:endParaRPr>
          </a:p>
        </p:txBody>
      </p:sp>
      <p:graphicFrame>
        <p:nvGraphicFramePr>
          <p:cNvPr id="18" name="Table 17">
            <a:extLst>
              <a:ext uri="{FF2B5EF4-FFF2-40B4-BE49-F238E27FC236}">
                <a16:creationId xmlns:a16="http://schemas.microsoft.com/office/drawing/2014/main" id="{C95A6194-C069-7209-66FF-ED30940B53B0}"/>
              </a:ext>
            </a:extLst>
          </p:cNvPr>
          <p:cNvGraphicFramePr>
            <a:graphicFrameLocks noGrp="1"/>
          </p:cNvGraphicFramePr>
          <p:nvPr>
            <p:extLst>
              <p:ext uri="{D42A27DB-BD31-4B8C-83A1-F6EECF244321}">
                <p14:modId xmlns:p14="http://schemas.microsoft.com/office/powerpoint/2010/main" val="4230548332"/>
              </p:ext>
            </p:extLst>
          </p:nvPr>
        </p:nvGraphicFramePr>
        <p:xfrm>
          <a:off x="11105936" y="2360850"/>
          <a:ext cx="569668" cy="4193277"/>
        </p:xfrm>
        <a:graphic>
          <a:graphicData uri="http://schemas.openxmlformats.org/drawingml/2006/table">
            <a:tbl>
              <a:tblPr firstRow="1" bandRow="1">
                <a:tableStyleId>{5C22544A-7EE6-4342-B048-85BDC9FD1C3A}</a:tableStyleId>
              </a:tblPr>
              <a:tblGrid>
                <a:gridCol w="569668">
                  <a:extLst>
                    <a:ext uri="{9D8B030D-6E8A-4147-A177-3AD203B41FA5}">
                      <a16:colId xmlns:a16="http://schemas.microsoft.com/office/drawing/2014/main" val="3435326690"/>
                    </a:ext>
                  </a:extLst>
                </a:gridCol>
              </a:tblGrid>
              <a:tr h="1397759">
                <a:tc>
                  <a:txBody>
                    <a:bodyPr/>
                    <a:lstStyle/>
                    <a:p>
                      <a:pPr algn="ctr"/>
                      <a:r>
                        <a:rPr lang="en-US" sz="1400" b="1">
                          <a:solidFill>
                            <a:schemeClr val="tx1"/>
                          </a:solidFill>
                        </a:rPr>
                        <a:t>$12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297492"/>
                  </a:ext>
                </a:extLst>
              </a:tr>
              <a:tr h="1397759">
                <a:tc>
                  <a:txBody>
                    <a:bodyPr/>
                    <a:lstStyle/>
                    <a:p>
                      <a:pPr algn="ctr"/>
                      <a:r>
                        <a:rPr lang="en-US" sz="1400" b="1">
                          <a:solidFill>
                            <a:schemeClr val="tx1"/>
                          </a:solidFill>
                        </a:rPr>
                        <a:t>$8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9928266"/>
                  </a:ext>
                </a:extLst>
              </a:tr>
              <a:tr h="13977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559385"/>
                  </a:ext>
                </a:extLst>
              </a:tr>
            </a:tbl>
          </a:graphicData>
        </a:graphic>
      </p:graphicFrame>
      <p:sp>
        <p:nvSpPr>
          <p:cNvPr id="13" name="TextBox 12">
            <a:extLst>
              <a:ext uri="{FF2B5EF4-FFF2-40B4-BE49-F238E27FC236}">
                <a16:creationId xmlns:a16="http://schemas.microsoft.com/office/drawing/2014/main" id="{2A6A7F8B-D295-AFC5-3713-01EA2A95F527}"/>
              </a:ext>
            </a:extLst>
          </p:cNvPr>
          <p:cNvSpPr txBox="1"/>
          <p:nvPr/>
        </p:nvSpPr>
        <p:spPr>
          <a:xfrm>
            <a:off x="626567" y="6471333"/>
            <a:ext cx="11082899" cy="246221"/>
          </a:xfrm>
          <a:prstGeom prst="rect">
            <a:avLst/>
          </a:prstGeom>
          <a:noFill/>
        </p:spPr>
        <p:txBody>
          <a:bodyPr wrap="square" lIns="91440" tIns="45720" rIns="91440" bIns="45720" rtlCol="0" anchor="t">
            <a:spAutoFit/>
          </a:bodyPr>
          <a:lstStyle/>
          <a:p>
            <a:r>
              <a:rPr lang="en-CA" sz="1000" spc="-10" dirty="0">
                <a:solidFill>
                  <a:schemeClr val="tx1">
                    <a:lumMod val="75000"/>
                    <a:lumOff val="25000"/>
                  </a:schemeClr>
                </a:solidFill>
                <a:latin typeface="Arial" panose="020B0604020202020204" pitchFamily="34" charset="0"/>
                <a:cs typeface="Arial" panose="020B0604020202020204" pitchFamily="34" charset="0"/>
              </a:rPr>
              <a:t>Note: Data presented for illustrative purposes only. Historical returns do not guarantee positive future returns. </a:t>
            </a:r>
            <a:r>
              <a:rPr lang="en-US" sz="1000" spc="-10" dirty="0">
                <a:solidFill>
                  <a:schemeClr val="tx1">
                    <a:lumMod val="75000"/>
                    <a:lumOff val="25000"/>
                  </a:schemeClr>
                </a:solidFill>
                <a:latin typeface="Arial"/>
                <a:cs typeface="Arial"/>
              </a:rPr>
              <a:t>Source: Bloomberg. Chart from Sep 1, 2022 (MUX $2.97) to </a:t>
            </a:r>
            <a:r>
              <a:rPr lang="en-US" sz="1000" b="1" spc="-10" dirty="0">
                <a:solidFill>
                  <a:schemeClr val="tx1">
                    <a:lumMod val="75000"/>
                    <a:lumOff val="25000"/>
                  </a:schemeClr>
                </a:solidFill>
                <a:latin typeface="Arial"/>
                <a:cs typeface="Arial"/>
              </a:rPr>
              <a:t>Sept 11, 2025 (MUX $13.81)</a:t>
            </a:r>
            <a:endParaRPr lang="en-US" sz="1000" spc="-10" dirty="0">
              <a:solidFill>
                <a:schemeClr val="tx1">
                  <a:lumMod val="75000"/>
                  <a:lumOff val="25000"/>
                </a:schemeClr>
              </a:solidFill>
              <a:latin typeface="Arial"/>
              <a:cs typeface="Arial"/>
            </a:endParaRPr>
          </a:p>
        </p:txBody>
      </p:sp>
      <p:graphicFrame>
        <p:nvGraphicFramePr>
          <p:cNvPr id="49" name="Table 48">
            <a:extLst>
              <a:ext uri="{FF2B5EF4-FFF2-40B4-BE49-F238E27FC236}">
                <a16:creationId xmlns:a16="http://schemas.microsoft.com/office/drawing/2014/main" id="{2EAFE7D1-669F-0775-F17C-F2E851EDCBA8}"/>
              </a:ext>
            </a:extLst>
          </p:cNvPr>
          <p:cNvGraphicFramePr>
            <a:graphicFrameLocks noGrp="1"/>
          </p:cNvGraphicFramePr>
          <p:nvPr>
            <p:extLst>
              <p:ext uri="{D42A27DB-BD31-4B8C-83A1-F6EECF244321}">
                <p14:modId xmlns:p14="http://schemas.microsoft.com/office/powerpoint/2010/main" val="3665072787"/>
              </p:ext>
            </p:extLst>
          </p:nvPr>
        </p:nvGraphicFramePr>
        <p:xfrm>
          <a:off x="7667372" y="190501"/>
          <a:ext cx="4042094" cy="1816218"/>
        </p:xfrm>
        <a:graphic>
          <a:graphicData uri="http://schemas.openxmlformats.org/drawingml/2006/table">
            <a:tbl>
              <a:tblPr firstRow="1" bandRow="1">
                <a:tableStyleId>{5C22544A-7EE6-4342-B048-85BDC9FD1C3A}</a:tableStyleId>
              </a:tblPr>
              <a:tblGrid>
                <a:gridCol w="1766927">
                  <a:extLst>
                    <a:ext uri="{9D8B030D-6E8A-4147-A177-3AD203B41FA5}">
                      <a16:colId xmlns:a16="http://schemas.microsoft.com/office/drawing/2014/main" val="1664889390"/>
                    </a:ext>
                  </a:extLst>
                </a:gridCol>
                <a:gridCol w="1622172">
                  <a:extLst>
                    <a:ext uri="{9D8B030D-6E8A-4147-A177-3AD203B41FA5}">
                      <a16:colId xmlns:a16="http://schemas.microsoft.com/office/drawing/2014/main" val="429451101"/>
                    </a:ext>
                  </a:extLst>
                </a:gridCol>
                <a:gridCol w="652995">
                  <a:extLst>
                    <a:ext uri="{9D8B030D-6E8A-4147-A177-3AD203B41FA5}">
                      <a16:colId xmlns:a16="http://schemas.microsoft.com/office/drawing/2014/main" val="2995670689"/>
                    </a:ext>
                  </a:extLst>
                </a:gridCol>
              </a:tblGrid>
              <a:tr h="226042">
                <a:tc rowSpan="6">
                  <a:txBody>
                    <a:bodyPr/>
                    <a:lstStyle/>
                    <a:p>
                      <a:pPr marL="0" marR="0" lvl="0" indent="0" algn="l" rtl="0" eaLnBrk="1" fontAlgn="auto" latinLnBrk="0" hangingPunct="1">
                        <a:lnSpc>
                          <a:spcPts val="2100"/>
                        </a:lnSpc>
                        <a:spcBef>
                          <a:spcPts val="0"/>
                        </a:spcBef>
                        <a:spcAft>
                          <a:spcPts val="0"/>
                        </a:spcAft>
                        <a:buClrTx/>
                        <a:buSzTx/>
                        <a:buFontTx/>
                        <a:buNone/>
                      </a:pPr>
                      <a:r>
                        <a:rPr lang="en-US" b="1" dirty="0">
                          <a:solidFill>
                            <a:srgbClr val="003C58"/>
                          </a:solidFill>
                        </a:rPr>
                        <a:t>MUX's Relative Performance</a:t>
                      </a:r>
                    </a:p>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1200" b="0" i="0" u="none" strike="noStrike" kern="1200" cap="none" spc="-50" normalizeH="0" baseline="0" noProof="0" dirty="0">
                          <a:ln>
                            <a:noFill/>
                          </a:ln>
                          <a:solidFill>
                            <a:prstClr val="black"/>
                          </a:solidFill>
                          <a:effectLst/>
                          <a:uLnTx/>
                          <a:uFillTx/>
                          <a:latin typeface="+mn-lt"/>
                          <a:ea typeface="+mn-ea"/>
                          <a:cs typeface="Arial"/>
                        </a:rPr>
                        <a:t>Sep 1, 2022 – Sept 11, 2025</a:t>
                      </a:r>
                    </a:p>
                    <a:p>
                      <a:pPr marL="0" marR="0" lvl="0" indent="0" algn="l" defTabSz="914400" rtl="0" eaLnBrk="1" fontAlgn="auto" latinLnBrk="0" hangingPunct="1">
                        <a:lnSpc>
                          <a:spcPts val="2100"/>
                        </a:lnSpc>
                        <a:spcBef>
                          <a:spcPts val="0"/>
                        </a:spcBef>
                        <a:spcAft>
                          <a:spcPts val="0"/>
                        </a:spcAft>
                        <a:buClrTx/>
                        <a:buSzTx/>
                        <a:buFontTx/>
                        <a:buNone/>
                        <a:tabLst/>
                        <a:defRPr/>
                      </a:pPr>
                      <a:endParaRPr lang="en-US" sz="1600" b="1" spc="-50" dirty="0">
                        <a:solidFill>
                          <a:srgbClr val="003C58"/>
                        </a:solidFill>
                      </a:endParaRPr>
                    </a:p>
                  </a:txBody>
                  <a:tcPr marL="0" marR="0" marT="0" marB="0">
                    <a:lnL w="12700" cmpd="sng">
                      <a:noFill/>
                    </a:lnL>
                    <a:lnR w="190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sz="1600" b="1" dirty="0">
                          <a:solidFill>
                            <a:srgbClr val="7030A0"/>
                          </a:solidFill>
                          <a:latin typeface="+mn-lt"/>
                          <a:cs typeface="Arial"/>
                        </a:rPr>
                        <a:t>GDXJ +219%</a:t>
                      </a:r>
                    </a:p>
                    <a:p>
                      <a:pPr marL="0" marR="0" lvl="0" indent="0" algn="l" defTabSz="914400" rtl="0" eaLnBrk="1" fontAlgn="auto" latinLnBrk="0" hangingPunct="1">
                        <a:lnSpc>
                          <a:spcPts val="2100"/>
                        </a:lnSpc>
                        <a:spcBef>
                          <a:spcPts val="0"/>
                        </a:spcBef>
                        <a:spcAft>
                          <a:spcPts val="0"/>
                        </a:spcAft>
                        <a:buClrTx/>
                        <a:buSzTx/>
                        <a:buFontTx/>
                        <a:buNone/>
                        <a:tabLst/>
                        <a:defRPr/>
                      </a:pPr>
                      <a:r>
                        <a:rPr lang="en-US" sz="1600" b="1" dirty="0">
                          <a:solidFill>
                            <a:srgbClr val="00B000"/>
                          </a:solidFill>
                          <a:latin typeface="+mn-lt"/>
                          <a:cs typeface="Arial"/>
                        </a:rPr>
                        <a:t>GDX +203%</a:t>
                      </a:r>
                    </a:p>
                  </a:txBody>
                  <a:tcPr marL="108000" marR="0" marT="3600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ts val="21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n-lt"/>
                          <a:ea typeface="+mn-ea"/>
                          <a:cs typeface="+mn-cs"/>
                        </a:rPr>
                        <a:t>~2X</a:t>
                      </a:r>
                    </a:p>
                  </a:txBody>
                  <a:tcPr marL="0" marR="72000" marT="0" marB="0">
                    <a:lnL w="12700" cmpd="sng">
                      <a:noFill/>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7742068"/>
                  </a:ext>
                </a:extLst>
              </a:tr>
              <a:tr h="226042">
                <a:tc vMerge="1">
                  <a:txBody>
                    <a:bodyPr/>
                    <a:lstStyle/>
                    <a:p>
                      <a:endParaRPr lang="en-US">
                        <a:solidFill>
                          <a:srgbClr val="002060"/>
                        </a:solidFill>
                      </a:endParaRPr>
                    </a:p>
                  </a:txBody>
                  <a:tcPr>
                    <a:lnT w="38100" cmpd="sng">
                      <a:noFill/>
                    </a:lnT>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sz="1600" b="1" dirty="0">
                          <a:solidFill>
                            <a:srgbClr val="A6A6A6"/>
                          </a:solidFill>
                          <a:latin typeface="+mn-lt"/>
                          <a:cs typeface="Arial"/>
                        </a:rPr>
                        <a:t>Silver +133%</a:t>
                      </a:r>
                      <a:endParaRPr lang="en-US" sz="1600" b="1" dirty="0">
                        <a:solidFill>
                          <a:srgbClr val="A6A6A6"/>
                        </a:solidFill>
                        <a:latin typeface="Arial" panose="020B0604020202020204" pitchFamily="34" charset="0"/>
                        <a:cs typeface="Arial" panose="020B0604020202020204" pitchFamily="34" charset="0"/>
                      </a:endParaRPr>
                    </a:p>
                  </a:txBody>
                  <a:tcPr marL="108000" marR="0" marT="0" marB="0">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ts val="21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n-lt"/>
                          <a:ea typeface="+mn-ea"/>
                          <a:cs typeface="+mn-cs"/>
                        </a:rPr>
                        <a:t>~3X</a:t>
                      </a:r>
                    </a:p>
                  </a:txBody>
                  <a:tcPr marL="0" marR="72000" marT="0" marB="0">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3410767"/>
                  </a:ext>
                </a:extLst>
              </a:tr>
              <a:tr h="226042">
                <a:tc vMerge="1">
                  <a:txBody>
                    <a:bodyPr/>
                    <a:lstStyle/>
                    <a:p>
                      <a:endParaRPr lang="en-US"/>
                    </a:p>
                  </a:txBody>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sz="1600" b="1" dirty="0">
                          <a:solidFill>
                            <a:srgbClr val="A28F61"/>
                          </a:solidFill>
                          <a:latin typeface="+mn-lt"/>
                          <a:cs typeface="Arial"/>
                        </a:rPr>
                        <a:t>Gold +114%</a:t>
                      </a:r>
                      <a:endParaRPr lang="en-US" sz="1600" b="1" dirty="0">
                        <a:solidFill>
                          <a:schemeClr val="accent1"/>
                        </a:solidFill>
                        <a:latin typeface="+mn-lt"/>
                        <a:cs typeface="Arial"/>
                      </a:endParaRPr>
                    </a:p>
                  </a:txBody>
                  <a:tcPr marL="10800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ts val="2100"/>
                        </a:lnSpc>
                        <a:spcBef>
                          <a:spcPts val="0"/>
                        </a:spcBef>
                        <a:spcAft>
                          <a:spcPts val="0"/>
                        </a:spcAft>
                        <a:buClrTx/>
                        <a:buSzTx/>
                        <a:buFontTx/>
                        <a:buNone/>
                        <a:tabLst/>
                        <a:defRPr/>
                      </a:pPr>
                      <a:endParaRPr lang="en-US" sz="1600" b="1"/>
                    </a:p>
                  </a:txBody>
                  <a:tcPr marL="0" marR="72000" marT="0" marB="0">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8623169"/>
                  </a:ext>
                </a:extLst>
              </a:tr>
              <a:tr h="226042">
                <a:tc vMerge="1">
                  <a:txBody>
                    <a:bodyPr/>
                    <a:lstStyle/>
                    <a:p>
                      <a:endParaRPr lang="en-US">
                        <a:solidFill>
                          <a:srgbClr val="002060"/>
                        </a:solidFill>
                      </a:endParaRPr>
                    </a:p>
                  </a:txBody>
                  <a:tcPr>
                    <a:lnT w="38100" cmpd="sng">
                      <a:noFill/>
                    </a:lnT>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sz="1600" b="1" dirty="0">
                          <a:solidFill>
                            <a:schemeClr val="accent1"/>
                          </a:solidFill>
                          <a:latin typeface="+mn-lt"/>
                          <a:cs typeface="Arial"/>
                        </a:rPr>
                        <a:t>Nasdaq +87%</a:t>
                      </a:r>
                    </a:p>
                  </a:txBody>
                  <a:tcPr marL="10800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ts val="2100"/>
                        </a:lnSpc>
                        <a:spcBef>
                          <a:spcPts val="0"/>
                        </a:spcBef>
                        <a:spcAft>
                          <a:spcPts val="0"/>
                        </a:spcAft>
                        <a:buClrTx/>
                        <a:buSzTx/>
                        <a:buFontTx/>
                        <a:buNone/>
                        <a:tabLst/>
                        <a:defRPr/>
                      </a:pPr>
                      <a:r>
                        <a:rPr lang="en-US" sz="1600" b="1"/>
                        <a:t>~4X</a:t>
                      </a:r>
                    </a:p>
                  </a:txBody>
                  <a:tcPr marL="0" marR="72000" marT="0" marB="0">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8537401"/>
                  </a:ext>
                </a:extLst>
              </a:tr>
              <a:tr h="226042">
                <a:tc vMerge="1">
                  <a:txBody>
                    <a:bodyPr/>
                    <a:lstStyle/>
                    <a:p>
                      <a:endParaRPr lang="en-US">
                        <a:solidFill>
                          <a:srgbClr val="002060"/>
                        </a:solidFill>
                      </a:endParaRPr>
                    </a:p>
                  </a:txBody>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sz="1600" b="1" dirty="0">
                          <a:solidFill>
                            <a:schemeClr val="accent4"/>
                          </a:solidFill>
                          <a:latin typeface="+mn-lt"/>
                          <a:cs typeface="Arial"/>
                        </a:rPr>
                        <a:t>Dow +46%</a:t>
                      </a:r>
                    </a:p>
                  </a:txBody>
                  <a:tcPr marL="10800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ts val="2100"/>
                        </a:lnSpc>
                        <a:spcBef>
                          <a:spcPts val="0"/>
                        </a:spcBef>
                        <a:spcAft>
                          <a:spcPts val="0"/>
                        </a:spcAft>
                        <a:buClrTx/>
                        <a:buSzTx/>
                        <a:buFontTx/>
                        <a:buNone/>
                        <a:tabLst/>
                        <a:defRPr/>
                      </a:pPr>
                      <a:r>
                        <a:rPr lang="en-US" sz="1600" b="1"/>
                        <a:t>~8X</a:t>
                      </a:r>
                    </a:p>
                  </a:txBody>
                  <a:tcPr marL="0" marR="72000" marT="0" marB="0">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08780"/>
                  </a:ext>
                </a:extLst>
              </a:tr>
              <a:tr h="226042">
                <a:tc vMerge="1">
                  <a:txBody>
                    <a:bodyPr/>
                    <a:lstStyle/>
                    <a:p>
                      <a:endParaRPr lang="en-US">
                        <a:solidFill>
                          <a:srgbClr val="002060"/>
                        </a:solidFill>
                      </a:endParaRPr>
                    </a:p>
                  </a:txBody>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sz="1600" b="1">
                          <a:solidFill>
                            <a:srgbClr val="F17A05"/>
                          </a:solidFill>
                          <a:latin typeface="+mn-lt"/>
                          <a:cs typeface="Arial"/>
                        </a:rPr>
                        <a:t>Copper +34%</a:t>
                      </a:r>
                      <a:endParaRPr lang="en-US" sz="1600" b="1">
                        <a:solidFill>
                          <a:schemeClr val="accent4"/>
                        </a:solidFill>
                        <a:latin typeface="+mn-lt"/>
                        <a:cs typeface="Arial"/>
                      </a:endParaRPr>
                    </a:p>
                  </a:txBody>
                  <a:tcPr marL="108000" marR="0" marT="0" marB="3600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ts val="2100"/>
                        </a:lnSpc>
                        <a:spcBef>
                          <a:spcPts val="0"/>
                        </a:spcBef>
                        <a:spcAft>
                          <a:spcPts val="0"/>
                        </a:spcAft>
                        <a:buClrTx/>
                        <a:buSzTx/>
                        <a:buFontTx/>
                        <a:buNone/>
                        <a:tabLst/>
                        <a:defRPr/>
                      </a:pPr>
                      <a:r>
                        <a:rPr lang="en-US" sz="1600" b="1" dirty="0"/>
                        <a:t>~11X</a:t>
                      </a:r>
                    </a:p>
                  </a:txBody>
                  <a:tcPr marL="0" marR="72000" marT="0" marB="0">
                    <a:lnL w="12700" cmpd="sng">
                      <a:noFill/>
                    </a:lnL>
                    <a:lnR w="19050" cap="flat" cmpd="sng" algn="ctr">
                      <a:no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269704"/>
                  </a:ext>
                </a:extLst>
              </a:tr>
            </a:tbl>
          </a:graphicData>
        </a:graphic>
      </p:graphicFrame>
      <p:cxnSp>
        <p:nvCxnSpPr>
          <p:cNvPr id="12" name="Straight Arrow Connector 11">
            <a:extLst>
              <a:ext uri="{FF2B5EF4-FFF2-40B4-BE49-F238E27FC236}">
                <a16:creationId xmlns:a16="http://schemas.microsoft.com/office/drawing/2014/main" id="{945829D1-BA16-455B-B734-468D7B9CA481}"/>
              </a:ext>
            </a:extLst>
          </p:cNvPr>
          <p:cNvCxnSpPr>
            <a:cxnSpLocks/>
          </p:cNvCxnSpPr>
          <p:nvPr/>
        </p:nvCxnSpPr>
        <p:spPr>
          <a:xfrm>
            <a:off x="9789885" y="3103958"/>
            <a:ext cx="0" cy="930992"/>
          </a:xfrm>
          <a:prstGeom prst="straightConnector1">
            <a:avLst/>
          </a:prstGeom>
          <a:ln w="25400" cap="flat" cmpd="sng" algn="ctr">
            <a:solidFill>
              <a:srgbClr val="FF0000"/>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19" name="TextBox 18">
            <a:extLst>
              <a:ext uri="{FF2B5EF4-FFF2-40B4-BE49-F238E27FC236}">
                <a16:creationId xmlns:a16="http://schemas.microsoft.com/office/drawing/2014/main" id="{C34B38B5-F3D5-4B58-D828-0265AD5F2DE2}"/>
              </a:ext>
            </a:extLst>
          </p:cNvPr>
          <p:cNvSpPr txBox="1"/>
          <p:nvPr/>
        </p:nvSpPr>
        <p:spPr>
          <a:xfrm>
            <a:off x="9116664" y="2640266"/>
            <a:ext cx="1392668" cy="405683"/>
          </a:xfrm>
          <a:prstGeom prst="rect">
            <a:avLst/>
          </a:prstGeom>
          <a:solidFill>
            <a:schemeClr val="bg1"/>
          </a:solidFill>
        </p:spPr>
        <p:txBody>
          <a:bodyPr rot="0" spcFirstLastPara="0" vertOverflow="overflow" horzOverflow="overflow" vert="horz" wrap="square" lIns="0" tIns="18000" rIns="0" bIns="18000" numCol="1" spcCol="0" rtlCol="0" fromWordArt="0" anchor="t" anchorCtr="0" forceAA="0" compatLnSpc="1">
            <a:prstTxWarp prst="textNoShape">
              <a:avLst/>
            </a:prstTxWarp>
            <a:spAutoFit/>
          </a:bodyPr>
          <a:lstStyle/>
          <a:p>
            <a:pPr algn="ctr"/>
            <a:r>
              <a:rPr lang="en-US" sz="1200" b="1">
                <a:cs typeface="Arial"/>
              </a:rPr>
              <a:t>MUX convertible notes financing</a:t>
            </a:r>
          </a:p>
        </p:txBody>
      </p:sp>
    </p:spTree>
    <p:extLst>
      <p:ext uri="{BB962C8B-B14F-4D97-AF65-F5344CB8AC3E}">
        <p14:creationId xmlns:p14="http://schemas.microsoft.com/office/powerpoint/2010/main" val="3795889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BF4597-EFA9-5130-49FB-0E34DE843411}"/>
              </a:ext>
            </a:extLst>
          </p:cNvPr>
          <p:cNvSpPr>
            <a:spLocks noGrp="1"/>
          </p:cNvSpPr>
          <p:nvPr>
            <p:ph type="title"/>
          </p:nvPr>
        </p:nvSpPr>
        <p:spPr/>
        <p:txBody>
          <a:bodyPr>
            <a:normAutofit fontScale="90000"/>
          </a:bodyPr>
          <a:lstStyle/>
          <a:p>
            <a:r>
              <a:rPr lang="en-US">
                <a:solidFill>
                  <a:srgbClr val="A39061"/>
                </a:solidFill>
              </a:rPr>
              <a:t>McEwen Inc.</a:t>
            </a:r>
            <a:br>
              <a:rPr lang="en-US">
                <a:solidFill>
                  <a:schemeClr val="tx2">
                    <a:lumMod val="75000"/>
                  </a:schemeClr>
                </a:solidFill>
              </a:rPr>
            </a:br>
            <a:r>
              <a:rPr lang="en-US">
                <a:solidFill>
                  <a:schemeClr val="tx2">
                    <a:lumMod val="75000"/>
                  </a:schemeClr>
                </a:solidFill>
              </a:rPr>
              <a:t>2024 Production and 2025 Guidance</a:t>
            </a:r>
          </a:p>
        </p:txBody>
      </p:sp>
      <p:graphicFrame>
        <p:nvGraphicFramePr>
          <p:cNvPr id="5" name="Table 4">
            <a:extLst>
              <a:ext uri="{FF2B5EF4-FFF2-40B4-BE49-F238E27FC236}">
                <a16:creationId xmlns:a16="http://schemas.microsoft.com/office/drawing/2014/main" id="{1DA58852-F805-6E50-D742-3C34B56C60A1}"/>
              </a:ext>
            </a:extLst>
          </p:cNvPr>
          <p:cNvGraphicFramePr>
            <a:graphicFrameLocks noGrp="1"/>
          </p:cNvGraphicFramePr>
          <p:nvPr>
            <p:extLst>
              <p:ext uri="{D42A27DB-BD31-4B8C-83A1-F6EECF244321}">
                <p14:modId xmlns:p14="http://schemas.microsoft.com/office/powerpoint/2010/main" val="355138590"/>
              </p:ext>
            </p:extLst>
          </p:nvPr>
        </p:nvGraphicFramePr>
        <p:xfrm>
          <a:off x="642939" y="1055224"/>
          <a:ext cx="10934031" cy="5022431"/>
        </p:xfrm>
        <a:graphic>
          <a:graphicData uri="http://schemas.openxmlformats.org/drawingml/2006/table">
            <a:tbl>
              <a:tblPr firstRow="1" firstCol="1" bandRow="1">
                <a:tableStyleId>{5C22544A-7EE6-4342-B048-85BDC9FD1C3A}</a:tableStyleId>
              </a:tblPr>
              <a:tblGrid>
                <a:gridCol w="2520000">
                  <a:extLst>
                    <a:ext uri="{9D8B030D-6E8A-4147-A177-3AD203B41FA5}">
                      <a16:colId xmlns:a16="http://schemas.microsoft.com/office/drawing/2014/main" val="1889788557"/>
                    </a:ext>
                  </a:extLst>
                </a:gridCol>
                <a:gridCol w="1473305">
                  <a:extLst>
                    <a:ext uri="{9D8B030D-6E8A-4147-A177-3AD203B41FA5}">
                      <a16:colId xmlns:a16="http://schemas.microsoft.com/office/drawing/2014/main" val="1670387156"/>
                    </a:ext>
                  </a:extLst>
                </a:gridCol>
                <a:gridCol w="919308">
                  <a:extLst>
                    <a:ext uri="{9D8B030D-6E8A-4147-A177-3AD203B41FA5}">
                      <a16:colId xmlns:a16="http://schemas.microsoft.com/office/drawing/2014/main" val="823598502"/>
                    </a:ext>
                  </a:extLst>
                </a:gridCol>
                <a:gridCol w="1022698">
                  <a:extLst>
                    <a:ext uri="{9D8B030D-6E8A-4147-A177-3AD203B41FA5}">
                      <a16:colId xmlns:a16="http://schemas.microsoft.com/office/drawing/2014/main" val="1135313952"/>
                    </a:ext>
                  </a:extLst>
                </a:gridCol>
                <a:gridCol w="980046">
                  <a:extLst>
                    <a:ext uri="{9D8B030D-6E8A-4147-A177-3AD203B41FA5}">
                      <a16:colId xmlns:a16="http://schemas.microsoft.com/office/drawing/2014/main" val="387936485"/>
                    </a:ext>
                  </a:extLst>
                </a:gridCol>
                <a:gridCol w="1232182">
                  <a:extLst>
                    <a:ext uri="{9D8B030D-6E8A-4147-A177-3AD203B41FA5}">
                      <a16:colId xmlns:a16="http://schemas.microsoft.com/office/drawing/2014/main" val="2726651990"/>
                    </a:ext>
                  </a:extLst>
                </a:gridCol>
                <a:gridCol w="1232182">
                  <a:extLst>
                    <a:ext uri="{9D8B030D-6E8A-4147-A177-3AD203B41FA5}">
                      <a16:colId xmlns:a16="http://schemas.microsoft.com/office/drawing/2014/main" val="3451919668"/>
                    </a:ext>
                  </a:extLst>
                </a:gridCol>
                <a:gridCol w="1554310">
                  <a:extLst>
                    <a:ext uri="{9D8B030D-6E8A-4147-A177-3AD203B41FA5}">
                      <a16:colId xmlns:a16="http://schemas.microsoft.com/office/drawing/2014/main" val="1737941869"/>
                    </a:ext>
                  </a:extLst>
                </a:gridCol>
              </a:tblGrid>
              <a:tr h="462708">
                <a:tc>
                  <a:txBody>
                    <a:bodyPr/>
                    <a:lstStyle/>
                    <a:p>
                      <a:pPr marR="89535" algn="ctr">
                        <a:tabLst>
                          <a:tab pos="4231005" algn="l"/>
                        </a:tabLst>
                      </a:pPr>
                      <a:endParaRPr lang="en-CA" sz="180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89535" algn="ctr"/>
                      <a:r>
                        <a:rPr lang="en-US" sz="1200">
                          <a:solidFill>
                            <a:schemeClr val="tx1"/>
                          </a:solidFill>
                          <a:effectLst/>
                        </a:rPr>
                        <a:t>2024</a:t>
                      </a:r>
                      <a:br>
                        <a:rPr lang="en-US" sz="1200">
                          <a:solidFill>
                            <a:srgbClr val="000000"/>
                          </a:solidFill>
                          <a:effectLst/>
                        </a:rPr>
                      </a:br>
                      <a:r>
                        <a:rPr lang="en-US" sz="1200">
                          <a:solidFill>
                            <a:schemeClr val="tx1"/>
                          </a:solidFill>
                          <a:effectLst/>
                        </a:rPr>
                        <a:t>Guidance</a:t>
                      </a:r>
                      <a:r>
                        <a:rPr lang="en-CA" sz="1200" baseline="30000">
                          <a:solidFill>
                            <a:schemeClr val="tx1"/>
                          </a:solidFill>
                          <a:effectLst/>
                        </a:rPr>
                        <a:t>2</a:t>
                      </a:r>
                      <a:endParaRPr lang="en-CA" sz="180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89535" algn="ctr"/>
                      <a:r>
                        <a:rPr lang="en-CA" sz="1200">
                          <a:solidFill>
                            <a:schemeClr val="tx1"/>
                          </a:solidFill>
                          <a:effectLst/>
                          <a:latin typeface="+mj-lt"/>
                          <a:ea typeface="Arial Unicode MS" panose="020B0604020202020204" pitchFamily="34" charset="-128"/>
                        </a:rPr>
                        <a:t>Q1</a:t>
                      </a:r>
                    </a:p>
                    <a:p>
                      <a:pPr marL="90170" marR="89535" algn="ctr"/>
                      <a:r>
                        <a:rPr lang="en-CA" sz="1200">
                          <a:solidFill>
                            <a:schemeClr val="tx1"/>
                          </a:solidFill>
                          <a:effectLst/>
                          <a:latin typeface="+mj-lt"/>
                          <a:ea typeface="Arial Unicode MS" panose="020B0604020202020204" pitchFamily="34" charset="-128"/>
                        </a:rPr>
                        <a:t>2024</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89535" algn="ctr"/>
                      <a:r>
                        <a:rPr lang="en-CA" sz="1200">
                          <a:solidFill>
                            <a:schemeClr val="tx1"/>
                          </a:solidFill>
                          <a:effectLst/>
                          <a:latin typeface="+mj-lt"/>
                          <a:ea typeface="Arial Unicode MS" panose="020B0604020202020204" pitchFamily="34" charset="-128"/>
                        </a:rPr>
                        <a:t>Q2</a:t>
                      </a:r>
                    </a:p>
                    <a:p>
                      <a:pPr marL="90170" marR="89535" algn="ctr"/>
                      <a:r>
                        <a:rPr lang="en-CA" sz="1200">
                          <a:solidFill>
                            <a:schemeClr val="tx1"/>
                          </a:solidFill>
                          <a:effectLst/>
                          <a:latin typeface="+mj-lt"/>
                          <a:ea typeface="Arial Unicode MS" panose="020B0604020202020204" pitchFamily="34" charset="-128"/>
                        </a:rPr>
                        <a:t>2024</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lvl="0" indent="0" algn="ctr" defTabSz="914400" rtl="0" eaLnBrk="1" fontAlgn="auto" latinLnBrk="0" hangingPunct="1">
                        <a:lnSpc>
                          <a:spcPct val="100000"/>
                        </a:lnSpc>
                        <a:spcBef>
                          <a:spcPts val="0"/>
                        </a:spcBef>
                        <a:spcAft>
                          <a:spcPts val="0"/>
                        </a:spcAft>
                        <a:buClrTx/>
                        <a:buSzTx/>
                        <a:buFontTx/>
                        <a:buNone/>
                        <a:tabLst>
                          <a:tab pos="4231005" algn="l"/>
                        </a:tabLst>
                        <a:defRPr/>
                      </a:pPr>
                      <a:r>
                        <a:rPr kumimoji="0" lang="en-CA" sz="1200" b="1" i="0" u="none" strike="noStrike" kern="1200" cap="none" spc="0" normalizeH="0" baseline="0" noProof="0">
                          <a:ln>
                            <a:noFill/>
                          </a:ln>
                          <a:solidFill>
                            <a:prstClr val="black"/>
                          </a:solidFill>
                          <a:effectLst/>
                          <a:uLnTx/>
                          <a:uFillTx/>
                          <a:latin typeface="+mj-lt"/>
                          <a:ea typeface="+mn-ea"/>
                          <a:cs typeface="+mn-cs"/>
                        </a:rPr>
                        <a:t>Full Year 2024</a:t>
                      </a:r>
                      <a:r>
                        <a:rPr kumimoji="0" lang="en-CA" sz="1200" b="1" i="0" u="none" strike="noStrike" kern="1200" cap="none" spc="0" normalizeH="0" baseline="30000" noProof="0">
                          <a:ln>
                            <a:noFill/>
                          </a:ln>
                          <a:solidFill>
                            <a:prstClr val="black"/>
                          </a:solidFill>
                          <a:effectLst/>
                          <a:uLnTx/>
                          <a:uFillTx/>
                          <a:latin typeface="+mj-lt"/>
                          <a:ea typeface="+mn-ea"/>
                          <a:cs typeface="+mn-cs"/>
                        </a:rPr>
                        <a:t>1,2</a:t>
                      </a:r>
                      <a:endParaRPr kumimoji="0" lang="en-CA" sz="1800" b="1" i="0" u="none" strike="noStrike" kern="1200" cap="none" spc="0" normalizeH="0" baseline="0" noProof="0">
                        <a:ln>
                          <a:noFill/>
                        </a:ln>
                        <a:solidFill>
                          <a:prstClr val="black"/>
                        </a:solidFill>
                        <a:effectLst/>
                        <a:uLnTx/>
                        <a:uFillTx/>
                        <a:latin typeface="+mj-lt"/>
                        <a:ea typeface="Arial Unicode MS" panose="020B0604020202020204" pitchFamily="34" charset="-128"/>
                        <a:cs typeface="+mn-cs"/>
                      </a:endParaRP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89535" algn="ctr"/>
                      <a:r>
                        <a:rPr lang="en-CA" sz="1200" b="1" kern="1200">
                          <a:solidFill>
                            <a:schemeClr val="tx1"/>
                          </a:solidFill>
                          <a:effectLst/>
                          <a:latin typeface="+mj-lt"/>
                          <a:ea typeface="Arial Unicode MS" panose="020B0604020202020204" pitchFamily="34" charset="-128"/>
                          <a:cs typeface="+mn-cs"/>
                        </a:rPr>
                        <a:t>Q1</a:t>
                      </a:r>
                    </a:p>
                    <a:p>
                      <a:pPr marL="90170" marR="89535" algn="ctr"/>
                      <a:r>
                        <a:rPr lang="en-CA" sz="1200" b="1" kern="1200">
                          <a:solidFill>
                            <a:schemeClr val="tx1"/>
                          </a:solidFill>
                          <a:effectLst/>
                          <a:latin typeface="+mj-lt"/>
                          <a:ea typeface="Arial Unicode MS" panose="020B0604020202020204" pitchFamily="34" charset="-128"/>
                          <a:cs typeface="+mn-cs"/>
                        </a:rPr>
                        <a:t>2025</a:t>
                      </a:r>
                      <a:endParaRPr kumimoji="0" lang="en-CA" sz="1200" b="1" i="0" u="none" strike="noStrike" kern="1200" cap="none" spc="0" normalizeH="0" baseline="0" noProof="0">
                        <a:ln>
                          <a:noFill/>
                        </a:ln>
                        <a:solidFill>
                          <a:prstClr val="black"/>
                        </a:solidFill>
                        <a:effectLst/>
                        <a:uLnTx/>
                        <a:uFillTx/>
                        <a:latin typeface="+mj-lt"/>
                        <a:ea typeface="Arial Unicode MS" panose="020B0604020202020204" pitchFamily="34" charset="-128"/>
                        <a:cs typeface="+mn-cs"/>
                      </a:endParaRP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89535" algn="ctr"/>
                      <a:r>
                        <a:rPr kumimoji="0" lang="en-CA" sz="1200" b="1" i="0" u="none" strike="noStrike" kern="1200" cap="none" spc="0" normalizeH="0" baseline="0" noProof="0">
                          <a:ln>
                            <a:noFill/>
                          </a:ln>
                          <a:solidFill>
                            <a:prstClr val="black"/>
                          </a:solidFill>
                          <a:effectLst/>
                          <a:uLnTx/>
                          <a:uFillTx/>
                          <a:latin typeface="+mj-lt"/>
                          <a:ea typeface="Arial Unicode MS" panose="020B0604020202020204" pitchFamily="34" charset="-128"/>
                          <a:cs typeface="+mn-cs"/>
                        </a:rPr>
                        <a:t>Q2</a:t>
                      </a:r>
                    </a:p>
                    <a:p>
                      <a:pPr marL="90170" marR="89535" algn="ctr"/>
                      <a:r>
                        <a:rPr kumimoji="0" lang="en-CA" sz="1200" b="1" i="0" u="none" strike="noStrike" kern="1200" cap="none" spc="0" normalizeH="0" baseline="0" noProof="0">
                          <a:ln>
                            <a:noFill/>
                          </a:ln>
                          <a:solidFill>
                            <a:prstClr val="black"/>
                          </a:solidFill>
                          <a:effectLst/>
                          <a:uLnTx/>
                          <a:uFillTx/>
                          <a:latin typeface="+mj-lt"/>
                          <a:ea typeface="Arial Unicode MS" panose="020B0604020202020204" pitchFamily="34" charset="-128"/>
                          <a:cs typeface="+mn-cs"/>
                        </a:rPr>
                        <a:t>2025</a:t>
                      </a:r>
                      <a:r>
                        <a:rPr kumimoji="0" lang="en-CA" sz="1200" b="1" i="0" u="none" strike="noStrike" kern="1200" cap="none" spc="0" normalizeH="0" baseline="30000" noProof="0">
                          <a:ln>
                            <a:noFill/>
                          </a:ln>
                          <a:solidFill>
                            <a:prstClr val="black"/>
                          </a:solidFill>
                          <a:effectLst/>
                          <a:uLnTx/>
                          <a:uFillTx/>
                          <a:latin typeface="+mn-lt"/>
                          <a:ea typeface="+mn-ea"/>
                          <a:cs typeface="+mn-cs"/>
                        </a:rPr>
                        <a:t>3</a:t>
                      </a:r>
                      <a:endParaRPr kumimoji="0" lang="en-CA" sz="1200" b="1" i="0" u="none" strike="noStrike" kern="1200" cap="none" spc="0" normalizeH="0" baseline="0" noProof="0">
                        <a:ln>
                          <a:noFill/>
                        </a:ln>
                        <a:solidFill>
                          <a:prstClr val="black"/>
                        </a:solidFill>
                        <a:effectLst/>
                        <a:uLnTx/>
                        <a:uFillTx/>
                        <a:latin typeface="+mj-lt"/>
                        <a:ea typeface="Arial Unicode MS" panose="020B0604020202020204" pitchFamily="34" charset="-128"/>
                        <a:cs typeface="+mn-cs"/>
                      </a:endParaRP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chemeClr val="tx1"/>
                          </a:solidFill>
                          <a:effectLst/>
                          <a:latin typeface="+mj-lt"/>
                        </a:rPr>
                        <a:t>2025 </a:t>
                      </a:r>
                      <a:endParaRPr lang="en-CA" sz="1200">
                        <a:solidFill>
                          <a:schemeClr val="tx1"/>
                        </a:solidFill>
                        <a:effectLst/>
                        <a:latin typeface="+mj-lt"/>
                      </a:endParaRPr>
                    </a:p>
                    <a:p>
                      <a:pPr marL="90170" marR="89535" algn="ctr"/>
                      <a:r>
                        <a:rPr lang="en-US" sz="1200">
                          <a:solidFill>
                            <a:schemeClr val="tx1"/>
                          </a:solidFill>
                          <a:effectLst/>
                          <a:latin typeface="+mj-lt"/>
                        </a:rPr>
                        <a:t>Guidance</a:t>
                      </a:r>
                      <a:r>
                        <a:rPr kumimoji="0" lang="en-CA" sz="1200" b="1" i="0" u="none" strike="noStrike" kern="1200" cap="none" spc="0" normalizeH="0" baseline="30000" noProof="0">
                          <a:ln>
                            <a:noFill/>
                          </a:ln>
                          <a:solidFill>
                            <a:prstClr val="black"/>
                          </a:solidFill>
                          <a:effectLst/>
                          <a:uLnTx/>
                          <a:uFillTx/>
                          <a:latin typeface="+mj-lt"/>
                          <a:ea typeface="+mn-ea"/>
                          <a:cs typeface="+mn-cs"/>
                        </a:rPr>
                        <a:t>2</a:t>
                      </a:r>
                      <a:endParaRPr lang="en-CA" sz="1200">
                        <a:solidFill>
                          <a:schemeClr val="tx1"/>
                        </a:solidFill>
                        <a:effectLst/>
                        <a:latin typeface="+mj-lt"/>
                        <a:ea typeface="Arial Unicode MS" panose="020B0604020202020204" pitchFamily="34" charset="-128"/>
                      </a:endParaRP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0405412"/>
                  </a:ext>
                </a:extLst>
              </a:tr>
              <a:tr h="280019">
                <a:tc>
                  <a:txBody>
                    <a:bodyPr/>
                    <a:lstStyle/>
                    <a:p>
                      <a:pPr marR="56515">
                        <a:tabLst>
                          <a:tab pos="4231005" algn="l"/>
                        </a:tabLst>
                      </a:pPr>
                      <a:r>
                        <a:rPr lang="en-CA" sz="1200">
                          <a:solidFill>
                            <a:schemeClr val="tx1"/>
                          </a:solidFill>
                          <a:effectLst/>
                        </a:rPr>
                        <a:t> Consolidated Production </a:t>
                      </a:r>
                      <a:endParaRPr lang="en-CA" sz="180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800">
                        <a:effectLst/>
                        <a:latin typeface="Times New Roman" panose="02020603050405020304" pitchFamily="18" charset="0"/>
                        <a:ea typeface="Arial Unicode MS" panose="020B0604020202020204" pitchFamily="34" charset="-128"/>
                      </a:endParaRPr>
                    </a:p>
                  </a:txBody>
                  <a:tcPr marL="0" marR="10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800">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800">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800">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ctr">
                        <a:tabLst>
                          <a:tab pos="4231005" algn="l"/>
                        </a:tabLst>
                      </a:pPr>
                      <a:endParaRPr lang="en-CA" sz="1800">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ctr">
                        <a:tabLst>
                          <a:tab pos="4231005" algn="l"/>
                        </a:tabLst>
                      </a:pPr>
                      <a:endParaRPr lang="en-CA" sz="1800">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800">
                        <a:effectLst/>
                        <a:latin typeface="Times New Roman" panose="02020603050405020304" pitchFamily="18" charset="0"/>
                        <a:ea typeface="Arial Unicode MS" panose="020B0604020202020204" pitchFamily="34" charset="-128"/>
                      </a:endParaRPr>
                    </a:p>
                  </a:txBody>
                  <a:tcPr marL="0" marR="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extLst>
                  <a:ext uri="{0D108BD9-81ED-4DB2-BD59-A6C34878D82A}">
                    <a16:rowId xmlns:a16="http://schemas.microsoft.com/office/drawing/2014/main" val="368534347"/>
                  </a:ext>
                </a:extLst>
              </a:tr>
              <a:tr h="365137">
                <a:tc>
                  <a:txBody>
                    <a:bodyPr/>
                    <a:lstStyle/>
                    <a:p>
                      <a:pPr marL="71755">
                        <a:tabLst>
                          <a:tab pos="4231005" algn="l"/>
                        </a:tabLst>
                      </a:pPr>
                      <a:r>
                        <a:rPr lang="en-CA" sz="1200" b="0">
                          <a:solidFill>
                            <a:schemeClr val="tx1"/>
                          </a:solidFill>
                          <a:effectLst/>
                        </a:rPr>
                        <a:t>GEOs</a:t>
                      </a:r>
                      <a:r>
                        <a:rPr lang="en-CA" sz="1200" b="0" baseline="30000">
                          <a:solidFill>
                            <a:schemeClr val="tx1"/>
                          </a:solidFill>
                          <a:effectLst/>
                        </a:rPr>
                        <a:t>(1)</a:t>
                      </a:r>
                      <a:endParaRPr lang="en-CA" sz="1800" b="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US" sz="1200">
                          <a:effectLst/>
                          <a:latin typeface="+mn-lt"/>
                        </a:rPr>
                        <a:t>130,000 - 145,000</a:t>
                      </a:r>
                      <a:endParaRPr lang="en-CA" sz="120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panose="020B0604020202020204" pitchFamily="34" charset="-128"/>
                        </a:rPr>
                        <a:t>33,037</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panose="020B0604020202020204" pitchFamily="34" charset="-128"/>
                        </a:rPr>
                        <a:t>35,265</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50800" lvl="0" indent="0" algn="r" defTabSz="914400" rtl="0" eaLnBrk="1" fontAlgn="auto" latinLnBrk="0" hangingPunct="1">
                        <a:lnSpc>
                          <a:spcPct val="100000"/>
                        </a:lnSpc>
                        <a:spcBef>
                          <a:spcPts val="0"/>
                        </a:spcBef>
                        <a:spcAft>
                          <a:spcPts val="0"/>
                        </a:spcAft>
                        <a:buClrTx/>
                        <a:buSzTx/>
                        <a:buFontTx/>
                        <a:buNone/>
                        <a:tabLst>
                          <a:tab pos="4231005" algn="l"/>
                        </a:tabLst>
                        <a:defRPr/>
                      </a:pPr>
                      <a:r>
                        <a:rPr lang="en-US" sz="1200">
                          <a:effectLst/>
                        </a:rPr>
                        <a:t>135,900</a:t>
                      </a:r>
                      <a:endParaRPr lang="en-CA" sz="1800">
                        <a:effectLst/>
                        <a:latin typeface="Times New Roman" panose="02020603050405020304" pitchFamily="18" charset="0"/>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50800" lvl="0" indent="0" algn="r" defTabSz="914400" rtl="0" eaLnBrk="1" fontAlgn="auto" latinLnBrk="0" hangingPunct="1">
                        <a:lnSpc>
                          <a:spcPct val="100000"/>
                        </a:lnSpc>
                        <a:spcBef>
                          <a:spcPts val="0"/>
                        </a:spcBef>
                        <a:spcAft>
                          <a:spcPts val="0"/>
                        </a:spcAft>
                        <a:buClrTx/>
                        <a:buSzTx/>
                        <a:buFontTx/>
                        <a:buNone/>
                        <a:tabLst>
                          <a:tab pos="4231005" algn="l"/>
                        </a:tabLst>
                        <a:defRPr/>
                      </a:pPr>
                      <a:r>
                        <a:rPr lang="en-CA" sz="1200">
                          <a:effectLst/>
                          <a:latin typeface="+mn-lt"/>
                          <a:ea typeface="Arial Unicode MS" panose="020B0604020202020204" pitchFamily="34" charset="-128"/>
                        </a:rPr>
                        <a:t>24,131</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L="0" marR="50800" lvl="0" indent="0" algn="r" defTabSz="914400" rtl="0" eaLnBrk="1" fontAlgn="auto" latinLnBrk="0" hangingPunct="1">
                        <a:lnSpc>
                          <a:spcPct val="100000"/>
                        </a:lnSpc>
                        <a:spcBef>
                          <a:spcPts val="0"/>
                        </a:spcBef>
                        <a:spcAft>
                          <a:spcPts val="0"/>
                        </a:spcAft>
                        <a:buClrTx/>
                        <a:buSzTx/>
                        <a:buFontTx/>
                        <a:buNone/>
                        <a:tabLst>
                          <a:tab pos="4231005" algn="l"/>
                        </a:tabLst>
                        <a:defRPr/>
                      </a:pPr>
                      <a:r>
                        <a:rPr lang="en-CA" sz="1200">
                          <a:effectLst/>
                          <a:latin typeface="+mn-lt"/>
                          <a:ea typeface="Arial Unicode MS" panose="020B0604020202020204" pitchFamily="34" charset="-128"/>
                        </a:rPr>
                        <a:t>27,556</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r>
                        <a:rPr lang="en-US" sz="1200" b="1">
                          <a:effectLst/>
                          <a:latin typeface="+mn-lt"/>
                        </a:rPr>
                        <a:t>120,000 - 140,000</a:t>
                      </a:r>
                      <a:endParaRPr lang="en-CA" sz="1800" b="1">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4797113"/>
                  </a:ext>
                </a:extLst>
              </a:tr>
              <a:tr h="280019">
                <a:tc>
                  <a:txBody>
                    <a:bodyPr/>
                    <a:lstStyle/>
                    <a:p>
                      <a:pPr marL="71755">
                        <a:tabLst>
                          <a:tab pos="4231005" algn="l"/>
                        </a:tabLst>
                      </a:pPr>
                      <a:r>
                        <a:rPr lang="en-CA" sz="1200" b="0">
                          <a:solidFill>
                            <a:schemeClr val="tx1"/>
                          </a:solidFill>
                          <a:effectLst/>
                        </a:rPr>
                        <a:t>Cash Costs/GEO</a:t>
                      </a:r>
                      <a:endParaRPr lang="en-CA" sz="1800" b="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panose="020B0604020202020204" pitchFamily="34" charset="-128"/>
                        </a:rPr>
                        <a:t>$1,504</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r>
                        <a:rPr lang="en-US" sz="1200" b="1">
                          <a:effectLst/>
                          <a:latin typeface="+mn-lt"/>
                        </a:rPr>
                        <a:t>$1,550 - $1,750</a:t>
                      </a:r>
                      <a:endParaRPr lang="en-CA" sz="1800" b="1">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3761393"/>
                  </a:ext>
                </a:extLst>
              </a:tr>
              <a:tr h="280019">
                <a:tc>
                  <a:txBody>
                    <a:bodyPr/>
                    <a:lstStyle/>
                    <a:p>
                      <a:pPr marL="71755">
                        <a:tabLst>
                          <a:tab pos="4231005" algn="l"/>
                        </a:tabLst>
                      </a:pPr>
                      <a:r>
                        <a:rPr lang="en-CA" sz="1200" b="0">
                          <a:solidFill>
                            <a:schemeClr val="tx1"/>
                          </a:solidFill>
                          <a:effectLst/>
                        </a:rPr>
                        <a:t>AISC/GEO</a:t>
                      </a:r>
                      <a:endParaRPr lang="en-CA" sz="1800" b="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panose="020B0604020202020204" pitchFamily="34" charset="-128"/>
                        </a:rPr>
                        <a:t>$2,318</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r>
                        <a:rPr lang="en-US" sz="1200" b="1">
                          <a:effectLst/>
                          <a:latin typeface="+mn-lt"/>
                        </a:rPr>
                        <a:t>$1,800 - $2,000</a:t>
                      </a:r>
                      <a:endParaRPr lang="en-CA" sz="1800" b="1">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1886981"/>
                  </a:ext>
                </a:extLst>
              </a:tr>
              <a:tr h="280019">
                <a:tc>
                  <a:txBody>
                    <a:bodyPr/>
                    <a:lstStyle/>
                    <a:p>
                      <a:pPr marL="71755" marR="57785">
                        <a:tabLst>
                          <a:tab pos="4231005" algn="l"/>
                        </a:tabLst>
                      </a:pPr>
                      <a:r>
                        <a:rPr lang="en-CA" sz="1200">
                          <a:solidFill>
                            <a:schemeClr val="tx1"/>
                          </a:solidFill>
                          <a:effectLst/>
                        </a:rPr>
                        <a:t>Gold Bar Mine, Nevada</a:t>
                      </a:r>
                      <a:endParaRPr lang="en-CA" sz="180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28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28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800" b="1">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extLst>
                  <a:ext uri="{0D108BD9-81ED-4DB2-BD59-A6C34878D82A}">
                    <a16:rowId xmlns:a16="http://schemas.microsoft.com/office/drawing/2014/main" val="2789658567"/>
                  </a:ext>
                </a:extLst>
              </a:tr>
              <a:tr h="280019">
                <a:tc>
                  <a:txBody>
                    <a:bodyPr/>
                    <a:lstStyle/>
                    <a:p>
                      <a:pPr marL="144145">
                        <a:tabLst>
                          <a:tab pos="4231005" algn="l"/>
                        </a:tabLst>
                      </a:pPr>
                      <a:r>
                        <a:rPr lang="en-CA" sz="1200" b="0">
                          <a:solidFill>
                            <a:schemeClr val="tx1"/>
                          </a:solidFill>
                          <a:effectLst/>
                        </a:rPr>
                        <a:t>GEOs</a:t>
                      </a:r>
                      <a:endParaRPr lang="en-CA" sz="1800" b="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US" sz="1200">
                          <a:effectLst/>
                          <a:latin typeface="+mn-lt"/>
                        </a:rPr>
                        <a:t>40,000 - 43,000</a:t>
                      </a:r>
                      <a:endParaRPr lang="en-CA" sz="120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panose="020B0604020202020204" pitchFamily="34" charset="-128"/>
                        </a:rPr>
                        <a:t>11,716</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panose="020B0604020202020204" pitchFamily="34" charset="-128"/>
                        </a:rPr>
                        <a:t>12,297</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rPr>
                        <a:t>44,600</a:t>
                      </a:r>
                      <a:endParaRPr lang="en-CA" sz="1800">
                        <a:effectLst/>
                        <a:latin typeface="Times New Roman" panose="02020603050405020304" pitchFamily="18" charset="0"/>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latin typeface="+mn-lt"/>
                          <a:ea typeface="Arial Unicode MS" panose="020B0604020202020204" pitchFamily="34" charset="-128"/>
                        </a:rPr>
                        <a:t>7,688</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L="90170" marR="56515" algn="r">
                        <a:tabLst>
                          <a:tab pos="4231005" algn="l"/>
                        </a:tabLst>
                      </a:pPr>
                      <a:r>
                        <a:rPr lang="en-CA" sz="1200">
                          <a:effectLst/>
                          <a:latin typeface="+mn-lt"/>
                          <a:ea typeface="Arial Unicode MS" panose="020B0604020202020204" pitchFamily="34" charset="-128"/>
                        </a:rPr>
                        <a:t>8,406</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r>
                        <a:rPr lang="en-US" sz="1200" b="0">
                          <a:effectLst/>
                          <a:latin typeface="+mn-lt"/>
                        </a:rPr>
                        <a:t>40,000 - 45,000</a:t>
                      </a:r>
                      <a:endParaRPr lang="en-CA" sz="1800" b="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3730101"/>
                  </a:ext>
                </a:extLst>
              </a:tr>
              <a:tr h="280019">
                <a:tc>
                  <a:txBody>
                    <a:bodyPr/>
                    <a:lstStyle/>
                    <a:p>
                      <a:pPr marL="144145">
                        <a:tabLst>
                          <a:tab pos="4231005" algn="l"/>
                        </a:tabLst>
                      </a:pPr>
                      <a:r>
                        <a:rPr lang="en-CA" sz="1200" b="0">
                          <a:solidFill>
                            <a:schemeClr val="tx1"/>
                          </a:solidFill>
                          <a:effectLst/>
                        </a:rPr>
                        <a:t>Cash Costs/GEO</a:t>
                      </a:r>
                      <a:endParaRPr lang="en-CA" sz="1800" b="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$1,450 - $1,550</a:t>
                      </a: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$1,088</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$1,532</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rPr>
                        <a:t>$1,425</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latin typeface="+mn-lt"/>
                        </a:rPr>
                        <a:t>$1,146</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L="90170" marR="56515" algn="r">
                        <a:tabLst>
                          <a:tab pos="4231005" algn="l"/>
                        </a:tabLst>
                      </a:pPr>
                      <a:endParaRPr lang="en-CA" sz="1200">
                        <a:effectLst/>
                        <a:latin typeface="+mn-lt"/>
                      </a:endParaRP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r>
                        <a:rPr lang="en-US" sz="1200" b="0">
                          <a:effectLst/>
                          <a:latin typeface="+mn-lt"/>
                        </a:rPr>
                        <a:t>$1,500 - $1,700</a:t>
                      </a:r>
                      <a:endParaRPr lang="en-CA" sz="1800" b="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6886784"/>
                  </a:ext>
                </a:extLst>
              </a:tr>
              <a:tr h="280019">
                <a:tc>
                  <a:txBody>
                    <a:bodyPr/>
                    <a:lstStyle/>
                    <a:p>
                      <a:pPr marL="144145">
                        <a:tabLst>
                          <a:tab pos="4231005" algn="l"/>
                        </a:tabLst>
                      </a:pPr>
                      <a:r>
                        <a:rPr lang="en-CA" sz="1200" b="0">
                          <a:solidFill>
                            <a:schemeClr val="tx1"/>
                          </a:solidFill>
                          <a:effectLst/>
                          <a:latin typeface="+mj-lt"/>
                          <a:ea typeface="Arial Unicode MS" panose="020B0604020202020204" pitchFamily="34" charset="-128"/>
                        </a:rPr>
                        <a:t>AISC/GEO</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50800" lvl="0" indent="0" algn="r" defTabSz="914400" rtl="0" eaLnBrk="1" fontAlgn="auto" latinLnBrk="0" hangingPunct="1">
                        <a:lnSpc>
                          <a:spcPct val="100000"/>
                        </a:lnSpc>
                        <a:spcBef>
                          <a:spcPts val="0"/>
                        </a:spcBef>
                        <a:spcAft>
                          <a:spcPts val="0"/>
                        </a:spcAft>
                        <a:buClrTx/>
                        <a:buSzTx/>
                        <a:buFontTx/>
                        <a:buNone/>
                        <a:tabLst>
                          <a:tab pos="4231005" algn="l"/>
                        </a:tabLst>
                        <a:defRPr/>
                      </a:pPr>
                      <a:r>
                        <a:rPr lang="en-US" sz="1200">
                          <a:effectLst/>
                          <a:latin typeface="+mn-lt"/>
                        </a:rPr>
                        <a:t>$1,650 - $1,750</a:t>
                      </a: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50800" lvl="0" indent="0" algn="r" defTabSz="914400" rtl="0" eaLnBrk="1" fontAlgn="auto" latinLnBrk="0" hangingPunct="1">
                        <a:lnSpc>
                          <a:spcPct val="100000"/>
                        </a:lnSpc>
                        <a:spcBef>
                          <a:spcPts val="0"/>
                        </a:spcBef>
                        <a:spcAft>
                          <a:spcPts val="0"/>
                        </a:spcAft>
                        <a:buClrTx/>
                        <a:buSzTx/>
                        <a:buFontTx/>
                        <a:buNone/>
                        <a:tabLst>
                          <a:tab pos="4231005" algn="l"/>
                        </a:tabLst>
                        <a:defRPr/>
                      </a:pPr>
                      <a:r>
                        <a:rPr lang="en-US" sz="1200">
                          <a:effectLst/>
                          <a:latin typeface="+mn-lt"/>
                        </a:rPr>
                        <a:t>$1,201</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50800" lvl="0" indent="0" algn="r" defTabSz="914400" rtl="0" eaLnBrk="1" fontAlgn="auto" latinLnBrk="0" hangingPunct="1">
                        <a:lnSpc>
                          <a:spcPct val="100000"/>
                        </a:lnSpc>
                        <a:spcBef>
                          <a:spcPts val="0"/>
                        </a:spcBef>
                        <a:spcAft>
                          <a:spcPts val="0"/>
                        </a:spcAft>
                        <a:buClrTx/>
                        <a:buSzTx/>
                        <a:buFontTx/>
                        <a:buNone/>
                        <a:tabLst>
                          <a:tab pos="4231005" algn="l"/>
                        </a:tabLst>
                        <a:defRPr/>
                      </a:pPr>
                      <a:r>
                        <a:rPr lang="en-US" sz="1200">
                          <a:effectLst/>
                          <a:latin typeface="+mn-lt"/>
                        </a:rPr>
                        <a:t>$1,634</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rPr>
                        <a:t> $1,677</a:t>
                      </a:r>
                      <a:endParaRPr lang="en-CA" sz="1800">
                        <a:effectLst/>
                        <a:latin typeface="Times New Roman" panose="02020603050405020304" pitchFamily="18" charset="0"/>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latin typeface="+mn-lt"/>
                          <a:ea typeface="Arial Unicode MS" panose="020B0604020202020204" pitchFamily="34" charset="-128"/>
                        </a:rPr>
                        <a:t>$2,197</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L="90170" marR="56515" algn="r">
                        <a:tabLst>
                          <a:tab pos="4231005" algn="l"/>
                        </a:tabLst>
                      </a:pPr>
                      <a:endParaRPr lang="en-CA" sz="1200">
                        <a:effectLst/>
                        <a:latin typeface="+mn-lt"/>
                        <a:ea typeface="Arial Unicode MS" panose="020B0604020202020204" pitchFamily="34" charset="-128"/>
                      </a:endParaRP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r>
                        <a:rPr lang="en-CA" sz="1200" b="0">
                          <a:effectLst/>
                          <a:latin typeface="+mn-lt"/>
                          <a:ea typeface="Arial Unicode MS"/>
                        </a:rPr>
                        <a:t>$1,700 - $1,900</a:t>
                      </a: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4847134"/>
                  </a:ext>
                </a:extLst>
              </a:tr>
              <a:tr h="280019">
                <a:tc>
                  <a:txBody>
                    <a:bodyPr/>
                    <a:lstStyle/>
                    <a:p>
                      <a:pPr marL="71755" marR="57785">
                        <a:tabLst>
                          <a:tab pos="4231005" algn="l"/>
                        </a:tabLst>
                      </a:pPr>
                      <a:r>
                        <a:rPr lang="en-CA" sz="1200">
                          <a:solidFill>
                            <a:schemeClr val="tx1"/>
                          </a:solidFill>
                          <a:effectLst/>
                        </a:rPr>
                        <a:t>Fox Complex, Canada</a:t>
                      </a:r>
                      <a:endParaRPr lang="en-CA" sz="180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28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28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800" b="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extLst>
                  <a:ext uri="{0D108BD9-81ED-4DB2-BD59-A6C34878D82A}">
                    <a16:rowId xmlns:a16="http://schemas.microsoft.com/office/drawing/2014/main" val="1805156298"/>
                  </a:ext>
                </a:extLst>
              </a:tr>
              <a:tr h="280019">
                <a:tc>
                  <a:txBody>
                    <a:bodyPr/>
                    <a:lstStyle/>
                    <a:p>
                      <a:pPr marL="144145">
                        <a:tabLst>
                          <a:tab pos="4231005" algn="l"/>
                        </a:tabLst>
                      </a:pPr>
                      <a:r>
                        <a:rPr lang="en-CA" sz="1200" b="0">
                          <a:solidFill>
                            <a:schemeClr val="tx1"/>
                          </a:solidFill>
                          <a:effectLst/>
                        </a:rPr>
                        <a:t>GEOs</a:t>
                      </a:r>
                      <a:endParaRPr lang="en-CA" sz="1800" b="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US" sz="1200">
                          <a:effectLst/>
                          <a:latin typeface="+mn-lt"/>
                        </a:rPr>
                        <a:t>40,000 - 42,000</a:t>
                      </a:r>
                      <a:endParaRPr lang="en-CA" sz="120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panose="020B0604020202020204" pitchFamily="34" charset="-128"/>
                        </a:rPr>
                        <a:t>7,486</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panose="020B0604020202020204" pitchFamily="34" charset="-128"/>
                        </a:rPr>
                        <a:t>8,297</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rPr>
                        <a:t>30,150</a:t>
                      </a:r>
                      <a:endParaRPr lang="en-CA" sz="1800">
                        <a:effectLst/>
                        <a:latin typeface="Times New Roman" panose="02020603050405020304" pitchFamily="18" charset="0"/>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latin typeface="+mn-lt"/>
                          <a:ea typeface="Arial Unicode MS" panose="020B0604020202020204" pitchFamily="34" charset="-128"/>
                        </a:rPr>
                        <a:t>5,520</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L="90170" marR="56515" algn="r">
                        <a:tabLst>
                          <a:tab pos="4231005" algn="l"/>
                        </a:tabLst>
                      </a:pPr>
                      <a:r>
                        <a:rPr lang="en-CA" sz="1200">
                          <a:effectLst/>
                          <a:latin typeface="+mn-lt"/>
                          <a:ea typeface="Arial Unicode MS" panose="020B0604020202020204" pitchFamily="34" charset="-128"/>
                        </a:rPr>
                        <a:t>5,426</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r>
                        <a:rPr lang="en-US" sz="1200" b="0">
                          <a:effectLst/>
                          <a:latin typeface="+mn-lt"/>
                        </a:rPr>
                        <a:t>30,000 - 35,000</a:t>
                      </a:r>
                      <a:endParaRPr lang="en-CA" sz="1800" b="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583228"/>
                  </a:ext>
                </a:extLst>
              </a:tr>
              <a:tr h="280019">
                <a:tc>
                  <a:txBody>
                    <a:bodyPr/>
                    <a:lstStyle/>
                    <a:p>
                      <a:pPr marL="144145">
                        <a:tabLst>
                          <a:tab pos="4231005" algn="l"/>
                        </a:tabLst>
                      </a:pPr>
                      <a:r>
                        <a:rPr lang="en-CA" sz="1200" b="0">
                          <a:solidFill>
                            <a:schemeClr val="tx1"/>
                          </a:solidFill>
                          <a:effectLst/>
                        </a:rPr>
                        <a:t>Cash Costs/GEO</a:t>
                      </a:r>
                      <a:endParaRPr lang="en-CA" sz="1800" b="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$1,225 - $1,325</a:t>
                      </a: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$1,555</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$1,588</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rPr>
                        <a:t> $1,642</a:t>
                      </a:r>
                      <a:endParaRPr lang="en-CA" sz="1800">
                        <a:effectLst/>
                        <a:latin typeface="Times New Roman" panose="02020603050405020304" pitchFamily="18" charset="0"/>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latin typeface="+mn-lt"/>
                          <a:ea typeface="Arial Unicode MS" panose="020B0604020202020204" pitchFamily="34" charset="-128"/>
                        </a:rPr>
                        <a:t>$2,060</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L="90170" marR="56515" algn="r">
                        <a:tabLst>
                          <a:tab pos="4231005" algn="l"/>
                        </a:tabLst>
                      </a:pPr>
                      <a:endParaRPr lang="en-CA" sz="1200">
                        <a:effectLst/>
                        <a:latin typeface="+mn-lt"/>
                        <a:ea typeface="Arial Unicode MS" panose="020B0604020202020204" pitchFamily="34" charset="-128"/>
                      </a:endParaRP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r>
                        <a:rPr lang="en-US" sz="1200" b="0">
                          <a:effectLst/>
                          <a:latin typeface="+mn-lt"/>
                        </a:rPr>
                        <a:t>$1,600 - $1,800</a:t>
                      </a:r>
                      <a:endParaRPr lang="en-CA" sz="1800" b="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0034710"/>
                  </a:ext>
                </a:extLst>
              </a:tr>
              <a:tr h="280019">
                <a:tc>
                  <a:txBody>
                    <a:bodyPr/>
                    <a:lstStyle/>
                    <a:p>
                      <a:pPr marL="144145">
                        <a:tabLst>
                          <a:tab pos="4231005" algn="l"/>
                        </a:tabLst>
                      </a:pPr>
                      <a:r>
                        <a:rPr lang="en-CA" sz="1200" b="0">
                          <a:solidFill>
                            <a:schemeClr val="tx1"/>
                          </a:solidFill>
                          <a:effectLst/>
                        </a:rPr>
                        <a:t>AISC/GEO</a:t>
                      </a:r>
                      <a:endParaRPr lang="en-CA" sz="1800" b="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$1,450 - $1,550</a:t>
                      </a: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$1,928</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$1,874</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rPr>
                        <a:t> $1,980</a:t>
                      </a:r>
                      <a:endParaRPr lang="en-CA" sz="1800">
                        <a:effectLst/>
                        <a:latin typeface="Times New Roman" panose="02020603050405020304" pitchFamily="18" charset="0"/>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latin typeface="+mn-lt"/>
                          <a:ea typeface="Arial Unicode MS" panose="020B0604020202020204" pitchFamily="34" charset="-128"/>
                        </a:rPr>
                        <a:t>$2,504</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L="90170" marR="56515" algn="r">
                        <a:tabLst>
                          <a:tab pos="4231005" algn="l"/>
                        </a:tabLst>
                      </a:pPr>
                      <a:endParaRPr lang="en-CA" sz="1200">
                        <a:effectLst/>
                        <a:latin typeface="+mn-lt"/>
                        <a:ea typeface="Arial Unicode MS" panose="020B0604020202020204" pitchFamily="34" charset="-128"/>
                      </a:endParaRP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r>
                        <a:rPr lang="en-US" sz="1200" b="0">
                          <a:effectLst/>
                          <a:latin typeface="+mn-lt"/>
                        </a:rPr>
                        <a:t>$1,700 - $1,900</a:t>
                      </a:r>
                      <a:endParaRPr lang="en-CA" sz="1800" b="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0971710"/>
                  </a:ext>
                </a:extLst>
              </a:tr>
              <a:tr h="242111">
                <a:tc>
                  <a:txBody>
                    <a:bodyPr/>
                    <a:lstStyle/>
                    <a:p>
                      <a:pPr marL="71755" marR="57785"/>
                      <a:r>
                        <a:rPr lang="en-US" sz="1200">
                          <a:solidFill>
                            <a:schemeClr val="tx1"/>
                          </a:solidFill>
                          <a:effectLst/>
                        </a:rPr>
                        <a:t>San José Mine, Argentina (49%)</a:t>
                      </a:r>
                      <a:r>
                        <a:rPr lang="en-CA" sz="1200" baseline="30000">
                          <a:solidFill>
                            <a:schemeClr val="tx1"/>
                          </a:solidFill>
                          <a:effectLst/>
                        </a:rPr>
                        <a:t>2</a:t>
                      </a:r>
                      <a:endParaRPr lang="en-CA" sz="180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28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200">
                        <a:effectLst/>
                        <a:latin typeface="+mn-lt"/>
                        <a:ea typeface="Arial Unicode MS" panose="020B0604020202020204" pitchFamily="34" charset="-128"/>
                      </a:endParaRPr>
                    </a:p>
                  </a:txBody>
                  <a:tcPr marL="0" marR="28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tc>
                  <a:txBody>
                    <a:bodyPr/>
                    <a:lstStyle/>
                    <a:p>
                      <a:pPr marR="50800" algn="r">
                        <a:tabLst>
                          <a:tab pos="4231005" algn="l"/>
                        </a:tabLst>
                      </a:pPr>
                      <a:endParaRPr lang="en-CA" sz="1800" b="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DACA"/>
                    </a:solidFill>
                  </a:tcPr>
                </a:tc>
                <a:extLst>
                  <a:ext uri="{0D108BD9-81ED-4DB2-BD59-A6C34878D82A}">
                    <a16:rowId xmlns:a16="http://schemas.microsoft.com/office/drawing/2014/main" val="2631932303"/>
                  </a:ext>
                </a:extLst>
              </a:tr>
              <a:tr h="280019">
                <a:tc>
                  <a:txBody>
                    <a:bodyPr/>
                    <a:lstStyle/>
                    <a:p>
                      <a:pPr marL="144145">
                        <a:tabLst>
                          <a:tab pos="4231005" algn="l"/>
                        </a:tabLst>
                      </a:pPr>
                      <a:r>
                        <a:rPr lang="en-CA" sz="1200" b="0">
                          <a:solidFill>
                            <a:schemeClr val="tx1"/>
                          </a:solidFill>
                          <a:effectLst/>
                        </a:rPr>
                        <a:t>GEOs</a:t>
                      </a:r>
                      <a:endParaRPr lang="en-CA" sz="1800" b="0">
                        <a:solidFill>
                          <a:schemeClr val="tx1"/>
                        </a:solidFill>
                        <a:effectLst/>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US" sz="1200">
                          <a:effectLst/>
                          <a:latin typeface="+mn-lt"/>
                        </a:rPr>
                        <a:t>50,000 - 60,000</a:t>
                      </a:r>
                      <a:endParaRPr lang="en-CA" sz="120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panose="020B0604020202020204" pitchFamily="34" charset="-128"/>
                        </a:rPr>
                        <a:t>12,934</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panose="020B0604020202020204" pitchFamily="34" charset="-128"/>
                        </a:rPr>
                        <a:t>14,672</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latin typeface="+mn-lt"/>
                        </a:rPr>
                        <a:t>60,100</a:t>
                      </a: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latin typeface="+mn-lt"/>
                          <a:ea typeface="Arial Unicode MS" panose="020B0604020202020204" pitchFamily="34" charset="-128"/>
                        </a:rPr>
                        <a:t>10,924</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L="90170" marR="56515" algn="r">
                        <a:tabLst>
                          <a:tab pos="4231005" algn="l"/>
                        </a:tabLst>
                      </a:pPr>
                      <a:r>
                        <a:rPr lang="en-CA" sz="1200">
                          <a:effectLst/>
                          <a:latin typeface="+mn-lt"/>
                          <a:ea typeface="Arial Unicode MS" panose="020B0604020202020204" pitchFamily="34" charset="-128"/>
                        </a:rPr>
                        <a:t>13,724</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r>
                        <a:rPr lang="en-US" sz="1200" b="0">
                          <a:effectLst/>
                          <a:latin typeface="+mn-lt"/>
                        </a:rPr>
                        <a:t>50,000 - 60,000</a:t>
                      </a:r>
                      <a:endParaRPr lang="en-CA" sz="1800" b="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4380594"/>
                  </a:ext>
                </a:extLst>
              </a:tr>
              <a:tr h="280019">
                <a:tc>
                  <a:txBody>
                    <a:bodyPr/>
                    <a:lstStyle/>
                    <a:p>
                      <a:pPr marL="144145">
                        <a:tabLst>
                          <a:tab pos="4231005" algn="l"/>
                        </a:tabLst>
                      </a:pPr>
                      <a:r>
                        <a:rPr lang="en-CA" sz="1200" b="0">
                          <a:solidFill>
                            <a:schemeClr val="tx1"/>
                          </a:solidFill>
                          <a:effectLst/>
                        </a:rPr>
                        <a:t>Cash Costs/GEO</a:t>
                      </a:r>
                      <a:endParaRPr lang="en-CA" sz="1800" b="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$1,300 - $1,500</a:t>
                      </a: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$1,607</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$1,624</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latin typeface="+mn-lt"/>
                          <a:ea typeface="Arial Unicode MS"/>
                        </a:rPr>
                        <a:t>$1,742</a:t>
                      </a:r>
                    </a:p>
                  </a:txBody>
                  <a:tcPr marL="0" marR="144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latin typeface="+mn-lt"/>
                          <a:ea typeface="Arial Unicode MS"/>
                        </a:rPr>
                        <a:t>$2,275</a:t>
                      </a: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L="90170" marR="56515" algn="r">
                        <a:tabLst>
                          <a:tab pos="4231005" algn="l"/>
                        </a:tabLst>
                      </a:pPr>
                      <a:endParaRPr lang="en-CA" sz="1200">
                        <a:effectLst/>
                        <a:latin typeface="+mn-lt"/>
                        <a:ea typeface="Arial Unicode MS"/>
                      </a:endParaRPr>
                    </a:p>
                  </a:txBody>
                  <a:tcPr marL="0" marR="28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r>
                        <a:rPr lang="en-US" sz="1200" b="0">
                          <a:effectLst/>
                          <a:latin typeface="+mn-lt"/>
                        </a:rPr>
                        <a:t>$1,600 - $1,800</a:t>
                      </a:r>
                      <a:endParaRPr lang="en-CA" sz="1800" b="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6769959"/>
                  </a:ext>
                </a:extLst>
              </a:tr>
              <a:tr h="280019">
                <a:tc>
                  <a:txBody>
                    <a:bodyPr/>
                    <a:lstStyle/>
                    <a:p>
                      <a:pPr marL="144145">
                        <a:tabLst>
                          <a:tab pos="4231005" algn="l"/>
                        </a:tabLst>
                      </a:pPr>
                      <a:r>
                        <a:rPr lang="en-CA" sz="1200" b="0">
                          <a:solidFill>
                            <a:schemeClr val="tx1"/>
                          </a:solidFill>
                          <a:effectLst/>
                        </a:rPr>
                        <a:t>AISC/GEO</a:t>
                      </a:r>
                      <a:endParaRPr lang="en-CA" sz="1800" b="0">
                        <a:solidFill>
                          <a:schemeClr val="tx1"/>
                        </a:solidFill>
                        <a:effectLst/>
                        <a:latin typeface="Times New Roman" panose="02020603050405020304" pitchFamily="18" charset="0"/>
                        <a:ea typeface="Arial Unicode MS" panose="020B0604020202020204" pitchFamily="34" charset="-128"/>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$1,500 - $1,700</a:t>
                      </a:r>
                    </a:p>
                  </a:txBody>
                  <a:tcPr marL="0" marR="10800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$1,947</a:t>
                      </a:r>
                    </a:p>
                  </a:txBody>
                  <a:tcPr marL="0" marR="14400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R="50800" algn="r">
                        <a:tabLst>
                          <a:tab pos="4231005" algn="l"/>
                        </a:tabLst>
                      </a:pPr>
                      <a:r>
                        <a:rPr lang="en-CA" sz="1200">
                          <a:effectLst/>
                          <a:latin typeface="+mn-lt"/>
                          <a:ea typeface="Arial Unicode MS"/>
                        </a:rPr>
                        <a:t>$2,032</a:t>
                      </a:r>
                    </a:p>
                  </a:txBody>
                  <a:tcPr marL="0" marR="14400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latin typeface="+mn-lt"/>
                          <a:ea typeface="Arial Unicode MS"/>
                        </a:rPr>
                        <a:t>$2,139</a:t>
                      </a:r>
                      <a:endParaRPr lang="en-CA" sz="1200">
                        <a:effectLst/>
                        <a:latin typeface="+mn-lt"/>
                        <a:ea typeface="Arial Unicode MS" panose="020B0604020202020204" pitchFamily="34" charset="-128"/>
                      </a:endParaRPr>
                    </a:p>
                  </a:txBody>
                  <a:tcPr marL="0" marR="14400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90170" marR="56515" algn="r">
                        <a:tabLst>
                          <a:tab pos="4231005" algn="l"/>
                        </a:tabLst>
                      </a:pPr>
                      <a:r>
                        <a:rPr lang="en-CA" sz="1200">
                          <a:effectLst/>
                          <a:latin typeface="+mn-lt"/>
                          <a:ea typeface="Arial Unicode MS" panose="020B0604020202020204" pitchFamily="34" charset="-128"/>
                        </a:rPr>
                        <a:t>$3,047</a:t>
                      </a:r>
                    </a:p>
                  </a:txBody>
                  <a:tcPr marL="0" marR="28800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FDACA">
                        <a:alpha val="50000"/>
                      </a:srgbClr>
                    </a:solidFill>
                  </a:tcPr>
                </a:tc>
                <a:tc>
                  <a:txBody>
                    <a:bodyPr/>
                    <a:lstStyle/>
                    <a:p>
                      <a:pPr marL="90170" marR="56515" algn="r">
                        <a:tabLst>
                          <a:tab pos="4231005" algn="l"/>
                        </a:tabLst>
                      </a:pPr>
                      <a:endParaRPr lang="en-CA" sz="1200">
                        <a:effectLst/>
                        <a:latin typeface="+mn-lt"/>
                        <a:ea typeface="Arial Unicode MS" panose="020B0604020202020204" pitchFamily="34" charset="-128"/>
                      </a:endParaRPr>
                    </a:p>
                  </a:txBody>
                  <a:tcPr marL="0" marR="28800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FDACA">
                        <a:alpha val="50000"/>
                      </a:srgbClr>
                    </a:solidFill>
                  </a:tcPr>
                </a:tc>
                <a:tc>
                  <a:txBody>
                    <a:bodyPr/>
                    <a:lstStyle/>
                    <a:p>
                      <a:pPr marR="50800" algn="r">
                        <a:tabLst>
                          <a:tab pos="4231005" algn="l"/>
                        </a:tabLst>
                      </a:pPr>
                      <a:r>
                        <a:rPr lang="en-US" sz="1200" b="0">
                          <a:effectLst/>
                          <a:latin typeface="+mn-lt"/>
                        </a:rPr>
                        <a:t>$1,900 - $2,100</a:t>
                      </a:r>
                      <a:endParaRPr lang="en-CA" sz="1800" b="0">
                        <a:effectLst/>
                        <a:latin typeface="+mn-lt"/>
                        <a:ea typeface="Arial Unicode MS" panose="020B0604020202020204" pitchFamily="34" charset="-128"/>
                      </a:endParaRPr>
                    </a:p>
                  </a:txBody>
                  <a:tcPr marL="0" marR="10800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1381998"/>
                  </a:ext>
                </a:extLst>
              </a:tr>
            </a:tbl>
          </a:graphicData>
        </a:graphic>
      </p:graphicFrame>
      <p:sp>
        <p:nvSpPr>
          <p:cNvPr id="6" name="TextBox 5">
            <a:extLst>
              <a:ext uri="{FF2B5EF4-FFF2-40B4-BE49-F238E27FC236}">
                <a16:creationId xmlns:a16="http://schemas.microsoft.com/office/drawing/2014/main" id="{ACFF2A46-B0BB-7F5B-FB49-7BB02F8DE72F}"/>
              </a:ext>
            </a:extLst>
          </p:cNvPr>
          <p:cNvSpPr txBox="1"/>
          <p:nvPr/>
        </p:nvSpPr>
        <p:spPr>
          <a:xfrm>
            <a:off x="686923" y="6333957"/>
            <a:ext cx="5651430" cy="369332"/>
          </a:xfrm>
          <a:prstGeom prst="rect">
            <a:avLst/>
          </a:prstGeom>
          <a:noFill/>
        </p:spPr>
        <p:txBody>
          <a:bodyPr wrap="square" lIns="91440" tIns="45720" rIns="91440" bIns="45720" rtlCol="0" anchor="t">
            <a:spAutoFit/>
          </a:bodyPr>
          <a:lstStyle/>
          <a:p>
            <a:pPr marL="228600" marR="89535" lvl="0" indent="-228600" algn="just" fontAlgn="base">
              <a:buClr>
                <a:srgbClr val="000000"/>
              </a:buClr>
              <a:buFont typeface="+mj-lt"/>
              <a:buAutoNum type="arabicPeriod"/>
            </a:pPr>
            <a:r>
              <a:rPr lang="en-US" sz="900" u="none" strike="noStrike" kern="0" spc="0">
                <a:ln>
                  <a:noFill/>
                </a:ln>
                <a:solidFill>
                  <a:schemeClr val="tx1">
                    <a:lumMod val="75000"/>
                    <a:lumOff val="25000"/>
                  </a:schemeClr>
                </a:solidFill>
                <a:effectLst>
                  <a:outerShdw sx="0" sy="0">
                    <a:srgbClr val="000000"/>
                  </a:outerShdw>
                </a:effectLst>
                <a:uFill>
                  <a:solidFill>
                    <a:srgbClr val="000000"/>
                  </a:solidFill>
                </a:uFill>
                <a:ea typeface="Cambria"/>
                <a:cs typeface="Cambria" panose="02040503050406030204" pitchFamily="18" charset="0"/>
              </a:rPr>
              <a:t>El Gallo Mine (on care and maintenance) sold 1,052 ounces in FY2024 from plant and pond cleanout.</a:t>
            </a:r>
            <a:endParaRPr lang="en-CA" sz="900" u="none" strike="noStrike" kern="0" spc="0">
              <a:ln>
                <a:noFill/>
              </a:ln>
              <a:solidFill>
                <a:schemeClr val="tx1">
                  <a:lumMod val="75000"/>
                  <a:lumOff val="25000"/>
                </a:schemeClr>
              </a:solidFill>
              <a:effectLst>
                <a:outerShdw sx="0" sy="0">
                  <a:srgbClr val="000000"/>
                </a:outerShdw>
              </a:effectLst>
              <a:uFill>
                <a:solidFill>
                  <a:srgbClr val="000000"/>
                </a:solidFill>
              </a:uFill>
              <a:ea typeface="Cambria"/>
              <a:cs typeface="Cambria" panose="02040503050406030204" pitchFamily="18" charset="0"/>
            </a:endParaRPr>
          </a:p>
          <a:p>
            <a:pPr marL="228600" marR="89535" indent="-228600" algn="just" fontAlgn="base">
              <a:buClr>
                <a:srgbClr val="000000"/>
              </a:buClr>
              <a:buFont typeface="+mj-lt"/>
              <a:buAutoNum type="arabicPeriod"/>
            </a:pPr>
            <a:r>
              <a:rPr lang="en-CA" sz="900" u="none" strike="noStrike" kern="0" spc="0">
                <a:ln>
                  <a:noFill/>
                </a:ln>
                <a:solidFill>
                  <a:schemeClr val="tx1">
                    <a:lumMod val="75000"/>
                    <a:lumOff val="25000"/>
                  </a:schemeClr>
                </a:solidFill>
                <a:effectLst>
                  <a:outerShdw sx="0" sy="0">
                    <a:srgbClr val="000000"/>
                  </a:outerShdw>
                </a:effectLst>
                <a:uFill>
                  <a:solidFill>
                    <a:srgbClr val="000000"/>
                  </a:solidFill>
                </a:uFill>
                <a:ea typeface="Times New Roman" panose="02020603050405020304" pitchFamily="18" charset="0"/>
                <a:cs typeface="Cambria" panose="02040503050406030204" pitchFamily="18" charset="0"/>
              </a:rPr>
              <a:t>Full Year 2024 results and 2025 guidance as per press release from </a:t>
            </a:r>
            <a:r>
              <a:rPr lang="en-CA" sz="900" u="none" strike="noStrike" kern="0" spc="0">
                <a:ln>
                  <a:noFill/>
                </a:ln>
                <a:solidFill>
                  <a:schemeClr val="tx1">
                    <a:lumMod val="75000"/>
                    <a:lumOff val="25000"/>
                  </a:schemeClr>
                </a:solidFill>
                <a:effectLst>
                  <a:outerShdw sx="0" sy="0">
                    <a:srgbClr val="000000"/>
                  </a:outerShdw>
                </a:effectLst>
                <a:uFill>
                  <a:solidFill>
                    <a:srgbClr val="000000"/>
                  </a:solidFill>
                </a:uFill>
                <a:ea typeface="Times New Roman" panose="02020603050405020304" pitchFamily="18" charset="0"/>
                <a:cs typeface="Cambria" panose="02040503050406030204" pitchFamily="18" charset="0"/>
                <a:hlinkClick r:id="rId3"/>
              </a:rPr>
              <a:t>March 18, 2025</a:t>
            </a:r>
            <a:r>
              <a:rPr lang="en-CA" sz="900" u="none" strike="noStrike" kern="0" spc="0">
                <a:ln>
                  <a:noFill/>
                </a:ln>
                <a:solidFill>
                  <a:schemeClr val="tx1">
                    <a:lumMod val="75000"/>
                    <a:lumOff val="25000"/>
                  </a:schemeClr>
                </a:solidFill>
                <a:effectLst>
                  <a:outerShdw sx="0" sy="0">
                    <a:srgbClr val="000000"/>
                  </a:outerShdw>
                </a:effectLst>
                <a:uFill>
                  <a:solidFill>
                    <a:srgbClr val="000000"/>
                  </a:solidFill>
                </a:uFill>
                <a:ea typeface="Times New Roman" panose="02020603050405020304" pitchFamily="18" charset="0"/>
                <a:cs typeface="Cambria" panose="02040503050406030204" pitchFamily="18" charset="0"/>
              </a:rPr>
              <a:t>.</a:t>
            </a:r>
          </a:p>
        </p:txBody>
      </p:sp>
      <p:sp>
        <p:nvSpPr>
          <p:cNvPr id="2" name="TextBox 1">
            <a:extLst>
              <a:ext uri="{FF2B5EF4-FFF2-40B4-BE49-F238E27FC236}">
                <a16:creationId xmlns:a16="http://schemas.microsoft.com/office/drawing/2014/main" id="{00C91C3F-87F4-A0DC-896C-94524CE6D1B9}"/>
              </a:ext>
            </a:extLst>
          </p:cNvPr>
          <p:cNvSpPr txBox="1"/>
          <p:nvPr/>
        </p:nvSpPr>
        <p:spPr>
          <a:xfrm>
            <a:off x="6289288" y="6337531"/>
            <a:ext cx="5166503" cy="230832"/>
          </a:xfrm>
          <a:prstGeom prst="rect">
            <a:avLst/>
          </a:prstGeom>
          <a:noFill/>
        </p:spPr>
        <p:txBody>
          <a:bodyPr wrap="square" lIns="91440" tIns="45720" rIns="91440" bIns="45720" rtlCol="0" anchor="t">
            <a:spAutoFit/>
          </a:bodyPr>
          <a:lstStyle/>
          <a:p>
            <a:pPr marR="89535" algn="just" defTabSz="268288" fontAlgn="base">
              <a:buClr>
                <a:srgbClr val="000000"/>
              </a:buClr>
            </a:pPr>
            <a:r>
              <a:rPr lang="en-CA" sz="900" kern="0">
                <a:solidFill>
                  <a:schemeClr val="tx1">
                    <a:lumMod val="75000"/>
                    <a:lumOff val="25000"/>
                  </a:schemeClr>
                </a:solidFill>
                <a:effectLst>
                  <a:outerShdw sx="0" sy="0">
                    <a:srgbClr val="000000"/>
                  </a:outerShdw>
                </a:effectLst>
                <a:uFill>
                  <a:solidFill>
                    <a:srgbClr val="000000"/>
                  </a:solidFill>
                </a:uFill>
                <a:cs typeface="Arial"/>
              </a:rPr>
              <a:t>3.	Preliminary production numbers.</a:t>
            </a:r>
            <a:endParaRPr lang="en-US" sz="900">
              <a:solidFill>
                <a:schemeClr val="tx1">
                  <a:lumMod val="75000"/>
                  <a:lumOff val="25000"/>
                </a:schemeClr>
              </a:solidFill>
              <a:cs typeface="Arial"/>
            </a:endParaRPr>
          </a:p>
        </p:txBody>
      </p:sp>
      <p:sp>
        <p:nvSpPr>
          <p:cNvPr id="7" name="Slide Number Placeholder 1">
            <a:extLst>
              <a:ext uri="{FF2B5EF4-FFF2-40B4-BE49-F238E27FC236}">
                <a16:creationId xmlns:a16="http://schemas.microsoft.com/office/drawing/2014/main" id="{2DAAB903-DB9A-26B1-6E6D-0A963A52D333}"/>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18</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783737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86419-5199-AE6A-9647-34B6907D7E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43B61A-C283-C039-F732-20609B1776C2}"/>
              </a:ext>
            </a:extLst>
          </p:cNvPr>
          <p:cNvSpPr>
            <a:spLocks noGrp="1"/>
          </p:cNvSpPr>
          <p:nvPr>
            <p:ph type="title"/>
          </p:nvPr>
        </p:nvSpPr>
        <p:spPr>
          <a:xfrm>
            <a:off x="642939" y="293685"/>
            <a:ext cx="10927532" cy="739775"/>
          </a:xfrm>
        </p:spPr>
        <p:txBody>
          <a:bodyPr>
            <a:normAutofit/>
          </a:bodyPr>
          <a:lstStyle/>
          <a:p>
            <a:r>
              <a:rPr lang="en-US">
                <a:solidFill>
                  <a:srgbClr val="A39061"/>
                </a:solidFill>
              </a:rPr>
              <a:t>McEwen Inc.: </a:t>
            </a:r>
            <a:r>
              <a:rPr lang="en-US"/>
              <a:t>Gold, Silver &amp; Copper Reserves &amp; Resources </a:t>
            </a:r>
            <a:r>
              <a:rPr lang="en-US" sz="1400"/>
              <a:t>(at Dec 31, 2024)</a:t>
            </a:r>
            <a:endParaRPr lang="en-US"/>
          </a:p>
        </p:txBody>
      </p:sp>
      <p:graphicFrame>
        <p:nvGraphicFramePr>
          <p:cNvPr id="5" name="Table 4">
            <a:extLst>
              <a:ext uri="{FF2B5EF4-FFF2-40B4-BE49-F238E27FC236}">
                <a16:creationId xmlns:a16="http://schemas.microsoft.com/office/drawing/2014/main" id="{E5D0EFBC-DE06-3F4F-1E45-8F06FE1D76F0}"/>
              </a:ext>
            </a:extLst>
          </p:cNvPr>
          <p:cNvGraphicFramePr>
            <a:graphicFrameLocks noGrp="1"/>
          </p:cNvGraphicFramePr>
          <p:nvPr>
            <p:extLst>
              <p:ext uri="{D42A27DB-BD31-4B8C-83A1-F6EECF244321}">
                <p14:modId xmlns:p14="http://schemas.microsoft.com/office/powerpoint/2010/main" val="2548298561"/>
              </p:ext>
            </p:extLst>
          </p:nvPr>
        </p:nvGraphicFramePr>
        <p:xfrm>
          <a:off x="521875" y="1243421"/>
          <a:ext cx="11016000" cy="4614482"/>
        </p:xfrm>
        <a:graphic>
          <a:graphicData uri="http://schemas.openxmlformats.org/drawingml/2006/table">
            <a:tbl>
              <a:tblPr firstRow="1" bandRow="1"/>
              <a:tblGrid>
                <a:gridCol w="1512000">
                  <a:extLst>
                    <a:ext uri="{9D8B030D-6E8A-4147-A177-3AD203B41FA5}">
                      <a16:colId xmlns:a16="http://schemas.microsoft.com/office/drawing/2014/main" val="2899179233"/>
                    </a:ext>
                  </a:extLst>
                </a:gridCol>
                <a:gridCol w="1044000">
                  <a:extLst>
                    <a:ext uri="{9D8B030D-6E8A-4147-A177-3AD203B41FA5}">
                      <a16:colId xmlns:a16="http://schemas.microsoft.com/office/drawing/2014/main" val="121009526"/>
                    </a:ext>
                  </a:extLst>
                </a:gridCol>
                <a:gridCol w="864000">
                  <a:extLst>
                    <a:ext uri="{9D8B030D-6E8A-4147-A177-3AD203B41FA5}">
                      <a16:colId xmlns:a16="http://schemas.microsoft.com/office/drawing/2014/main" val="2516552038"/>
                    </a:ext>
                  </a:extLst>
                </a:gridCol>
                <a:gridCol w="1224000">
                  <a:extLst>
                    <a:ext uri="{9D8B030D-6E8A-4147-A177-3AD203B41FA5}">
                      <a16:colId xmlns:a16="http://schemas.microsoft.com/office/drawing/2014/main" val="1172690335"/>
                    </a:ext>
                  </a:extLst>
                </a:gridCol>
                <a:gridCol w="1044000">
                  <a:extLst>
                    <a:ext uri="{9D8B030D-6E8A-4147-A177-3AD203B41FA5}">
                      <a16:colId xmlns:a16="http://schemas.microsoft.com/office/drawing/2014/main" val="272838292"/>
                    </a:ext>
                  </a:extLst>
                </a:gridCol>
                <a:gridCol w="864000">
                  <a:extLst>
                    <a:ext uri="{9D8B030D-6E8A-4147-A177-3AD203B41FA5}">
                      <a16:colId xmlns:a16="http://schemas.microsoft.com/office/drawing/2014/main" val="2793966989"/>
                    </a:ext>
                  </a:extLst>
                </a:gridCol>
                <a:gridCol w="1260000">
                  <a:extLst>
                    <a:ext uri="{9D8B030D-6E8A-4147-A177-3AD203B41FA5}">
                      <a16:colId xmlns:a16="http://schemas.microsoft.com/office/drawing/2014/main" val="4132394632"/>
                    </a:ext>
                  </a:extLst>
                </a:gridCol>
                <a:gridCol w="1044000">
                  <a:extLst>
                    <a:ext uri="{9D8B030D-6E8A-4147-A177-3AD203B41FA5}">
                      <a16:colId xmlns:a16="http://schemas.microsoft.com/office/drawing/2014/main" val="1649214548"/>
                    </a:ext>
                  </a:extLst>
                </a:gridCol>
                <a:gridCol w="864000">
                  <a:extLst>
                    <a:ext uri="{9D8B030D-6E8A-4147-A177-3AD203B41FA5}">
                      <a16:colId xmlns:a16="http://schemas.microsoft.com/office/drawing/2014/main" val="704541640"/>
                    </a:ext>
                  </a:extLst>
                </a:gridCol>
                <a:gridCol w="1296000">
                  <a:extLst>
                    <a:ext uri="{9D8B030D-6E8A-4147-A177-3AD203B41FA5}">
                      <a16:colId xmlns:a16="http://schemas.microsoft.com/office/drawing/2014/main" val="580789689"/>
                    </a:ext>
                  </a:extLst>
                </a:gridCol>
              </a:tblGrid>
              <a:tr h="395205">
                <a:tc>
                  <a:txBody>
                    <a:bodyPr/>
                    <a:lstStyle/>
                    <a:p>
                      <a:pPr algn="l" fontAlgn="b">
                        <a:spcBef>
                          <a:spcPts val="0"/>
                        </a:spcBef>
                        <a:spcAft>
                          <a:spcPts val="0"/>
                        </a:spcAft>
                      </a:pPr>
                      <a:endParaRPr lang="en-CA" sz="2400" b="0" i="0" u="none" strike="noStrike">
                        <a:effectLst/>
                        <a:latin typeface="Arial" panose="020B0604020202020204" pitchFamily="34" charset="0"/>
                      </a:endParaRPr>
                    </a:p>
                  </a:txBody>
                  <a:tcPr marL="14208" marR="14208" marT="14208" marB="0" anchor="b">
                    <a:lnL>
                      <a:noFill/>
                    </a:lnL>
                    <a:lnR w="12700" cap="flat" cmpd="sng" algn="ctr">
                      <a:noFill/>
                      <a:prstDash val="solid"/>
                      <a:round/>
                      <a:headEnd type="none" w="med" len="med"/>
                      <a:tailEnd type="none" w="med" len="med"/>
                    </a:lnR>
                    <a:lnT>
                      <a:noFill/>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b">
                        <a:spcBef>
                          <a:spcPts val="0"/>
                        </a:spcBef>
                        <a:spcAft>
                          <a:spcPts val="0"/>
                        </a:spcAft>
                      </a:pPr>
                      <a:r>
                        <a:rPr lang="en-CA" sz="1400" b="1" i="0" u="none" strike="noStrike">
                          <a:solidFill>
                            <a:srgbClr val="000000"/>
                          </a:solidFill>
                          <a:effectLst/>
                          <a:latin typeface="Arial"/>
                        </a:rPr>
                        <a:t>Proven &amp; Probable</a:t>
                      </a:r>
                      <a:endParaRPr lang="en-CA" sz="2400" b="0" i="0" u="none" strike="noStrike">
                        <a:effectLst/>
                        <a:latin typeface="Arial"/>
                      </a:endParaRPr>
                    </a:p>
                  </a:txBody>
                  <a:tcPr marL="136390" marR="136390" marT="68195" marB="68195" anchor="ctr">
                    <a:lnL w="127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6350" cap="flat" cmpd="sng" algn="ctr">
                      <a:solidFill>
                        <a:schemeClr val="tx1">
                          <a:lumMod val="75000"/>
                          <a:lumOff val="25000"/>
                        </a:schemeClr>
                      </a:solidFill>
                      <a:prstDash val="solid"/>
                      <a:round/>
                      <a:headEnd type="none" w="med" len="med"/>
                      <a:tailEnd type="none" w="med" len="med"/>
                    </a:lnL>
                  </a:tcPr>
                </a:tc>
                <a:tc hMerge="1">
                  <a:txBody>
                    <a:bodyPr/>
                    <a:lstStyle/>
                    <a:p>
                      <a:pPr algn="l" fontAlgn="b">
                        <a:spcBef>
                          <a:spcPts val="0"/>
                        </a:spcBef>
                        <a:spcAft>
                          <a:spcPts val="0"/>
                        </a:spcAft>
                      </a:pPr>
                      <a:endParaRPr lang="en-CA" sz="2700" b="0" i="0" u="none" strike="noStrike">
                        <a:effectLst/>
                        <a:latin typeface="Arial" panose="020B0604020202020204" pitchFamily="34" charset="0"/>
                      </a:endParaRPr>
                    </a:p>
                  </a:txBody>
                  <a:tcPr marL="14208" marR="14208" marT="14208" marB="0" anchor="ctr">
                    <a:lnR w="6350" cap="flat" cmpd="sng" algn="ctr">
                      <a:solidFill>
                        <a:schemeClr val="tx1">
                          <a:lumMod val="75000"/>
                          <a:lumOff val="25000"/>
                        </a:schemeClr>
                      </a:solidFill>
                      <a:prstDash val="solid"/>
                      <a:round/>
                      <a:headEnd type="none" w="med" len="med"/>
                      <a:tailEnd type="none" w="med" len="med"/>
                    </a:lnR>
                    <a:lnT>
                      <a:noFill/>
                    </a:lnT>
                    <a:lnB>
                      <a:noFill/>
                    </a:lnB>
                    <a:noFill/>
                  </a:tcPr>
                </a:tc>
                <a:tc gridSpan="3">
                  <a:txBody>
                    <a:bodyPr/>
                    <a:lstStyle/>
                    <a:p>
                      <a:pPr algn="ctr" fontAlgn="b">
                        <a:spcBef>
                          <a:spcPts val="0"/>
                        </a:spcBef>
                        <a:spcAft>
                          <a:spcPts val="0"/>
                        </a:spcAft>
                      </a:pPr>
                      <a:r>
                        <a:rPr lang="en-CA" sz="1400" b="1" i="0" u="none" strike="noStrike">
                          <a:solidFill>
                            <a:srgbClr val="000000"/>
                          </a:solidFill>
                          <a:effectLst/>
                          <a:latin typeface="Arial"/>
                        </a:rPr>
                        <a:t>Measured &amp; Indicated</a:t>
                      </a:r>
                      <a:endParaRPr lang="en-CA" sz="2400" b="0" i="0" u="none" strike="noStrike">
                        <a:effectLst/>
                        <a:latin typeface="Arial"/>
                      </a:endParaRPr>
                    </a:p>
                  </a:txBody>
                  <a:tcPr marL="136390" marR="136390" marT="68195" marB="68195"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6350" cap="flat" cmpd="sng" algn="ctr">
                      <a:solidFill>
                        <a:schemeClr val="tx1">
                          <a:lumMod val="75000"/>
                          <a:lumOff val="25000"/>
                        </a:schemeClr>
                      </a:solidFill>
                      <a:prstDash val="solid"/>
                      <a:round/>
                      <a:headEnd type="none" w="med" len="med"/>
                      <a:tailEnd type="none" w="med" len="med"/>
                    </a:lnL>
                  </a:tcPr>
                </a:tc>
                <a:tc hMerge="1">
                  <a:txBody>
                    <a:bodyPr/>
                    <a:lstStyle/>
                    <a:p>
                      <a:pPr algn="l" fontAlgn="b">
                        <a:spcBef>
                          <a:spcPts val="0"/>
                        </a:spcBef>
                        <a:spcAft>
                          <a:spcPts val="0"/>
                        </a:spcAft>
                      </a:pPr>
                      <a:endParaRPr lang="en-CA" sz="2700" b="0" i="0" u="none" strike="noStrike">
                        <a:effectLst/>
                        <a:latin typeface="Arial" panose="020B0604020202020204" pitchFamily="34" charset="0"/>
                      </a:endParaRPr>
                    </a:p>
                  </a:txBody>
                  <a:tcPr marL="14208" marR="14208" marT="14208" marB="0" anchor="ctr">
                    <a:lnR w="6350" cap="flat" cmpd="sng" algn="ctr">
                      <a:solidFill>
                        <a:schemeClr val="tx1">
                          <a:lumMod val="75000"/>
                          <a:lumOff val="25000"/>
                        </a:schemeClr>
                      </a:solidFill>
                      <a:prstDash val="solid"/>
                      <a:round/>
                      <a:headEnd type="none" w="med" len="med"/>
                      <a:tailEnd type="none" w="med" len="med"/>
                    </a:lnR>
                    <a:lnT>
                      <a:noFill/>
                    </a:lnT>
                    <a:lnB>
                      <a:noFill/>
                    </a:lnB>
                    <a:noFill/>
                  </a:tcPr>
                </a:tc>
                <a:tc gridSpan="3">
                  <a:txBody>
                    <a:bodyPr/>
                    <a:lstStyle/>
                    <a:p>
                      <a:pPr algn="ctr" fontAlgn="b">
                        <a:spcBef>
                          <a:spcPts val="0"/>
                        </a:spcBef>
                        <a:spcAft>
                          <a:spcPts val="0"/>
                        </a:spcAft>
                      </a:pPr>
                      <a:r>
                        <a:rPr lang="en-CA" sz="1400" b="1" i="0" u="none" strike="noStrike">
                          <a:solidFill>
                            <a:srgbClr val="000000"/>
                          </a:solidFill>
                          <a:effectLst/>
                          <a:latin typeface="Arial"/>
                        </a:rPr>
                        <a:t>Inferred</a:t>
                      </a:r>
                      <a:endParaRPr lang="en-CA" sz="2400" b="0" i="0" u="none" strike="noStrike">
                        <a:effectLst/>
                        <a:latin typeface="Arial"/>
                      </a:endParaRPr>
                    </a:p>
                  </a:txBody>
                  <a:tcPr marL="14208" marR="14208" marT="14208" marB="0" anchor="ctr">
                    <a:lnL w="635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spcBef>
                          <a:spcPts val="0"/>
                        </a:spcBef>
                        <a:spcAft>
                          <a:spcPts val="0"/>
                        </a:spcAft>
                      </a:pPr>
                      <a:endParaRPr lang="en-CA" sz="2700" b="0" i="0" u="none" strike="noStrike">
                        <a:effectLst/>
                        <a:latin typeface="Arial" panose="020B0604020202020204" pitchFamily="34" charset="0"/>
                      </a:endParaRPr>
                    </a:p>
                  </a:txBody>
                  <a:tcPr marL="14208" marR="14208" marT="14208" marB="0" anchor="ctr">
                    <a:lnL>
                      <a:noFill/>
                    </a:lnL>
                    <a:lnR>
                      <a:noFill/>
                    </a:lnR>
                    <a:lnT>
                      <a:noFill/>
                    </a:lnT>
                    <a:lnB>
                      <a:noFill/>
                    </a:lnB>
                    <a:noFill/>
                  </a:tcPr>
                </a:tc>
                <a:tc hMerge="1">
                  <a:txBody>
                    <a:bodyPr/>
                    <a:lstStyle/>
                    <a:p>
                      <a:pPr algn="l" fontAlgn="b">
                        <a:spcBef>
                          <a:spcPts val="0"/>
                        </a:spcBef>
                        <a:spcAft>
                          <a:spcPts val="0"/>
                        </a:spcAft>
                      </a:pPr>
                      <a:endParaRPr lang="en-CA" sz="2700" b="0" i="0" u="none" strike="noStrike">
                        <a:effectLst/>
                        <a:latin typeface="Arial" panose="020B0604020202020204" pitchFamily="34" charset="0"/>
                      </a:endParaRPr>
                    </a:p>
                  </a:txBody>
                  <a:tcPr marL="14208" marR="14208" marT="14208" marB="0" anchor="b">
                    <a:lnL>
                      <a:noFill/>
                    </a:lnL>
                    <a:lnR>
                      <a:noFill/>
                    </a:lnR>
                    <a:lnT>
                      <a:noFill/>
                    </a:lnT>
                    <a:lnB>
                      <a:noFill/>
                    </a:lnB>
                    <a:noFill/>
                  </a:tcPr>
                </a:tc>
                <a:extLst>
                  <a:ext uri="{0D108BD9-81ED-4DB2-BD59-A6C34878D82A}">
                    <a16:rowId xmlns:a16="http://schemas.microsoft.com/office/drawing/2014/main" val="2292489638"/>
                  </a:ext>
                </a:extLst>
              </a:tr>
              <a:tr h="432000">
                <a:tc>
                  <a:txBody>
                    <a:bodyPr/>
                    <a:lstStyle/>
                    <a:p>
                      <a:pPr algn="l" fontAlgn="t">
                        <a:spcBef>
                          <a:spcPts val="0"/>
                        </a:spcBef>
                        <a:spcAft>
                          <a:spcPts val="0"/>
                        </a:spcAft>
                      </a:pPr>
                      <a:r>
                        <a:rPr lang="en-CA" sz="1600" b="1" i="0" u="none" strike="noStrike">
                          <a:solidFill>
                            <a:schemeClr val="bg1"/>
                          </a:solidFill>
                          <a:effectLst/>
                          <a:latin typeface="Arial"/>
                        </a:rPr>
                        <a:t> Gold</a:t>
                      </a: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6A781"/>
                    </a:solidFill>
                  </a:tcPr>
                </a:tc>
                <a:tc>
                  <a:txBody>
                    <a:bodyPr/>
                    <a:lstStyle/>
                    <a:p>
                      <a:pPr algn="ctr" fontAlgn="t">
                        <a:spcBef>
                          <a:spcPts val="0"/>
                        </a:spcBef>
                        <a:spcAft>
                          <a:spcPts val="0"/>
                        </a:spcAft>
                      </a:pPr>
                      <a:r>
                        <a:rPr lang="en-CA" sz="1100" b="0" i="0" u="none" strike="noStrike">
                          <a:solidFill>
                            <a:srgbClr val="000000"/>
                          </a:solidFill>
                          <a:effectLst/>
                          <a:latin typeface="Arial"/>
                        </a:rPr>
                        <a:t>Tonnes </a:t>
                      </a:r>
                    </a:p>
                    <a:p>
                      <a:pPr algn="ctr" fontAlgn="t">
                        <a:spcBef>
                          <a:spcPts val="0"/>
                        </a:spcBef>
                        <a:spcAft>
                          <a:spcPts val="0"/>
                        </a:spcAft>
                      </a:pPr>
                      <a:r>
                        <a:rPr lang="en-CA" sz="1100" b="0" i="0" u="none" strike="noStrike">
                          <a:solidFill>
                            <a:srgbClr val="000000"/>
                          </a:solidFill>
                          <a:effectLst/>
                          <a:latin typeface="Arial"/>
                        </a:rPr>
                        <a:t>(million)</a:t>
                      </a:r>
                      <a:endParaRPr lang="en-CA" sz="1800" b="0" i="0" u="none" strike="noStrike">
                        <a:effectLst/>
                        <a:latin typeface="Arial"/>
                      </a:endParaRPr>
                    </a:p>
                  </a:txBody>
                  <a:tcPr marL="144000" marR="0" marT="14208" marB="0" anchor="ctr">
                    <a:lnL w="1270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spcBef>
                          <a:spcPts val="0"/>
                        </a:spcBef>
                        <a:spcAft>
                          <a:spcPts val="0"/>
                        </a:spcAft>
                      </a:pPr>
                      <a:r>
                        <a:rPr lang="en-CA" sz="1100" b="0" i="0" u="none" strike="noStrike">
                          <a:solidFill>
                            <a:srgbClr val="000000"/>
                          </a:solidFill>
                          <a:effectLst/>
                          <a:latin typeface="Arial"/>
                        </a:rPr>
                        <a:t>Au Grade </a:t>
                      </a:r>
                    </a:p>
                    <a:p>
                      <a:pPr algn="ctr" fontAlgn="t">
                        <a:spcBef>
                          <a:spcPts val="0"/>
                        </a:spcBef>
                        <a:spcAft>
                          <a:spcPts val="0"/>
                        </a:spcAft>
                      </a:pPr>
                      <a:r>
                        <a:rPr lang="en-CA" sz="1100" b="0" i="0" u="none" strike="noStrike">
                          <a:solidFill>
                            <a:srgbClr val="000000"/>
                          </a:solidFill>
                          <a:effectLst/>
                          <a:latin typeface="Arial"/>
                        </a:rPr>
                        <a:t>(g/t)</a:t>
                      </a:r>
                      <a:endParaRPr lang="en-CA" sz="1800" b="0" i="0" u="none" strike="noStrike">
                        <a:effectLst/>
                        <a:latin typeface="Arial"/>
                      </a:endParaRPr>
                    </a:p>
                  </a:txBody>
                  <a:tcPr marL="14208" marR="14208" marT="14208"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spcBef>
                          <a:spcPts val="0"/>
                        </a:spcBef>
                        <a:spcAft>
                          <a:spcPts val="0"/>
                        </a:spcAft>
                      </a:pPr>
                      <a:r>
                        <a:rPr lang="en-CA" sz="1100" b="1" i="0" u="none" strike="noStrike">
                          <a:solidFill>
                            <a:srgbClr val="000000"/>
                          </a:solidFill>
                          <a:effectLst/>
                          <a:latin typeface="Arial"/>
                        </a:rPr>
                        <a:t>Contained Au </a:t>
                      </a:r>
                    </a:p>
                    <a:p>
                      <a:pPr algn="ctr" fontAlgn="t">
                        <a:spcBef>
                          <a:spcPts val="0"/>
                        </a:spcBef>
                        <a:spcAft>
                          <a:spcPts val="0"/>
                        </a:spcAft>
                      </a:pPr>
                      <a:r>
                        <a:rPr lang="en-CA" sz="1100" b="1" i="0" u="none" strike="noStrike">
                          <a:solidFill>
                            <a:srgbClr val="000000"/>
                          </a:solidFill>
                          <a:effectLst/>
                          <a:latin typeface="Arial"/>
                        </a:rPr>
                        <a:t>(oz)</a:t>
                      </a:r>
                      <a:endParaRPr lang="en-CA" sz="1800" b="1" i="0" u="none" strike="noStrike">
                        <a:effectLst/>
                        <a:latin typeface="Arial"/>
                      </a:endParaRPr>
                    </a:p>
                  </a:txBody>
                  <a:tcPr marL="14208" marR="14208" marT="14208" marB="0" anchor="ctr">
                    <a:lnL>
                      <a:noFill/>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spcBef>
                          <a:spcPts val="0"/>
                        </a:spcBef>
                        <a:spcAft>
                          <a:spcPts val="0"/>
                        </a:spcAft>
                      </a:pPr>
                      <a:r>
                        <a:rPr lang="en-CA" sz="1100" b="0" i="0" u="none" strike="noStrike">
                          <a:solidFill>
                            <a:srgbClr val="000000"/>
                          </a:solidFill>
                          <a:effectLst/>
                          <a:latin typeface="+mn-lt"/>
                        </a:rPr>
                        <a:t>Tonnes </a:t>
                      </a:r>
                    </a:p>
                    <a:p>
                      <a:pPr algn="ctr" fontAlgn="t">
                        <a:spcBef>
                          <a:spcPts val="0"/>
                        </a:spcBef>
                        <a:spcAft>
                          <a:spcPts val="0"/>
                        </a:spcAft>
                      </a:pPr>
                      <a:r>
                        <a:rPr lang="en-CA" sz="1100" b="0" i="0" u="none" strike="noStrike">
                          <a:solidFill>
                            <a:srgbClr val="000000"/>
                          </a:solidFill>
                          <a:effectLst/>
                          <a:latin typeface="+mn-lt"/>
                        </a:rPr>
                        <a:t>(million)</a:t>
                      </a:r>
                      <a:endParaRPr lang="en-CA" sz="1800" b="0" i="0" u="none" strike="noStrike">
                        <a:effectLst/>
                        <a:latin typeface="+mn-lt"/>
                      </a:endParaRPr>
                    </a:p>
                  </a:txBody>
                  <a:tcPr marL="144000" marR="0" marT="14208" marB="0" anchor="ctr">
                    <a:lnL w="6350" cap="flat" cmpd="sng" algn="ctr">
                      <a:solidFill>
                        <a:schemeClr val="tx1">
                          <a:lumMod val="50000"/>
                          <a:lumOff val="50000"/>
                        </a:schemeClr>
                      </a:solid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spcBef>
                          <a:spcPts val="0"/>
                        </a:spcBef>
                        <a:spcAft>
                          <a:spcPts val="0"/>
                        </a:spcAft>
                      </a:pPr>
                      <a:r>
                        <a:rPr lang="en-CA" sz="1100" b="0" i="0" u="none" strike="noStrike">
                          <a:solidFill>
                            <a:srgbClr val="000000"/>
                          </a:solidFill>
                          <a:effectLst/>
                          <a:latin typeface="Arial"/>
                        </a:rPr>
                        <a:t>Au Grade </a:t>
                      </a:r>
                    </a:p>
                    <a:p>
                      <a:pPr algn="ctr" fontAlgn="t">
                        <a:spcBef>
                          <a:spcPts val="0"/>
                        </a:spcBef>
                        <a:spcAft>
                          <a:spcPts val="0"/>
                        </a:spcAft>
                      </a:pPr>
                      <a:r>
                        <a:rPr lang="en-CA" sz="1100" b="0" i="0" u="none" strike="noStrike">
                          <a:solidFill>
                            <a:srgbClr val="000000"/>
                          </a:solidFill>
                          <a:effectLst/>
                          <a:latin typeface="Arial"/>
                        </a:rPr>
                        <a:t>(g/t)</a:t>
                      </a:r>
                      <a:endParaRPr lang="en-CA" sz="1800" b="0" i="0" u="none" strike="noStrike">
                        <a:effectLst/>
                        <a:latin typeface="Arial"/>
                      </a:endParaRPr>
                    </a:p>
                  </a:txBody>
                  <a:tcPr marL="14208" marR="14208" marT="14208"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spcBef>
                          <a:spcPts val="0"/>
                        </a:spcBef>
                        <a:spcAft>
                          <a:spcPts val="0"/>
                        </a:spcAft>
                      </a:pPr>
                      <a:r>
                        <a:rPr lang="en-CA" sz="1100" b="1" i="0" u="none" strike="noStrike">
                          <a:solidFill>
                            <a:srgbClr val="000000"/>
                          </a:solidFill>
                          <a:effectLst/>
                          <a:latin typeface="Arial"/>
                        </a:rPr>
                        <a:t>Contained Au </a:t>
                      </a:r>
                    </a:p>
                    <a:p>
                      <a:pPr algn="ctr" fontAlgn="t">
                        <a:spcBef>
                          <a:spcPts val="0"/>
                        </a:spcBef>
                        <a:spcAft>
                          <a:spcPts val="0"/>
                        </a:spcAft>
                      </a:pPr>
                      <a:r>
                        <a:rPr lang="en-CA" sz="1100" b="1" i="0" u="none" strike="noStrike">
                          <a:solidFill>
                            <a:srgbClr val="000000"/>
                          </a:solidFill>
                          <a:effectLst/>
                          <a:latin typeface="Arial"/>
                        </a:rPr>
                        <a:t>(oz)</a:t>
                      </a:r>
                      <a:endParaRPr lang="en-CA" sz="1800" b="1" i="0" u="none" strike="noStrike">
                        <a:effectLst/>
                        <a:latin typeface="Arial"/>
                      </a:endParaRPr>
                    </a:p>
                  </a:txBody>
                  <a:tcPr marL="14208" marR="14208" marT="14208" marB="0" anchor="ctr">
                    <a:lnL>
                      <a:noFill/>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spcBef>
                          <a:spcPts val="0"/>
                        </a:spcBef>
                        <a:spcAft>
                          <a:spcPts val="0"/>
                        </a:spcAft>
                      </a:pPr>
                      <a:r>
                        <a:rPr lang="en-CA" sz="1100" b="0" i="0" u="none" strike="noStrike">
                          <a:solidFill>
                            <a:srgbClr val="000000"/>
                          </a:solidFill>
                          <a:effectLst/>
                          <a:latin typeface="+mn-lt"/>
                        </a:rPr>
                        <a:t>Tonnes </a:t>
                      </a:r>
                    </a:p>
                    <a:p>
                      <a:pPr algn="ctr" fontAlgn="t">
                        <a:spcBef>
                          <a:spcPts val="0"/>
                        </a:spcBef>
                        <a:spcAft>
                          <a:spcPts val="0"/>
                        </a:spcAft>
                      </a:pPr>
                      <a:r>
                        <a:rPr lang="en-CA" sz="1100" b="0" i="0" u="none" strike="noStrike">
                          <a:solidFill>
                            <a:srgbClr val="000000"/>
                          </a:solidFill>
                          <a:effectLst/>
                          <a:latin typeface="+mn-lt"/>
                        </a:rPr>
                        <a:t>(million)</a:t>
                      </a:r>
                      <a:endParaRPr lang="en-CA" sz="1800" b="0" i="0" u="none" strike="noStrike">
                        <a:effectLst/>
                        <a:latin typeface="+mn-lt"/>
                      </a:endParaRPr>
                    </a:p>
                  </a:txBody>
                  <a:tcPr marL="144000" marR="0" marT="14208" marB="0" anchor="ctr">
                    <a:lnL w="6350" cap="flat" cmpd="sng" algn="ctr">
                      <a:solidFill>
                        <a:schemeClr val="tx1">
                          <a:lumMod val="50000"/>
                          <a:lumOff val="50000"/>
                        </a:schemeClr>
                      </a:solid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spcBef>
                          <a:spcPts val="0"/>
                        </a:spcBef>
                        <a:spcAft>
                          <a:spcPts val="0"/>
                        </a:spcAft>
                      </a:pPr>
                      <a:r>
                        <a:rPr lang="en-CA" sz="1100" b="0" i="0" u="none" strike="noStrike">
                          <a:solidFill>
                            <a:srgbClr val="000000"/>
                          </a:solidFill>
                          <a:effectLst/>
                          <a:latin typeface="Arial"/>
                        </a:rPr>
                        <a:t>Au Grade </a:t>
                      </a:r>
                    </a:p>
                    <a:p>
                      <a:pPr algn="ctr" fontAlgn="t">
                        <a:spcBef>
                          <a:spcPts val="0"/>
                        </a:spcBef>
                        <a:spcAft>
                          <a:spcPts val="0"/>
                        </a:spcAft>
                      </a:pPr>
                      <a:r>
                        <a:rPr lang="en-CA" sz="1100" b="0" i="0" u="none" strike="noStrike">
                          <a:solidFill>
                            <a:srgbClr val="000000"/>
                          </a:solidFill>
                          <a:effectLst/>
                          <a:latin typeface="Arial"/>
                        </a:rPr>
                        <a:t>(g/t)</a:t>
                      </a:r>
                      <a:endParaRPr lang="en-CA" sz="1800" b="0" i="0" u="none" strike="noStrike">
                        <a:effectLst/>
                        <a:latin typeface="Arial"/>
                      </a:endParaRPr>
                    </a:p>
                  </a:txBody>
                  <a:tcPr marL="14208" marR="14208" marT="14208"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spcBef>
                          <a:spcPts val="0"/>
                        </a:spcBef>
                        <a:spcAft>
                          <a:spcPts val="0"/>
                        </a:spcAft>
                      </a:pPr>
                      <a:r>
                        <a:rPr lang="en-CA" sz="1100" b="1" i="0" u="none" strike="noStrike">
                          <a:solidFill>
                            <a:srgbClr val="000000"/>
                          </a:solidFill>
                          <a:effectLst/>
                          <a:latin typeface="Arial"/>
                        </a:rPr>
                        <a:t>Contained Au </a:t>
                      </a:r>
                    </a:p>
                    <a:p>
                      <a:pPr algn="ctr" fontAlgn="t">
                        <a:spcBef>
                          <a:spcPts val="0"/>
                        </a:spcBef>
                        <a:spcAft>
                          <a:spcPts val="0"/>
                        </a:spcAft>
                      </a:pPr>
                      <a:r>
                        <a:rPr lang="en-CA" sz="1100" b="1" i="0" u="none" strike="noStrike">
                          <a:solidFill>
                            <a:srgbClr val="000000"/>
                          </a:solidFill>
                          <a:effectLst/>
                          <a:latin typeface="Arial"/>
                        </a:rPr>
                        <a:t>(oz)</a:t>
                      </a:r>
                      <a:endParaRPr lang="en-CA" sz="1800" b="1" i="0" u="none" strike="noStrike">
                        <a:effectLst/>
                        <a:latin typeface="Arial"/>
                      </a:endParaRPr>
                    </a:p>
                  </a:txBody>
                  <a:tcPr marL="14208" marR="14208" marT="14208" marB="0" anchor="ctr">
                    <a:lnL>
                      <a:noFill/>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80979603"/>
                  </a:ext>
                </a:extLst>
              </a:tr>
              <a:tr h="234000">
                <a:tc>
                  <a:txBody>
                    <a:bodyPr/>
                    <a:lstStyle/>
                    <a:p>
                      <a:pPr algn="l" fontAlgn="t">
                        <a:spcBef>
                          <a:spcPts val="0"/>
                        </a:spcBef>
                        <a:spcAft>
                          <a:spcPts val="0"/>
                        </a:spcAft>
                      </a:pPr>
                      <a:r>
                        <a:rPr lang="en-CA" sz="1200" b="0" i="0" u="none" strike="noStrike">
                          <a:solidFill>
                            <a:srgbClr val="000000"/>
                          </a:solidFill>
                          <a:effectLst/>
                          <a:latin typeface="Arial"/>
                        </a:rPr>
                        <a:t> Fox Complex</a:t>
                      </a:r>
                      <a:endParaRPr lang="en-CA" sz="2000" b="0" i="0" u="none" strike="noStrike">
                        <a:effectLst/>
                        <a:latin typeface="Arial"/>
                      </a:endParaRP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a:noFill/>
                    </a:lnB>
                    <a:lnTlToBr w="12700" cmpd="sng">
                      <a:noFill/>
                      <a:prstDash val="solid"/>
                    </a:lnTlToBr>
                    <a:lnBlToTr w="12700" cmpd="sng">
                      <a:noFill/>
                      <a:prstDash val="solid"/>
                    </a:lnBlToTr>
                    <a:solidFill>
                      <a:srgbClr val="C8BDA0">
                        <a:alpha val="50000"/>
                      </a:srgbClr>
                    </a:solidFill>
                  </a:tcPr>
                </a:tc>
                <a:tc>
                  <a:txBody>
                    <a:bodyPr/>
                    <a:lstStyle/>
                    <a:p>
                      <a:pPr algn="r" fontAlgn="t"/>
                      <a:endParaRPr lang="en-CA" sz="1200" b="0" i="0" u="none" strike="noStrike">
                        <a:solidFill>
                          <a:srgbClr val="000000"/>
                        </a:solidFill>
                        <a:effectLst/>
                        <a:latin typeface="Arial"/>
                      </a:endParaRPr>
                    </a:p>
                  </a:txBody>
                  <a:tcPr marL="0" marR="252000" marT="9525" marB="0" anchor="ctr">
                    <a:lnL w="127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endParaRPr lang="en-CA" sz="1200" b="0" i="0" u="none" strike="noStrike">
                        <a:solidFill>
                          <a:srgbClr val="000000"/>
                        </a:solidFill>
                        <a:effectLst/>
                        <a:latin typeface="Arial"/>
                      </a:endParaRPr>
                    </a:p>
                  </a:txBody>
                  <a:tcPr marL="0" marR="288000" marT="9525"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endParaRPr lang="en-CA" sz="1200" b="1" i="0" u="none" strike="noStrike">
                        <a:solidFill>
                          <a:srgbClr val="000000"/>
                        </a:solidFill>
                        <a:effectLst/>
                        <a:latin typeface="Arial"/>
                      </a:endParaRPr>
                    </a:p>
                  </a:txBody>
                  <a:tcPr marL="0" marR="252000" marT="9525" marB="0" anchor="ctr">
                    <a:lnL w="762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0" i="0" u="none" strike="noStrike">
                          <a:solidFill>
                            <a:srgbClr val="000000"/>
                          </a:solidFill>
                          <a:effectLst/>
                          <a:latin typeface="Arial"/>
                        </a:rPr>
                        <a:t>18.6</a:t>
                      </a:r>
                    </a:p>
                  </a:txBody>
                  <a:tcPr marL="0" marR="252000" marT="9525" marB="0" anchor="ctr">
                    <a:lnL w="6350" cap="flat" cmpd="sng" algn="ctr">
                      <a:solidFill>
                        <a:schemeClr val="tx1">
                          <a:lumMod val="50000"/>
                          <a:lumOff val="50000"/>
                        </a:schemeClr>
                      </a:solid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0" i="0" u="none" strike="noStrike">
                          <a:solidFill>
                            <a:srgbClr val="000000"/>
                          </a:solidFill>
                          <a:effectLst/>
                          <a:latin typeface="Arial"/>
                        </a:rPr>
                        <a:t>3.64</a:t>
                      </a:r>
                    </a:p>
                  </a:txBody>
                  <a:tcPr marL="0" marR="288000" marT="9525"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1" i="0" u="none" strike="noStrike">
                          <a:solidFill>
                            <a:srgbClr val="000000"/>
                          </a:solidFill>
                          <a:effectLst/>
                          <a:latin typeface="Arial"/>
                        </a:rPr>
                        <a:t>2,175,000</a:t>
                      </a:r>
                    </a:p>
                  </a:txBody>
                  <a:tcPr marL="9525" marR="288000" marT="9525" marB="0" anchor="ctr">
                    <a:lnL w="762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0" i="0" u="none" strike="noStrike">
                          <a:solidFill>
                            <a:srgbClr val="000000"/>
                          </a:solidFill>
                          <a:effectLst/>
                          <a:latin typeface="Arial"/>
                        </a:rPr>
                        <a:t>7.8</a:t>
                      </a:r>
                    </a:p>
                  </a:txBody>
                  <a:tcPr marL="0" marR="252000" marT="9525" marB="0" anchor="ctr">
                    <a:lnL w="6350" cap="flat" cmpd="sng" algn="ctr">
                      <a:solidFill>
                        <a:schemeClr val="tx1">
                          <a:lumMod val="50000"/>
                          <a:lumOff val="50000"/>
                        </a:schemeClr>
                      </a:solid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0" i="0" u="none" strike="noStrike">
                          <a:solidFill>
                            <a:srgbClr val="000000"/>
                          </a:solidFill>
                          <a:effectLst/>
                          <a:latin typeface="Arial"/>
                        </a:rPr>
                        <a:t>3.18</a:t>
                      </a:r>
                    </a:p>
                  </a:txBody>
                  <a:tcPr marL="0" marR="288000" marT="9525"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1" i="0" u="none" strike="noStrike">
                          <a:solidFill>
                            <a:srgbClr val="000000"/>
                          </a:solidFill>
                          <a:effectLst/>
                          <a:latin typeface="Arial"/>
                        </a:rPr>
                        <a:t>795,000</a:t>
                      </a:r>
                    </a:p>
                  </a:txBody>
                  <a:tcPr marL="9525" marR="288000" marT="9525" marB="0"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extLst>
                  <a:ext uri="{0D108BD9-81ED-4DB2-BD59-A6C34878D82A}">
                    <a16:rowId xmlns:a16="http://schemas.microsoft.com/office/drawing/2014/main" val="3017235009"/>
                  </a:ext>
                </a:extLst>
              </a:tr>
              <a:tr h="234000">
                <a:tc>
                  <a:txBody>
                    <a:bodyPr/>
                    <a:lstStyle/>
                    <a:p>
                      <a:pPr algn="l" fontAlgn="t">
                        <a:spcBef>
                          <a:spcPts val="0"/>
                        </a:spcBef>
                        <a:spcAft>
                          <a:spcPts val="0"/>
                        </a:spcAft>
                      </a:pPr>
                      <a:r>
                        <a:rPr lang="en-CA" sz="1200" b="0" i="0" u="none" strike="noStrike">
                          <a:solidFill>
                            <a:srgbClr val="000000"/>
                          </a:solidFill>
                          <a:effectLst/>
                          <a:latin typeface="Arial"/>
                        </a:rPr>
                        <a:t> Gold Bar</a:t>
                      </a:r>
                      <a:endParaRPr lang="en-CA" sz="2000" b="0" i="0" u="none" strike="noStrike">
                        <a:effectLst/>
                        <a:latin typeface="Arial"/>
                      </a:endParaRP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0" i="0" u="none" strike="noStrike">
                          <a:solidFill>
                            <a:srgbClr val="000000"/>
                          </a:solidFill>
                          <a:effectLst/>
                          <a:latin typeface="Arial"/>
                        </a:rPr>
                        <a:t>10.9</a:t>
                      </a:r>
                    </a:p>
                  </a:txBody>
                  <a:tcPr marL="0" marR="252000" marT="9525" marB="0" anchor="ctr">
                    <a:lnL w="127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0" i="0" u="none" strike="noStrike">
                          <a:solidFill>
                            <a:srgbClr val="000000"/>
                          </a:solidFill>
                          <a:effectLst/>
                          <a:latin typeface="Arial"/>
                        </a:rPr>
                        <a:t>0.64</a:t>
                      </a:r>
                    </a:p>
                  </a:txBody>
                  <a:tcPr marL="0" marR="288000" marT="9525"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1" i="0" u="none" strike="noStrike">
                          <a:solidFill>
                            <a:srgbClr val="000000"/>
                          </a:solidFill>
                          <a:effectLst/>
                          <a:latin typeface="Arial"/>
                        </a:rPr>
                        <a:t>221,900</a:t>
                      </a:r>
                    </a:p>
                  </a:txBody>
                  <a:tcPr marL="0" marR="252000" marT="9525" marB="0" anchor="ctr">
                    <a:lnL w="762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0" i="0" u="none" strike="noStrike">
                          <a:solidFill>
                            <a:srgbClr val="000000"/>
                          </a:solidFill>
                          <a:effectLst/>
                          <a:latin typeface="Arial"/>
                        </a:rPr>
                        <a:t>4.4</a:t>
                      </a:r>
                    </a:p>
                  </a:txBody>
                  <a:tcPr marL="0" marR="252000" marT="9525" marB="0" anchor="ctr">
                    <a:lnL w="6350" cap="flat" cmpd="sng" algn="ctr">
                      <a:solidFill>
                        <a:schemeClr val="tx1">
                          <a:lumMod val="50000"/>
                          <a:lumOff val="50000"/>
                        </a:schemeClr>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0" i="0" u="none" strike="noStrike">
                          <a:solidFill>
                            <a:srgbClr val="000000"/>
                          </a:solidFill>
                          <a:effectLst/>
                          <a:latin typeface="Arial"/>
                        </a:rPr>
                        <a:t>0.68</a:t>
                      </a:r>
                    </a:p>
                  </a:txBody>
                  <a:tcPr marL="0" marR="288000" marT="9525"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1" i="0" u="none" strike="noStrike">
                          <a:solidFill>
                            <a:srgbClr val="000000"/>
                          </a:solidFill>
                          <a:effectLst/>
                          <a:latin typeface="Arial"/>
                        </a:rPr>
                        <a:t>95,900</a:t>
                      </a:r>
                    </a:p>
                  </a:txBody>
                  <a:tcPr marL="9525" marR="288000" marT="9525" marB="0" anchor="ctr">
                    <a:lnL w="762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0" i="0" u="none" strike="noStrike">
                          <a:solidFill>
                            <a:srgbClr val="000000"/>
                          </a:solidFill>
                          <a:effectLst/>
                          <a:latin typeface="Arial"/>
                        </a:rPr>
                        <a:t>0.4</a:t>
                      </a:r>
                    </a:p>
                  </a:txBody>
                  <a:tcPr marL="0" marR="252000" marT="9525" marB="0" anchor="ctr">
                    <a:lnL w="6350" cap="flat" cmpd="sng" algn="ctr">
                      <a:solidFill>
                        <a:schemeClr val="tx1">
                          <a:lumMod val="50000"/>
                          <a:lumOff val="50000"/>
                        </a:schemeClr>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0" i="0" u="none" strike="noStrike">
                          <a:solidFill>
                            <a:srgbClr val="000000"/>
                          </a:solidFill>
                          <a:effectLst/>
                          <a:latin typeface="Arial"/>
                        </a:rPr>
                        <a:t>0.59</a:t>
                      </a:r>
                    </a:p>
                  </a:txBody>
                  <a:tcPr marL="0" marR="288000" marT="9525"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CA" sz="1200" b="1" i="0" u="none" strike="noStrike">
                          <a:solidFill>
                            <a:srgbClr val="000000"/>
                          </a:solidFill>
                          <a:effectLst/>
                          <a:latin typeface="Arial"/>
                        </a:rPr>
                        <a:t>7,900</a:t>
                      </a:r>
                    </a:p>
                  </a:txBody>
                  <a:tcPr marL="9525" marR="288000" marT="9525" marB="0"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extLst>
                  <a:ext uri="{0D108BD9-81ED-4DB2-BD59-A6C34878D82A}">
                    <a16:rowId xmlns:a16="http://schemas.microsoft.com/office/drawing/2014/main" val="1165026693"/>
                  </a:ext>
                </a:extLst>
              </a:tr>
              <a:tr h="2340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CA" sz="1200" b="0" i="0" u="none" strike="noStrike">
                          <a:solidFill>
                            <a:srgbClr val="000000"/>
                          </a:solidFill>
                          <a:effectLst/>
                          <a:latin typeface="+mn-lt"/>
                        </a:rPr>
                        <a:t> Timberline</a:t>
                      </a:r>
                      <a:endParaRPr lang="en-CA" sz="2000" b="0" i="0" u="none" strike="noStrike">
                        <a:effectLst/>
                        <a:latin typeface="+mn-lt"/>
                      </a:endParaRP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8BDA0">
                        <a:alpha val="50000"/>
                      </a:srgbClr>
                    </a:solidFill>
                  </a:tcPr>
                </a:tc>
                <a:tc>
                  <a:txBody>
                    <a:bodyPr/>
                    <a:lstStyle/>
                    <a:p>
                      <a:pPr algn="r" fontAlgn="t"/>
                      <a:endParaRPr lang="en-US" sz="1200" b="0" i="0" u="none" strike="noStrike">
                        <a:solidFill>
                          <a:srgbClr val="000000"/>
                        </a:solidFill>
                        <a:effectLst/>
                        <a:latin typeface="Arial" panose="020B0604020202020204" pitchFamily="34" charset="0"/>
                      </a:endParaRPr>
                    </a:p>
                  </a:txBody>
                  <a:tcPr marL="0" marR="252000" marT="6578" marB="0" anchor="ctr">
                    <a:lnL w="127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endParaRPr lang="en-US" sz="1200" b="0" i="0" u="none" strike="noStrike">
                        <a:solidFill>
                          <a:srgbClr val="000000"/>
                        </a:solidFill>
                        <a:effectLst/>
                        <a:latin typeface="Arial" panose="020B0604020202020204" pitchFamily="34" charset="0"/>
                      </a:endParaRPr>
                    </a:p>
                  </a:txBody>
                  <a:tcPr marL="0" marR="288000" marT="6578"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endParaRPr lang="en-US" sz="1200" b="1" i="0" u="none" strike="noStrike">
                        <a:solidFill>
                          <a:srgbClr val="000000"/>
                        </a:solidFill>
                        <a:effectLst/>
                        <a:latin typeface="Arial" panose="020B0604020202020204" pitchFamily="34" charset="0"/>
                      </a:endParaRPr>
                    </a:p>
                  </a:txBody>
                  <a:tcPr marL="0" marR="252000" marT="6578" marB="0" anchor="ctr">
                    <a:lnL w="762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US" sz="1200" b="0" i="0" u="none" strike="noStrike">
                          <a:solidFill>
                            <a:srgbClr val="000000"/>
                          </a:solidFill>
                          <a:effectLst/>
                          <a:latin typeface="Arial"/>
                        </a:rPr>
                        <a:t>23.4</a:t>
                      </a:r>
                    </a:p>
                  </a:txBody>
                  <a:tcPr marL="0" marR="252000" marT="6578" marB="0" anchor="ctr">
                    <a:lnL w="6350" cap="flat" cmpd="sng" algn="ctr">
                      <a:solidFill>
                        <a:schemeClr val="tx1">
                          <a:lumMod val="50000"/>
                          <a:lumOff val="50000"/>
                        </a:schemeClr>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US" sz="1200" b="0" i="0" u="none" strike="noStrike">
                          <a:solidFill>
                            <a:srgbClr val="000000"/>
                          </a:solidFill>
                          <a:effectLst/>
                          <a:latin typeface="Arial"/>
                        </a:rPr>
                        <a:t>0.56</a:t>
                      </a:r>
                    </a:p>
                  </a:txBody>
                  <a:tcPr marL="0" marR="288000" marT="6578"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US" sz="1200" b="1" i="0" u="none" strike="noStrike">
                          <a:solidFill>
                            <a:srgbClr val="000000"/>
                          </a:solidFill>
                          <a:effectLst/>
                          <a:latin typeface="Arial"/>
                        </a:rPr>
                        <a:t>423,000</a:t>
                      </a:r>
                    </a:p>
                  </a:txBody>
                  <a:tcPr marL="6578" marR="288000" marT="6578" marB="0" anchor="ctr">
                    <a:lnL w="762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US" sz="1200" b="0" i="0" u="none" strike="noStrike">
                          <a:solidFill>
                            <a:srgbClr val="000000"/>
                          </a:solidFill>
                          <a:effectLst/>
                          <a:latin typeface="Arial"/>
                        </a:rPr>
                        <a:t>6.6</a:t>
                      </a:r>
                      <a:endParaRPr lang="en-US" sz="1200" b="0" i="0" u="none" strike="noStrike">
                        <a:solidFill>
                          <a:srgbClr val="000000"/>
                        </a:solidFill>
                        <a:effectLst/>
                        <a:latin typeface="Arial" panose="020B0604020202020204" pitchFamily="34" charset="0"/>
                      </a:endParaRPr>
                    </a:p>
                  </a:txBody>
                  <a:tcPr marL="0" marR="252000" marT="6578" marB="0" anchor="ctr">
                    <a:lnL w="6350" cap="flat" cmpd="sng" algn="ctr">
                      <a:solidFill>
                        <a:schemeClr val="tx1">
                          <a:lumMod val="50000"/>
                          <a:lumOff val="50000"/>
                        </a:schemeClr>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US" sz="1200" b="0" i="0" u="none" strike="noStrike">
                          <a:solidFill>
                            <a:srgbClr val="000000"/>
                          </a:solidFill>
                          <a:effectLst/>
                          <a:latin typeface="Arial"/>
                        </a:rPr>
                        <a:t>0.39</a:t>
                      </a:r>
                    </a:p>
                  </a:txBody>
                  <a:tcPr marL="0" marR="288000" marT="6578"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r>
                        <a:rPr lang="en-US" sz="1200" b="1" i="0" u="none" strike="noStrike">
                          <a:solidFill>
                            <a:srgbClr val="000000"/>
                          </a:solidFill>
                          <a:effectLst/>
                          <a:latin typeface="Arial"/>
                        </a:rPr>
                        <a:t>84,000</a:t>
                      </a:r>
                    </a:p>
                  </a:txBody>
                  <a:tcPr marL="6578" marR="288000" marT="6578" marB="0"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extLst>
                  <a:ext uri="{0D108BD9-81ED-4DB2-BD59-A6C34878D82A}">
                    <a16:rowId xmlns:a16="http://schemas.microsoft.com/office/drawing/2014/main" val="2198569550"/>
                  </a:ext>
                </a:extLst>
              </a:tr>
              <a:tr h="2340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CA" sz="1200" b="0" i="0" u="none" strike="noStrike">
                          <a:solidFill>
                            <a:srgbClr val="000000"/>
                          </a:solidFill>
                          <a:effectLst/>
                          <a:latin typeface="+mn-lt"/>
                        </a:rPr>
                        <a:t> Fenix </a:t>
                      </a:r>
                      <a:endParaRPr lang="en-CA" sz="2000" b="0" i="0" u="none" strike="noStrike">
                        <a:effectLst/>
                        <a:latin typeface="+mn-lt"/>
                      </a:endParaRP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t"/>
                      <a:endParaRPr lang="en-US" sz="1200" b="0" i="0" u="none" strike="noStrike">
                        <a:solidFill>
                          <a:srgbClr val="000000"/>
                        </a:solidFill>
                        <a:effectLst/>
                        <a:latin typeface="Arial" panose="020B0604020202020204" pitchFamily="34" charset="0"/>
                      </a:endParaRPr>
                    </a:p>
                  </a:txBody>
                  <a:tcPr marL="0" marR="252000" marT="6578" marB="0" anchor="ctr">
                    <a:lnL w="12700"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C8BDA0">
                        <a:alpha val="50000"/>
                      </a:srgbClr>
                    </a:solidFill>
                  </a:tcPr>
                </a:tc>
                <a:tc>
                  <a:txBody>
                    <a:bodyPr/>
                    <a:lstStyle/>
                    <a:p>
                      <a:pPr algn="r" fontAlgn="t"/>
                      <a:endParaRPr lang="en-US" sz="1200" b="0" i="0" u="none" strike="noStrike">
                        <a:solidFill>
                          <a:srgbClr val="000000"/>
                        </a:solidFill>
                        <a:effectLst/>
                        <a:latin typeface="Arial" panose="020B0604020202020204" pitchFamily="34" charset="0"/>
                      </a:endParaRPr>
                    </a:p>
                  </a:txBody>
                  <a:tcPr marL="0" marR="288000" marT="6578"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C8BDA0">
                        <a:alpha val="50000"/>
                      </a:srgbClr>
                    </a:solidFill>
                  </a:tcPr>
                </a:tc>
                <a:tc>
                  <a:txBody>
                    <a:bodyPr/>
                    <a:lstStyle/>
                    <a:p>
                      <a:pPr algn="r" fontAlgn="t"/>
                      <a:endParaRPr lang="en-US" sz="1200" b="1" i="0" u="none" strike="noStrike">
                        <a:solidFill>
                          <a:srgbClr val="000000"/>
                        </a:solidFill>
                        <a:effectLst/>
                        <a:latin typeface="Arial" panose="020B0604020202020204" pitchFamily="34" charset="0"/>
                      </a:endParaRPr>
                    </a:p>
                  </a:txBody>
                  <a:tcPr marL="0" marR="252000" marT="6578" marB="0" anchor="ctr">
                    <a:lnL>
                      <a:noFill/>
                    </a:lnL>
                    <a:lnR w="6350" cap="flat" cmpd="sng" algn="ctr">
                      <a:solidFill>
                        <a:schemeClr val="tx1">
                          <a:lumMod val="50000"/>
                          <a:lumOff val="50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C8BDA0">
                        <a:alpha val="50000"/>
                      </a:srgbClr>
                    </a:solidFill>
                  </a:tcPr>
                </a:tc>
                <a:tc>
                  <a:txBody>
                    <a:bodyPr/>
                    <a:lstStyle/>
                    <a:p>
                      <a:pPr algn="r" fontAlgn="t"/>
                      <a:r>
                        <a:rPr lang="en-US" sz="1200" b="0" i="0" u="none" strike="noStrike">
                          <a:solidFill>
                            <a:srgbClr val="000000"/>
                          </a:solidFill>
                          <a:effectLst/>
                          <a:latin typeface="Arial"/>
                        </a:rPr>
                        <a:t>14.7</a:t>
                      </a:r>
                    </a:p>
                  </a:txBody>
                  <a:tcPr marL="0" marR="252000" marT="6578" marB="0" anchor="ctr">
                    <a:lnL w="6350" cap="flat" cmpd="sng" algn="ctr">
                      <a:solidFill>
                        <a:schemeClr val="tx1">
                          <a:lumMod val="50000"/>
                          <a:lumOff val="50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C8BDA0">
                        <a:alpha val="50000"/>
                      </a:srgbClr>
                    </a:solidFill>
                  </a:tcPr>
                </a:tc>
                <a:tc>
                  <a:txBody>
                    <a:bodyPr/>
                    <a:lstStyle/>
                    <a:p>
                      <a:pPr algn="r" fontAlgn="t"/>
                      <a:r>
                        <a:rPr lang="en-US" sz="1200" b="0" i="0" u="none" strike="noStrike">
                          <a:solidFill>
                            <a:srgbClr val="000000"/>
                          </a:solidFill>
                          <a:effectLst/>
                          <a:latin typeface="Arial"/>
                        </a:rPr>
                        <a:t>0.42</a:t>
                      </a:r>
                    </a:p>
                  </a:txBody>
                  <a:tcPr marL="0" marR="288000" marT="6578"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C8BDA0">
                        <a:alpha val="50000"/>
                      </a:srgbClr>
                    </a:solidFill>
                  </a:tcPr>
                </a:tc>
                <a:tc>
                  <a:txBody>
                    <a:bodyPr/>
                    <a:lstStyle/>
                    <a:p>
                      <a:pPr algn="r" fontAlgn="t"/>
                      <a:r>
                        <a:rPr lang="en-US" sz="1200" b="1" i="0" u="none" strike="noStrike">
                          <a:solidFill>
                            <a:srgbClr val="000000"/>
                          </a:solidFill>
                          <a:effectLst/>
                          <a:latin typeface="Arial"/>
                        </a:rPr>
                        <a:t>199,000</a:t>
                      </a:r>
                    </a:p>
                  </a:txBody>
                  <a:tcPr marL="6578" marR="288000" marT="6578" marB="0" anchor="ctr">
                    <a:lnL>
                      <a:noFill/>
                    </a:lnL>
                    <a:lnR w="6350" cap="flat" cmpd="sng" algn="ctr">
                      <a:solidFill>
                        <a:schemeClr val="tx1">
                          <a:lumMod val="50000"/>
                          <a:lumOff val="50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C8BDA0">
                        <a:alpha val="50000"/>
                      </a:srgbClr>
                    </a:solidFill>
                  </a:tcPr>
                </a:tc>
                <a:tc>
                  <a:txBody>
                    <a:bodyPr/>
                    <a:lstStyle/>
                    <a:p>
                      <a:pPr algn="r" fontAlgn="t"/>
                      <a:r>
                        <a:rPr lang="en-US" sz="1200" b="0" i="0" u="none" strike="noStrike">
                          <a:solidFill>
                            <a:srgbClr val="000000"/>
                          </a:solidFill>
                          <a:effectLst/>
                          <a:latin typeface="Arial" panose="020B0604020202020204" pitchFamily="34" charset="0"/>
                        </a:rPr>
                        <a:t>0.3</a:t>
                      </a:r>
                    </a:p>
                  </a:txBody>
                  <a:tcPr marL="0" marR="252000" marT="6578" marB="0" anchor="ctr">
                    <a:lnL w="6350" cap="flat" cmpd="sng" algn="ctr">
                      <a:solidFill>
                        <a:schemeClr val="tx1">
                          <a:lumMod val="50000"/>
                          <a:lumOff val="50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C8BDA0">
                        <a:alpha val="50000"/>
                      </a:srgbClr>
                    </a:solidFill>
                  </a:tcPr>
                </a:tc>
                <a:tc>
                  <a:txBody>
                    <a:bodyPr/>
                    <a:lstStyle/>
                    <a:p>
                      <a:pPr algn="r" fontAlgn="t"/>
                      <a:r>
                        <a:rPr lang="en-US" sz="1200" b="0" i="0" u="none" strike="noStrike">
                          <a:solidFill>
                            <a:srgbClr val="000000"/>
                          </a:solidFill>
                          <a:effectLst/>
                          <a:latin typeface="Arial"/>
                        </a:rPr>
                        <a:t>0.41</a:t>
                      </a:r>
                    </a:p>
                  </a:txBody>
                  <a:tcPr marL="0" marR="288000" marT="6578"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C8BDA0">
                        <a:alpha val="50000"/>
                      </a:srgbClr>
                    </a:solidFill>
                  </a:tcPr>
                </a:tc>
                <a:tc>
                  <a:txBody>
                    <a:bodyPr/>
                    <a:lstStyle/>
                    <a:p>
                      <a:pPr algn="r" fontAlgn="t"/>
                      <a:r>
                        <a:rPr lang="en-US" sz="1200" b="1" i="0" u="none" strike="noStrike">
                          <a:solidFill>
                            <a:srgbClr val="000000"/>
                          </a:solidFill>
                          <a:effectLst/>
                          <a:latin typeface="Arial"/>
                        </a:rPr>
                        <a:t>4,000</a:t>
                      </a:r>
                    </a:p>
                  </a:txBody>
                  <a:tcPr marL="6578" marR="288000" marT="6578" marB="0" anchor="ctr">
                    <a:lnL>
                      <a:noFill/>
                    </a:lnL>
                    <a:lnR w="12700" cap="flat" cmpd="sng" algn="ctr">
                      <a:no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C8BDA0">
                        <a:alpha val="50000"/>
                      </a:srgbClr>
                    </a:solidFill>
                  </a:tcPr>
                </a:tc>
                <a:extLst>
                  <a:ext uri="{0D108BD9-81ED-4DB2-BD59-A6C34878D82A}">
                    <a16:rowId xmlns:a16="http://schemas.microsoft.com/office/drawing/2014/main" val="1574006550"/>
                  </a:ext>
                </a:extLst>
              </a:tr>
              <a:tr h="234000">
                <a:tc>
                  <a:txBody>
                    <a:bodyPr/>
                    <a:lstStyle/>
                    <a:p>
                      <a:pPr algn="l" fontAlgn="t">
                        <a:spcBef>
                          <a:spcPts val="0"/>
                        </a:spcBef>
                        <a:spcAft>
                          <a:spcPts val="0"/>
                        </a:spcAft>
                      </a:pPr>
                      <a:r>
                        <a:rPr lang="en-CA" sz="1200" b="0" i="0" u="none" strike="noStrike">
                          <a:solidFill>
                            <a:srgbClr val="000000"/>
                          </a:solidFill>
                          <a:effectLst/>
                          <a:latin typeface="Arial"/>
                        </a:rPr>
                        <a:t> San José (49%)</a:t>
                      </a:r>
                      <a:endParaRPr lang="en-CA" sz="2000" b="0" i="0" u="none" strike="noStrike">
                        <a:effectLst/>
                        <a:latin typeface="Arial"/>
                      </a:endParaRP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BDA0">
                        <a:alpha val="50000"/>
                      </a:srgbClr>
                    </a:solidFill>
                  </a:tcPr>
                </a:tc>
                <a:tc>
                  <a:txBody>
                    <a:bodyPr/>
                    <a:lstStyle/>
                    <a:p>
                      <a:pPr algn="r" fontAlgn="b"/>
                      <a:r>
                        <a:rPr lang="en-CA" sz="1200" b="0" i="0" u="none" strike="noStrike">
                          <a:solidFill>
                            <a:srgbClr val="000000"/>
                          </a:solidFill>
                          <a:effectLst/>
                          <a:latin typeface="Arial"/>
                        </a:rPr>
                        <a:t>0.6</a:t>
                      </a:r>
                    </a:p>
                  </a:txBody>
                  <a:tcPr marL="0" marR="252000" marT="9525" marB="0" anchor="ctr">
                    <a:lnL w="12700"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BDA0">
                        <a:alpha val="50000"/>
                      </a:srgbClr>
                    </a:solidFill>
                  </a:tcPr>
                </a:tc>
                <a:tc>
                  <a:txBody>
                    <a:bodyPr/>
                    <a:lstStyle/>
                    <a:p>
                      <a:pPr algn="r" fontAlgn="b"/>
                      <a:r>
                        <a:rPr lang="en-CA" sz="1200" b="0" i="0" u="none" strike="noStrike">
                          <a:solidFill>
                            <a:srgbClr val="000000"/>
                          </a:solidFill>
                          <a:effectLst/>
                          <a:latin typeface="Arial"/>
                        </a:rPr>
                        <a:t>5.02</a:t>
                      </a:r>
                    </a:p>
                  </a:txBody>
                  <a:tcPr marL="0" marR="288000" marT="9525" marB="0" anchor="ctr">
                    <a:lnL>
                      <a:noFill/>
                    </a:lnL>
                    <a:lnR>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BDA0">
                        <a:alpha val="50000"/>
                      </a:srgbClr>
                    </a:solidFill>
                  </a:tcPr>
                </a:tc>
                <a:tc>
                  <a:txBody>
                    <a:bodyPr/>
                    <a:lstStyle/>
                    <a:p>
                      <a:pPr algn="r" fontAlgn="b"/>
                      <a:r>
                        <a:rPr lang="en-CA" sz="1200" b="1" i="0" u="none" strike="noStrike">
                          <a:solidFill>
                            <a:srgbClr val="000000"/>
                          </a:solidFill>
                          <a:effectLst/>
                          <a:latin typeface="Arial"/>
                        </a:rPr>
                        <a:t>90,100</a:t>
                      </a:r>
                    </a:p>
                  </a:txBody>
                  <a:tcPr marL="0" marR="252000" marT="9525" marB="0" anchor="ctr">
                    <a:lnL>
                      <a:noFill/>
                    </a:lnL>
                    <a:lnR w="6350" cap="flat" cmpd="sng" algn="ctr">
                      <a:solidFill>
                        <a:schemeClr val="tx1">
                          <a:lumMod val="50000"/>
                          <a:lumOff val="50000"/>
                        </a:schemeClr>
                      </a:solidFill>
                      <a:prstDash val="solid"/>
                      <a:round/>
                      <a:headEnd type="none" w="med" len="med"/>
                      <a:tailEnd type="none" w="med" len="med"/>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BDA0">
                        <a:alpha val="50000"/>
                      </a:srgbClr>
                    </a:solidFill>
                  </a:tcPr>
                </a:tc>
                <a:tc>
                  <a:txBody>
                    <a:bodyPr/>
                    <a:lstStyle/>
                    <a:p>
                      <a:pPr algn="r" fontAlgn="t"/>
                      <a:r>
                        <a:rPr lang="en-CA" sz="1200" b="0" i="0" u="none" strike="noStrike">
                          <a:solidFill>
                            <a:srgbClr val="000000"/>
                          </a:solidFill>
                          <a:effectLst/>
                          <a:latin typeface="Arial"/>
                        </a:rPr>
                        <a:t>0.6</a:t>
                      </a:r>
                    </a:p>
                  </a:txBody>
                  <a:tcPr marL="0" marR="252000" marT="9525" marB="0" anchor="ctr">
                    <a:lnL w="6350" cap="flat" cmpd="sng" algn="ctr">
                      <a:solidFill>
                        <a:schemeClr val="tx1">
                          <a:lumMod val="50000"/>
                          <a:lumOff val="50000"/>
                        </a:schemeClr>
                      </a:solidFill>
                      <a:prstDash val="solid"/>
                      <a:round/>
                      <a:headEnd type="none" w="med" len="med"/>
                      <a:tailEnd type="none" w="med" len="med"/>
                    </a:lnL>
                    <a:lnR>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BDA0">
                        <a:alpha val="50000"/>
                      </a:srgbClr>
                    </a:solidFill>
                  </a:tcPr>
                </a:tc>
                <a:tc>
                  <a:txBody>
                    <a:bodyPr/>
                    <a:lstStyle/>
                    <a:p>
                      <a:pPr algn="r" fontAlgn="t"/>
                      <a:r>
                        <a:rPr lang="en-CA" sz="1200" b="0" i="0" u="none" strike="noStrike">
                          <a:solidFill>
                            <a:srgbClr val="000000"/>
                          </a:solidFill>
                          <a:effectLst/>
                          <a:latin typeface="Arial"/>
                        </a:rPr>
                        <a:t>3.54</a:t>
                      </a:r>
                    </a:p>
                  </a:txBody>
                  <a:tcPr marL="0" marR="288000" marT="9525" marB="0" anchor="ctr">
                    <a:lnL>
                      <a:noFill/>
                    </a:lnL>
                    <a:lnR>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BDA0">
                        <a:alpha val="50000"/>
                      </a:srgbClr>
                    </a:solidFill>
                  </a:tcPr>
                </a:tc>
                <a:tc>
                  <a:txBody>
                    <a:bodyPr/>
                    <a:lstStyle/>
                    <a:p>
                      <a:pPr algn="r" fontAlgn="t"/>
                      <a:r>
                        <a:rPr lang="en-CA" sz="1200" b="1" i="0" u="none" strike="noStrike">
                          <a:solidFill>
                            <a:srgbClr val="000000"/>
                          </a:solidFill>
                          <a:effectLst/>
                          <a:latin typeface="Arial"/>
                        </a:rPr>
                        <a:t>66,000</a:t>
                      </a:r>
                    </a:p>
                  </a:txBody>
                  <a:tcPr marL="9525" marR="288000" marT="9525" marB="0" anchor="ctr">
                    <a:lnL>
                      <a:noFill/>
                    </a:lnL>
                    <a:lnR w="6350" cap="flat" cmpd="sng" algn="ctr">
                      <a:solidFill>
                        <a:schemeClr val="tx1">
                          <a:lumMod val="50000"/>
                          <a:lumOff val="50000"/>
                        </a:schemeClr>
                      </a:solidFill>
                      <a:prstDash val="solid"/>
                      <a:round/>
                      <a:headEnd type="none" w="med" len="med"/>
                      <a:tailEnd type="none" w="med" len="med"/>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BDA0">
                        <a:alpha val="50000"/>
                      </a:srgbClr>
                    </a:solidFill>
                  </a:tcPr>
                </a:tc>
                <a:tc>
                  <a:txBody>
                    <a:bodyPr/>
                    <a:lstStyle/>
                    <a:p>
                      <a:pPr algn="r" fontAlgn="t"/>
                      <a:r>
                        <a:rPr lang="en-CA" sz="1200" b="0" i="0" u="none" strike="noStrike">
                          <a:solidFill>
                            <a:srgbClr val="000000"/>
                          </a:solidFill>
                          <a:effectLst/>
                          <a:latin typeface="Arial"/>
                        </a:rPr>
                        <a:t>1.1</a:t>
                      </a:r>
                    </a:p>
                  </a:txBody>
                  <a:tcPr marL="0" marR="252000" marT="9525" marB="0" anchor="ctr">
                    <a:lnL w="6350" cap="flat" cmpd="sng" algn="ctr">
                      <a:solidFill>
                        <a:schemeClr val="tx1">
                          <a:lumMod val="50000"/>
                          <a:lumOff val="50000"/>
                        </a:schemeClr>
                      </a:solidFill>
                      <a:prstDash val="solid"/>
                      <a:round/>
                      <a:headEnd type="none" w="med" len="med"/>
                      <a:tailEnd type="none" w="med" len="med"/>
                    </a:lnL>
                    <a:lnR>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BDA0">
                        <a:alpha val="50000"/>
                      </a:srgbClr>
                    </a:solidFill>
                  </a:tcPr>
                </a:tc>
                <a:tc>
                  <a:txBody>
                    <a:bodyPr/>
                    <a:lstStyle/>
                    <a:p>
                      <a:pPr algn="r" fontAlgn="t"/>
                      <a:r>
                        <a:rPr lang="en-CA" sz="1200" b="0" i="0" u="none" strike="noStrike">
                          <a:solidFill>
                            <a:srgbClr val="000000"/>
                          </a:solidFill>
                          <a:effectLst/>
                          <a:latin typeface="Arial"/>
                        </a:rPr>
                        <a:t>4.59</a:t>
                      </a:r>
                    </a:p>
                  </a:txBody>
                  <a:tcPr marL="0" marR="288000" marT="9525" marB="0" anchor="ctr">
                    <a:lnL>
                      <a:noFill/>
                    </a:lnL>
                    <a:lnR>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BDA0">
                        <a:alpha val="50000"/>
                      </a:srgbClr>
                    </a:solidFill>
                  </a:tcPr>
                </a:tc>
                <a:tc>
                  <a:txBody>
                    <a:bodyPr/>
                    <a:lstStyle/>
                    <a:p>
                      <a:pPr algn="r" fontAlgn="t"/>
                      <a:r>
                        <a:rPr lang="en-CA" sz="1200" b="1" i="0" u="none" strike="noStrike">
                          <a:solidFill>
                            <a:srgbClr val="000000"/>
                          </a:solidFill>
                          <a:effectLst/>
                          <a:latin typeface="Arial"/>
                        </a:rPr>
                        <a:t>165,200</a:t>
                      </a:r>
                    </a:p>
                  </a:txBody>
                  <a:tcPr marL="9525" marR="288000" marT="9525" marB="0" anchor="ctr">
                    <a:lnL>
                      <a:noFill/>
                    </a:lnL>
                    <a:lnR w="127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BDA0">
                        <a:alpha val="50000"/>
                      </a:srgbClr>
                    </a:solidFill>
                  </a:tcPr>
                </a:tc>
                <a:extLst>
                  <a:ext uri="{0D108BD9-81ED-4DB2-BD59-A6C34878D82A}">
                    <a16:rowId xmlns:a16="http://schemas.microsoft.com/office/drawing/2014/main" val="2214431331"/>
                  </a:ext>
                </a:extLst>
              </a:tr>
              <a:tr h="2340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CA" sz="1200" b="1" i="0" u="none" strike="noStrike">
                          <a:effectLst/>
                          <a:latin typeface="+mn-lt"/>
                        </a:rPr>
                        <a:t> Total Gold </a:t>
                      </a: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8BDA0">
                        <a:alpha val="80000"/>
                      </a:srgbClr>
                    </a:solidFill>
                  </a:tcPr>
                </a:tc>
                <a:tc>
                  <a:txBody>
                    <a:bodyPr/>
                    <a:lstStyle/>
                    <a:p>
                      <a:pPr algn="r" fontAlgn="t"/>
                      <a:endParaRPr lang="en-US" sz="1200" b="1" i="0" u="none" strike="noStrike">
                        <a:solidFill>
                          <a:srgbClr val="000000"/>
                        </a:solidFill>
                        <a:effectLst/>
                        <a:latin typeface="Arial" panose="020B0604020202020204" pitchFamily="34" charset="0"/>
                      </a:endParaRPr>
                    </a:p>
                  </a:txBody>
                  <a:tcPr marL="0" marR="252000" marT="6578"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8BDA0">
                        <a:alpha val="80000"/>
                      </a:srgbClr>
                    </a:solidFill>
                  </a:tcPr>
                </a:tc>
                <a:tc>
                  <a:txBody>
                    <a:bodyPr/>
                    <a:lstStyle/>
                    <a:p>
                      <a:pPr algn="r" fontAlgn="t"/>
                      <a:endParaRPr lang="en-US" sz="1200" b="1" i="0" u="none" strike="noStrike">
                        <a:solidFill>
                          <a:srgbClr val="000000"/>
                        </a:solidFill>
                        <a:effectLst/>
                        <a:latin typeface="Arial" panose="020B0604020202020204" pitchFamily="34" charset="0"/>
                      </a:endParaRPr>
                    </a:p>
                  </a:txBody>
                  <a:tcPr marL="0" marR="288000" marT="6578" marB="0" anchor="ctr">
                    <a:lnL>
                      <a:noFill/>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8BDA0">
                        <a:alpha val="80000"/>
                      </a:srgbClr>
                    </a:solidFill>
                  </a:tcPr>
                </a:tc>
                <a:tc>
                  <a:txBody>
                    <a:bodyPr/>
                    <a:lstStyle/>
                    <a:p>
                      <a:pPr algn="r" fontAlgn="t"/>
                      <a:r>
                        <a:rPr lang="en-US" sz="1200" b="1" i="0" u="none" strike="noStrike">
                          <a:solidFill>
                            <a:srgbClr val="000000"/>
                          </a:solidFill>
                          <a:effectLst/>
                          <a:latin typeface="Arial"/>
                        </a:rPr>
                        <a:t>312,000</a:t>
                      </a:r>
                    </a:p>
                  </a:txBody>
                  <a:tcPr marL="0" marR="252000" marT="6578" marB="0" anchor="ctr">
                    <a:lnL>
                      <a:noFill/>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8BDA0">
                        <a:alpha val="80000"/>
                      </a:srgbClr>
                    </a:solidFill>
                  </a:tcPr>
                </a:tc>
                <a:tc>
                  <a:txBody>
                    <a:bodyPr/>
                    <a:lstStyle/>
                    <a:p>
                      <a:pPr algn="r" fontAlgn="t"/>
                      <a:endParaRPr lang="en-US" sz="1200" b="1" i="0" u="none" strike="noStrike">
                        <a:solidFill>
                          <a:srgbClr val="000000"/>
                        </a:solidFill>
                        <a:effectLst/>
                        <a:latin typeface="Arial" panose="020B0604020202020204" pitchFamily="34" charset="0"/>
                      </a:endParaRPr>
                    </a:p>
                  </a:txBody>
                  <a:tcPr marL="0" marR="252000" marT="6578" marB="0" anchor="ctr">
                    <a:lnL w="6350"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8BDA0">
                        <a:alpha val="80000"/>
                      </a:srgbClr>
                    </a:solidFill>
                  </a:tcPr>
                </a:tc>
                <a:tc>
                  <a:txBody>
                    <a:bodyPr/>
                    <a:lstStyle/>
                    <a:p>
                      <a:pPr algn="r" fontAlgn="t"/>
                      <a:endParaRPr lang="en-US" sz="1200" b="1" i="0" u="none" strike="noStrike">
                        <a:solidFill>
                          <a:srgbClr val="000000"/>
                        </a:solidFill>
                        <a:effectLst/>
                        <a:latin typeface="Arial" panose="020B0604020202020204" pitchFamily="34" charset="0"/>
                      </a:endParaRPr>
                    </a:p>
                  </a:txBody>
                  <a:tcPr marL="0" marR="288000" marT="6578" marB="0" anchor="ctr">
                    <a:lnL>
                      <a:noFill/>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8BDA0">
                        <a:alpha val="80000"/>
                      </a:srgbClr>
                    </a:solidFill>
                  </a:tcPr>
                </a:tc>
                <a:tc>
                  <a:txBody>
                    <a:bodyPr/>
                    <a:lstStyle/>
                    <a:p>
                      <a:pPr algn="r" fontAlgn="t"/>
                      <a:r>
                        <a:rPr lang="en-US" sz="1200" b="1" i="0" u="none" strike="noStrike">
                          <a:solidFill>
                            <a:srgbClr val="000000"/>
                          </a:solidFill>
                          <a:effectLst/>
                          <a:latin typeface="Arial"/>
                        </a:rPr>
                        <a:t>2,958,900</a:t>
                      </a:r>
                    </a:p>
                  </a:txBody>
                  <a:tcPr marL="6578" marR="288000" marT="6578" marB="0" anchor="ctr">
                    <a:lnL>
                      <a:noFill/>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8BDA0">
                        <a:alpha val="80000"/>
                      </a:srgbClr>
                    </a:solidFill>
                  </a:tcPr>
                </a:tc>
                <a:tc>
                  <a:txBody>
                    <a:bodyPr/>
                    <a:lstStyle/>
                    <a:p>
                      <a:pPr algn="r" fontAlgn="t"/>
                      <a:endParaRPr lang="en-US" sz="1200" b="1" i="0" u="none" strike="noStrike">
                        <a:solidFill>
                          <a:srgbClr val="000000"/>
                        </a:solidFill>
                        <a:effectLst/>
                        <a:latin typeface="Arial" panose="020B0604020202020204" pitchFamily="34" charset="0"/>
                      </a:endParaRPr>
                    </a:p>
                  </a:txBody>
                  <a:tcPr marL="0" marR="252000" marT="6578" marB="0" anchor="ctr">
                    <a:lnL w="6350"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8BDA0">
                        <a:alpha val="80000"/>
                      </a:srgbClr>
                    </a:solidFill>
                  </a:tcPr>
                </a:tc>
                <a:tc>
                  <a:txBody>
                    <a:bodyPr/>
                    <a:lstStyle/>
                    <a:p>
                      <a:pPr algn="r" fontAlgn="t"/>
                      <a:endParaRPr lang="en-US" sz="1200" b="1" i="0" u="none" strike="noStrike">
                        <a:solidFill>
                          <a:srgbClr val="000000"/>
                        </a:solidFill>
                        <a:effectLst/>
                        <a:latin typeface="Arial" panose="020B0604020202020204" pitchFamily="34" charset="0"/>
                      </a:endParaRPr>
                    </a:p>
                  </a:txBody>
                  <a:tcPr marL="0" marR="288000" marT="6578" marB="0" anchor="ctr">
                    <a:lnL>
                      <a:noFill/>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8BDA0">
                        <a:alpha val="80000"/>
                      </a:srgbClr>
                    </a:solidFill>
                  </a:tcPr>
                </a:tc>
                <a:tc>
                  <a:txBody>
                    <a:bodyPr/>
                    <a:lstStyle/>
                    <a:p>
                      <a:pPr algn="r" fontAlgn="t"/>
                      <a:r>
                        <a:rPr lang="en-US" sz="1200" b="1" i="0" u="none" strike="noStrike">
                          <a:solidFill>
                            <a:srgbClr val="000000"/>
                          </a:solidFill>
                          <a:effectLst/>
                          <a:latin typeface="Arial"/>
                        </a:rPr>
                        <a:t>1,056,100</a:t>
                      </a:r>
                    </a:p>
                  </a:txBody>
                  <a:tcPr marL="6578" marR="288000" marT="6578"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C8BDA0">
                        <a:alpha val="80000"/>
                      </a:srgbClr>
                    </a:solidFill>
                  </a:tcPr>
                </a:tc>
                <a:extLst>
                  <a:ext uri="{0D108BD9-81ED-4DB2-BD59-A6C34878D82A}">
                    <a16:rowId xmlns:a16="http://schemas.microsoft.com/office/drawing/2014/main" val="581055889"/>
                  </a:ext>
                </a:extLst>
              </a:tr>
              <a:tr h="2700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CA" sz="1400" b="1" i="0" u="none" strike="noStrike">
                        <a:effectLst/>
                        <a:latin typeface="+mn-lt"/>
                      </a:endParaRP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200" b="1" i="0" u="none" strike="noStrike">
                        <a:solidFill>
                          <a:srgbClr val="000000"/>
                        </a:solidFill>
                        <a:effectLst/>
                        <a:latin typeface="Arial" panose="020B0604020202020204" pitchFamily="34" charset="0"/>
                      </a:endParaRPr>
                    </a:p>
                  </a:txBody>
                  <a:tcPr marL="0" marR="252000" marT="6578" marB="0" anchor="ctr">
                    <a:lnL w="1270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endParaRPr lang="en-US" sz="1200" b="1" i="0" u="none" strike="noStrike">
                        <a:solidFill>
                          <a:srgbClr val="000000"/>
                        </a:solidFill>
                        <a:effectLst/>
                        <a:latin typeface="Arial" panose="020B0604020202020204" pitchFamily="34" charset="0"/>
                      </a:endParaRPr>
                    </a:p>
                  </a:txBody>
                  <a:tcPr marL="0" marR="288000" marT="6578"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endParaRPr lang="en-US" sz="1200" b="1" i="0" u="none" strike="noStrike">
                        <a:solidFill>
                          <a:srgbClr val="000000"/>
                        </a:solidFill>
                        <a:effectLst/>
                        <a:latin typeface="Arial" panose="020B0604020202020204" pitchFamily="34" charset="0"/>
                      </a:endParaRPr>
                    </a:p>
                  </a:txBody>
                  <a:tcPr marL="0" marR="252000" marT="6578" marB="0" anchor="ctr">
                    <a:lnL>
                      <a:noFill/>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endParaRPr lang="en-US" sz="1200" b="1" i="0" u="none" strike="noStrike">
                        <a:solidFill>
                          <a:srgbClr val="000000"/>
                        </a:solidFill>
                        <a:effectLst/>
                        <a:latin typeface="Arial" panose="020B0604020202020204" pitchFamily="34" charset="0"/>
                      </a:endParaRPr>
                    </a:p>
                  </a:txBody>
                  <a:tcPr marL="0" marR="252000" marT="6578" marB="0" anchor="ctr">
                    <a:lnL w="1270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endParaRPr lang="en-US" sz="1200" b="1" i="0" u="none" strike="noStrike">
                        <a:solidFill>
                          <a:srgbClr val="000000"/>
                        </a:solidFill>
                        <a:effectLst/>
                        <a:latin typeface="Arial" panose="020B0604020202020204" pitchFamily="34" charset="0"/>
                      </a:endParaRPr>
                    </a:p>
                  </a:txBody>
                  <a:tcPr marL="0" marR="288000" marT="6578"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endParaRPr lang="en-US" sz="1200" b="1" i="0" u="none" strike="noStrike">
                        <a:solidFill>
                          <a:srgbClr val="000000"/>
                        </a:solidFill>
                        <a:effectLst/>
                        <a:latin typeface="Arial" panose="020B0604020202020204" pitchFamily="34" charset="0"/>
                      </a:endParaRPr>
                    </a:p>
                  </a:txBody>
                  <a:tcPr marL="6578" marR="6578" marT="6578" marB="0" anchor="ctr">
                    <a:lnL>
                      <a:noFill/>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endParaRPr lang="en-US" sz="1200" b="1" i="0" u="none" strike="noStrike">
                        <a:solidFill>
                          <a:srgbClr val="000000"/>
                        </a:solidFill>
                        <a:effectLst/>
                        <a:latin typeface="Arial" panose="020B0604020202020204" pitchFamily="34" charset="0"/>
                      </a:endParaRPr>
                    </a:p>
                  </a:txBody>
                  <a:tcPr marL="0" marR="252000" marT="6578" marB="0" anchor="ctr">
                    <a:lnL w="1270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endParaRPr lang="en-US" sz="1200" b="1" i="0" u="none" strike="noStrike">
                        <a:solidFill>
                          <a:srgbClr val="000000"/>
                        </a:solidFill>
                        <a:effectLst/>
                        <a:latin typeface="Arial" panose="020B0604020202020204" pitchFamily="34" charset="0"/>
                      </a:endParaRPr>
                    </a:p>
                  </a:txBody>
                  <a:tcPr marL="0" marR="288000" marT="6578"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endParaRPr lang="en-US" sz="1200" b="1" i="0" u="none" strike="noStrike">
                        <a:solidFill>
                          <a:srgbClr val="000000"/>
                        </a:solidFill>
                        <a:effectLst/>
                        <a:latin typeface="Arial" panose="020B0604020202020204" pitchFamily="34" charset="0"/>
                      </a:endParaRPr>
                    </a:p>
                  </a:txBody>
                  <a:tcPr marL="6578" marR="6578" marT="6578" marB="0" anchor="ctr">
                    <a:lnL>
                      <a:noFill/>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74571949"/>
                  </a:ext>
                </a:extLst>
              </a:tr>
              <a:tr h="432000">
                <a:tc>
                  <a:txBody>
                    <a:bodyPr/>
                    <a:lstStyle/>
                    <a:p>
                      <a:pPr algn="l" fontAlgn="t">
                        <a:spcBef>
                          <a:spcPts val="0"/>
                        </a:spcBef>
                        <a:spcAft>
                          <a:spcPts val="0"/>
                        </a:spcAft>
                      </a:pPr>
                      <a:r>
                        <a:rPr lang="en-CA" sz="1600" b="1" i="0" u="none" strike="noStrike">
                          <a:solidFill>
                            <a:schemeClr val="bg1"/>
                          </a:solidFill>
                          <a:effectLst/>
                          <a:latin typeface="Arial"/>
                        </a:rPr>
                        <a:t> Silver</a:t>
                      </a: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757575"/>
                    </a:solidFill>
                  </a:tcPr>
                </a:tc>
                <a:tc>
                  <a:txBody>
                    <a:bodyPr/>
                    <a:lstStyle/>
                    <a:p>
                      <a:pPr algn="ctr" fontAlgn="t">
                        <a:spcBef>
                          <a:spcPts val="0"/>
                        </a:spcBef>
                        <a:spcAft>
                          <a:spcPts val="0"/>
                        </a:spcAft>
                      </a:pPr>
                      <a:r>
                        <a:rPr lang="en-CA" sz="1100" b="0" i="0" u="none" strike="noStrike">
                          <a:solidFill>
                            <a:srgbClr val="000000"/>
                          </a:solidFill>
                          <a:effectLst/>
                          <a:latin typeface="+mn-lt"/>
                        </a:rPr>
                        <a:t>Tonnes </a:t>
                      </a:r>
                    </a:p>
                    <a:p>
                      <a:pPr algn="ctr" fontAlgn="t">
                        <a:spcBef>
                          <a:spcPts val="0"/>
                        </a:spcBef>
                        <a:spcAft>
                          <a:spcPts val="0"/>
                        </a:spcAft>
                      </a:pPr>
                      <a:r>
                        <a:rPr lang="en-CA" sz="1100" b="0" i="0" u="none" strike="noStrike">
                          <a:solidFill>
                            <a:srgbClr val="000000"/>
                          </a:solidFill>
                          <a:effectLst/>
                          <a:latin typeface="+mn-lt"/>
                        </a:rPr>
                        <a:t>(million)</a:t>
                      </a:r>
                      <a:endParaRPr lang="en-CA" sz="1800" b="0" i="0" u="none" strike="noStrike">
                        <a:effectLst/>
                        <a:latin typeface="+mn-lt"/>
                      </a:endParaRPr>
                    </a:p>
                  </a:txBody>
                  <a:tcPr marL="144000" marR="0" marT="6578" marB="0" anchor="ctr">
                    <a:lnL w="1270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r>
                        <a:rPr lang="en-US" sz="1100" b="0" i="0" u="none" strike="noStrike">
                          <a:solidFill>
                            <a:srgbClr val="000000"/>
                          </a:solidFill>
                          <a:effectLst/>
                          <a:latin typeface="Arial"/>
                        </a:rPr>
                        <a:t>Ag Grade </a:t>
                      </a:r>
                    </a:p>
                    <a:p>
                      <a:pPr algn="ctr" fontAlgn="t"/>
                      <a:r>
                        <a:rPr lang="en-US" sz="1100" b="0" i="0" u="none" strike="noStrike">
                          <a:solidFill>
                            <a:srgbClr val="000000"/>
                          </a:solidFill>
                          <a:effectLst/>
                          <a:latin typeface="Arial"/>
                        </a:rPr>
                        <a:t>(g/t)</a:t>
                      </a:r>
                    </a:p>
                  </a:txBody>
                  <a:tcPr marL="6578" marR="6578" marT="6578"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r>
                        <a:rPr lang="en-US" sz="1100" b="1" i="0" u="none" strike="noStrike">
                          <a:solidFill>
                            <a:srgbClr val="000000"/>
                          </a:solidFill>
                          <a:effectLst/>
                          <a:latin typeface="Arial"/>
                        </a:rPr>
                        <a:t>Contained Ag </a:t>
                      </a:r>
                    </a:p>
                    <a:p>
                      <a:pPr algn="ctr" fontAlgn="t"/>
                      <a:r>
                        <a:rPr lang="en-US" sz="1100" b="1" i="0" u="none" strike="noStrike">
                          <a:solidFill>
                            <a:srgbClr val="000000"/>
                          </a:solidFill>
                          <a:effectLst/>
                          <a:latin typeface="Arial"/>
                        </a:rPr>
                        <a:t>(oz)</a:t>
                      </a:r>
                    </a:p>
                  </a:txBody>
                  <a:tcPr marL="6578" marR="6578" marT="6578" marB="0" anchor="ctr">
                    <a:lnL>
                      <a:noFill/>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spcBef>
                          <a:spcPts val="0"/>
                        </a:spcBef>
                        <a:spcAft>
                          <a:spcPts val="0"/>
                        </a:spcAft>
                      </a:pPr>
                      <a:r>
                        <a:rPr lang="en-CA" sz="1100" b="0" i="0" u="none" strike="noStrike">
                          <a:solidFill>
                            <a:srgbClr val="000000"/>
                          </a:solidFill>
                          <a:effectLst/>
                          <a:latin typeface="+mn-lt"/>
                        </a:rPr>
                        <a:t>Tonnes </a:t>
                      </a:r>
                    </a:p>
                    <a:p>
                      <a:pPr algn="ctr" fontAlgn="t">
                        <a:spcBef>
                          <a:spcPts val="0"/>
                        </a:spcBef>
                        <a:spcAft>
                          <a:spcPts val="0"/>
                        </a:spcAft>
                      </a:pPr>
                      <a:r>
                        <a:rPr lang="en-CA" sz="1100" b="0" i="0" u="none" strike="noStrike">
                          <a:solidFill>
                            <a:srgbClr val="000000"/>
                          </a:solidFill>
                          <a:effectLst/>
                          <a:latin typeface="+mn-lt"/>
                        </a:rPr>
                        <a:t>(million)</a:t>
                      </a:r>
                      <a:endParaRPr lang="en-CA" sz="1800" b="0" i="0" u="none" strike="noStrike">
                        <a:effectLst/>
                        <a:latin typeface="+mn-lt"/>
                      </a:endParaRPr>
                    </a:p>
                  </a:txBody>
                  <a:tcPr marL="144000" marR="0" marT="6578" marB="0" anchor="ctr">
                    <a:lnL w="6350" cap="flat" cmpd="sng" algn="ctr">
                      <a:solidFill>
                        <a:schemeClr val="tx1">
                          <a:lumMod val="50000"/>
                          <a:lumOff val="50000"/>
                        </a:schemeClr>
                      </a:solid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r>
                        <a:rPr lang="en-US" sz="1100" b="0" i="0" u="none" strike="noStrike">
                          <a:solidFill>
                            <a:srgbClr val="000000"/>
                          </a:solidFill>
                          <a:effectLst/>
                          <a:latin typeface="Arial"/>
                        </a:rPr>
                        <a:t>Ag Grade </a:t>
                      </a:r>
                    </a:p>
                    <a:p>
                      <a:pPr algn="ctr" fontAlgn="t"/>
                      <a:r>
                        <a:rPr lang="en-US" sz="1100" b="0" i="0" u="none" strike="noStrike">
                          <a:solidFill>
                            <a:srgbClr val="000000"/>
                          </a:solidFill>
                          <a:effectLst/>
                          <a:latin typeface="Arial"/>
                        </a:rPr>
                        <a:t>(g/t)</a:t>
                      </a:r>
                    </a:p>
                  </a:txBody>
                  <a:tcPr marL="6578" marR="6578" marT="6578"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r>
                        <a:rPr lang="en-US" sz="1100" b="1" i="0" u="none" strike="noStrike">
                          <a:solidFill>
                            <a:srgbClr val="000000"/>
                          </a:solidFill>
                          <a:effectLst/>
                          <a:latin typeface="Arial"/>
                        </a:rPr>
                        <a:t>Contained Ag </a:t>
                      </a:r>
                    </a:p>
                    <a:p>
                      <a:pPr algn="ctr" fontAlgn="t"/>
                      <a:r>
                        <a:rPr lang="en-US" sz="1100" b="1" i="0" u="none" strike="noStrike">
                          <a:solidFill>
                            <a:srgbClr val="000000"/>
                          </a:solidFill>
                          <a:effectLst/>
                          <a:latin typeface="Arial"/>
                        </a:rPr>
                        <a:t>(oz)</a:t>
                      </a:r>
                    </a:p>
                  </a:txBody>
                  <a:tcPr marL="6578" marR="6578" marT="6578" marB="0" anchor="ctr">
                    <a:lnL>
                      <a:noFill/>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spcBef>
                          <a:spcPts val="0"/>
                        </a:spcBef>
                        <a:spcAft>
                          <a:spcPts val="0"/>
                        </a:spcAft>
                      </a:pPr>
                      <a:r>
                        <a:rPr lang="en-CA" sz="1100" b="0" i="0" u="none" strike="noStrike">
                          <a:solidFill>
                            <a:srgbClr val="000000"/>
                          </a:solidFill>
                          <a:effectLst/>
                          <a:latin typeface="+mn-lt"/>
                        </a:rPr>
                        <a:t>Tonnes </a:t>
                      </a:r>
                    </a:p>
                    <a:p>
                      <a:pPr algn="ctr" fontAlgn="t">
                        <a:spcBef>
                          <a:spcPts val="0"/>
                        </a:spcBef>
                        <a:spcAft>
                          <a:spcPts val="0"/>
                        </a:spcAft>
                      </a:pPr>
                      <a:r>
                        <a:rPr lang="en-CA" sz="1100" b="0" i="0" u="none" strike="noStrike">
                          <a:solidFill>
                            <a:srgbClr val="000000"/>
                          </a:solidFill>
                          <a:effectLst/>
                          <a:latin typeface="+mn-lt"/>
                        </a:rPr>
                        <a:t>(million)</a:t>
                      </a:r>
                      <a:endParaRPr lang="en-CA" sz="1800" b="0" i="0" u="none" strike="noStrike">
                        <a:effectLst/>
                        <a:latin typeface="+mn-lt"/>
                      </a:endParaRPr>
                    </a:p>
                  </a:txBody>
                  <a:tcPr marL="144000" marR="0" marT="6578" marB="0" anchor="ctr">
                    <a:lnL w="6350" cap="flat" cmpd="sng" algn="ctr">
                      <a:solidFill>
                        <a:schemeClr val="tx1">
                          <a:lumMod val="50000"/>
                          <a:lumOff val="50000"/>
                        </a:schemeClr>
                      </a:solid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r>
                        <a:rPr lang="en-US" sz="1100" b="0" i="0" u="none" strike="noStrike">
                          <a:solidFill>
                            <a:srgbClr val="000000"/>
                          </a:solidFill>
                          <a:effectLst/>
                          <a:latin typeface="Arial"/>
                        </a:rPr>
                        <a:t>Ag Grade </a:t>
                      </a:r>
                    </a:p>
                    <a:p>
                      <a:pPr algn="ctr" fontAlgn="t"/>
                      <a:r>
                        <a:rPr lang="en-US" sz="1100" b="0" i="0" u="none" strike="noStrike">
                          <a:solidFill>
                            <a:srgbClr val="000000"/>
                          </a:solidFill>
                          <a:effectLst/>
                          <a:latin typeface="Arial"/>
                        </a:rPr>
                        <a:t>(g/t)</a:t>
                      </a:r>
                    </a:p>
                  </a:txBody>
                  <a:tcPr marL="6578" marR="6578" marT="6578"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t"/>
                      <a:r>
                        <a:rPr lang="en-US" sz="1100" b="1" i="0" u="none" strike="noStrike">
                          <a:solidFill>
                            <a:srgbClr val="000000"/>
                          </a:solidFill>
                          <a:effectLst/>
                          <a:latin typeface="Arial"/>
                        </a:rPr>
                        <a:t>Contained Ag </a:t>
                      </a:r>
                    </a:p>
                    <a:p>
                      <a:pPr algn="ctr" fontAlgn="t"/>
                      <a:r>
                        <a:rPr lang="en-US" sz="1100" b="1" i="0" u="none" strike="noStrike">
                          <a:solidFill>
                            <a:srgbClr val="000000"/>
                          </a:solidFill>
                          <a:effectLst/>
                          <a:latin typeface="Arial"/>
                        </a:rPr>
                        <a:t>(oz)</a:t>
                      </a:r>
                    </a:p>
                  </a:txBody>
                  <a:tcPr marL="6578" marR="6578" marT="6578" marB="0" anchor="ctr">
                    <a:lnL>
                      <a:noFill/>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527957795"/>
                  </a:ext>
                </a:extLst>
              </a:tr>
              <a:tr h="278881">
                <a:tc>
                  <a:txBody>
                    <a:bodyPr/>
                    <a:lstStyle/>
                    <a:p>
                      <a:pPr algn="l" fontAlgn="t">
                        <a:spcBef>
                          <a:spcPts val="0"/>
                        </a:spcBef>
                        <a:spcAft>
                          <a:spcPts val="0"/>
                        </a:spcAft>
                      </a:pPr>
                      <a:r>
                        <a:rPr lang="en-CA" sz="1200" b="0" i="0" u="none" strike="noStrike">
                          <a:solidFill>
                            <a:srgbClr val="000000"/>
                          </a:solidFill>
                          <a:effectLst/>
                          <a:latin typeface="Arial"/>
                        </a:rPr>
                        <a:t> Fenix </a:t>
                      </a:r>
                      <a:endParaRPr lang="en-CA" sz="2000" b="0" i="0" u="none" strike="noStrike">
                        <a:effectLst/>
                        <a:latin typeface="Arial"/>
                      </a:endParaRP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r" fontAlgn="b"/>
                      <a:endParaRPr lang="en-CA" sz="1200" b="0" i="0" u="none" strike="noStrike">
                        <a:solidFill>
                          <a:schemeClr val="tx1"/>
                        </a:solidFill>
                        <a:effectLst/>
                        <a:latin typeface="Arial"/>
                      </a:endParaRPr>
                    </a:p>
                  </a:txBody>
                  <a:tcPr marL="0" marR="252000" marT="9525" marB="0" anchor="ctr">
                    <a:lnL w="1270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endParaRPr lang="en-CA" sz="1200" b="0" i="0" u="none" strike="noStrike">
                        <a:solidFill>
                          <a:schemeClr val="tx1"/>
                        </a:solidFill>
                        <a:effectLst/>
                        <a:latin typeface="Arial"/>
                      </a:endParaRPr>
                    </a:p>
                  </a:txBody>
                  <a:tcPr marL="0" marR="288000" marT="9525" marB="0" anchor="ctr">
                    <a:lnL w="635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endParaRPr lang="en-CA" sz="1200" b="1" i="0" u="none" strike="noStrike">
                        <a:solidFill>
                          <a:schemeClr val="tx1"/>
                        </a:solidFill>
                        <a:effectLst/>
                        <a:latin typeface="Arial"/>
                      </a:endParaRPr>
                    </a:p>
                  </a:txBody>
                  <a:tcPr marL="0" marR="252000" marT="9525"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t"/>
                      <a:r>
                        <a:rPr lang="en-CA" sz="1200" b="0" i="0" u="none" strike="noStrike">
                          <a:solidFill>
                            <a:schemeClr val="tx1"/>
                          </a:solidFill>
                          <a:effectLst/>
                          <a:latin typeface="Arial"/>
                        </a:rPr>
                        <a:t>14.7</a:t>
                      </a:r>
                    </a:p>
                  </a:txBody>
                  <a:tcPr marL="0" marR="252000" marT="9525" marB="0" anchor="ctr">
                    <a:lnL w="6350" cap="flat" cmpd="sng" algn="ctr">
                      <a:solidFill>
                        <a:schemeClr val="tx1">
                          <a:lumMod val="50000"/>
                          <a:lumOff val="50000"/>
                        </a:schemeClr>
                      </a:solid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t"/>
                      <a:r>
                        <a:rPr lang="en-CA" sz="1200" b="0" i="0" u="none" strike="noStrike">
                          <a:solidFill>
                            <a:schemeClr val="tx1"/>
                          </a:solidFill>
                          <a:effectLst/>
                          <a:latin typeface="Arial"/>
                        </a:rPr>
                        <a:t>42</a:t>
                      </a:r>
                    </a:p>
                  </a:txBody>
                  <a:tcPr marL="0" marR="288000" marT="9525" marB="0" anchor="ctr">
                    <a:lnL w="635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t"/>
                      <a:r>
                        <a:rPr lang="en-CA" sz="1200" b="1" i="0" u="none" strike="noStrike">
                          <a:solidFill>
                            <a:schemeClr val="tx1"/>
                          </a:solidFill>
                          <a:effectLst/>
                          <a:latin typeface="Arial"/>
                        </a:rPr>
                        <a:t>20,100,000</a:t>
                      </a:r>
                    </a:p>
                  </a:txBody>
                  <a:tcPr marL="0" marR="288000" marT="9525"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t"/>
                      <a:r>
                        <a:rPr lang="en-CA" sz="1200" b="0" i="0" u="none" strike="noStrike">
                          <a:solidFill>
                            <a:schemeClr val="tx1"/>
                          </a:solidFill>
                          <a:effectLst/>
                          <a:latin typeface="Arial"/>
                        </a:rPr>
                        <a:t>0.3</a:t>
                      </a:r>
                    </a:p>
                  </a:txBody>
                  <a:tcPr marL="0" marR="252000" marT="9525" marB="0" anchor="ctr">
                    <a:lnL w="6350" cap="flat" cmpd="sng" algn="ctr">
                      <a:solidFill>
                        <a:schemeClr val="tx1">
                          <a:lumMod val="50000"/>
                          <a:lumOff val="50000"/>
                        </a:schemeClr>
                      </a:solid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t"/>
                      <a:r>
                        <a:rPr lang="en-CA" sz="1200" b="0" i="0" u="none" strike="noStrike">
                          <a:solidFill>
                            <a:schemeClr val="tx1"/>
                          </a:solidFill>
                          <a:effectLst/>
                          <a:latin typeface="Arial"/>
                        </a:rPr>
                        <a:t>33</a:t>
                      </a:r>
                    </a:p>
                  </a:txBody>
                  <a:tcPr marL="0" marR="288000" marT="9525" marB="0" anchor="ctr">
                    <a:lnL w="635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t"/>
                      <a:r>
                        <a:rPr lang="en-CA" sz="1200" b="1" i="0" u="none" strike="noStrike">
                          <a:solidFill>
                            <a:schemeClr val="tx1"/>
                          </a:solidFill>
                          <a:effectLst/>
                          <a:latin typeface="Arial"/>
                        </a:rPr>
                        <a:t>300,000</a:t>
                      </a:r>
                    </a:p>
                  </a:txBody>
                  <a:tcPr marL="0" marR="288000"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20426341"/>
                  </a:ext>
                </a:extLst>
              </a:tr>
              <a:tr h="234000">
                <a:tc>
                  <a:txBody>
                    <a:bodyPr/>
                    <a:lstStyle/>
                    <a:p>
                      <a:pPr algn="l" fontAlgn="t">
                        <a:spcBef>
                          <a:spcPts val="0"/>
                        </a:spcBef>
                        <a:spcAft>
                          <a:spcPts val="0"/>
                        </a:spcAft>
                      </a:pPr>
                      <a:r>
                        <a:rPr lang="en-CA" sz="1200" b="0" i="0" u="none" strike="noStrike">
                          <a:solidFill>
                            <a:srgbClr val="000000"/>
                          </a:solidFill>
                          <a:effectLst/>
                          <a:latin typeface="Arial"/>
                        </a:rPr>
                        <a:t> San José (49%)</a:t>
                      </a:r>
                      <a:endParaRPr lang="en-CA" sz="2000" b="0" i="0" u="none" strike="noStrike">
                        <a:effectLst/>
                        <a:latin typeface="Arial"/>
                      </a:endParaRP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CA" sz="1200" b="0" i="0" u="none" strike="noStrike">
                          <a:solidFill>
                            <a:schemeClr val="tx1"/>
                          </a:solidFill>
                          <a:effectLst/>
                          <a:latin typeface="Arial"/>
                        </a:rPr>
                        <a:t>0.6</a:t>
                      </a:r>
                    </a:p>
                  </a:txBody>
                  <a:tcPr marL="0" marR="252000" marT="9525"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CA" sz="1200" b="0" i="0" u="none" strike="noStrike">
                          <a:solidFill>
                            <a:schemeClr val="tx1"/>
                          </a:solidFill>
                          <a:effectLst/>
                          <a:latin typeface="Arial"/>
                        </a:rPr>
                        <a:t>286 </a:t>
                      </a:r>
                    </a:p>
                  </a:txBody>
                  <a:tcPr marL="0" marR="288000" marT="9525"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CA" sz="1200" b="1" i="0" u="none" strike="noStrike">
                          <a:solidFill>
                            <a:schemeClr val="tx1"/>
                          </a:solidFill>
                          <a:effectLst/>
                          <a:latin typeface="Arial"/>
                        </a:rPr>
                        <a:t>5,100,000</a:t>
                      </a:r>
                    </a:p>
                  </a:txBody>
                  <a:tcPr marL="0" marR="252000" marT="9525"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t"/>
                      <a:r>
                        <a:rPr lang="en-CA" sz="1200" b="0" i="0" u="none" strike="noStrike">
                          <a:solidFill>
                            <a:schemeClr val="tx1"/>
                          </a:solidFill>
                          <a:effectLst/>
                          <a:latin typeface="Arial"/>
                        </a:rPr>
                        <a:t>0.6</a:t>
                      </a:r>
                    </a:p>
                  </a:txBody>
                  <a:tcPr marL="0" marR="252000" marT="9525" marB="0" anchor="ctr">
                    <a:lnL w="6350" cap="flat" cmpd="sng" algn="ctr">
                      <a:solidFill>
                        <a:schemeClr val="tx1">
                          <a:lumMod val="50000"/>
                          <a:lumOff val="50000"/>
                        </a:schemeClr>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t"/>
                      <a:r>
                        <a:rPr lang="en-CA" sz="1200" b="0" i="0" u="none" strike="noStrike">
                          <a:solidFill>
                            <a:schemeClr val="tx1"/>
                          </a:solidFill>
                          <a:effectLst/>
                          <a:latin typeface="Arial"/>
                        </a:rPr>
                        <a:t>150</a:t>
                      </a:r>
                    </a:p>
                  </a:txBody>
                  <a:tcPr marL="0" marR="288000" marT="9525"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t"/>
                      <a:r>
                        <a:rPr lang="en-CA" sz="1200" b="1" i="0" u="none" strike="noStrike">
                          <a:solidFill>
                            <a:schemeClr val="tx1"/>
                          </a:solidFill>
                          <a:effectLst/>
                          <a:latin typeface="Arial"/>
                        </a:rPr>
                        <a:t>2,800,000</a:t>
                      </a:r>
                    </a:p>
                  </a:txBody>
                  <a:tcPr marL="0" marR="288000" marT="9525"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t"/>
                      <a:r>
                        <a:rPr lang="en-CA" sz="1200" b="0" i="0" u="none" strike="noStrike">
                          <a:solidFill>
                            <a:schemeClr val="tx1"/>
                          </a:solidFill>
                          <a:effectLst/>
                          <a:latin typeface="Arial"/>
                        </a:rPr>
                        <a:t>1.1</a:t>
                      </a:r>
                    </a:p>
                  </a:txBody>
                  <a:tcPr marL="0" marR="252000" marT="9525" marB="0" anchor="ctr">
                    <a:lnL w="6350" cap="flat" cmpd="sng" algn="ctr">
                      <a:solidFill>
                        <a:schemeClr val="tx1">
                          <a:lumMod val="50000"/>
                          <a:lumOff val="50000"/>
                        </a:schemeClr>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t"/>
                      <a:r>
                        <a:rPr lang="en-CA" sz="1200" b="0" i="0" u="none" strike="noStrike">
                          <a:solidFill>
                            <a:schemeClr val="tx1"/>
                          </a:solidFill>
                          <a:effectLst/>
                          <a:latin typeface="Arial"/>
                        </a:rPr>
                        <a:t>252</a:t>
                      </a:r>
                    </a:p>
                  </a:txBody>
                  <a:tcPr marL="0" marR="288000" marT="9525"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t"/>
                      <a:r>
                        <a:rPr lang="en-CA" sz="1200" b="1" i="0" u="none" strike="noStrike">
                          <a:solidFill>
                            <a:schemeClr val="tx1"/>
                          </a:solidFill>
                          <a:effectLst/>
                          <a:latin typeface="Arial"/>
                        </a:rPr>
                        <a:t>9,100,000</a:t>
                      </a:r>
                    </a:p>
                  </a:txBody>
                  <a:tcPr marL="0" marR="288000"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15978951"/>
                  </a:ext>
                </a:extLst>
              </a:tr>
              <a:tr h="234000">
                <a:tc>
                  <a:txBody>
                    <a:bodyPr/>
                    <a:lstStyle/>
                    <a:p>
                      <a:pPr algn="l" fontAlgn="t">
                        <a:spcBef>
                          <a:spcPts val="0"/>
                        </a:spcBef>
                        <a:spcAft>
                          <a:spcPts val="0"/>
                        </a:spcAft>
                      </a:pPr>
                      <a:r>
                        <a:rPr lang="en-CA" sz="1100" b="1" i="0" u="none" strike="noStrike">
                          <a:effectLst/>
                          <a:latin typeface="Arial"/>
                        </a:rPr>
                        <a:t> </a:t>
                      </a:r>
                      <a:r>
                        <a:rPr lang="en-CA" sz="1200" b="1" i="0" u="none" strike="noStrike">
                          <a:effectLst/>
                          <a:latin typeface="Arial"/>
                        </a:rPr>
                        <a:t>Total Silver</a:t>
                      </a:r>
                      <a:endParaRPr lang="en-CA" sz="1100" b="1" i="0" u="none" strike="noStrike">
                        <a:effectLst/>
                        <a:latin typeface="Arial"/>
                      </a:endParaRP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FCFCF"/>
                    </a:solidFill>
                  </a:tcPr>
                </a:tc>
                <a:tc>
                  <a:txBody>
                    <a:bodyPr/>
                    <a:lstStyle/>
                    <a:p>
                      <a:pPr algn="r" fontAlgn="b"/>
                      <a:endParaRPr lang="en-CA" sz="1200" b="1" i="0" u="none" strike="noStrike">
                        <a:solidFill>
                          <a:schemeClr val="tx1"/>
                        </a:solidFill>
                        <a:effectLst/>
                        <a:latin typeface="Arial"/>
                      </a:endParaRPr>
                    </a:p>
                  </a:txBody>
                  <a:tcPr marL="0" marR="252000"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FCFCF"/>
                    </a:solidFill>
                  </a:tcPr>
                </a:tc>
                <a:tc>
                  <a:txBody>
                    <a:bodyPr/>
                    <a:lstStyle/>
                    <a:p>
                      <a:pPr algn="r" fontAlgn="b"/>
                      <a:endParaRPr lang="en-CA" sz="1200" b="1" i="0" u="none" strike="noStrike">
                        <a:solidFill>
                          <a:schemeClr val="tx1"/>
                        </a:solidFill>
                        <a:effectLst/>
                        <a:latin typeface="Arial"/>
                      </a:endParaRPr>
                    </a:p>
                  </a:txBody>
                  <a:tcPr marL="0" marR="288000" marT="9525" marB="0" anchor="ctr">
                    <a:lnL w="635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FCFCF"/>
                    </a:solidFill>
                  </a:tcPr>
                </a:tc>
                <a:tc>
                  <a:txBody>
                    <a:bodyPr/>
                    <a:lstStyle/>
                    <a:p>
                      <a:pPr algn="r" fontAlgn="b"/>
                      <a:r>
                        <a:rPr lang="en-CA" sz="1200" b="1" i="0" u="none" strike="noStrike">
                          <a:solidFill>
                            <a:schemeClr val="tx1"/>
                          </a:solidFill>
                          <a:effectLst/>
                          <a:latin typeface="Arial"/>
                        </a:rPr>
                        <a:t>5,100,000</a:t>
                      </a:r>
                    </a:p>
                  </a:txBody>
                  <a:tcPr marL="0" marR="252000" marT="9525"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FCFCF"/>
                    </a:solidFill>
                  </a:tcPr>
                </a:tc>
                <a:tc>
                  <a:txBody>
                    <a:bodyPr/>
                    <a:lstStyle/>
                    <a:p>
                      <a:pPr algn="r" fontAlgn="t"/>
                      <a:endParaRPr lang="en-CA" sz="1200" b="1" i="0" u="none" strike="noStrike">
                        <a:solidFill>
                          <a:schemeClr val="tx1"/>
                        </a:solidFill>
                        <a:effectLst/>
                        <a:latin typeface="Arial"/>
                      </a:endParaRPr>
                    </a:p>
                  </a:txBody>
                  <a:tcPr marL="0" marR="252000" marT="9525" marB="0" anchor="ctr">
                    <a:lnL w="6350"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FCFCF"/>
                    </a:solidFill>
                  </a:tcPr>
                </a:tc>
                <a:tc>
                  <a:txBody>
                    <a:bodyPr/>
                    <a:lstStyle/>
                    <a:p>
                      <a:pPr algn="r" fontAlgn="t"/>
                      <a:endParaRPr lang="en-CA" sz="1200" b="1" i="0" u="none" strike="noStrike">
                        <a:solidFill>
                          <a:schemeClr val="tx1"/>
                        </a:solidFill>
                        <a:effectLst/>
                        <a:latin typeface="Arial"/>
                      </a:endParaRPr>
                    </a:p>
                  </a:txBody>
                  <a:tcPr marL="0" marR="288000" marT="9525" marB="0" anchor="ctr">
                    <a:lnL w="635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FCFCF"/>
                    </a:solidFill>
                  </a:tcPr>
                </a:tc>
                <a:tc>
                  <a:txBody>
                    <a:bodyPr/>
                    <a:lstStyle/>
                    <a:p>
                      <a:pPr algn="r" fontAlgn="t"/>
                      <a:r>
                        <a:rPr lang="en-CA" sz="1200" b="1" i="0" u="none" strike="noStrike">
                          <a:solidFill>
                            <a:schemeClr val="tx1"/>
                          </a:solidFill>
                          <a:effectLst/>
                          <a:latin typeface="Arial"/>
                        </a:rPr>
                        <a:t>22,900,000</a:t>
                      </a:r>
                    </a:p>
                  </a:txBody>
                  <a:tcPr marL="0" marR="288000" marT="9525"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FCFCF"/>
                    </a:solidFill>
                  </a:tcPr>
                </a:tc>
                <a:tc>
                  <a:txBody>
                    <a:bodyPr/>
                    <a:lstStyle/>
                    <a:p>
                      <a:pPr algn="r" fontAlgn="t"/>
                      <a:endParaRPr lang="en-CA" sz="1200" b="1" i="0" u="none" strike="noStrike">
                        <a:solidFill>
                          <a:schemeClr val="tx1"/>
                        </a:solidFill>
                        <a:effectLst/>
                        <a:latin typeface="Arial"/>
                      </a:endParaRPr>
                    </a:p>
                  </a:txBody>
                  <a:tcPr marL="0" marR="252000" marT="9525" marB="0" anchor="ctr">
                    <a:lnL w="6350"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FCFCF"/>
                    </a:solidFill>
                  </a:tcPr>
                </a:tc>
                <a:tc>
                  <a:txBody>
                    <a:bodyPr/>
                    <a:lstStyle/>
                    <a:p>
                      <a:pPr algn="r" fontAlgn="t"/>
                      <a:endParaRPr lang="en-CA" sz="1200" b="1" i="0" u="none" strike="noStrike">
                        <a:solidFill>
                          <a:schemeClr val="tx1"/>
                        </a:solidFill>
                        <a:effectLst/>
                        <a:latin typeface="Arial"/>
                      </a:endParaRPr>
                    </a:p>
                  </a:txBody>
                  <a:tcPr marL="0" marR="288000" marT="9525" marB="0" anchor="ctr">
                    <a:lnL w="635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FCFCF"/>
                    </a:solidFill>
                  </a:tcPr>
                </a:tc>
                <a:tc>
                  <a:txBody>
                    <a:bodyPr/>
                    <a:lstStyle/>
                    <a:p>
                      <a:pPr algn="r" fontAlgn="t"/>
                      <a:r>
                        <a:rPr lang="en-CA" sz="1200" b="1" i="0" u="none" strike="noStrike">
                          <a:solidFill>
                            <a:schemeClr val="tx1"/>
                          </a:solidFill>
                          <a:effectLst/>
                          <a:latin typeface="Arial"/>
                        </a:rPr>
                        <a:t>9,400,000</a:t>
                      </a:r>
                    </a:p>
                  </a:txBody>
                  <a:tcPr marL="0" marR="288000"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FCFCF"/>
                    </a:solidFill>
                  </a:tcPr>
                </a:tc>
                <a:extLst>
                  <a:ext uri="{0D108BD9-81ED-4DB2-BD59-A6C34878D82A}">
                    <a16:rowId xmlns:a16="http://schemas.microsoft.com/office/drawing/2014/main" val="1399367517"/>
                  </a:ext>
                </a:extLst>
              </a:tr>
              <a:tr h="268396">
                <a:tc>
                  <a:txBody>
                    <a:bodyPr/>
                    <a:lstStyle/>
                    <a:p>
                      <a:pPr algn="l" fontAlgn="t">
                        <a:spcBef>
                          <a:spcPts val="0"/>
                        </a:spcBef>
                        <a:spcAft>
                          <a:spcPts val="0"/>
                        </a:spcAft>
                      </a:pPr>
                      <a:endParaRPr lang="en-CA" sz="1600" b="1" i="0" u="none" strike="noStrike">
                        <a:solidFill>
                          <a:schemeClr val="bg1"/>
                        </a:solidFill>
                        <a:effectLst/>
                        <a:latin typeface="Arial"/>
                      </a:endParaRP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100" b="0" i="0" u="none" strike="noStrike">
                        <a:solidFill>
                          <a:srgbClr val="000000"/>
                        </a:solidFill>
                        <a:effectLst/>
                        <a:latin typeface="Arial"/>
                      </a:endParaRPr>
                    </a:p>
                  </a:txBody>
                  <a:tcPr marL="0" marR="252000" marT="6578" marB="0" anchor="ctr">
                    <a:lnL w="1270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100" b="0" i="0" u="none" strike="noStrike">
                        <a:solidFill>
                          <a:srgbClr val="000000"/>
                        </a:solidFill>
                        <a:effectLst/>
                        <a:latin typeface="Arial"/>
                      </a:endParaRPr>
                    </a:p>
                  </a:txBody>
                  <a:tcPr marL="0" marR="288000" marT="6578" marB="0" anchor="ctr">
                    <a:lnL w="635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100" b="0" i="0" u="none" strike="noStrike">
                        <a:solidFill>
                          <a:srgbClr val="000000"/>
                        </a:solidFill>
                        <a:effectLst/>
                        <a:latin typeface="Arial"/>
                      </a:endParaRPr>
                    </a:p>
                  </a:txBody>
                  <a:tcPr marL="0" marR="324000" marT="657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100" b="0" i="0" u="none" strike="noStrike">
                        <a:solidFill>
                          <a:srgbClr val="000000"/>
                        </a:solidFill>
                        <a:effectLst/>
                        <a:latin typeface="Arial"/>
                      </a:endParaRPr>
                    </a:p>
                  </a:txBody>
                  <a:tcPr marL="0" marR="252000" marT="6578" marB="0" anchor="ctr">
                    <a:lnL w="1270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100" b="0" i="0" u="none" strike="noStrike">
                        <a:solidFill>
                          <a:srgbClr val="000000"/>
                        </a:solidFill>
                        <a:effectLst/>
                        <a:latin typeface="Arial"/>
                      </a:endParaRPr>
                    </a:p>
                  </a:txBody>
                  <a:tcPr marL="0" marR="288000" marT="6578" marB="0" anchor="ctr">
                    <a:lnL w="635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100" b="0" i="0" u="none" strike="noStrike">
                        <a:solidFill>
                          <a:srgbClr val="000000"/>
                        </a:solidFill>
                        <a:effectLst/>
                        <a:latin typeface="Arial"/>
                      </a:endParaRPr>
                    </a:p>
                  </a:txBody>
                  <a:tcPr marL="6578" marR="6578" marT="657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100" b="0" i="0" u="none" strike="noStrike">
                        <a:solidFill>
                          <a:srgbClr val="000000"/>
                        </a:solidFill>
                        <a:effectLst/>
                        <a:latin typeface="Arial"/>
                      </a:endParaRPr>
                    </a:p>
                  </a:txBody>
                  <a:tcPr marL="0" marR="252000" marT="6578" marB="0" anchor="ctr">
                    <a:lnL w="1270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100" b="0" i="0" u="none" strike="noStrike">
                        <a:solidFill>
                          <a:srgbClr val="000000"/>
                        </a:solidFill>
                        <a:effectLst/>
                        <a:latin typeface="Arial"/>
                      </a:endParaRPr>
                    </a:p>
                  </a:txBody>
                  <a:tcPr marL="0" marR="288000" marT="6578" marB="0" anchor="ctr">
                    <a:lnL w="635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100" b="0" i="0" u="none" strike="noStrike">
                        <a:solidFill>
                          <a:srgbClr val="000000"/>
                        </a:solidFill>
                        <a:effectLst/>
                        <a:latin typeface="Arial"/>
                      </a:endParaRPr>
                    </a:p>
                  </a:txBody>
                  <a:tcPr marL="6578" marR="6578" marT="657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677680"/>
                  </a:ext>
                </a:extLst>
              </a:tr>
              <a:tr h="432000">
                <a:tc>
                  <a:txBody>
                    <a:bodyPr/>
                    <a:lstStyle/>
                    <a:p>
                      <a:pPr algn="l" fontAlgn="t">
                        <a:spcBef>
                          <a:spcPts val="0"/>
                        </a:spcBef>
                        <a:spcAft>
                          <a:spcPts val="0"/>
                        </a:spcAft>
                      </a:pPr>
                      <a:r>
                        <a:rPr lang="en-CA" sz="1600" b="1" i="0" u="none" strike="noStrike">
                          <a:solidFill>
                            <a:schemeClr val="bg1"/>
                          </a:solidFill>
                          <a:effectLst/>
                          <a:latin typeface="Arial"/>
                        </a:rPr>
                        <a:t> Copper</a:t>
                      </a: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730E"/>
                    </a:solidFill>
                  </a:tcPr>
                </a:tc>
                <a:tc>
                  <a:txBody>
                    <a:bodyPr/>
                    <a:lstStyle/>
                    <a:p>
                      <a:pPr algn="ctr" fontAlgn="t">
                        <a:spcBef>
                          <a:spcPts val="0"/>
                        </a:spcBef>
                        <a:spcAft>
                          <a:spcPts val="0"/>
                        </a:spcAft>
                      </a:pPr>
                      <a:r>
                        <a:rPr lang="en-CA" sz="1100" b="0" i="0" u="none" strike="noStrike">
                          <a:solidFill>
                            <a:srgbClr val="000000"/>
                          </a:solidFill>
                          <a:effectLst/>
                          <a:latin typeface="+mn-lt"/>
                        </a:rPr>
                        <a:t>Tonnes </a:t>
                      </a:r>
                    </a:p>
                    <a:p>
                      <a:pPr algn="ctr" fontAlgn="t">
                        <a:spcBef>
                          <a:spcPts val="0"/>
                        </a:spcBef>
                        <a:spcAft>
                          <a:spcPts val="0"/>
                        </a:spcAft>
                      </a:pPr>
                      <a:r>
                        <a:rPr lang="en-CA" sz="1100" b="0" i="0" u="none" strike="noStrike">
                          <a:solidFill>
                            <a:srgbClr val="000000"/>
                          </a:solidFill>
                          <a:effectLst/>
                          <a:latin typeface="+mn-lt"/>
                        </a:rPr>
                        <a:t>(million)</a:t>
                      </a:r>
                      <a:endParaRPr lang="en-CA" sz="1800" b="0" i="0" u="none" strike="noStrike">
                        <a:effectLst/>
                        <a:latin typeface="+mn-lt"/>
                      </a:endParaRPr>
                    </a:p>
                  </a:txBody>
                  <a:tcPr marL="144000" marR="0" marT="6578" marB="0" anchor="ctr">
                    <a:lnL w="1270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100" b="0" i="0" u="none" strike="noStrike">
                          <a:solidFill>
                            <a:srgbClr val="000000"/>
                          </a:solidFill>
                          <a:effectLst/>
                          <a:latin typeface="Arial"/>
                        </a:rPr>
                        <a:t>Cu Grade </a:t>
                      </a:r>
                    </a:p>
                    <a:p>
                      <a:pPr algn="ctr" fontAlgn="t"/>
                      <a:r>
                        <a:rPr lang="en-US" sz="1100" b="0" i="0" u="none" strike="noStrike">
                          <a:solidFill>
                            <a:srgbClr val="000000"/>
                          </a:solidFill>
                          <a:effectLst/>
                          <a:latin typeface="Arial"/>
                        </a:rPr>
                        <a:t>(%)</a:t>
                      </a:r>
                    </a:p>
                  </a:txBody>
                  <a:tcPr marL="6578" marR="6578" marT="6578" marB="0" anchor="ctr">
                    <a:lnL w="635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100" b="1" i="0" u="none" strike="noStrike">
                          <a:solidFill>
                            <a:srgbClr val="000000"/>
                          </a:solidFill>
                          <a:effectLst/>
                          <a:latin typeface="Arial"/>
                        </a:rPr>
                        <a:t>Contained Cu </a:t>
                      </a:r>
                    </a:p>
                    <a:p>
                      <a:pPr algn="ctr" fontAlgn="t"/>
                      <a:r>
                        <a:rPr lang="en-US" sz="1100" b="1" i="0" u="none" strike="noStrike">
                          <a:solidFill>
                            <a:srgbClr val="000000"/>
                          </a:solidFill>
                          <a:effectLst/>
                          <a:latin typeface="Arial"/>
                        </a:rPr>
                        <a:t>(lbs)</a:t>
                      </a:r>
                    </a:p>
                  </a:txBody>
                  <a:tcPr marL="6578" marR="6578" marT="6578"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spcBef>
                          <a:spcPts val="0"/>
                        </a:spcBef>
                        <a:spcAft>
                          <a:spcPts val="0"/>
                        </a:spcAft>
                      </a:pPr>
                      <a:r>
                        <a:rPr lang="en-CA" sz="1100" b="0" i="0" u="none" strike="noStrike">
                          <a:solidFill>
                            <a:srgbClr val="000000"/>
                          </a:solidFill>
                          <a:effectLst/>
                          <a:latin typeface="+mn-lt"/>
                        </a:rPr>
                        <a:t>Tonnes </a:t>
                      </a:r>
                    </a:p>
                    <a:p>
                      <a:pPr algn="ctr" fontAlgn="t">
                        <a:spcBef>
                          <a:spcPts val="0"/>
                        </a:spcBef>
                        <a:spcAft>
                          <a:spcPts val="0"/>
                        </a:spcAft>
                      </a:pPr>
                      <a:r>
                        <a:rPr lang="en-CA" sz="1100" b="0" i="0" u="none" strike="noStrike">
                          <a:solidFill>
                            <a:srgbClr val="000000"/>
                          </a:solidFill>
                          <a:effectLst/>
                          <a:latin typeface="+mn-lt"/>
                        </a:rPr>
                        <a:t>(million)</a:t>
                      </a:r>
                      <a:endParaRPr lang="en-CA" sz="1800" b="0" i="0" u="none" strike="noStrike">
                        <a:effectLst/>
                        <a:latin typeface="+mn-lt"/>
                      </a:endParaRPr>
                    </a:p>
                  </a:txBody>
                  <a:tcPr marL="144000" marR="0" marT="6578" marB="0" anchor="ctr">
                    <a:lnL w="6350" cap="flat" cmpd="sng" algn="ctr">
                      <a:solidFill>
                        <a:schemeClr val="tx1">
                          <a:lumMod val="50000"/>
                          <a:lumOff val="50000"/>
                        </a:schemeClr>
                      </a:solid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100" b="0" i="0" u="none" strike="noStrike">
                          <a:solidFill>
                            <a:srgbClr val="000000"/>
                          </a:solidFill>
                          <a:effectLst/>
                          <a:latin typeface="Arial"/>
                        </a:rPr>
                        <a:t>Cu Grade </a:t>
                      </a:r>
                    </a:p>
                    <a:p>
                      <a:pPr algn="ctr" fontAlgn="t"/>
                      <a:r>
                        <a:rPr lang="en-US" sz="1100" b="0" i="0" u="none" strike="noStrike">
                          <a:solidFill>
                            <a:srgbClr val="000000"/>
                          </a:solidFill>
                          <a:effectLst/>
                          <a:latin typeface="Arial"/>
                        </a:rPr>
                        <a:t>(%)</a:t>
                      </a:r>
                    </a:p>
                  </a:txBody>
                  <a:tcPr marL="6578" marR="6578" marT="6578" marB="0" anchor="ctr">
                    <a:lnL w="635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100" b="1" i="0" u="none" strike="noStrike">
                          <a:solidFill>
                            <a:srgbClr val="000000"/>
                          </a:solidFill>
                          <a:effectLst/>
                          <a:latin typeface="Arial"/>
                        </a:rPr>
                        <a:t>Contained Cu </a:t>
                      </a:r>
                    </a:p>
                    <a:p>
                      <a:pPr algn="ctr" fontAlgn="t"/>
                      <a:r>
                        <a:rPr lang="en-US" sz="1100" b="1" i="0" u="none" strike="noStrike">
                          <a:solidFill>
                            <a:srgbClr val="000000"/>
                          </a:solidFill>
                          <a:effectLst/>
                          <a:latin typeface="Arial"/>
                        </a:rPr>
                        <a:t>(lbs)</a:t>
                      </a:r>
                    </a:p>
                  </a:txBody>
                  <a:tcPr marL="6578" marR="6578" marT="6578"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spcBef>
                          <a:spcPts val="0"/>
                        </a:spcBef>
                        <a:spcAft>
                          <a:spcPts val="0"/>
                        </a:spcAft>
                      </a:pPr>
                      <a:r>
                        <a:rPr lang="en-CA" sz="1100" b="0" i="0" u="none" strike="noStrike">
                          <a:solidFill>
                            <a:srgbClr val="000000"/>
                          </a:solidFill>
                          <a:effectLst/>
                          <a:latin typeface="+mn-lt"/>
                        </a:rPr>
                        <a:t>Tonnes </a:t>
                      </a:r>
                    </a:p>
                    <a:p>
                      <a:pPr algn="ctr" fontAlgn="t">
                        <a:spcBef>
                          <a:spcPts val="0"/>
                        </a:spcBef>
                        <a:spcAft>
                          <a:spcPts val="0"/>
                        </a:spcAft>
                      </a:pPr>
                      <a:r>
                        <a:rPr lang="en-CA" sz="1100" b="0" i="0" u="none" strike="noStrike">
                          <a:solidFill>
                            <a:srgbClr val="000000"/>
                          </a:solidFill>
                          <a:effectLst/>
                          <a:latin typeface="+mn-lt"/>
                        </a:rPr>
                        <a:t>(million)</a:t>
                      </a:r>
                      <a:endParaRPr lang="en-CA" sz="1800" b="0" i="0" u="none" strike="noStrike">
                        <a:effectLst/>
                        <a:latin typeface="+mn-lt"/>
                      </a:endParaRPr>
                    </a:p>
                  </a:txBody>
                  <a:tcPr marL="144000" marR="0" marT="6578" marB="0" anchor="ctr">
                    <a:lnL w="6350" cap="flat" cmpd="sng" algn="ctr">
                      <a:solidFill>
                        <a:schemeClr val="tx1">
                          <a:lumMod val="50000"/>
                          <a:lumOff val="50000"/>
                        </a:schemeClr>
                      </a:solid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100" b="0" i="0" u="none" strike="noStrike">
                          <a:solidFill>
                            <a:srgbClr val="000000"/>
                          </a:solidFill>
                          <a:effectLst/>
                          <a:latin typeface="Arial"/>
                        </a:rPr>
                        <a:t>Cu Grade </a:t>
                      </a:r>
                    </a:p>
                    <a:p>
                      <a:pPr algn="ctr" fontAlgn="t"/>
                      <a:r>
                        <a:rPr lang="en-US" sz="1100" b="0" i="0" u="none" strike="noStrike">
                          <a:solidFill>
                            <a:srgbClr val="000000"/>
                          </a:solidFill>
                          <a:effectLst/>
                          <a:latin typeface="Arial"/>
                        </a:rPr>
                        <a:t>(%)</a:t>
                      </a:r>
                    </a:p>
                  </a:txBody>
                  <a:tcPr marL="6578" marR="6578" marT="6578" marB="0" anchor="ctr">
                    <a:lnL w="6350" cap="flat" cmpd="sng" algn="ctr">
                      <a:noFill/>
                      <a:prstDash val="solid"/>
                      <a:round/>
                      <a:headEnd type="none" w="med" len="med"/>
                      <a:tailEnd type="none" w="med" len="med"/>
                    </a:lnL>
                    <a:lnR>
                      <a:noFill/>
                    </a:lnR>
                    <a:lnT w="63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100" b="1" i="0" u="none" strike="noStrike">
                          <a:solidFill>
                            <a:srgbClr val="000000"/>
                          </a:solidFill>
                          <a:effectLst/>
                          <a:latin typeface="Arial"/>
                        </a:rPr>
                        <a:t>Contained Cu </a:t>
                      </a:r>
                    </a:p>
                    <a:p>
                      <a:pPr algn="ctr" fontAlgn="t"/>
                      <a:r>
                        <a:rPr lang="en-US" sz="1100" b="1" i="0" u="none" strike="noStrike">
                          <a:solidFill>
                            <a:srgbClr val="000000"/>
                          </a:solidFill>
                          <a:effectLst/>
                          <a:latin typeface="Arial"/>
                        </a:rPr>
                        <a:t>(lbs)</a:t>
                      </a:r>
                    </a:p>
                  </a:txBody>
                  <a:tcPr marL="6578" marR="6578" marT="657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6820764"/>
                  </a:ext>
                </a:extLst>
              </a:tr>
              <a:tr h="2340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CA" sz="1100" b="1" i="0" u="none" strike="noStrike">
                          <a:effectLst/>
                          <a:latin typeface="+mn-lt"/>
                        </a:rPr>
                        <a:t> </a:t>
                      </a:r>
                      <a:r>
                        <a:rPr lang="en-CA" sz="1200" b="1" i="0" u="none" strike="noStrike">
                          <a:effectLst/>
                          <a:latin typeface="+mn-lt"/>
                        </a:rPr>
                        <a:t>Los Azules (46.4%)</a:t>
                      </a:r>
                    </a:p>
                  </a:txBody>
                  <a:tcPr marL="36000" marR="14208" marT="14208"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7B579"/>
                    </a:solidFill>
                  </a:tcPr>
                </a:tc>
                <a:tc>
                  <a:txBody>
                    <a:bodyPr/>
                    <a:lstStyle/>
                    <a:p>
                      <a:pPr algn="r" fontAlgn="b"/>
                      <a:endParaRPr lang="en-CA" sz="1100" b="0" i="0" u="none" strike="noStrike">
                        <a:solidFill>
                          <a:schemeClr val="tx1"/>
                        </a:solidFill>
                        <a:effectLst/>
                        <a:latin typeface="Arial"/>
                      </a:endParaRPr>
                    </a:p>
                  </a:txBody>
                  <a:tcPr marL="0" marR="252000"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7B579"/>
                    </a:solidFill>
                  </a:tcPr>
                </a:tc>
                <a:tc>
                  <a:txBody>
                    <a:bodyPr/>
                    <a:lstStyle/>
                    <a:p>
                      <a:pPr algn="r" fontAlgn="b"/>
                      <a:endParaRPr lang="en-CA" sz="1200" b="0" i="0" u="none" strike="noStrike">
                        <a:solidFill>
                          <a:schemeClr val="tx1"/>
                        </a:solidFill>
                        <a:effectLst/>
                        <a:latin typeface="Arial"/>
                      </a:endParaRPr>
                    </a:p>
                  </a:txBody>
                  <a:tcPr marL="0" marR="324000" marT="9525" marB="0" anchor="ctr">
                    <a:lnL w="635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7B579"/>
                    </a:solidFill>
                  </a:tcPr>
                </a:tc>
                <a:tc>
                  <a:txBody>
                    <a:bodyPr/>
                    <a:lstStyle/>
                    <a:p>
                      <a:pPr algn="r" fontAlgn="b"/>
                      <a:endParaRPr lang="en-CA" sz="1200" b="1" i="0" u="none" strike="noStrike">
                        <a:solidFill>
                          <a:schemeClr val="tx1"/>
                        </a:solidFill>
                        <a:effectLst/>
                        <a:latin typeface="Arial"/>
                      </a:endParaRPr>
                    </a:p>
                  </a:txBody>
                  <a:tcPr marL="0" marR="324000" marT="9525"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7B579"/>
                    </a:solidFill>
                  </a:tcPr>
                </a:tc>
                <a:tc>
                  <a:txBody>
                    <a:bodyPr/>
                    <a:lstStyle/>
                    <a:p>
                      <a:pPr algn="r" fontAlgn="t"/>
                      <a:r>
                        <a:rPr lang="en-CA" sz="1200" b="0" i="0" u="none" strike="noStrike">
                          <a:solidFill>
                            <a:schemeClr val="tx1"/>
                          </a:solidFill>
                          <a:effectLst/>
                          <a:latin typeface="Arial"/>
                        </a:rPr>
                        <a:t>573.2</a:t>
                      </a:r>
                    </a:p>
                  </a:txBody>
                  <a:tcPr marL="0" marR="252000" marT="9525" marB="0" anchor="ctr">
                    <a:lnL w="6350"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7B579"/>
                    </a:solidFill>
                  </a:tcPr>
                </a:tc>
                <a:tc>
                  <a:txBody>
                    <a:bodyPr/>
                    <a:lstStyle/>
                    <a:p>
                      <a:pPr algn="r" fontAlgn="t"/>
                      <a:r>
                        <a:rPr lang="en-CA" sz="1200" b="0" i="0" u="none" strike="noStrike">
                          <a:solidFill>
                            <a:schemeClr val="tx1"/>
                          </a:solidFill>
                          <a:effectLst/>
                          <a:latin typeface="Arial"/>
                        </a:rPr>
                        <a:t>0.40</a:t>
                      </a:r>
                    </a:p>
                  </a:txBody>
                  <a:tcPr marL="0" marR="288000" marT="9525" marB="0" anchor="ctr">
                    <a:lnL w="635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7B579"/>
                    </a:solidFill>
                  </a:tcPr>
                </a:tc>
                <a:tc>
                  <a:txBody>
                    <a:bodyPr/>
                    <a:lstStyle/>
                    <a:p>
                      <a:pPr algn="r" fontAlgn="t"/>
                      <a:r>
                        <a:rPr lang="en-CA" sz="1200" b="1" i="0" u="none" strike="noStrike">
                          <a:solidFill>
                            <a:schemeClr val="tx1"/>
                          </a:solidFill>
                          <a:effectLst/>
                          <a:latin typeface="Arial"/>
                        </a:rPr>
                        <a:t>5,100,000,000</a:t>
                      </a:r>
                    </a:p>
                  </a:txBody>
                  <a:tcPr marL="0" marR="144000" marT="9525"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7B579"/>
                    </a:solidFill>
                  </a:tcPr>
                </a:tc>
                <a:tc>
                  <a:txBody>
                    <a:bodyPr/>
                    <a:lstStyle/>
                    <a:p>
                      <a:pPr algn="r" fontAlgn="t"/>
                      <a:r>
                        <a:rPr lang="en-CA" sz="1200" b="0" i="0" u="none" strike="noStrike">
                          <a:solidFill>
                            <a:schemeClr val="tx1"/>
                          </a:solidFill>
                          <a:effectLst/>
                          <a:latin typeface="Arial"/>
                        </a:rPr>
                        <a:t>2,092.3</a:t>
                      </a:r>
                    </a:p>
                  </a:txBody>
                  <a:tcPr marL="0" marR="252000" marT="9525" marB="0" anchor="ctr">
                    <a:lnL w="6350"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7B579"/>
                    </a:solidFill>
                  </a:tcPr>
                </a:tc>
                <a:tc>
                  <a:txBody>
                    <a:bodyPr/>
                    <a:lstStyle/>
                    <a:p>
                      <a:pPr algn="r" fontAlgn="t"/>
                      <a:r>
                        <a:rPr lang="en-CA" sz="1200" b="0" i="0" u="none" strike="noStrike">
                          <a:solidFill>
                            <a:schemeClr val="tx1"/>
                          </a:solidFill>
                          <a:effectLst/>
                          <a:latin typeface="Arial"/>
                        </a:rPr>
                        <a:t>0.31</a:t>
                      </a:r>
                    </a:p>
                  </a:txBody>
                  <a:tcPr marL="0" marR="288000" marT="9525" marB="0" anchor="ctr">
                    <a:lnL w="635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7B579"/>
                    </a:solidFill>
                  </a:tcPr>
                </a:tc>
                <a:tc>
                  <a:txBody>
                    <a:bodyPr/>
                    <a:lstStyle/>
                    <a:p>
                      <a:pPr algn="r" fontAlgn="t"/>
                      <a:r>
                        <a:rPr lang="en-CA" sz="1200" b="1" i="0" u="none" strike="noStrike">
                          <a:solidFill>
                            <a:schemeClr val="tx1"/>
                          </a:solidFill>
                          <a:effectLst/>
                          <a:latin typeface="Arial"/>
                        </a:rPr>
                        <a:t>12,400,000,000</a:t>
                      </a:r>
                    </a:p>
                  </a:txBody>
                  <a:tcPr marL="0" marR="144000"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7B579"/>
                    </a:solidFill>
                  </a:tcPr>
                </a:tc>
                <a:extLst>
                  <a:ext uri="{0D108BD9-81ED-4DB2-BD59-A6C34878D82A}">
                    <a16:rowId xmlns:a16="http://schemas.microsoft.com/office/drawing/2014/main" val="3472802447"/>
                  </a:ext>
                </a:extLst>
              </a:tr>
            </a:tbl>
          </a:graphicData>
        </a:graphic>
      </p:graphicFrame>
      <p:sp>
        <p:nvSpPr>
          <p:cNvPr id="6" name="TextBox 5">
            <a:extLst>
              <a:ext uri="{FF2B5EF4-FFF2-40B4-BE49-F238E27FC236}">
                <a16:creationId xmlns:a16="http://schemas.microsoft.com/office/drawing/2014/main" id="{8B4A7928-5407-6785-786B-9E10A8054CAD}"/>
              </a:ext>
            </a:extLst>
          </p:cNvPr>
          <p:cNvSpPr txBox="1"/>
          <p:nvPr/>
        </p:nvSpPr>
        <p:spPr>
          <a:xfrm>
            <a:off x="472812" y="6462933"/>
            <a:ext cx="11015999" cy="230832"/>
          </a:xfrm>
          <a:prstGeom prst="rect">
            <a:avLst/>
          </a:prstGeom>
          <a:noFill/>
        </p:spPr>
        <p:txBody>
          <a:bodyPr wrap="square" lIns="36000" tIns="45720" rIns="91440" bIns="45720" rtlCol="0" anchor="t">
            <a:spAutoFit/>
          </a:bodyPr>
          <a:lstStyle/>
          <a:p>
            <a:r>
              <a:rPr lang="en-US" sz="900" spc="-40">
                <a:solidFill>
                  <a:schemeClr val="tx1">
                    <a:lumMod val="75000"/>
                    <a:lumOff val="25000"/>
                  </a:schemeClr>
                </a:solidFill>
              </a:rPr>
              <a:t>Measured &amp; Indicated and Inferred Resources are presented exclusive of Reserves (Proven &amp; Probable). Resources &amp; Reserves from Dec 31, 2024, according to McEwen Inc.'s </a:t>
            </a:r>
            <a:r>
              <a:rPr lang="en-US" sz="900" spc="-40">
                <a:solidFill>
                  <a:schemeClr val="tx1">
                    <a:lumMod val="75000"/>
                    <a:lumOff val="25000"/>
                  </a:schemeClr>
                </a:solidFill>
                <a:hlinkClick r:id="rId2">
                  <a:extLst>
                    <a:ext uri="{A12FA001-AC4F-418D-AE19-62706E023703}">
                      <ahyp:hlinkClr xmlns:ahyp="http://schemas.microsoft.com/office/drawing/2018/hyperlinkcolor" val="tx"/>
                    </a:ext>
                  </a:extLst>
                </a:hlinkClick>
              </a:rPr>
              <a:t>2024 10-K Report</a:t>
            </a:r>
            <a:r>
              <a:rPr lang="en-US" sz="900" spc="-40">
                <a:solidFill>
                  <a:schemeClr val="tx1">
                    <a:lumMod val="75000"/>
                    <a:lumOff val="25000"/>
                  </a:schemeClr>
                </a:solidFill>
              </a:rPr>
              <a:t>. Numbers may not sum due to rounding.</a:t>
            </a:r>
            <a:endParaRPr lang="en-US" sz="900" strike="sngStrike" spc="-40">
              <a:solidFill>
                <a:schemeClr val="tx1">
                  <a:lumMod val="75000"/>
                  <a:lumOff val="25000"/>
                </a:schemeClr>
              </a:solidFill>
              <a:cs typeface="Arial"/>
            </a:endParaRPr>
          </a:p>
        </p:txBody>
      </p:sp>
      <p:sp>
        <p:nvSpPr>
          <p:cNvPr id="2" name="Slide Number Placeholder 1">
            <a:extLst>
              <a:ext uri="{FF2B5EF4-FFF2-40B4-BE49-F238E27FC236}">
                <a16:creationId xmlns:a16="http://schemas.microsoft.com/office/drawing/2014/main" id="{39593936-D7AC-1F69-0A32-B29922C3FCA3}"/>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19</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735420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C3C4A9-D5EE-4EFE-8FE4-E8832D9533BA}"/>
              </a:ext>
            </a:extLst>
          </p:cNvPr>
          <p:cNvSpPr>
            <a:spLocks noGrp="1"/>
          </p:cNvSpPr>
          <p:nvPr>
            <p:ph type="title"/>
          </p:nvPr>
        </p:nvSpPr>
        <p:spPr>
          <a:xfrm>
            <a:off x="647700" y="293685"/>
            <a:ext cx="8096250" cy="739775"/>
          </a:xfrm>
        </p:spPr>
        <p:txBody>
          <a:bodyPr>
            <a:normAutofit/>
          </a:bodyPr>
          <a:lstStyle/>
          <a:p>
            <a:r>
              <a:rPr lang="en-ID" sz="2400">
                <a:solidFill>
                  <a:srgbClr val="003C58"/>
                </a:solidFill>
                <a:effectLst/>
                <a:latin typeface="Arial"/>
                <a:cs typeface="Arial"/>
              </a:rPr>
              <a:t>Cautionary Statement</a:t>
            </a:r>
            <a:r>
              <a:rPr lang="en-ID" sz="2400">
                <a:solidFill>
                  <a:srgbClr val="003C58"/>
                </a:solidFill>
                <a:latin typeface="Arial"/>
                <a:cs typeface="Arial"/>
              </a:rPr>
              <a:t> </a:t>
            </a:r>
            <a:endParaRPr lang="en-ID" sz="2400">
              <a:solidFill>
                <a:srgbClr val="003C58"/>
              </a:solidFill>
            </a:endParaRPr>
          </a:p>
        </p:txBody>
      </p:sp>
      <p:sp>
        <p:nvSpPr>
          <p:cNvPr id="8" name="This presentation contains certain forward-looking statements and information, including &quot;forward-looking statements&quot; within the meaning of the Private Securities Litigation Reform Act of 1995. The forward-looking statements and information expressed, as at the date of this presentation, McEwen Mining Inc.'s (the &quot;Company&quot;) estimates, forecasts, projections, expectations or beliefs as to future events and results. Forward-looking statements and information are necessarily based upon a number of estimates and assumptions that, while considered reasonable by management, are inherently subject to significant business, economic and competitive uncertainties, risks and contingencies, and there can be no assurance that such statements and information will prove to be accurate. Therefore, actual results and future events could differ materially from those anticipated in such statements and information. Risks and uncertainties that could cause results or future events to differ materially from current expectations expressed or implied by the forward-looking statements and information include, but are not limited to, factors associated with fluctuations in the market price of precious metals, mining industry risks, political, economic, social and security risks associated with foreign operations, the ability of the corporation to receive or receive in a timely manner permits or other approvals required in connection with operations, risks associated with the construction of mining operations and commencement of production and the projected costs thereof, risks related to litigation, the state of the capital markets, environmental risks and hazards, uncertainty as to calculation of mineral resources and reserves, risk of delisting from a public exchange, and other risks. The Company's dividend policy will be reviewed periodically by the Board of Directors and is subject to change based on certain factors such as the capital needs of the Company and its future operating results. Readers should not place undue reliance on forward-looking statements or information included herein, which speak only as of the date hereof. The Company undertakes no obligation to reissue or update forward-looking statements or information as a result of new information or events after the date hereof except as may be required by law. See McEwen Mining's Annual Report on Form 10-K for the fiscal year ended December 31, 2018 and Quarterly Report on Form 10-Q for the quarter ended March 31, 2019 and other filings with the Securities and Exchange Commission, under the caption &quot;Risk Factors&quot;, for additional information on risks, uncertainties and other factors relating to the forward-looking statements and information regarding the Company. All forward-looking statements and information made in this presentation are qualified by this cautionary statement. Unless otherwise stated, all currency information quoted in this presentation is in U.S. dollars.…">
            <a:extLst>
              <a:ext uri="{FF2B5EF4-FFF2-40B4-BE49-F238E27FC236}">
                <a16:creationId xmlns:a16="http://schemas.microsoft.com/office/drawing/2014/main" id="{80841F1A-2320-D9F2-23BE-357DA64C9504}"/>
              </a:ext>
            </a:extLst>
          </p:cNvPr>
          <p:cNvSpPr txBox="1">
            <a:spLocks/>
          </p:cNvSpPr>
          <p:nvPr/>
        </p:nvSpPr>
        <p:spPr>
          <a:xfrm>
            <a:off x="642939" y="1029013"/>
            <a:ext cx="10809229" cy="5463861"/>
          </a:xfrm>
          <a:prstGeom prst="rect">
            <a:avLst/>
          </a:prstGeom>
        </p:spPr>
        <p:txBody>
          <a:bodyPr lIns="50400" tIns="50400" rIns="50400" bIns="50400" numCol="2" spcCol="360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000" kern="100">
                <a:solidFill>
                  <a:schemeClr val="tx1">
                    <a:lumMod val="75000"/>
                    <a:lumOff val="25000"/>
                  </a:schemeClr>
                </a:solidFill>
                <a:effectLst/>
                <a:ea typeface="Calibri"/>
                <a:cs typeface="Times New Roman"/>
              </a:rPr>
              <a:t>This presentation and the information included herein do not constitute an offer to buy or the solicitation of an offer to subscribe for or to buy any of the securities described herein, nor shall there be any sale of these securities in any jurisdiction in which such offer, solicitation or sale would be unlawful prior to registration or qualification under the securities laws of any such jurisdiction.</a:t>
            </a:r>
            <a:endParaRPr lang="en-CA" sz="1000" kern="100">
              <a:solidFill>
                <a:schemeClr val="tx1">
                  <a:lumMod val="75000"/>
                  <a:lumOff val="25000"/>
                </a:schemeClr>
              </a:solidFill>
              <a:effectLst/>
              <a:ea typeface="Calibri"/>
              <a:cs typeface="Times New Roman"/>
            </a:endParaRPr>
          </a:p>
          <a:p>
            <a:pPr marL="0" indent="0" algn="just">
              <a:lnSpc>
                <a:spcPct val="100000"/>
              </a:lnSpc>
              <a:buNone/>
            </a:pPr>
            <a:r>
              <a:rPr lang="en-US" sz="1000" kern="100">
                <a:solidFill>
                  <a:schemeClr val="tx1">
                    <a:lumMod val="75000"/>
                    <a:lumOff val="25000"/>
                  </a:schemeClr>
                </a:solidFill>
                <a:effectLst/>
                <a:ea typeface="Calibri"/>
                <a:cs typeface="Times New Roman"/>
              </a:rPr>
              <a:t>This presentation contains certain forward-looking statements and information, including "forward-looking statements" within the meaning of the Private Securities Litigation Reform Act of 1995 ("Forward-looking Statements"). The Forward-looking Statements are intended to be subject to the safe harbor provided by Section 27a of the Securities Act of 1933, Section 21e of the Securities Exchange Act of 1934 and Private Securities Litigation Reform Act of 1995. The Forward-looking Statements express, as at the date of this presentation, McEwen Inc. (the "Company") estimates, forecasts, projections, expectations or beliefs as to future events and results. Forward-looking Statements are necessarily based upon a number of estimates and assumptions that, while considered reasonable by management, are inherently subject to significant business, economic and competitive uncertainties, risks and contingencies. There can be no assurance that such statements and information will prove to be accurate. Therefore, actual results and future events could differ materially from those anticipated in such statements and information. Risks and uncertainties that could cause results or future events to differ materially from current expectations expressed or implied by the Forward-looking Statements  include, but are not limited to, factors associated with fluctuations in the market price of precious metals, mining industry risks, political, economic, social and security risks associated with foreign operations, the ability of the corporation to receive or receive in a timely manner permits or other approvals required in connection with operations, risks associated with the construction of mining operations and commencement of production and the projected costs thereof, risks related to litigation, the state of the capital markets, environmental risks and hazards, uncertainty as to calculation of mineral resources and reserves, risk of delisting from a public exchange, and other risks. Readers should not place undue reliance on Forward-looking Statements, which speak only as of the date hereof. The Company undertakes no obligation to reissue or update Forward-looking Statements as a result of new information or events after the date hereof, except as required by law. See McEwen Inc.'s Annual Report on Form 10-K/A for the fiscal year ended December 31, </a:t>
            </a:r>
            <a:r>
              <a:rPr lang="en-US" sz="1000" kern="100">
                <a:solidFill>
                  <a:schemeClr val="tx1">
                    <a:lumMod val="75000"/>
                    <a:lumOff val="25000"/>
                  </a:schemeClr>
                </a:solidFill>
                <a:ea typeface="Calibri"/>
                <a:cs typeface="Times New Roman"/>
              </a:rPr>
              <a:t>2024</a:t>
            </a:r>
            <a:r>
              <a:rPr lang="en-US" sz="1000" kern="100">
                <a:solidFill>
                  <a:schemeClr val="tx1">
                    <a:lumMod val="75000"/>
                    <a:lumOff val="25000"/>
                  </a:schemeClr>
                </a:solidFill>
                <a:effectLst/>
                <a:ea typeface="Calibri"/>
                <a:cs typeface="Times New Roman"/>
              </a:rPr>
              <a:t>, </a:t>
            </a:r>
            <a:r>
              <a:rPr lang="en-US" sz="1000" kern="100">
                <a:solidFill>
                  <a:schemeClr val="tx1">
                    <a:lumMod val="75000"/>
                    <a:lumOff val="25000"/>
                  </a:schemeClr>
                </a:solidFill>
                <a:ea typeface="Calibri" panose="020F0502020204030204" pitchFamily="34" charset="0"/>
                <a:cs typeface="Times New Roman" panose="02020603050405020304" pitchFamily="18" charset="0"/>
              </a:rPr>
              <a:t>the Quarterly Report on Form 10-Q for the quarters ended March 31, 2025, June 30, 2025, </a:t>
            </a:r>
            <a:r>
              <a:rPr lang="en-US" sz="1000" kern="100">
                <a:solidFill>
                  <a:schemeClr val="tx1">
                    <a:lumMod val="75000"/>
                    <a:lumOff val="25000"/>
                  </a:schemeClr>
                </a:solidFill>
                <a:effectLst/>
                <a:ea typeface="Calibri"/>
                <a:cs typeface="Times New Roman"/>
              </a:rPr>
              <a:t>and other filings with the Securities and Exchange Commission (the “SEC”), under the caption "Risk Factors", for additional information on risks, uncertainties and other factors relating to the Forward-looking Statements. All Forward-looking Statements made in this presentation are qualified by this cautionary statement. Unless otherwise stated, all currency information quoted in this presentation is in U.S. dollars.</a:t>
            </a:r>
            <a:endParaRPr lang="en-CA" sz="1000" kern="100">
              <a:solidFill>
                <a:schemeClr val="tx1">
                  <a:lumMod val="75000"/>
                  <a:lumOff val="25000"/>
                </a:schemeClr>
              </a:solidFill>
              <a:effectLst/>
              <a:ea typeface="Calibri"/>
              <a:cs typeface="Times New Roman"/>
            </a:endParaRPr>
          </a:p>
          <a:p>
            <a:pPr marL="0" indent="0" algn="just">
              <a:lnSpc>
                <a:spcPct val="100000"/>
              </a:lnSpc>
              <a:buNone/>
            </a:pPr>
            <a:r>
              <a:rPr lang="en-US" sz="1000" kern="100">
                <a:solidFill>
                  <a:schemeClr val="tx1">
                    <a:lumMod val="75000"/>
                    <a:lumOff val="25000"/>
                  </a:schemeClr>
                </a:solidFill>
                <a:effectLst/>
                <a:ea typeface="Calibri"/>
                <a:cs typeface="Times New Roman"/>
              </a:rPr>
              <a:t>The technical contents of this presentation, including reserves, have been reviewed and approved by William Shaver, P.Eng., COO; the exploration technical contents of this presentation including resources content have been reviewed and approved by Luke Willis, P. Geo., Director of Resource Modelling; all are Qualified Persons as defined by Canadian Securities Administrators National Instrument 43-101 "Standards of Disclosure for Mineral Projects".</a:t>
            </a:r>
            <a:endParaRPr lang="en-CA" sz="1000" kern="100">
              <a:solidFill>
                <a:schemeClr val="tx1">
                  <a:lumMod val="75000"/>
                  <a:lumOff val="25000"/>
                </a:schemeClr>
              </a:solidFill>
              <a:effectLst/>
              <a:ea typeface="Calibri"/>
              <a:cs typeface="Times New Roman"/>
            </a:endParaRPr>
          </a:p>
          <a:p>
            <a:pPr marL="0" indent="0" algn="just">
              <a:lnSpc>
                <a:spcPct val="100000"/>
              </a:lnSpc>
              <a:buNone/>
            </a:pPr>
            <a:r>
              <a:rPr lang="en-US" sz="1000" kern="100">
                <a:solidFill>
                  <a:schemeClr val="tx1">
                    <a:lumMod val="75000"/>
                    <a:lumOff val="25000"/>
                  </a:schemeClr>
                </a:solidFill>
                <a:effectLst/>
                <a:ea typeface="Calibri"/>
                <a:cs typeface="Times New Roman"/>
              </a:rPr>
              <a:t>We are subject to the reporting requirements of the Securities and Exchange Act of 1934, as amended (the “Exchange Act”) and applicable Canadian securities laws, and as a result, we have reported our mineral reserves and mineral resources according to two different standards. U.S. reporting requirements are governed by Item 1300 of Regulation S-K (“S-K 1300”), as issued by the SEC. Canadian reporting requirements for disclosure of mineral properties are governed by National Instrument 43-101 Standards of Disclosure for Mineral Projects (“NI 43-101”), as adopted from the definitions provided by the Canadian Institute of Mining, Metallurgy and Petroleum. Both sets of reporting standards have similar goals in terms of conveying an appropriate level of confidence in the disclosures being reported, but the standards embody slightly different approaches and definitions. All disclosure of mineral resources and mineral reserves in this report are reported in accordance with S-K 1300. </a:t>
            </a:r>
            <a:endParaRPr lang="en-CA" sz="1000" kern="100">
              <a:solidFill>
                <a:schemeClr val="tx1">
                  <a:lumMod val="75000"/>
                  <a:lumOff val="25000"/>
                </a:schemeClr>
              </a:solidFill>
              <a:effectLst/>
              <a:ea typeface="Calibri"/>
              <a:cs typeface="Times New Roman"/>
            </a:endParaRPr>
          </a:p>
          <a:p>
            <a:pPr marL="0" indent="0" algn="just">
              <a:lnSpc>
                <a:spcPct val="100000"/>
              </a:lnSpc>
              <a:buNone/>
            </a:pPr>
            <a:r>
              <a:rPr lang="en-US" sz="1000" kern="100">
                <a:solidFill>
                  <a:schemeClr val="tx1">
                    <a:lumMod val="75000"/>
                    <a:lumOff val="25000"/>
                  </a:schemeClr>
                </a:solidFill>
                <a:effectLst/>
                <a:ea typeface="Calibri"/>
                <a:cs typeface="Times New Roman"/>
              </a:rPr>
              <a:t>Investors should be aware that the estimation of measured resources and indicated resources involve greater uncertainty as to their existence and economic feasibility than the estimation of proven and probable reserves, and therefore investors are cautioned not to assume that all or any part of measured or indicated resources will ever be converted into S-K 1300 </a:t>
            </a:r>
            <a:r>
              <a:rPr lang="en-US" sz="1000" kern="100">
                <a:solidFill>
                  <a:schemeClr val="tx1">
                    <a:lumMod val="75000"/>
                    <a:lumOff val="25000"/>
                  </a:schemeClr>
                </a:solidFill>
                <a:ea typeface="Calibri"/>
                <a:cs typeface="Times New Roman"/>
              </a:rPr>
              <a:t>conforming</a:t>
            </a:r>
            <a:r>
              <a:rPr lang="en-US" sz="1000" kern="100">
                <a:solidFill>
                  <a:schemeClr val="tx1">
                    <a:lumMod val="75000"/>
                    <a:lumOff val="25000"/>
                  </a:schemeClr>
                </a:solidFill>
                <a:effectLst/>
                <a:ea typeface="Calibri"/>
                <a:cs typeface="Times New Roman"/>
              </a:rPr>
              <a:t> reserves. The estimation of inferred resources involves far greater uncertainty as to their existence and economic viability than the estimation of other categories of resources.  It is generally assumed that the majority of Inferred resources will be later upgraded to the Indicated or Measured categories with further exploration. Investors are cautioned not to assume that all or any part of inferred resources exist, or that they can be mined legally or economically.</a:t>
            </a:r>
          </a:p>
        </p:txBody>
      </p:sp>
      <p:sp>
        <p:nvSpPr>
          <p:cNvPr id="2" name="Slide Number Placeholder 1">
            <a:extLst>
              <a:ext uri="{FF2B5EF4-FFF2-40B4-BE49-F238E27FC236}">
                <a16:creationId xmlns:a16="http://schemas.microsoft.com/office/drawing/2014/main" id="{D4C2632E-0768-0949-EA9F-E86E8A75EFB7}"/>
              </a:ext>
            </a:extLst>
          </p:cNvPr>
          <p:cNvSpPr txBox="1">
            <a:spLocks/>
          </p:cNvSpPr>
          <p:nvPr/>
        </p:nvSpPr>
        <p:spPr>
          <a:xfrm>
            <a:off x="9448800" y="6067865"/>
            <a:ext cx="2743200" cy="79013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600" b="1" smtClean="0">
                <a:solidFill>
                  <a:srgbClr val="29486C">
                    <a:alpha val="49831"/>
                  </a:srgbClr>
                </a:solidFill>
                <a:latin typeface="Arial Black" panose="020B0A04020102020204" pitchFamily="34" charset="0"/>
                <a:cs typeface="Arial Black" panose="020B0604020202020204" pitchFamily="34" charset="0"/>
              </a:rPr>
              <a:pPr algn="r"/>
              <a:t>2</a:t>
            </a:fld>
            <a:endParaRPr lang="en-ID" sz="6600" b="1">
              <a:solidFill>
                <a:srgbClr val="29486C">
                  <a:alpha val="49831"/>
                </a:srgbClr>
              </a:solidFill>
              <a:latin typeface="Arial Black" panose="020B0A04020102020204" pitchFamily="34" charset="0"/>
              <a:cs typeface="Arial Black" panose="020B0604020202020204" pitchFamily="34" charset="0"/>
            </a:endParaRPr>
          </a:p>
        </p:txBody>
      </p:sp>
    </p:spTree>
    <p:extLst>
      <p:ext uri="{BB962C8B-B14F-4D97-AF65-F5344CB8AC3E}">
        <p14:creationId xmlns:p14="http://schemas.microsoft.com/office/powerpoint/2010/main" val="2301463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2012E-6308-57DF-6A68-95ECDCAE7F8C}"/>
            </a:ext>
          </a:extLst>
        </p:cNvPr>
        <p:cNvGrpSpPr/>
        <p:nvPr/>
      </p:nvGrpSpPr>
      <p:grpSpPr>
        <a:xfrm>
          <a:off x="0" y="0"/>
          <a:ext cx="0" cy="0"/>
          <a:chOff x="0" y="0"/>
          <a:chExt cx="0" cy="0"/>
        </a:xfrm>
      </p:grpSpPr>
      <p:sp>
        <p:nvSpPr>
          <p:cNvPr id="10" name="Rectángulo 2">
            <a:extLst>
              <a:ext uri="{FF2B5EF4-FFF2-40B4-BE49-F238E27FC236}">
                <a16:creationId xmlns:a16="http://schemas.microsoft.com/office/drawing/2014/main" id="{047C8F25-7E12-5A02-F0E5-380A8F5BCE81}"/>
              </a:ext>
            </a:extLst>
          </p:cNvPr>
          <p:cNvSpPr/>
          <p:nvPr/>
        </p:nvSpPr>
        <p:spPr>
          <a:xfrm>
            <a:off x="-1237" y="908548"/>
            <a:ext cx="12192001" cy="5890718"/>
          </a:xfrm>
          <a:prstGeom prst="rect">
            <a:avLst/>
          </a:prstGeom>
          <a:solidFill>
            <a:srgbClr val="173A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AR" sz="1750">
              <a:latin typeface="+mj-lt"/>
            </a:endParaRPr>
          </a:p>
        </p:txBody>
      </p:sp>
      <p:sp>
        <p:nvSpPr>
          <p:cNvPr id="71" name="Slide Number Placeholder 3">
            <a:extLst>
              <a:ext uri="{FF2B5EF4-FFF2-40B4-BE49-F238E27FC236}">
                <a16:creationId xmlns:a16="http://schemas.microsoft.com/office/drawing/2014/main" id="{14C5C06E-52E2-A766-5438-976DBABBB0CC}"/>
              </a:ext>
            </a:extLst>
          </p:cNvPr>
          <p:cNvSpPr txBox="1">
            <a:spLocks/>
          </p:cNvSpPr>
          <p:nvPr/>
        </p:nvSpPr>
        <p:spPr>
          <a:xfrm>
            <a:off x="9448800" y="5634520"/>
            <a:ext cx="2743200" cy="11512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ID" sz="8800" b="1">
              <a:solidFill>
                <a:schemeClr val="bg1">
                  <a:lumMod val="85000"/>
                  <a:alpha val="50000"/>
                </a:schemeClr>
              </a:solidFill>
              <a:latin typeface="Arial Black" panose="020B0604020202020204" pitchFamily="34" charset="0"/>
              <a:cs typeface="Arial Black" panose="020B0604020202020204" pitchFamily="34" charset="0"/>
            </a:endParaRPr>
          </a:p>
        </p:txBody>
      </p:sp>
      <p:sp>
        <p:nvSpPr>
          <p:cNvPr id="7" name="Slide Number Placeholder 2">
            <a:extLst>
              <a:ext uri="{FF2B5EF4-FFF2-40B4-BE49-F238E27FC236}">
                <a16:creationId xmlns:a16="http://schemas.microsoft.com/office/drawing/2014/main" id="{1BB788A5-7212-2C19-D820-7CB9C1FB89DA}"/>
              </a:ext>
            </a:extLst>
          </p:cNvPr>
          <p:cNvSpPr>
            <a:spLocks noGrp="1"/>
          </p:cNvSpPr>
          <p:nvPr>
            <p:ph type="sldNum" sz="quarter" idx="12"/>
          </p:nvPr>
        </p:nvSpPr>
        <p:spPr>
          <a:xfrm>
            <a:off x="9683718" y="6177776"/>
            <a:ext cx="2508281" cy="651233"/>
          </a:xfrm>
        </p:spPr>
        <p:txBody>
          <a:bodyPr/>
          <a:lstStyle/>
          <a:p>
            <a:fld id="{42413384-2D4C-4484-ACBE-DFD6FEDF0C2F}" type="slidenum">
              <a:rPr lang="es-AR" smtClean="0"/>
              <a:pPr/>
              <a:t>20</a:t>
            </a:fld>
            <a:endParaRPr lang="es-AR"/>
          </a:p>
        </p:txBody>
      </p:sp>
      <p:sp>
        <p:nvSpPr>
          <p:cNvPr id="14" name="Pageheading 2">
            <a:extLst>
              <a:ext uri="{FF2B5EF4-FFF2-40B4-BE49-F238E27FC236}">
                <a16:creationId xmlns:a16="http://schemas.microsoft.com/office/drawing/2014/main" id="{96DECFAD-D8BE-A901-0C22-A36DDD1E4035}"/>
              </a:ext>
            </a:extLst>
          </p:cNvPr>
          <p:cNvSpPr>
            <a:spLocks noGrp="1" noChangeArrowheads="1"/>
          </p:cNvSpPr>
          <p:nvPr>
            <p:ph type="title"/>
          </p:nvPr>
        </p:nvSpPr>
        <p:spPr bwMode="auto">
          <a:xfrm>
            <a:off x="507739" y="64772"/>
            <a:ext cx="12331626" cy="778801"/>
          </a:xfrm>
          <a:noFill/>
          <a:ln/>
        </p:spPr>
        <p:txBody>
          <a:bodyPr vert="horz" wrap="square" lIns="90000" tIns="0" rIns="0" bIns="0" numCol="1" rtlCol="0" anchor="ctr" anchorCtr="0" compatLnSpc="1">
            <a:prstTxWarp prst="textNoShape">
              <a:avLst/>
            </a:prstTxWarp>
            <a:normAutofit/>
          </a:bodyPr>
          <a:lstStyle/>
          <a:p>
            <a:r>
              <a:rPr lang="en-US" sz="2200" b="1">
                <a:solidFill>
                  <a:srgbClr val="173A5B"/>
                </a:solidFill>
              </a:rPr>
              <a:t>Positioning McEwen Copper </a:t>
            </a:r>
            <a:r>
              <a:rPr lang="en-US" sz="2200" b="0">
                <a:solidFill>
                  <a:srgbClr val="173A5B"/>
                </a:solidFill>
              </a:rPr>
              <a:t>as the New Vehicle for Copper Growth</a:t>
            </a:r>
          </a:p>
        </p:txBody>
      </p:sp>
      <p:sp>
        <p:nvSpPr>
          <p:cNvPr id="21" name="RBCBullet Rectangle 103">
            <a:extLst>
              <a:ext uri="{FF2B5EF4-FFF2-40B4-BE49-F238E27FC236}">
                <a16:creationId xmlns:a16="http://schemas.microsoft.com/office/drawing/2014/main" id="{9AA594CA-0BAA-F5F2-ABCA-385F858DF482}"/>
              </a:ext>
            </a:extLst>
          </p:cNvPr>
          <p:cNvSpPr/>
          <p:nvPr/>
        </p:nvSpPr>
        <p:spPr bwMode="gray">
          <a:xfrm>
            <a:off x="591425" y="4074089"/>
            <a:ext cx="3530132" cy="75418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32275" rIns="32275" bIns="32275" numCol="1" spcCol="0" rtlCol="0" fromWordArt="0" anchor="ctr" anchorCtr="0" forceAA="0" compatLnSpc="1">
            <a:prstTxWarp prst="textNoShape">
              <a:avLst/>
            </a:prstTxWarp>
            <a:noAutofit/>
          </a:bodyPr>
          <a:lstStyle/>
          <a:p>
            <a:pPr marL="15874" lvl="2" algn="r" defTabSz="424137" fontAlgn="base">
              <a:spcBef>
                <a:spcPts val="353"/>
              </a:spcBef>
              <a:buClr>
                <a:srgbClr val="0051A5"/>
              </a:buClr>
              <a:buSzPct val="100000"/>
              <a:defRPr/>
            </a:pPr>
            <a:r>
              <a:rPr lang="en-US" sz="1750">
                <a:solidFill>
                  <a:schemeClr val="bg1"/>
                </a:solidFill>
                <a:latin typeface="+mj-lt"/>
                <a:ea typeface="Geneva"/>
                <a:cs typeface="Calibri" panose="020F0502020204030204" pitchFamily="34" charset="0"/>
                <a:sym typeface="Arial" panose="020B0604020202020204" pitchFamily="34" charset="0"/>
              </a:rPr>
              <a:t>Backed by Key Strategic Partners</a:t>
            </a:r>
            <a:endParaRPr lang="en-US" sz="1750">
              <a:solidFill>
                <a:schemeClr val="bg1"/>
              </a:solidFill>
              <a:latin typeface="+mj-lt"/>
              <a:ea typeface="Geneva"/>
              <a:cs typeface="Calibri" panose="020F0502020204030204" pitchFamily="34" charset="0"/>
            </a:endParaRPr>
          </a:p>
        </p:txBody>
      </p:sp>
      <p:sp>
        <p:nvSpPr>
          <p:cNvPr id="23" name="AutoShape 2" descr="data:image/png;base64,iVBORw0KGgoAAAANSUhEUgAAAHcAAAAqCAMAAAC+9zSRAAAAclBMVEX///+tZiunqKqhoqT8+farYSGsZCikpaezcz+6g1rHm3ywbTK7g1Ty8vLx5+CnVwCoWxDexbTk0MLs3tSsYxrGx8jZ2drp6ur38Ovp2MypXhjJn4K+ima1d0Xhy7uys7XYu6fOp4zDkm7UtJ27vL22e04TLmXDAAADrElEQVRYhe2X2XqqMBRGg4R5CAHBMGeQ93/FsxMGsdZ+tsVenf8CRMNe2VMSEfqGLtV1PJ3GsayS77z2OyWlZ3veScvz7FN5+Rvq1fYM0MgD2WP1fmypqfbpWl2SJLlcqnK0/4CcjJp6T0mqEZwf3xntCtLqeY++Adq2y/dhbXD2ij/97XK17TcFu9TY514lpT2+o6sM9muXqk9ycDgW0zAihGS+5OmNfD3Y5eoDNpWkcVwL5DoNiRTbBh5a2Jd7LA6JY+3kNkQWR/IWJd5dSdVuY32UQ7r0Cws/k16Kr9uTytwHrCZn7ec99mPBKuWN21ObfUbVaqzhSOxVbz5bnT7HQp4zeZzLuoO8DStWLNRxZrTU9RJsK38LVpE1mW6g8oKxNOehnzUb2iXhIS4D1rsFmZK5bRqZ762nfMq2xnJcegx23BA5MVTntkzc0GJz2s3839bX1d73bZFpo8/cwXxHjvhDtB/n+kywzdun27qXNi4Y/CqI3FlbW69gw46EqXo57RVQ90uy43xNNWR/S7STZZFUdBgob33ycs7hAHd3oEmdzOIvvFfLJls7C3oNmg02LfGqs5dyLO+2tJw46sV3cR76BNraqMmajr4c4uTjNqrIy1M2YjkXoZShoMUv2pnJ9vVqPFAH7zP/9V9/JrwU7+s1jB8+4m80QGSuNO66KURIBl0QLG/XRJ9RRaNbuMcoCoKgF8jcJ8ymoJtaMy6N4aUORoKNnqPU0gMYkhOMV0j18ERREJinD1zc62tYFFLfll1UKpgIalswiXyMzvq7dlgmqvSCH5lVZdLTk3WtRyMXGRu5QOZ8GyE1H4Am7Yy/W4WMmbQzTg+F2EXrjCwzGZnfuGBv5gptjpmRjr4WjHIzWZZqLlwMN2ArVyPl7qg9c6XhcuSHii//AKhAAjwPa2bduEWIIgVCqd8qmi7zM+JmywtTY4vP/uIzUlIpkQIXYxbhZ1xUD3TaZsgCzUVK3LgtigoQmKwHbpm4nfE91wniGM61copjSKxSMByjIA6CSCE8mHDShctMnPmQ1jqWJv2MDHQgTHMhj/0aZ7XEOddIoYfPWcvzOc7dHGfzaS6EXX7PGFM0qILKta4mM9eiNjEyBpSAeQpluEU8LdwwX/OrvZv/lOn8Q0qKcA56sXLTWyEs+fU1t2ADAoLf+36MKBR9DG0hpy6e+6jH83xa7ZOAWPZxHPtQd/reYxZvfcTi2LwkdONQtPq7FBGH8fBtoLkxRiEfFKdh8Q8HMEOeLxahXQAAAABJRU5ErkJggg==">
            <a:extLst>
              <a:ext uri="{FF2B5EF4-FFF2-40B4-BE49-F238E27FC236}">
                <a16:creationId xmlns:a16="http://schemas.microsoft.com/office/drawing/2014/main" id="{C6B87883-D108-EF0A-BD16-FF0A71784F50}"/>
              </a:ext>
            </a:extLst>
          </p:cNvPr>
          <p:cNvSpPr>
            <a:spLocks noChangeAspect="1" noChangeArrowheads="1"/>
          </p:cNvSpPr>
          <p:nvPr/>
        </p:nvSpPr>
        <p:spPr bwMode="auto">
          <a:xfrm>
            <a:off x="1787650" y="523467"/>
            <a:ext cx="253084" cy="2530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5925" tIns="37963" rIns="75925" bIns="37963" numCol="1" anchor="t" anchorCtr="0" compatLnSpc="1">
            <a:prstTxWarp prst="textNoShape">
              <a:avLst/>
            </a:prstTxWarp>
          </a:bodyPr>
          <a:lstStyle/>
          <a:p>
            <a:pPr defTabSz="759160" fontAlgn="base">
              <a:spcBef>
                <a:spcPct val="0"/>
              </a:spcBef>
              <a:spcAft>
                <a:spcPct val="0"/>
              </a:spcAft>
              <a:defRPr/>
            </a:pPr>
            <a:endParaRPr lang="en-US" sz="1400">
              <a:solidFill>
                <a:srgbClr val="000000"/>
              </a:solidFill>
              <a:latin typeface="+mj-lt"/>
            </a:endParaRPr>
          </a:p>
        </p:txBody>
      </p:sp>
      <p:pic>
        <p:nvPicPr>
          <p:cNvPr id="27" name="Picture 2">
            <a:extLst>
              <a:ext uri="{FF2B5EF4-FFF2-40B4-BE49-F238E27FC236}">
                <a16:creationId xmlns:a16="http://schemas.microsoft.com/office/drawing/2014/main" id="{02FF0D70-AF28-B887-9DA4-1E5629FD15E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408"/>
          <a:stretch/>
        </p:blipFill>
        <p:spPr bwMode="auto">
          <a:xfrm>
            <a:off x="4548041" y="2876369"/>
            <a:ext cx="2823883" cy="2824959"/>
          </a:xfrm>
          <a:prstGeom prst="ellipse">
            <a:avLst/>
          </a:prstGeom>
          <a:ln>
            <a:noFill/>
          </a:ln>
          <a:extLst>
            <a:ext uri="{909E8E84-426E-40DD-AFC4-6F175D3DCCD1}">
              <a14:hiddenFill xmlns:a14="http://schemas.microsoft.com/office/drawing/2010/main">
                <a:solidFill>
                  <a:srgbClr val="FFFFFF"/>
                </a:solidFill>
              </a14:hiddenFill>
            </a:ext>
          </a:extLst>
        </p:spPr>
      </p:pic>
      <p:sp>
        <p:nvSpPr>
          <p:cNvPr id="33" name="Oval 3">
            <a:extLst>
              <a:ext uri="{FF2B5EF4-FFF2-40B4-BE49-F238E27FC236}">
                <a16:creationId xmlns:a16="http://schemas.microsoft.com/office/drawing/2014/main" id="{C54DA650-84C9-358F-96C0-8AD96744E3B2}"/>
              </a:ext>
            </a:extLst>
          </p:cNvPr>
          <p:cNvSpPr/>
          <p:nvPr/>
        </p:nvSpPr>
        <p:spPr bwMode="auto">
          <a:xfrm>
            <a:off x="4312486" y="2637644"/>
            <a:ext cx="3295000" cy="3294000"/>
          </a:xfrm>
          <a:prstGeom prst="ellipse">
            <a:avLst/>
          </a:prstGeom>
          <a:noFill/>
          <a:ln w="9525" algn="ctr">
            <a:solidFill>
              <a:schemeClr val="bg1"/>
            </a:solidFill>
            <a:miter lim="800000"/>
            <a:headEnd/>
            <a:tailEn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800">
              <a:solidFill>
                <a:srgbClr val="000000"/>
              </a:solidFill>
              <a:latin typeface="+mj-lt"/>
            </a:endParaRPr>
          </a:p>
        </p:txBody>
      </p:sp>
      <p:sp>
        <p:nvSpPr>
          <p:cNvPr id="41" name="Oval 7">
            <a:extLst>
              <a:ext uri="{FF2B5EF4-FFF2-40B4-BE49-F238E27FC236}">
                <a16:creationId xmlns:a16="http://schemas.microsoft.com/office/drawing/2014/main" id="{CA4EB6AC-6D73-AAFA-7C7D-E3EE1D568468}"/>
              </a:ext>
            </a:extLst>
          </p:cNvPr>
          <p:cNvSpPr/>
          <p:nvPr/>
        </p:nvSpPr>
        <p:spPr bwMode="auto">
          <a:xfrm>
            <a:off x="5045222" y="5547861"/>
            <a:ext cx="285751" cy="285751"/>
          </a:xfrm>
          <a:prstGeom prst="ellipse">
            <a:avLst/>
          </a:prstGeom>
          <a:solidFill>
            <a:srgbClr val="E7730E"/>
          </a:solidFill>
          <a:ln w="28575" algn="ctr">
            <a:solidFill>
              <a:schemeClr val="bg1"/>
            </a:solid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200" b="1">
                <a:solidFill>
                  <a:schemeClr val="bg1"/>
                </a:solidFill>
                <a:latin typeface="+mj-lt"/>
              </a:rPr>
              <a:t>5</a:t>
            </a:r>
          </a:p>
        </p:txBody>
      </p:sp>
      <p:sp>
        <p:nvSpPr>
          <p:cNvPr id="45" name="Oval 44">
            <a:extLst>
              <a:ext uri="{FF2B5EF4-FFF2-40B4-BE49-F238E27FC236}">
                <a16:creationId xmlns:a16="http://schemas.microsoft.com/office/drawing/2014/main" id="{B6333412-A4E4-017A-F4FD-B147BACCCAE1}"/>
              </a:ext>
            </a:extLst>
          </p:cNvPr>
          <p:cNvSpPr/>
          <p:nvPr/>
        </p:nvSpPr>
        <p:spPr bwMode="auto">
          <a:xfrm>
            <a:off x="6624914" y="5535161"/>
            <a:ext cx="285751" cy="285751"/>
          </a:xfrm>
          <a:prstGeom prst="ellipse">
            <a:avLst/>
          </a:prstGeom>
          <a:solidFill>
            <a:srgbClr val="E7730E"/>
          </a:solidFill>
          <a:ln w="28575" algn="ctr">
            <a:solidFill>
              <a:schemeClr val="bg1"/>
            </a:solid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200" b="1">
                <a:solidFill>
                  <a:schemeClr val="bg1"/>
                </a:solidFill>
                <a:latin typeface="+mj-lt"/>
              </a:rPr>
              <a:t>4</a:t>
            </a:r>
          </a:p>
        </p:txBody>
      </p:sp>
      <p:sp>
        <p:nvSpPr>
          <p:cNvPr id="51" name="Oval 50">
            <a:extLst>
              <a:ext uri="{FF2B5EF4-FFF2-40B4-BE49-F238E27FC236}">
                <a16:creationId xmlns:a16="http://schemas.microsoft.com/office/drawing/2014/main" id="{5FA97861-3EAD-99C9-EF08-1803E0119829}"/>
              </a:ext>
            </a:extLst>
          </p:cNvPr>
          <p:cNvSpPr/>
          <p:nvPr/>
        </p:nvSpPr>
        <p:spPr bwMode="auto">
          <a:xfrm>
            <a:off x="4240532" y="4586249"/>
            <a:ext cx="285751" cy="285751"/>
          </a:xfrm>
          <a:prstGeom prst="ellipse">
            <a:avLst/>
          </a:prstGeom>
          <a:solidFill>
            <a:srgbClr val="E7730E"/>
          </a:solidFill>
          <a:ln w="28575" algn="ctr">
            <a:solidFill>
              <a:schemeClr val="bg1"/>
            </a:solid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200" b="1">
                <a:solidFill>
                  <a:schemeClr val="bg1"/>
                </a:solidFill>
                <a:latin typeface="+mj-lt"/>
              </a:rPr>
              <a:t>6</a:t>
            </a:r>
          </a:p>
        </p:txBody>
      </p:sp>
      <p:sp>
        <p:nvSpPr>
          <p:cNvPr id="55" name="Oval 18">
            <a:extLst>
              <a:ext uri="{FF2B5EF4-FFF2-40B4-BE49-F238E27FC236}">
                <a16:creationId xmlns:a16="http://schemas.microsoft.com/office/drawing/2014/main" id="{A14D8423-80E8-8562-79D6-2324F093E36D}"/>
              </a:ext>
            </a:extLst>
          </p:cNvPr>
          <p:cNvSpPr/>
          <p:nvPr/>
        </p:nvSpPr>
        <p:spPr bwMode="auto">
          <a:xfrm>
            <a:off x="7357571" y="4586249"/>
            <a:ext cx="285751" cy="285751"/>
          </a:xfrm>
          <a:prstGeom prst="ellipse">
            <a:avLst/>
          </a:prstGeom>
          <a:solidFill>
            <a:srgbClr val="E7730E"/>
          </a:solidFill>
          <a:ln w="28575" algn="ctr">
            <a:solidFill>
              <a:schemeClr val="bg1"/>
            </a:solid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200" b="1">
                <a:solidFill>
                  <a:schemeClr val="bg1"/>
                </a:solidFill>
                <a:latin typeface="+mj-lt"/>
              </a:rPr>
              <a:t>3</a:t>
            </a:r>
          </a:p>
        </p:txBody>
      </p:sp>
      <p:sp>
        <p:nvSpPr>
          <p:cNvPr id="58" name="Oval 19">
            <a:extLst>
              <a:ext uri="{FF2B5EF4-FFF2-40B4-BE49-F238E27FC236}">
                <a16:creationId xmlns:a16="http://schemas.microsoft.com/office/drawing/2014/main" id="{154CD7E8-4DCD-7278-BC14-58F73C888E76}"/>
              </a:ext>
            </a:extLst>
          </p:cNvPr>
          <p:cNvSpPr/>
          <p:nvPr/>
        </p:nvSpPr>
        <p:spPr bwMode="auto">
          <a:xfrm>
            <a:off x="4472396" y="3203485"/>
            <a:ext cx="285751" cy="285751"/>
          </a:xfrm>
          <a:prstGeom prst="ellipse">
            <a:avLst/>
          </a:prstGeom>
          <a:solidFill>
            <a:srgbClr val="E7730E"/>
          </a:solidFill>
          <a:ln w="28575" algn="ctr">
            <a:solidFill>
              <a:schemeClr val="bg1"/>
            </a:solid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200" b="1">
                <a:solidFill>
                  <a:schemeClr val="bg1"/>
                </a:solidFill>
                <a:latin typeface="+mj-lt"/>
              </a:rPr>
              <a:t>7</a:t>
            </a:r>
          </a:p>
        </p:txBody>
      </p:sp>
      <p:sp>
        <p:nvSpPr>
          <p:cNvPr id="60" name="Oval 20">
            <a:extLst>
              <a:ext uri="{FF2B5EF4-FFF2-40B4-BE49-F238E27FC236}">
                <a16:creationId xmlns:a16="http://schemas.microsoft.com/office/drawing/2014/main" id="{B6393683-E8EB-B27D-49A8-4CE26AF3A393}"/>
              </a:ext>
            </a:extLst>
          </p:cNvPr>
          <p:cNvSpPr/>
          <p:nvPr/>
        </p:nvSpPr>
        <p:spPr bwMode="auto">
          <a:xfrm>
            <a:off x="7114521" y="3190785"/>
            <a:ext cx="285751" cy="285751"/>
          </a:xfrm>
          <a:prstGeom prst="ellipse">
            <a:avLst/>
          </a:prstGeom>
          <a:solidFill>
            <a:srgbClr val="E7730E"/>
          </a:solidFill>
          <a:ln w="28575" algn="ctr">
            <a:solidFill>
              <a:schemeClr val="bg1"/>
            </a:solid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200" b="1">
                <a:solidFill>
                  <a:schemeClr val="bg1"/>
                </a:solidFill>
                <a:latin typeface="+mj-lt"/>
              </a:rPr>
              <a:t>2</a:t>
            </a:r>
          </a:p>
        </p:txBody>
      </p:sp>
      <p:sp>
        <p:nvSpPr>
          <p:cNvPr id="64" name="Oval 21">
            <a:extLst>
              <a:ext uri="{FF2B5EF4-FFF2-40B4-BE49-F238E27FC236}">
                <a16:creationId xmlns:a16="http://schemas.microsoft.com/office/drawing/2014/main" id="{975D6E8F-8741-D285-5521-E8A28FEEF4DE}"/>
              </a:ext>
            </a:extLst>
          </p:cNvPr>
          <p:cNvSpPr/>
          <p:nvPr/>
        </p:nvSpPr>
        <p:spPr bwMode="auto">
          <a:xfrm>
            <a:off x="5809013" y="2509627"/>
            <a:ext cx="285751" cy="285751"/>
          </a:xfrm>
          <a:prstGeom prst="ellipse">
            <a:avLst/>
          </a:prstGeom>
          <a:solidFill>
            <a:srgbClr val="E7730E"/>
          </a:solidFill>
          <a:ln w="28575" algn="ctr">
            <a:solidFill>
              <a:schemeClr val="bg1"/>
            </a:solid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200" b="1">
                <a:solidFill>
                  <a:schemeClr val="bg1"/>
                </a:solidFill>
                <a:latin typeface="+mj-lt"/>
              </a:rPr>
              <a:t>1</a:t>
            </a:r>
          </a:p>
        </p:txBody>
      </p:sp>
      <p:sp>
        <p:nvSpPr>
          <p:cNvPr id="68" name="RBCBullet Rectangle 103">
            <a:extLst>
              <a:ext uri="{FF2B5EF4-FFF2-40B4-BE49-F238E27FC236}">
                <a16:creationId xmlns:a16="http://schemas.microsoft.com/office/drawing/2014/main" id="{69D222A6-337B-2B15-E66C-18642C01DAAD}"/>
              </a:ext>
            </a:extLst>
          </p:cNvPr>
          <p:cNvSpPr/>
          <p:nvPr/>
        </p:nvSpPr>
        <p:spPr bwMode="gray">
          <a:xfrm>
            <a:off x="6624914" y="5693490"/>
            <a:ext cx="4908335" cy="677079"/>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32275" rIns="32275" bIns="32275" numCol="1" spcCol="0" rtlCol="0" fromWordArt="0" anchor="ctr" anchorCtr="0" forceAA="0" compatLnSpc="1">
            <a:prstTxWarp prst="textNoShape">
              <a:avLst/>
            </a:prstTxWarp>
            <a:noAutofit/>
          </a:bodyPr>
          <a:lstStyle/>
          <a:p>
            <a:pPr marL="15874" lvl="2" algn="ctr" defTabSz="424137" fontAlgn="base">
              <a:spcBef>
                <a:spcPts val="353"/>
              </a:spcBef>
              <a:buClr>
                <a:srgbClr val="0051A5"/>
              </a:buClr>
              <a:buSzPct val="100000"/>
            </a:pPr>
            <a:r>
              <a:rPr lang="en-US" sz="1750">
                <a:solidFill>
                  <a:schemeClr val="bg1"/>
                </a:solidFill>
                <a:latin typeface="+mj-lt"/>
                <a:ea typeface="Geneva"/>
                <a:cs typeface="Calibri" panose="020F0502020204030204" pitchFamily="34" charset="0"/>
                <a:sym typeface="Arial" panose="020B0604020202020204" pitchFamily="34" charset="0"/>
              </a:rPr>
              <a:t>Mining for the Modern World With    Regenerative Principles + Low Carbon Intensity</a:t>
            </a:r>
            <a:endParaRPr lang="en-US" sz="1750">
              <a:solidFill>
                <a:schemeClr val="bg1"/>
              </a:solidFill>
              <a:latin typeface="+mj-lt"/>
              <a:ea typeface="Geneva"/>
              <a:cs typeface="Calibri" panose="020F0502020204030204" pitchFamily="34" charset="0"/>
            </a:endParaRPr>
          </a:p>
        </p:txBody>
      </p:sp>
      <p:sp>
        <p:nvSpPr>
          <p:cNvPr id="69" name="RBCBullet Rectangle 103">
            <a:extLst>
              <a:ext uri="{FF2B5EF4-FFF2-40B4-BE49-F238E27FC236}">
                <a16:creationId xmlns:a16="http://schemas.microsoft.com/office/drawing/2014/main" id="{B4185AFF-B0FB-554C-143D-3C6ED1D112D9}"/>
              </a:ext>
            </a:extLst>
          </p:cNvPr>
          <p:cNvSpPr/>
          <p:nvPr/>
        </p:nvSpPr>
        <p:spPr bwMode="gray">
          <a:xfrm>
            <a:off x="7234621" y="2878241"/>
            <a:ext cx="4466122" cy="887507"/>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32275" rIns="32275" bIns="32275" numCol="1" spcCol="0" rtlCol="0" fromWordArt="0" anchor="ctr" anchorCtr="0" forceAA="0" compatLnSpc="1">
            <a:prstTxWarp prst="textNoShape">
              <a:avLst/>
            </a:prstTxWarp>
            <a:noAutofit/>
          </a:bodyPr>
          <a:lstStyle/>
          <a:p>
            <a:pPr marL="15874" lvl="2" algn="ctr" defTabSz="424137" fontAlgn="base">
              <a:spcBef>
                <a:spcPts val="353"/>
              </a:spcBef>
              <a:buClr>
                <a:srgbClr val="0051A5"/>
              </a:buClr>
              <a:buSzPct val="100000"/>
              <a:defRPr/>
            </a:pPr>
            <a:r>
              <a:rPr lang="en-US" sz="1750">
                <a:solidFill>
                  <a:schemeClr val="bg1"/>
                </a:solidFill>
                <a:latin typeface="+mj-lt"/>
                <a:ea typeface="Geneva"/>
                <a:cs typeface="Calibri" panose="020F0502020204030204" pitchFamily="34" charset="0"/>
                <a:sym typeface="Arial" panose="020B0604020202020204" pitchFamily="34" charset="0"/>
              </a:rPr>
              <a:t>Argentina - Emerging Tier 1 Lithium &amp; Copper Mining Jurisdiction</a:t>
            </a:r>
            <a:endParaRPr lang="en-US" sz="1750">
              <a:solidFill>
                <a:schemeClr val="bg1"/>
              </a:solidFill>
              <a:latin typeface="+mj-lt"/>
              <a:ea typeface="Geneva"/>
              <a:cs typeface="Calibri" panose="020F0502020204030204" pitchFamily="34" charset="0"/>
            </a:endParaRPr>
          </a:p>
        </p:txBody>
      </p:sp>
      <p:sp>
        <p:nvSpPr>
          <p:cNvPr id="72" name="RBCBullet Rectangle 103">
            <a:extLst>
              <a:ext uri="{FF2B5EF4-FFF2-40B4-BE49-F238E27FC236}">
                <a16:creationId xmlns:a16="http://schemas.microsoft.com/office/drawing/2014/main" id="{BEEB2035-34F0-108D-F73A-FDED3BDA9B49}"/>
              </a:ext>
            </a:extLst>
          </p:cNvPr>
          <p:cNvSpPr/>
          <p:nvPr/>
        </p:nvSpPr>
        <p:spPr bwMode="gray">
          <a:xfrm>
            <a:off x="1794813" y="2930496"/>
            <a:ext cx="2561595" cy="681257"/>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32275" rIns="32275" bIns="32275" numCol="1" spcCol="0" rtlCol="0" fromWordArt="0" anchor="ctr" anchorCtr="0" forceAA="0" compatLnSpc="1">
            <a:prstTxWarp prst="textNoShape">
              <a:avLst/>
            </a:prstTxWarp>
            <a:noAutofit/>
          </a:bodyPr>
          <a:lstStyle/>
          <a:p>
            <a:pPr marL="15874" lvl="2" algn="ctr" defTabSz="424137" fontAlgn="base">
              <a:spcBef>
                <a:spcPts val="353"/>
              </a:spcBef>
              <a:buClr>
                <a:srgbClr val="0051A5"/>
              </a:buClr>
              <a:buSzPct val="100000"/>
              <a:defRPr/>
            </a:pPr>
            <a:r>
              <a:rPr lang="en-US" sz="1750">
                <a:solidFill>
                  <a:schemeClr val="bg1"/>
                </a:solidFill>
                <a:latin typeface="+mj-lt"/>
                <a:ea typeface="Geneva"/>
                <a:cs typeface="Calibri" panose="020F0502020204030204" pitchFamily="34" charset="0"/>
                <a:sym typeface="Arial" panose="020B0604020202020204" pitchFamily="34" charset="0"/>
              </a:rPr>
              <a:t>Experienced Board and Management Team </a:t>
            </a:r>
            <a:endParaRPr lang="en-US" sz="1750">
              <a:solidFill>
                <a:schemeClr val="bg1"/>
              </a:solidFill>
              <a:latin typeface="+mj-lt"/>
              <a:cs typeface="Calibri" panose="020F0502020204030204" pitchFamily="34" charset="0"/>
            </a:endParaRPr>
          </a:p>
        </p:txBody>
      </p:sp>
      <p:sp>
        <p:nvSpPr>
          <p:cNvPr id="73" name="RBCBullet Rectangle 103">
            <a:extLst>
              <a:ext uri="{FF2B5EF4-FFF2-40B4-BE49-F238E27FC236}">
                <a16:creationId xmlns:a16="http://schemas.microsoft.com/office/drawing/2014/main" id="{AF3C105C-4A73-75A8-43E7-C9240484CB2F}"/>
              </a:ext>
            </a:extLst>
          </p:cNvPr>
          <p:cNvSpPr/>
          <p:nvPr/>
        </p:nvSpPr>
        <p:spPr bwMode="gray">
          <a:xfrm>
            <a:off x="4312485" y="1669911"/>
            <a:ext cx="3430311" cy="887507"/>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32275" rIns="32275" bIns="32275" numCol="1" spcCol="0" rtlCol="0" fromWordArt="0" anchor="ctr" anchorCtr="0" forceAA="0" compatLnSpc="1">
            <a:prstTxWarp prst="textNoShape">
              <a:avLst/>
            </a:prstTxWarp>
            <a:noAutofit/>
          </a:bodyPr>
          <a:lstStyle/>
          <a:p>
            <a:pPr marL="15874" lvl="2" algn="ctr" defTabSz="424137" fontAlgn="base">
              <a:buClr>
                <a:srgbClr val="0051A5"/>
              </a:buClr>
              <a:buSzPct val="100000"/>
              <a:defRPr/>
            </a:pPr>
            <a:r>
              <a:rPr lang="en-US" sz="1750">
                <a:solidFill>
                  <a:schemeClr val="bg1"/>
                </a:solidFill>
                <a:latin typeface="+mj-lt"/>
                <a:ea typeface="Geneva" pitchFamily="1" charset="-128"/>
                <a:cs typeface="Calibri" panose="020F0502020204030204" pitchFamily="34" charset="0"/>
                <a:sym typeface="Arial" panose="020B0604020202020204" pitchFamily="34" charset="0"/>
              </a:rPr>
              <a:t>World-class Resource </a:t>
            </a:r>
          </a:p>
          <a:p>
            <a:pPr marL="15874" lvl="2" algn="ctr" defTabSz="424137" fontAlgn="base">
              <a:buClr>
                <a:srgbClr val="0051A5"/>
              </a:buClr>
              <a:buSzPct val="100000"/>
              <a:defRPr/>
            </a:pPr>
            <a:r>
              <a:rPr lang="en-US" sz="1750">
                <a:solidFill>
                  <a:schemeClr val="bg1"/>
                </a:solidFill>
                <a:latin typeface="+mj-lt"/>
                <a:ea typeface="Geneva" pitchFamily="1" charset="-128"/>
                <a:cs typeface="Calibri" panose="020F0502020204030204" pitchFamily="34" charset="0"/>
                <a:sym typeface="Arial" panose="020B0604020202020204" pitchFamily="34" charset="0"/>
              </a:rPr>
              <a:t>Not in the Hands of a Major</a:t>
            </a:r>
            <a:endParaRPr lang="en-US" sz="1750">
              <a:solidFill>
                <a:schemeClr val="bg1"/>
              </a:solidFill>
              <a:latin typeface="+mj-lt"/>
              <a:ea typeface="Geneva" pitchFamily="1" charset="-128"/>
              <a:cs typeface="Calibri" panose="020F0502020204030204" pitchFamily="34" charset="0"/>
            </a:endParaRPr>
          </a:p>
        </p:txBody>
      </p:sp>
      <p:sp>
        <p:nvSpPr>
          <p:cNvPr id="74" name="RBCBullet Rectangle 103">
            <a:extLst>
              <a:ext uri="{FF2B5EF4-FFF2-40B4-BE49-F238E27FC236}">
                <a16:creationId xmlns:a16="http://schemas.microsoft.com/office/drawing/2014/main" id="{38453B81-316C-98DE-0E5B-24326DA19E88}"/>
              </a:ext>
            </a:extLst>
          </p:cNvPr>
          <p:cNvSpPr/>
          <p:nvPr/>
        </p:nvSpPr>
        <p:spPr bwMode="gray">
          <a:xfrm>
            <a:off x="7887495" y="4358113"/>
            <a:ext cx="2730147" cy="742023"/>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32275" rIns="32275" bIns="32275" numCol="1" spcCol="0" rtlCol="0" fromWordArt="0" anchor="ctr" anchorCtr="0" forceAA="0" compatLnSpc="1">
            <a:prstTxWarp prst="textNoShape">
              <a:avLst/>
            </a:prstTxWarp>
            <a:noAutofit/>
          </a:bodyPr>
          <a:lstStyle/>
          <a:p>
            <a:pPr marL="15874" lvl="2" defTabSz="424137" fontAlgn="base">
              <a:spcBef>
                <a:spcPts val="353"/>
              </a:spcBef>
              <a:buClr>
                <a:srgbClr val="0051A5"/>
              </a:buClr>
              <a:buSzPct val="100000"/>
              <a:defRPr/>
            </a:pPr>
            <a:r>
              <a:rPr lang="en-US" sz="1750">
                <a:solidFill>
                  <a:schemeClr val="bg1"/>
                </a:solidFill>
                <a:latin typeface="+mj-lt"/>
                <a:ea typeface="Geneva"/>
                <a:cs typeface="Calibri" panose="020F0502020204030204" pitchFamily="34" charset="0"/>
                <a:sym typeface="Arial" panose="020B0604020202020204" pitchFamily="34" charset="0"/>
              </a:rPr>
              <a:t>Robust Economics Throughout Price Cycles</a:t>
            </a:r>
            <a:endParaRPr lang="en-US" sz="1750">
              <a:solidFill>
                <a:schemeClr val="bg1"/>
              </a:solidFill>
              <a:latin typeface="+mj-lt"/>
              <a:ea typeface="Geneva"/>
              <a:cs typeface="Calibri" panose="020F0502020204030204" pitchFamily="34" charset="0"/>
            </a:endParaRPr>
          </a:p>
        </p:txBody>
      </p:sp>
      <p:sp>
        <p:nvSpPr>
          <p:cNvPr id="75" name="RBCBullet Rectangle 103">
            <a:extLst>
              <a:ext uri="{FF2B5EF4-FFF2-40B4-BE49-F238E27FC236}">
                <a16:creationId xmlns:a16="http://schemas.microsoft.com/office/drawing/2014/main" id="{B450612B-EC97-C4B8-B6BF-B213E419DF69}"/>
              </a:ext>
            </a:extLst>
          </p:cNvPr>
          <p:cNvSpPr/>
          <p:nvPr/>
        </p:nvSpPr>
        <p:spPr bwMode="gray">
          <a:xfrm>
            <a:off x="896492" y="5693490"/>
            <a:ext cx="4291605" cy="67708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32275" rIns="32275" bIns="32275" numCol="1" spcCol="0" rtlCol="0" fromWordArt="0" anchor="ctr" anchorCtr="0" forceAA="0" compatLnSpc="1">
            <a:prstTxWarp prst="textNoShape">
              <a:avLst/>
            </a:prstTxWarp>
            <a:noAutofit/>
          </a:bodyPr>
          <a:lstStyle/>
          <a:p>
            <a:pPr marL="15874" lvl="2" algn="ctr" defTabSz="424137" fontAlgn="base">
              <a:spcBef>
                <a:spcPts val="353"/>
              </a:spcBef>
              <a:buClr>
                <a:srgbClr val="0051A5"/>
              </a:buClr>
              <a:buSzPct val="100000"/>
              <a:defRPr/>
            </a:pPr>
            <a:r>
              <a:rPr lang="en-US" sz="1750">
                <a:solidFill>
                  <a:schemeClr val="bg1"/>
                </a:solidFill>
                <a:latin typeface="+mj-lt"/>
                <a:ea typeface="Geneva"/>
                <a:cs typeface="Calibri" panose="020F0502020204030204" pitchFamily="34" charset="0"/>
                <a:sym typeface="Arial" panose="020B0604020202020204" pitchFamily="34" charset="0"/>
              </a:rPr>
              <a:t>Significant Upside Potential                 From Nuton Technologies &amp; Exploration</a:t>
            </a:r>
            <a:endParaRPr lang="en-US" sz="1750">
              <a:solidFill>
                <a:schemeClr val="bg1"/>
              </a:solidFill>
              <a:latin typeface="+mj-lt"/>
              <a:ea typeface="Geneva"/>
              <a:cs typeface="Calibri" panose="020F0502020204030204" pitchFamily="34" charset="0"/>
            </a:endParaRPr>
          </a:p>
        </p:txBody>
      </p:sp>
      <p:sp>
        <p:nvSpPr>
          <p:cNvPr id="77" name="TextBox 28">
            <a:extLst>
              <a:ext uri="{FF2B5EF4-FFF2-40B4-BE49-F238E27FC236}">
                <a16:creationId xmlns:a16="http://schemas.microsoft.com/office/drawing/2014/main" id="{12F0BA58-FDDB-3494-C0A0-841A64F8A5CB}"/>
              </a:ext>
            </a:extLst>
          </p:cNvPr>
          <p:cNvSpPr txBox="1"/>
          <p:nvPr/>
        </p:nvSpPr>
        <p:spPr bwMode="gray">
          <a:xfrm>
            <a:off x="507738" y="828323"/>
            <a:ext cx="5587025" cy="483960"/>
          </a:xfrm>
          <a:prstGeom prst="rect">
            <a:avLst/>
          </a:prstGeom>
          <a:solidFill>
            <a:srgbClr val="51AAD9"/>
          </a:solidFill>
          <a:ln>
            <a:noFill/>
          </a:ln>
          <a:effectLst>
            <a:outerShdw blurRad="50800" dist="38100" dir="2700000" algn="tl" rotWithShape="0">
              <a:prstClr val="black">
                <a:alpha val="40000"/>
              </a:prstClr>
            </a:outerShdw>
          </a:effectLst>
        </p:spPr>
        <p:txBody>
          <a:bodyPr vert="horz" wrap="square" lIns="0" tIns="72000" rIns="32275" bIns="72000" rtlCol="0" anchor="b" anchorCtr="0">
            <a:spAutoFit/>
          </a:bodyPr>
          <a:lstStyle/>
          <a:p>
            <a:r>
              <a:rPr lang="en-US">
                <a:solidFill>
                  <a:schemeClr val="bg1"/>
                </a:solidFill>
                <a:latin typeface="+mj-lt"/>
                <a:cs typeface="Calibri"/>
              </a:rPr>
              <a:t>  </a:t>
            </a:r>
            <a:r>
              <a:rPr lang="en-US" sz="2000">
                <a:solidFill>
                  <a:schemeClr val="bg1"/>
                </a:solidFill>
                <a:latin typeface="+mj-lt"/>
                <a:cs typeface="Calibri"/>
              </a:rPr>
              <a:t>Key Attributes of the </a:t>
            </a:r>
            <a:r>
              <a:rPr lang="en-US" sz="2200">
                <a:solidFill>
                  <a:schemeClr val="bg1"/>
                </a:solidFill>
                <a:latin typeface="+mj-lt"/>
                <a:cs typeface="Calibri"/>
              </a:rPr>
              <a:t>McEwen</a:t>
            </a:r>
            <a:r>
              <a:rPr lang="en-US" sz="2000">
                <a:solidFill>
                  <a:schemeClr val="bg1"/>
                </a:solidFill>
                <a:latin typeface="+mj-lt"/>
                <a:cs typeface="Calibri"/>
              </a:rPr>
              <a:t> Copper Story</a:t>
            </a:r>
            <a:endParaRPr lang="en-US">
              <a:solidFill>
                <a:schemeClr val="bg1"/>
              </a:solidFill>
              <a:latin typeface="+mj-lt"/>
              <a:cs typeface="Calibri"/>
            </a:endParaRPr>
          </a:p>
        </p:txBody>
      </p:sp>
      <p:pic>
        <p:nvPicPr>
          <p:cNvPr id="78" name="Imagen 29">
            <a:extLst>
              <a:ext uri="{FF2B5EF4-FFF2-40B4-BE49-F238E27FC236}">
                <a16:creationId xmlns:a16="http://schemas.microsoft.com/office/drawing/2014/main" id="{DFACAF20-6CDF-A425-6856-A38561F441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385" y="4672677"/>
            <a:ext cx="2041035" cy="383625"/>
          </a:xfrm>
          <a:prstGeom prst="rect">
            <a:avLst/>
          </a:prstGeom>
        </p:spPr>
      </p:pic>
      <p:sp>
        <p:nvSpPr>
          <p:cNvPr id="79" name="Rectángulo 24">
            <a:extLst>
              <a:ext uri="{FF2B5EF4-FFF2-40B4-BE49-F238E27FC236}">
                <a16:creationId xmlns:a16="http://schemas.microsoft.com/office/drawing/2014/main" id="{7491DD1D-2C09-F4BF-4041-D436BCE628E7}"/>
              </a:ext>
            </a:extLst>
          </p:cNvPr>
          <p:cNvSpPr/>
          <p:nvPr/>
        </p:nvSpPr>
        <p:spPr>
          <a:xfrm>
            <a:off x="1" y="6800161"/>
            <a:ext cx="9563071" cy="120355"/>
          </a:xfrm>
          <a:prstGeom prst="rect">
            <a:avLst/>
          </a:prstGeom>
          <a:solidFill>
            <a:srgbClr val="0B5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600">
              <a:latin typeface="+mj-lt"/>
            </a:endParaRPr>
          </a:p>
        </p:txBody>
      </p:sp>
      <p:sp>
        <p:nvSpPr>
          <p:cNvPr id="80" name="Rectángulo 26">
            <a:extLst>
              <a:ext uri="{FF2B5EF4-FFF2-40B4-BE49-F238E27FC236}">
                <a16:creationId xmlns:a16="http://schemas.microsoft.com/office/drawing/2014/main" id="{79EAB9E1-94B4-AC70-99A1-F38B41294ECF}"/>
              </a:ext>
            </a:extLst>
          </p:cNvPr>
          <p:cNvSpPr/>
          <p:nvPr/>
        </p:nvSpPr>
        <p:spPr>
          <a:xfrm>
            <a:off x="3823766" y="6799564"/>
            <a:ext cx="7303143" cy="124619"/>
          </a:xfrm>
          <a:prstGeom prst="rect">
            <a:avLst/>
          </a:prstGeom>
          <a:solidFill>
            <a:srgbClr val="51A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600">
              <a:latin typeface="+mj-lt"/>
            </a:endParaRPr>
          </a:p>
        </p:txBody>
      </p:sp>
      <p:sp>
        <p:nvSpPr>
          <p:cNvPr id="81" name="Rectángulo 28">
            <a:extLst>
              <a:ext uri="{FF2B5EF4-FFF2-40B4-BE49-F238E27FC236}">
                <a16:creationId xmlns:a16="http://schemas.microsoft.com/office/drawing/2014/main" id="{F0555C52-41A7-1956-F8F1-724C40F3189B}"/>
              </a:ext>
            </a:extLst>
          </p:cNvPr>
          <p:cNvSpPr/>
          <p:nvPr/>
        </p:nvSpPr>
        <p:spPr>
          <a:xfrm>
            <a:off x="6743365" y="6799564"/>
            <a:ext cx="5448635" cy="124619"/>
          </a:xfrm>
          <a:prstGeom prst="rect">
            <a:avLst/>
          </a:prstGeom>
          <a:solidFill>
            <a:srgbClr val="E1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600">
              <a:latin typeface="+mj-lt"/>
            </a:endParaRPr>
          </a:p>
        </p:txBody>
      </p:sp>
      <p:pic>
        <p:nvPicPr>
          <p:cNvPr id="82" name="Imagen 32">
            <a:extLst>
              <a:ext uri="{FF2B5EF4-FFF2-40B4-BE49-F238E27FC236}">
                <a16:creationId xmlns:a16="http://schemas.microsoft.com/office/drawing/2014/main" id="{E06E653B-A7FD-7867-D391-49818012D8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8980" y="4678579"/>
            <a:ext cx="1037685" cy="303452"/>
          </a:xfrm>
          <a:prstGeom prst="rect">
            <a:avLst/>
          </a:prstGeom>
        </p:spPr>
      </p:pic>
      <p:pic>
        <p:nvPicPr>
          <p:cNvPr id="83" name="Picture 82" descr="A white letter on a black background&#10;&#10;AI-generated content may be incorrect.">
            <a:extLst>
              <a:ext uri="{FF2B5EF4-FFF2-40B4-BE49-F238E27FC236}">
                <a16:creationId xmlns:a16="http://schemas.microsoft.com/office/drawing/2014/main" id="{55CF4F3E-72EC-5D3A-1EC7-E0BE8B8AD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2792" y="5009731"/>
            <a:ext cx="1405674" cy="288273"/>
          </a:xfrm>
          <a:prstGeom prst="rect">
            <a:avLst/>
          </a:prstGeom>
        </p:spPr>
      </p:pic>
    </p:spTree>
    <p:extLst>
      <p:ext uri="{BB962C8B-B14F-4D97-AF65-F5344CB8AC3E}">
        <p14:creationId xmlns:p14="http://schemas.microsoft.com/office/powerpoint/2010/main" val="3946170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FED029-9D9D-F00F-A767-F7C4E95C0BAF}"/>
              </a:ext>
            </a:extLst>
          </p:cNvPr>
          <p:cNvSpPr>
            <a:spLocks noGrp="1"/>
          </p:cNvSpPr>
          <p:nvPr>
            <p:ph type="sldNum" sz="quarter" idx="12"/>
          </p:nvPr>
        </p:nvSpPr>
        <p:spPr/>
        <p:txBody>
          <a:bodyPr/>
          <a:lstStyle/>
          <a:p>
            <a:fld id="{D8955D86-EBE6-46A3-AC78-27FE558A77BB}" type="slidenum">
              <a:rPr lang="en-ID" smtClean="0"/>
              <a:pPr/>
              <a:t>21</a:t>
            </a:fld>
            <a:endParaRPr lang="en-ID"/>
          </a:p>
        </p:txBody>
      </p:sp>
      <p:pic>
        <p:nvPicPr>
          <p:cNvPr id="5" name="Imagen 3" descr="Mapa de colores&#10;&#10;Descripción generada automáticamente con confianza media">
            <a:extLst>
              <a:ext uri="{FF2B5EF4-FFF2-40B4-BE49-F238E27FC236}">
                <a16:creationId xmlns:a16="http://schemas.microsoft.com/office/drawing/2014/main" id="{2029E420-656E-2783-B47A-BF230757E2E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2583" y="1468740"/>
            <a:ext cx="6362071" cy="4887791"/>
          </a:xfrm>
          <a:prstGeom prst="rect">
            <a:avLst/>
          </a:prstGeom>
        </p:spPr>
      </p:pic>
      <p:sp>
        <p:nvSpPr>
          <p:cNvPr id="6" name="Rectangle 5">
            <a:extLst>
              <a:ext uri="{FF2B5EF4-FFF2-40B4-BE49-F238E27FC236}">
                <a16:creationId xmlns:a16="http://schemas.microsoft.com/office/drawing/2014/main" id="{38E4B37C-2496-25CD-1778-0A599DAB6774}"/>
              </a:ext>
            </a:extLst>
          </p:cNvPr>
          <p:cNvSpPr/>
          <p:nvPr/>
        </p:nvSpPr>
        <p:spPr>
          <a:xfrm>
            <a:off x="9819116" y="1285877"/>
            <a:ext cx="1248617" cy="4978932"/>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ángulo 12">
            <a:extLst>
              <a:ext uri="{FF2B5EF4-FFF2-40B4-BE49-F238E27FC236}">
                <a16:creationId xmlns:a16="http://schemas.microsoft.com/office/drawing/2014/main" id="{CD4B8836-8F16-358A-1F86-27ACAFDB7CF9}"/>
              </a:ext>
            </a:extLst>
          </p:cNvPr>
          <p:cNvSpPr/>
          <p:nvPr/>
        </p:nvSpPr>
        <p:spPr>
          <a:xfrm>
            <a:off x="2365" y="3172"/>
            <a:ext cx="12192000" cy="900000"/>
          </a:xfrm>
          <a:prstGeom prst="rect">
            <a:avLst/>
          </a:prstGeom>
          <a:solidFill>
            <a:srgbClr val="003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A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AR"/>
          </a:p>
        </p:txBody>
      </p:sp>
      <p:sp>
        <p:nvSpPr>
          <p:cNvPr id="8" name="CuadroTexto 50">
            <a:extLst>
              <a:ext uri="{FF2B5EF4-FFF2-40B4-BE49-F238E27FC236}">
                <a16:creationId xmlns:a16="http://schemas.microsoft.com/office/drawing/2014/main" id="{F9E2E6F3-7FF4-8CB6-52B8-56EAC2EF7F4D}"/>
              </a:ext>
            </a:extLst>
          </p:cNvPr>
          <p:cNvSpPr txBox="1"/>
          <p:nvPr/>
        </p:nvSpPr>
        <p:spPr>
          <a:xfrm>
            <a:off x="498579" y="254890"/>
            <a:ext cx="11406332" cy="469359"/>
          </a:xfrm>
          <a:prstGeom prst="rect">
            <a:avLst/>
          </a:prstGeom>
          <a:noFill/>
        </p:spPr>
        <p:txBody>
          <a:bodyPr wrap="square" lIns="91440" tIns="45720" rIns="91440" bIns="45720" rtlCol="0" anchor="t">
            <a:spAutoFit/>
          </a:bodyPr>
          <a:ls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spc="20">
                <a:solidFill>
                  <a:schemeClr val="bg1"/>
                </a:solidFill>
                <a:latin typeface="+mj-lt"/>
              </a:rPr>
              <a:t>Argentina  </a:t>
            </a:r>
            <a:r>
              <a:rPr lang="en-US" sz="2400" spc="20">
                <a:solidFill>
                  <a:schemeClr val="bg1"/>
                </a:solidFill>
                <a:latin typeface="+mj-lt"/>
              </a:rPr>
              <a:t>|  Emerging Tier 1 Mining Jurisdiction  |  Strong Copper Potential </a:t>
            </a:r>
          </a:p>
        </p:txBody>
      </p:sp>
      <p:sp>
        <p:nvSpPr>
          <p:cNvPr id="9" name="Rectangle 8">
            <a:extLst>
              <a:ext uri="{FF2B5EF4-FFF2-40B4-BE49-F238E27FC236}">
                <a16:creationId xmlns:a16="http://schemas.microsoft.com/office/drawing/2014/main" id="{6B016614-C2BF-68D3-5111-9D9C319D07E0}"/>
              </a:ext>
            </a:extLst>
          </p:cNvPr>
          <p:cNvSpPr/>
          <p:nvPr/>
        </p:nvSpPr>
        <p:spPr>
          <a:xfrm>
            <a:off x="159949" y="2555969"/>
            <a:ext cx="2160000" cy="1925021"/>
          </a:xfrm>
          <a:prstGeom prst="rect">
            <a:avLst/>
          </a:prstGeom>
          <a:solidFill>
            <a:srgbClr val="E1E7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21">
            <a:extLst>
              <a:ext uri="{FF2B5EF4-FFF2-40B4-BE49-F238E27FC236}">
                <a16:creationId xmlns:a16="http://schemas.microsoft.com/office/drawing/2014/main" id="{53A84099-82AA-22E1-B37F-E527A3A36FAC}"/>
              </a:ext>
            </a:extLst>
          </p:cNvPr>
          <p:cNvSpPr txBox="1"/>
          <p:nvPr/>
        </p:nvSpPr>
        <p:spPr>
          <a:xfrm>
            <a:off x="705179" y="6580874"/>
            <a:ext cx="11042963" cy="277127"/>
          </a:xfrm>
          <a:prstGeom prst="rect">
            <a:avLst/>
          </a:prstGeom>
          <a:ln w="25400">
            <a:miter lim="400000"/>
          </a:ln>
          <a:extLst>
            <a:ext uri="{C572A759-6A51-4108-AA02-DFA0A04FC94B}">
              <ma14:wrappingTextBoxFlag xmlns:ma14="http://schemas.microsoft.com/office/mac/drawingml/2011/main" xmlns="" val="1"/>
            </a:ext>
          </a:extLst>
        </p:spPr>
        <p:txBody>
          <a:bodyPr wrap="square" lIns="91440" tIns="60960" rIns="91440" bIns="60960" anchor="t">
            <a:spAutoFit/>
          </a:bodyPr>
          <a:lstStyle>
            <a:lvl1pPr algn="ctr">
              <a:lnSpc>
                <a:spcPct val="90000"/>
              </a:lnSpc>
              <a:defRPr sz="2000">
                <a:solidFill>
                  <a:srgbClr val="A7A7A7"/>
                </a:solidFill>
                <a:latin typeface="+mn-lt"/>
                <a:ea typeface="+mn-ea"/>
                <a:cs typeface="+mn-cs"/>
                <a:sym typeface="Calibri"/>
              </a:defRPr>
            </a:lvl1pPr>
          </a:lstStyle>
          <a:p>
            <a:pPr algn="l" defTabSz="1219171">
              <a:lnSpc>
                <a:spcPct val="100000"/>
              </a:lnSpc>
            </a:pPr>
            <a:r>
              <a:rPr lang="en-US" sz="1001" i="1">
                <a:solidFill>
                  <a:schemeClr val="tx1">
                    <a:lumMod val="65000"/>
                    <a:lumOff val="35000"/>
                  </a:schemeClr>
                </a:solidFill>
                <a:ea typeface="Montserrat SemiBold"/>
                <a:cs typeface="Montserrat SemiBold"/>
                <a:sym typeface="Montserrat SemiBold"/>
              </a:rPr>
              <a:t>*Ranking based on the 20 largest copper mines in the world in 2021 by production capacity. https://elements.visualcapitalist.com/the-largest-copper-mines-in-the-world-by-capacity/</a:t>
            </a:r>
            <a:endParaRPr lang="en-US" sz="1001" i="1">
              <a:solidFill>
                <a:schemeClr val="tx1">
                  <a:lumMod val="65000"/>
                  <a:lumOff val="35000"/>
                </a:schemeClr>
              </a:solidFill>
              <a:ea typeface="Montserrat SemiBold"/>
              <a:cs typeface="Montserrat SemiBold"/>
            </a:endParaRPr>
          </a:p>
        </p:txBody>
      </p:sp>
      <p:sp>
        <p:nvSpPr>
          <p:cNvPr id="11" name="TextBox 59">
            <a:extLst>
              <a:ext uri="{FF2B5EF4-FFF2-40B4-BE49-F238E27FC236}">
                <a16:creationId xmlns:a16="http://schemas.microsoft.com/office/drawing/2014/main" id="{D32FB6DE-887E-5323-3E5E-0961F76460AE}"/>
              </a:ext>
            </a:extLst>
          </p:cNvPr>
          <p:cNvSpPr txBox="1"/>
          <p:nvPr/>
        </p:nvSpPr>
        <p:spPr>
          <a:xfrm>
            <a:off x="1035556" y="4755946"/>
            <a:ext cx="3132707" cy="820481"/>
          </a:xfrm>
          <a:prstGeom prst="rect">
            <a:avLst/>
          </a:prstGeom>
          <a:noFill/>
        </p:spPr>
        <p:txBody>
          <a:bodyPr wrap="square" tIns="0" bIns="0">
            <a:spAutoFit/>
          </a:bodyPr>
          <a:lstStyle/>
          <a:p>
            <a:pPr marL="169813" marR="20793" indent="811330" algn="r"/>
            <a:endParaRPr lang="es-ES" sz="1333" b="1">
              <a:solidFill>
                <a:srgbClr val="0B4152"/>
              </a:solidFill>
              <a:latin typeface="+mj-lt"/>
              <a:cs typeface="Arial" panose="020B0604020202020204" pitchFamily="34" charset="0"/>
            </a:endParaRPr>
          </a:p>
          <a:p>
            <a:pPr marL="169813" marR="20793" indent="811330" algn="r"/>
            <a:r>
              <a:rPr lang="es-ES" sz="1333" b="1">
                <a:solidFill>
                  <a:srgbClr val="0B4152"/>
                </a:solidFill>
                <a:latin typeface="+mj-lt"/>
                <a:cs typeface="Arial" panose="020B0604020202020204" pitchFamily="34" charset="0"/>
              </a:rPr>
              <a:t>Pelambres</a:t>
            </a:r>
            <a:r>
              <a:rPr lang="es-ES" sz="1333" b="1" spc="43">
                <a:solidFill>
                  <a:srgbClr val="0B4152"/>
                </a:solidFill>
                <a:latin typeface="+mj-lt"/>
                <a:cs typeface="Arial" panose="020B0604020202020204" pitchFamily="34" charset="0"/>
              </a:rPr>
              <a:t> </a:t>
            </a:r>
            <a:r>
              <a:rPr lang="es-ES" sz="1333" i="1" spc="-7">
                <a:solidFill>
                  <a:srgbClr val="0B4152"/>
                </a:solidFill>
                <a:latin typeface="+mj-lt"/>
                <a:cs typeface="Arial" panose="020B0604020202020204" pitchFamily="34" charset="0"/>
              </a:rPr>
              <a:t>Antofagasta </a:t>
            </a:r>
          </a:p>
          <a:p>
            <a:pPr marR="26954" algn="r"/>
            <a:r>
              <a:rPr lang="es-ES" sz="1333" b="1">
                <a:solidFill>
                  <a:srgbClr val="0B4152"/>
                </a:solidFill>
                <a:latin typeface="+mj-lt"/>
                <a:cs typeface="Arial" panose="020B0604020202020204" pitchFamily="34" charset="0"/>
              </a:rPr>
              <a:t>Andina</a:t>
            </a:r>
            <a:r>
              <a:rPr lang="es-ES" sz="1333" b="1" spc="76">
                <a:solidFill>
                  <a:srgbClr val="0B4152"/>
                </a:solidFill>
                <a:latin typeface="+mj-lt"/>
                <a:cs typeface="Arial" panose="020B0604020202020204" pitchFamily="34" charset="0"/>
              </a:rPr>
              <a:t> </a:t>
            </a:r>
            <a:r>
              <a:rPr lang="es-ES" sz="1333" i="1" spc="-7">
                <a:solidFill>
                  <a:srgbClr val="0B4152"/>
                </a:solidFill>
                <a:latin typeface="+mj-lt"/>
                <a:cs typeface="Arial" panose="020B0604020202020204" pitchFamily="34" charset="0"/>
              </a:rPr>
              <a:t>Codelco</a:t>
            </a:r>
            <a:endParaRPr lang="es-ES" sz="1333" i="1" spc="-7">
              <a:latin typeface="+mj-lt"/>
              <a:cs typeface="Arial" panose="020B0604020202020204" pitchFamily="34" charset="0"/>
            </a:endParaRPr>
          </a:p>
          <a:p>
            <a:pPr marR="26954" algn="r"/>
            <a:r>
              <a:rPr lang="es-ES" sz="1333" b="1">
                <a:solidFill>
                  <a:srgbClr val="0B4152"/>
                </a:solidFill>
                <a:latin typeface="+mj-lt"/>
                <a:cs typeface="Arial" panose="020B0604020202020204" pitchFamily="34" charset="0"/>
              </a:rPr>
              <a:t>Los</a:t>
            </a:r>
            <a:r>
              <a:rPr lang="es-ES" sz="1333" b="1" spc="39">
                <a:solidFill>
                  <a:srgbClr val="0B4152"/>
                </a:solidFill>
                <a:latin typeface="+mj-lt"/>
                <a:cs typeface="Arial" panose="020B0604020202020204" pitchFamily="34" charset="0"/>
              </a:rPr>
              <a:t> </a:t>
            </a:r>
            <a:r>
              <a:rPr lang="es-ES" sz="1333" b="1">
                <a:solidFill>
                  <a:srgbClr val="0B4152"/>
                </a:solidFill>
                <a:latin typeface="+mj-lt"/>
                <a:cs typeface="Arial" panose="020B0604020202020204" pitchFamily="34" charset="0"/>
              </a:rPr>
              <a:t>Bronces</a:t>
            </a:r>
            <a:r>
              <a:rPr lang="es-ES" sz="1333" b="1" spc="47">
                <a:solidFill>
                  <a:srgbClr val="0B4152"/>
                </a:solidFill>
                <a:latin typeface="+mj-lt"/>
                <a:cs typeface="Arial" panose="020B0604020202020204" pitchFamily="34" charset="0"/>
              </a:rPr>
              <a:t> </a:t>
            </a:r>
            <a:r>
              <a:rPr lang="es-ES" sz="1333" i="1">
                <a:solidFill>
                  <a:srgbClr val="0B4152"/>
                </a:solidFill>
                <a:latin typeface="+mj-lt"/>
                <a:cs typeface="Arial" panose="020B0604020202020204" pitchFamily="34" charset="0"/>
              </a:rPr>
              <a:t>Anglo</a:t>
            </a:r>
            <a:r>
              <a:rPr lang="es-ES" sz="1333" i="1" spc="47">
                <a:solidFill>
                  <a:srgbClr val="0B4152"/>
                </a:solidFill>
                <a:latin typeface="+mj-lt"/>
                <a:cs typeface="Arial" panose="020B0604020202020204" pitchFamily="34" charset="0"/>
              </a:rPr>
              <a:t> </a:t>
            </a:r>
            <a:r>
              <a:rPr lang="es-ES" sz="1333" i="1" spc="-7">
                <a:solidFill>
                  <a:srgbClr val="0B4152"/>
                </a:solidFill>
                <a:latin typeface="+mj-lt"/>
                <a:cs typeface="Arial" panose="020B0604020202020204" pitchFamily="34" charset="0"/>
              </a:rPr>
              <a:t>American</a:t>
            </a:r>
            <a:endParaRPr lang="es-ES" sz="1333" i="1">
              <a:latin typeface="+mj-lt"/>
              <a:cs typeface="Arial" panose="020B0604020202020204" pitchFamily="34" charset="0"/>
            </a:endParaRPr>
          </a:p>
        </p:txBody>
      </p:sp>
      <p:sp>
        <p:nvSpPr>
          <p:cNvPr id="12" name="TextBox 41">
            <a:extLst>
              <a:ext uri="{FF2B5EF4-FFF2-40B4-BE49-F238E27FC236}">
                <a16:creationId xmlns:a16="http://schemas.microsoft.com/office/drawing/2014/main" id="{A284DA4D-5499-E3E7-7D28-25DFC2229588}"/>
              </a:ext>
            </a:extLst>
          </p:cNvPr>
          <p:cNvSpPr txBox="1"/>
          <p:nvPr/>
        </p:nvSpPr>
        <p:spPr>
          <a:xfrm>
            <a:off x="1540521" y="1853876"/>
            <a:ext cx="2627743" cy="1117935"/>
          </a:xfrm>
          <a:prstGeom prst="rect">
            <a:avLst/>
          </a:prstGeom>
          <a:noFill/>
        </p:spPr>
        <p:txBody>
          <a:bodyPr wrap="square">
            <a:spAutoFit/>
          </a:bodyPr>
          <a:lstStyle/>
          <a:p>
            <a:pPr marR="40432" algn="r"/>
            <a:r>
              <a:rPr lang="en-CA" sz="1333" b="1">
                <a:solidFill>
                  <a:srgbClr val="0B4152"/>
                </a:solidFill>
                <a:latin typeface="+mj-lt"/>
                <a:cs typeface="Arial" panose="020B0604020202020204" pitchFamily="34" charset="0"/>
              </a:rPr>
              <a:t>Antamina </a:t>
            </a:r>
            <a:r>
              <a:rPr lang="en-CA" sz="1333" i="1">
                <a:solidFill>
                  <a:srgbClr val="0B4152"/>
                </a:solidFill>
                <a:latin typeface="+mj-lt"/>
                <a:cs typeface="Arial" panose="020B0604020202020204" pitchFamily="34" charset="0"/>
              </a:rPr>
              <a:t>Teck</a:t>
            </a:r>
          </a:p>
          <a:p>
            <a:pPr marR="40432" algn="r"/>
            <a:r>
              <a:rPr lang="en-CA" sz="1333" b="1">
                <a:solidFill>
                  <a:srgbClr val="0B4152"/>
                </a:solidFill>
                <a:latin typeface="+mj-lt"/>
                <a:cs typeface="Arial" panose="020B0604020202020204" pitchFamily="34" charset="0"/>
              </a:rPr>
              <a:t>Las Bambas </a:t>
            </a:r>
            <a:r>
              <a:rPr lang="en-CA" sz="1333">
                <a:solidFill>
                  <a:srgbClr val="0B4152"/>
                </a:solidFill>
                <a:latin typeface="+mj-lt"/>
                <a:cs typeface="Arial" panose="020B0604020202020204" pitchFamily="34" charset="0"/>
              </a:rPr>
              <a:t>MMG</a:t>
            </a:r>
          </a:p>
          <a:p>
            <a:pPr marR="40432" algn="r"/>
            <a:endParaRPr lang="en-CA" sz="1333" i="1">
              <a:solidFill>
                <a:srgbClr val="0B4152"/>
              </a:solidFill>
              <a:latin typeface="+mj-lt"/>
              <a:cs typeface="Arial" panose="020B0604020202020204" pitchFamily="34" charset="0"/>
            </a:endParaRPr>
          </a:p>
          <a:p>
            <a:pPr marR="40432" algn="r"/>
            <a:r>
              <a:rPr lang="en-CA" sz="1333" b="1">
                <a:solidFill>
                  <a:srgbClr val="0B4152"/>
                </a:solidFill>
                <a:latin typeface="+mj-lt"/>
                <a:cs typeface="Arial" panose="020B0604020202020204" pitchFamily="34" charset="0"/>
              </a:rPr>
              <a:t>Cerro Verde</a:t>
            </a:r>
          </a:p>
          <a:p>
            <a:pPr marR="40432" algn="r"/>
            <a:r>
              <a:rPr lang="en-CA" sz="1333" b="1">
                <a:solidFill>
                  <a:srgbClr val="0B4152"/>
                </a:solidFill>
                <a:latin typeface="+mj-lt"/>
                <a:cs typeface="Arial" panose="020B0604020202020204" pitchFamily="34" charset="0"/>
              </a:rPr>
              <a:t> </a:t>
            </a:r>
            <a:r>
              <a:rPr lang="en-CA" sz="1333" i="1">
                <a:solidFill>
                  <a:srgbClr val="0B4152"/>
                </a:solidFill>
                <a:latin typeface="+mj-lt"/>
                <a:cs typeface="Arial" panose="020B0604020202020204" pitchFamily="34" charset="0"/>
              </a:rPr>
              <a:t>Freeport-McMoRan</a:t>
            </a:r>
            <a:endParaRPr lang="en-CA" sz="1467" i="1">
              <a:solidFill>
                <a:srgbClr val="0B4152"/>
              </a:solidFill>
              <a:latin typeface="+mj-lt"/>
              <a:cs typeface="Arial" panose="020B0604020202020204" pitchFamily="34" charset="0"/>
            </a:endParaRPr>
          </a:p>
        </p:txBody>
      </p:sp>
      <p:sp>
        <p:nvSpPr>
          <p:cNvPr id="13" name="TextBox 77">
            <a:extLst>
              <a:ext uri="{FF2B5EF4-FFF2-40B4-BE49-F238E27FC236}">
                <a16:creationId xmlns:a16="http://schemas.microsoft.com/office/drawing/2014/main" id="{B531A60A-07B4-D984-8AAC-29E1B3CE8DD3}"/>
              </a:ext>
            </a:extLst>
          </p:cNvPr>
          <p:cNvSpPr txBox="1"/>
          <p:nvPr/>
        </p:nvSpPr>
        <p:spPr>
          <a:xfrm>
            <a:off x="1656863" y="3209177"/>
            <a:ext cx="2511400" cy="1199944"/>
          </a:xfrm>
          <a:prstGeom prst="rect">
            <a:avLst/>
          </a:prstGeom>
          <a:noFill/>
        </p:spPr>
        <p:txBody>
          <a:bodyPr wrap="square">
            <a:spAutoFit/>
          </a:bodyPr>
          <a:lstStyle/>
          <a:p>
            <a:pPr marR="3081" algn="r"/>
            <a:r>
              <a:rPr lang="en-CA" sz="1333" b="1">
                <a:solidFill>
                  <a:srgbClr val="E17307"/>
                </a:solidFill>
                <a:latin typeface="+mj-lt"/>
                <a:cs typeface="Arial" panose="020B0604020202020204" pitchFamily="34" charset="0"/>
              </a:rPr>
              <a:t>Taca</a:t>
            </a:r>
            <a:r>
              <a:rPr lang="en-CA" sz="1333" b="1" spc="9">
                <a:solidFill>
                  <a:srgbClr val="E17307"/>
                </a:solidFill>
                <a:latin typeface="+mj-lt"/>
                <a:cs typeface="Arial" panose="020B0604020202020204" pitchFamily="34" charset="0"/>
              </a:rPr>
              <a:t> </a:t>
            </a:r>
            <a:r>
              <a:rPr lang="en-CA" sz="1333" b="1" err="1">
                <a:solidFill>
                  <a:srgbClr val="E17307"/>
                </a:solidFill>
                <a:latin typeface="+mj-lt"/>
                <a:cs typeface="Arial" panose="020B0604020202020204" pitchFamily="34" charset="0"/>
              </a:rPr>
              <a:t>Taca</a:t>
            </a:r>
            <a:r>
              <a:rPr lang="en-CA" sz="1333" b="1" spc="9">
                <a:solidFill>
                  <a:srgbClr val="E17307"/>
                </a:solidFill>
                <a:latin typeface="+mj-lt"/>
                <a:cs typeface="Arial" panose="020B0604020202020204" pitchFamily="34" charset="0"/>
              </a:rPr>
              <a:t>  </a:t>
            </a:r>
          </a:p>
          <a:p>
            <a:pPr marR="3081" algn="r"/>
            <a:r>
              <a:rPr lang="en-CA" sz="1333" i="1">
                <a:solidFill>
                  <a:srgbClr val="E17307"/>
                </a:solidFill>
                <a:latin typeface="+mj-lt"/>
                <a:cs typeface="Arial" panose="020B0604020202020204" pitchFamily="34" charset="0"/>
              </a:rPr>
              <a:t>First</a:t>
            </a:r>
            <a:r>
              <a:rPr lang="en-CA" sz="1333" i="1" spc="7">
                <a:solidFill>
                  <a:srgbClr val="E17307"/>
                </a:solidFill>
                <a:latin typeface="+mj-lt"/>
                <a:cs typeface="Arial" panose="020B0604020202020204" pitchFamily="34" charset="0"/>
              </a:rPr>
              <a:t> </a:t>
            </a:r>
            <a:r>
              <a:rPr lang="en-CA" sz="1333" i="1" spc="-7">
                <a:solidFill>
                  <a:srgbClr val="E17307"/>
                </a:solidFill>
                <a:latin typeface="+mj-lt"/>
                <a:cs typeface="Arial" panose="020B0604020202020204" pitchFamily="34" charset="0"/>
              </a:rPr>
              <a:t>Quantum</a:t>
            </a:r>
          </a:p>
          <a:p>
            <a:pPr marR="3081" algn="r"/>
            <a:r>
              <a:rPr lang="en-US" sz="1333" b="1">
                <a:solidFill>
                  <a:srgbClr val="0B4152"/>
                </a:solidFill>
                <a:latin typeface="+mj-lt"/>
                <a:cs typeface="Arial" panose="020B0604020202020204" pitchFamily="34" charset="0"/>
              </a:rPr>
              <a:t>Escondida</a:t>
            </a:r>
            <a:r>
              <a:rPr lang="en-US" sz="1333">
                <a:solidFill>
                  <a:srgbClr val="0B4152"/>
                </a:solidFill>
                <a:latin typeface="+mj-lt"/>
                <a:cs typeface="Arial" panose="020B0604020202020204" pitchFamily="34" charset="0"/>
              </a:rPr>
              <a:t>  </a:t>
            </a:r>
          </a:p>
          <a:p>
            <a:pPr marR="3081" algn="r"/>
            <a:r>
              <a:rPr lang="en-US" sz="1333" i="1">
                <a:solidFill>
                  <a:srgbClr val="0B4152"/>
                </a:solidFill>
                <a:latin typeface="+mj-lt"/>
                <a:cs typeface="Arial" panose="020B0604020202020204" pitchFamily="34" charset="0"/>
              </a:rPr>
              <a:t>BHP/Rio Tinto</a:t>
            </a:r>
            <a:endParaRPr lang="en-CA" sz="1333" i="1">
              <a:latin typeface="+mj-lt"/>
              <a:cs typeface="Arial" panose="020B0604020202020204" pitchFamily="34" charset="0"/>
            </a:endParaRPr>
          </a:p>
          <a:p>
            <a:pPr marR="40432" algn="r"/>
            <a:endParaRPr lang="en-CA" sz="533" b="1" spc="-11">
              <a:solidFill>
                <a:srgbClr val="E17307"/>
              </a:solidFill>
              <a:latin typeface="+mj-lt"/>
              <a:cs typeface="Arial" panose="020B0604020202020204" pitchFamily="34" charset="0"/>
            </a:endParaRPr>
          </a:p>
          <a:p>
            <a:pPr marR="40432" algn="r"/>
            <a:r>
              <a:rPr lang="en-CA" sz="1333" b="1" spc="-11">
                <a:solidFill>
                  <a:srgbClr val="E17307"/>
                </a:solidFill>
                <a:latin typeface="+mj-lt"/>
                <a:cs typeface="Arial" panose="020B0604020202020204" pitchFamily="34" charset="0"/>
              </a:rPr>
              <a:t>MARA </a:t>
            </a:r>
            <a:r>
              <a:rPr lang="en-CA" sz="1333" i="1" spc="-11">
                <a:solidFill>
                  <a:srgbClr val="E17307"/>
                </a:solidFill>
                <a:latin typeface="+mj-lt"/>
                <a:cs typeface="Arial" panose="020B0604020202020204" pitchFamily="34" charset="0"/>
              </a:rPr>
              <a:t>Glencore</a:t>
            </a:r>
            <a:r>
              <a:rPr lang="en-CA" sz="1333" b="1" spc="-11">
                <a:solidFill>
                  <a:srgbClr val="E17307"/>
                </a:solidFill>
                <a:latin typeface="+mj-lt"/>
                <a:cs typeface="Arial" panose="020B0604020202020204" pitchFamily="34" charset="0"/>
              </a:rPr>
              <a:t> </a:t>
            </a:r>
            <a:endParaRPr lang="en-CA" sz="1333" i="1" spc="-11">
              <a:solidFill>
                <a:srgbClr val="E17307"/>
              </a:solidFill>
              <a:latin typeface="+mj-lt"/>
              <a:cs typeface="Arial" panose="020B0604020202020204" pitchFamily="34" charset="0"/>
            </a:endParaRPr>
          </a:p>
        </p:txBody>
      </p:sp>
      <p:sp>
        <p:nvSpPr>
          <p:cNvPr id="14" name="TextBox 69">
            <a:extLst>
              <a:ext uri="{FF2B5EF4-FFF2-40B4-BE49-F238E27FC236}">
                <a16:creationId xmlns:a16="http://schemas.microsoft.com/office/drawing/2014/main" id="{78ECD754-6B50-4EE7-6850-D8076AAFED06}"/>
              </a:ext>
            </a:extLst>
          </p:cNvPr>
          <p:cNvSpPr txBox="1"/>
          <p:nvPr/>
        </p:nvSpPr>
        <p:spPr>
          <a:xfrm>
            <a:off x="9830063" y="4633175"/>
            <a:ext cx="2203683" cy="840206"/>
          </a:xfrm>
          <a:prstGeom prst="rect">
            <a:avLst/>
          </a:prstGeom>
          <a:solidFill>
            <a:srgbClr val="E7730E"/>
          </a:solidFill>
          <a:ln>
            <a:solidFill>
              <a:srgbClr val="003C58"/>
            </a:solidFill>
          </a:ln>
        </p:spPr>
        <p:txBody>
          <a:bodyPr wrap="square" lIns="96000" tIns="96000" rIns="48000" bIns="96000" rtlCol="0">
            <a:spAutoFit/>
          </a:bodyPr>
          <a:lstStyle/>
          <a:p>
            <a:r>
              <a:rPr lang="en-CA" sz="1400" b="1">
                <a:solidFill>
                  <a:schemeClr val="bg1"/>
                </a:solidFill>
                <a:latin typeface="+mj-lt"/>
                <a:cs typeface="Arial" panose="020B0604020202020204" pitchFamily="34" charset="0"/>
              </a:rPr>
              <a:t>Los</a:t>
            </a:r>
            <a:r>
              <a:rPr lang="en-CA" sz="1400" b="1" spc="-9">
                <a:solidFill>
                  <a:schemeClr val="bg1"/>
                </a:solidFill>
                <a:latin typeface="+mj-lt"/>
                <a:cs typeface="Arial" panose="020B0604020202020204" pitchFamily="34" charset="0"/>
              </a:rPr>
              <a:t> </a:t>
            </a:r>
            <a:r>
              <a:rPr lang="en-CA" sz="1400" b="1" spc="-7">
                <a:solidFill>
                  <a:schemeClr val="bg1"/>
                </a:solidFill>
                <a:latin typeface="+mj-lt"/>
                <a:cs typeface="Arial" panose="020B0604020202020204" pitchFamily="34" charset="0"/>
              </a:rPr>
              <a:t>Azules </a:t>
            </a:r>
          </a:p>
          <a:p>
            <a:r>
              <a:rPr lang="en-CA" sz="1400" b="1">
                <a:solidFill>
                  <a:schemeClr val="bg1"/>
                </a:solidFill>
                <a:latin typeface="+mj-lt"/>
                <a:cs typeface="Arial" panose="020B0604020202020204" pitchFamily="34" charset="0"/>
              </a:rPr>
              <a:t>McEwen</a:t>
            </a:r>
            <a:r>
              <a:rPr lang="en-CA" sz="1400" b="1" spc="-47">
                <a:solidFill>
                  <a:schemeClr val="bg1"/>
                </a:solidFill>
                <a:latin typeface="+mj-lt"/>
                <a:cs typeface="Arial" panose="020B0604020202020204" pitchFamily="34" charset="0"/>
              </a:rPr>
              <a:t> </a:t>
            </a:r>
            <a:r>
              <a:rPr lang="en-CA" sz="1400" b="1" spc="-7">
                <a:solidFill>
                  <a:schemeClr val="bg1"/>
                </a:solidFill>
                <a:latin typeface="+mj-lt"/>
                <a:cs typeface="Arial" panose="020B0604020202020204" pitchFamily="34" charset="0"/>
              </a:rPr>
              <a:t>Copper </a:t>
            </a:r>
          </a:p>
          <a:p>
            <a:r>
              <a:rPr lang="en-CA" sz="1400" i="1" spc="-27">
                <a:solidFill>
                  <a:schemeClr val="bg1"/>
                </a:solidFill>
                <a:latin typeface="+mj-lt"/>
                <a:cs typeface="Arial" panose="020B0604020202020204" pitchFamily="34" charset="0"/>
              </a:rPr>
              <a:t>(MUX, Rio Tinto, Stellantis)</a:t>
            </a:r>
          </a:p>
        </p:txBody>
      </p:sp>
      <p:sp>
        <p:nvSpPr>
          <p:cNvPr id="15" name="TextBox 75">
            <a:extLst>
              <a:ext uri="{FF2B5EF4-FFF2-40B4-BE49-F238E27FC236}">
                <a16:creationId xmlns:a16="http://schemas.microsoft.com/office/drawing/2014/main" id="{34DEDE13-0CCC-4C92-4897-6B6445C2A00E}"/>
              </a:ext>
            </a:extLst>
          </p:cNvPr>
          <p:cNvSpPr txBox="1"/>
          <p:nvPr/>
        </p:nvSpPr>
        <p:spPr>
          <a:xfrm>
            <a:off x="9817830" y="3168297"/>
            <a:ext cx="1773860" cy="1424236"/>
          </a:xfrm>
          <a:prstGeom prst="rect">
            <a:avLst/>
          </a:prstGeom>
          <a:noFill/>
        </p:spPr>
        <p:txBody>
          <a:bodyPr wrap="square" lIns="96000" rtlCol="0">
            <a:spAutoFit/>
          </a:bodyPr>
          <a:lstStyle/>
          <a:p>
            <a:r>
              <a:rPr lang="es-ES" sz="1401" b="1">
                <a:solidFill>
                  <a:srgbClr val="E17307"/>
                </a:solidFill>
                <a:latin typeface="+mj-lt"/>
                <a:cs typeface="Arial" panose="020B0604020202020204" pitchFamily="34" charset="0"/>
              </a:rPr>
              <a:t>Josemaria</a:t>
            </a:r>
            <a:r>
              <a:rPr lang="es-ES" sz="1401">
                <a:solidFill>
                  <a:srgbClr val="E17307"/>
                </a:solidFill>
                <a:latin typeface="+mj-lt"/>
                <a:cs typeface="Arial" panose="020B0604020202020204" pitchFamily="34" charset="0"/>
              </a:rPr>
              <a:t> </a:t>
            </a:r>
          </a:p>
          <a:p>
            <a:r>
              <a:rPr lang="es-ES" sz="1401" i="1">
                <a:solidFill>
                  <a:srgbClr val="E17307"/>
                </a:solidFill>
                <a:latin typeface="+mj-lt"/>
                <a:cs typeface="Arial" panose="020B0604020202020204" pitchFamily="34" charset="0"/>
              </a:rPr>
              <a:t>Lundin</a:t>
            </a:r>
            <a:r>
              <a:rPr lang="en-CA" sz="1401" i="1">
                <a:solidFill>
                  <a:srgbClr val="E17307"/>
                </a:solidFill>
                <a:latin typeface="+mj-lt"/>
                <a:cs typeface="Arial" panose="020B0604020202020204" pitchFamily="34" charset="0"/>
              </a:rPr>
              <a:t> - BHP</a:t>
            </a:r>
            <a:r>
              <a:rPr lang="es-ES" sz="1401" i="1">
                <a:solidFill>
                  <a:srgbClr val="E17307"/>
                </a:solidFill>
                <a:latin typeface="+mj-lt"/>
                <a:cs typeface="Arial" panose="020B0604020202020204" pitchFamily="34" charset="0"/>
              </a:rPr>
              <a:t> </a:t>
            </a:r>
          </a:p>
          <a:p>
            <a:r>
              <a:rPr lang="es-ES" sz="1401" b="1">
                <a:solidFill>
                  <a:srgbClr val="E17307"/>
                </a:solidFill>
                <a:latin typeface="+mj-lt"/>
                <a:cs typeface="Arial" panose="020B0604020202020204" pitchFamily="34" charset="0"/>
              </a:rPr>
              <a:t>Filo del Sol </a:t>
            </a:r>
            <a:endParaRPr lang="es-ES" sz="1401" i="1">
              <a:solidFill>
                <a:srgbClr val="E17307"/>
              </a:solidFill>
              <a:latin typeface="+mj-lt"/>
              <a:cs typeface="Arial" panose="020B0604020202020204" pitchFamily="34" charset="0"/>
            </a:endParaRPr>
          </a:p>
          <a:p>
            <a:r>
              <a:rPr lang="es-ES" sz="1401" i="1">
                <a:solidFill>
                  <a:srgbClr val="E17307"/>
                </a:solidFill>
                <a:latin typeface="+mj-lt"/>
                <a:cs typeface="Arial" panose="020B0604020202020204" pitchFamily="34" charset="0"/>
              </a:rPr>
              <a:t>Lundin – BHP</a:t>
            </a:r>
          </a:p>
          <a:p>
            <a:pPr>
              <a:spcBef>
                <a:spcPts val="267"/>
              </a:spcBef>
            </a:pPr>
            <a:r>
              <a:rPr lang="es-ES" sz="1401" b="1">
                <a:solidFill>
                  <a:srgbClr val="0B4152"/>
                </a:solidFill>
                <a:latin typeface="+mj-lt"/>
                <a:cs typeface="Arial" panose="020B0604020202020204" pitchFamily="34" charset="0"/>
              </a:rPr>
              <a:t>Veladero </a:t>
            </a:r>
            <a:r>
              <a:rPr lang="es-ES" sz="1401" i="1">
                <a:solidFill>
                  <a:srgbClr val="0B4152"/>
                </a:solidFill>
                <a:latin typeface="+mj-lt"/>
                <a:cs typeface="Arial" panose="020B0604020202020204" pitchFamily="34" charset="0"/>
              </a:rPr>
              <a:t>Barrick/Shandong</a:t>
            </a:r>
          </a:p>
        </p:txBody>
      </p:sp>
      <p:sp>
        <p:nvSpPr>
          <p:cNvPr id="16" name="TextBox 70">
            <a:extLst>
              <a:ext uri="{FF2B5EF4-FFF2-40B4-BE49-F238E27FC236}">
                <a16:creationId xmlns:a16="http://schemas.microsoft.com/office/drawing/2014/main" id="{D70DF2E5-77C2-AC37-75A4-655D292B8EFD}"/>
              </a:ext>
            </a:extLst>
          </p:cNvPr>
          <p:cNvSpPr txBox="1"/>
          <p:nvPr/>
        </p:nvSpPr>
        <p:spPr>
          <a:xfrm>
            <a:off x="9832629" y="5442049"/>
            <a:ext cx="2148363" cy="739048"/>
          </a:xfrm>
          <a:prstGeom prst="rect">
            <a:avLst/>
          </a:prstGeom>
          <a:noFill/>
        </p:spPr>
        <p:txBody>
          <a:bodyPr wrap="square" lIns="96000" rtlCol="0">
            <a:spAutoFit/>
          </a:bodyPr>
          <a:lstStyle/>
          <a:p>
            <a:r>
              <a:rPr lang="en-CA" sz="1401" b="1">
                <a:solidFill>
                  <a:srgbClr val="E17307"/>
                </a:solidFill>
                <a:latin typeface="+mj-lt"/>
                <a:cs typeface="Arial" panose="020B0604020202020204" pitchFamily="34" charset="0"/>
              </a:rPr>
              <a:t>Altar</a:t>
            </a:r>
            <a:r>
              <a:rPr lang="en-CA" sz="1401" b="1" spc="95">
                <a:solidFill>
                  <a:srgbClr val="E17307"/>
                </a:solidFill>
                <a:latin typeface="+mj-lt"/>
                <a:cs typeface="Arial" panose="020B0604020202020204" pitchFamily="34" charset="0"/>
              </a:rPr>
              <a:t> </a:t>
            </a:r>
          </a:p>
          <a:p>
            <a:r>
              <a:rPr lang="en-CA" sz="1401" i="1">
                <a:solidFill>
                  <a:srgbClr val="E17307"/>
                </a:solidFill>
                <a:latin typeface="+mj-lt"/>
                <a:cs typeface="Arial" panose="020B0604020202020204" pitchFamily="34" charset="0"/>
              </a:rPr>
              <a:t>Aldebaran</a:t>
            </a:r>
            <a:r>
              <a:rPr lang="en-CA" sz="1401" i="1" spc="89">
                <a:solidFill>
                  <a:srgbClr val="E17307"/>
                </a:solidFill>
                <a:latin typeface="+mj-lt"/>
                <a:cs typeface="Arial" panose="020B0604020202020204" pitchFamily="34" charset="0"/>
              </a:rPr>
              <a:t> </a:t>
            </a:r>
            <a:r>
              <a:rPr lang="en-CA" sz="1401" i="1" spc="-12">
                <a:solidFill>
                  <a:srgbClr val="E17307"/>
                </a:solidFill>
                <a:latin typeface="+mj-lt"/>
                <a:cs typeface="Arial" panose="020B0604020202020204" pitchFamily="34" charset="0"/>
              </a:rPr>
              <a:t>Resources</a:t>
            </a:r>
          </a:p>
          <a:p>
            <a:r>
              <a:rPr lang="en-CA" sz="1401" b="1" i="1" spc="-12">
                <a:solidFill>
                  <a:srgbClr val="E17307"/>
                </a:solidFill>
                <a:latin typeface="+mj-lt"/>
                <a:cs typeface="Arial" panose="020B0604020202020204" pitchFamily="34" charset="0"/>
              </a:rPr>
              <a:t>El Pachón </a:t>
            </a:r>
            <a:r>
              <a:rPr lang="en-CA" sz="1401" i="1" spc="-12">
                <a:solidFill>
                  <a:srgbClr val="E17307"/>
                </a:solidFill>
                <a:latin typeface="+mj-lt"/>
                <a:cs typeface="Arial" panose="020B0604020202020204" pitchFamily="34" charset="0"/>
              </a:rPr>
              <a:t>Glencore</a:t>
            </a:r>
          </a:p>
        </p:txBody>
      </p:sp>
      <p:grpSp>
        <p:nvGrpSpPr>
          <p:cNvPr id="17" name="Group 16">
            <a:extLst>
              <a:ext uri="{FF2B5EF4-FFF2-40B4-BE49-F238E27FC236}">
                <a16:creationId xmlns:a16="http://schemas.microsoft.com/office/drawing/2014/main" id="{4CF4C9EE-E5CF-28B1-A6EA-563BD966AC58}"/>
              </a:ext>
            </a:extLst>
          </p:cNvPr>
          <p:cNvGrpSpPr/>
          <p:nvPr/>
        </p:nvGrpSpPr>
        <p:grpSpPr>
          <a:xfrm>
            <a:off x="9824200" y="2012044"/>
            <a:ext cx="1369381" cy="566078"/>
            <a:chOff x="7551448" y="1577620"/>
            <a:chExt cx="1027036" cy="424559"/>
          </a:xfrm>
        </p:grpSpPr>
        <p:grpSp>
          <p:nvGrpSpPr>
            <p:cNvPr id="18" name="Group 30">
              <a:extLst>
                <a:ext uri="{FF2B5EF4-FFF2-40B4-BE49-F238E27FC236}">
                  <a16:creationId xmlns:a16="http://schemas.microsoft.com/office/drawing/2014/main" id="{0B7F3526-80AC-F462-9949-09888FCA5F8B}"/>
                </a:ext>
              </a:extLst>
            </p:cNvPr>
            <p:cNvGrpSpPr/>
            <p:nvPr/>
          </p:nvGrpSpPr>
          <p:grpSpPr>
            <a:xfrm>
              <a:off x="7551448" y="1577620"/>
              <a:ext cx="1027036" cy="424559"/>
              <a:chOff x="9899456" y="2858915"/>
              <a:chExt cx="1369381" cy="566079"/>
            </a:xfrm>
          </p:grpSpPr>
          <p:sp>
            <p:nvSpPr>
              <p:cNvPr id="20" name="object 90">
                <a:extLst>
                  <a:ext uri="{FF2B5EF4-FFF2-40B4-BE49-F238E27FC236}">
                    <a16:creationId xmlns:a16="http://schemas.microsoft.com/office/drawing/2014/main" id="{BC7E8C37-F649-851E-E343-FC3A39CDF7C2}"/>
                  </a:ext>
                </a:extLst>
              </p:cNvPr>
              <p:cNvSpPr/>
              <p:nvPr/>
            </p:nvSpPr>
            <p:spPr>
              <a:xfrm>
                <a:off x="9899456" y="2858915"/>
                <a:ext cx="1344489" cy="566079"/>
              </a:xfrm>
              <a:custGeom>
                <a:avLst/>
                <a:gdLst/>
                <a:ahLst/>
                <a:cxnLst/>
                <a:rect l="l" t="t" r="r" b="b"/>
                <a:pathLst>
                  <a:path w="2234565" h="1028700">
                    <a:moveTo>
                      <a:pt x="2234036" y="0"/>
                    </a:moveTo>
                    <a:lnTo>
                      <a:pt x="0" y="0"/>
                    </a:lnTo>
                    <a:lnTo>
                      <a:pt x="0" y="1028115"/>
                    </a:lnTo>
                    <a:lnTo>
                      <a:pt x="2234036" y="1028115"/>
                    </a:lnTo>
                    <a:lnTo>
                      <a:pt x="2234036" y="0"/>
                    </a:lnTo>
                    <a:close/>
                  </a:path>
                </a:pathLst>
              </a:custGeom>
              <a:solidFill>
                <a:srgbClr val="0B4152">
                  <a:alpha val="14902"/>
                </a:srgbClr>
              </a:solidFill>
            </p:spPr>
            <p:txBody>
              <a:bodyPr wrap="square" lIns="0" tIns="0" rIns="0" bIns="0" rtlCol="0"/>
              <a:lstStyle/>
              <a:p>
                <a:endParaRPr sz="800"/>
              </a:p>
            </p:txBody>
          </p:sp>
          <p:sp>
            <p:nvSpPr>
              <p:cNvPr id="21" name="object 92">
                <a:extLst>
                  <a:ext uri="{FF2B5EF4-FFF2-40B4-BE49-F238E27FC236}">
                    <a16:creationId xmlns:a16="http://schemas.microsoft.com/office/drawing/2014/main" id="{D1A72182-0530-F46F-E0E7-7E42FD8697FC}"/>
                  </a:ext>
                </a:extLst>
              </p:cNvPr>
              <p:cNvSpPr txBox="1"/>
              <p:nvPr/>
            </p:nvSpPr>
            <p:spPr>
              <a:xfrm>
                <a:off x="10124491" y="2908612"/>
                <a:ext cx="545487" cy="178221"/>
              </a:xfrm>
              <a:prstGeom prst="rect">
                <a:avLst/>
              </a:prstGeom>
            </p:spPr>
            <p:txBody>
              <a:bodyPr vert="horz" wrap="square" lIns="0" tIns="8857" rIns="0" bIns="0" rtlCol="0">
                <a:spAutoFit/>
              </a:bodyPr>
              <a:lstStyle/>
              <a:p>
                <a:pPr marL="7701">
                  <a:spcBef>
                    <a:spcPts val="69"/>
                  </a:spcBef>
                </a:pPr>
                <a:r>
                  <a:rPr lang="en-US" sz="1100" b="1">
                    <a:solidFill>
                      <a:srgbClr val="0B4152"/>
                    </a:solidFill>
                    <a:cs typeface="Montserrat-SemiBold"/>
                  </a:rPr>
                  <a:t>MINE</a:t>
                </a:r>
              </a:p>
            </p:txBody>
          </p:sp>
          <p:sp>
            <p:nvSpPr>
              <p:cNvPr id="22" name="object 93">
                <a:extLst>
                  <a:ext uri="{FF2B5EF4-FFF2-40B4-BE49-F238E27FC236}">
                    <a16:creationId xmlns:a16="http://schemas.microsoft.com/office/drawing/2014/main" id="{89A32188-105B-D727-0617-09D10D1822A2}"/>
                  </a:ext>
                </a:extLst>
              </p:cNvPr>
              <p:cNvSpPr txBox="1"/>
              <p:nvPr/>
            </p:nvSpPr>
            <p:spPr>
              <a:xfrm>
                <a:off x="10117019" y="3153843"/>
                <a:ext cx="1151818" cy="178221"/>
              </a:xfrm>
              <a:prstGeom prst="rect">
                <a:avLst/>
              </a:prstGeom>
            </p:spPr>
            <p:txBody>
              <a:bodyPr vert="horz" wrap="square" lIns="0" tIns="8857" rIns="0" bIns="0" rtlCol="0">
                <a:spAutoFit/>
              </a:bodyPr>
              <a:lstStyle/>
              <a:p>
                <a:pPr marL="7701">
                  <a:spcBef>
                    <a:spcPts val="69"/>
                  </a:spcBef>
                </a:pPr>
                <a:r>
                  <a:rPr lang="en-US" sz="1100" b="1" spc="-7">
                    <a:solidFill>
                      <a:srgbClr val="E17307"/>
                    </a:solidFill>
                    <a:cs typeface="Montserrat-SemiBold"/>
                  </a:rPr>
                  <a:t>DEVELOPMENT</a:t>
                </a:r>
              </a:p>
            </p:txBody>
          </p:sp>
          <p:pic>
            <p:nvPicPr>
              <p:cNvPr id="23" name="object 96">
                <a:extLst>
                  <a:ext uri="{FF2B5EF4-FFF2-40B4-BE49-F238E27FC236}">
                    <a16:creationId xmlns:a16="http://schemas.microsoft.com/office/drawing/2014/main" id="{77EE5D54-DEDA-B2B2-66C8-746E4FD7103D}"/>
                  </a:ext>
                </a:extLst>
              </p:cNvPr>
              <p:cNvPicPr/>
              <p:nvPr/>
            </p:nvPicPr>
            <p:blipFill>
              <a:blip r:embed="rId3" cstate="screen">
                <a:extLst>
                  <a:ext uri="{28A0092B-C50C-407E-A947-70E740481C1C}">
                    <a14:useLocalDpi xmlns:a14="http://schemas.microsoft.com/office/drawing/2010/main"/>
                  </a:ext>
                </a:extLst>
              </a:blip>
              <a:stretch>
                <a:fillRect/>
              </a:stretch>
            </p:blipFill>
            <p:spPr>
              <a:xfrm flipV="1">
                <a:off x="9990151" y="2979366"/>
                <a:ext cx="48000" cy="48000"/>
              </a:xfrm>
              <a:prstGeom prst="rect">
                <a:avLst/>
              </a:prstGeom>
            </p:spPr>
          </p:pic>
        </p:grpSp>
        <p:sp>
          <p:nvSpPr>
            <p:cNvPr id="19" name="Elipse 6">
              <a:extLst>
                <a:ext uri="{FF2B5EF4-FFF2-40B4-BE49-F238E27FC236}">
                  <a16:creationId xmlns:a16="http://schemas.microsoft.com/office/drawing/2014/main" id="{F62DFC35-8AA4-BA96-AF48-6F36C548F468}"/>
                </a:ext>
              </a:extLst>
            </p:cNvPr>
            <p:cNvSpPr/>
            <p:nvPr/>
          </p:nvSpPr>
          <p:spPr>
            <a:xfrm>
              <a:off x="7621861" y="1851159"/>
              <a:ext cx="36000" cy="36000"/>
            </a:xfrm>
            <a:prstGeom prst="ellipse">
              <a:avLst/>
            </a:prstGeom>
            <a:solidFill>
              <a:srgbClr val="E773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24" name="Group 23">
            <a:extLst>
              <a:ext uri="{FF2B5EF4-FFF2-40B4-BE49-F238E27FC236}">
                <a16:creationId xmlns:a16="http://schemas.microsoft.com/office/drawing/2014/main" id="{E42287DD-0FAA-FBB9-BC30-F6976A6585E4}"/>
              </a:ext>
            </a:extLst>
          </p:cNvPr>
          <p:cNvGrpSpPr/>
          <p:nvPr/>
        </p:nvGrpSpPr>
        <p:grpSpPr>
          <a:xfrm>
            <a:off x="327887" y="2545084"/>
            <a:ext cx="1980335" cy="1658564"/>
            <a:chOff x="393190" y="1666133"/>
            <a:chExt cx="2992581" cy="2506275"/>
          </a:xfrm>
          <a:solidFill>
            <a:srgbClr val="E1E7D5"/>
          </a:solidFill>
        </p:grpSpPr>
        <p:sp>
          <p:nvSpPr>
            <p:cNvPr id="25" name="Rectangle 24">
              <a:extLst>
                <a:ext uri="{FF2B5EF4-FFF2-40B4-BE49-F238E27FC236}">
                  <a16:creationId xmlns:a16="http://schemas.microsoft.com/office/drawing/2014/main" id="{5A71C4EE-7B82-D4B6-FA5E-50E2C2340FA1}"/>
                </a:ext>
              </a:extLst>
            </p:cNvPr>
            <p:cNvSpPr/>
            <p:nvPr/>
          </p:nvSpPr>
          <p:spPr bwMode="gray">
            <a:xfrm>
              <a:off x="393190" y="1666133"/>
              <a:ext cx="2992581" cy="2506275"/>
            </a:xfrm>
            <a:prstGeom prst="rect">
              <a:avLst/>
            </a:prstGeom>
            <a:grpFill/>
            <a:ln w="28575" cmpd="sng" algn="ctr">
              <a:noFill/>
              <a:prstDash val="solid"/>
              <a:miter lim="800000"/>
              <a:headEnd/>
              <a:tailEnd/>
            </a:ln>
            <a:effectLst/>
          </p:spPr>
          <p:txBody>
            <a:bodyPr rot="0" spcFirstLastPara="0" vertOverflow="overflow" horzOverflow="overflow" vert="horz" wrap="square" lIns="0" tIns="24207" rIns="24207" bIns="24207" numCol="1" spcCol="0" rtlCol="0" fromWordArt="0" anchor="ctr" anchorCtr="0" forceAA="0" compatLnSpc="1">
              <a:prstTxWarp prst="textNoShape">
                <a:avLst/>
              </a:prstTxWarp>
              <a:noAutofit/>
            </a:bodyPr>
            <a:lstStyle/>
            <a:p>
              <a:pPr algn="ctr" defTabSz="605069">
                <a:defRPr/>
              </a:pPr>
              <a:endParaRPr lang="en-US" sz="663">
                <a:solidFill>
                  <a:srgbClr val="000000"/>
                </a:solidFill>
                <a:latin typeface="Arial" panose="020B0604020202020204" pitchFamily="34" charset="0"/>
              </a:endParaRPr>
            </a:p>
          </p:txBody>
        </p:sp>
        <p:pic>
          <p:nvPicPr>
            <p:cNvPr id="26" name="Picture 10">
              <a:extLst>
                <a:ext uri="{FF2B5EF4-FFF2-40B4-BE49-F238E27FC236}">
                  <a16:creationId xmlns:a16="http://schemas.microsoft.com/office/drawing/2014/main" id="{1A8E1CA4-4215-2B9E-CE62-42B471FF1CE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7140" y="3605899"/>
              <a:ext cx="725374" cy="156958"/>
            </a:xfrm>
            <a:prstGeom prst="rect">
              <a:avLst/>
            </a:prstGeom>
            <a:grpFill/>
            <a:ln>
              <a:noFill/>
              <a:prstDash val="solid"/>
            </a:ln>
          </p:spPr>
        </p:pic>
        <p:pic>
          <p:nvPicPr>
            <p:cNvPr id="27" name="Picture 34">
              <a:extLst>
                <a:ext uri="{FF2B5EF4-FFF2-40B4-BE49-F238E27FC236}">
                  <a16:creationId xmlns:a16="http://schemas.microsoft.com/office/drawing/2014/main" id="{396FBC4C-83F6-E57A-C7A7-4264572F732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07751" y="2799980"/>
              <a:ext cx="885825" cy="143583"/>
            </a:xfrm>
            <a:prstGeom prst="rect">
              <a:avLst/>
            </a:prstGeom>
            <a:grpFill/>
            <a:ln>
              <a:noFill/>
              <a:prstDash val="solid"/>
            </a:ln>
          </p:spPr>
        </p:pic>
        <p:pic>
          <p:nvPicPr>
            <p:cNvPr id="28" name="Picture 36" descr="Lithium Americas Logo PNG Vector (PDF) Free Download">
              <a:extLst>
                <a:ext uri="{FF2B5EF4-FFF2-40B4-BE49-F238E27FC236}">
                  <a16:creationId xmlns:a16="http://schemas.microsoft.com/office/drawing/2014/main" id="{947066D9-F114-A590-5200-5639A2BEB91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8911" y="2597699"/>
              <a:ext cx="667424" cy="253621"/>
            </a:xfrm>
            <a:prstGeom prst="rect">
              <a:avLst/>
            </a:prstGeom>
            <a:grpFill/>
            <a:ln>
              <a:noFill/>
              <a:prstDash val="solid"/>
            </a:ln>
          </p:spPr>
        </p:pic>
        <p:pic>
          <p:nvPicPr>
            <p:cNvPr id="29" name="Picture 16" descr="Hochschild Mining - Wikipedia">
              <a:extLst>
                <a:ext uri="{FF2B5EF4-FFF2-40B4-BE49-F238E27FC236}">
                  <a16:creationId xmlns:a16="http://schemas.microsoft.com/office/drawing/2014/main" id="{47323994-5AAE-A387-E056-A8CEF6F9D85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15906" y="2552627"/>
              <a:ext cx="732094" cy="382570"/>
            </a:xfrm>
            <a:prstGeom prst="rect">
              <a:avLst/>
            </a:prstGeom>
            <a:grpFill/>
            <a:ln>
              <a:noFill/>
              <a:prstDash val="solid"/>
            </a:ln>
          </p:spPr>
        </p:pic>
        <p:pic>
          <p:nvPicPr>
            <p:cNvPr id="30" name="Picture 40">
              <a:extLst>
                <a:ext uri="{FF2B5EF4-FFF2-40B4-BE49-F238E27FC236}">
                  <a16:creationId xmlns:a16="http://schemas.microsoft.com/office/drawing/2014/main" id="{3102C319-F580-1E1C-1D02-C09870CF00A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49955" y="2541307"/>
              <a:ext cx="934841" cy="169824"/>
            </a:xfrm>
            <a:prstGeom prst="rect">
              <a:avLst/>
            </a:prstGeom>
            <a:grpFill/>
            <a:ln>
              <a:noFill/>
              <a:prstDash val="solid"/>
            </a:ln>
          </p:spPr>
        </p:pic>
        <p:pic>
          <p:nvPicPr>
            <p:cNvPr id="31" name="Picture 2" descr="Barrick Gold Corporation - Home">
              <a:extLst>
                <a:ext uri="{FF2B5EF4-FFF2-40B4-BE49-F238E27FC236}">
                  <a16:creationId xmlns:a16="http://schemas.microsoft.com/office/drawing/2014/main" id="{D262F871-AF6A-54ED-16A7-4B418EF157DF}"/>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53902" y="3303630"/>
              <a:ext cx="1041770" cy="207112"/>
            </a:xfrm>
            <a:prstGeom prst="rect">
              <a:avLst/>
            </a:prstGeom>
            <a:grpFill/>
            <a:ln>
              <a:noFill/>
              <a:prstDash val="solid"/>
            </a:ln>
          </p:spPr>
        </p:pic>
        <p:pic>
          <p:nvPicPr>
            <p:cNvPr id="32" name="Picture 31">
              <a:extLst>
                <a:ext uri="{FF2B5EF4-FFF2-40B4-BE49-F238E27FC236}">
                  <a16:creationId xmlns:a16="http://schemas.microsoft.com/office/drawing/2014/main" id="{82FB7287-2FEF-3E61-6F96-6AFC4C11BD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20759" y="1750880"/>
              <a:ext cx="827241" cy="255452"/>
            </a:xfrm>
            <a:prstGeom prst="rect">
              <a:avLst/>
            </a:prstGeom>
            <a:grpFill/>
            <a:ln>
              <a:noFill/>
              <a:prstDash val="solid"/>
            </a:ln>
          </p:spPr>
        </p:pic>
        <p:pic>
          <p:nvPicPr>
            <p:cNvPr id="33" name="Picture 4" descr="Lundin Mining Corporation">
              <a:extLst>
                <a:ext uri="{FF2B5EF4-FFF2-40B4-BE49-F238E27FC236}">
                  <a16:creationId xmlns:a16="http://schemas.microsoft.com/office/drawing/2014/main" id="{6DE68B1E-3C96-5ED2-456E-A6D5E3098A0A}"/>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84648" y="3906207"/>
              <a:ext cx="1073225" cy="162122"/>
            </a:xfrm>
            <a:prstGeom prst="rect">
              <a:avLst/>
            </a:prstGeom>
            <a:grpFill/>
            <a:ln>
              <a:noFill/>
              <a:prstDash val="solid"/>
            </a:ln>
          </p:spPr>
        </p:pic>
        <p:pic>
          <p:nvPicPr>
            <p:cNvPr id="34" name="Picture 33" descr="A black and grey text&#10;&#10;Description automatically generated">
              <a:extLst>
                <a:ext uri="{FF2B5EF4-FFF2-40B4-BE49-F238E27FC236}">
                  <a16:creationId xmlns:a16="http://schemas.microsoft.com/office/drawing/2014/main" id="{CC41472A-E7C5-502C-1269-15ECCE4047F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32543" y="2163952"/>
              <a:ext cx="1014887" cy="207413"/>
            </a:xfrm>
            <a:prstGeom prst="rect">
              <a:avLst/>
            </a:prstGeom>
            <a:grpFill/>
            <a:ln>
              <a:noFill/>
              <a:prstDash val="solid"/>
            </a:ln>
          </p:spPr>
        </p:pic>
      </p:grpSp>
      <p:pic>
        <p:nvPicPr>
          <p:cNvPr id="35" name="Picture 6">
            <a:extLst>
              <a:ext uri="{FF2B5EF4-FFF2-40B4-BE49-F238E27FC236}">
                <a16:creationId xmlns:a16="http://schemas.microsoft.com/office/drawing/2014/main" id="{EEA66D3D-A24A-9D87-1D00-A8F4CEDF0D4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53498" y="3430735"/>
            <a:ext cx="773317" cy="160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High-Performance Lithium Products &amp; Solutions | Livent">
            <a:extLst>
              <a:ext uri="{FF2B5EF4-FFF2-40B4-BE49-F238E27FC236}">
                <a16:creationId xmlns:a16="http://schemas.microsoft.com/office/drawing/2014/main" id="{6553D8F9-5CC1-B4E4-98C5-25C0DAEEDC10}"/>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77911" y="3540535"/>
            <a:ext cx="1099043" cy="33649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Armageddon Bargain Hunting: Fortuna Silver Mines (NYSE:FSM) | Seeking Alpha">
            <a:extLst>
              <a:ext uri="{FF2B5EF4-FFF2-40B4-BE49-F238E27FC236}">
                <a16:creationId xmlns:a16="http://schemas.microsoft.com/office/drawing/2014/main" id="{AC77E548-B0B9-7AAC-FE06-E69566738465}"/>
              </a:ext>
            </a:extLst>
          </p:cNvPr>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7051" y="2732257"/>
            <a:ext cx="864896" cy="3561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Zijin Mining to Acquire Continental Gold in Friendly, All-Cash Offer for  C$1.4 billion">
            <a:extLst>
              <a:ext uri="{FF2B5EF4-FFF2-40B4-BE49-F238E27FC236}">
                <a16:creationId xmlns:a16="http://schemas.microsoft.com/office/drawing/2014/main" id="{A8F5AEDA-F2BA-3099-DF79-00DF323140D9}"/>
              </a:ext>
            </a:extLst>
          </p:cNvPr>
          <p:cNvPicPr>
            <a:picLocks noChangeAspect="1" noChangeArrowheads="1"/>
          </p:cNvPicPr>
          <p:nvPr/>
        </p:nvPicPr>
        <p:blipFill rotWithShape="1">
          <a:blip r:embed="rId16"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872752" y="3823521"/>
            <a:ext cx="467019" cy="1234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a:extLst>
              <a:ext uri="{FF2B5EF4-FFF2-40B4-BE49-F238E27FC236}">
                <a16:creationId xmlns:a16="http://schemas.microsoft.com/office/drawing/2014/main" id="{E453C9B9-3CB9-17C6-F86A-04C1096E4F27}"/>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719534" y="3922605"/>
            <a:ext cx="427407" cy="1156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2" descr="Eramet - Wikipedia">
            <a:extLst>
              <a:ext uri="{FF2B5EF4-FFF2-40B4-BE49-F238E27FC236}">
                <a16:creationId xmlns:a16="http://schemas.microsoft.com/office/drawing/2014/main" id="{5BFE2FCD-118A-71A2-5D65-193A65E6F4BD}"/>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23502" y="2871737"/>
            <a:ext cx="633839" cy="39694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51DBE7F8-4DAD-54F1-D5E9-5215CA41BEBA}"/>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220664" y="3903316"/>
            <a:ext cx="643121" cy="301641"/>
          </a:xfrm>
          <a:prstGeom prst="rect">
            <a:avLst/>
          </a:prstGeom>
        </p:spPr>
      </p:pic>
      <p:pic>
        <p:nvPicPr>
          <p:cNvPr id="42" name="Picture 41">
            <a:extLst>
              <a:ext uri="{FF2B5EF4-FFF2-40B4-BE49-F238E27FC236}">
                <a16:creationId xmlns:a16="http://schemas.microsoft.com/office/drawing/2014/main" id="{4FDF1589-8D65-1BD6-78C3-B0EBC1FDDC0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366489" y="2619615"/>
            <a:ext cx="817295" cy="235700"/>
          </a:xfrm>
          <a:prstGeom prst="rect">
            <a:avLst/>
          </a:prstGeom>
        </p:spPr>
      </p:pic>
      <p:pic>
        <p:nvPicPr>
          <p:cNvPr id="43" name="Picture 42">
            <a:extLst>
              <a:ext uri="{FF2B5EF4-FFF2-40B4-BE49-F238E27FC236}">
                <a16:creationId xmlns:a16="http://schemas.microsoft.com/office/drawing/2014/main" id="{7BEB8294-89CC-83A4-0228-A1362E4970B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16665" y="2562779"/>
            <a:ext cx="162765" cy="162765"/>
          </a:xfrm>
          <a:prstGeom prst="rect">
            <a:avLst/>
          </a:prstGeom>
        </p:spPr>
      </p:pic>
      <p:sp>
        <p:nvSpPr>
          <p:cNvPr id="44" name="TextBox 43">
            <a:extLst>
              <a:ext uri="{FF2B5EF4-FFF2-40B4-BE49-F238E27FC236}">
                <a16:creationId xmlns:a16="http://schemas.microsoft.com/office/drawing/2014/main" id="{255169C5-D02B-657E-DBE8-EBFF81B0C97B}"/>
              </a:ext>
            </a:extLst>
          </p:cNvPr>
          <p:cNvSpPr txBox="1"/>
          <p:nvPr/>
        </p:nvSpPr>
        <p:spPr>
          <a:xfrm>
            <a:off x="159949" y="1930088"/>
            <a:ext cx="2148272" cy="624762"/>
          </a:xfrm>
          <a:prstGeom prst="rect">
            <a:avLst/>
          </a:prstGeom>
          <a:solidFill>
            <a:srgbClr val="E1E7D5"/>
          </a:solidFill>
        </p:spPr>
        <p:txBody>
          <a:bodyPr wrap="square" lIns="48000" tIns="96000" rIns="48000" bIns="96000">
            <a:spAutoFit/>
          </a:bodyPr>
          <a:lstStyle/>
          <a:p>
            <a:pPr algn="ctr" defTabSz="605069">
              <a:spcBef>
                <a:spcPts val="795"/>
              </a:spcBef>
              <a:buClr>
                <a:srgbClr val="0051A5"/>
              </a:buClr>
              <a:buSzPct val="100000"/>
              <a:defRPr/>
            </a:pPr>
            <a:r>
              <a:rPr lang="en-US" sz="1400" b="1" spc="-11">
                <a:solidFill>
                  <a:srgbClr val="0A3B50"/>
                </a:solidFill>
                <a:latin typeface="Arial" panose="020B0604020202020204" pitchFamily="34" charset="0"/>
                <a:cs typeface="Arial" panose="020B0604020202020204" pitchFamily="34" charset="0"/>
              </a:rPr>
              <a:t>Multiple In-Country   Key Industry Players</a:t>
            </a:r>
            <a:endParaRPr lang="en-US" sz="1400" spc="-11">
              <a:solidFill>
                <a:srgbClr val="0A3B50"/>
              </a:solidFill>
              <a:latin typeface="Arial" panose="020B0604020202020204" pitchFamily="34" charset="0"/>
              <a:cs typeface="Arial" panose="020B0604020202020204" pitchFamily="34" charset="0"/>
            </a:endParaRPr>
          </a:p>
        </p:txBody>
      </p:sp>
      <p:sp>
        <p:nvSpPr>
          <p:cNvPr id="45" name="Rectángulo 25">
            <a:extLst>
              <a:ext uri="{FF2B5EF4-FFF2-40B4-BE49-F238E27FC236}">
                <a16:creationId xmlns:a16="http://schemas.microsoft.com/office/drawing/2014/main" id="{8FA98299-74E6-93E0-1620-8BF085D5D213}"/>
              </a:ext>
            </a:extLst>
          </p:cNvPr>
          <p:cNvSpPr/>
          <p:nvPr/>
        </p:nvSpPr>
        <p:spPr>
          <a:xfrm>
            <a:off x="237051" y="4217623"/>
            <a:ext cx="1971336" cy="265996"/>
          </a:xfrm>
          <a:prstGeom prst="rect">
            <a:avLst/>
          </a:prstGeom>
          <a:solidFill>
            <a:srgbClr val="E1E7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6" name="Imagen 1032" descr="Forma&#10;&#10;Descripción generada automáticamente con confianza media">
            <a:extLst>
              <a:ext uri="{FF2B5EF4-FFF2-40B4-BE49-F238E27FC236}">
                <a16:creationId xmlns:a16="http://schemas.microsoft.com/office/drawing/2014/main" id="{30A3CE20-53EA-AD35-7013-1C7B09A916C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53127" y="3421033"/>
            <a:ext cx="397887" cy="161807"/>
          </a:xfrm>
          <a:prstGeom prst="rect">
            <a:avLst/>
          </a:prstGeom>
        </p:spPr>
      </p:pic>
      <p:pic>
        <p:nvPicPr>
          <p:cNvPr id="47" name="Imagen 1037" descr="Logotipo&#10;&#10;Descripción generada automáticamente">
            <a:extLst>
              <a:ext uri="{FF2B5EF4-FFF2-40B4-BE49-F238E27FC236}">
                <a16:creationId xmlns:a16="http://schemas.microsoft.com/office/drawing/2014/main" id="{173035B1-B7CA-EF95-958A-B7E6184AD822}"/>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26793" y="4254296"/>
            <a:ext cx="343572" cy="129913"/>
          </a:xfrm>
          <a:prstGeom prst="rect">
            <a:avLst/>
          </a:prstGeom>
        </p:spPr>
      </p:pic>
      <p:pic>
        <p:nvPicPr>
          <p:cNvPr id="48" name="Imagen 1042" descr="Logotipo&#10;&#10;Descripción generada automáticamente">
            <a:extLst>
              <a:ext uri="{FF2B5EF4-FFF2-40B4-BE49-F238E27FC236}">
                <a16:creationId xmlns:a16="http://schemas.microsoft.com/office/drawing/2014/main" id="{49910EBF-A3B4-A036-B1B2-B1ECA25EFBBE}"/>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70060" y="4210361"/>
            <a:ext cx="664005" cy="272243"/>
          </a:xfrm>
          <a:prstGeom prst="rect">
            <a:avLst/>
          </a:prstGeom>
        </p:spPr>
      </p:pic>
      <p:sp>
        <p:nvSpPr>
          <p:cNvPr id="49" name="Rectangle 48">
            <a:extLst>
              <a:ext uri="{FF2B5EF4-FFF2-40B4-BE49-F238E27FC236}">
                <a16:creationId xmlns:a16="http://schemas.microsoft.com/office/drawing/2014/main" id="{522C63AA-CAA4-EC1F-530F-A05FA0E77FDD}"/>
              </a:ext>
            </a:extLst>
          </p:cNvPr>
          <p:cNvSpPr/>
          <p:nvPr/>
        </p:nvSpPr>
        <p:spPr>
          <a:xfrm>
            <a:off x="9818341" y="3038676"/>
            <a:ext cx="1203279" cy="1041685"/>
          </a:xfrm>
          <a:prstGeom prst="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73365029-4434-7075-0BCB-63A70AC8C8D2}"/>
              </a:ext>
            </a:extLst>
          </p:cNvPr>
          <p:cNvSpPr txBox="1"/>
          <p:nvPr/>
        </p:nvSpPr>
        <p:spPr>
          <a:xfrm>
            <a:off x="9817566" y="3009129"/>
            <a:ext cx="1192745" cy="276999"/>
          </a:xfrm>
          <a:prstGeom prst="rect">
            <a:avLst/>
          </a:prstGeom>
          <a:noFill/>
        </p:spPr>
        <p:txBody>
          <a:bodyPr wrap="square" rtlCol="0">
            <a:spAutoFit/>
          </a:bodyPr>
          <a:lstStyle/>
          <a:p>
            <a:pPr algn="ctr"/>
            <a:r>
              <a:rPr lang="en-US" sz="1200" b="1">
                <a:solidFill>
                  <a:srgbClr val="C00000"/>
                </a:solidFill>
              </a:rPr>
              <a:t>Vicuña JV</a:t>
            </a:r>
          </a:p>
        </p:txBody>
      </p:sp>
      <p:sp>
        <p:nvSpPr>
          <p:cNvPr id="51" name="Rectangle 50">
            <a:extLst>
              <a:ext uri="{FF2B5EF4-FFF2-40B4-BE49-F238E27FC236}">
                <a16:creationId xmlns:a16="http://schemas.microsoft.com/office/drawing/2014/main" id="{C34EA645-4F32-AAAB-2F39-4055870DE715}"/>
              </a:ext>
            </a:extLst>
          </p:cNvPr>
          <p:cNvSpPr/>
          <p:nvPr/>
        </p:nvSpPr>
        <p:spPr>
          <a:xfrm>
            <a:off x="159949" y="1930088"/>
            <a:ext cx="2148272" cy="2550903"/>
          </a:xfrm>
          <a:prstGeom prst="rect">
            <a:avLst/>
          </a:prstGeom>
          <a:noFill/>
          <a:ln w="9525">
            <a:solidFill>
              <a:srgbClr val="275E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3" name="Picture 52" descr="Blue text on a black background&#10;&#10;AI-generated content may be incorrect.">
            <a:extLst>
              <a:ext uri="{FF2B5EF4-FFF2-40B4-BE49-F238E27FC236}">
                <a16:creationId xmlns:a16="http://schemas.microsoft.com/office/drawing/2014/main" id="{F7ABD618-9A4B-A674-7A8A-6429B3EE630A}"/>
              </a:ext>
            </a:extLst>
          </p:cNvPr>
          <p:cNvPicPr>
            <a:picLocks noChangeAspect="1"/>
          </p:cNvPicPr>
          <p:nvPr/>
        </p:nvPicPr>
        <p:blipFill>
          <a:blip r:embed="rId25"/>
          <a:srcRect l="1948" t="-10871" r="76973" b="107521"/>
          <a:stretch>
            <a:fillRect/>
          </a:stretch>
        </p:blipFill>
        <p:spPr>
          <a:xfrm>
            <a:off x="1654998" y="2432091"/>
            <a:ext cx="524437" cy="147324"/>
          </a:xfrm>
          <a:prstGeom prst="rect">
            <a:avLst/>
          </a:prstGeom>
        </p:spPr>
      </p:pic>
      <p:pic>
        <p:nvPicPr>
          <p:cNvPr id="54" name="Imagen 51" descr="Logotipo&#10;&#10;El contenido generado por IA puede ser incorrecto.">
            <a:extLst>
              <a:ext uri="{FF2B5EF4-FFF2-40B4-BE49-F238E27FC236}">
                <a16:creationId xmlns:a16="http://schemas.microsoft.com/office/drawing/2014/main" id="{497D42A5-AF31-7521-0781-B39CBED18348}"/>
              </a:ext>
            </a:extLst>
          </p:cNvPr>
          <p:cNvPicPr>
            <a:picLocks noChangeAspect="1"/>
          </p:cNvPicPr>
          <p:nvPr/>
        </p:nvPicPr>
        <p:blipFill>
          <a:blip r:embed="rId25">
            <a:extLst>
              <a:ext uri="{28A0092B-C50C-407E-A947-70E740481C1C}">
                <a14:useLocalDpi xmlns:a14="http://schemas.microsoft.com/office/drawing/2010/main" val="0"/>
              </a:ext>
            </a:extLst>
          </a:blip>
          <a:srcRect t="43952" b="40254"/>
          <a:stretch>
            <a:fillRect/>
          </a:stretch>
        </p:blipFill>
        <p:spPr>
          <a:xfrm>
            <a:off x="1648718" y="4250530"/>
            <a:ext cx="593025" cy="166515"/>
          </a:xfrm>
          <a:prstGeom prst="rect">
            <a:avLst/>
          </a:prstGeom>
        </p:spPr>
      </p:pic>
      <p:sp>
        <p:nvSpPr>
          <p:cNvPr id="55" name="TextBox 54">
            <a:extLst>
              <a:ext uri="{FF2B5EF4-FFF2-40B4-BE49-F238E27FC236}">
                <a16:creationId xmlns:a16="http://schemas.microsoft.com/office/drawing/2014/main" id="{74C6E9A2-0E67-443D-4640-895F2CC5B77A}"/>
              </a:ext>
            </a:extLst>
          </p:cNvPr>
          <p:cNvSpPr txBox="1"/>
          <p:nvPr/>
        </p:nvSpPr>
        <p:spPr>
          <a:xfrm>
            <a:off x="3190874" y="1088276"/>
            <a:ext cx="6257925" cy="369332"/>
          </a:xfrm>
          <a:prstGeom prst="rect">
            <a:avLst/>
          </a:prstGeom>
          <a:solidFill>
            <a:srgbClr val="51AAD9"/>
          </a:solidFill>
          <a:ln w="22225">
            <a:solidFill>
              <a:schemeClr val="bg1"/>
            </a:solidFill>
          </a:ln>
        </p:spPr>
        <p:txBody>
          <a:bodyPr wrap="square" rtlCol="0">
            <a:spAutoFit/>
          </a:bodyPr>
          <a:lstStyle/>
          <a:p>
            <a:pPr algn="ctr"/>
            <a:r>
              <a:rPr lang="en-US">
                <a:solidFill>
                  <a:schemeClr val="bg1"/>
                </a:solidFill>
              </a:rPr>
              <a:t>Chile &amp; Perú produce 40% of the world's copper production</a:t>
            </a:r>
            <a:endParaRPr lang="en-CA">
              <a:solidFill>
                <a:schemeClr val="bg1"/>
              </a:solidFill>
            </a:endParaRPr>
          </a:p>
        </p:txBody>
      </p:sp>
    </p:spTree>
    <p:extLst>
      <p:ext uri="{BB962C8B-B14F-4D97-AF65-F5344CB8AC3E}">
        <p14:creationId xmlns:p14="http://schemas.microsoft.com/office/powerpoint/2010/main" val="823042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s Azules Promo Final">
            <a:hlinkClick r:id="" action="ppaction://media"/>
            <a:extLst>
              <a:ext uri="{FF2B5EF4-FFF2-40B4-BE49-F238E27FC236}">
                <a16:creationId xmlns:a16="http://schemas.microsoft.com/office/drawing/2014/main" id="{1DA69313-5EC8-E5AF-6D8B-7A96CAE4D0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4866327D-595F-CD93-D067-B629B065603C}"/>
              </a:ext>
            </a:extLst>
          </p:cNvPr>
          <p:cNvSpPr>
            <a:spLocks noGrp="1"/>
          </p:cNvSpPr>
          <p:nvPr>
            <p:ph type="title"/>
          </p:nvPr>
        </p:nvSpPr>
        <p:spPr>
          <a:xfrm>
            <a:off x="133026" y="133189"/>
            <a:ext cx="12200985" cy="659773"/>
          </a:xfrm>
        </p:spPr>
        <p:txBody>
          <a:bodyPr>
            <a:normAutofit fontScale="90000"/>
          </a:bodyPr>
          <a:lstStyle/>
          <a:p>
            <a:r>
              <a:rPr lang="en-US" sz="2700" spc="-40"/>
              <a:t>McEwen Copper Is Planning the World’s 1</a:t>
            </a:r>
            <a:r>
              <a:rPr lang="en-US" sz="2700" spc="-40" baseline="30000"/>
              <a:t>st</a:t>
            </a:r>
            <a:r>
              <a:rPr lang="en-US" sz="2700" spc="-40"/>
              <a:t> Regenerative Copper Mine in Argentina</a:t>
            </a:r>
            <a:endParaRPr lang="en-US" spc="-40"/>
          </a:p>
        </p:txBody>
      </p:sp>
      <p:sp>
        <p:nvSpPr>
          <p:cNvPr id="12" name="Slide Number Placeholder 2">
            <a:extLst>
              <a:ext uri="{FF2B5EF4-FFF2-40B4-BE49-F238E27FC236}">
                <a16:creationId xmlns:a16="http://schemas.microsoft.com/office/drawing/2014/main" id="{868983CD-B688-5E1D-3237-DEE36F096DC2}"/>
              </a:ext>
            </a:extLst>
          </p:cNvPr>
          <p:cNvSpPr txBox="1">
            <a:spLocks/>
          </p:cNvSpPr>
          <p:nvPr/>
        </p:nvSpPr>
        <p:spPr>
          <a:xfrm>
            <a:off x="9448800" y="5972592"/>
            <a:ext cx="2743200" cy="885409"/>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4400" b="1">
                <a:solidFill>
                  <a:srgbClr val="29486C"/>
                </a:solidFill>
                <a:latin typeface="Montserrat" panose="00000500000000000000" pitchFamily="2" charset="0"/>
                <a:cs typeface="Arial Black" panose="020B0604020202020204" pitchFamily="34" charset="0"/>
              </a:rPr>
              <a:pPr algn="r"/>
              <a:t>22</a:t>
            </a:fld>
            <a:endParaRPr lang="en-ID" sz="4400" b="1">
              <a:solidFill>
                <a:srgbClr val="29486C"/>
              </a:solidFill>
              <a:latin typeface="Montserrat" panose="00000500000000000000" pitchFamily="2" charset="0"/>
              <a:cs typeface="Arial Black" panose="020B0604020202020204" pitchFamily="34" charset="0"/>
            </a:endParaRPr>
          </a:p>
        </p:txBody>
      </p:sp>
      <p:pic>
        <p:nvPicPr>
          <p:cNvPr id="5" name="Picture 4" descr="A qr code on a white background&#10;&#10;Description automatically generated">
            <a:extLst>
              <a:ext uri="{FF2B5EF4-FFF2-40B4-BE49-F238E27FC236}">
                <a16:creationId xmlns:a16="http://schemas.microsoft.com/office/drawing/2014/main" id="{8749F4AF-8764-FA20-AEF8-0B377A562E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103" y="844210"/>
            <a:ext cx="981426" cy="981426"/>
          </a:xfrm>
          <a:prstGeom prst="rect">
            <a:avLst/>
          </a:prstGeom>
        </p:spPr>
      </p:pic>
      <p:sp>
        <p:nvSpPr>
          <p:cNvPr id="3" name="Title 8">
            <a:extLst>
              <a:ext uri="{FF2B5EF4-FFF2-40B4-BE49-F238E27FC236}">
                <a16:creationId xmlns:a16="http://schemas.microsoft.com/office/drawing/2014/main" id="{19BBFD9C-FB24-71F6-277D-8AB6489F576A}"/>
              </a:ext>
            </a:extLst>
          </p:cNvPr>
          <p:cNvSpPr txBox="1">
            <a:spLocks/>
          </p:cNvSpPr>
          <p:nvPr/>
        </p:nvSpPr>
        <p:spPr>
          <a:xfrm>
            <a:off x="1275123" y="854258"/>
            <a:ext cx="3102790" cy="65977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2400" b="1" i="0" kern="1200">
                <a:solidFill>
                  <a:srgbClr val="003C58"/>
                </a:solidFill>
                <a:latin typeface="Arial" panose="020B0604020202020204" pitchFamily="34" charset="0"/>
                <a:ea typeface="+mj-ea"/>
                <a:cs typeface="Arial" panose="020B0604020202020204" pitchFamily="34" charset="0"/>
              </a:defRPr>
            </a:lvl1pPr>
          </a:lstStyle>
          <a:p>
            <a:pPr algn="ctr">
              <a:spcBef>
                <a:spcPts val="400"/>
              </a:spcBef>
              <a:spcAft>
                <a:spcPts val="200"/>
              </a:spcAft>
            </a:pPr>
            <a:r>
              <a:rPr lang="en-US" sz="2500" b="0" spc="20"/>
              <a:t>Watch the video here:</a:t>
            </a:r>
          </a:p>
          <a:p>
            <a:pPr>
              <a:spcBef>
                <a:spcPts val="400"/>
              </a:spcBef>
              <a:spcAft>
                <a:spcPts val="200"/>
              </a:spcAft>
            </a:pPr>
            <a:r>
              <a:rPr lang="en-US" sz="2100" b="0" spc="-50"/>
              <a:t>https://t.ly/lAYts</a:t>
            </a:r>
            <a:endParaRPr lang="en-US" spc="-50"/>
          </a:p>
        </p:txBody>
      </p:sp>
    </p:spTree>
    <p:extLst>
      <p:ext uri="{BB962C8B-B14F-4D97-AF65-F5344CB8AC3E}">
        <p14:creationId xmlns:p14="http://schemas.microsoft.com/office/powerpoint/2010/main" val="188924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200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200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200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351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p:bldP spid="1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761166EC-6D42-8351-684E-15DA1489EB1E}"/>
              </a:ext>
            </a:extLst>
          </p:cNvPr>
          <p:cNvGraphicFramePr>
            <a:graphicFrameLocks noGrp="1"/>
          </p:cNvGraphicFramePr>
          <p:nvPr>
            <p:extLst>
              <p:ext uri="{D42A27DB-BD31-4B8C-83A1-F6EECF244321}">
                <p14:modId xmlns:p14="http://schemas.microsoft.com/office/powerpoint/2010/main" val="2154030486"/>
              </p:ext>
            </p:extLst>
          </p:nvPr>
        </p:nvGraphicFramePr>
        <p:xfrm>
          <a:off x="454270" y="1560513"/>
          <a:ext cx="11448000" cy="4446000"/>
        </p:xfrm>
        <a:graphic>
          <a:graphicData uri="http://schemas.openxmlformats.org/drawingml/2006/table">
            <a:tbl>
              <a:tblPr firstRow="1" bandRow="1">
                <a:tableStyleId>{8799B23B-EC83-4686-B30A-512413B5E67A}</a:tableStyleId>
              </a:tblPr>
              <a:tblGrid>
                <a:gridCol w="396000">
                  <a:extLst>
                    <a:ext uri="{9D8B030D-6E8A-4147-A177-3AD203B41FA5}">
                      <a16:colId xmlns:a16="http://schemas.microsoft.com/office/drawing/2014/main" val="2358414783"/>
                    </a:ext>
                  </a:extLst>
                </a:gridCol>
                <a:gridCol w="2340000">
                  <a:extLst>
                    <a:ext uri="{9D8B030D-6E8A-4147-A177-3AD203B41FA5}">
                      <a16:colId xmlns:a16="http://schemas.microsoft.com/office/drawing/2014/main" val="2490855592"/>
                    </a:ext>
                  </a:extLst>
                </a:gridCol>
                <a:gridCol w="1476000">
                  <a:extLst>
                    <a:ext uri="{9D8B030D-6E8A-4147-A177-3AD203B41FA5}">
                      <a16:colId xmlns:a16="http://schemas.microsoft.com/office/drawing/2014/main" val="3396038717"/>
                    </a:ext>
                  </a:extLst>
                </a:gridCol>
                <a:gridCol w="2088000">
                  <a:extLst>
                    <a:ext uri="{9D8B030D-6E8A-4147-A177-3AD203B41FA5}">
                      <a16:colId xmlns:a16="http://schemas.microsoft.com/office/drawing/2014/main" val="2661065160"/>
                    </a:ext>
                  </a:extLst>
                </a:gridCol>
                <a:gridCol w="2808000">
                  <a:extLst>
                    <a:ext uri="{9D8B030D-6E8A-4147-A177-3AD203B41FA5}">
                      <a16:colId xmlns:a16="http://schemas.microsoft.com/office/drawing/2014/main" val="486153431"/>
                    </a:ext>
                  </a:extLst>
                </a:gridCol>
                <a:gridCol w="2340000">
                  <a:extLst>
                    <a:ext uri="{9D8B030D-6E8A-4147-A177-3AD203B41FA5}">
                      <a16:colId xmlns:a16="http://schemas.microsoft.com/office/drawing/2014/main" val="1723083824"/>
                    </a:ext>
                  </a:extLst>
                </a:gridCol>
              </a:tblGrid>
              <a:tr h="414000">
                <a:tc>
                  <a:txBody>
                    <a:bodyPr/>
                    <a:lstStyle/>
                    <a:p>
                      <a:pPr algn="ctr"/>
                      <a:r>
                        <a:rPr lang="en-ID" sz="1800" b="1">
                          <a:solidFill>
                            <a:schemeClr val="bg1"/>
                          </a:solidFill>
                          <a:latin typeface="Calibri" panose="020F0502020204030204" pitchFamily="34" charset="0"/>
                          <a:cs typeface="Calibri" panose="020F0502020204030204" pitchFamily="34" charset="0"/>
                        </a:rPr>
                        <a:t>#</a:t>
                      </a:r>
                    </a:p>
                  </a:txBody>
                  <a:tcPr marL="72000" marR="18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0B5B89"/>
                    </a:solidFill>
                  </a:tcPr>
                </a:tc>
                <a:tc>
                  <a:txBody>
                    <a:bodyPr/>
                    <a:lstStyle/>
                    <a:p>
                      <a:r>
                        <a:rPr lang="en-US" sz="1600" b="1">
                          <a:solidFill>
                            <a:schemeClr val="bg1"/>
                          </a:solidFill>
                          <a:latin typeface="Calibri" panose="020F0502020204030204" pitchFamily="34" charset="0"/>
                          <a:cs typeface="Calibri" panose="020F0502020204030204" pitchFamily="34" charset="0"/>
                        </a:rPr>
                        <a:t>Project</a:t>
                      </a:r>
                      <a:endParaRPr lang="en-ID" sz="1600" b="1">
                        <a:solidFill>
                          <a:schemeClr val="bg1"/>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C94A15"/>
                    </a:solidFill>
                  </a:tcPr>
                </a:tc>
                <a:tc>
                  <a:txBody>
                    <a:bodyPr/>
                    <a:lstStyle/>
                    <a:p>
                      <a:r>
                        <a:rPr lang="en-US" sz="1600" b="1">
                          <a:solidFill>
                            <a:schemeClr val="bg1"/>
                          </a:solidFill>
                          <a:latin typeface="Calibri" panose="020F0502020204030204" pitchFamily="34" charset="0"/>
                          <a:cs typeface="Calibri" panose="020F0502020204030204" pitchFamily="34" charset="0"/>
                        </a:rPr>
                        <a:t>Country</a:t>
                      </a:r>
                      <a:endParaRPr lang="en-ID" sz="1600" b="1">
                        <a:solidFill>
                          <a:schemeClr val="bg1"/>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0B5B89"/>
                    </a:solidFill>
                  </a:tcPr>
                </a:tc>
                <a:tc>
                  <a:txBody>
                    <a:bodyPr/>
                    <a:lstStyle/>
                    <a:p>
                      <a:r>
                        <a:rPr lang="en-US" sz="1600" b="1">
                          <a:solidFill>
                            <a:schemeClr val="bg1"/>
                          </a:solidFill>
                          <a:latin typeface="Calibri" panose="020F0502020204030204" pitchFamily="34" charset="0"/>
                          <a:cs typeface="Calibri" panose="020F0502020204030204" pitchFamily="34" charset="0"/>
                        </a:rPr>
                        <a:t>Majority Owner</a:t>
                      </a:r>
                      <a:endParaRPr lang="en-ID" sz="1600" b="1">
                        <a:solidFill>
                          <a:schemeClr val="bg1"/>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C94A15"/>
                    </a:solidFill>
                  </a:tcPr>
                </a:tc>
                <a:tc>
                  <a:txBody>
                    <a:bodyPr/>
                    <a:lstStyle/>
                    <a:p>
                      <a:r>
                        <a:rPr lang="en-US" sz="1600" b="1">
                          <a:solidFill>
                            <a:schemeClr val="bg1"/>
                          </a:solidFill>
                          <a:latin typeface="Calibri" panose="020F0502020204030204" pitchFamily="34" charset="0"/>
                          <a:cs typeface="Calibri" panose="020F0502020204030204" pitchFamily="34" charset="0"/>
                        </a:rPr>
                        <a:t>Development Status</a:t>
                      </a:r>
                      <a:endParaRPr lang="en-ID" sz="1600" b="1">
                        <a:solidFill>
                          <a:schemeClr val="bg1"/>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0B5B89"/>
                    </a:solidFill>
                  </a:tcPr>
                </a:tc>
                <a:tc>
                  <a:txBody>
                    <a:bodyPr/>
                    <a:lstStyle/>
                    <a:p>
                      <a:r>
                        <a:rPr lang="en-US" sz="1600" b="1">
                          <a:solidFill>
                            <a:schemeClr val="bg1"/>
                          </a:solidFill>
                          <a:latin typeface="Calibri" panose="020F0502020204030204" pitchFamily="34" charset="0"/>
                          <a:cs typeface="Calibri" panose="020F0502020204030204" pitchFamily="34" charset="0"/>
                        </a:rPr>
                        <a:t>Geology</a:t>
                      </a:r>
                      <a:endParaRPr lang="en-ID" sz="1600" b="1">
                        <a:solidFill>
                          <a:schemeClr val="bg1"/>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C94A15"/>
                    </a:solidFill>
                  </a:tcPr>
                </a:tc>
                <a:extLst>
                  <a:ext uri="{0D108BD9-81ED-4DB2-BD59-A6C34878D82A}">
                    <a16:rowId xmlns:a16="http://schemas.microsoft.com/office/drawing/2014/main" val="2907355765"/>
                  </a:ext>
                </a:extLst>
              </a:tr>
              <a:tr h="403200">
                <a:tc>
                  <a:txBody>
                    <a:bodyPr/>
                    <a:lstStyle/>
                    <a:p>
                      <a:pPr algn="ctr"/>
                      <a:r>
                        <a:rPr lang="en-US" sz="1400" b="1">
                          <a:solidFill>
                            <a:schemeClr val="tx1">
                              <a:lumMod val="65000"/>
                              <a:lumOff val="35000"/>
                            </a:schemeClr>
                          </a:solidFill>
                          <a:latin typeface="Calibri" panose="020F0502020204030204" pitchFamily="34" charset="0"/>
                          <a:cs typeface="Calibri" panose="020F0502020204030204" pitchFamily="34" charset="0"/>
                        </a:rPr>
                        <a:t>1</a:t>
                      </a:r>
                      <a:endParaRPr lang="en-ID" sz="1400" b="1">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ID" sz="1400">
                          <a:solidFill>
                            <a:schemeClr val="tx1">
                              <a:lumMod val="65000"/>
                              <a:lumOff val="35000"/>
                            </a:schemeClr>
                          </a:solidFill>
                          <a:latin typeface="Calibri" panose="020F0502020204030204" pitchFamily="34" charset="0"/>
                          <a:cs typeface="Calibri" panose="020F0502020204030204" pitchFamily="34" charset="0"/>
                        </a:rPr>
                        <a:t>Vicuña</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ID" sz="1400">
                          <a:solidFill>
                            <a:schemeClr val="tx1">
                              <a:lumMod val="65000"/>
                              <a:lumOff val="35000"/>
                            </a:schemeClr>
                          </a:solidFill>
                          <a:latin typeface="Calibri" panose="020F0502020204030204" pitchFamily="34" charset="0"/>
                          <a:cs typeface="Calibri" panose="020F0502020204030204" pitchFamily="34" charset="0"/>
                        </a:rPr>
                        <a:t>Argentina</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ID" sz="1400">
                          <a:solidFill>
                            <a:schemeClr val="tx1">
                              <a:lumMod val="65000"/>
                              <a:lumOff val="35000"/>
                            </a:schemeClr>
                          </a:solidFill>
                          <a:latin typeface="Calibri" panose="020F0502020204030204" pitchFamily="34" charset="0"/>
                          <a:cs typeface="Calibri" panose="020F0502020204030204" pitchFamily="34" charset="0"/>
                        </a:rPr>
                        <a:t>BHP/ Lundin</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65000"/>
                              <a:lumOff val="35000"/>
                            </a:schemeClr>
                          </a:solidFill>
                          <a:latin typeface="Calibri" panose="020F0502020204030204" pitchFamily="34" charset="0"/>
                          <a:cs typeface="Calibri" panose="020F0502020204030204" pitchFamily="34" charset="0"/>
                        </a:rPr>
                        <a:t>Advanced Exploration</a:t>
                      </a:r>
                      <a:r>
                        <a:rPr lang="en-ID" sz="1400">
                          <a:solidFill>
                            <a:schemeClr val="tx1">
                              <a:lumMod val="65000"/>
                              <a:lumOff val="35000"/>
                            </a:schemeClr>
                          </a:solidFill>
                          <a:latin typeface="Calibri" panose="020F0502020204030204" pitchFamily="34" charset="0"/>
                          <a:cs typeface="Calibri" panose="020F0502020204030204" pitchFamily="34" charset="0"/>
                        </a:rPr>
                        <a:t> / Feasibility</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ID" sz="1400">
                          <a:solidFill>
                            <a:schemeClr val="tx1">
                              <a:lumMod val="65000"/>
                              <a:lumOff val="35000"/>
                            </a:schemeClr>
                          </a:solidFill>
                          <a:latin typeface="Calibri" panose="020F0502020204030204" pitchFamily="34" charset="0"/>
                          <a:cs typeface="Calibri" panose="020F0502020204030204" pitchFamily="34" charset="0"/>
                        </a:rPr>
                        <a:t>Porphyry</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17006424"/>
                  </a:ext>
                </a:extLst>
              </a:tr>
              <a:tr h="403200">
                <a:tc>
                  <a:txBody>
                    <a:bodyPr/>
                    <a:lstStyle/>
                    <a:p>
                      <a:pPr algn="ctr"/>
                      <a:r>
                        <a:rPr lang="en-US" sz="1400" b="1">
                          <a:solidFill>
                            <a:schemeClr val="tx1">
                              <a:lumMod val="65000"/>
                              <a:lumOff val="35000"/>
                            </a:schemeClr>
                          </a:solidFill>
                          <a:latin typeface="Calibri" panose="020F0502020204030204" pitchFamily="34" charset="0"/>
                          <a:cs typeface="Calibri" panose="020F0502020204030204" pitchFamily="34" charset="0"/>
                        </a:rPr>
                        <a:t>2</a:t>
                      </a:r>
                      <a:endParaRPr lang="en-ID" sz="1400" b="1">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Pebble</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United States</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Northern Dynasty Minerals</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Preliminary Economic Assessment</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Porphyry, Supergene Copper</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972264238"/>
                  </a:ext>
                </a:extLst>
              </a:tr>
              <a:tr h="403200">
                <a:tc>
                  <a:txBody>
                    <a:bodyPr/>
                    <a:lstStyle/>
                    <a:p>
                      <a:pPr algn="ctr"/>
                      <a:r>
                        <a:rPr lang="en-US" sz="1400" b="1">
                          <a:solidFill>
                            <a:schemeClr val="tx1">
                              <a:lumMod val="65000"/>
                              <a:lumOff val="35000"/>
                            </a:schemeClr>
                          </a:solidFill>
                          <a:latin typeface="Calibri" panose="020F0502020204030204" pitchFamily="34" charset="0"/>
                          <a:cs typeface="Calibri" panose="020F0502020204030204" pitchFamily="34" charset="0"/>
                        </a:rPr>
                        <a:t>3</a:t>
                      </a:r>
                      <a:endParaRPr lang="en-ID" sz="1400" b="1">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Resolution</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United States</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Rio Tinto</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Feasibility Study</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Porphyry</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95963565"/>
                  </a:ext>
                </a:extLst>
              </a:tr>
              <a:tr h="403200">
                <a:tc>
                  <a:txBody>
                    <a:bodyPr/>
                    <a:lstStyle/>
                    <a:p>
                      <a:pPr algn="ctr"/>
                      <a:r>
                        <a:rPr lang="en-ID" sz="1400" b="1">
                          <a:solidFill>
                            <a:schemeClr val="tx1">
                              <a:lumMod val="65000"/>
                              <a:lumOff val="35000"/>
                            </a:schemeClr>
                          </a:solidFill>
                          <a:latin typeface="Calibri" panose="020F0502020204030204" pitchFamily="34" charset="0"/>
                          <a:cs typeface="Calibri" panose="020F0502020204030204" pitchFamily="34" charset="0"/>
                        </a:rPr>
                        <a:t>4</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spc="-10" baseline="0">
                          <a:solidFill>
                            <a:schemeClr val="tx1">
                              <a:lumMod val="65000"/>
                              <a:lumOff val="35000"/>
                            </a:schemeClr>
                          </a:solidFill>
                          <a:latin typeface="Calibri" panose="020F0502020204030204" pitchFamily="34" charset="0"/>
                          <a:cs typeface="Calibri" panose="020F0502020204030204" pitchFamily="34" charset="0"/>
                        </a:rPr>
                        <a:t>Kerr-Sulphurets-Mitchell (KSM)</a:t>
                      </a:r>
                      <a:endParaRPr lang="en-ID" sz="1400" spc="-10" baseline="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Canada</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Seabridge Gold</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Prefeasibility Study</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65000"/>
                              <a:lumOff val="35000"/>
                            </a:schemeClr>
                          </a:solidFill>
                          <a:latin typeface="Calibri" panose="020F0502020204030204" pitchFamily="34" charset="0"/>
                          <a:cs typeface="Calibri" panose="020F0502020204030204" pitchFamily="34" charset="0"/>
                        </a:rPr>
                        <a:t>Porphyry</a:t>
                      </a:r>
                      <a:r>
                        <a:rPr lang="en-ID" sz="1400">
                          <a:solidFill>
                            <a:schemeClr val="tx1">
                              <a:lumMod val="65000"/>
                              <a:lumOff val="35000"/>
                            </a:schemeClr>
                          </a:solidFill>
                          <a:latin typeface="Calibri" panose="020F0502020204030204" pitchFamily="34" charset="0"/>
                          <a:cs typeface="Calibri" panose="020F0502020204030204" pitchFamily="34" charset="0"/>
                        </a:rPr>
                        <a:t>, Skarn</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616872924"/>
                  </a:ext>
                </a:extLst>
              </a:tr>
              <a:tr h="403200">
                <a:tc>
                  <a:txBody>
                    <a:bodyPr/>
                    <a:lstStyle/>
                    <a:p>
                      <a:pPr algn="ctr"/>
                      <a:r>
                        <a:rPr lang="en-US" sz="1400" b="1">
                          <a:solidFill>
                            <a:schemeClr val="tx1">
                              <a:lumMod val="65000"/>
                              <a:lumOff val="35000"/>
                            </a:schemeClr>
                          </a:solidFill>
                          <a:latin typeface="Calibri" panose="020F0502020204030204" pitchFamily="34" charset="0"/>
                          <a:cs typeface="Calibri" panose="020F0502020204030204" pitchFamily="34" charset="0"/>
                        </a:rPr>
                        <a:t>5</a:t>
                      </a:r>
                      <a:endParaRPr lang="en-ID" sz="1400" b="1">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El Pachon</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Argentina</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Glencore</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Advanced Exploration</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Porphyry</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340136367"/>
                  </a:ext>
                </a:extLst>
              </a:tr>
              <a:tr h="403200">
                <a:tc>
                  <a:txBody>
                    <a:bodyPr/>
                    <a:lstStyle/>
                    <a:p>
                      <a:pPr algn="ctr"/>
                      <a:r>
                        <a:rPr lang="en-ID" sz="1400" b="1">
                          <a:solidFill>
                            <a:schemeClr val="tx1">
                              <a:lumMod val="65000"/>
                              <a:lumOff val="35000"/>
                            </a:schemeClr>
                          </a:solidFill>
                          <a:latin typeface="Calibri" panose="020F0502020204030204" pitchFamily="34" charset="0"/>
                          <a:cs typeface="Calibri" panose="020F0502020204030204" pitchFamily="34" charset="0"/>
                        </a:rPr>
                        <a:t>6</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La Granja</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Peru</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Rio Tinto</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Advanced Exploration</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Porphyry</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32866457"/>
                  </a:ext>
                </a:extLst>
              </a:tr>
              <a:tr h="403200">
                <a:tc>
                  <a:txBody>
                    <a:bodyPr/>
                    <a:lstStyle/>
                    <a:p>
                      <a:pPr algn="ctr"/>
                      <a:r>
                        <a:rPr lang="en-ID" sz="1400" b="1">
                          <a:solidFill>
                            <a:schemeClr val="tx1">
                              <a:lumMod val="65000"/>
                              <a:lumOff val="35000"/>
                            </a:schemeClr>
                          </a:solidFill>
                          <a:latin typeface="Calibri" panose="020F0502020204030204" pitchFamily="34" charset="0"/>
                          <a:cs typeface="Calibri" panose="020F0502020204030204" pitchFamily="34" charset="0"/>
                        </a:rPr>
                        <a:t>7</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ID" sz="1400">
                          <a:solidFill>
                            <a:schemeClr val="tx1">
                              <a:lumMod val="65000"/>
                              <a:lumOff val="35000"/>
                            </a:schemeClr>
                          </a:solidFill>
                          <a:latin typeface="Calibri" panose="020F0502020204030204" pitchFamily="34" charset="0"/>
                          <a:cs typeface="Calibri" panose="020F0502020204030204" pitchFamily="34" charset="0"/>
                        </a:rPr>
                        <a:t>Reko </a:t>
                      </a:r>
                      <a:r>
                        <a:rPr lang="en-ID" sz="1400" err="1">
                          <a:solidFill>
                            <a:schemeClr val="tx1">
                              <a:lumMod val="65000"/>
                              <a:lumOff val="35000"/>
                            </a:schemeClr>
                          </a:solidFill>
                          <a:latin typeface="Calibri" panose="020F0502020204030204" pitchFamily="34" charset="0"/>
                          <a:cs typeface="Calibri" panose="020F0502020204030204" pitchFamily="34" charset="0"/>
                        </a:rPr>
                        <a:t>Diq</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ID" sz="1400">
                          <a:solidFill>
                            <a:schemeClr val="tx1">
                              <a:lumMod val="65000"/>
                              <a:lumOff val="35000"/>
                            </a:schemeClr>
                          </a:solidFill>
                          <a:latin typeface="Calibri" panose="020F0502020204030204" pitchFamily="34" charset="0"/>
                          <a:cs typeface="Calibri" panose="020F0502020204030204" pitchFamily="34" charset="0"/>
                        </a:rPr>
                        <a:t>Pakistan</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ID" sz="1400">
                          <a:solidFill>
                            <a:schemeClr val="tx1">
                              <a:lumMod val="65000"/>
                              <a:lumOff val="35000"/>
                            </a:schemeClr>
                          </a:solidFill>
                          <a:latin typeface="Calibri" panose="020F0502020204030204" pitchFamily="34" charset="0"/>
                          <a:cs typeface="Calibri" panose="020F0502020204030204" pitchFamily="34" charset="0"/>
                        </a:rPr>
                        <a:t>Barrick</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65000"/>
                              <a:lumOff val="35000"/>
                            </a:schemeClr>
                          </a:solidFill>
                          <a:latin typeface="Calibri" panose="020F0502020204030204" pitchFamily="34" charset="0"/>
                          <a:cs typeface="Calibri" panose="020F0502020204030204" pitchFamily="34" charset="0"/>
                        </a:rPr>
                        <a:t>Feasibility Study</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65000"/>
                              <a:lumOff val="35000"/>
                            </a:schemeClr>
                          </a:solidFill>
                          <a:latin typeface="Calibri" panose="020F0502020204030204" pitchFamily="34" charset="0"/>
                          <a:cs typeface="Calibri" panose="020F0502020204030204" pitchFamily="34" charset="0"/>
                        </a:rPr>
                        <a:t>Porphyry</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568193275"/>
                  </a:ext>
                </a:extLst>
              </a:tr>
              <a:tr h="403200">
                <a:tc>
                  <a:txBody>
                    <a:bodyPr/>
                    <a:lstStyle/>
                    <a:p>
                      <a:pPr algn="ctr"/>
                      <a:r>
                        <a:rPr lang="en-ID" sz="1400" b="1">
                          <a:solidFill>
                            <a:schemeClr val="tx1">
                              <a:lumMod val="65000"/>
                              <a:lumOff val="35000"/>
                            </a:schemeClr>
                          </a:solidFill>
                          <a:latin typeface="Calibri" panose="020F0502020204030204" pitchFamily="34" charset="0"/>
                          <a:cs typeface="Calibri" panose="020F0502020204030204" pitchFamily="34" charset="0"/>
                        </a:rPr>
                        <a:t>8</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US" sz="1400">
                          <a:solidFill>
                            <a:schemeClr val="tx1">
                              <a:lumMod val="65000"/>
                              <a:lumOff val="35000"/>
                            </a:schemeClr>
                          </a:solidFill>
                          <a:latin typeface="Calibri" panose="020F0502020204030204" pitchFamily="34" charset="0"/>
                          <a:cs typeface="Calibri" panose="020F0502020204030204" pitchFamily="34" charset="0"/>
                        </a:rPr>
                        <a:t>Onto</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ID" sz="1400">
                          <a:solidFill>
                            <a:schemeClr val="tx1">
                              <a:lumMod val="65000"/>
                              <a:lumOff val="35000"/>
                            </a:schemeClr>
                          </a:solidFill>
                          <a:latin typeface="Calibri" panose="020F0502020204030204" pitchFamily="34" charset="0"/>
                          <a:cs typeface="Calibri" panose="020F0502020204030204" pitchFamily="34" charset="0"/>
                        </a:rPr>
                        <a:t>Indonesia</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ID" sz="1400" err="1">
                          <a:solidFill>
                            <a:schemeClr val="tx1">
                              <a:lumMod val="65000"/>
                              <a:lumOff val="35000"/>
                            </a:schemeClr>
                          </a:solidFill>
                          <a:latin typeface="Calibri" panose="020F0502020204030204" pitchFamily="34" charset="0"/>
                          <a:cs typeface="Calibri" panose="020F0502020204030204" pitchFamily="34" charset="0"/>
                        </a:rPr>
                        <a:t>Sunbawa</a:t>
                      </a:r>
                      <a:r>
                        <a:rPr lang="en-ID" sz="1400">
                          <a:solidFill>
                            <a:schemeClr val="tx1">
                              <a:lumMod val="65000"/>
                              <a:lumOff val="35000"/>
                            </a:schemeClr>
                          </a:solidFill>
                          <a:latin typeface="Calibri" panose="020F0502020204030204" pitchFamily="34" charset="0"/>
                          <a:cs typeface="Calibri" panose="020F0502020204030204" pitchFamily="34" charset="0"/>
                        </a:rPr>
                        <a:t> Timur</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65000"/>
                              <a:lumOff val="35000"/>
                            </a:schemeClr>
                          </a:solidFill>
                          <a:latin typeface="Calibri" panose="020F0502020204030204" pitchFamily="34" charset="0"/>
                          <a:cs typeface="Calibri" panose="020F0502020204030204" pitchFamily="34" charset="0"/>
                        </a:rPr>
                        <a:t>Advanced Exploration</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65000"/>
                              <a:lumOff val="35000"/>
                            </a:schemeClr>
                          </a:solidFill>
                          <a:latin typeface="Calibri" panose="020F0502020204030204" pitchFamily="34" charset="0"/>
                          <a:cs typeface="Calibri" panose="020F0502020204030204" pitchFamily="34" charset="0"/>
                        </a:rPr>
                        <a:t>Porphyry</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02232783"/>
                  </a:ext>
                </a:extLst>
              </a:tr>
              <a:tr h="403200">
                <a:tc>
                  <a:txBody>
                    <a:bodyPr/>
                    <a:lstStyle/>
                    <a:p>
                      <a:pPr algn="ctr"/>
                      <a:r>
                        <a:rPr lang="en-ID" sz="1500" b="1">
                          <a:solidFill>
                            <a:schemeClr val="bg1"/>
                          </a:solidFill>
                          <a:latin typeface="Calibri" panose="020F0502020204030204" pitchFamily="34" charset="0"/>
                          <a:cs typeface="Calibri" panose="020F0502020204030204" pitchFamily="34" charset="0"/>
                        </a:rPr>
                        <a:t>9</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ED7D31"/>
                    </a:solidFill>
                  </a:tcPr>
                </a:tc>
                <a:tc>
                  <a:txBody>
                    <a:bodyPr/>
                    <a:lstStyle/>
                    <a:p>
                      <a:r>
                        <a:rPr lang="en-US" sz="1500" b="1">
                          <a:solidFill>
                            <a:schemeClr val="bg1"/>
                          </a:solidFill>
                          <a:latin typeface="Calibri" panose="020F0502020204030204" pitchFamily="34" charset="0"/>
                          <a:cs typeface="Calibri" panose="020F0502020204030204" pitchFamily="34" charset="0"/>
                        </a:rPr>
                        <a:t>Los Azules</a:t>
                      </a:r>
                      <a:endParaRPr lang="en-ID" sz="1500">
                        <a:solidFill>
                          <a:schemeClr val="bg1"/>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ED7D31"/>
                    </a:solidFill>
                  </a:tcPr>
                </a:tc>
                <a:tc>
                  <a:txBody>
                    <a:bodyPr/>
                    <a:lstStyle/>
                    <a:p>
                      <a:r>
                        <a:rPr lang="en-US" sz="1500" b="1">
                          <a:solidFill>
                            <a:schemeClr val="bg1"/>
                          </a:solidFill>
                          <a:latin typeface="Calibri" panose="020F0502020204030204" pitchFamily="34" charset="0"/>
                          <a:cs typeface="Calibri" panose="020F0502020204030204" pitchFamily="34" charset="0"/>
                        </a:rPr>
                        <a:t>Argentina</a:t>
                      </a:r>
                      <a:endParaRPr lang="en-ID" sz="1500" b="1">
                        <a:solidFill>
                          <a:schemeClr val="bg1"/>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ED7D31"/>
                    </a:solidFill>
                  </a:tcPr>
                </a:tc>
                <a:tc>
                  <a:txBody>
                    <a:bodyPr/>
                    <a:lstStyle/>
                    <a:p>
                      <a:r>
                        <a:rPr lang="en-US" sz="1500" b="1">
                          <a:solidFill>
                            <a:schemeClr val="bg1"/>
                          </a:solidFill>
                          <a:latin typeface="Calibri" panose="020F0502020204030204" pitchFamily="34" charset="0"/>
                          <a:cs typeface="Calibri" panose="020F0502020204030204" pitchFamily="34" charset="0"/>
                        </a:rPr>
                        <a:t>McEwen Copper</a:t>
                      </a:r>
                      <a:endParaRPr lang="en-ID" sz="1500" b="1">
                        <a:solidFill>
                          <a:schemeClr val="bg1"/>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ED7D31"/>
                    </a:solidFill>
                  </a:tcPr>
                </a:tc>
                <a:tc>
                  <a:txBody>
                    <a:bodyPr/>
                    <a:lstStyle/>
                    <a:p>
                      <a:r>
                        <a:rPr lang="en-US" sz="1500" b="1" spc="-10" baseline="0">
                          <a:solidFill>
                            <a:schemeClr val="bg1"/>
                          </a:solidFill>
                          <a:latin typeface="Calibri" panose="020F0502020204030204" pitchFamily="34" charset="0"/>
                          <a:cs typeface="Calibri" panose="020F0502020204030204" pitchFamily="34" charset="0"/>
                        </a:rPr>
                        <a:t>Preliminary Economic Assessment</a:t>
                      </a:r>
                      <a:endParaRPr lang="en-ID" sz="1500" b="1" spc="-10" baseline="0">
                        <a:solidFill>
                          <a:schemeClr val="bg1"/>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ED7D31"/>
                    </a:solidFill>
                  </a:tcPr>
                </a:tc>
                <a:tc>
                  <a:txBody>
                    <a:bodyPr/>
                    <a:lstStyle/>
                    <a:p>
                      <a:r>
                        <a:rPr lang="en-US" sz="1500" b="1" spc="-10" baseline="0">
                          <a:solidFill>
                            <a:schemeClr val="bg1"/>
                          </a:solidFill>
                          <a:latin typeface="Calibri" panose="020F0502020204030204" pitchFamily="34" charset="0"/>
                          <a:cs typeface="Calibri" panose="020F0502020204030204" pitchFamily="34" charset="0"/>
                        </a:rPr>
                        <a:t>Porphyry, Supergene Copper</a:t>
                      </a:r>
                      <a:endParaRPr lang="en-ID" sz="1500" b="1" spc="-10" baseline="0">
                        <a:solidFill>
                          <a:schemeClr val="bg1"/>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ED7D31"/>
                    </a:solidFill>
                  </a:tcPr>
                </a:tc>
                <a:extLst>
                  <a:ext uri="{0D108BD9-81ED-4DB2-BD59-A6C34878D82A}">
                    <a16:rowId xmlns:a16="http://schemas.microsoft.com/office/drawing/2014/main" val="2833607057"/>
                  </a:ext>
                </a:extLst>
              </a:tr>
              <a:tr h="403200">
                <a:tc>
                  <a:txBody>
                    <a:bodyPr/>
                    <a:lstStyle/>
                    <a:p>
                      <a:pPr algn="ctr"/>
                      <a:r>
                        <a:rPr lang="en-ID" sz="1400" b="1">
                          <a:solidFill>
                            <a:schemeClr val="tx1">
                              <a:lumMod val="65000"/>
                              <a:lumOff val="35000"/>
                            </a:schemeClr>
                          </a:solidFill>
                          <a:latin typeface="Calibri" panose="020F0502020204030204" pitchFamily="34" charset="0"/>
                          <a:cs typeface="Calibri" panose="020F0502020204030204" pitchFamily="34" charset="0"/>
                        </a:rPr>
                        <a:t>10</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ID" sz="1400">
                          <a:solidFill>
                            <a:schemeClr val="tx1">
                              <a:lumMod val="65000"/>
                              <a:lumOff val="35000"/>
                            </a:schemeClr>
                          </a:solidFill>
                          <a:latin typeface="Calibri" panose="020F0502020204030204" pitchFamily="34" charset="0"/>
                          <a:cs typeface="Calibri" panose="020F0502020204030204" pitchFamily="34" charset="0"/>
                        </a:rPr>
                        <a:t>El Arco</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ID" sz="1400">
                          <a:solidFill>
                            <a:schemeClr val="tx1">
                              <a:lumMod val="65000"/>
                              <a:lumOff val="35000"/>
                            </a:schemeClr>
                          </a:solidFill>
                          <a:latin typeface="Calibri" panose="020F0502020204030204" pitchFamily="34" charset="0"/>
                          <a:cs typeface="Calibri" panose="020F0502020204030204" pitchFamily="34" charset="0"/>
                        </a:rPr>
                        <a:t>Mexico</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ID" sz="1400">
                          <a:solidFill>
                            <a:schemeClr val="tx1">
                              <a:lumMod val="65000"/>
                              <a:lumOff val="35000"/>
                            </a:schemeClr>
                          </a:solidFill>
                          <a:latin typeface="Calibri" panose="020F0502020204030204" pitchFamily="34" charset="0"/>
                          <a:cs typeface="Calibri" panose="020F0502020204030204" pitchFamily="34" charset="0"/>
                        </a:rPr>
                        <a:t>Southern Copper</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r>
                        <a:rPr lang="en-ID" sz="1400">
                          <a:solidFill>
                            <a:schemeClr val="tx1">
                              <a:lumMod val="65000"/>
                              <a:lumOff val="35000"/>
                            </a:schemeClr>
                          </a:solidFill>
                          <a:latin typeface="Calibri" panose="020F0502020204030204" pitchFamily="34" charset="0"/>
                          <a:cs typeface="Calibri" panose="020F0502020204030204" pitchFamily="34" charset="0"/>
                        </a:rPr>
                        <a:t>Prefeasibility Study</a:t>
                      </a: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65000"/>
                              <a:lumOff val="35000"/>
                            </a:schemeClr>
                          </a:solidFill>
                          <a:latin typeface="Calibri" panose="020F0502020204030204" pitchFamily="34" charset="0"/>
                          <a:cs typeface="Calibri" panose="020F0502020204030204" pitchFamily="34" charset="0"/>
                        </a:rPr>
                        <a:t>Porphyry</a:t>
                      </a:r>
                      <a:endParaRPr lang="en-ID" sz="1400">
                        <a:solidFill>
                          <a:schemeClr val="tx1">
                            <a:lumMod val="65000"/>
                            <a:lumOff val="35000"/>
                          </a:schemeClr>
                        </a:solidFill>
                        <a:latin typeface="Calibri" panose="020F0502020204030204" pitchFamily="34" charset="0"/>
                        <a:cs typeface="Calibri" panose="020F0502020204030204" pitchFamily="34" charset="0"/>
                      </a:endParaRPr>
                    </a:p>
                  </a:txBody>
                  <a:tcPr marL="72000" marR="18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76814688"/>
                  </a:ext>
                </a:extLst>
              </a:tr>
            </a:tbl>
          </a:graphicData>
        </a:graphic>
      </p:graphicFrame>
      <p:sp>
        <p:nvSpPr>
          <p:cNvPr id="5" name="TextBox 21">
            <a:extLst>
              <a:ext uri="{FF2B5EF4-FFF2-40B4-BE49-F238E27FC236}">
                <a16:creationId xmlns:a16="http://schemas.microsoft.com/office/drawing/2014/main" id="{E888CD98-49D4-08E0-25E3-AC3EB4730D80}"/>
              </a:ext>
            </a:extLst>
          </p:cNvPr>
          <p:cNvSpPr txBox="1"/>
          <p:nvPr/>
        </p:nvSpPr>
        <p:spPr>
          <a:xfrm>
            <a:off x="566087" y="6454792"/>
            <a:ext cx="10635601" cy="276999"/>
          </a:xfrm>
          <a:prstGeom prst="rect">
            <a:avLst/>
          </a:prstGeom>
          <a:ln w="25400">
            <a:miter lim="400000"/>
          </a:ln>
          <a:extLst>
            <a:ext uri="{C572A759-6A51-4108-AA02-DFA0A04FC94B}">
              <ma14:wrappingTextBoxFlag xmlns:ma14="http://schemas.microsoft.com/office/mac/drawingml/2011/main" xmlns="" val="1"/>
            </a:ext>
          </a:extLst>
        </p:spPr>
        <p:txBody>
          <a:bodyPr wrap="square" lIns="91440" tIns="60960" rIns="91440" bIns="60960" anchor="t">
            <a:spAutoFit/>
          </a:bodyPr>
          <a:lstStyle>
            <a:lvl1pPr algn="ctr">
              <a:lnSpc>
                <a:spcPct val="90000"/>
              </a:lnSpc>
              <a:defRPr sz="2000">
                <a:solidFill>
                  <a:srgbClr val="A7A7A7"/>
                </a:solidFill>
                <a:latin typeface="+mn-lt"/>
                <a:ea typeface="+mn-ea"/>
                <a:cs typeface="+mn-cs"/>
                <a:sym typeface="Calibri"/>
              </a:defRPr>
            </a:lvl1pPr>
          </a:lstStyle>
          <a:p>
            <a:pPr defTabSz="1219170">
              <a:lnSpc>
                <a:spcPct val="100000"/>
              </a:lnSpc>
            </a:pPr>
            <a:r>
              <a:rPr lang="en-CA" sz="1000" i="1">
                <a:solidFill>
                  <a:schemeClr val="tx1">
                    <a:lumMod val="65000"/>
                    <a:lumOff val="35000"/>
                  </a:schemeClr>
                </a:solidFill>
                <a:ea typeface="Montserrat SemiBold"/>
                <a:cs typeface="Montserrat SemiBold"/>
                <a:sym typeface="Montserrat SemiBold"/>
              </a:rPr>
              <a:t>Source: Company disclosure</a:t>
            </a:r>
          </a:p>
        </p:txBody>
      </p:sp>
      <p:sp>
        <p:nvSpPr>
          <p:cNvPr id="11" name="TextBox 28">
            <a:extLst>
              <a:ext uri="{FF2B5EF4-FFF2-40B4-BE49-F238E27FC236}">
                <a16:creationId xmlns:a16="http://schemas.microsoft.com/office/drawing/2014/main" id="{8B7B4CFB-4B27-DEB5-CF5B-6DE31EA8EE88}"/>
              </a:ext>
            </a:extLst>
          </p:cNvPr>
          <p:cNvSpPr txBox="1"/>
          <p:nvPr/>
        </p:nvSpPr>
        <p:spPr bwMode="gray">
          <a:xfrm>
            <a:off x="431975" y="886306"/>
            <a:ext cx="11475147" cy="311400"/>
          </a:xfrm>
          <a:prstGeom prst="rect">
            <a:avLst/>
          </a:prstGeom>
          <a:solidFill>
            <a:srgbClr val="003C58"/>
          </a:solidFill>
          <a:ln>
            <a:noFill/>
          </a:ln>
          <a:effectLst/>
        </p:spPr>
        <p:txBody>
          <a:bodyPr vert="horz" wrap="square" lIns="0" tIns="32274" rIns="32274" bIns="32274" rtlCol="0" anchor="b" anchorCtr="0">
            <a:spAutoFit/>
          </a:bodyPr>
          <a:lstStyle/>
          <a:p>
            <a:r>
              <a:rPr lang="en-US" sz="1600">
                <a:solidFill>
                  <a:schemeClr val="bg1"/>
                </a:solidFill>
                <a:cs typeface="Calibri"/>
              </a:rPr>
              <a:t> World’s 9</a:t>
            </a:r>
            <a:r>
              <a:rPr lang="en-US" sz="1600" baseline="30000">
                <a:solidFill>
                  <a:schemeClr val="bg1"/>
                </a:solidFill>
                <a:cs typeface="Calibri"/>
              </a:rPr>
              <a:t>th</a:t>
            </a:r>
            <a:r>
              <a:rPr lang="en-US" sz="1600">
                <a:solidFill>
                  <a:schemeClr val="bg1"/>
                </a:solidFill>
                <a:cs typeface="Calibri"/>
              </a:rPr>
              <a:t> Largest Undeveloped Copper Project (based on the 2023 resource)</a:t>
            </a:r>
          </a:p>
        </p:txBody>
      </p:sp>
      <p:sp>
        <p:nvSpPr>
          <p:cNvPr id="3" name="CuadroTexto 2">
            <a:extLst>
              <a:ext uri="{FF2B5EF4-FFF2-40B4-BE49-F238E27FC236}">
                <a16:creationId xmlns:a16="http://schemas.microsoft.com/office/drawing/2014/main" id="{FCAECD4C-BADB-0C68-BF05-BD3AB4CDEC93}"/>
              </a:ext>
            </a:extLst>
          </p:cNvPr>
          <p:cNvSpPr txBox="1"/>
          <p:nvPr/>
        </p:nvSpPr>
        <p:spPr>
          <a:xfrm>
            <a:off x="346788" y="336936"/>
            <a:ext cx="8923272" cy="461665"/>
          </a:xfrm>
          <a:prstGeom prst="rect">
            <a:avLst/>
          </a:prstGeom>
          <a:noFill/>
        </p:spPr>
        <p:txBody>
          <a:bodyPr wrap="square">
            <a:spAutoFit/>
          </a:bodyPr>
          <a:lstStyle/>
          <a:p>
            <a:r>
              <a:rPr lang="en-US" sz="2400" b="1">
                <a:solidFill>
                  <a:srgbClr val="ED7D31"/>
                </a:solidFill>
                <a:latin typeface="Arial" panose="020B0604020202020204" pitchFamily="34" charset="0"/>
                <a:cs typeface="Arial" panose="020B0604020202020204" pitchFamily="34" charset="0"/>
              </a:rPr>
              <a:t>Los Azules </a:t>
            </a:r>
            <a:r>
              <a:rPr lang="en-US" sz="2400" b="1">
                <a:solidFill>
                  <a:srgbClr val="ED7D31"/>
                </a:solidFill>
                <a:latin typeface="+mj-lt"/>
                <a:cs typeface="Arial" panose="020B0604020202020204" pitchFamily="34" charset="0"/>
              </a:rPr>
              <a:t>- It’s </a:t>
            </a:r>
            <a:r>
              <a:rPr lang="en-US" sz="2400" b="1">
                <a:solidFill>
                  <a:srgbClr val="ED7D31"/>
                </a:solidFill>
                <a:latin typeface="Arial Black" panose="020B0A04020102020204" pitchFamily="34" charset="0"/>
                <a:cs typeface="Arial" panose="020B0604020202020204" pitchFamily="34" charset="0"/>
              </a:rPr>
              <a:t>BIG!</a:t>
            </a:r>
            <a:endParaRPr lang="es-AR" sz="2400" b="1">
              <a:solidFill>
                <a:srgbClr val="ED7D31"/>
              </a:solidFill>
              <a:latin typeface="Arial Black" panose="020B0A040201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000B0044-2022-9B07-272A-3BC48BE742DB}"/>
              </a:ext>
            </a:extLst>
          </p:cNvPr>
          <p:cNvSpPr>
            <a:spLocks noGrp="1"/>
          </p:cNvSpPr>
          <p:nvPr>
            <p:ph type="sldNum" sz="quarter" idx="12"/>
          </p:nvPr>
        </p:nvSpPr>
        <p:spPr>
          <a:xfrm>
            <a:off x="9683718" y="6177776"/>
            <a:ext cx="2508281" cy="651233"/>
          </a:xfrm>
        </p:spPr>
        <p:txBody>
          <a:bodyPr/>
          <a:lstStyle/>
          <a:p>
            <a:fld id="{42413384-2D4C-4484-ACBE-DFD6FEDF0C2F}" type="slidenum">
              <a:rPr lang="es-AR" smtClean="0"/>
              <a:t>23</a:t>
            </a:fld>
            <a:endParaRPr lang="es-AR"/>
          </a:p>
        </p:txBody>
      </p:sp>
    </p:spTree>
    <p:extLst>
      <p:ext uri="{BB962C8B-B14F-4D97-AF65-F5344CB8AC3E}">
        <p14:creationId xmlns:p14="http://schemas.microsoft.com/office/powerpoint/2010/main" val="1821364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740AA1E-9903-7690-8D1A-4024B9C7FB1A}"/>
              </a:ext>
            </a:extLst>
          </p:cNvPr>
          <p:cNvGraphicFramePr>
            <a:graphicFrameLocks noGrp="1"/>
          </p:cNvGraphicFramePr>
          <p:nvPr>
            <p:extLst>
              <p:ext uri="{D42A27DB-BD31-4B8C-83A1-F6EECF244321}">
                <p14:modId xmlns:p14="http://schemas.microsoft.com/office/powerpoint/2010/main" val="524220427"/>
              </p:ext>
            </p:extLst>
          </p:nvPr>
        </p:nvGraphicFramePr>
        <p:xfrm>
          <a:off x="699927" y="1757522"/>
          <a:ext cx="10972146" cy="4140164"/>
        </p:xfrm>
        <a:graphic>
          <a:graphicData uri="http://schemas.openxmlformats.org/drawingml/2006/table">
            <a:tbl>
              <a:tblPr firstRow="1" bandRow="1">
                <a:tableStyleId>{2D5ABB26-0587-4C30-8999-92F81FD0307C}</a:tableStyleId>
              </a:tblPr>
              <a:tblGrid>
                <a:gridCol w="1080000">
                  <a:extLst>
                    <a:ext uri="{9D8B030D-6E8A-4147-A177-3AD203B41FA5}">
                      <a16:colId xmlns:a16="http://schemas.microsoft.com/office/drawing/2014/main" val="554448765"/>
                    </a:ext>
                  </a:extLst>
                </a:gridCol>
                <a:gridCol w="1404000">
                  <a:extLst>
                    <a:ext uri="{9D8B030D-6E8A-4147-A177-3AD203B41FA5}">
                      <a16:colId xmlns:a16="http://schemas.microsoft.com/office/drawing/2014/main" val="3088650782"/>
                    </a:ext>
                  </a:extLst>
                </a:gridCol>
                <a:gridCol w="172161">
                  <a:extLst>
                    <a:ext uri="{9D8B030D-6E8A-4147-A177-3AD203B41FA5}">
                      <a16:colId xmlns:a16="http://schemas.microsoft.com/office/drawing/2014/main" val="4081828309"/>
                    </a:ext>
                  </a:extLst>
                </a:gridCol>
                <a:gridCol w="1476000">
                  <a:extLst>
                    <a:ext uri="{9D8B030D-6E8A-4147-A177-3AD203B41FA5}">
                      <a16:colId xmlns:a16="http://schemas.microsoft.com/office/drawing/2014/main" val="3381283446"/>
                    </a:ext>
                  </a:extLst>
                </a:gridCol>
                <a:gridCol w="208280">
                  <a:extLst>
                    <a:ext uri="{9D8B030D-6E8A-4147-A177-3AD203B41FA5}">
                      <a16:colId xmlns:a16="http://schemas.microsoft.com/office/drawing/2014/main" val="792210082"/>
                    </a:ext>
                  </a:extLst>
                </a:gridCol>
                <a:gridCol w="1584000">
                  <a:extLst>
                    <a:ext uri="{9D8B030D-6E8A-4147-A177-3AD203B41FA5}">
                      <a16:colId xmlns:a16="http://schemas.microsoft.com/office/drawing/2014/main" val="2509975534"/>
                    </a:ext>
                  </a:extLst>
                </a:gridCol>
                <a:gridCol w="108000">
                  <a:extLst>
                    <a:ext uri="{9D8B030D-6E8A-4147-A177-3AD203B41FA5}">
                      <a16:colId xmlns:a16="http://schemas.microsoft.com/office/drawing/2014/main" val="2962286441"/>
                    </a:ext>
                  </a:extLst>
                </a:gridCol>
                <a:gridCol w="1663522">
                  <a:extLst>
                    <a:ext uri="{9D8B030D-6E8A-4147-A177-3AD203B41FA5}">
                      <a16:colId xmlns:a16="http://schemas.microsoft.com/office/drawing/2014/main" val="3239403627"/>
                    </a:ext>
                  </a:extLst>
                </a:gridCol>
                <a:gridCol w="208280">
                  <a:extLst>
                    <a:ext uri="{9D8B030D-6E8A-4147-A177-3AD203B41FA5}">
                      <a16:colId xmlns:a16="http://schemas.microsoft.com/office/drawing/2014/main" val="425466481"/>
                    </a:ext>
                  </a:extLst>
                </a:gridCol>
                <a:gridCol w="1311623">
                  <a:extLst>
                    <a:ext uri="{9D8B030D-6E8A-4147-A177-3AD203B41FA5}">
                      <a16:colId xmlns:a16="http://schemas.microsoft.com/office/drawing/2014/main" val="3722148981"/>
                    </a:ext>
                  </a:extLst>
                </a:gridCol>
                <a:gridCol w="208280">
                  <a:extLst>
                    <a:ext uri="{9D8B030D-6E8A-4147-A177-3AD203B41FA5}">
                      <a16:colId xmlns:a16="http://schemas.microsoft.com/office/drawing/2014/main" val="1454968128"/>
                    </a:ext>
                  </a:extLst>
                </a:gridCol>
                <a:gridCol w="1548000">
                  <a:extLst>
                    <a:ext uri="{9D8B030D-6E8A-4147-A177-3AD203B41FA5}">
                      <a16:colId xmlns:a16="http://schemas.microsoft.com/office/drawing/2014/main" val="1857315478"/>
                    </a:ext>
                  </a:extLst>
                </a:gridCol>
              </a:tblGrid>
              <a:tr h="282318">
                <a:tc>
                  <a:txBody>
                    <a:bodyPr/>
                    <a:lstStyle/>
                    <a:p>
                      <a:pPr algn="ctr"/>
                      <a:endParaRPr lang="en-US" sz="1800" b="1">
                        <a:solidFill>
                          <a:srgbClr val="003C58"/>
                        </a:solidFill>
                      </a:endParaRPr>
                    </a:p>
                  </a:txBody>
                  <a:tcPr anchor="ctr">
                    <a:lnR>
                      <a:noFill/>
                    </a:lnR>
                    <a:lnB>
                      <a:noFill/>
                    </a:lnB>
                  </a:tcPr>
                </a:tc>
                <a:tc gridSpan="5">
                  <a:txBody>
                    <a:bodyPr/>
                    <a:lstStyle/>
                    <a:p>
                      <a:pPr algn="ctr"/>
                      <a:r>
                        <a:rPr lang="en-US" sz="2000" b="1">
                          <a:solidFill>
                            <a:schemeClr val="bg1"/>
                          </a:solidFill>
                          <a:latin typeface="Arial Black" panose="020B0A04020102020204" pitchFamily="34" charset="0"/>
                        </a:rPr>
                        <a:t>McEwen Copper</a:t>
                      </a:r>
                    </a:p>
                  </a:txBody>
                  <a:tcPr marL="72000" marR="72000" anchor="ctr">
                    <a:lnL>
                      <a:noFill/>
                    </a:lnL>
                    <a:lnR>
                      <a:noFill/>
                    </a:lnR>
                    <a:lnT w="12700" cap="flat" cmpd="sng" algn="ctr">
                      <a:solidFill>
                        <a:srgbClr val="003C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58"/>
                    </a:solidFill>
                  </a:tcPr>
                </a:tc>
                <a:tc hMerge="1">
                  <a:txBody>
                    <a:bodyPr/>
                    <a:lstStyle/>
                    <a:p>
                      <a:pPr marL="0" indent="0" algn="ctr"/>
                      <a:endParaRPr lang="en-US" sz="1800" b="1">
                        <a:solidFill>
                          <a:srgbClr val="003C58"/>
                        </a:solidFill>
                      </a:endParaRPr>
                    </a:p>
                  </a:txBody>
                  <a:tcPr marL="0" marR="0" anchor="b">
                    <a:lnL>
                      <a:noFill/>
                    </a:lnL>
                    <a:lnR>
                      <a:noFill/>
                    </a:lnR>
                    <a:lnT>
                      <a:noFill/>
                    </a:lnT>
                    <a:lnB>
                      <a:noFill/>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a:solidFill>
                          <a:srgbClr val="003C58"/>
                        </a:solidFill>
                      </a:endParaRPr>
                    </a:p>
                  </a:txBody>
                  <a:tcPr anchor="ctr">
                    <a:lnL>
                      <a:noFill/>
                    </a:lnL>
                    <a:lnR>
                      <a:noFill/>
                    </a:lnR>
                    <a:lnB w="12700" cap="flat" cmpd="sng" algn="ctr">
                      <a:solidFill>
                        <a:schemeClr val="tx1"/>
                      </a:solidFill>
                      <a:prstDash val="solid"/>
                      <a:round/>
                      <a:headEnd type="none" w="med" len="med"/>
                      <a:tailEnd type="none" w="med" len="med"/>
                    </a:lnB>
                    <a:solidFill>
                      <a:srgbClr val="E6F1F9"/>
                    </a:solidFill>
                  </a:tcPr>
                </a:tc>
                <a:tc hMerge="1">
                  <a:txBody>
                    <a:bodyPr/>
                    <a:lstStyle/>
                    <a:p>
                      <a:pPr algn="ctr"/>
                      <a:endParaRPr lang="en-US" sz="1800" b="1">
                        <a:solidFill>
                          <a:srgbClr val="003C58"/>
                        </a:solidFill>
                      </a:endParaRPr>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pPr algn="ctr"/>
                      <a:endParaRPr lang="en-US" sz="1800" b="1">
                        <a:solidFill>
                          <a:srgbClr val="003C58"/>
                        </a:solidFill>
                      </a:endParaRPr>
                    </a:p>
                  </a:txBody>
                  <a:tcPr anchor="ctr">
                    <a:lnL>
                      <a:noFill/>
                    </a:lnL>
                    <a:lnR>
                      <a:noFill/>
                    </a:lnR>
                    <a:lnB w="12700" cap="flat" cmpd="sng" algn="ctr">
                      <a:solidFill>
                        <a:schemeClr val="tx1"/>
                      </a:solidFill>
                      <a:prstDash val="solid"/>
                      <a:round/>
                      <a:headEnd type="none" w="med" len="med"/>
                      <a:tailEnd type="none" w="med" len="med"/>
                    </a:lnB>
                    <a:solidFill>
                      <a:srgbClr val="E6F1F9"/>
                    </a:solidFill>
                  </a:tcPr>
                </a:tc>
                <a:tc>
                  <a:txBody>
                    <a:bodyPr/>
                    <a:lstStyle/>
                    <a:p>
                      <a:pPr algn="ctr"/>
                      <a:endParaRPr lang="en-US" sz="1100" b="1">
                        <a:solidFill>
                          <a:srgbClr val="003C58"/>
                        </a:solidFill>
                      </a:endParaRPr>
                    </a:p>
                  </a:txBody>
                  <a:tcPr marL="36000" marR="36000" anchor="b">
                    <a:lnL>
                      <a:noFill/>
                    </a:lnL>
                    <a:lnR>
                      <a:noFill/>
                    </a:lnR>
                    <a:lnT>
                      <a:noFill/>
                    </a:lnT>
                    <a:lnB>
                      <a:noFill/>
                    </a:lnB>
                    <a:lnTlToBr w="12700" cmpd="sng">
                      <a:noFill/>
                      <a:prstDash val="solid"/>
                    </a:lnTlToBr>
                    <a:lnBlToTr w="12700" cmpd="sng">
                      <a:noFill/>
                      <a:prstDash val="solid"/>
                    </a:lnBlToTr>
                    <a:noFill/>
                  </a:tcPr>
                </a:tc>
                <a:tc gridSpan="5">
                  <a:txBody>
                    <a:bodyPr/>
                    <a:lstStyle/>
                    <a:p>
                      <a:pPr algn="ctr"/>
                      <a:r>
                        <a:rPr lang="en-US" sz="2000" b="1">
                          <a:solidFill>
                            <a:schemeClr val="bg1"/>
                          </a:solidFill>
                          <a:latin typeface="Arial Black" panose="020B0A04020102020204" pitchFamily="34" charset="0"/>
                        </a:rPr>
                        <a:t>MUX</a:t>
                      </a:r>
                    </a:p>
                  </a:txBody>
                  <a:tcPr anchor="ctr">
                    <a:lnL>
                      <a:noFill/>
                    </a:lnL>
                    <a:lnR>
                      <a:noFill/>
                    </a:lnR>
                    <a:lnT w="12700" cap="flat" cmpd="sng" algn="ctr">
                      <a:solidFill>
                        <a:srgbClr val="003C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58"/>
                    </a:solidFill>
                  </a:tcPr>
                </a:tc>
                <a:tc hMerge="1">
                  <a:txBody>
                    <a:bodyPr/>
                    <a:lstStyle/>
                    <a:p>
                      <a:endParaRPr/>
                    </a:p>
                  </a:txBody>
                  <a:tcPr anchor="ctr">
                    <a:lnL>
                      <a:noFill/>
                    </a:lnL>
                    <a:lnB w="12700" cap="flat" cmpd="sng" algn="ctr">
                      <a:solidFill>
                        <a:schemeClr val="tx1"/>
                      </a:solidFill>
                      <a:prstDash val="solid"/>
                      <a:round/>
                      <a:headEnd type="none" w="med" len="med"/>
                      <a:tailEnd type="none" w="med" len="med"/>
                    </a:lnB>
                    <a:solidFill>
                      <a:srgbClr val="E6F1F9"/>
                    </a:solidFill>
                  </a:tcPr>
                </a:tc>
                <a:tc hMerge="1">
                  <a:txBody>
                    <a:bodyPr/>
                    <a:lstStyle/>
                    <a:p>
                      <a:endParaRPr lang="en-US"/>
                    </a:p>
                  </a:txBody>
                  <a:tcPr/>
                </a:tc>
                <a:tc hMerge="1">
                  <a:txBody>
                    <a:bodyPr/>
                    <a:lstStyle/>
                    <a:p>
                      <a:pPr algn="ctr"/>
                      <a:endParaRPr lang="en-US" sz="1800" b="1">
                        <a:solidFill>
                          <a:srgbClr val="003C58"/>
                        </a:solidFill>
                      </a:endParaRPr>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pPr algn="ctr"/>
                      <a:endParaRPr lang="en-US" sz="1800" b="1">
                        <a:solidFill>
                          <a:srgbClr val="003C58"/>
                        </a:solidFill>
                      </a:endParaRPr>
                    </a:p>
                  </a:txBody>
                  <a:tcPr anchor="ctr">
                    <a:lnL>
                      <a:noFill/>
                    </a:lnL>
                    <a:lnB w="12700" cap="flat" cmpd="sng" algn="ctr">
                      <a:solidFill>
                        <a:schemeClr val="tx1"/>
                      </a:solidFill>
                      <a:prstDash val="solid"/>
                      <a:round/>
                      <a:headEnd type="none" w="med" len="med"/>
                      <a:tailEnd type="none" w="med" len="med"/>
                    </a:lnB>
                    <a:solidFill>
                      <a:srgbClr val="E6F1F9"/>
                    </a:solidFill>
                  </a:tcPr>
                </a:tc>
                <a:extLst>
                  <a:ext uri="{0D108BD9-81ED-4DB2-BD59-A6C34878D82A}">
                    <a16:rowId xmlns:a16="http://schemas.microsoft.com/office/drawing/2014/main" val="1866246310"/>
                  </a:ext>
                </a:extLst>
              </a:tr>
              <a:tr h="424180">
                <a:tc>
                  <a:txBody>
                    <a:bodyPr/>
                    <a:lstStyle/>
                    <a:p>
                      <a:pPr algn="ctr"/>
                      <a:endParaRPr lang="en-US" sz="1800" b="1">
                        <a:solidFill>
                          <a:srgbClr val="003C58"/>
                        </a:solidFill>
                      </a:endParaRPr>
                    </a:p>
                  </a:txBody>
                  <a:tcPr anchor="ctr">
                    <a:lnR>
                      <a:noFill/>
                    </a:lnR>
                    <a:lnT>
                      <a:noFill/>
                    </a:lnT>
                    <a:lnB w="9525" cap="flat" cmpd="sng" algn="ctr">
                      <a:solidFill>
                        <a:schemeClr val="bg1">
                          <a:lumMod val="85000"/>
                        </a:schemeClr>
                      </a:solidFill>
                      <a:prstDash val="solid"/>
                      <a:round/>
                      <a:headEnd type="none" w="med" len="med"/>
                      <a:tailEnd type="none" w="med" len="med"/>
                    </a:lnB>
                  </a:tcPr>
                </a:tc>
                <a:tc>
                  <a:txBody>
                    <a:bodyPr/>
                    <a:lstStyle/>
                    <a:p>
                      <a:pPr algn="r"/>
                      <a:r>
                        <a:rPr lang="en-US" sz="1800" b="1">
                          <a:solidFill>
                            <a:schemeClr val="bg1"/>
                          </a:solidFill>
                        </a:rPr>
                        <a:t>Amount</a:t>
                      </a:r>
                    </a:p>
                  </a:txBody>
                  <a:tcPr marL="72000" marR="72000">
                    <a:lnL>
                      <a:noFill/>
                    </a:lnL>
                    <a:lnR>
                      <a:noFill/>
                    </a:lnR>
                    <a:lnT w="12700" cap="flat" cmpd="sng" algn="ctr">
                      <a:noFill/>
                      <a:prstDash val="solid"/>
                      <a:round/>
                      <a:headEnd type="none" w="med" len="med"/>
                      <a:tailEnd type="none" w="med" len="med"/>
                    </a:lnT>
                    <a:lnB w="12700" cap="flat" cmpd="sng" algn="ctr">
                      <a:solidFill>
                        <a:srgbClr val="003C58"/>
                      </a:solidFill>
                      <a:prstDash val="solid"/>
                      <a:round/>
                      <a:headEnd type="none" w="med" len="med"/>
                      <a:tailEnd type="none" w="med" len="med"/>
                    </a:lnB>
                    <a:solidFill>
                      <a:srgbClr val="003C58"/>
                    </a:solidFill>
                  </a:tcPr>
                </a:tc>
                <a:tc>
                  <a:txBody>
                    <a:bodyPr/>
                    <a:lstStyle/>
                    <a:p>
                      <a:pPr marL="0" indent="0" algn="ctr"/>
                      <a:endParaRPr lang="en-US" sz="1800" b="1">
                        <a:solidFill>
                          <a:schemeClr val="bg1"/>
                        </a:solidFill>
                      </a:endParaRPr>
                    </a:p>
                  </a:txBody>
                  <a:tcPr marL="0" marR="0">
                    <a:lnL>
                      <a:noFill/>
                    </a:lnL>
                    <a:lnR>
                      <a:noFill/>
                    </a:lnR>
                    <a:lnT w="12700" cap="flat" cmpd="sng" algn="ctr">
                      <a:noFill/>
                      <a:prstDash val="solid"/>
                      <a:round/>
                      <a:headEnd type="none" w="med" len="med"/>
                      <a:tailEnd type="none" w="med" len="med"/>
                    </a:lnT>
                    <a:lnB w="12700" cap="flat" cmpd="sng" algn="ctr">
                      <a:solidFill>
                        <a:srgbClr val="003C58"/>
                      </a:solidFill>
                      <a:prstDash val="solid"/>
                      <a:round/>
                      <a:headEnd type="none" w="med" len="med"/>
                      <a:tailEnd type="none" w="med" len="med"/>
                    </a:lnB>
                    <a:lnTlToBr w="12700" cmpd="sng">
                      <a:noFill/>
                      <a:prstDash val="solid"/>
                    </a:lnTlToBr>
                    <a:lnBlToTr w="12700" cmpd="sng">
                      <a:noFill/>
                      <a:prstDash val="solid"/>
                    </a:lnBlToTr>
                    <a:solidFill>
                      <a:srgbClr val="003C58"/>
                    </a:solidFill>
                  </a:tcPr>
                </a:tc>
                <a:tc>
                  <a:txBody>
                    <a:bodyPr/>
                    <a:lstStyle/>
                    <a:p>
                      <a:pPr algn="ctr"/>
                      <a:r>
                        <a:rPr lang="en-US" sz="1800" b="1">
                          <a:solidFill>
                            <a:schemeClr val="bg1"/>
                          </a:solidFill>
                        </a:rPr>
                        <a:t>Share Price</a:t>
                      </a:r>
                    </a:p>
                  </a:txBody>
                  <a:tcPr>
                    <a:lnL>
                      <a:noFill/>
                    </a:lnL>
                    <a:lnR>
                      <a:noFill/>
                    </a:lnR>
                    <a:lnT w="12700" cap="flat" cmpd="sng" algn="ctr">
                      <a:noFill/>
                      <a:prstDash val="solid"/>
                      <a:round/>
                      <a:headEnd type="none" w="med" len="med"/>
                      <a:tailEnd type="none" w="med" len="med"/>
                    </a:lnT>
                    <a:lnB w="12700" cap="flat" cmpd="sng" algn="ctr">
                      <a:solidFill>
                        <a:srgbClr val="003C58"/>
                      </a:solidFill>
                      <a:prstDash val="solid"/>
                      <a:round/>
                      <a:headEnd type="none" w="med" len="med"/>
                      <a:tailEnd type="none" w="med" len="med"/>
                    </a:lnB>
                    <a:solidFill>
                      <a:srgbClr val="003C58"/>
                    </a:solidFill>
                  </a:tcPr>
                </a:tc>
                <a:tc>
                  <a:txBody>
                    <a:bodyPr/>
                    <a:lstStyle/>
                    <a:p>
                      <a:pPr algn="ctr"/>
                      <a:endParaRPr lang="en-US" sz="1800" b="1">
                        <a:solidFill>
                          <a:schemeClr val="bg1"/>
                        </a:solidFill>
                      </a:endParaRPr>
                    </a:p>
                  </a:txBody>
                  <a:tcPr>
                    <a:lnL>
                      <a:noFill/>
                    </a:lnL>
                    <a:lnR>
                      <a:noFill/>
                    </a:lnR>
                    <a:lnT w="12700" cap="flat" cmpd="sng" algn="ctr">
                      <a:noFill/>
                      <a:prstDash val="solid"/>
                      <a:round/>
                      <a:headEnd type="none" w="med" len="med"/>
                      <a:tailEnd type="none" w="med" len="med"/>
                    </a:lnT>
                    <a:lnB w="12700" cap="flat" cmpd="sng" algn="ctr">
                      <a:solidFill>
                        <a:srgbClr val="003C58"/>
                      </a:solidFill>
                      <a:prstDash val="solid"/>
                      <a:round/>
                      <a:headEnd type="none" w="med" len="med"/>
                      <a:tailEnd type="none" w="med" len="med"/>
                    </a:lnB>
                    <a:lnTlToBr w="12700" cmpd="sng">
                      <a:noFill/>
                      <a:prstDash val="solid"/>
                    </a:lnTlToBr>
                    <a:lnBlToTr w="12700" cmpd="sng">
                      <a:noFill/>
                      <a:prstDash val="solid"/>
                    </a:lnBlToTr>
                    <a:solidFill>
                      <a:srgbClr val="003C58"/>
                    </a:solidFill>
                  </a:tcPr>
                </a:tc>
                <a:tc>
                  <a:txBody>
                    <a:bodyPr/>
                    <a:lstStyle/>
                    <a:p>
                      <a:pPr algn="ctr"/>
                      <a:r>
                        <a:rPr lang="en-US" sz="1800" b="1">
                          <a:solidFill>
                            <a:schemeClr val="bg1"/>
                          </a:solidFill>
                        </a:rPr>
                        <a:t>Market Value</a:t>
                      </a:r>
                    </a:p>
                  </a:txBody>
                  <a:tcPr>
                    <a:lnL>
                      <a:noFill/>
                    </a:lnL>
                    <a:lnR>
                      <a:noFill/>
                    </a:lnR>
                    <a:lnT w="12700" cap="flat" cmpd="sng" algn="ctr">
                      <a:noFill/>
                      <a:prstDash val="solid"/>
                      <a:round/>
                      <a:headEnd type="none" w="med" len="med"/>
                      <a:tailEnd type="none" w="med" len="med"/>
                    </a:lnT>
                    <a:lnB w="12700" cap="flat" cmpd="sng" algn="ctr">
                      <a:solidFill>
                        <a:srgbClr val="003C58"/>
                      </a:solidFill>
                      <a:prstDash val="solid"/>
                      <a:round/>
                      <a:headEnd type="none" w="med" len="med"/>
                      <a:tailEnd type="none" w="med" len="med"/>
                    </a:lnB>
                    <a:solidFill>
                      <a:srgbClr val="003C58"/>
                    </a:solidFill>
                  </a:tcPr>
                </a:tc>
                <a:tc>
                  <a:txBody>
                    <a:bodyPr/>
                    <a:lstStyle/>
                    <a:p>
                      <a:pPr algn="ctr"/>
                      <a:endParaRPr lang="en-US" sz="1100" b="1">
                        <a:solidFill>
                          <a:srgbClr val="003C58"/>
                        </a:solidFill>
                      </a:endParaRPr>
                    </a:p>
                  </a:txBody>
                  <a:tcPr marL="36000" marR="36000">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a:solidFill>
                            <a:schemeClr val="bg1"/>
                          </a:solidFill>
                        </a:rPr>
                        <a:t>Ownership </a:t>
                      </a:r>
                      <a:endParaRPr lang="en-US" sz="1800" b="0">
                        <a:solidFill>
                          <a:schemeClr val="bg1"/>
                        </a:solidFill>
                      </a:endParaRPr>
                    </a:p>
                  </a:txBody>
                  <a:tcPr marR="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C58"/>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bg1"/>
                          </a:solidFill>
                        </a:rPr>
                        <a:t>  </a:t>
                      </a:r>
                      <a:r>
                        <a:rPr lang="en-US" sz="1800" b="1">
                          <a:solidFill>
                            <a:schemeClr val="bg1"/>
                          </a:solidFill>
                        </a:rPr>
                        <a:t>Value</a:t>
                      </a:r>
                    </a:p>
                  </a:txBody>
                  <a:tcPr>
                    <a:lnL>
                      <a:noFill/>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C58"/>
                    </a:solidFill>
                  </a:tcPr>
                </a:tc>
                <a:tc hMerge="1">
                  <a:txBody>
                    <a:bodyPr/>
                    <a:lstStyle/>
                    <a:p>
                      <a:endParaRPr/>
                    </a:p>
                  </a:txBody>
                  <a:tcPr>
                    <a:lnT w="12700" cap="flat" cmpd="sng" algn="ctr">
                      <a:noFill/>
                      <a:prstDash val="solid"/>
                      <a:round/>
                      <a:headEnd type="none" w="med" len="med"/>
                      <a:tailEnd type="none" w="med" len="med"/>
                    </a:lnT>
                    <a:lnB w="12700" cap="flat" cmpd="sng" algn="ctr">
                      <a:solidFill>
                        <a:srgbClr val="003C58"/>
                      </a:solidFill>
                      <a:prstDash val="solid"/>
                      <a:round/>
                      <a:headEnd type="none" w="med" len="med"/>
                      <a:tailEnd type="none" w="med" len="med"/>
                    </a:lnB>
                    <a:solidFill>
                      <a:srgbClr val="003C58"/>
                    </a:solidFill>
                  </a:tcPr>
                </a:tc>
                <a:tc>
                  <a:txBody>
                    <a:bodyPr/>
                    <a:lstStyle/>
                    <a:p>
                      <a:pPr algn="ctr"/>
                      <a:endParaRPr lang="en-US" sz="1800" b="1">
                        <a:solidFill>
                          <a:schemeClr val="bg1"/>
                        </a:solidFill>
                      </a:endParaRPr>
                    </a:p>
                  </a:txBody>
                  <a:tcPr>
                    <a:lnR>
                      <a:noFill/>
                    </a:lnR>
                    <a:lnT w="12700" cap="flat" cmpd="sng" algn="ctr">
                      <a:noFill/>
                      <a:prstDash val="solid"/>
                      <a:round/>
                      <a:headEnd type="none" w="med" len="med"/>
                      <a:tailEnd type="none" w="med" len="med"/>
                    </a:lnT>
                    <a:lnB w="12700" cap="flat" cmpd="sng" algn="ctr">
                      <a:solidFill>
                        <a:srgbClr val="003C58"/>
                      </a:solidFill>
                      <a:prstDash val="solid"/>
                      <a:round/>
                      <a:headEnd type="none" w="med" len="med"/>
                      <a:tailEnd type="none" w="med" len="med"/>
                    </a:lnB>
                    <a:lnTlToBr w="12700" cmpd="sng">
                      <a:noFill/>
                      <a:prstDash val="solid"/>
                    </a:lnTlToBr>
                    <a:lnBlToTr w="12700" cmpd="sng">
                      <a:noFill/>
                      <a:prstDash val="solid"/>
                    </a:lnBlToTr>
                    <a:solidFill>
                      <a:srgbClr val="003C58"/>
                    </a:solidFill>
                  </a:tcPr>
                </a:tc>
                <a:tc>
                  <a:txBody>
                    <a:bodyPr/>
                    <a:lstStyle/>
                    <a:p>
                      <a:pPr algn="ctr"/>
                      <a:r>
                        <a:rPr lang="en-US" sz="1800" b="1">
                          <a:solidFill>
                            <a:schemeClr val="bg1"/>
                          </a:solidFill>
                        </a:rPr>
                        <a:t>Value</a:t>
                      </a:r>
                      <a:r>
                        <a:rPr lang="en-US" sz="800" b="1">
                          <a:solidFill>
                            <a:schemeClr val="bg1"/>
                          </a:solidFill>
                        </a:rPr>
                        <a:t> </a:t>
                      </a:r>
                      <a:r>
                        <a:rPr lang="en-US" sz="1800" b="1">
                          <a:solidFill>
                            <a:schemeClr val="bg1"/>
                          </a:solidFill>
                        </a:rPr>
                        <a:t>/</a:t>
                      </a:r>
                      <a:r>
                        <a:rPr lang="en-US" sz="1050" b="1">
                          <a:solidFill>
                            <a:schemeClr val="bg1"/>
                          </a:solidFill>
                        </a:rPr>
                        <a:t> </a:t>
                      </a:r>
                      <a:r>
                        <a:rPr lang="en-US" sz="1800" b="1">
                          <a:solidFill>
                            <a:schemeClr val="bg1"/>
                          </a:solidFill>
                        </a:rPr>
                        <a:t>Share</a:t>
                      </a:r>
                    </a:p>
                  </a:txBody>
                  <a:tcPr>
                    <a:lnL>
                      <a:noFill/>
                    </a:lnL>
                    <a:lnT w="12700" cap="flat" cmpd="sng" algn="ctr">
                      <a:noFill/>
                      <a:prstDash val="solid"/>
                      <a:round/>
                      <a:headEnd type="none" w="med" len="med"/>
                      <a:tailEnd type="none" w="med" len="med"/>
                    </a:lnT>
                    <a:lnB w="12700" cap="flat" cmpd="sng" algn="ctr">
                      <a:solidFill>
                        <a:srgbClr val="003C58"/>
                      </a:solidFill>
                      <a:prstDash val="solid"/>
                      <a:round/>
                      <a:headEnd type="none" w="med" len="med"/>
                      <a:tailEnd type="none" w="med" len="med"/>
                    </a:lnB>
                    <a:solidFill>
                      <a:srgbClr val="003C58"/>
                    </a:solidFill>
                  </a:tcPr>
                </a:tc>
                <a:extLst>
                  <a:ext uri="{0D108BD9-81ED-4DB2-BD59-A6C34878D82A}">
                    <a16:rowId xmlns:a16="http://schemas.microsoft.com/office/drawing/2014/main" val="3243380254"/>
                  </a:ext>
                </a:extLst>
              </a:tr>
              <a:tr h="664529">
                <a:tc>
                  <a:txBody>
                    <a:bodyPr/>
                    <a:lstStyle/>
                    <a:p>
                      <a:pPr algn="ctr"/>
                      <a:r>
                        <a:rPr lang="en-US" sz="1800" b="1">
                          <a:solidFill>
                            <a:schemeClr val="bg1"/>
                          </a:solidFill>
                        </a:rPr>
                        <a:t>Aug </a:t>
                      </a:r>
                    </a:p>
                    <a:p>
                      <a:pPr algn="ctr"/>
                      <a:r>
                        <a:rPr lang="en-US" sz="1800" b="1">
                          <a:solidFill>
                            <a:schemeClr val="bg1"/>
                          </a:solidFill>
                        </a:rPr>
                        <a:t>2022</a:t>
                      </a:r>
                    </a:p>
                  </a:txBody>
                  <a:tcPr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C58"/>
                    </a:solidFill>
                  </a:tcPr>
                </a:tc>
                <a:tc>
                  <a:txBody>
                    <a:bodyPr/>
                    <a:lstStyle/>
                    <a:p>
                      <a:pPr algn="r"/>
                      <a:r>
                        <a:rPr lang="en-US" sz="1800">
                          <a:solidFill>
                            <a:srgbClr val="003C58"/>
                          </a:solidFill>
                        </a:rPr>
                        <a:t>$82 M</a:t>
                      </a:r>
                    </a:p>
                  </a:txBody>
                  <a:tcPr marL="72000" marR="72000" anchor="ctr">
                    <a:lnL>
                      <a:noFill/>
                    </a:lnL>
                    <a:lnR>
                      <a:noFill/>
                    </a:lnR>
                    <a:lnT w="12700" cap="flat" cmpd="sng" algn="ctr">
                      <a:solidFill>
                        <a:srgbClr val="003C58"/>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r"/>
                      <a:endParaRPr lang="en-US" sz="1800">
                        <a:solidFill>
                          <a:srgbClr val="003C58"/>
                        </a:solidFill>
                      </a:endParaRPr>
                    </a:p>
                  </a:txBody>
                  <a:tcPr marL="0" marR="0" anchor="ctr">
                    <a:lnL>
                      <a:noFill/>
                    </a:lnL>
                    <a:lnR>
                      <a:noFill/>
                    </a:lnR>
                    <a:lnT w="12700" cap="flat" cmpd="sng" algn="ctr">
                      <a:solidFill>
                        <a:srgbClr val="003C58"/>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a:solidFill>
                            <a:srgbClr val="003C58"/>
                          </a:solidFill>
                        </a:rPr>
                        <a:t>$10</a:t>
                      </a:r>
                    </a:p>
                  </a:txBody>
                  <a:tcPr anchor="ctr">
                    <a:lnL>
                      <a:noFill/>
                    </a:lnL>
                    <a:lnR>
                      <a:noFill/>
                    </a:lnR>
                    <a:lnT w="12700" cap="flat" cmpd="sng" algn="ctr">
                      <a:solidFill>
                        <a:srgbClr val="003C58"/>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a:endParaRPr lang="en-US" sz="1800">
                        <a:solidFill>
                          <a:srgbClr val="003C58"/>
                        </a:solidFill>
                      </a:endParaRPr>
                    </a:p>
                  </a:txBody>
                  <a:tcPr anchor="ctr">
                    <a:lnL>
                      <a:noFill/>
                    </a:lnL>
                    <a:lnR>
                      <a:noFill/>
                    </a:lnR>
                    <a:lnT w="12700" cap="flat" cmpd="sng" algn="ctr">
                      <a:solidFill>
                        <a:srgbClr val="003C58"/>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a:solidFill>
                            <a:srgbClr val="003C58"/>
                          </a:solidFill>
                        </a:rPr>
                        <a:t>$256 M</a:t>
                      </a:r>
                    </a:p>
                  </a:txBody>
                  <a:tcPr anchor="ctr">
                    <a:lnL>
                      <a:noFill/>
                    </a:lnL>
                    <a:lnR>
                      <a:noFill/>
                    </a:lnR>
                    <a:lnT w="12700" cap="flat" cmpd="sng" algn="ctr">
                      <a:solidFill>
                        <a:srgbClr val="003C58"/>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a:endParaRPr lang="en-US" sz="1100">
                        <a:solidFill>
                          <a:srgbClr val="003C58"/>
                        </a:solidFill>
                      </a:endParaRPr>
                    </a:p>
                  </a:txBody>
                  <a:tcPr marL="36000" marR="3600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a:solidFill>
                            <a:srgbClr val="003C58"/>
                          </a:solidFill>
                        </a:rPr>
                        <a:t>68.1%</a:t>
                      </a:r>
                    </a:p>
                  </a:txBody>
                  <a:tcPr marR="0" anchor="ctr">
                    <a:lnL>
                      <a:noFill/>
                    </a:lnL>
                    <a:lnR>
                      <a:noFill/>
                    </a:lnR>
                    <a:lnT w="1270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gridSpan="2">
                  <a:txBody>
                    <a:bodyPr/>
                    <a:lstStyle/>
                    <a:p>
                      <a:pPr algn="ctr"/>
                      <a:r>
                        <a:rPr lang="en-US" sz="1800">
                          <a:solidFill>
                            <a:srgbClr val="003C58"/>
                          </a:solidFill>
                        </a:rPr>
                        <a:t>$175 M</a:t>
                      </a:r>
                    </a:p>
                  </a:txBody>
                  <a:tcPr anchor="ctr">
                    <a:lnL>
                      <a:noFill/>
                    </a:lnL>
                    <a:lnR>
                      <a:noFill/>
                    </a:lnR>
                    <a:lnT w="1270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hMerge="1">
                  <a:txBody>
                    <a:bodyPr/>
                    <a:lstStyle/>
                    <a:p>
                      <a:endParaRPr/>
                    </a:p>
                  </a:txBody>
                  <a:tcPr anchor="ctr">
                    <a:lnR>
                      <a:noFill/>
                    </a:lnR>
                    <a:lnT w="12700" cap="flat" cmpd="sng" algn="ctr">
                      <a:solidFill>
                        <a:srgbClr val="003C58"/>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a:endParaRPr lang="en-US" sz="1800">
                        <a:solidFill>
                          <a:srgbClr val="003C58"/>
                        </a:solidFill>
                      </a:endParaRPr>
                    </a:p>
                  </a:txBody>
                  <a:tcPr anchor="ctr">
                    <a:lnL>
                      <a:noFill/>
                    </a:lnL>
                    <a:lnR>
                      <a:noFill/>
                    </a:lnR>
                    <a:lnT w="12700" cap="flat" cmpd="sng" algn="ctr">
                      <a:solidFill>
                        <a:srgbClr val="003C58"/>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a:solidFill>
                            <a:srgbClr val="003C58"/>
                          </a:solidFill>
                        </a:rPr>
                        <a:t>$3.25</a:t>
                      </a:r>
                    </a:p>
                  </a:txBody>
                  <a:tcPr anchor="ctr">
                    <a:lnL>
                      <a:noFill/>
                    </a:lnL>
                    <a:lnT w="12700" cap="flat" cmpd="sng" algn="ctr">
                      <a:solidFill>
                        <a:srgbClr val="003C58"/>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6F1F9"/>
                    </a:solidFill>
                  </a:tcPr>
                </a:tc>
                <a:extLst>
                  <a:ext uri="{0D108BD9-81ED-4DB2-BD59-A6C34878D82A}">
                    <a16:rowId xmlns:a16="http://schemas.microsoft.com/office/drawing/2014/main" val="350240808"/>
                  </a:ext>
                </a:extLst>
              </a:tr>
              <a:tr h="108000">
                <a:tc>
                  <a:txBody>
                    <a:bodyPr/>
                    <a:lstStyle/>
                    <a:p>
                      <a:pPr algn="ctr"/>
                      <a:endParaRPr lang="en-US" sz="400" b="0">
                        <a:solidFill>
                          <a:srgbClr val="E7730E"/>
                        </a:solidFill>
                      </a:endParaRPr>
                    </a:p>
                  </a:txBody>
                  <a:tcPr marT="0" marB="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400">
                        <a:solidFill>
                          <a:srgbClr val="003C58"/>
                        </a:solidFill>
                      </a:endParaRPr>
                    </a:p>
                  </a:txBody>
                  <a:tcPr marL="72000" marR="72000" marT="0" marB="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400">
                        <a:solidFill>
                          <a:srgbClr val="003C58"/>
                        </a:solidFill>
                      </a:endParaRPr>
                    </a:p>
                  </a:txBody>
                  <a:tcPr marL="0" marR="0" marT="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00">
                        <a:solidFill>
                          <a:srgbClr val="003C58"/>
                        </a:solidFill>
                      </a:endParaRPr>
                    </a:p>
                  </a:txBody>
                  <a:tcPr marT="0" marB="0">
                    <a:lnL>
                      <a:noFill/>
                    </a:lnL>
                    <a:lnR>
                      <a:noFill/>
                    </a:lnR>
                    <a:lnT w="9525" cap="flat" cmpd="sng" algn="ctr">
                      <a:solidFill>
                        <a:schemeClr val="bg1">
                          <a:lumMod val="8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00">
                        <a:solidFill>
                          <a:srgbClr val="003C58"/>
                        </a:solidFill>
                      </a:endParaRPr>
                    </a:p>
                  </a:txBody>
                  <a:tcPr marT="0" marB="0">
                    <a:lnL>
                      <a:noFill/>
                    </a:lnL>
                    <a:lnR>
                      <a:noFill/>
                    </a:lnR>
                    <a:lnT w="9525" cap="flat" cmpd="sng" algn="ctr">
                      <a:solidFill>
                        <a:schemeClr val="bg1">
                          <a:lumMod val="8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00">
                        <a:solidFill>
                          <a:srgbClr val="003C58"/>
                        </a:solidFill>
                      </a:endParaRPr>
                    </a:p>
                  </a:txBody>
                  <a:tcPr marT="0" marB="0">
                    <a:lnL>
                      <a:noFill/>
                    </a:lnL>
                    <a:lnR>
                      <a:noFill/>
                    </a:lnR>
                    <a:lnT w="9525" cap="flat" cmpd="sng" algn="ctr">
                      <a:solidFill>
                        <a:schemeClr val="bg1">
                          <a:lumMod val="8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
                        <a:solidFill>
                          <a:srgbClr val="003C58"/>
                        </a:solidFill>
                      </a:endParaRPr>
                    </a:p>
                  </a:txBody>
                  <a:tcPr marL="36000" marR="36000" marT="0" marB="0">
                    <a:lnL>
                      <a:noFill/>
                    </a:lnL>
                    <a:lnR>
                      <a:noFill/>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00">
                        <a:solidFill>
                          <a:srgbClr val="003C58"/>
                        </a:solidFill>
                      </a:endParaRPr>
                    </a:p>
                  </a:txBody>
                  <a:tcPr marR="0" marT="0" marB="0">
                    <a:lnL>
                      <a:noFill/>
                    </a:lnL>
                    <a:lnR>
                      <a:noFill/>
                    </a:lnR>
                    <a:lnT w="9525" cap="flat" cmpd="sng" algn="ctr">
                      <a:solidFill>
                        <a:schemeClr val="bg1">
                          <a:lumMod val="8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00">
                        <a:solidFill>
                          <a:srgbClr val="003C58"/>
                        </a:solidFill>
                      </a:endParaRPr>
                    </a:p>
                  </a:txBody>
                  <a:tcPr marT="0" marB="0">
                    <a:lnL>
                      <a:noFill/>
                    </a:lnL>
                    <a:lnR>
                      <a:noFill/>
                    </a:lnR>
                    <a:lnT w="9525" cap="flat" cmpd="sng" algn="ctr">
                      <a:solidFill>
                        <a:schemeClr val="bg1">
                          <a:lumMod val="8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00">
                        <a:solidFill>
                          <a:srgbClr val="003C58"/>
                        </a:solidFill>
                      </a:endParaRPr>
                    </a:p>
                  </a:txBody>
                  <a:tcPr marT="0" marB="0">
                    <a:lnL>
                      <a:noFill/>
                    </a:lnL>
                    <a:lnR>
                      <a:noFill/>
                    </a:lnR>
                    <a:lnT w="9525" cap="flat" cmpd="sng" algn="ctr">
                      <a:solidFill>
                        <a:schemeClr val="bg1">
                          <a:lumMod val="8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00">
                        <a:solidFill>
                          <a:srgbClr val="003C58"/>
                        </a:solidFill>
                      </a:endParaRPr>
                    </a:p>
                  </a:txBody>
                  <a:tcPr marT="0" marB="0">
                    <a:lnL>
                      <a:noFill/>
                    </a:lnL>
                    <a:lnR>
                      <a:noFill/>
                    </a:lnR>
                    <a:lnT w="9525" cap="flat" cmpd="sng" algn="ctr">
                      <a:solidFill>
                        <a:schemeClr val="bg1">
                          <a:lumMod val="8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00">
                        <a:solidFill>
                          <a:srgbClr val="003C58"/>
                        </a:solidFill>
                      </a:endParaRPr>
                    </a:p>
                  </a:txBody>
                  <a:tcPr marT="0" marB="0">
                    <a:lnL>
                      <a:noFill/>
                    </a:lnL>
                    <a:lnR>
                      <a:noFill/>
                    </a:lnR>
                    <a:lnT w="9525" cap="flat" cmpd="sng" algn="ctr">
                      <a:solidFill>
                        <a:schemeClr val="bg1">
                          <a:lumMod val="8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300511"/>
                  </a:ext>
                </a:extLst>
              </a:tr>
              <a:tr h="424180">
                <a:tc rowSpan="2">
                  <a:txBody>
                    <a:bodyPr/>
                    <a:lstStyle/>
                    <a:p>
                      <a:pPr algn="ctr"/>
                      <a:r>
                        <a:rPr lang="en-US" sz="1800" b="1">
                          <a:solidFill>
                            <a:schemeClr val="bg1"/>
                          </a:solidFill>
                        </a:rPr>
                        <a:t>Feb </a:t>
                      </a:r>
                    </a:p>
                    <a:p>
                      <a:pPr algn="ctr"/>
                      <a:r>
                        <a:rPr lang="en-US" sz="1800" b="1">
                          <a:solidFill>
                            <a:schemeClr val="bg1"/>
                          </a:solidFill>
                        </a:rPr>
                        <a:t>2023</a:t>
                      </a:r>
                    </a:p>
                  </a:txBody>
                  <a:tcPr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C58"/>
                    </a:solidFill>
                  </a:tcPr>
                </a:tc>
                <a:tc>
                  <a:txBody>
                    <a:bodyPr/>
                    <a:lstStyle/>
                    <a:p>
                      <a:pPr algn="r"/>
                      <a:r>
                        <a:rPr lang="en-US" sz="1800">
                          <a:solidFill>
                            <a:srgbClr val="003C58"/>
                          </a:solidFill>
                        </a:rPr>
                        <a:t>$30 M</a:t>
                      </a:r>
                    </a:p>
                  </a:txBody>
                  <a:tcPr marL="72000" marR="72000" anchor="b">
                    <a:lnL>
                      <a:noFill/>
                    </a:lnL>
                    <a:lnR>
                      <a:noFill/>
                    </a:lnR>
                    <a:lnT w="9525"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r"/>
                      <a:endParaRPr lang="en-US" sz="1800">
                        <a:solidFill>
                          <a:srgbClr val="003C58"/>
                        </a:solidFill>
                      </a:endParaRPr>
                    </a:p>
                  </a:txBody>
                  <a:tcPr marL="0" marR="0">
                    <a:lnL>
                      <a:noFill/>
                    </a:lnL>
                    <a:lnR>
                      <a:noFill/>
                    </a:lnR>
                    <a:lnT w="6350" cap="flat" cmpd="sng" algn="ctr">
                      <a:solidFill>
                        <a:srgbClr val="C0C0C0"/>
                      </a:solidFill>
                      <a:prstDash val="solid"/>
                      <a:round/>
                      <a:headEnd type="none" w="med" len="med"/>
                      <a:tailEnd type="none" w="med" len="med"/>
                    </a:lnT>
                    <a:lnB>
                      <a:noFill/>
                    </a:lnB>
                    <a:lnTlToBr w="12700" cmpd="sng">
                      <a:noFill/>
                      <a:prstDash val="solid"/>
                    </a:lnTlToBr>
                    <a:lnBlToTr w="12700" cmpd="sng">
                      <a:noFill/>
                      <a:prstDash val="solid"/>
                    </a:lnBlToTr>
                    <a:noFill/>
                  </a:tcPr>
                </a:tc>
                <a:tc rowSpan="2">
                  <a:txBody>
                    <a:bodyPr/>
                    <a:lstStyle/>
                    <a:p>
                      <a:pPr algn="ctr"/>
                      <a:r>
                        <a:rPr lang="en-US" sz="1800">
                          <a:solidFill>
                            <a:srgbClr val="003C58"/>
                          </a:solidFill>
                        </a:rPr>
                        <a:t>$19</a:t>
                      </a:r>
                    </a:p>
                  </a:txBody>
                  <a:tcPr anchor="ctr">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endParaRPr lang="en-US" sz="1800">
                        <a:solidFill>
                          <a:srgbClr val="003C58"/>
                        </a:solidFill>
                      </a:endParaRPr>
                    </a:p>
                  </a:txBody>
                  <a:tcPr anchor="ctr">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1800">
                          <a:solidFill>
                            <a:srgbClr val="003C58"/>
                          </a:solidFill>
                        </a:rPr>
                        <a:t>$550 M</a:t>
                      </a:r>
                    </a:p>
                  </a:txBody>
                  <a:tcPr anchor="ctr">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endParaRPr lang="en-US" sz="1100">
                        <a:solidFill>
                          <a:srgbClr val="003C58"/>
                        </a:solidFill>
                      </a:endParaRPr>
                    </a:p>
                  </a:txBody>
                  <a:tcPr marL="36000" marR="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1800">
                          <a:solidFill>
                            <a:srgbClr val="003C58"/>
                          </a:solidFill>
                        </a:rPr>
                        <a:t>51.9%</a:t>
                      </a:r>
                    </a:p>
                  </a:txBody>
                  <a:tcPr marR="0" anchor="ctr">
                    <a:lnL>
                      <a:noFill/>
                    </a:lnL>
                    <a:lnR>
                      <a:noFill/>
                    </a:lnR>
                    <a:lnT w="6350" cap="flat" cmpd="sng" algn="ctr">
                      <a:solidFill>
                        <a:srgbClr val="C0C0C0"/>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pPr algn="ctr"/>
                      <a:r>
                        <a:rPr lang="en-US" sz="1800">
                          <a:solidFill>
                            <a:srgbClr val="003C58"/>
                          </a:solidFill>
                        </a:rPr>
                        <a:t>$285 M</a:t>
                      </a:r>
                    </a:p>
                  </a:txBody>
                  <a:tcPr anchor="ctr">
                    <a:lnL>
                      <a:noFill/>
                    </a:lnL>
                    <a:lnR>
                      <a:noFill/>
                    </a:lnR>
                    <a:lnT w="6350" cap="flat" cmpd="sng" algn="ctr">
                      <a:solidFill>
                        <a:srgbClr val="C0C0C0"/>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a:p>
                  </a:txBody>
                  <a:tcPr anchor="ctr">
                    <a:lnL>
                      <a:noFill/>
                    </a:lnL>
                    <a:lnR>
                      <a:noFill/>
                    </a:lnR>
                    <a:lnT w="6350" cap="flat" cmpd="sng" algn="ctr">
                      <a:solidFill>
                        <a:srgbClr val="C0C0C0"/>
                      </a:solidFill>
                      <a:prstDash val="solid"/>
                      <a:round/>
                      <a:headEnd type="none" w="med" len="med"/>
                      <a:tailEnd type="none" w="med" len="med"/>
                    </a:lnT>
                    <a:lnTlToBr w="12700" cmpd="sng">
                      <a:noFill/>
                      <a:prstDash val="solid"/>
                    </a:lnTlToBr>
                    <a:lnBlToTr w="12700" cmpd="sng">
                      <a:noFill/>
                      <a:prstDash val="solid"/>
                    </a:lnBlToTr>
                    <a:noFill/>
                  </a:tcPr>
                </a:tc>
                <a:tc rowSpan="2">
                  <a:txBody>
                    <a:bodyPr/>
                    <a:lstStyle/>
                    <a:p>
                      <a:pPr algn="ctr"/>
                      <a:endParaRPr lang="en-US" sz="1800">
                        <a:solidFill>
                          <a:srgbClr val="003C58"/>
                        </a:solidFill>
                      </a:endParaRPr>
                    </a:p>
                  </a:txBody>
                  <a:tcPr anchor="ctr">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1800">
                          <a:solidFill>
                            <a:srgbClr val="003C58"/>
                          </a:solidFill>
                        </a:rPr>
                        <a:t>$5.29</a:t>
                      </a:r>
                    </a:p>
                  </a:txBody>
                  <a:tcPr anchor="ctr">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solidFill>
                      <a:srgbClr val="E6F1F9"/>
                    </a:solidFill>
                  </a:tcPr>
                </a:tc>
                <a:extLst>
                  <a:ext uri="{0D108BD9-81ED-4DB2-BD59-A6C34878D82A}">
                    <a16:rowId xmlns:a16="http://schemas.microsoft.com/office/drawing/2014/main" val="1859089578"/>
                  </a:ext>
                </a:extLst>
              </a:tr>
              <a:tr h="410314">
                <a:tc vMerge="1">
                  <a:txBody>
                    <a:bodyPr/>
                    <a:lstStyle/>
                    <a:p>
                      <a:pPr algn="ctr"/>
                      <a:endParaRPr lang="en-US" b="1">
                        <a:solidFill>
                          <a:srgbClr val="E7730E"/>
                        </a:solidFill>
                      </a:endParaRPr>
                    </a:p>
                  </a:txBody>
                  <a:tcPr>
                    <a:lnR>
                      <a:noFill/>
                    </a:lnR>
                  </a:tcPr>
                </a:tc>
                <a:tc>
                  <a:txBody>
                    <a:bodyPr/>
                    <a:lstStyle/>
                    <a:p>
                      <a:pPr algn="r"/>
                      <a:r>
                        <a:rPr lang="en-US" sz="1800">
                          <a:solidFill>
                            <a:srgbClr val="003C58"/>
                          </a:solidFill>
                        </a:rPr>
                        <a:t>ARS $30 B</a:t>
                      </a:r>
                      <a:r>
                        <a:rPr lang="en-US" sz="1800" baseline="30000">
                          <a:solidFill>
                            <a:srgbClr val="003C58"/>
                          </a:solidFill>
                        </a:rPr>
                        <a:t>1</a:t>
                      </a:r>
                    </a:p>
                  </a:txBody>
                  <a:tcPr marL="72000" marR="72000">
                    <a:lnL>
                      <a:noFill/>
                    </a:lnL>
                    <a:lnR>
                      <a:noFill/>
                    </a:lnR>
                    <a:lnT>
                      <a:noFill/>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a:solidFill>
                          <a:srgbClr val="003C58"/>
                        </a:solidFill>
                      </a:endParaRPr>
                    </a:p>
                  </a:txBody>
                  <a:tcPr marL="0" marR="0">
                    <a:lnL>
                      <a:noFill/>
                    </a:lnL>
                    <a:lnR>
                      <a:noFill/>
                    </a:lnR>
                    <a:lnT>
                      <a:noFill/>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a:solidFill>
                          <a:srgbClr val="003C58"/>
                        </a:solidFill>
                      </a:endParaRPr>
                    </a:p>
                  </a:txBody>
                  <a:tcPr/>
                </a:tc>
                <a:tc vMerge="1">
                  <a:txBody>
                    <a:bodyPr/>
                    <a:lstStyle/>
                    <a:p>
                      <a:endParaRPr lang="en-US"/>
                    </a:p>
                  </a:txBody>
                  <a:tcPr/>
                </a:tc>
                <a:tc vMerge="1">
                  <a:txBody>
                    <a:bodyPr/>
                    <a:lstStyle/>
                    <a:p>
                      <a:pPr algn="ctr"/>
                      <a:endParaRPr lang="en-US">
                        <a:solidFill>
                          <a:srgbClr val="003C58"/>
                        </a:solidFill>
                      </a:endParaRPr>
                    </a:p>
                  </a:txBody>
                  <a:tcPr/>
                </a:tc>
                <a:tc vMerge="1">
                  <a:txBody>
                    <a:bodyPr/>
                    <a:lstStyle/>
                    <a:p>
                      <a:endParaRPr lang="en-US"/>
                    </a:p>
                  </a:txBody>
                  <a:tcPr/>
                </a:tc>
                <a:tc vMerge="1">
                  <a:txBody>
                    <a:bodyPr/>
                    <a:lstStyle/>
                    <a:p>
                      <a:pPr algn="ctr"/>
                      <a:endParaRPr lang="en-US">
                        <a:solidFill>
                          <a:srgbClr val="003C58"/>
                        </a:solidFill>
                      </a:endParaRPr>
                    </a:p>
                  </a:txBody>
                  <a:tcPr/>
                </a:tc>
                <a:tc gridSpan="2" vMerge="1">
                  <a:txBody>
                    <a:bodyPr/>
                    <a:lstStyle/>
                    <a:p>
                      <a:pPr algn="ctr"/>
                      <a:endParaRPr lang="en-US">
                        <a:solidFill>
                          <a:srgbClr val="003C58"/>
                        </a:solidFill>
                      </a:endParaRPr>
                    </a:p>
                  </a:txBody>
                  <a:tcPr/>
                </a:tc>
                <a:tc hMerge="1" vMerge="1">
                  <a:txBody>
                    <a:bodyPr/>
                    <a:lstStyle/>
                    <a:p>
                      <a:endParaRPr lang="en-US"/>
                    </a:p>
                  </a:txBody>
                  <a:tcPr/>
                </a:tc>
                <a:tc vMerge="1">
                  <a:txBody>
                    <a:bodyPr/>
                    <a:lstStyle/>
                    <a:p>
                      <a:endParaRPr lang="en-US"/>
                    </a:p>
                  </a:txBody>
                  <a:tcPr/>
                </a:tc>
                <a:tc vMerge="1">
                  <a:txBody>
                    <a:bodyPr/>
                    <a:lstStyle/>
                    <a:p>
                      <a:pPr algn="ctr"/>
                      <a:endParaRPr lang="en-US">
                        <a:solidFill>
                          <a:srgbClr val="003C58"/>
                        </a:solidFill>
                      </a:endParaRPr>
                    </a:p>
                  </a:txBody>
                  <a:tcPr/>
                </a:tc>
                <a:extLst>
                  <a:ext uri="{0D108BD9-81ED-4DB2-BD59-A6C34878D82A}">
                    <a16:rowId xmlns:a16="http://schemas.microsoft.com/office/drawing/2014/main" val="3761986566"/>
                  </a:ext>
                </a:extLst>
              </a:tr>
              <a:tr h="108000">
                <a:tc>
                  <a:txBody>
                    <a:bodyPr/>
                    <a:lstStyle/>
                    <a:p>
                      <a:pPr algn="ctr"/>
                      <a:endParaRPr lang="en-US" sz="500" b="1">
                        <a:solidFill>
                          <a:srgbClr val="E7730E"/>
                        </a:solidFill>
                      </a:endParaRPr>
                    </a:p>
                  </a:txBody>
                  <a:tcPr marR="36000" marT="0" marB="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500">
                        <a:solidFill>
                          <a:srgbClr val="003C58"/>
                        </a:solidFill>
                      </a:endParaRPr>
                    </a:p>
                  </a:txBody>
                  <a:tcPr marL="72000" marR="72000" marT="0" marB="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algn="r"/>
                      <a:endParaRPr lang="en-US" sz="500">
                        <a:solidFill>
                          <a:srgbClr val="003C58"/>
                        </a:solidFill>
                      </a:endParaRPr>
                    </a:p>
                  </a:txBody>
                  <a:tcPr marL="0" marR="36000" marT="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00">
                        <a:solidFill>
                          <a:srgbClr val="003C58"/>
                        </a:solidFill>
                      </a:endParaRPr>
                    </a:p>
                  </a:txBody>
                  <a:tcPr marR="36000" marT="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noFill/>
                  </a:tcPr>
                </a:tc>
                <a:tc>
                  <a:txBody>
                    <a:bodyPr/>
                    <a:lstStyle/>
                    <a:p>
                      <a:pPr algn="ctr"/>
                      <a:endParaRPr lang="en-US" sz="500">
                        <a:solidFill>
                          <a:srgbClr val="003C58"/>
                        </a:solidFill>
                      </a:endParaRPr>
                    </a:p>
                  </a:txBody>
                  <a:tcPr marR="36000" marT="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00">
                        <a:solidFill>
                          <a:srgbClr val="003C58"/>
                        </a:solidFill>
                      </a:endParaRPr>
                    </a:p>
                  </a:txBody>
                  <a:tcPr marR="36000" marT="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noFill/>
                  </a:tcPr>
                </a:tc>
                <a:tc>
                  <a:txBody>
                    <a:bodyPr/>
                    <a:lstStyle/>
                    <a:p>
                      <a:pPr algn="ctr"/>
                      <a:endParaRPr lang="en-US" sz="100">
                        <a:solidFill>
                          <a:srgbClr val="003C58"/>
                        </a:solidFill>
                      </a:endParaRPr>
                    </a:p>
                  </a:txBody>
                  <a:tcPr marL="36000" marR="36000" marT="0" marB="0">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00">
                        <a:solidFill>
                          <a:srgbClr val="003C58"/>
                        </a:solidFill>
                      </a:endParaRPr>
                    </a:p>
                  </a:txBody>
                  <a:tcPr marR="0" marT="0" marB="0">
                    <a:lnL>
                      <a:noFill/>
                    </a:lnL>
                    <a:lnR>
                      <a:noFill/>
                    </a:lnR>
                    <a:lnT w="9525" cap="flat" cmpd="sng" algn="ctr">
                      <a:solidFill>
                        <a:schemeClr val="bg1">
                          <a:lumMod val="8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noFill/>
                  </a:tcPr>
                </a:tc>
                <a:tc>
                  <a:txBody>
                    <a:bodyPr/>
                    <a:lstStyle/>
                    <a:p>
                      <a:pPr algn="ctr"/>
                      <a:endParaRPr lang="en-US" sz="500">
                        <a:solidFill>
                          <a:srgbClr val="003C58"/>
                        </a:solidFill>
                      </a:endParaRPr>
                    </a:p>
                  </a:txBody>
                  <a:tcPr marR="36000" marT="0" marB="0">
                    <a:lnL>
                      <a:noFill/>
                    </a:lnL>
                    <a:lnT w="9525" cap="flat" cmpd="sng" algn="ctr">
                      <a:solidFill>
                        <a:schemeClr val="bg1">
                          <a:lumMod val="8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noFill/>
                  </a:tcPr>
                </a:tc>
                <a:tc>
                  <a:txBody>
                    <a:bodyPr/>
                    <a:lstStyle/>
                    <a:p>
                      <a:pPr algn="ctr"/>
                      <a:endParaRPr lang="en-US" sz="500">
                        <a:solidFill>
                          <a:srgbClr val="003C58"/>
                        </a:solidFill>
                      </a:endParaRPr>
                    </a:p>
                  </a:txBody>
                  <a:tcPr marR="36000" marT="0" marB="0">
                    <a:lnR>
                      <a:noFill/>
                    </a:lnR>
                    <a:lnT w="9525" cap="flat" cmpd="sng" algn="ctr">
                      <a:solidFill>
                        <a:schemeClr val="bg1">
                          <a:lumMod val="8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noFill/>
                  </a:tcPr>
                </a:tc>
                <a:tc>
                  <a:txBody>
                    <a:bodyPr/>
                    <a:lstStyle/>
                    <a:p>
                      <a:pPr algn="ctr"/>
                      <a:endParaRPr lang="en-US" sz="500">
                        <a:solidFill>
                          <a:srgbClr val="003C58"/>
                        </a:solidFill>
                      </a:endParaRPr>
                    </a:p>
                  </a:txBody>
                  <a:tcPr marR="36000" marT="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00">
                        <a:solidFill>
                          <a:srgbClr val="003C58"/>
                        </a:solidFill>
                      </a:endParaRPr>
                    </a:p>
                  </a:txBody>
                  <a:tcPr marR="36000" marT="0" marB="0">
                    <a:lnL>
                      <a:noFill/>
                    </a:lnL>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noFill/>
                  </a:tcPr>
                </a:tc>
                <a:extLst>
                  <a:ext uri="{0D108BD9-81ED-4DB2-BD59-A6C34878D82A}">
                    <a16:rowId xmlns:a16="http://schemas.microsoft.com/office/drawing/2014/main" val="3458500142"/>
                  </a:ext>
                </a:extLst>
              </a:tr>
              <a:tr h="424180">
                <a:tc rowSpan="2">
                  <a:txBody>
                    <a:bodyPr/>
                    <a:lstStyle/>
                    <a:p>
                      <a:pPr algn="ctr"/>
                      <a:r>
                        <a:rPr lang="en-US" sz="1800" b="1">
                          <a:solidFill>
                            <a:schemeClr val="bg1"/>
                          </a:solidFill>
                        </a:rPr>
                        <a:t>Oct </a:t>
                      </a:r>
                    </a:p>
                    <a:p>
                      <a:pPr algn="ctr"/>
                      <a:r>
                        <a:rPr lang="en-US" sz="1800" b="1">
                          <a:solidFill>
                            <a:schemeClr val="bg1"/>
                          </a:solidFill>
                        </a:rPr>
                        <a:t>2023</a:t>
                      </a:r>
                    </a:p>
                  </a:txBody>
                  <a:tcPr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3C58"/>
                    </a:solidFill>
                  </a:tcPr>
                </a:tc>
                <a:tc>
                  <a:txBody>
                    <a:bodyPr/>
                    <a:lstStyle/>
                    <a:p>
                      <a:pPr algn="r"/>
                      <a:r>
                        <a:rPr lang="en-US" sz="1800" b="0">
                          <a:solidFill>
                            <a:srgbClr val="003C58"/>
                          </a:solidFill>
                        </a:rPr>
                        <a:t>$10 M</a:t>
                      </a:r>
                    </a:p>
                  </a:txBody>
                  <a:tcPr marL="72000" marR="72000" anchor="b">
                    <a:lnL>
                      <a:noFill/>
                    </a:lnL>
                    <a:lnR>
                      <a:noFill/>
                    </a:lnR>
                    <a:lnT w="9525" cap="flat" cmpd="sng" algn="ctr">
                      <a:solidFill>
                        <a:schemeClr val="bg1">
                          <a:lumMod val="85000"/>
                        </a:schemeClr>
                      </a:solidFill>
                      <a:prstDash val="solid"/>
                      <a:round/>
                      <a:headEnd type="none" w="med" len="med"/>
                      <a:tailEnd type="none" w="med" len="med"/>
                    </a:lnT>
                    <a:noFill/>
                  </a:tcPr>
                </a:tc>
                <a:tc>
                  <a:txBody>
                    <a:bodyPr/>
                    <a:lstStyle/>
                    <a:p>
                      <a:pPr algn="r"/>
                      <a:endParaRPr lang="en-US" sz="1800" b="0">
                        <a:solidFill>
                          <a:srgbClr val="003C58"/>
                        </a:solidFill>
                      </a:endParaRPr>
                    </a:p>
                  </a:txBody>
                  <a:tcPr marL="0" marR="0">
                    <a:lnL>
                      <a:noFill/>
                    </a:lnL>
                    <a:lnR>
                      <a:noFill/>
                    </a:lnR>
                    <a:lnT w="6350" cap="flat" cmpd="sng" algn="ctr">
                      <a:solidFill>
                        <a:srgbClr val="C0C0C0"/>
                      </a:solidFill>
                      <a:prstDash val="solid"/>
                      <a:round/>
                      <a:headEnd type="none" w="med" len="med"/>
                      <a:tailEnd type="none" w="med" len="med"/>
                    </a:lnT>
                    <a:lnB>
                      <a:noFill/>
                    </a:lnB>
                    <a:lnTlToBr w="12700" cmpd="sng">
                      <a:noFill/>
                      <a:prstDash val="solid"/>
                    </a:lnTlToBr>
                    <a:lnBlToTr w="12700" cmpd="sng">
                      <a:noFill/>
                      <a:prstDash val="solid"/>
                    </a:lnBlToTr>
                    <a:noFill/>
                  </a:tcPr>
                </a:tc>
                <a:tc rowSpan="2">
                  <a:txBody>
                    <a:bodyPr/>
                    <a:lstStyle/>
                    <a:p>
                      <a:pPr algn="ctr"/>
                      <a:r>
                        <a:rPr lang="en-US" sz="1800" b="0">
                          <a:solidFill>
                            <a:srgbClr val="003C58"/>
                          </a:solidFill>
                        </a:rPr>
                        <a:t>$26</a:t>
                      </a:r>
                    </a:p>
                  </a:txBody>
                  <a:tcPr anchor="ctr">
                    <a:lnL>
                      <a:noFill/>
                    </a:lnL>
                    <a:lnR>
                      <a:noFill/>
                    </a:lnR>
                    <a:lnT w="6350" cap="flat" cmpd="sng" algn="ctr">
                      <a:solidFill>
                        <a:srgbClr val="C0C0C0"/>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rowSpan="2">
                  <a:txBody>
                    <a:bodyPr/>
                    <a:lstStyle/>
                    <a:p>
                      <a:pPr algn="ctr"/>
                      <a:endParaRPr lang="en-US" sz="1800" b="0">
                        <a:solidFill>
                          <a:srgbClr val="003C58"/>
                        </a:solidFill>
                      </a:endParaRPr>
                    </a:p>
                  </a:txBody>
                  <a:tcPr anchor="ctr">
                    <a:lnL>
                      <a:noFill/>
                    </a:lnL>
                    <a:lnR>
                      <a:noFill/>
                    </a:lnR>
                    <a:lnT w="6350" cap="flat" cmpd="sng" algn="ctr">
                      <a:solidFill>
                        <a:srgbClr val="C0C0C0"/>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1800" b="0">
                          <a:solidFill>
                            <a:srgbClr val="003C58"/>
                          </a:solidFill>
                        </a:rPr>
                        <a:t>$800 M</a:t>
                      </a:r>
                    </a:p>
                  </a:txBody>
                  <a:tcPr anchor="ctr">
                    <a:lnL>
                      <a:noFill/>
                    </a:lnL>
                    <a:lnR>
                      <a:noFill/>
                    </a:lnR>
                    <a:lnT w="6350" cap="flat" cmpd="sng" algn="ctr">
                      <a:solidFill>
                        <a:srgbClr val="C0C0C0"/>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rowSpan="2">
                  <a:txBody>
                    <a:bodyPr/>
                    <a:lstStyle/>
                    <a:p>
                      <a:pPr algn="ctr"/>
                      <a:endParaRPr lang="en-US" sz="1100" b="0">
                        <a:solidFill>
                          <a:srgbClr val="003C58"/>
                        </a:solidFill>
                      </a:endParaRPr>
                    </a:p>
                  </a:txBody>
                  <a:tcPr marL="36000" marR="36000" anchor="ctr">
                    <a:lnL>
                      <a:noFill/>
                    </a:lnL>
                    <a:lnR>
                      <a:noFill/>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1800" b="0">
                          <a:solidFill>
                            <a:srgbClr val="003C58"/>
                          </a:solidFill>
                        </a:rPr>
                        <a:t>47.7%</a:t>
                      </a:r>
                    </a:p>
                  </a:txBody>
                  <a:tcPr marR="0" anchor="ctr">
                    <a:lnL>
                      <a:noFill/>
                    </a:lnL>
                    <a:lnR>
                      <a:noFill/>
                    </a:lnR>
                    <a:lnT w="6350" cap="flat" cmpd="sng" algn="ctr">
                      <a:solidFill>
                        <a:srgbClr val="C0C0C0"/>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rowSpan="2" gridSpan="2">
                  <a:txBody>
                    <a:bodyPr/>
                    <a:lstStyle/>
                    <a:p>
                      <a:pPr algn="ctr"/>
                      <a:r>
                        <a:rPr lang="en-US" sz="1800" b="0">
                          <a:solidFill>
                            <a:srgbClr val="003C58"/>
                          </a:solidFill>
                        </a:rPr>
                        <a:t>$382 M</a:t>
                      </a:r>
                    </a:p>
                  </a:txBody>
                  <a:tcPr anchor="ctr">
                    <a:lnL>
                      <a:noFill/>
                    </a:lnL>
                    <a:lnR>
                      <a:noFill/>
                    </a:lnR>
                    <a:lnT w="6350" cap="flat" cmpd="sng" algn="ctr">
                      <a:solidFill>
                        <a:srgbClr val="C0C0C0"/>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rowSpan="2" hMerge="1">
                  <a:txBody>
                    <a:bodyPr/>
                    <a:lstStyle/>
                    <a:p>
                      <a:endParaRPr/>
                    </a:p>
                  </a:txBody>
                  <a:tcPr anchor="ctr">
                    <a:lnR>
                      <a:noFill/>
                    </a:lnR>
                    <a:lnT w="6350" cap="flat" cmpd="sng" algn="ctr">
                      <a:solidFill>
                        <a:srgbClr val="C0C0C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rowSpan="2">
                  <a:txBody>
                    <a:bodyPr/>
                    <a:lstStyle/>
                    <a:p>
                      <a:pPr algn="ctr"/>
                      <a:endParaRPr lang="en-US" sz="1800" b="0">
                        <a:solidFill>
                          <a:srgbClr val="003C58"/>
                        </a:solidFill>
                      </a:endParaRPr>
                    </a:p>
                  </a:txBody>
                  <a:tcPr anchor="ctr">
                    <a:lnL>
                      <a:noFill/>
                    </a:lnL>
                    <a:lnR>
                      <a:noFill/>
                    </a:lnR>
                    <a:lnT w="6350" cap="flat" cmpd="sng" algn="ctr">
                      <a:solidFill>
                        <a:srgbClr val="C0C0C0"/>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1800" b="0">
                          <a:solidFill>
                            <a:srgbClr val="003C58"/>
                          </a:solidFill>
                        </a:rPr>
                        <a:t>$7.09</a:t>
                      </a:r>
                    </a:p>
                  </a:txBody>
                  <a:tcPr anchor="ctr">
                    <a:lnL>
                      <a:noFill/>
                    </a:lnL>
                    <a:lnT w="6350" cap="flat" cmpd="sng" algn="ctr">
                      <a:solidFill>
                        <a:srgbClr val="C0C0C0"/>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E6F1F9"/>
                    </a:solidFill>
                  </a:tcPr>
                </a:tc>
                <a:extLst>
                  <a:ext uri="{0D108BD9-81ED-4DB2-BD59-A6C34878D82A}">
                    <a16:rowId xmlns:a16="http://schemas.microsoft.com/office/drawing/2014/main" val="2127235180"/>
                  </a:ext>
                </a:extLst>
              </a:tr>
              <a:tr h="424180">
                <a:tc vMerge="1">
                  <a:txBody>
                    <a:bodyPr/>
                    <a:lstStyle/>
                    <a:p>
                      <a:pPr algn="ctr"/>
                      <a:endParaRPr lang="en-US" b="1">
                        <a:solidFill>
                          <a:schemeClr val="tx1">
                            <a:lumMod val="65000"/>
                            <a:lumOff val="35000"/>
                          </a:schemeClr>
                        </a:solidFill>
                      </a:endParaRPr>
                    </a:p>
                  </a:txBody>
                  <a:tcPr>
                    <a:lnR>
                      <a:noFill/>
                    </a:lnR>
                  </a:tcPr>
                </a:tc>
                <a:tc>
                  <a:txBody>
                    <a:bodyPr/>
                    <a:lstStyle/>
                    <a:p>
                      <a:pPr algn="r"/>
                      <a:r>
                        <a:rPr lang="en-US" sz="1800" b="0">
                          <a:solidFill>
                            <a:srgbClr val="003C58"/>
                          </a:solidFill>
                        </a:rPr>
                        <a:t>ARS $42 B</a:t>
                      </a:r>
                      <a:r>
                        <a:rPr lang="en-US" sz="1800" b="0" baseline="30000">
                          <a:solidFill>
                            <a:srgbClr val="003C58"/>
                          </a:solidFill>
                        </a:rPr>
                        <a:t>2</a:t>
                      </a:r>
                    </a:p>
                  </a:txBody>
                  <a:tcPr marL="72000" marR="72000">
                    <a:lnL>
                      <a:noFill/>
                    </a:lnL>
                    <a:lnR>
                      <a:noFill/>
                    </a:lnR>
                    <a:lnB w="9525" cap="flat" cmpd="sng" algn="ctr">
                      <a:solidFill>
                        <a:schemeClr val="bg1">
                          <a:lumMod val="75000"/>
                        </a:schemeClr>
                      </a:solidFill>
                      <a:prstDash val="solid"/>
                      <a:round/>
                      <a:headEnd type="none" w="med" len="med"/>
                      <a:tailEnd type="none" w="med" len="med"/>
                    </a:lnB>
                    <a:noFill/>
                  </a:tcPr>
                </a:tc>
                <a:tc>
                  <a:txBody>
                    <a:bodyPr/>
                    <a:lstStyle/>
                    <a:p>
                      <a:pPr algn="r"/>
                      <a:endParaRPr lang="en-US" sz="1800" b="0">
                        <a:solidFill>
                          <a:srgbClr val="003C58"/>
                        </a:solidFill>
                      </a:endParaRPr>
                    </a:p>
                  </a:txBody>
                  <a:tcPr marL="0" marR="0">
                    <a:lnL>
                      <a:noFill/>
                    </a:lnL>
                    <a:lnR>
                      <a:noFill/>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a:solidFill>
                          <a:srgbClr val="003C58"/>
                        </a:solidFill>
                      </a:endParaRPr>
                    </a:p>
                  </a:txBody>
                  <a:tcPr/>
                </a:tc>
                <a:tc vMerge="1">
                  <a:txBody>
                    <a:bodyPr/>
                    <a:lstStyle/>
                    <a:p>
                      <a:endParaRPr lang="en-US"/>
                    </a:p>
                  </a:txBody>
                  <a:tcPr/>
                </a:tc>
                <a:tc vMerge="1">
                  <a:txBody>
                    <a:bodyPr/>
                    <a:lstStyle/>
                    <a:p>
                      <a:pPr algn="ctr"/>
                      <a:endParaRPr lang="en-US">
                        <a:solidFill>
                          <a:srgbClr val="003C58"/>
                        </a:solidFill>
                      </a:endParaRPr>
                    </a:p>
                  </a:txBody>
                  <a:tcPr/>
                </a:tc>
                <a:tc vMerge="1">
                  <a:txBody>
                    <a:bodyPr/>
                    <a:lstStyle/>
                    <a:p>
                      <a:endParaRPr lang="en-US"/>
                    </a:p>
                  </a:txBody>
                  <a:tcPr/>
                </a:tc>
                <a:tc vMerge="1">
                  <a:txBody>
                    <a:bodyPr/>
                    <a:lstStyle/>
                    <a:p>
                      <a:pPr algn="ctr"/>
                      <a:endParaRPr lang="en-US">
                        <a:solidFill>
                          <a:srgbClr val="003C58"/>
                        </a:solidFill>
                      </a:endParaRPr>
                    </a:p>
                  </a:txBody>
                  <a:tcPr/>
                </a:tc>
                <a:tc gridSpan="2" vMerge="1">
                  <a:txBody>
                    <a:bodyPr/>
                    <a:lstStyle/>
                    <a:p>
                      <a:pPr algn="ctr"/>
                      <a:endParaRPr lang="en-US">
                        <a:solidFill>
                          <a:srgbClr val="003C58"/>
                        </a:solidFill>
                      </a:endParaRPr>
                    </a:p>
                  </a:txBody>
                  <a:tcPr/>
                </a:tc>
                <a:tc hMerge="1" vMerge="1">
                  <a:txBody>
                    <a:bodyPr/>
                    <a:lstStyle/>
                    <a:p>
                      <a:endParaRPr lang="en-US"/>
                    </a:p>
                  </a:txBody>
                  <a:tcPr/>
                </a:tc>
                <a:tc vMerge="1">
                  <a:txBody>
                    <a:bodyPr/>
                    <a:lstStyle/>
                    <a:p>
                      <a:endParaRPr lang="en-US"/>
                    </a:p>
                  </a:txBody>
                  <a:tcPr/>
                </a:tc>
                <a:tc vMerge="1">
                  <a:txBody>
                    <a:bodyPr/>
                    <a:lstStyle/>
                    <a:p>
                      <a:pPr algn="ctr"/>
                      <a:endParaRPr lang="en-US">
                        <a:solidFill>
                          <a:srgbClr val="003C58"/>
                        </a:solidFill>
                      </a:endParaRPr>
                    </a:p>
                  </a:txBody>
                  <a:tcPr/>
                </a:tc>
                <a:extLst>
                  <a:ext uri="{0D108BD9-81ED-4DB2-BD59-A6C34878D82A}">
                    <a16:rowId xmlns:a16="http://schemas.microsoft.com/office/drawing/2014/main" val="3763005691"/>
                  </a:ext>
                </a:extLst>
              </a:tr>
              <a:tr h="116281">
                <a:tc>
                  <a:txBody>
                    <a:bodyPr/>
                    <a:lstStyle/>
                    <a:p>
                      <a:pPr algn="ctr"/>
                      <a:endParaRPr lang="en-US" sz="500" b="1">
                        <a:solidFill>
                          <a:srgbClr val="E7730E"/>
                        </a:solidFill>
                      </a:endParaRPr>
                    </a:p>
                  </a:txBody>
                  <a:tcPr marR="36000" marT="0" marB="0">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500">
                        <a:solidFill>
                          <a:srgbClr val="003C58"/>
                        </a:solidFill>
                      </a:endParaRPr>
                    </a:p>
                  </a:txBody>
                  <a:tcPr marL="72000" marR="72000" marT="0" marB="0">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r"/>
                      <a:endParaRPr lang="en-US" sz="500">
                        <a:solidFill>
                          <a:srgbClr val="003C58"/>
                        </a:solidFill>
                      </a:endParaRPr>
                    </a:p>
                  </a:txBody>
                  <a:tcPr marL="0" marR="36000" marT="0" marB="0">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00">
                        <a:solidFill>
                          <a:srgbClr val="003C58"/>
                        </a:solidFill>
                      </a:endParaRPr>
                    </a:p>
                  </a:txBody>
                  <a:tcPr marR="36000" marT="0" marB="0">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endParaRPr lang="en-US" sz="500">
                        <a:solidFill>
                          <a:srgbClr val="003C58"/>
                        </a:solidFill>
                      </a:endParaRPr>
                    </a:p>
                  </a:txBody>
                  <a:tcPr marR="36000" marT="0" marB="0">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00">
                        <a:solidFill>
                          <a:srgbClr val="003C58"/>
                        </a:solidFill>
                      </a:endParaRPr>
                    </a:p>
                  </a:txBody>
                  <a:tcPr marR="36000" marT="0" marB="0">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endParaRPr lang="en-US" sz="100">
                        <a:solidFill>
                          <a:srgbClr val="003C58"/>
                        </a:solidFill>
                      </a:endParaRPr>
                    </a:p>
                  </a:txBody>
                  <a:tcPr marL="36000" marR="36000"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00">
                        <a:solidFill>
                          <a:srgbClr val="003C58"/>
                        </a:solidFill>
                      </a:endParaRPr>
                    </a:p>
                  </a:txBody>
                  <a:tcPr marR="0" marT="0" marB="0">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endParaRPr lang="en-US" sz="500">
                        <a:solidFill>
                          <a:srgbClr val="003C58"/>
                        </a:solidFill>
                      </a:endParaRPr>
                    </a:p>
                  </a:txBody>
                  <a:tcPr marR="36000" marT="0" marB="0">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endParaRPr lang="en-US" sz="500">
                        <a:solidFill>
                          <a:srgbClr val="003C58"/>
                        </a:solidFill>
                      </a:endParaRPr>
                    </a:p>
                  </a:txBody>
                  <a:tcPr marR="36000" marT="0" marB="0">
                    <a:lnL>
                      <a:noFill/>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a:endParaRPr lang="en-US" sz="500">
                        <a:solidFill>
                          <a:srgbClr val="003C58"/>
                        </a:solidFill>
                      </a:endParaRPr>
                    </a:p>
                  </a:txBody>
                  <a:tcPr marR="36000" marT="0" marB="0">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00">
                        <a:solidFill>
                          <a:srgbClr val="003C58"/>
                        </a:solidFill>
                      </a:endParaRPr>
                    </a:p>
                  </a:txBody>
                  <a:tcPr marR="36000" marT="0" marB="0">
                    <a:lnL>
                      <a:noFill/>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057520301"/>
                  </a:ext>
                </a:extLst>
              </a:tr>
              <a:tr h="424180">
                <a:tc>
                  <a:txBody>
                    <a:bodyPr/>
                    <a:lstStyle/>
                    <a:p>
                      <a:pPr algn="ctr"/>
                      <a:r>
                        <a:rPr lang="en-US" sz="1800" b="1">
                          <a:solidFill>
                            <a:srgbClr val="E7730E"/>
                          </a:solidFill>
                        </a:rPr>
                        <a:t>Oct</a:t>
                      </a:r>
                    </a:p>
                    <a:p>
                      <a:pPr algn="ctr"/>
                      <a:r>
                        <a:rPr lang="en-US" sz="1800" b="1">
                          <a:solidFill>
                            <a:srgbClr val="E7730E"/>
                          </a:solidFill>
                        </a:rPr>
                        <a:t>2024</a:t>
                      </a:r>
                    </a:p>
                  </a:txBody>
                  <a:tcPr anchor="ctr">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C58"/>
                    </a:solidFill>
                  </a:tcPr>
                </a:tc>
                <a:tc>
                  <a:txBody>
                    <a:bodyPr/>
                    <a:lstStyle/>
                    <a:p>
                      <a:pPr algn="r"/>
                      <a:r>
                        <a:rPr lang="en-US" sz="1800" b="1" baseline="0">
                          <a:solidFill>
                            <a:srgbClr val="E7730E"/>
                          </a:solidFill>
                        </a:rPr>
                        <a:t>$56 M</a:t>
                      </a:r>
                    </a:p>
                  </a:txBody>
                  <a:tcPr marL="72000" marR="72000" anchor="ctr">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r"/>
                      <a:endParaRPr lang="en-US" sz="1800" b="1">
                        <a:solidFill>
                          <a:srgbClr val="E7730E"/>
                        </a:solidFill>
                      </a:endParaRPr>
                    </a:p>
                  </a:txBody>
                  <a:tcPr marL="0" marR="0" anchor="ctr">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a:solidFill>
                            <a:srgbClr val="E7730E"/>
                          </a:solidFill>
                        </a:rPr>
                        <a:t>$30 </a:t>
                      </a:r>
                    </a:p>
                  </a:txBody>
                  <a:tcPr anchor="ctr">
                    <a:lnL>
                      <a:noFill/>
                    </a:lnL>
                    <a:lnR>
                      <a:noFill/>
                    </a:lnR>
                    <a:lnT w="9525" cap="flat" cmpd="sng" algn="ctr">
                      <a:solidFill>
                        <a:schemeClr val="bg1">
                          <a:lumMod val="7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noFill/>
                  </a:tcPr>
                </a:tc>
                <a:tc>
                  <a:txBody>
                    <a:bodyPr/>
                    <a:lstStyle/>
                    <a:p>
                      <a:pPr algn="ctr"/>
                      <a:endParaRPr lang="en-US" sz="1800" b="1">
                        <a:solidFill>
                          <a:srgbClr val="E7730E"/>
                        </a:solidFill>
                      </a:endParaRPr>
                    </a:p>
                  </a:txBody>
                  <a:tcPr anchor="ctr">
                    <a:lnL>
                      <a:noFill/>
                    </a:lnL>
                    <a:lnR>
                      <a:noFill/>
                    </a:lnR>
                    <a:lnT w="9525" cap="flat" cmpd="sng" algn="ctr">
                      <a:solidFill>
                        <a:schemeClr val="bg1">
                          <a:lumMod val="7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a:solidFill>
                            <a:srgbClr val="E7730E"/>
                          </a:solidFill>
                        </a:rPr>
                        <a:t>$984 M</a:t>
                      </a:r>
                    </a:p>
                  </a:txBody>
                  <a:tcPr anchor="ctr">
                    <a:lnL>
                      <a:noFill/>
                    </a:lnL>
                    <a:lnR>
                      <a:noFill/>
                    </a:lnR>
                    <a:lnT w="9525" cap="flat" cmpd="sng" algn="ctr">
                      <a:solidFill>
                        <a:schemeClr val="bg1">
                          <a:lumMod val="7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noFill/>
                  </a:tcPr>
                </a:tc>
                <a:tc>
                  <a:txBody>
                    <a:bodyPr/>
                    <a:lstStyle/>
                    <a:p>
                      <a:pPr algn="ctr"/>
                      <a:endParaRPr lang="en-US" sz="1100" b="1">
                        <a:solidFill>
                          <a:srgbClr val="E7730E"/>
                        </a:solidFill>
                      </a:endParaRPr>
                    </a:p>
                  </a:txBody>
                  <a:tcPr marL="36000" marR="3600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a:solidFill>
                            <a:srgbClr val="E7730E"/>
                          </a:solidFill>
                        </a:rPr>
                        <a:t>46.4%</a:t>
                      </a:r>
                    </a:p>
                  </a:txBody>
                  <a:tcPr marR="0" anchor="ctr">
                    <a:lnL>
                      <a:noFill/>
                    </a:lnL>
                    <a:lnR>
                      <a:noFill/>
                    </a:lnR>
                    <a:lnT w="9525" cap="flat" cmpd="sng" algn="ctr">
                      <a:solidFill>
                        <a:schemeClr val="bg1">
                          <a:lumMod val="7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noFill/>
                  </a:tcPr>
                </a:tc>
                <a:tc gridSpan="2">
                  <a:txBody>
                    <a:bodyPr/>
                    <a:lstStyle/>
                    <a:p>
                      <a:pPr algn="ctr"/>
                      <a:r>
                        <a:rPr lang="en-US" sz="1800" b="1">
                          <a:solidFill>
                            <a:srgbClr val="E7730E"/>
                          </a:solidFill>
                        </a:rPr>
                        <a:t>$457 M</a:t>
                      </a:r>
                    </a:p>
                  </a:txBody>
                  <a:tcPr anchor="ctr">
                    <a:lnL>
                      <a:noFill/>
                    </a:lnL>
                    <a:lnR>
                      <a:noFill/>
                    </a:lnR>
                    <a:lnT w="9525" cap="flat" cmpd="sng" algn="ctr">
                      <a:solidFill>
                        <a:schemeClr val="bg1">
                          <a:lumMod val="7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noFill/>
                  </a:tcPr>
                </a:tc>
                <a:tc hMerge="1">
                  <a:txBody>
                    <a:bodyPr/>
                    <a:lstStyle/>
                    <a:p>
                      <a:endParaRPr lang="en-US"/>
                    </a:p>
                  </a:txBody>
                  <a:tcPr/>
                </a:tc>
                <a:tc>
                  <a:txBody>
                    <a:bodyPr/>
                    <a:lstStyle/>
                    <a:p>
                      <a:pPr algn="ctr"/>
                      <a:endParaRPr lang="en-US" sz="1800" b="1">
                        <a:solidFill>
                          <a:srgbClr val="E7730E"/>
                        </a:solidFill>
                      </a:endParaRPr>
                    </a:p>
                  </a:txBody>
                  <a:tcPr anchor="ctr">
                    <a:lnL>
                      <a:noFill/>
                    </a:lnL>
                    <a:lnR>
                      <a:noFill/>
                    </a:lnR>
                    <a:lnT w="9525" cap="flat" cmpd="sng" algn="ctr">
                      <a:solidFill>
                        <a:schemeClr val="bg1">
                          <a:lumMod val="7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a:solidFill>
                            <a:srgbClr val="E7730E"/>
                          </a:solidFill>
                        </a:rPr>
                        <a:t>$8.44</a:t>
                      </a:r>
                    </a:p>
                  </a:txBody>
                  <a:tcPr anchor="ctr">
                    <a:lnL>
                      <a:noFill/>
                    </a:lnL>
                    <a:lnT w="9525" cap="flat" cmpd="sng" algn="ctr">
                      <a:solidFill>
                        <a:schemeClr val="bg1">
                          <a:lumMod val="75000"/>
                        </a:schemeClr>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E6F1F9"/>
                    </a:solidFill>
                  </a:tcPr>
                </a:tc>
                <a:extLst>
                  <a:ext uri="{0D108BD9-81ED-4DB2-BD59-A6C34878D82A}">
                    <a16:rowId xmlns:a16="http://schemas.microsoft.com/office/drawing/2014/main" val="118870237"/>
                  </a:ext>
                </a:extLst>
              </a:tr>
            </a:tbl>
          </a:graphicData>
        </a:graphic>
      </p:graphicFrame>
      <p:sp>
        <p:nvSpPr>
          <p:cNvPr id="3" name="Title 2">
            <a:extLst>
              <a:ext uri="{FF2B5EF4-FFF2-40B4-BE49-F238E27FC236}">
                <a16:creationId xmlns:a16="http://schemas.microsoft.com/office/drawing/2014/main" id="{83A42CFD-A9B5-E7C6-74FA-73FB70F955DF}"/>
              </a:ext>
            </a:extLst>
          </p:cNvPr>
          <p:cNvSpPr>
            <a:spLocks noGrp="1"/>
          </p:cNvSpPr>
          <p:nvPr>
            <p:ph type="title"/>
          </p:nvPr>
        </p:nvSpPr>
        <p:spPr>
          <a:xfrm>
            <a:off x="738783" y="203266"/>
            <a:ext cx="11718260" cy="1274165"/>
          </a:xfrm>
        </p:spPr>
        <p:txBody>
          <a:bodyPr>
            <a:noAutofit/>
          </a:bodyPr>
          <a:lstStyle/>
          <a:p>
            <a:pPr>
              <a:lnSpc>
                <a:spcPct val="100000"/>
              </a:lnSpc>
            </a:pPr>
            <a:r>
              <a:rPr lang="en-US" i="1">
                <a:latin typeface="Arial"/>
                <a:cs typeface="Arial"/>
              </a:rPr>
              <a:t>McEwen Copper’s Growing Impact on MUX Share Value</a:t>
            </a:r>
            <a:r>
              <a:rPr lang="en-US" sz="2800" i="1">
                <a:latin typeface="Arial"/>
                <a:cs typeface="Arial"/>
              </a:rPr>
              <a:t> </a:t>
            </a:r>
            <a:br>
              <a:rPr lang="en-US" sz="2000"/>
            </a:br>
            <a:br>
              <a:rPr lang="en-US" i="1" spc="-20">
                <a:latin typeface="Arial"/>
                <a:cs typeface="Arial"/>
              </a:rPr>
            </a:br>
            <a:r>
              <a:rPr lang="en-US" i="1" spc="-20">
                <a:latin typeface="Arial"/>
                <a:cs typeface="Arial"/>
              </a:rPr>
              <a:t>Private Financings</a:t>
            </a:r>
            <a:r>
              <a:rPr lang="en-US" spc="-20">
                <a:latin typeface="Arial"/>
                <a:cs typeface="Arial"/>
              </a:rPr>
              <a:t>: $</a:t>
            </a:r>
            <a:r>
              <a:rPr lang="en-US">
                <a:latin typeface="Arial"/>
                <a:cs typeface="Arial"/>
              </a:rPr>
              <a:t>453</a:t>
            </a:r>
            <a:r>
              <a:rPr lang="en-US" sz="1100">
                <a:latin typeface="Arial"/>
                <a:cs typeface="Arial"/>
              </a:rPr>
              <a:t> </a:t>
            </a:r>
            <a:r>
              <a:rPr lang="en-US">
                <a:latin typeface="Arial"/>
                <a:cs typeface="Arial"/>
              </a:rPr>
              <a:t>M Completed</a:t>
            </a:r>
            <a:br>
              <a:rPr lang="en-US">
                <a:latin typeface="Arial"/>
                <a:cs typeface="Arial"/>
              </a:rPr>
            </a:br>
            <a:r>
              <a:rPr lang="en-US">
                <a:latin typeface="Arial"/>
                <a:cs typeface="Arial"/>
              </a:rPr>
              <a:t>2 Large Shareholders – Rio Tinto (Nuton) &amp; Stellantis </a:t>
            </a:r>
          </a:p>
        </p:txBody>
      </p:sp>
      <p:sp>
        <p:nvSpPr>
          <p:cNvPr id="7" name="TextBox 6">
            <a:extLst>
              <a:ext uri="{FF2B5EF4-FFF2-40B4-BE49-F238E27FC236}">
                <a16:creationId xmlns:a16="http://schemas.microsoft.com/office/drawing/2014/main" id="{DDAAB496-4A66-219E-1871-6C3553D0848F}"/>
              </a:ext>
            </a:extLst>
          </p:cNvPr>
          <p:cNvSpPr txBox="1"/>
          <p:nvPr/>
        </p:nvSpPr>
        <p:spPr>
          <a:xfrm>
            <a:off x="1256371" y="6320052"/>
            <a:ext cx="4839629" cy="461665"/>
          </a:xfrm>
          <a:prstGeom prst="rect">
            <a:avLst/>
          </a:prstGeom>
          <a:noFill/>
        </p:spPr>
        <p:txBody>
          <a:bodyPr wrap="square">
            <a:spAutoFit/>
          </a:bodyPr>
          <a:lstStyle/>
          <a:p>
            <a:pPr marL="534988" lvl="0">
              <a:spcAft>
                <a:spcPts val="0"/>
              </a:spcAft>
            </a:pPr>
            <a:r>
              <a:rPr lang="en-CA" sz="1200">
                <a:solidFill>
                  <a:schemeClr val="tx1">
                    <a:lumMod val="75000"/>
                    <a:lumOff val="25000"/>
                  </a:schemeClr>
                </a:solidFill>
                <a:effectLst/>
                <a:latin typeface="+mj-lt"/>
                <a:ea typeface="Arial Unicode MS" panose="020B0604020202020204" pitchFamily="34" charset="-128"/>
              </a:rPr>
              <a:t>M - millions, B - billions</a:t>
            </a:r>
          </a:p>
          <a:p>
            <a:pPr marL="534988" lvl="0">
              <a:spcAft>
                <a:spcPts val="0"/>
              </a:spcAft>
            </a:pPr>
            <a:r>
              <a:rPr lang="en-US" sz="1200">
                <a:solidFill>
                  <a:schemeClr val="tx1">
                    <a:lumMod val="75000"/>
                    <a:lumOff val="25000"/>
                  </a:schemeClr>
                </a:solidFill>
                <a:effectLst/>
                <a:latin typeface="+mj-lt"/>
                <a:ea typeface="Arial Unicode MS" panose="020B0604020202020204" pitchFamily="34" charset="-128"/>
              </a:rPr>
              <a:t>Excludes 1.25% NSR on Los </a:t>
            </a:r>
            <a:r>
              <a:rPr lang="en-US" sz="1200" err="1">
                <a:solidFill>
                  <a:schemeClr val="tx1">
                    <a:lumMod val="75000"/>
                    <a:lumOff val="25000"/>
                  </a:schemeClr>
                </a:solidFill>
                <a:effectLst/>
                <a:latin typeface="+mj-lt"/>
                <a:ea typeface="Arial Unicode MS" panose="020B0604020202020204" pitchFamily="34" charset="-128"/>
              </a:rPr>
              <a:t>Azules</a:t>
            </a:r>
            <a:r>
              <a:rPr lang="en-US" sz="1200">
                <a:solidFill>
                  <a:schemeClr val="tx1">
                    <a:lumMod val="75000"/>
                    <a:lumOff val="25000"/>
                  </a:schemeClr>
                </a:solidFill>
                <a:effectLst/>
                <a:latin typeface="+mj-lt"/>
                <a:ea typeface="Arial Unicode MS" panose="020B0604020202020204" pitchFamily="34" charset="-128"/>
              </a:rPr>
              <a:t> &amp; Elder Creek</a:t>
            </a:r>
          </a:p>
        </p:txBody>
      </p:sp>
      <p:sp>
        <p:nvSpPr>
          <p:cNvPr id="10" name="TextBox 9">
            <a:extLst>
              <a:ext uri="{FF2B5EF4-FFF2-40B4-BE49-F238E27FC236}">
                <a16:creationId xmlns:a16="http://schemas.microsoft.com/office/drawing/2014/main" id="{C13A9700-4D26-67CB-3CCB-2273250E8E60}"/>
              </a:ext>
            </a:extLst>
          </p:cNvPr>
          <p:cNvSpPr txBox="1"/>
          <p:nvPr/>
        </p:nvSpPr>
        <p:spPr>
          <a:xfrm>
            <a:off x="5339718" y="6320052"/>
            <a:ext cx="5477408" cy="461665"/>
          </a:xfrm>
          <a:prstGeom prst="rect">
            <a:avLst/>
          </a:prstGeom>
          <a:noFill/>
        </p:spPr>
        <p:txBody>
          <a:bodyPr wrap="square">
            <a:spAutoFit/>
          </a:bodyPr>
          <a:lstStyle/>
          <a:p>
            <a:pPr marL="892175" lvl="0" indent="-342900">
              <a:spcAft>
                <a:spcPts val="0"/>
              </a:spcAft>
              <a:buFont typeface="+mj-lt"/>
              <a:buAutoNum type="arabicPeriod"/>
            </a:pPr>
            <a:r>
              <a:rPr lang="en-US" sz="1200">
                <a:solidFill>
                  <a:schemeClr val="tx1">
                    <a:lumMod val="75000"/>
                    <a:lumOff val="25000"/>
                  </a:schemeClr>
                </a:solidFill>
                <a:latin typeface="+mj-lt"/>
                <a:ea typeface="Arial Unicode MS" panose="020B0604020202020204" pitchFamily="34" charset="-128"/>
              </a:rPr>
              <a:t>Equivalent to US$155 M @ Official FX, 1 ARS = 0.005121 USD </a:t>
            </a:r>
          </a:p>
          <a:p>
            <a:pPr marL="892175" lvl="0" indent="-342900">
              <a:spcAft>
                <a:spcPts val="0"/>
              </a:spcAft>
              <a:buFont typeface="+mj-lt"/>
              <a:buAutoNum type="arabicPeriod"/>
            </a:pPr>
            <a:r>
              <a:rPr lang="en-US" sz="1200">
                <a:solidFill>
                  <a:schemeClr val="tx1">
                    <a:lumMod val="75000"/>
                    <a:lumOff val="25000"/>
                  </a:schemeClr>
                </a:solidFill>
                <a:latin typeface="+mj-lt"/>
                <a:ea typeface="Arial Unicode MS" panose="020B0604020202020204" pitchFamily="34" charset="-128"/>
              </a:rPr>
              <a:t>Equivalent to US$120 M @ Official FX, 1 ARS = 0.002857 USD</a:t>
            </a:r>
          </a:p>
        </p:txBody>
      </p:sp>
      <p:sp>
        <p:nvSpPr>
          <p:cNvPr id="2" name="Slide Number Placeholder 2">
            <a:extLst>
              <a:ext uri="{FF2B5EF4-FFF2-40B4-BE49-F238E27FC236}">
                <a16:creationId xmlns:a16="http://schemas.microsoft.com/office/drawing/2014/main" id="{DF6B0966-D3E6-AF23-69A4-D030BE452ACC}"/>
              </a:ext>
            </a:extLst>
          </p:cNvPr>
          <p:cNvSpPr>
            <a:spLocks noGrp="1"/>
          </p:cNvSpPr>
          <p:nvPr>
            <p:ph type="sldNum" sz="quarter" idx="12"/>
          </p:nvPr>
        </p:nvSpPr>
        <p:spPr>
          <a:xfrm>
            <a:off x="9683718" y="6177776"/>
            <a:ext cx="2508281" cy="651233"/>
          </a:xfrm>
        </p:spPr>
        <p:txBody>
          <a:bodyPr/>
          <a:lstStyle/>
          <a:p>
            <a:fld id="{42413384-2D4C-4484-ACBE-DFD6FEDF0C2F}" type="slidenum">
              <a:rPr lang="es-AR" smtClean="0"/>
              <a:t>24</a:t>
            </a:fld>
            <a:endParaRPr lang="es-AR"/>
          </a:p>
        </p:txBody>
      </p:sp>
    </p:spTree>
    <p:extLst>
      <p:ext uri="{BB962C8B-B14F-4D97-AF65-F5344CB8AC3E}">
        <p14:creationId xmlns:p14="http://schemas.microsoft.com/office/powerpoint/2010/main" val="1571954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325B7-6E0C-D3BB-B730-3EA9A72D0BC2}"/>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AC3E4E21-021D-05C8-E15D-9A6DFCF05E76}"/>
              </a:ext>
            </a:extLst>
          </p:cNvPr>
          <p:cNvSpPr txBox="1">
            <a:spLocks/>
          </p:cNvSpPr>
          <p:nvPr/>
        </p:nvSpPr>
        <p:spPr>
          <a:xfrm>
            <a:off x="642939" y="141285"/>
            <a:ext cx="8101011" cy="739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endParaRPr lang="en-ID" sz="2400">
              <a:solidFill>
                <a:srgbClr val="A29061"/>
              </a:solidFill>
            </a:endParaRPr>
          </a:p>
        </p:txBody>
      </p:sp>
      <p:sp>
        <p:nvSpPr>
          <p:cNvPr id="12" name="Title 3">
            <a:extLst>
              <a:ext uri="{FF2B5EF4-FFF2-40B4-BE49-F238E27FC236}">
                <a16:creationId xmlns:a16="http://schemas.microsoft.com/office/drawing/2014/main" id="{DE01833B-BCF7-F8C9-64A8-BE53749A84F4}"/>
              </a:ext>
            </a:extLst>
          </p:cNvPr>
          <p:cNvSpPr>
            <a:spLocks noGrp="1"/>
          </p:cNvSpPr>
          <p:nvPr>
            <p:ph type="title"/>
          </p:nvPr>
        </p:nvSpPr>
        <p:spPr>
          <a:xfrm>
            <a:off x="523875" y="293685"/>
            <a:ext cx="8372476" cy="1192215"/>
          </a:xfrm>
        </p:spPr>
        <p:txBody>
          <a:bodyPr>
            <a:normAutofit/>
          </a:bodyPr>
          <a:lstStyle/>
          <a:p>
            <a:pPr>
              <a:lnSpc>
                <a:spcPct val="100000"/>
              </a:lnSpc>
            </a:pPr>
            <a:r>
              <a:rPr lang="en-ID">
                <a:solidFill>
                  <a:srgbClr val="ED7D31"/>
                </a:solidFill>
                <a:latin typeface="Arial"/>
                <a:cs typeface="Arial"/>
              </a:rPr>
              <a:t>McEwen Copper: </a:t>
            </a:r>
            <a:r>
              <a:rPr lang="en-ID">
                <a:latin typeface="Arial"/>
                <a:cs typeface="Arial"/>
              </a:rPr>
              <a:t>32.8 M Shares Outstanding</a:t>
            </a:r>
            <a:br>
              <a:rPr lang="en-ID"/>
            </a:br>
            <a:r>
              <a:rPr lang="en-ID">
                <a:latin typeface="Arial"/>
                <a:cs typeface="Arial"/>
              </a:rPr>
              <a:t>Ownership: Private, Pre-IPO, Global Investors</a:t>
            </a:r>
            <a:endParaRPr lang="en-ID" sz="2400" b="0"/>
          </a:p>
        </p:txBody>
      </p:sp>
      <p:sp>
        <p:nvSpPr>
          <p:cNvPr id="5" name="TextBox 4">
            <a:extLst>
              <a:ext uri="{FF2B5EF4-FFF2-40B4-BE49-F238E27FC236}">
                <a16:creationId xmlns:a16="http://schemas.microsoft.com/office/drawing/2014/main" id="{697211D8-6180-6D5C-79AC-A297E9210603}"/>
              </a:ext>
            </a:extLst>
          </p:cNvPr>
          <p:cNvSpPr txBox="1"/>
          <p:nvPr/>
        </p:nvSpPr>
        <p:spPr>
          <a:xfrm>
            <a:off x="5756771" y="1485900"/>
            <a:ext cx="4532582" cy="615553"/>
          </a:xfrm>
          <a:prstGeom prst="rect">
            <a:avLst/>
          </a:prstGeom>
          <a:noFill/>
        </p:spPr>
        <p:txBody>
          <a:bodyPr wrap="square" lIns="91440" tIns="45720" rIns="91440" bIns="45720" rtlCol="0" anchor="t">
            <a:spAutoFit/>
          </a:bodyPr>
          <a:lstStyle/>
          <a:p>
            <a:pPr algn="ctr"/>
            <a:r>
              <a:rPr lang="en-US" sz="1700" spc="-30">
                <a:solidFill>
                  <a:srgbClr val="ED7E38"/>
                </a:solidFill>
                <a:latin typeface="Arial" panose="020B0604020202020204" pitchFamily="34" charset="0"/>
                <a:cs typeface="Arial" panose="020B0604020202020204" pitchFamily="34" charset="0"/>
              </a:rPr>
              <a:t>World’s 6</a:t>
            </a:r>
            <a:r>
              <a:rPr lang="en-US" sz="1700" spc="-30" baseline="30000">
                <a:solidFill>
                  <a:srgbClr val="ED7E38"/>
                </a:solidFill>
                <a:latin typeface="Arial" panose="020B0604020202020204" pitchFamily="34" charset="0"/>
                <a:cs typeface="Arial" panose="020B0604020202020204" pitchFamily="34" charset="0"/>
              </a:rPr>
              <a:t>th</a:t>
            </a:r>
            <a:r>
              <a:rPr lang="en-US" sz="1700" spc="-30">
                <a:solidFill>
                  <a:srgbClr val="ED7E38"/>
                </a:solidFill>
                <a:latin typeface="Arial" panose="020B0604020202020204" pitchFamily="34" charset="0"/>
                <a:cs typeface="Arial" panose="020B0604020202020204" pitchFamily="34" charset="0"/>
              </a:rPr>
              <a:t> Largest</a:t>
            </a:r>
          </a:p>
          <a:p>
            <a:pPr algn="ctr"/>
            <a:r>
              <a:rPr lang="en-US" sz="1700" spc="-30">
                <a:solidFill>
                  <a:srgbClr val="ED7E38"/>
                </a:solidFill>
                <a:latin typeface="Arial" panose="020B0604020202020204" pitchFamily="34" charset="0"/>
                <a:cs typeface="Arial" panose="020B0604020202020204" pitchFamily="34" charset="0"/>
              </a:rPr>
              <a:t>Auto Manufacturer</a:t>
            </a:r>
            <a:r>
              <a:rPr lang="en-US" sz="1700" spc="-30" baseline="30000">
                <a:solidFill>
                  <a:srgbClr val="ED7E38"/>
                </a:solidFill>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3923177D-D923-9CD8-1E6B-C07526096DA5}"/>
              </a:ext>
            </a:extLst>
          </p:cNvPr>
          <p:cNvSpPr txBox="1"/>
          <p:nvPr/>
        </p:nvSpPr>
        <p:spPr>
          <a:xfrm>
            <a:off x="9724649" y="2514911"/>
            <a:ext cx="2397433" cy="877163"/>
          </a:xfrm>
          <a:prstGeom prst="rect">
            <a:avLst/>
          </a:prstGeom>
          <a:noFill/>
        </p:spPr>
        <p:txBody>
          <a:bodyPr wrap="square" lIns="91440" tIns="45720" rIns="91440" bIns="45720" rtlCol="0" anchor="t">
            <a:spAutoFit/>
          </a:bodyPr>
          <a:lstStyle/>
          <a:p>
            <a:r>
              <a:rPr lang="en-US" sz="1700" spc="-30">
                <a:solidFill>
                  <a:srgbClr val="8197C3"/>
                </a:solidFill>
                <a:latin typeface="Arial" panose="020B0604020202020204" pitchFamily="34" charset="0"/>
                <a:cs typeface="Arial" panose="020B0604020202020204" pitchFamily="34" charset="0"/>
              </a:rPr>
              <a:t>Subsidiary of </a:t>
            </a:r>
          </a:p>
          <a:p>
            <a:r>
              <a:rPr lang="en-US" sz="1700" spc="-30">
                <a:solidFill>
                  <a:srgbClr val="8197C3"/>
                </a:solidFill>
                <a:latin typeface="Arial" panose="020B0604020202020204" pitchFamily="34" charset="0"/>
                <a:cs typeface="Arial" panose="020B0604020202020204" pitchFamily="34" charset="0"/>
              </a:rPr>
              <a:t>World’s 2</a:t>
            </a:r>
            <a:r>
              <a:rPr lang="en-US" sz="1700" spc="-30" baseline="30000">
                <a:solidFill>
                  <a:srgbClr val="8197C3"/>
                </a:solidFill>
                <a:latin typeface="Arial" panose="020B0604020202020204" pitchFamily="34" charset="0"/>
                <a:cs typeface="Arial" panose="020B0604020202020204" pitchFamily="34" charset="0"/>
              </a:rPr>
              <a:t>nd</a:t>
            </a:r>
            <a:r>
              <a:rPr lang="en-US" sz="1700" spc="-30">
                <a:solidFill>
                  <a:srgbClr val="8197C3"/>
                </a:solidFill>
                <a:latin typeface="Arial" panose="020B0604020202020204" pitchFamily="34" charset="0"/>
                <a:cs typeface="Arial" panose="020B0604020202020204" pitchFamily="34" charset="0"/>
              </a:rPr>
              <a:t> Largest </a:t>
            </a:r>
          </a:p>
          <a:p>
            <a:r>
              <a:rPr lang="en-US" sz="1700" spc="-30">
                <a:solidFill>
                  <a:srgbClr val="8197C3"/>
                </a:solidFill>
                <a:latin typeface="Arial" panose="020B0604020202020204" pitchFamily="34" charset="0"/>
                <a:cs typeface="Arial" panose="020B0604020202020204" pitchFamily="34" charset="0"/>
              </a:rPr>
              <a:t>Mining Company</a:t>
            </a:r>
            <a:r>
              <a:rPr lang="en-US" sz="1700" spc="-30" baseline="30000">
                <a:solidFill>
                  <a:srgbClr val="8197C3"/>
                </a:solidFill>
                <a:latin typeface="Arial" panose="020B0604020202020204" pitchFamily="34" charset="0"/>
                <a:cs typeface="Arial" panose="020B0604020202020204" pitchFamily="34" charset="0"/>
              </a:rPr>
              <a:t>2</a:t>
            </a:r>
          </a:p>
        </p:txBody>
      </p:sp>
      <p:sp>
        <p:nvSpPr>
          <p:cNvPr id="7" name="TextBox 6">
            <a:extLst>
              <a:ext uri="{FF2B5EF4-FFF2-40B4-BE49-F238E27FC236}">
                <a16:creationId xmlns:a16="http://schemas.microsoft.com/office/drawing/2014/main" id="{464E9B23-14C2-4DDA-17E7-5C3EFEBB37E8}"/>
              </a:ext>
            </a:extLst>
          </p:cNvPr>
          <p:cNvSpPr txBox="1"/>
          <p:nvPr/>
        </p:nvSpPr>
        <p:spPr>
          <a:xfrm>
            <a:off x="8854775" y="5076691"/>
            <a:ext cx="3451902" cy="877163"/>
          </a:xfrm>
          <a:prstGeom prst="rect">
            <a:avLst/>
          </a:prstGeom>
          <a:noFill/>
        </p:spPr>
        <p:txBody>
          <a:bodyPr wrap="square" lIns="91440" tIns="45720" rIns="91440" bIns="45720" rtlCol="0" anchor="t">
            <a:spAutoFit/>
          </a:bodyPr>
          <a:lstStyle/>
          <a:p>
            <a:pPr algn="ctr"/>
            <a:r>
              <a:rPr lang="en-US" sz="1700" b="1" spc="-30">
                <a:solidFill>
                  <a:srgbClr val="F5BF00"/>
                </a:solidFill>
                <a:latin typeface="Arial" panose="020B0604020202020204" pitchFamily="34" charset="0"/>
                <a:cs typeface="Arial" panose="020B0604020202020204" pitchFamily="34" charset="0"/>
              </a:rPr>
              <a:t>Founder of Goldcorp Inc. </a:t>
            </a:r>
          </a:p>
          <a:p>
            <a:pPr algn="ctr"/>
            <a:r>
              <a:rPr lang="en-US" sz="1700" b="1" spc="-30">
                <a:solidFill>
                  <a:srgbClr val="F5BF00"/>
                </a:solidFill>
                <a:latin typeface="Arial" panose="020B0604020202020204" pitchFamily="34" charset="0"/>
                <a:cs typeface="Arial" panose="020B0604020202020204" pitchFamily="34" charset="0"/>
              </a:rPr>
              <a:t>Grew Market Cap</a:t>
            </a:r>
          </a:p>
          <a:p>
            <a:pPr algn="ctr"/>
            <a:r>
              <a:rPr lang="en-US" sz="1700" b="1" spc="-30">
                <a:solidFill>
                  <a:srgbClr val="F5BF00"/>
                </a:solidFill>
                <a:latin typeface="Arial" panose="020B0604020202020204" pitchFamily="34" charset="0"/>
                <a:cs typeface="Arial" panose="020B0604020202020204" pitchFamily="34" charset="0"/>
              </a:rPr>
              <a:t>From $50 Million to $8 Billion</a:t>
            </a:r>
            <a:endParaRPr lang="en-US" sz="1700" spc="-30">
              <a:latin typeface="Arial" panose="020B0604020202020204" pitchFamily="34" charset="0"/>
              <a:cs typeface="Arial" panose="020B0604020202020204" pitchFamily="34" charset="0"/>
            </a:endParaRPr>
          </a:p>
        </p:txBody>
      </p:sp>
      <p:graphicFrame>
        <p:nvGraphicFramePr>
          <p:cNvPr id="3" name="Chart 4">
            <a:extLst>
              <a:ext uri="{FF2B5EF4-FFF2-40B4-BE49-F238E27FC236}">
                <a16:creationId xmlns:a16="http://schemas.microsoft.com/office/drawing/2014/main" id="{8784D812-35E4-BBE5-8621-5B5746E3B6B1}"/>
              </a:ext>
            </a:extLst>
          </p:cNvPr>
          <p:cNvGraphicFramePr/>
          <p:nvPr>
            <p:extLst>
              <p:ext uri="{D42A27DB-BD31-4B8C-83A1-F6EECF244321}">
                <p14:modId xmlns:p14="http://schemas.microsoft.com/office/powerpoint/2010/main" val="3047850714"/>
              </p:ext>
            </p:extLst>
          </p:nvPr>
        </p:nvGraphicFramePr>
        <p:xfrm>
          <a:off x="1421634" y="1820222"/>
          <a:ext cx="10141590" cy="433735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E96A33E-A3D2-3D0C-CF40-02FDCA613236}"/>
              </a:ext>
            </a:extLst>
          </p:cNvPr>
          <p:cNvSpPr/>
          <p:nvPr/>
        </p:nvSpPr>
        <p:spPr>
          <a:xfrm>
            <a:off x="829652" y="1935096"/>
            <a:ext cx="2295728" cy="883472"/>
          </a:xfrm>
          <a:prstGeom prst="rect">
            <a:avLst/>
          </a:prstGeom>
          <a:solidFill>
            <a:srgbClr val="E1E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8AAF7112-B56F-AB69-8AC4-4DAC8652CB6E}"/>
              </a:ext>
            </a:extLst>
          </p:cNvPr>
          <p:cNvSpPr txBox="1"/>
          <p:nvPr/>
        </p:nvSpPr>
        <p:spPr>
          <a:xfrm>
            <a:off x="1972730" y="3951773"/>
            <a:ext cx="530915" cy="276999"/>
          </a:xfrm>
          <a:prstGeom prst="rect">
            <a:avLst/>
          </a:prstGeom>
          <a:noFill/>
        </p:spPr>
        <p:txBody>
          <a:bodyPr wrap="none" rtlCol="0">
            <a:spAutoFit/>
          </a:bodyPr>
          <a:lstStyle/>
          <a:p>
            <a:r>
              <a:rPr lang="en-US" sz="1200" b="1">
                <a:solidFill>
                  <a:schemeClr val="tx1">
                    <a:lumMod val="75000"/>
                    <a:lumOff val="25000"/>
                  </a:schemeClr>
                </a:solidFill>
              </a:rPr>
              <a:t>100%</a:t>
            </a:r>
          </a:p>
        </p:txBody>
      </p:sp>
      <p:sp>
        <p:nvSpPr>
          <p:cNvPr id="13" name="TextBox 12">
            <a:extLst>
              <a:ext uri="{FF2B5EF4-FFF2-40B4-BE49-F238E27FC236}">
                <a16:creationId xmlns:a16="http://schemas.microsoft.com/office/drawing/2014/main" id="{22B2A8DE-A0B3-AF8A-A174-E0301594BB70}"/>
              </a:ext>
            </a:extLst>
          </p:cNvPr>
          <p:cNvSpPr txBox="1"/>
          <p:nvPr/>
        </p:nvSpPr>
        <p:spPr>
          <a:xfrm>
            <a:off x="1973198" y="4615047"/>
            <a:ext cx="530915" cy="276999"/>
          </a:xfrm>
          <a:prstGeom prst="rect">
            <a:avLst/>
          </a:prstGeom>
          <a:noFill/>
        </p:spPr>
        <p:txBody>
          <a:bodyPr wrap="none" rtlCol="0">
            <a:spAutoFit/>
          </a:bodyPr>
          <a:lstStyle/>
          <a:p>
            <a:r>
              <a:rPr lang="en-US" sz="1200" b="1">
                <a:solidFill>
                  <a:schemeClr val="tx1">
                    <a:lumMod val="75000"/>
                    <a:lumOff val="25000"/>
                  </a:schemeClr>
                </a:solidFill>
              </a:rPr>
              <a:t>100%</a:t>
            </a:r>
          </a:p>
        </p:txBody>
      </p:sp>
      <p:sp>
        <p:nvSpPr>
          <p:cNvPr id="14" name="TextBox 13">
            <a:extLst>
              <a:ext uri="{FF2B5EF4-FFF2-40B4-BE49-F238E27FC236}">
                <a16:creationId xmlns:a16="http://schemas.microsoft.com/office/drawing/2014/main" id="{2A96968F-9D1A-52F1-C748-C5D5EC5A3FCE}"/>
              </a:ext>
            </a:extLst>
          </p:cNvPr>
          <p:cNvSpPr txBox="1"/>
          <p:nvPr/>
        </p:nvSpPr>
        <p:spPr>
          <a:xfrm>
            <a:off x="1973198" y="2915028"/>
            <a:ext cx="574196" cy="276999"/>
          </a:xfrm>
          <a:prstGeom prst="rect">
            <a:avLst/>
          </a:prstGeom>
          <a:noFill/>
        </p:spPr>
        <p:txBody>
          <a:bodyPr wrap="none" rtlCol="0">
            <a:spAutoFit/>
          </a:bodyPr>
          <a:lstStyle/>
          <a:p>
            <a:r>
              <a:rPr lang="en-US" sz="1200" b="1">
                <a:solidFill>
                  <a:schemeClr val="tx1">
                    <a:lumMod val="75000"/>
                    <a:lumOff val="25000"/>
                  </a:schemeClr>
                </a:solidFill>
              </a:rPr>
              <a:t>46.4%</a:t>
            </a:r>
          </a:p>
        </p:txBody>
      </p:sp>
      <p:cxnSp>
        <p:nvCxnSpPr>
          <p:cNvPr id="15" name="Straight Connector 14">
            <a:extLst>
              <a:ext uri="{FF2B5EF4-FFF2-40B4-BE49-F238E27FC236}">
                <a16:creationId xmlns:a16="http://schemas.microsoft.com/office/drawing/2014/main" id="{C1C040D2-104C-CDC2-6134-9001CA71BA26}"/>
              </a:ext>
            </a:extLst>
          </p:cNvPr>
          <p:cNvCxnSpPr>
            <a:cxnSpLocks/>
          </p:cNvCxnSpPr>
          <p:nvPr/>
        </p:nvCxnSpPr>
        <p:spPr>
          <a:xfrm>
            <a:off x="1980492" y="2836643"/>
            <a:ext cx="0" cy="2094280"/>
          </a:xfrm>
          <a:prstGeom prst="line">
            <a:avLst/>
          </a:prstGeom>
          <a:ln w="12700">
            <a:solidFill>
              <a:srgbClr val="003C5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87C7820-47B4-4A33-EA03-73143E6EF6D5}"/>
              </a:ext>
            </a:extLst>
          </p:cNvPr>
          <p:cNvSpPr/>
          <p:nvPr/>
        </p:nvSpPr>
        <p:spPr>
          <a:xfrm>
            <a:off x="820779" y="3269500"/>
            <a:ext cx="2295728" cy="610702"/>
          </a:xfrm>
          <a:prstGeom prst="rect">
            <a:avLst/>
          </a:prstGeom>
          <a:solidFill>
            <a:srgbClr val="E1E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7" name="Picture 16" descr="A hand holding a wand&#10;&#10;Description automatically generated">
            <a:extLst>
              <a:ext uri="{FF2B5EF4-FFF2-40B4-BE49-F238E27FC236}">
                <a16:creationId xmlns:a16="http://schemas.microsoft.com/office/drawing/2014/main" id="{E166315F-DBC2-F614-6C25-3184EB1C25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753" y="3388374"/>
            <a:ext cx="1747526" cy="396905"/>
          </a:xfrm>
          <a:prstGeom prst="rect">
            <a:avLst/>
          </a:prstGeom>
        </p:spPr>
      </p:pic>
      <p:pic>
        <p:nvPicPr>
          <p:cNvPr id="19" name="Picture 18" descr="A blue and orange brushstroke on a black background&#10;&#10;Description automatically generated">
            <a:extLst>
              <a:ext uri="{FF2B5EF4-FFF2-40B4-BE49-F238E27FC236}">
                <a16:creationId xmlns:a16="http://schemas.microsoft.com/office/drawing/2014/main" id="{7C4DE368-BA69-E668-E756-39F6F5C224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3603" y="5116826"/>
            <a:ext cx="1815096" cy="557537"/>
          </a:xfrm>
          <a:prstGeom prst="rect">
            <a:avLst/>
          </a:prstGeom>
        </p:spPr>
      </p:pic>
      <p:sp>
        <p:nvSpPr>
          <p:cNvPr id="20" name="TextBox 19">
            <a:extLst>
              <a:ext uri="{FF2B5EF4-FFF2-40B4-BE49-F238E27FC236}">
                <a16:creationId xmlns:a16="http://schemas.microsoft.com/office/drawing/2014/main" id="{C5291FB1-8AB8-121F-9126-BE3620ABC5CC}"/>
              </a:ext>
            </a:extLst>
          </p:cNvPr>
          <p:cNvSpPr txBox="1"/>
          <p:nvPr/>
        </p:nvSpPr>
        <p:spPr>
          <a:xfrm>
            <a:off x="894265" y="4274592"/>
            <a:ext cx="2172454" cy="307777"/>
          </a:xfrm>
          <a:prstGeom prst="rect">
            <a:avLst/>
          </a:prstGeom>
          <a:solidFill>
            <a:schemeClr val="bg1"/>
          </a:solidFill>
        </p:spPr>
        <p:txBody>
          <a:bodyPr wrap="none" rtlCol="0">
            <a:spAutoFit/>
          </a:bodyPr>
          <a:lstStyle/>
          <a:p>
            <a:pPr algn="ctr"/>
            <a:r>
              <a:rPr lang="en-US" sz="1400" b="1">
                <a:solidFill>
                  <a:srgbClr val="003C58"/>
                </a:solidFill>
              </a:rPr>
              <a:t>Andes Corporacion Minera</a:t>
            </a:r>
          </a:p>
        </p:txBody>
      </p:sp>
      <p:sp>
        <p:nvSpPr>
          <p:cNvPr id="11" name="TextBox 7">
            <a:extLst>
              <a:ext uri="{FF2B5EF4-FFF2-40B4-BE49-F238E27FC236}">
                <a16:creationId xmlns:a16="http://schemas.microsoft.com/office/drawing/2014/main" id="{6DCC0800-7DFE-B54E-25AB-FEC52790462B}"/>
              </a:ext>
            </a:extLst>
          </p:cNvPr>
          <p:cNvSpPr txBox="1"/>
          <p:nvPr/>
        </p:nvSpPr>
        <p:spPr>
          <a:xfrm>
            <a:off x="693143" y="6463963"/>
            <a:ext cx="10127257" cy="358560"/>
          </a:xfrm>
          <a:prstGeom prst="rect">
            <a:avLst/>
          </a:prstGeom>
          <a:ln w="25400">
            <a:miter lim="400000"/>
          </a:ln>
          <a:extLst>
            <a:ext uri="{C572A759-6A51-4108-AA02-DFA0A04FC94B}">
              <ma14:wrappingTextBoxFlag xmlns:ma14="http://schemas.microsoft.com/office/mac/drawingml/2011/main" xmlns="" val="1"/>
            </a:ext>
          </a:extLst>
        </p:spPr>
        <p:txBody>
          <a:bodyPr wrap="square" lIns="121920" tIns="60960" rIns="121920" bIns="60960" anchor="t">
            <a:spAutoFit/>
          </a:bodyPr>
          <a:lstStyle/>
          <a:p>
            <a:pPr marL="228600" indent="-228600">
              <a:lnSpc>
                <a:spcPct val="85000"/>
              </a:lnSpc>
              <a:buAutoNum type="arabicPeriod"/>
              <a:defRPr sz="1800">
                <a:solidFill>
                  <a:srgbClr val="A7A7A7"/>
                </a:solidFill>
                <a:latin typeface="Avenir Medium"/>
                <a:ea typeface="Avenir Medium"/>
                <a:cs typeface="Avenir Medium"/>
                <a:sym typeface="Avenir Medium"/>
              </a:defRPr>
            </a:pPr>
            <a:r>
              <a:rPr lang="en-US" sz="900">
                <a:solidFill>
                  <a:schemeClr val="tx1">
                    <a:lumMod val="65000"/>
                    <a:lumOff val="35000"/>
                  </a:schemeClr>
                </a:solidFill>
                <a:latin typeface="Arial"/>
                <a:cs typeface="Arial"/>
              </a:rPr>
              <a:t>Source: 6</a:t>
            </a:r>
            <a:r>
              <a:rPr lang="en-US" sz="900" baseline="30000">
                <a:solidFill>
                  <a:schemeClr val="tx1">
                    <a:lumMod val="65000"/>
                    <a:lumOff val="35000"/>
                  </a:schemeClr>
                </a:solidFill>
                <a:latin typeface="Arial"/>
                <a:cs typeface="Arial"/>
              </a:rPr>
              <a:t>th</a:t>
            </a:r>
            <a:r>
              <a:rPr lang="en-US" sz="900">
                <a:solidFill>
                  <a:schemeClr val="tx1">
                    <a:lumMod val="65000"/>
                    <a:lumOff val="35000"/>
                  </a:schemeClr>
                </a:solidFill>
                <a:latin typeface="Arial"/>
                <a:cs typeface="Arial"/>
              </a:rPr>
              <a:t> largest by units sold in 2024. https://www.focus2move.com/world-car-group-ranking/ </a:t>
            </a:r>
          </a:p>
          <a:p>
            <a:pPr marL="228600" indent="-228600">
              <a:lnSpc>
                <a:spcPct val="85000"/>
              </a:lnSpc>
              <a:buAutoNum type="arabicPeriod"/>
              <a:defRPr sz="1800">
                <a:solidFill>
                  <a:srgbClr val="A7A7A7"/>
                </a:solidFill>
                <a:latin typeface="Avenir Medium"/>
                <a:ea typeface="Avenir Medium"/>
                <a:cs typeface="Avenir Medium"/>
                <a:sym typeface="Avenir Medium"/>
              </a:defRPr>
            </a:pPr>
            <a:r>
              <a:rPr lang="en-US" sz="900">
                <a:solidFill>
                  <a:schemeClr val="tx1">
                    <a:lumMod val="65000"/>
                    <a:lumOff val="35000"/>
                  </a:schemeClr>
                </a:solidFill>
                <a:latin typeface="Arial"/>
                <a:cs typeface="Arial"/>
              </a:rPr>
              <a:t>Source: https://www.mining.com/top-50-biggest-mining-companies/</a:t>
            </a:r>
          </a:p>
        </p:txBody>
      </p:sp>
      <p:sp>
        <p:nvSpPr>
          <p:cNvPr id="2" name="Slide Number Placeholder 2">
            <a:extLst>
              <a:ext uri="{FF2B5EF4-FFF2-40B4-BE49-F238E27FC236}">
                <a16:creationId xmlns:a16="http://schemas.microsoft.com/office/drawing/2014/main" id="{A57783AD-512B-CB2F-932B-3E7F7F17C7F3}"/>
              </a:ext>
            </a:extLst>
          </p:cNvPr>
          <p:cNvSpPr>
            <a:spLocks noGrp="1"/>
          </p:cNvSpPr>
          <p:nvPr>
            <p:ph type="sldNum" sz="quarter" idx="12"/>
          </p:nvPr>
        </p:nvSpPr>
        <p:spPr>
          <a:xfrm>
            <a:off x="9683718" y="6177776"/>
            <a:ext cx="2508281" cy="651233"/>
          </a:xfrm>
        </p:spPr>
        <p:txBody>
          <a:bodyPr/>
          <a:lstStyle/>
          <a:p>
            <a:fld id="{42413384-2D4C-4484-ACBE-DFD6FEDF0C2F}" type="slidenum">
              <a:rPr lang="es-AR" smtClean="0"/>
              <a:t>25</a:t>
            </a:fld>
            <a:endParaRPr lang="es-AR"/>
          </a:p>
        </p:txBody>
      </p:sp>
      <p:pic>
        <p:nvPicPr>
          <p:cNvPr id="23" name="Picture 22">
            <a:extLst>
              <a:ext uri="{FF2B5EF4-FFF2-40B4-BE49-F238E27FC236}">
                <a16:creationId xmlns:a16="http://schemas.microsoft.com/office/drawing/2014/main" id="{5C434F7A-6403-03A4-3F95-F4C80E8269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321" y="2008918"/>
            <a:ext cx="1303659" cy="740025"/>
          </a:xfrm>
          <a:prstGeom prst="rect">
            <a:avLst/>
          </a:prstGeom>
        </p:spPr>
      </p:pic>
    </p:spTree>
    <p:extLst>
      <p:ext uri="{BB962C8B-B14F-4D97-AF65-F5344CB8AC3E}">
        <p14:creationId xmlns:p14="http://schemas.microsoft.com/office/powerpoint/2010/main" val="2445711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0">
            <a:extLst>
              <a:ext uri="{FF2B5EF4-FFF2-40B4-BE49-F238E27FC236}">
                <a16:creationId xmlns:a16="http://schemas.microsoft.com/office/drawing/2014/main" id="{FDFBFD73-3E5B-838B-4845-39647BD06AA4}"/>
              </a:ext>
            </a:extLst>
          </p:cNvPr>
          <p:cNvSpPr txBox="1"/>
          <p:nvPr/>
        </p:nvSpPr>
        <p:spPr>
          <a:xfrm>
            <a:off x="443300" y="1532974"/>
            <a:ext cx="10989893" cy="422405"/>
          </a:xfrm>
          <a:prstGeom prst="rect">
            <a:avLst/>
          </a:prstGeom>
          <a:solidFill>
            <a:schemeClr val="bg1"/>
          </a:solidFill>
        </p:spPr>
        <p:txBody>
          <a:bodyPr wrap="square" lIns="36000" tIns="72000" rIns="36000" bIns="72000" rtlCol="0" anchor="t">
            <a:spAutoFit/>
          </a:bodyPr>
          <a:lstStyle/>
          <a:p>
            <a:pPr algn="ctr"/>
            <a:r>
              <a:rPr lang="en-US" spc="60">
                <a:solidFill>
                  <a:srgbClr val="003C58"/>
                </a:solidFill>
                <a:cs typeface="Arial"/>
              </a:rPr>
              <a:t>Comparison</a:t>
            </a:r>
            <a:r>
              <a:rPr lang="en-US" spc="60" baseline="30000">
                <a:solidFill>
                  <a:srgbClr val="003C58"/>
                </a:solidFill>
                <a:cs typeface="Arial"/>
              </a:rPr>
              <a:t>1</a:t>
            </a:r>
            <a:r>
              <a:rPr lang="en-US" spc="60">
                <a:solidFill>
                  <a:srgbClr val="003C58"/>
                </a:solidFill>
                <a:cs typeface="Arial"/>
              </a:rPr>
              <a:t> of </a:t>
            </a:r>
            <a:r>
              <a:rPr lang="en-US" b="1" spc="60">
                <a:solidFill>
                  <a:srgbClr val="003C58"/>
                </a:solidFill>
                <a:cs typeface="Arial"/>
              </a:rPr>
              <a:t>Los Azules </a:t>
            </a:r>
            <a:r>
              <a:rPr lang="en-US" spc="60">
                <a:solidFill>
                  <a:srgbClr val="003C58"/>
                </a:solidFill>
                <a:cs typeface="Arial"/>
              </a:rPr>
              <a:t>with </a:t>
            </a:r>
            <a:r>
              <a:rPr lang="en-US" b="1" spc="60">
                <a:solidFill>
                  <a:srgbClr val="003C58"/>
                </a:solidFill>
                <a:cs typeface="Arial"/>
              </a:rPr>
              <a:t>Josemaria </a:t>
            </a:r>
            <a:r>
              <a:rPr lang="en-US" spc="60">
                <a:solidFill>
                  <a:srgbClr val="003C58"/>
                </a:solidFill>
                <a:cs typeface="Arial"/>
              </a:rPr>
              <a:t>&amp; </a:t>
            </a:r>
            <a:r>
              <a:rPr lang="en-US" b="1" spc="60">
                <a:solidFill>
                  <a:srgbClr val="003C58"/>
                </a:solidFill>
                <a:cs typeface="Arial"/>
              </a:rPr>
              <a:t>Filo del Sol </a:t>
            </a:r>
            <a:r>
              <a:rPr lang="en-US" spc="60">
                <a:solidFill>
                  <a:srgbClr val="003C58"/>
                </a:solidFill>
                <a:cs typeface="Arial"/>
              </a:rPr>
              <a:t>(BHP/Lundin) </a:t>
            </a:r>
          </a:p>
        </p:txBody>
      </p:sp>
      <p:pic>
        <p:nvPicPr>
          <p:cNvPr id="66" name="Picture 65" descr="Logo&#10;&#10;Description automatically generated with medium confidence">
            <a:extLst>
              <a:ext uri="{FF2B5EF4-FFF2-40B4-BE49-F238E27FC236}">
                <a16:creationId xmlns:a16="http://schemas.microsoft.com/office/drawing/2014/main" id="{11D60350-EF4F-9160-5891-105EFD2C21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5561" y="2102854"/>
            <a:ext cx="603817" cy="501733"/>
          </a:xfrm>
          <a:prstGeom prst="rect">
            <a:avLst/>
          </a:prstGeom>
        </p:spPr>
      </p:pic>
      <p:pic>
        <p:nvPicPr>
          <p:cNvPr id="48" name="Picture 47" descr="A picture containing text, clock&#10;&#10;Description automatically generated">
            <a:extLst>
              <a:ext uri="{FF2B5EF4-FFF2-40B4-BE49-F238E27FC236}">
                <a16:creationId xmlns:a16="http://schemas.microsoft.com/office/drawing/2014/main" id="{262ED079-AB66-CBB1-1930-41F2522668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4560" y="4247190"/>
            <a:ext cx="481675" cy="482633"/>
          </a:xfrm>
          <a:prstGeom prst="rect">
            <a:avLst/>
          </a:prstGeom>
        </p:spPr>
      </p:pic>
      <p:sp>
        <p:nvSpPr>
          <p:cNvPr id="32" name="Rectangle 31">
            <a:extLst>
              <a:ext uri="{FF2B5EF4-FFF2-40B4-BE49-F238E27FC236}">
                <a16:creationId xmlns:a16="http://schemas.microsoft.com/office/drawing/2014/main" id="{05A4FFF9-FA64-DFBD-D3A7-88C47AFE8090}"/>
              </a:ext>
            </a:extLst>
          </p:cNvPr>
          <p:cNvSpPr/>
          <p:nvPr/>
        </p:nvSpPr>
        <p:spPr>
          <a:xfrm>
            <a:off x="8744937" y="4082428"/>
            <a:ext cx="2646077" cy="1887649"/>
          </a:xfrm>
          <a:prstGeom prst="rect">
            <a:avLst/>
          </a:prstGeom>
          <a:solidFill>
            <a:srgbClr val="0070C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50CFB6D-1849-6438-2CD1-ACDA4E0CE3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6845" y="2774874"/>
            <a:ext cx="889316" cy="1126796"/>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ABE7DDBA-4FD9-4834-8854-5847BC1FDBD0}"/>
              </a:ext>
            </a:extLst>
          </p:cNvPr>
          <p:cNvSpPr txBox="1"/>
          <p:nvPr/>
        </p:nvSpPr>
        <p:spPr>
          <a:xfrm>
            <a:off x="572458" y="2081367"/>
            <a:ext cx="2014334" cy="523220"/>
          </a:xfrm>
          <a:prstGeom prst="rect">
            <a:avLst/>
          </a:prstGeom>
          <a:noFill/>
        </p:spPr>
        <p:txBody>
          <a:bodyPr wrap="square" lIns="0" rtlCol="0">
            <a:spAutoFit/>
          </a:bodyPr>
          <a:lstStyle/>
          <a:p>
            <a:r>
              <a:rPr lang="en-US" sz="1400" b="1">
                <a:solidFill>
                  <a:srgbClr val="28486C"/>
                </a:solidFill>
              </a:rPr>
              <a:t>In the Same Province, San Juan, Argentina</a:t>
            </a:r>
          </a:p>
        </p:txBody>
      </p:sp>
      <p:cxnSp>
        <p:nvCxnSpPr>
          <p:cNvPr id="33" name="Straight Connector 32">
            <a:extLst>
              <a:ext uri="{FF2B5EF4-FFF2-40B4-BE49-F238E27FC236}">
                <a16:creationId xmlns:a16="http://schemas.microsoft.com/office/drawing/2014/main" id="{215C5695-631E-0193-8DA9-A405F2F9F5C0}"/>
              </a:ext>
            </a:extLst>
          </p:cNvPr>
          <p:cNvCxnSpPr>
            <a:cxnSpLocks/>
          </p:cNvCxnSpPr>
          <p:nvPr/>
        </p:nvCxnSpPr>
        <p:spPr>
          <a:xfrm>
            <a:off x="5943662" y="1970194"/>
            <a:ext cx="49686" cy="400181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0CDCDB-1E4E-321F-AE9C-212AC95F84B9}"/>
              </a:ext>
            </a:extLst>
          </p:cNvPr>
          <p:cNvCxnSpPr>
            <a:cxnSpLocks/>
          </p:cNvCxnSpPr>
          <p:nvPr/>
        </p:nvCxnSpPr>
        <p:spPr>
          <a:xfrm>
            <a:off x="491229" y="4082429"/>
            <a:ext cx="10894037"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7945490-B71A-CB5E-AD0A-F5AECCBCC798}"/>
              </a:ext>
            </a:extLst>
          </p:cNvPr>
          <p:cNvSpPr txBox="1"/>
          <p:nvPr/>
        </p:nvSpPr>
        <p:spPr>
          <a:xfrm>
            <a:off x="6227134" y="2081539"/>
            <a:ext cx="3063257" cy="307777"/>
          </a:xfrm>
          <a:prstGeom prst="rect">
            <a:avLst/>
          </a:prstGeom>
          <a:noFill/>
        </p:spPr>
        <p:txBody>
          <a:bodyPr wrap="square" lIns="0" rIns="0" rtlCol="0">
            <a:spAutoFit/>
          </a:bodyPr>
          <a:lstStyle/>
          <a:p>
            <a:r>
              <a:rPr lang="en-US" sz="1400" b="1">
                <a:solidFill>
                  <a:srgbClr val="28486C"/>
                </a:solidFill>
              </a:rPr>
              <a:t>Copper Resources &amp; Grades</a:t>
            </a:r>
            <a:r>
              <a:rPr lang="en-US" sz="1400" baseline="30000">
                <a:solidFill>
                  <a:srgbClr val="28486C"/>
                </a:solidFill>
              </a:rPr>
              <a:t>2</a:t>
            </a:r>
          </a:p>
        </p:txBody>
      </p:sp>
      <p:sp>
        <p:nvSpPr>
          <p:cNvPr id="37" name="TextBox 36">
            <a:extLst>
              <a:ext uri="{FF2B5EF4-FFF2-40B4-BE49-F238E27FC236}">
                <a16:creationId xmlns:a16="http://schemas.microsoft.com/office/drawing/2014/main" id="{0811EE56-6087-5ED1-BFF8-F124C3349C63}"/>
              </a:ext>
            </a:extLst>
          </p:cNvPr>
          <p:cNvSpPr txBox="1"/>
          <p:nvPr/>
        </p:nvSpPr>
        <p:spPr>
          <a:xfrm>
            <a:off x="572458" y="4283128"/>
            <a:ext cx="1917041" cy="523220"/>
          </a:xfrm>
          <a:prstGeom prst="rect">
            <a:avLst/>
          </a:prstGeom>
          <a:noFill/>
        </p:spPr>
        <p:txBody>
          <a:bodyPr wrap="square" lIns="0" rtlCol="0">
            <a:spAutoFit/>
          </a:bodyPr>
          <a:lstStyle/>
          <a:p>
            <a:r>
              <a:rPr lang="en-US" sz="1400" b="1">
                <a:solidFill>
                  <a:srgbClr val="28486C"/>
                </a:solidFill>
              </a:rPr>
              <a:t>Distance From </a:t>
            </a:r>
          </a:p>
          <a:p>
            <a:r>
              <a:rPr lang="en-US" sz="1400" b="1">
                <a:solidFill>
                  <a:srgbClr val="28486C"/>
                </a:solidFill>
              </a:rPr>
              <a:t>Power Grid, Roads</a:t>
            </a:r>
          </a:p>
        </p:txBody>
      </p:sp>
      <p:sp>
        <p:nvSpPr>
          <p:cNvPr id="39" name="TextBox 38">
            <a:extLst>
              <a:ext uri="{FF2B5EF4-FFF2-40B4-BE49-F238E27FC236}">
                <a16:creationId xmlns:a16="http://schemas.microsoft.com/office/drawing/2014/main" id="{85FA4EA3-9CE0-99D4-8D6F-D0EDDF6F67F4}"/>
              </a:ext>
            </a:extLst>
          </p:cNvPr>
          <p:cNvSpPr txBox="1"/>
          <p:nvPr/>
        </p:nvSpPr>
        <p:spPr>
          <a:xfrm>
            <a:off x="3367584" y="2105693"/>
            <a:ext cx="780440" cy="523220"/>
          </a:xfrm>
          <a:prstGeom prst="rect">
            <a:avLst/>
          </a:prstGeom>
          <a:noFill/>
        </p:spPr>
        <p:txBody>
          <a:bodyPr wrap="square" lIns="0" rtlCol="0">
            <a:spAutoFit/>
          </a:bodyPr>
          <a:lstStyle/>
          <a:p>
            <a:r>
              <a:rPr lang="en-US" sz="1400" b="1">
                <a:solidFill>
                  <a:srgbClr val="28486C"/>
                </a:solidFill>
              </a:rPr>
              <a:t>Altitude</a:t>
            </a:r>
          </a:p>
          <a:p>
            <a:r>
              <a:rPr lang="en-US" sz="1400" b="1">
                <a:solidFill>
                  <a:srgbClr val="28486C"/>
                </a:solidFill>
              </a:rPr>
              <a:t>MASL</a:t>
            </a:r>
          </a:p>
        </p:txBody>
      </p:sp>
      <p:sp>
        <p:nvSpPr>
          <p:cNvPr id="40" name="TextBox 39">
            <a:extLst>
              <a:ext uri="{FF2B5EF4-FFF2-40B4-BE49-F238E27FC236}">
                <a16:creationId xmlns:a16="http://schemas.microsoft.com/office/drawing/2014/main" id="{D9520A69-7467-5D7E-6D55-61B7028953C2}"/>
              </a:ext>
            </a:extLst>
          </p:cNvPr>
          <p:cNvSpPr txBox="1"/>
          <p:nvPr/>
        </p:nvSpPr>
        <p:spPr>
          <a:xfrm>
            <a:off x="6228075" y="4312064"/>
            <a:ext cx="1821587"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486C"/>
                </a:solidFill>
                <a:effectLst/>
                <a:uLnTx/>
                <a:uFillTx/>
                <a:latin typeface="Arial" panose="020B0604020202020204" pitchFamily="34" charset="0"/>
                <a:cs typeface="Arial" panose="020B0604020202020204" pitchFamily="34" charset="0"/>
              </a:rPr>
              <a:t>$ C1 Cash </a:t>
            </a:r>
            <a:r>
              <a:rPr lang="en-US" sz="1400" b="1">
                <a:solidFill>
                  <a:srgbClr val="28486C"/>
                </a:solidFill>
                <a:latin typeface="Arial" panose="020B0604020202020204" pitchFamily="34" charset="0"/>
                <a:cs typeface="Arial" panose="020B0604020202020204" pitchFamily="34" charset="0"/>
              </a:rPr>
              <a:t>Costs</a:t>
            </a:r>
            <a:endParaRPr lang="en-US" sz="1400">
              <a:solidFill>
                <a:srgbClr val="28486C"/>
              </a:solidFill>
              <a:latin typeface="Arial" panose="020B0604020202020204" pitchFamily="34" charset="0"/>
              <a:cs typeface="Arial" panose="020B0604020202020204" pitchFamily="34" charset="0"/>
            </a:endParaRPr>
          </a:p>
        </p:txBody>
      </p:sp>
      <p:sp>
        <p:nvSpPr>
          <p:cNvPr id="41" name="Slide Number Placeholder 3">
            <a:extLst>
              <a:ext uri="{FF2B5EF4-FFF2-40B4-BE49-F238E27FC236}">
                <a16:creationId xmlns:a16="http://schemas.microsoft.com/office/drawing/2014/main" id="{74F2B360-EBA1-90AC-DBF0-A784E06AE0EB}"/>
              </a:ext>
            </a:extLst>
          </p:cNvPr>
          <p:cNvSpPr txBox="1">
            <a:spLocks/>
          </p:cNvSpPr>
          <p:nvPr/>
        </p:nvSpPr>
        <p:spPr>
          <a:xfrm>
            <a:off x="9448800" y="5677786"/>
            <a:ext cx="2743200" cy="11512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8800" b="1">
              <a:solidFill>
                <a:schemeClr val="bg1">
                  <a:lumMod val="85000"/>
                  <a:alpha val="50000"/>
                </a:schemeClr>
              </a:solidFill>
              <a:latin typeface="Arial Black" panose="020B0604020202020204" pitchFamily="34" charset="0"/>
              <a:cs typeface="Arial Black" panose="020B0604020202020204" pitchFamily="34" charset="0"/>
            </a:endParaRPr>
          </a:p>
        </p:txBody>
      </p:sp>
      <p:sp>
        <p:nvSpPr>
          <p:cNvPr id="42" name="TextBox 41">
            <a:extLst>
              <a:ext uri="{FF2B5EF4-FFF2-40B4-BE49-F238E27FC236}">
                <a16:creationId xmlns:a16="http://schemas.microsoft.com/office/drawing/2014/main" id="{FE2E21AC-BA03-3384-CA06-2F703AA3ED2A}"/>
              </a:ext>
            </a:extLst>
          </p:cNvPr>
          <p:cNvSpPr txBox="1"/>
          <p:nvPr/>
        </p:nvSpPr>
        <p:spPr>
          <a:xfrm>
            <a:off x="3370714" y="4379469"/>
            <a:ext cx="1757577" cy="307777"/>
          </a:xfrm>
          <a:prstGeom prst="rect">
            <a:avLst/>
          </a:prstGeom>
          <a:noFill/>
        </p:spPr>
        <p:txBody>
          <a:bodyPr wrap="square" lIns="0" rtlCol="0">
            <a:spAutoFit/>
          </a:bodyPr>
          <a:lstStyle/>
          <a:p>
            <a:r>
              <a:rPr lang="en-US" sz="1400" b="1">
                <a:solidFill>
                  <a:srgbClr val="28486C"/>
                </a:solidFill>
              </a:rPr>
              <a:t>Development Stage</a:t>
            </a:r>
          </a:p>
        </p:txBody>
      </p:sp>
      <p:graphicFrame>
        <p:nvGraphicFramePr>
          <p:cNvPr id="50" name="Table 50">
            <a:extLst>
              <a:ext uri="{FF2B5EF4-FFF2-40B4-BE49-F238E27FC236}">
                <a16:creationId xmlns:a16="http://schemas.microsoft.com/office/drawing/2014/main" id="{C8616E97-314E-5B51-F752-75D41BB1635D}"/>
              </a:ext>
            </a:extLst>
          </p:cNvPr>
          <p:cNvGraphicFramePr>
            <a:graphicFrameLocks noGrp="1"/>
          </p:cNvGraphicFramePr>
          <p:nvPr/>
        </p:nvGraphicFramePr>
        <p:xfrm>
          <a:off x="6079544" y="2402594"/>
          <a:ext cx="5292000" cy="1581600"/>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1404301318"/>
                    </a:ext>
                  </a:extLst>
                </a:gridCol>
                <a:gridCol w="1296000">
                  <a:extLst>
                    <a:ext uri="{9D8B030D-6E8A-4147-A177-3AD203B41FA5}">
                      <a16:colId xmlns:a16="http://schemas.microsoft.com/office/drawing/2014/main" val="1955169370"/>
                    </a:ext>
                  </a:extLst>
                </a:gridCol>
                <a:gridCol w="684000">
                  <a:extLst>
                    <a:ext uri="{9D8B030D-6E8A-4147-A177-3AD203B41FA5}">
                      <a16:colId xmlns:a16="http://schemas.microsoft.com/office/drawing/2014/main" val="2340022934"/>
                    </a:ext>
                  </a:extLst>
                </a:gridCol>
                <a:gridCol w="216000">
                  <a:extLst>
                    <a:ext uri="{9D8B030D-6E8A-4147-A177-3AD203B41FA5}">
                      <a16:colId xmlns:a16="http://schemas.microsoft.com/office/drawing/2014/main" val="1701300301"/>
                    </a:ext>
                  </a:extLst>
                </a:gridCol>
                <a:gridCol w="1296000">
                  <a:extLst>
                    <a:ext uri="{9D8B030D-6E8A-4147-A177-3AD203B41FA5}">
                      <a16:colId xmlns:a16="http://schemas.microsoft.com/office/drawing/2014/main" val="4052122289"/>
                    </a:ext>
                  </a:extLst>
                </a:gridCol>
                <a:gridCol w="684000">
                  <a:extLst>
                    <a:ext uri="{9D8B030D-6E8A-4147-A177-3AD203B41FA5}">
                      <a16:colId xmlns:a16="http://schemas.microsoft.com/office/drawing/2014/main" val="430454527"/>
                    </a:ext>
                  </a:extLst>
                </a:gridCol>
              </a:tblGrid>
              <a:tr h="324000">
                <a:tc>
                  <a:txBody>
                    <a:bodyPr/>
                    <a:lstStyle/>
                    <a:p>
                      <a:endParaRPr lang="en-US" sz="1400" b="0">
                        <a:solidFill>
                          <a:schemeClr val="tx1">
                            <a:lumMod val="75000"/>
                            <a:lumOff val="25000"/>
                          </a:schemeClr>
                        </a:solidFill>
                      </a:endParaRPr>
                    </a:p>
                  </a:txBody>
                  <a:tcPr marL="36000" marR="0" anchor="b">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0">
                          <a:solidFill>
                            <a:schemeClr val="tx1">
                              <a:lumMod val="75000"/>
                              <a:lumOff val="25000"/>
                            </a:schemeClr>
                          </a:solidFill>
                        </a:rPr>
                        <a:t>M&amp;I</a:t>
                      </a:r>
                    </a:p>
                  </a:txBody>
                  <a:tcPr marL="72000" marR="0" anchor="b">
                    <a:lnB w="6350" cap="flat" cmpd="sng" algn="ctr">
                      <a:solidFill>
                        <a:schemeClr val="tx1">
                          <a:lumMod val="50000"/>
                          <a:lumOff val="50000"/>
                        </a:schemeClr>
                      </a:solidFill>
                      <a:prstDash val="solid"/>
                      <a:round/>
                      <a:headEnd type="none" w="med" len="med"/>
                      <a:tailEnd type="none" w="med" len="med"/>
                    </a:lnB>
                    <a:noFill/>
                  </a:tcPr>
                </a:tc>
                <a:tc>
                  <a:txBody>
                    <a:bodyPr/>
                    <a:lstStyle/>
                    <a:p>
                      <a:pPr algn="ctr"/>
                      <a:endParaRPr lang="en-US" sz="1400" b="0">
                        <a:solidFill>
                          <a:schemeClr val="tx1">
                            <a:lumMod val="75000"/>
                            <a:lumOff val="25000"/>
                          </a:schemeClr>
                        </a:solidFill>
                      </a:endParaRPr>
                    </a:p>
                  </a:txBody>
                  <a:tcPr marL="72000" marR="0" anchor="b">
                    <a:lnB w="6350" cap="flat" cmpd="sng" algn="ctr">
                      <a:solidFill>
                        <a:schemeClr val="tx1">
                          <a:lumMod val="50000"/>
                          <a:lumOff val="50000"/>
                        </a:schemeClr>
                      </a:solidFill>
                      <a:prstDash val="solid"/>
                      <a:round/>
                      <a:headEnd type="none" w="med" len="med"/>
                      <a:tailEnd type="none" w="med" len="med"/>
                    </a:lnB>
                    <a:noFill/>
                  </a:tcPr>
                </a:tc>
                <a:tc>
                  <a:txBody>
                    <a:bodyPr/>
                    <a:lstStyle/>
                    <a:p>
                      <a:pPr algn="ctr"/>
                      <a:endParaRPr lang="en-US" sz="1400" b="0">
                        <a:solidFill>
                          <a:schemeClr val="tx1">
                            <a:lumMod val="75000"/>
                            <a:lumOff val="25000"/>
                          </a:schemeClr>
                        </a:solidFill>
                      </a:endParaRPr>
                    </a:p>
                  </a:txBody>
                  <a:tcPr marL="72000" marR="0" anchor="b">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0">
                          <a:solidFill>
                            <a:schemeClr val="tx1">
                              <a:lumMod val="75000"/>
                              <a:lumOff val="25000"/>
                            </a:schemeClr>
                          </a:solidFill>
                        </a:rPr>
                        <a:t>Inferred</a:t>
                      </a:r>
                    </a:p>
                  </a:txBody>
                  <a:tcPr marL="72000" marR="0" anchor="b">
                    <a:lnB w="6350" cap="flat" cmpd="sng" algn="ctr">
                      <a:solidFill>
                        <a:schemeClr val="tx1">
                          <a:lumMod val="50000"/>
                          <a:lumOff val="50000"/>
                        </a:schemeClr>
                      </a:solidFill>
                      <a:prstDash val="solid"/>
                      <a:round/>
                      <a:headEnd type="none" w="med" len="med"/>
                      <a:tailEnd type="none" w="med" len="med"/>
                    </a:lnB>
                    <a:noFill/>
                  </a:tcPr>
                </a:tc>
                <a:tc>
                  <a:txBody>
                    <a:bodyPr/>
                    <a:lstStyle/>
                    <a:p>
                      <a:pPr algn="ctr"/>
                      <a:endParaRPr lang="en-US" sz="1400" b="0">
                        <a:solidFill>
                          <a:schemeClr val="tx1">
                            <a:lumMod val="75000"/>
                            <a:lumOff val="25000"/>
                          </a:schemeClr>
                        </a:solidFill>
                      </a:endParaRPr>
                    </a:p>
                  </a:txBody>
                  <a:tcPr marL="72000" marR="0" anchor="b">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060681319"/>
                  </a:ext>
                </a:extLst>
              </a:tr>
              <a:tr h="324000">
                <a:tc>
                  <a:txBody>
                    <a:bodyPr/>
                    <a:lstStyle/>
                    <a:p>
                      <a:r>
                        <a:rPr lang="en-US" sz="1400" b="1">
                          <a:solidFill>
                            <a:srgbClr val="E7730E"/>
                          </a:solidFill>
                        </a:rPr>
                        <a:t>Los Azules</a:t>
                      </a:r>
                    </a:p>
                  </a:txBody>
                  <a:tcPr marL="36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sz="1400" b="1">
                          <a:solidFill>
                            <a:srgbClr val="E7730E"/>
                          </a:solidFill>
                        </a:rPr>
                        <a:t>10.9 B lbs Cu</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sz="1400" b="1">
                          <a:solidFill>
                            <a:srgbClr val="E7730E"/>
                          </a:solidFill>
                        </a:rPr>
                        <a:t>0.40%</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endParaRPr lang="en-US" sz="1400" b="1">
                        <a:solidFill>
                          <a:srgbClr val="E7730E"/>
                        </a:solidFill>
                      </a:endParaRP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sz="1400" b="1">
                          <a:solidFill>
                            <a:srgbClr val="E7730E"/>
                          </a:solidFill>
                        </a:rPr>
                        <a:t>26.7 B lbs Cu</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sz="1400" b="1">
                          <a:solidFill>
                            <a:srgbClr val="E7730E"/>
                          </a:solidFill>
                        </a:rPr>
                        <a:t>0.31%</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68423801"/>
                  </a:ext>
                </a:extLst>
              </a:tr>
              <a:tr h="324000">
                <a:tc>
                  <a:txBody>
                    <a:bodyPr/>
                    <a:lstStyle/>
                    <a:p>
                      <a:r>
                        <a:rPr lang="en-US" sz="1400" b="0">
                          <a:solidFill>
                            <a:schemeClr val="tx1">
                              <a:lumMod val="75000"/>
                              <a:lumOff val="25000"/>
                            </a:schemeClr>
                          </a:solidFill>
                        </a:rPr>
                        <a:t>Josemaria</a:t>
                      </a:r>
                    </a:p>
                  </a:txBody>
                  <a:tcPr marL="36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mn-lt"/>
                        </a:rPr>
                        <a:t>10.1 B lbs Cu</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mn-lt"/>
                        </a:rPr>
                        <a:t>0.28%</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tx1">
                            <a:lumMod val="75000"/>
                            <a:lumOff val="25000"/>
                          </a:schemeClr>
                        </a:solidFill>
                        <a:latin typeface="+mn-lt"/>
                      </a:endParaRP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mn-lt"/>
                        </a:rPr>
                        <a:t>3.5 B lbs Cu</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mn-lt"/>
                        </a:rPr>
                        <a:t>0.22%</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7957295"/>
                  </a:ext>
                </a:extLst>
              </a:tr>
              <a:tr h="117242">
                <a:tc>
                  <a:txBody>
                    <a:bodyPr/>
                    <a:lstStyle/>
                    <a:p>
                      <a:r>
                        <a:rPr lang="en-US" sz="1400" b="0">
                          <a:solidFill>
                            <a:schemeClr val="tx1">
                              <a:lumMod val="75000"/>
                              <a:lumOff val="25000"/>
                            </a:schemeClr>
                          </a:solidFill>
                        </a:rPr>
                        <a:t>Filo del Sol</a:t>
                      </a:r>
                    </a:p>
                  </a:txBody>
                  <a:tcPr marL="36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sz="1400" b="0">
                          <a:solidFill>
                            <a:schemeClr val="tx1">
                              <a:lumMod val="75000"/>
                              <a:lumOff val="25000"/>
                            </a:schemeClr>
                          </a:solidFill>
                        </a:rPr>
                        <a:t> 17.5 B lbs Cu</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sz="1400" b="0">
                          <a:solidFill>
                            <a:schemeClr val="tx1">
                              <a:lumMod val="75000"/>
                              <a:lumOff val="25000"/>
                            </a:schemeClr>
                          </a:solidFill>
                        </a:rPr>
                        <a:t>0.50%</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endParaRPr lang="en-US" sz="1400" b="0">
                        <a:solidFill>
                          <a:schemeClr val="tx1">
                            <a:lumMod val="75000"/>
                            <a:lumOff val="25000"/>
                          </a:schemeClr>
                        </a:solidFill>
                      </a:endParaRP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sz="1400" b="0">
                          <a:solidFill>
                            <a:schemeClr val="tx1">
                              <a:lumMod val="75000"/>
                              <a:lumOff val="25000"/>
                            </a:schemeClr>
                          </a:solidFill>
                        </a:rPr>
                        <a:t>51.8 B lbs Cu</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sz="1400" b="0">
                          <a:solidFill>
                            <a:schemeClr val="tx1">
                              <a:lumMod val="75000"/>
                              <a:lumOff val="25000"/>
                            </a:schemeClr>
                          </a:solidFill>
                        </a:rPr>
                        <a:t>0.37%</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424913220"/>
                  </a:ext>
                </a:extLst>
              </a:tr>
              <a:tr h="117242">
                <a:tc>
                  <a:txBody>
                    <a:bodyPr/>
                    <a:lstStyle/>
                    <a:p>
                      <a:r>
                        <a:rPr lang="en-US" sz="1400" b="1">
                          <a:solidFill>
                            <a:schemeClr val="tx1">
                              <a:lumMod val="75000"/>
                              <a:lumOff val="25000"/>
                            </a:schemeClr>
                          </a:solidFill>
                        </a:rPr>
                        <a:t>Jose + Filo</a:t>
                      </a:r>
                    </a:p>
                  </a:txBody>
                  <a:tcPr marL="36000" marR="0" anchor="b">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sz="1400" b="1" spc="-40" baseline="0">
                          <a:solidFill>
                            <a:schemeClr val="tx1">
                              <a:lumMod val="75000"/>
                              <a:lumOff val="25000"/>
                            </a:schemeClr>
                          </a:solidFill>
                        </a:rPr>
                        <a:t>27.6 B lbs Cu</a:t>
                      </a:r>
                    </a:p>
                  </a:txBody>
                  <a:tcPr marL="72000" marR="0" anchor="b">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400" b="1" spc="-40" baseline="0">
                        <a:solidFill>
                          <a:schemeClr val="tx1">
                            <a:lumMod val="75000"/>
                            <a:lumOff val="25000"/>
                          </a:schemeClr>
                        </a:solidFill>
                      </a:endParaRPr>
                    </a:p>
                  </a:txBody>
                  <a:tcPr marL="72000" marR="0" anchor="b">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400" b="1" spc="-40" baseline="0">
                        <a:solidFill>
                          <a:schemeClr val="tx1">
                            <a:lumMod val="75000"/>
                            <a:lumOff val="25000"/>
                          </a:schemeClr>
                        </a:solidFill>
                      </a:endParaRPr>
                    </a:p>
                  </a:txBody>
                  <a:tcPr marL="72000" marR="0" anchor="b">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sz="1400" b="1" spc="-40" baseline="0">
                          <a:solidFill>
                            <a:schemeClr val="tx1">
                              <a:lumMod val="75000"/>
                              <a:lumOff val="25000"/>
                            </a:schemeClr>
                          </a:solidFill>
                        </a:rPr>
                        <a:t>55.3 B lbs Cu</a:t>
                      </a:r>
                    </a:p>
                  </a:txBody>
                  <a:tcPr marL="72000" marR="0" anchor="b">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400" b="1">
                        <a:solidFill>
                          <a:schemeClr val="tx1">
                            <a:lumMod val="75000"/>
                            <a:lumOff val="25000"/>
                          </a:schemeClr>
                        </a:solidFill>
                      </a:endParaRPr>
                    </a:p>
                  </a:txBody>
                  <a:tcPr marL="72000" marR="0" anchor="b">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54905008"/>
                  </a:ext>
                </a:extLst>
              </a:tr>
            </a:tbl>
          </a:graphicData>
        </a:graphic>
      </p:graphicFrame>
      <p:pic>
        <p:nvPicPr>
          <p:cNvPr id="53" name="Picture 52">
            <a:extLst>
              <a:ext uri="{FF2B5EF4-FFF2-40B4-BE49-F238E27FC236}">
                <a16:creationId xmlns:a16="http://schemas.microsoft.com/office/drawing/2014/main" id="{B461EE0C-A796-E85C-E592-CF106C2DFE18}"/>
              </a:ext>
            </a:extLst>
          </p:cNvPr>
          <p:cNvPicPr>
            <a:picLocks noChangeAspect="1"/>
          </p:cNvPicPr>
          <p:nvPr/>
        </p:nvPicPr>
        <p:blipFill>
          <a:blip r:embed="rId6"/>
          <a:stretch>
            <a:fillRect/>
          </a:stretch>
        </p:blipFill>
        <p:spPr>
          <a:xfrm>
            <a:off x="2543131" y="4471261"/>
            <a:ext cx="380796" cy="318484"/>
          </a:xfrm>
          <a:prstGeom prst="rect">
            <a:avLst/>
          </a:prstGeom>
        </p:spPr>
      </p:pic>
      <p:pic>
        <p:nvPicPr>
          <p:cNvPr id="55" name="Picture 54">
            <a:extLst>
              <a:ext uri="{FF2B5EF4-FFF2-40B4-BE49-F238E27FC236}">
                <a16:creationId xmlns:a16="http://schemas.microsoft.com/office/drawing/2014/main" id="{9F42C435-4EFD-C674-D3A9-1B482F074D8B}"/>
              </a:ext>
            </a:extLst>
          </p:cNvPr>
          <p:cNvPicPr>
            <a:picLocks noChangeAspect="1"/>
          </p:cNvPicPr>
          <p:nvPr/>
        </p:nvPicPr>
        <p:blipFill>
          <a:blip r:embed="rId7"/>
          <a:stretch>
            <a:fillRect/>
          </a:stretch>
        </p:blipFill>
        <p:spPr>
          <a:xfrm>
            <a:off x="2156811" y="4175454"/>
            <a:ext cx="411350" cy="360722"/>
          </a:xfrm>
          <a:prstGeom prst="rect">
            <a:avLst/>
          </a:prstGeom>
        </p:spPr>
      </p:pic>
      <p:pic>
        <p:nvPicPr>
          <p:cNvPr id="58" name="Picture 57">
            <a:extLst>
              <a:ext uri="{FF2B5EF4-FFF2-40B4-BE49-F238E27FC236}">
                <a16:creationId xmlns:a16="http://schemas.microsoft.com/office/drawing/2014/main" id="{1D4D98FB-4CB6-DD30-D096-615F8386174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16401" y="2194298"/>
            <a:ext cx="556392" cy="368520"/>
          </a:xfrm>
          <a:prstGeom prst="rect">
            <a:avLst/>
          </a:prstGeom>
        </p:spPr>
      </p:pic>
      <p:cxnSp>
        <p:nvCxnSpPr>
          <p:cNvPr id="62" name="Straight Connector 61">
            <a:extLst>
              <a:ext uri="{FF2B5EF4-FFF2-40B4-BE49-F238E27FC236}">
                <a16:creationId xmlns:a16="http://schemas.microsoft.com/office/drawing/2014/main" id="{D3F374B4-5C6A-2404-9C29-DD571CBB0618}"/>
              </a:ext>
            </a:extLst>
          </p:cNvPr>
          <p:cNvCxnSpPr>
            <a:cxnSpLocks/>
          </p:cNvCxnSpPr>
          <p:nvPr/>
        </p:nvCxnSpPr>
        <p:spPr>
          <a:xfrm>
            <a:off x="3130811" y="1970194"/>
            <a:ext cx="0" cy="400181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DE1EA3B-C646-6A47-8C5E-2FFFCA7A7709}"/>
              </a:ext>
            </a:extLst>
          </p:cNvPr>
          <p:cNvSpPr txBox="1"/>
          <p:nvPr/>
        </p:nvSpPr>
        <p:spPr>
          <a:xfrm>
            <a:off x="8985090" y="4301381"/>
            <a:ext cx="1802481" cy="338554"/>
          </a:xfrm>
          <a:prstGeom prst="rect">
            <a:avLst/>
          </a:prstGeom>
          <a:noFill/>
        </p:spPr>
        <p:txBody>
          <a:bodyPr wrap="none" lIns="0" rtlCol="0">
            <a:spAutoFit/>
          </a:bodyPr>
          <a:lstStyle/>
          <a:p>
            <a:r>
              <a:rPr lang="en-US" sz="1600" b="1">
                <a:solidFill>
                  <a:srgbClr val="28486C"/>
                </a:solidFill>
              </a:rPr>
              <a:t>US$</a:t>
            </a:r>
            <a:r>
              <a:rPr lang="en-US" sz="1400" b="1">
                <a:solidFill>
                  <a:srgbClr val="28486C"/>
                </a:solidFill>
              </a:rPr>
              <a:t> Market Value</a:t>
            </a:r>
            <a:r>
              <a:rPr lang="en-US" sz="1400" baseline="30000">
                <a:solidFill>
                  <a:srgbClr val="28486C"/>
                </a:solidFill>
              </a:rPr>
              <a:t>3,4</a:t>
            </a:r>
          </a:p>
        </p:txBody>
      </p:sp>
      <p:pic>
        <p:nvPicPr>
          <p:cNvPr id="70" name="Picture 69">
            <a:extLst>
              <a:ext uri="{FF2B5EF4-FFF2-40B4-BE49-F238E27FC236}">
                <a16:creationId xmlns:a16="http://schemas.microsoft.com/office/drawing/2014/main" id="{952EE201-21EC-92B5-D598-87521729DA1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44236" y="4329378"/>
            <a:ext cx="406082" cy="400110"/>
          </a:xfrm>
          <a:prstGeom prst="rect">
            <a:avLst/>
          </a:prstGeom>
        </p:spPr>
      </p:pic>
      <p:sp>
        <p:nvSpPr>
          <p:cNvPr id="71" name="TextBox 7">
            <a:extLst>
              <a:ext uri="{FF2B5EF4-FFF2-40B4-BE49-F238E27FC236}">
                <a16:creationId xmlns:a16="http://schemas.microsoft.com/office/drawing/2014/main" id="{3867605A-4316-C05B-BBC0-E996D6E412A8}"/>
              </a:ext>
            </a:extLst>
          </p:cNvPr>
          <p:cNvSpPr txBox="1"/>
          <p:nvPr/>
        </p:nvSpPr>
        <p:spPr>
          <a:xfrm>
            <a:off x="508506" y="6167983"/>
            <a:ext cx="10127257" cy="594009"/>
          </a:xfrm>
          <a:prstGeom prst="rect">
            <a:avLst/>
          </a:prstGeom>
          <a:ln w="25400">
            <a:miter lim="400000"/>
          </a:ln>
          <a:extLst>
            <a:ext uri="{C572A759-6A51-4108-AA02-DFA0A04FC94B}">
              <ma14:wrappingTextBoxFlag xmlns:ma14="http://schemas.microsoft.com/office/mac/drawingml/2011/main" xmlns="" val="1"/>
            </a:ext>
          </a:extLst>
        </p:spPr>
        <p:txBody>
          <a:bodyPr wrap="square" lIns="121920" tIns="60960" rIns="121920" bIns="60960" anchor="t">
            <a:spAutoFit/>
          </a:bodyPr>
          <a:lstStyle/>
          <a:p>
            <a:pPr marL="228600" indent="-228600">
              <a:lnSpc>
                <a:spcPct val="85000"/>
              </a:lnSpc>
              <a:buAutoNum type="arabicPeriod"/>
              <a:defRPr sz="1800">
                <a:solidFill>
                  <a:srgbClr val="A7A7A7"/>
                </a:solidFill>
                <a:latin typeface="Avenir Medium"/>
                <a:ea typeface="Avenir Medium"/>
                <a:cs typeface="Avenir Medium"/>
                <a:sym typeface="Avenir Medium"/>
              </a:defRPr>
            </a:pPr>
            <a:r>
              <a:rPr lang="en-US" sz="900">
                <a:solidFill>
                  <a:schemeClr val="tx1">
                    <a:lumMod val="65000"/>
                    <a:lumOff val="35000"/>
                  </a:schemeClr>
                </a:solidFill>
                <a:latin typeface="Arial"/>
                <a:cs typeface="Arial"/>
              </a:rPr>
              <a:t>Sources:  Filo del Sol PFS 2023, Josemaria FS Technical Report Nov 2020.</a:t>
            </a:r>
          </a:p>
          <a:p>
            <a:pPr marL="228600" indent="-228600">
              <a:lnSpc>
                <a:spcPct val="85000"/>
              </a:lnSpc>
              <a:buAutoNum type="arabicPeriod"/>
              <a:defRPr sz="1800">
                <a:solidFill>
                  <a:srgbClr val="A7A7A7"/>
                </a:solidFill>
                <a:latin typeface="Avenir Medium"/>
                <a:ea typeface="Avenir Medium"/>
                <a:cs typeface="Avenir Medium"/>
                <a:sym typeface="Avenir Medium"/>
              </a:defRPr>
            </a:pPr>
            <a:r>
              <a:rPr lang="en-US" sz="900">
                <a:solidFill>
                  <a:schemeClr val="tx1">
                    <a:lumMod val="65000"/>
                    <a:lumOff val="35000"/>
                  </a:schemeClr>
                </a:solidFill>
                <a:latin typeface="Arial"/>
                <a:cs typeface="Arial"/>
              </a:rPr>
              <a:t>Source:  Company websites.  Los Azules cut-off grade variable by NSR.  Filo del Sol cut-off grade 0.15% CuEq.  Josemaria cut-off grade 0.10% CuEq. </a:t>
            </a:r>
          </a:p>
          <a:p>
            <a:pPr marL="228600" indent="-228600">
              <a:lnSpc>
                <a:spcPct val="85000"/>
              </a:lnSpc>
              <a:buAutoNum type="arabicPeriod"/>
              <a:defRPr sz="1800">
                <a:solidFill>
                  <a:srgbClr val="A7A7A7"/>
                </a:solidFill>
                <a:latin typeface="Avenir Medium"/>
                <a:ea typeface="Avenir Medium"/>
                <a:cs typeface="Avenir Medium"/>
                <a:sym typeface="Avenir Medium"/>
              </a:defRPr>
            </a:pPr>
            <a:r>
              <a:rPr lang="en-US" sz="900">
                <a:solidFill>
                  <a:schemeClr val="tx1">
                    <a:lumMod val="65000"/>
                    <a:lumOff val="35000"/>
                  </a:schemeClr>
                </a:solidFill>
                <a:latin typeface="Arial"/>
                <a:cs typeface="Arial"/>
              </a:rPr>
              <a:t>Filo del Sol and Josemaria proposed purchase prices on July 29, 2024. </a:t>
            </a:r>
          </a:p>
          <a:p>
            <a:pPr marL="228600" indent="-228600">
              <a:lnSpc>
                <a:spcPct val="85000"/>
              </a:lnSpc>
              <a:buAutoNum type="arabicPeriod"/>
              <a:defRPr sz="1800">
                <a:solidFill>
                  <a:srgbClr val="A7A7A7"/>
                </a:solidFill>
                <a:latin typeface="Avenir Medium"/>
                <a:ea typeface="Avenir Medium"/>
                <a:cs typeface="Avenir Medium"/>
                <a:sym typeface="Avenir Medium"/>
              </a:defRPr>
            </a:pPr>
            <a:r>
              <a:rPr lang="en-US" sz="900">
                <a:solidFill>
                  <a:schemeClr val="tx1">
                    <a:lumMod val="65000"/>
                    <a:lumOff val="35000"/>
                  </a:schemeClr>
                </a:solidFill>
                <a:latin typeface="Arial"/>
                <a:cs typeface="Arial"/>
              </a:rPr>
              <a:t>McEwen Copper's implied market cap US$984 M, based on the Oct 2024 financing</a:t>
            </a:r>
          </a:p>
        </p:txBody>
      </p:sp>
      <p:sp>
        <p:nvSpPr>
          <p:cNvPr id="5" name="TextBox 4">
            <a:extLst>
              <a:ext uri="{FF2B5EF4-FFF2-40B4-BE49-F238E27FC236}">
                <a16:creationId xmlns:a16="http://schemas.microsoft.com/office/drawing/2014/main" id="{2C70F581-73BF-9161-2075-629AB09FD619}"/>
              </a:ext>
            </a:extLst>
          </p:cNvPr>
          <p:cNvSpPr txBox="1"/>
          <p:nvPr/>
        </p:nvSpPr>
        <p:spPr>
          <a:xfrm>
            <a:off x="10892411" y="4260160"/>
            <a:ext cx="342459" cy="523220"/>
          </a:xfrm>
          <a:prstGeom prst="rect">
            <a:avLst/>
          </a:prstGeom>
          <a:noFill/>
        </p:spPr>
        <p:txBody>
          <a:bodyPr wrap="square" rtlCol="0">
            <a:spAutoFit/>
          </a:bodyPr>
          <a:lstStyle/>
          <a:p>
            <a:r>
              <a:rPr lang="en-US" sz="2800" b="1">
                <a:solidFill>
                  <a:srgbClr val="29AEE4"/>
                </a:solidFill>
              </a:rPr>
              <a:t>$</a:t>
            </a:r>
            <a:endParaRPr lang="en-US" sz="2400" baseline="30000">
              <a:solidFill>
                <a:srgbClr val="29AEE4"/>
              </a:solidFill>
            </a:endParaRPr>
          </a:p>
        </p:txBody>
      </p:sp>
      <p:graphicFrame>
        <p:nvGraphicFramePr>
          <p:cNvPr id="12" name="Table 5">
            <a:extLst>
              <a:ext uri="{FF2B5EF4-FFF2-40B4-BE49-F238E27FC236}">
                <a16:creationId xmlns:a16="http://schemas.microsoft.com/office/drawing/2014/main" id="{C94924B0-5DBF-2B8F-5894-5E3570DFDF57}"/>
              </a:ext>
            </a:extLst>
          </p:cNvPr>
          <p:cNvGraphicFramePr>
            <a:graphicFrameLocks noGrp="1"/>
          </p:cNvGraphicFramePr>
          <p:nvPr/>
        </p:nvGraphicFramePr>
        <p:xfrm>
          <a:off x="581514" y="4767078"/>
          <a:ext cx="2304000" cy="972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3981410378"/>
                    </a:ext>
                  </a:extLst>
                </a:gridCol>
                <a:gridCol w="1296000">
                  <a:extLst>
                    <a:ext uri="{9D8B030D-6E8A-4147-A177-3AD203B41FA5}">
                      <a16:colId xmlns:a16="http://schemas.microsoft.com/office/drawing/2014/main" val="1272734263"/>
                    </a:ext>
                  </a:extLst>
                </a:gridCol>
              </a:tblGrid>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730E"/>
                          </a:solidFill>
                          <a:effectLst/>
                          <a:uLnTx/>
                          <a:uFillTx/>
                          <a:latin typeface="+mn-lt"/>
                          <a:ea typeface="+mn-ea"/>
                          <a:cs typeface="+mn-cs"/>
                        </a:rPr>
                        <a:t>Los Azules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1" i="0" u="none" strike="noStrike" kern="1200" cap="none" spc="0" normalizeH="0" baseline="0" noProof="0">
                          <a:ln>
                            <a:noFill/>
                          </a:ln>
                          <a:solidFill>
                            <a:srgbClr val="E7730E"/>
                          </a:solidFill>
                          <a:effectLst/>
                          <a:uLnTx/>
                          <a:uFillTx/>
                          <a:latin typeface="+mn-lt"/>
                          <a:ea typeface="+mn-ea"/>
                          <a:cs typeface="+mn-cs"/>
                        </a:rPr>
                        <a:t>-  70 km</a:t>
                      </a:r>
                      <a:endParaRPr lang="en-US">
                        <a:solidFill>
                          <a:srgbClr val="E7730E"/>
                        </a:solidFill>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7146247"/>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Josemaria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244 km</a:t>
                      </a:r>
                      <a:endParaRPr lang="en-US"/>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822683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Filo del Sol</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77 km (Chile)</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1377000"/>
                  </a:ext>
                </a:extLst>
              </a:tr>
            </a:tbl>
          </a:graphicData>
        </a:graphic>
      </p:graphicFrame>
      <p:graphicFrame>
        <p:nvGraphicFramePr>
          <p:cNvPr id="13" name="Table 5">
            <a:extLst>
              <a:ext uri="{FF2B5EF4-FFF2-40B4-BE49-F238E27FC236}">
                <a16:creationId xmlns:a16="http://schemas.microsoft.com/office/drawing/2014/main" id="{B2D12510-C7EF-79DC-A7B9-906A719959D2}"/>
              </a:ext>
            </a:extLst>
          </p:cNvPr>
          <p:cNvGraphicFramePr>
            <a:graphicFrameLocks noGrp="1"/>
          </p:cNvGraphicFramePr>
          <p:nvPr/>
        </p:nvGraphicFramePr>
        <p:xfrm>
          <a:off x="3374280" y="4767078"/>
          <a:ext cx="1668544" cy="972000"/>
        </p:xfrm>
        <a:graphic>
          <a:graphicData uri="http://schemas.openxmlformats.org/drawingml/2006/table">
            <a:tbl>
              <a:tblPr firstRow="1" bandRow="1">
                <a:tableStyleId>{5C22544A-7EE6-4342-B048-85BDC9FD1C3A}</a:tableStyleId>
              </a:tblPr>
              <a:tblGrid>
                <a:gridCol w="1038205">
                  <a:extLst>
                    <a:ext uri="{9D8B030D-6E8A-4147-A177-3AD203B41FA5}">
                      <a16:colId xmlns:a16="http://schemas.microsoft.com/office/drawing/2014/main" val="3981410378"/>
                    </a:ext>
                  </a:extLst>
                </a:gridCol>
                <a:gridCol w="630339">
                  <a:extLst>
                    <a:ext uri="{9D8B030D-6E8A-4147-A177-3AD203B41FA5}">
                      <a16:colId xmlns:a16="http://schemas.microsoft.com/office/drawing/2014/main" val="1272734263"/>
                    </a:ext>
                  </a:extLst>
                </a:gridCol>
              </a:tblGrid>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730E"/>
                          </a:solidFill>
                          <a:effectLst/>
                          <a:uLnTx/>
                          <a:uFillTx/>
                          <a:latin typeface="+mn-lt"/>
                          <a:ea typeface="+mn-ea"/>
                          <a:cs typeface="+mn-cs"/>
                        </a:rPr>
                        <a:t>Los Azules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1" i="0" u="none" strike="noStrike" kern="1200" cap="none" spc="0" normalizeH="0" baseline="0" noProof="0">
                          <a:ln>
                            <a:noFill/>
                          </a:ln>
                          <a:solidFill>
                            <a:srgbClr val="E7730E"/>
                          </a:solidFill>
                          <a:effectLst/>
                          <a:uLnTx/>
                          <a:uFillTx/>
                          <a:latin typeface="+mn-lt"/>
                          <a:ea typeface="+mn-ea"/>
                          <a:cs typeface="+mn-cs"/>
                        </a:rPr>
                        <a:t>-  PEA</a:t>
                      </a:r>
                      <a:endParaRPr lang="en-US">
                        <a:solidFill>
                          <a:srgbClr val="E7730E"/>
                        </a:solidFill>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157899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Josemaria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FS</a:t>
                      </a:r>
                      <a:endParaRPr lang="en-US"/>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822683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Filo del Sol</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PFS</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1377000"/>
                  </a:ext>
                </a:extLst>
              </a:tr>
            </a:tbl>
          </a:graphicData>
        </a:graphic>
      </p:graphicFrame>
      <p:graphicFrame>
        <p:nvGraphicFramePr>
          <p:cNvPr id="15" name="Table 5">
            <a:extLst>
              <a:ext uri="{FF2B5EF4-FFF2-40B4-BE49-F238E27FC236}">
                <a16:creationId xmlns:a16="http://schemas.microsoft.com/office/drawing/2014/main" id="{CE755B3A-B5B4-38A4-5AF0-A1DC7632D454}"/>
              </a:ext>
            </a:extLst>
          </p:cNvPr>
          <p:cNvGraphicFramePr>
            <a:graphicFrameLocks noGrp="1"/>
          </p:cNvGraphicFramePr>
          <p:nvPr/>
        </p:nvGraphicFramePr>
        <p:xfrm>
          <a:off x="8996587" y="4687246"/>
          <a:ext cx="1830205" cy="972000"/>
        </p:xfrm>
        <a:graphic>
          <a:graphicData uri="http://schemas.openxmlformats.org/drawingml/2006/table">
            <a:tbl>
              <a:tblPr firstRow="1" bandRow="1">
                <a:tableStyleId>{5C22544A-7EE6-4342-B048-85BDC9FD1C3A}</a:tableStyleId>
              </a:tblPr>
              <a:tblGrid>
                <a:gridCol w="1038205">
                  <a:extLst>
                    <a:ext uri="{9D8B030D-6E8A-4147-A177-3AD203B41FA5}">
                      <a16:colId xmlns:a16="http://schemas.microsoft.com/office/drawing/2014/main" val="3981410378"/>
                    </a:ext>
                  </a:extLst>
                </a:gridCol>
                <a:gridCol w="792000">
                  <a:extLst>
                    <a:ext uri="{9D8B030D-6E8A-4147-A177-3AD203B41FA5}">
                      <a16:colId xmlns:a16="http://schemas.microsoft.com/office/drawing/2014/main" val="1272734263"/>
                    </a:ext>
                  </a:extLst>
                </a:gridCol>
              </a:tblGrid>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730E"/>
                          </a:solidFill>
                          <a:effectLst/>
                          <a:uLnTx/>
                          <a:uFillTx/>
                          <a:latin typeface="+mn-lt"/>
                          <a:ea typeface="+mn-ea"/>
                          <a:cs typeface="+mn-cs"/>
                        </a:rPr>
                        <a:t>Los Azules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1400" b="1">
                          <a:solidFill>
                            <a:srgbClr val="E7730E"/>
                          </a:solidFill>
                        </a:rPr>
                        <a:t>-  $984 M</a:t>
                      </a:r>
                      <a:endParaRPr lang="en-US" sz="1400" baseline="30000">
                        <a:solidFill>
                          <a:srgbClr val="E7730E"/>
                        </a:solidFill>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6656101"/>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Josemaria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$1.38 B</a:t>
                      </a: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822683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Filo del Sol</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75000"/>
                              <a:lumOff val="25000"/>
                            </a:schemeClr>
                          </a:solidFill>
                        </a:rPr>
                        <a:t>-  $3.12 B</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1377000"/>
                  </a:ext>
                </a:extLst>
              </a:tr>
            </a:tbl>
          </a:graphicData>
        </a:graphic>
      </p:graphicFrame>
      <p:cxnSp>
        <p:nvCxnSpPr>
          <p:cNvPr id="24" name="Straight Connector 23">
            <a:extLst>
              <a:ext uri="{FF2B5EF4-FFF2-40B4-BE49-F238E27FC236}">
                <a16:creationId xmlns:a16="http://schemas.microsoft.com/office/drawing/2014/main" id="{6EDDA9B2-6EB4-A5E8-C00D-3CC19F5724D5}"/>
              </a:ext>
            </a:extLst>
          </p:cNvPr>
          <p:cNvCxnSpPr>
            <a:cxnSpLocks/>
          </p:cNvCxnSpPr>
          <p:nvPr/>
        </p:nvCxnSpPr>
        <p:spPr>
          <a:xfrm>
            <a:off x="8744936" y="4082429"/>
            <a:ext cx="1" cy="188765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7" name="Picture 56" descr="A picture containing text, sign&#10;&#10;Description automatically generated">
            <a:extLst>
              <a:ext uri="{FF2B5EF4-FFF2-40B4-BE49-F238E27FC236}">
                <a16:creationId xmlns:a16="http://schemas.microsoft.com/office/drawing/2014/main" id="{9D3C98CF-F19D-316D-95EA-65E6E402DB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86581" y="2049121"/>
            <a:ext cx="636828" cy="587048"/>
          </a:xfrm>
          <a:prstGeom prst="rect">
            <a:avLst/>
          </a:prstGeom>
        </p:spPr>
      </p:pic>
      <p:cxnSp>
        <p:nvCxnSpPr>
          <p:cNvPr id="6" name="Straight Connector 5">
            <a:extLst>
              <a:ext uri="{FF2B5EF4-FFF2-40B4-BE49-F238E27FC236}">
                <a16:creationId xmlns:a16="http://schemas.microsoft.com/office/drawing/2014/main" id="{6A22C881-16DF-1138-4D36-21EFE94C4EAC}"/>
              </a:ext>
            </a:extLst>
          </p:cNvPr>
          <p:cNvCxnSpPr>
            <a:cxnSpLocks/>
          </p:cNvCxnSpPr>
          <p:nvPr/>
        </p:nvCxnSpPr>
        <p:spPr>
          <a:xfrm>
            <a:off x="491229" y="1970194"/>
            <a:ext cx="10894037"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604EAB-4740-D849-F5BD-C72EF1DC8519}"/>
              </a:ext>
            </a:extLst>
          </p:cNvPr>
          <p:cNvCxnSpPr>
            <a:cxnSpLocks/>
          </p:cNvCxnSpPr>
          <p:nvPr/>
        </p:nvCxnSpPr>
        <p:spPr>
          <a:xfrm>
            <a:off x="491228" y="5970079"/>
            <a:ext cx="1089403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Table 5">
            <a:extLst>
              <a:ext uri="{FF2B5EF4-FFF2-40B4-BE49-F238E27FC236}">
                <a16:creationId xmlns:a16="http://schemas.microsoft.com/office/drawing/2014/main" id="{24937D2F-1D1E-45C6-EB6D-B4218FBDBED2}"/>
              </a:ext>
            </a:extLst>
          </p:cNvPr>
          <p:cNvGraphicFramePr>
            <a:graphicFrameLocks noGrp="1"/>
          </p:cNvGraphicFramePr>
          <p:nvPr/>
        </p:nvGraphicFramePr>
        <p:xfrm>
          <a:off x="3405475" y="2736184"/>
          <a:ext cx="2382734" cy="972000"/>
        </p:xfrm>
        <a:graphic>
          <a:graphicData uri="http://schemas.openxmlformats.org/drawingml/2006/table">
            <a:tbl>
              <a:tblPr firstRow="1" bandRow="1">
                <a:tableStyleId>{5C22544A-7EE6-4342-B048-85BDC9FD1C3A}</a:tableStyleId>
              </a:tblPr>
              <a:tblGrid>
                <a:gridCol w="1050734">
                  <a:extLst>
                    <a:ext uri="{9D8B030D-6E8A-4147-A177-3AD203B41FA5}">
                      <a16:colId xmlns:a16="http://schemas.microsoft.com/office/drawing/2014/main" val="3981410378"/>
                    </a:ext>
                  </a:extLst>
                </a:gridCol>
                <a:gridCol w="1332000">
                  <a:extLst>
                    <a:ext uri="{9D8B030D-6E8A-4147-A177-3AD203B41FA5}">
                      <a16:colId xmlns:a16="http://schemas.microsoft.com/office/drawing/2014/main" val="1272734263"/>
                    </a:ext>
                  </a:extLst>
                </a:gridCol>
              </a:tblGrid>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730E"/>
                          </a:solidFill>
                          <a:effectLst/>
                          <a:uLnTx/>
                          <a:uFillTx/>
                          <a:latin typeface="+mn-lt"/>
                          <a:ea typeface="+mn-ea"/>
                          <a:cs typeface="+mn-cs"/>
                        </a:rPr>
                        <a:t>Los Azules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1" i="0" u="none" strike="noStrike" kern="1200" cap="none" spc="0" normalizeH="0" baseline="0" noProof="0">
                          <a:ln>
                            <a:noFill/>
                          </a:ln>
                          <a:solidFill>
                            <a:srgbClr val="E7730E"/>
                          </a:solidFill>
                          <a:effectLst/>
                          <a:uLnTx/>
                          <a:uFillTx/>
                          <a:latin typeface="+mn-lt"/>
                          <a:ea typeface="+mn-ea"/>
                          <a:cs typeface="+mn-cs"/>
                        </a:rPr>
                        <a:t>3,100</a:t>
                      </a:r>
                      <a:r>
                        <a:rPr kumimoji="0" lang="en-US" sz="800" b="1" i="0" u="none" strike="noStrike" kern="1200" cap="none" spc="0" normalizeH="0" baseline="0" noProof="0">
                          <a:ln>
                            <a:noFill/>
                          </a:ln>
                          <a:solidFill>
                            <a:srgbClr val="E7730E"/>
                          </a:solidFill>
                          <a:effectLst/>
                          <a:uLnTx/>
                          <a:uFillTx/>
                          <a:latin typeface="+mn-lt"/>
                          <a:ea typeface="+mn-ea"/>
                          <a:cs typeface="+mn-cs"/>
                        </a:rPr>
                        <a:t> </a:t>
                      </a:r>
                      <a:r>
                        <a:rPr kumimoji="0" lang="en-US" sz="1400" b="1" i="0" u="none" strike="noStrike" kern="1200" cap="none" spc="0" normalizeH="0" baseline="0" noProof="0">
                          <a:ln>
                            <a:noFill/>
                          </a:ln>
                          <a:solidFill>
                            <a:srgbClr val="E7730E"/>
                          </a:solidFill>
                          <a:effectLst/>
                          <a:uLnTx/>
                          <a:uFillTx/>
                          <a:latin typeface="+mn-lt"/>
                          <a:ea typeface="+mn-ea"/>
                          <a:cs typeface="+mn-cs"/>
                        </a:rPr>
                        <a:t>-</a:t>
                      </a:r>
                      <a:r>
                        <a:rPr kumimoji="0" lang="en-US" sz="800" b="1" i="0" u="none" strike="noStrike" kern="1200" cap="none" spc="0" normalizeH="0" baseline="0" noProof="0">
                          <a:ln>
                            <a:noFill/>
                          </a:ln>
                          <a:solidFill>
                            <a:srgbClr val="E7730E"/>
                          </a:solidFill>
                          <a:effectLst/>
                          <a:uLnTx/>
                          <a:uFillTx/>
                          <a:latin typeface="+mn-lt"/>
                          <a:ea typeface="+mn-ea"/>
                          <a:cs typeface="+mn-cs"/>
                        </a:rPr>
                        <a:t> </a:t>
                      </a:r>
                      <a:r>
                        <a:rPr kumimoji="0" lang="en-US" sz="1400" b="1" i="0" u="none" strike="noStrike" kern="1200" cap="none" spc="0" normalizeH="0" baseline="0" noProof="0">
                          <a:ln>
                            <a:noFill/>
                          </a:ln>
                          <a:solidFill>
                            <a:srgbClr val="E7730E"/>
                          </a:solidFill>
                          <a:effectLst/>
                          <a:uLnTx/>
                          <a:uFillTx/>
                          <a:latin typeface="+mn-lt"/>
                          <a:ea typeface="+mn-ea"/>
                          <a:cs typeface="+mn-cs"/>
                        </a:rPr>
                        <a:t>3,600 m</a:t>
                      </a:r>
                      <a:endParaRPr lang="en-US">
                        <a:solidFill>
                          <a:srgbClr val="E7730E"/>
                        </a:solidFill>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550480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Josemaria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4,000</a:t>
                      </a:r>
                      <a:r>
                        <a:rPr kumimoji="0" lang="en-US" sz="800" b="0" i="0" u="none" strike="noStrike" kern="1200" cap="none" spc="0" normalizeH="0" baseline="0" noProof="0">
                          <a:ln>
                            <a:noFill/>
                          </a:ln>
                          <a:solidFill>
                            <a:prstClr val="black">
                              <a:lumMod val="75000"/>
                              <a:lumOff val="25000"/>
                            </a:prstClr>
                          </a:solidFill>
                          <a:effectLst/>
                          <a:uLnTx/>
                          <a:uFillTx/>
                          <a:latin typeface="+mn-lt"/>
                          <a:ea typeface="+mn-ea"/>
                          <a:cs typeface="+mn-cs"/>
                        </a:rPr>
                        <a:t> </a:t>
                      </a: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a:t>
                      </a:r>
                      <a:r>
                        <a:rPr kumimoji="0" lang="en-US" sz="800" b="0" i="0" u="none" strike="noStrike" kern="1200" cap="none" spc="0" normalizeH="0" baseline="0" noProof="0">
                          <a:ln>
                            <a:noFill/>
                          </a:ln>
                          <a:solidFill>
                            <a:prstClr val="black">
                              <a:lumMod val="75000"/>
                              <a:lumOff val="25000"/>
                            </a:prstClr>
                          </a:solidFill>
                          <a:effectLst/>
                          <a:uLnTx/>
                          <a:uFillTx/>
                          <a:latin typeface="+mn-lt"/>
                          <a:ea typeface="+mn-ea"/>
                          <a:cs typeface="+mn-cs"/>
                        </a:rPr>
                        <a:t> </a:t>
                      </a: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4,900 m </a:t>
                      </a:r>
                      <a:endParaRPr lang="en-US"/>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822683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Filo del Sol</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4,900</a:t>
                      </a:r>
                      <a:r>
                        <a:rPr kumimoji="0" lang="en-US" sz="800" b="0" i="0" u="none" strike="noStrike" kern="1200" cap="none" spc="0" normalizeH="0" baseline="0" noProof="0">
                          <a:ln>
                            <a:noFill/>
                          </a:ln>
                          <a:solidFill>
                            <a:prstClr val="black">
                              <a:lumMod val="75000"/>
                              <a:lumOff val="25000"/>
                            </a:prstClr>
                          </a:solidFill>
                          <a:effectLst/>
                          <a:uLnTx/>
                          <a:uFillTx/>
                          <a:latin typeface="+mn-lt"/>
                          <a:ea typeface="+mn-ea"/>
                          <a:cs typeface="+mn-cs"/>
                        </a:rPr>
                        <a:t> </a:t>
                      </a: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a:t>
                      </a:r>
                      <a:r>
                        <a:rPr kumimoji="0" lang="en-US" sz="800" b="0" i="0" u="none" strike="noStrike" kern="1200" cap="none" spc="0" normalizeH="0" baseline="0" noProof="0">
                          <a:ln>
                            <a:noFill/>
                          </a:ln>
                          <a:solidFill>
                            <a:prstClr val="black">
                              <a:lumMod val="75000"/>
                              <a:lumOff val="25000"/>
                            </a:prstClr>
                          </a:solidFill>
                          <a:effectLst/>
                          <a:uLnTx/>
                          <a:uFillTx/>
                          <a:latin typeface="+mn-lt"/>
                          <a:ea typeface="+mn-ea"/>
                          <a:cs typeface="+mn-cs"/>
                        </a:rPr>
                        <a:t> </a:t>
                      </a: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5,400 m</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1377000"/>
                  </a:ext>
                </a:extLst>
              </a:tr>
            </a:tbl>
          </a:graphicData>
        </a:graphic>
      </p:graphicFrame>
      <p:sp>
        <p:nvSpPr>
          <p:cNvPr id="2" name="TextBox 1">
            <a:extLst>
              <a:ext uri="{FF2B5EF4-FFF2-40B4-BE49-F238E27FC236}">
                <a16:creationId xmlns:a16="http://schemas.microsoft.com/office/drawing/2014/main" id="{43319073-E58A-3B56-981C-E3DADC0FEA07}"/>
              </a:ext>
            </a:extLst>
          </p:cNvPr>
          <p:cNvSpPr txBox="1"/>
          <p:nvPr/>
        </p:nvSpPr>
        <p:spPr>
          <a:xfrm>
            <a:off x="528977" y="3187234"/>
            <a:ext cx="1171859" cy="307777"/>
          </a:xfrm>
          <a:prstGeom prst="rect">
            <a:avLst/>
          </a:prstGeom>
          <a:noFill/>
        </p:spPr>
        <p:txBody>
          <a:bodyPr wrap="none" rtlCol="0">
            <a:spAutoFit/>
          </a:bodyPr>
          <a:lstStyle/>
          <a:p>
            <a:r>
              <a:rPr lang="en-US" sz="1400" b="1">
                <a:solidFill>
                  <a:srgbClr val="E7730E"/>
                </a:solidFill>
              </a:rPr>
              <a:t> Los Azules</a:t>
            </a:r>
          </a:p>
        </p:txBody>
      </p:sp>
      <p:sp>
        <p:nvSpPr>
          <p:cNvPr id="9" name="Oval 50">
            <a:extLst>
              <a:ext uri="{FF2B5EF4-FFF2-40B4-BE49-F238E27FC236}">
                <a16:creationId xmlns:a16="http://schemas.microsoft.com/office/drawing/2014/main" id="{ECBBA299-A09D-A791-5289-5D6FDC38F167}"/>
              </a:ext>
            </a:extLst>
          </p:cNvPr>
          <p:cNvSpPr/>
          <p:nvPr/>
        </p:nvSpPr>
        <p:spPr>
          <a:xfrm>
            <a:off x="1797508" y="2775128"/>
            <a:ext cx="120595" cy="120595"/>
          </a:xfrm>
          <a:prstGeom prst="ellipse">
            <a:avLst/>
          </a:prstGeom>
          <a:solidFill>
            <a:srgbClr val="003C58"/>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solidFill>
                <a:srgbClr val="00B050"/>
              </a:solidFill>
            </a:endParaRPr>
          </a:p>
        </p:txBody>
      </p:sp>
      <p:sp>
        <p:nvSpPr>
          <p:cNvPr id="18" name="TextBox 17">
            <a:extLst>
              <a:ext uri="{FF2B5EF4-FFF2-40B4-BE49-F238E27FC236}">
                <a16:creationId xmlns:a16="http://schemas.microsoft.com/office/drawing/2014/main" id="{B71CD070-1F6C-4F99-21F2-F4820B6F0DE8}"/>
              </a:ext>
            </a:extLst>
          </p:cNvPr>
          <p:cNvSpPr txBox="1"/>
          <p:nvPr/>
        </p:nvSpPr>
        <p:spPr>
          <a:xfrm>
            <a:off x="782550" y="2632183"/>
            <a:ext cx="1010213" cy="307777"/>
          </a:xfrm>
          <a:prstGeom prst="rect">
            <a:avLst/>
          </a:prstGeom>
          <a:noFill/>
        </p:spPr>
        <p:txBody>
          <a:bodyPr wrap="none" rtlCol="0">
            <a:spAutoFit/>
          </a:bodyPr>
          <a:lstStyle/>
          <a:p>
            <a:r>
              <a:rPr lang="en-US" sz="1400"/>
              <a:t>Josemaria</a:t>
            </a:r>
          </a:p>
        </p:txBody>
      </p:sp>
      <p:sp>
        <p:nvSpPr>
          <p:cNvPr id="19" name="Oval 50">
            <a:extLst>
              <a:ext uri="{FF2B5EF4-FFF2-40B4-BE49-F238E27FC236}">
                <a16:creationId xmlns:a16="http://schemas.microsoft.com/office/drawing/2014/main" id="{3C11115A-0F68-56D8-54A0-A62CDABF9A3F}"/>
              </a:ext>
            </a:extLst>
          </p:cNvPr>
          <p:cNvSpPr/>
          <p:nvPr/>
        </p:nvSpPr>
        <p:spPr>
          <a:xfrm>
            <a:off x="1782394" y="2933826"/>
            <a:ext cx="120595" cy="120595"/>
          </a:xfrm>
          <a:prstGeom prst="ellipse">
            <a:avLst/>
          </a:prstGeom>
          <a:solidFill>
            <a:srgbClr val="003C58"/>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solidFill>
                <a:srgbClr val="00B050"/>
              </a:solidFill>
            </a:endParaRPr>
          </a:p>
        </p:txBody>
      </p:sp>
      <p:sp>
        <p:nvSpPr>
          <p:cNvPr id="22" name="Oval 50">
            <a:extLst>
              <a:ext uri="{FF2B5EF4-FFF2-40B4-BE49-F238E27FC236}">
                <a16:creationId xmlns:a16="http://schemas.microsoft.com/office/drawing/2014/main" id="{1F4AA957-74BD-5AA9-41DC-2D3F07EC6746}"/>
              </a:ext>
            </a:extLst>
          </p:cNvPr>
          <p:cNvSpPr>
            <a:spLocks noChangeAspect="1"/>
          </p:cNvSpPr>
          <p:nvPr/>
        </p:nvSpPr>
        <p:spPr>
          <a:xfrm>
            <a:off x="1691709" y="3266334"/>
            <a:ext cx="144000" cy="144000"/>
          </a:xfrm>
          <a:prstGeom prst="ellipse">
            <a:avLst/>
          </a:prstGeom>
          <a:solidFill>
            <a:srgbClr val="E7730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solidFill>
                <a:srgbClr val="00B050"/>
              </a:solidFill>
            </a:endParaRPr>
          </a:p>
        </p:txBody>
      </p:sp>
      <p:sp>
        <p:nvSpPr>
          <p:cNvPr id="23" name="TextBox 22">
            <a:extLst>
              <a:ext uri="{FF2B5EF4-FFF2-40B4-BE49-F238E27FC236}">
                <a16:creationId xmlns:a16="http://schemas.microsoft.com/office/drawing/2014/main" id="{7BECA29F-9761-87D4-11ED-6F98E2B6193F}"/>
              </a:ext>
            </a:extLst>
          </p:cNvPr>
          <p:cNvSpPr txBox="1"/>
          <p:nvPr/>
        </p:nvSpPr>
        <p:spPr>
          <a:xfrm>
            <a:off x="713011" y="2868033"/>
            <a:ext cx="1071127" cy="307777"/>
          </a:xfrm>
          <a:prstGeom prst="rect">
            <a:avLst/>
          </a:prstGeom>
          <a:noFill/>
        </p:spPr>
        <p:txBody>
          <a:bodyPr wrap="none" rtlCol="0">
            <a:spAutoFit/>
          </a:bodyPr>
          <a:lstStyle/>
          <a:p>
            <a:r>
              <a:rPr lang="en-US" sz="1400"/>
              <a:t>Filo del Sol</a:t>
            </a:r>
          </a:p>
        </p:txBody>
      </p:sp>
      <p:graphicFrame>
        <p:nvGraphicFramePr>
          <p:cNvPr id="17" name="Table 5">
            <a:extLst>
              <a:ext uri="{FF2B5EF4-FFF2-40B4-BE49-F238E27FC236}">
                <a16:creationId xmlns:a16="http://schemas.microsoft.com/office/drawing/2014/main" id="{66CEE954-7503-3D9A-6D18-E340FEBDD067}"/>
              </a:ext>
            </a:extLst>
          </p:cNvPr>
          <p:cNvGraphicFramePr>
            <a:graphicFrameLocks noGrp="1"/>
          </p:cNvGraphicFramePr>
          <p:nvPr/>
        </p:nvGraphicFramePr>
        <p:xfrm>
          <a:off x="6199178" y="4639935"/>
          <a:ext cx="2433768" cy="613143"/>
        </p:xfrm>
        <a:graphic>
          <a:graphicData uri="http://schemas.openxmlformats.org/drawingml/2006/table">
            <a:tbl>
              <a:tblPr firstRow="1" bandRow="1">
                <a:tableStyleId>{5C22544A-7EE6-4342-B048-85BDC9FD1C3A}</a:tableStyleId>
              </a:tblPr>
              <a:tblGrid>
                <a:gridCol w="750174">
                  <a:extLst>
                    <a:ext uri="{9D8B030D-6E8A-4147-A177-3AD203B41FA5}">
                      <a16:colId xmlns:a16="http://schemas.microsoft.com/office/drawing/2014/main" val="3981410378"/>
                    </a:ext>
                  </a:extLst>
                </a:gridCol>
                <a:gridCol w="1683594">
                  <a:extLst>
                    <a:ext uri="{9D8B030D-6E8A-4147-A177-3AD203B41FA5}">
                      <a16:colId xmlns:a16="http://schemas.microsoft.com/office/drawing/2014/main" val="1272734263"/>
                    </a:ext>
                  </a:extLst>
                </a:gridCol>
              </a:tblGrid>
              <a:tr h="196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mn-lt"/>
                          <a:ea typeface="+mn-ea"/>
                          <a:cs typeface="+mn-cs"/>
                        </a:rPr>
                        <a:t>Los Azules</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7730E"/>
                          </a:solidFill>
                          <a:effectLst/>
                          <a:uLnTx/>
                          <a:uFillTx/>
                          <a:latin typeface="+mn-lt"/>
                          <a:ea typeface="+mn-ea"/>
                          <a:cs typeface="+mn-cs"/>
                        </a:rPr>
                        <a:t>$1.07 / lb Cu</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7131285"/>
                  </a:ext>
                </a:extLst>
              </a:tr>
              <a:tr h="196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mn-lt"/>
                          <a:ea typeface="+mn-ea"/>
                          <a:cs typeface="+mn-cs"/>
                        </a:rPr>
                        <a:t>Josemaria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000" b="0" i="0" u="none" strike="noStrike" kern="1200" cap="none" spc="0" normalizeH="0" baseline="0" noProof="0">
                          <a:ln>
                            <a:noFill/>
                          </a:ln>
                          <a:solidFill>
                            <a:srgbClr val="404040"/>
                          </a:solidFill>
                          <a:effectLst/>
                          <a:uLnTx/>
                          <a:uFillTx/>
                          <a:latin typeface="+mn-lt"/>
                          <a:ea typeface="+mn-ea"/>
                          <a:cs typeface="+mn-cs"/>
                        </a:rPr>
                        <a:t>$1.55 / lb CuEq. (Co-prod.)</a:t>
                      </a:r>
                      <a:endParaRPr lang="en-US" sz="1000" b="0">
                        <a:solidFill>
                          <a:srgbClr val="404040"/>
                        </a:solidFill>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0311293"/>
                  </a:ext>
                </a:extLst>
              </a:tr>
              <a:tr h="196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mn-lt"/>
                          <a:ea typeface="+mn-ea"/>
                          <a:cs typeface="+mn-cs"/>
                        </a:rPr>
                        <a:t>Filo del Sol</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000" b="0" i="0" u="none" strike="noStrike" kern="1200" cap="none" spc="0" normalizeH="0" baseline="0" noProof="0">
                          <a:ln>
                            <a:noFill/>
                          </a:ln>
                          <a:solidFill>
                            <a:srgbClr val="404040"/>
                          </a:solidFill>
                          <a:effectLst/>
                          <a:uLnTx/>
                          <a:uFillTx/>
                          <a:latin typeface="+mn-lt"/>
                          <a:ea typeface="+mn-ea"/>
                          <a:cs typeface="+mn-cs"/>
                        </a:rPr>
                        <a:t>$1.54 / lb CuEq. (Co-prod.)</a:t>
                      </a:r>
                      <a:endParaRPr lang="en-US" sz="1000" b="0">
                        <a:solidFill>
                          <a:srgbClr val="404040"/>
                        </a:solidFill>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8226833"/>
                  </a:ext>
                </a:extLst>
              </a:tr>
            </a:tbl>
          </a:graphicData>
        </a:graphic>
      </p:graphicFrame>
      <p:sp>
        <p:nvSpPr>
          <p:cNvPr id="26" name="CuadroTexto 25">
            <a:extLst>
              <a:ext uri="{FF2B5EF4-FFF2-40B4-BE49-F238E27FC236}">
                <a16:creationId xmlns:a16="http://schemas.microsoft.com/office/drawing/2014/main" id="{17079404-248C-B4F1-61B3-C249355094BB}"/>
              </a:ext>
            </a:extLst>
          </p:cNvPr>
          <p:cNvSpPr txBox="1"/>
          <p:nvPr/>
        </p:nvSpPr>
        <p:spPr>
          <a:xfrm>
            <a:off x="598442" y="583201"/>
            <a:ext cx="11537287" cy="615553"/>
          </a:xfrm>
          <a:prstGeom prst="rect">
            <a:avLst/>
          </a:prstGeom>
          <a:noFill/>
        </p:spPr>
        <p:txBody>
          <a:bodyPr wrap="square">
            <a:spAutoFit/>
          </a:bodyPr>
          <a:lstStyle/>
          <a:p>
            <a:r>
              <a:rPr lang="en-US" sz="2000" b="1">
                <a:solidFill>
                  <a:srgbClr val="003C58"/>
                </a:solidFill>
                <a:latin typeface="Arial" panose="020B0604020202020204" pitchFamily="34" charset="0"/>
                <a:cs typeface="Arial" panose="020B0604020202020204" pitchFamily="34" charset="0"/>
              </a:rPr>
              <a:t>Two Market Value Reference Points</a:t>
            </a:r>
          </a:p>
          <a:p>
            <a:r>
              <a:rPr lang="en-US" sz="1400" b="1" spc="-10">
                <a:solidFill>
                  <a:srgbClr val="003C58"/>
                </a:solidFill>
                <a:latin typeface="Arial" panose="020B0604020202020204" pitchFamily="34" charset="0"/>
                <a:cs typeface="Arial" panose="020B0604020202020204" pitchFamily="34" charset="0"/>
              </a:rPr>
              <a:t>Los Azules PEA</a:t>
            </a:r>
            <a:r>
              <a:rPr lang="en-US" sz="1400" spc="-10">
                <a:solidFill>
                  <a:srgbClr val="003C58"/>
                </a:solidFill>
                <a:latin typeface="Arial" panose="020B0604020202020204" pitchFamily="34" charset="0"/>
                <a:cs typeface="Arial" panose="020B0604020202020204" pitchFamily="34" charset="0"/>
              </a:rPr>
              <a:t>: </a:t>
            </a:r>
            <a:r>
              <a:rPr lang="en-US" sz="1400" b="1" spc="-10">
                <a:solidFill>
                  <a:srgbClr val="003C58"/>
                </a:solidFill>
                <a:latin typeface="Arial" panose="020B0604020202020204" pitchFamily="34" charset="0"/>
                <a:cs typeface="Arial" panose="020B0604020202020204" pitchFamily="34" charset="0"/>
              </a:rPr>
              <a:t>Same </a:t>
            </a:r>
            <a:r>
              <a:rPr lang="en-US" sz="1400" spc="-10">
                <a:solidFill>
                  <a:srgbClr val="003C58"/>
                </a:solidFill>
                <a:latin typeface="Arial" panose="020B0604020202020204" pitchFamily="34" charset="0"/>
                <a:cs typeface="Arial" panose="020B0604020202020204" pitchFamily="34" charset="0"/>
              </a:rPr>
              <a:t>Province, </a:t>
            </a:r>
            <a:r>
              <a:rPr lang="en-US" sz="1400" b="1" spc="-10">
                <a:solidFill>
                  <a:srgbClr val="003C58"/>
                </a:solidFill>
                <a:latin typeface="Arial" panose="020B0604020202020204" pitchFamily="34" charset="0"/>
                <a:cs typeface="Arial" panose="020B0604020202020204" pitchFamily="34" charset="0"/>
              </a:rPr>
              <a:t>Lower</a:t>
            </a:r>
            <a:r>
              <a:rPr lang="en-US" sz="1400" spc="-10">
                <a:solidFill>
                  <a:srgbClr val="003C58"/>
                </a:solidFill>
                <a:latin typeface="Arial" panose="020B0604020202020204" pitchFamily="34" charset="0"/>
                <a:cs typeface="Arial" panose="020B0604020202020204" pitchFamily="34" charset="0"/>
              </a:rPr>
              <a:t> Altitude, </a:t>
            </a:r>
            <a:r>
              <a:rPr lang="en-US" sz="1400" b="1" spc="-10">
                <a:solidFill>
                  <a:srgbClr val="003C58"/>
                </a:solidFill>
                <a:latin typeface="Arial" panose="020B0604020202020204" pitchFamily="34" charset="0"/>
                <a:cs typeface="Arial" panose="020B0604020202020204" pitchFamily="34" charset="0"/>
              </a:rPr>
              <a:t>Larger</a:t>
            </a:r>
            <a:r>
              <a:rPr lang="en-US" sz="1400" spc="-10">
                <a:solidFill>
                  <a:srgbClr val="003C58"/>
                </a:solidFill>
                <a:latin typeface="Arial" panose="020B0604020202020204" pitchFamily="34" charset="0"/>
                <a:cs typeface="Arial" panose="020B0604020202020204" pitchFamily="34" charset="0"/>
              </a:rPr>
              <a:t> Resource, </a:t>
            </a:r>
            <a:r>
              <a:rPr lang="en-US" sz="1400" b="1" spc="-10">
                <a:solidFill>
                  <a:srgbClr val="003C58"/>
                </a:solidFill>
                <a:latin typeface="Arial" panose="020B0604020202020204" pitchFamily="34" charset="0"/>
                <a:cs typeface="Arial" panose="020B0604020202020204" pitchFamily="34" charset="0"/>
              </a:rPr>
              <a:t>Higher </a:t>
            </a:r>
            <a:r>
              <a:rPr lang="en-US" sz="1400" spc="-10">
                <a:solidFill>
                  <a:srgbClr val="003C58"/>
                </a:solidFill>
                <a:latin typeface="Arial" panose="020B0604020202020204" pitchFamily="34" charset="0"/>
                <a:cs typeface="Arial" panose="020B0604020202020204" pitchFamily="34" charset="0"/>
              </a:rPr>
              <a:t>Grade, </a:t>
            </a:r>
            <a:r>
              <a:rPr lang="en-US" sz="1400" b="1" spc="-10">
                <a:solidFill>
                  <a:srgbClr val="003C58"/>
                </a:solidFill>
                <a:latin typeface="Arial" panose="020B0604020202020204" pitchFamily="34" charset="0"/>
                <a:cs typeface="Arial" panose="020B0604020202020204" pitchFamily="34" charset="0"/>
              </a:rPr>
              <a:t>Closer to </a:t>
            </a:r>
            <a:r>
              <a:rPr lang="en-US" sz="1400" spc="-10">
                <a:solidFill>
                  <a:srgbClr val="003C58"/>
                </a:solidFill>
                <a:latin typeface="Arial" panose="020B0604020202020204" pitchFamily="34" charset="0"/>
                <a:cs typeface="Arial" panose="020B0604020202020204" pitchFamily="34" charset="0"/>
              </a:rPr>
              <a:t>Infrastructure,</a:t>
            </a:r>
            <a:r>
              <a:rPr lang="en-US" sz="1400" b="1" spc="-10">
                <a:solidFill>
                  <a:srgbClr val="003C58"/>
                </a:solidFill>
                <a:latin typeface="Arial" panose="020B0604020202020204" pitchFamily="34" charset="0"/>
                <a:cs typeface="Arial" panose="020B0604020202020204" pitchFamily="34" charset="0"/>
              </a:rPr>
              <a:t> Lower </a:t>
            </a:r>
            <a:r>
              <a:rPr lang="en-US" sz="1400" spc="-10">
                <a:solidFill>
                  <a:srgbClr val="003C58"/>
                </a:solidFill>
                <a:latin typeface="Arial" panose="020B0604020202020204" pitchFamily="34" charset="0"/>
                <a:cs typeface="Arial" panose="020B0604020202020204" pitchFamily="34" charset="0"/>
              </a:rPr>
              <a:t>C1 Cost </a:t>
            </a:r>
            <a:endParaRPr lang="en-US" sz="2000">
              <a:solidFill>
                <a:srgbClr val="003C58"/>
              </a:solidFill>
              <a:latin typeface="Arial" panose="020B0604020202020204" pitchFamily="34" charset="0"/>
              <a:cs typeface="Arial" panose="020B0604020202020204" pitchFamily="34" charset="0"/>
            </a:endParaRPr>
          </a:p>
        </p:txBody>
      </p:sp>
      <p:sp>
        <p:nvSpPr>
          <p:cNvPr id="31" name="Marcador de número de diapositiva 7">
            <a:extLst>
              <a:ext uri="{FF2B5EF4-FFF2-40B4-BE49-F238E27FC236}">
                <a16:creationId xmlns:a16="http://schemas.microsoft.com/office/drawing/2014/main" id="{84B32554-93B4-B073-3BBB-B1D734C3CE46}"/>
              </a:ext>
            </a:extLst>
          </p:cNvPr>
          <p:cNvSpPr txBox="1">
            <a:spLocks/>
          </p:cNvSpPr>
          <p:nvPr/>
        </p:nvSpPr>
        <p:spPr>
          <a:xfrm>
            <a:off x="9024463" y="6155939"/>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s-AR" sz="3692" b="1">
              <a:solidFill>
                <a:srgbClr val="0A3B50"/>
              </a:solidFill>
              <a:latin typeface="Montserrat SemiBold" panose="00000700000000000000" pitchFamily="2" charset="0"/>
              <a:cs typeface="Arial" panose="020B0604020202020204" pitchFamily="34" charset="0"/>
            </a:endParaRPr>
          </a:p>
        </p:txBody>
      </p:sp>
      <p:graphicFrame>
        <p:nvGraphicFramePr>
          <p:cNvPr id="3" name="Table 5">
            <a:extLst>
              <a:ext uri="{FF2B5EF4-FFF2-40B4-BE49-F238E27FC236}">
                <a16:creationId xmlns:a16="http://schemas.microsoft.com/office/drawing/2014/main" id="{E2829B8E-DCE8-6000-C1F8-2EF453288981}"/>
              </a:ext>
            </a:extLst>
          </p:cNvPr>
          <p:cNvGraphicFramePr>
            <a:graphicFrameLocks noGrp="1"/>
          </p:cNvGraphicFramePr>
          <p:nvPr>
            <p:extLst>
              <p:ext uri="{D42A27DB-BD31-4B8C-83A1-F6EECF244321}">
                <p14:modId xmlns:p14="http://schemas.microsoft.com/office/powerpoint/2010/main" val="4105594852"/>
              </p:ext>
            </p:extLst>
          </p:nvPr>
        </p:nvGraphicFramePr>
        <p:xfrm>
          <a:off x="5993348" y="5330309"/>
          <a:ext cx="2751585" cy="617220"/>
        </p:xfrm>
        <a:graphic>
          <a:graphicData uri="http://schemas.openxmlformats.org/drawingml/2006/table">
            <a:tbl>
              <a:tblPr firstRow="1" bandRow="1">
                <a:tableStyleId>{5C22544A-7EE6-4342-B048-85BDC9FD1C3A}</a:tableStyleId>
              </a:tblPr>
              <a:tblGrid>
                <a:gridCol w="2751585">
                  <a:extLst>
                    <a:ext uri="{9D8B030D-6E8A-4147-A177-3AD203B41FA5}">
                      <a16:colId xmlns:a16="http://schemas.microsoft.com/office/drawing/2014/main" val="3981410378"/>
                    </a:ext>
                  </a:extLst>
                </a:gridCol>
              </a:tblGrid>
              <a:tr h="5995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E7730E"/>
                          </a:solidFill>
                          <a:effectLst/>
                          <a:uLnTx/>
                          <a:uFillTx/>
                          <a:latin typeface="+mn-lt"/>
                          <a:ea typeface="+mn-ea"/>
                          <a:cs typeface="+mn-cs"/>
                        </a:rPr>
                        <a:t>Los Azules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E7730E"/>
                          </a:solidFill>
                          <a:effectLst/>
                          <a:uLnTx/>
                          <a:uFillTx/>
                          <a:latin typeface="+mn-lt"/>
                          <a:ea typeface="+mn-ea"/>
                          <a:cs typeface="+mn-cs"/>
                        </a:rPr>
                        <a:t>In the Lowest Quartile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E7730E"/>
                          </a:solidFill>
                          <a:effectLst/>
                          <a:uLnTx/>
                          <a:uFillTx/>
                          <a:latin typeface="+mn-lt"/>
                          <a:ea typeface="+mn-ea"/>
                          <a:cs typeface="+mn-cs"/>
                        </a:rPr>
                        <a:t>Of C1 Cash Cost</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1578993"/>
                  </a:ext>
                </a:extLst>
              </a:tr>
            </a:tbl>
          </a:graphicData>
        </a:graphic>
      </p:graphicFrame>
      <p:sp>
        <p:nvSpPr>
          <p:cNvPr id="14" name="TextBox 13">
            <a:extLst>
              <a:ext uri="{FF2B5EF4-FFF2-40B4-BE49-F238E27FC236}">
                <a16:creationId xmlns:a16="http://schemas.microsoft.com/office/drawing/2014/main" id="{C8F3D10E-BF4D-0FFA-6BC4-8F97D620F5A5}"/>
              </a:ext>
            </a:extLst>
          </p:cNvPr>
          <p:cNvSpPr txBox="1"/>
          <p:nvPr/>
        </p:nvSpPr>
        <p:spPr>
          <a:xfrm>
            <a:off x="11323409" y="3069554"/>
            <a:ext cx="549509" cy="307777"/>
          </a:xfrm>
          <a:prstGeom prst="rect">
            <a:avLst/>
          </a:prstGeom>
          <a:noFill/>
        </p:spPr>
        <p:txBody>
          <a:bodyPr wrap="none" rtlCol="0">
            <a:spAutoFit/>
          </a:bodyPr>
          <a:lstStyle/>
          <a:p>
            <a:r>
              <a:rPr lang="en-US" sz="1400" b="1">
                <a:solidFill>
                  <a:srgbClr val="FF0000"/>
                </a:solidFill>
              </a:rPr>
              <a:t>New</a:t>
            </a:r>
          </a:p>
        </p:txBody>
      </p:sp>
      <p:sp>
        <p:nvSpPr>
          <p:cNvPr id="16" name="TextBox 15">
            <a:extLst>
              <a:ext uri="{FF2B5EF4-FFF2-40B4-BE49-F238E27FC236}">
                <a16:creationId xmlns:a16="http://schemas.microsoft.com/office/drawing/2014/main" id="{E1E39B30-6963-1A55-3EFE-85D0757F0A27}"/>
              </a:ext>
            </a:extLst>
          </p:cNvPr>
          <p:cNvSpPr txBox="1"/>
          <p:nvPr/>
        </p:nvSpPr>
        <p:spPr>
          <a:xfrm>
            <a:off x="11323409" y="3381751"/>
            <a:ext cx="549509" cy="307777"/>
          </a:xfrm>
          <a:prstGeom prst="rect">
            <a:avLst/>
          </a:prstGeom>
          <a:noFill/>
        </p:spPr>
        <p:txBody>
          <a:bodyPr wrap="none" rtlCol="0">
            <a:spAutoFit/>
          </a:bodyPr>
          <a:lstStyle/>
          <a:p>
            <a:r>
              <a:rPr lang="en-US" sz="1400" b="1">
                <a:solidFill>
                  <a:srgbClr val="FF0000"/>
                </a:solidFill>
              </a:rPr>
              <a:t>New</a:t>
            </a:r>
          </a:p>
        </p:txBody>
      </p:sp>
      <p:sp>
        <p:nvSpPr>
          <p:cNvPr id="20" name="TextBox 19">
            <a:extLst>
              <a:ext uri="{FF2B5EF4-FFF2-40B4-BE49-F238E27FC236}">
                <a16:creationId xmlns:a16="http://schemas.microsoft.com/office/drawing/2014/main" id="{402C73B7-BEDB-11B9-C6B0-1B7AF5DD70E3}"/>
              </a:ext>
            </a:extLst>
          </p:cNvPr>
          <p:cNvSpPr txBox="1"/>
          <p:nvPr/>
        </p:nvSpPr>
        <p:spPr>
          <a:xfrm>
            <a:off x="598441" y="177658"/>
            <a:ext cx="11316807" cy="461665"/>
          </a:xfrm>
          <a:prstGeom prst="rect">
            <a:avLst/>
          </a:prstGeom>
          <a:noFill/>
        </p:spPr>
        <p:txBody>
          <a:bodyPr wrap="square" lIns="91440" tIns="45720" rIns="91440" bIns="45720" rtlCol="0" anchor="t">
            <a:spAutoFit/>
          </a:bodyPr>
          <a:lstStyle/>
          <a:p>
            <a:r>
              <a:rPr lang="en-US" sz="2400" b="1">
                <a:solidFill>
                  <a:schemeClr val="accent2"/>
                </a:solidFill>
              </a:rPr>
              <a:t>Comparative Value of McEwen Copper's Los Azules Project (Based on PEA)</a:t>
            </a:r>
          </a:p>
        </p:txBody>
      </p:sp>
      <p:sp>
        <p:nvSpPr>
          <p:cNvPr id="4" name="CuadroTexto 25">
            <a:extLst>
              <a:ext uri="{FF2B5EF4-FFF2-40B4-BE49-F238E27FC236}">
                <a16:creationId xmlns:a16="http://schemas.microsoft.com/office/drawing/2014/main" id="{46AF3CED-3C16-21C8-209E-275C5783170E}"/>
              </a:ext>
            </a:extLst>
          </p:cNvPr>
          <p:cNvSpPr txBox="1"/>
          <p:nvPr/>
        </p:nvSpPr>
        <p:spPr>
          <a:xfrm>
            <a:off x="608490" y="1140828"/>
            <a:ext cx="11537287" cy="307777"/>
          </a:xfrm>
          <a:prstGeom prst="rect">
            <a:avLst/>
          </a:prstGeom>
          <a:noFill/>
        </p:spPr>
        <p:txBody>
          <a:bodyPr wrap="square">
            <a:spAutoFit/>
          </a:bodyPr>
          <a:lstStyle/>
          <a:p>
            <a:r>
              <a:rPr lang="en-US" sz="1400" b="1" spc="-10">
                <a:solidFill>
                  <a:srgbClr val="FF0000"/>
                </a:solidFill>
                <a:latin typeface="Arial" panose="020B0604020202020204" pitchFamily="34" charset="0"/>
                <a:cs typeface="Arial" panose="020B0604020202020204" pitchFamily="34" charset="0"/>
              </a:rPr>
              <a:t>NB: Pending Feasibility Study - expect slightly smaller resource, higher cost</a:t>
            </a:r>
            <a:r>
              <a:rPr lang="en-US" sz="1050" b="1" spc="-10">
                <a:solidFill>
                  <a:srgbClr val="FF0000"/>
                </a:solidFill>
                <a:latin typeface="Arial" panose="020B0604020202020204" pitchFamily="34" charset="0"/>
                <a:cs typeface="Arial" panose="020B0604020202020204" pitchFamily="34" charset="0"/>
              </a:rPr>
              <a:t> </a:t>
            </a:r>
            <a:r>
              <a:rPr lang="en-US" sz="1400" b="1" spc="-10">
                <a:solidFill>
                  <a:srgbClr val="FF0000"/>
                </a:solidFill>
                <a:latin typeface="Arial" panose="020B0604020202020204" pitchFamily="34" charset="0"/>
                <a:cs typeface="Arial" panose="020B0604020202020204" pitchFamily="34" charset="0"/>
              </a:rPr>
              <a:t>/ lb and higher capex</a:t>
            </a:r>
            <a:endParaRPr lang="en-US" sz="2000" b="1">
              <a:solidFill>
                <a:srgbClr val="FF0000"/>
              </a:solidFill>
              <a:latin typeface="Arial" panose="020B0604020202020204" pitchFamily="34" charset="0"/>
              <a:cs typeface="Arial" panose="020B0604020202020204" pitchFamily="34" charset="0"/>
            </a:endParaRPr>
          </a:p>
        </p:txBody>
      </p:sp>
      <p:sp>
        <p:nvSpPr>
          <p:cNvPr id="25" name="Slide Number Placeholder 2">
            <a:extLst>
              <a:ext uri="{FF2B5EF4-FFF2-40B4-BE49-F238E27FC236}">
                <a16:creationId xmlns:a16="http://schemas.microsoft.com/office/drawing/2014/main" id="{E8066B02-74B4-A3FB-F7FC-BA60F664CB9A}"/>
              </a:ext>
            </a:extLst>
          </p:cNvPr>
          <p:cNvSpPr>
            <a:spLocks noGrp="1"/>
          </p:cNvSpPr>
          <p:nvPr>
            <p:ph type="sldNum" sz="quarter" idx="12"/>
          </p:nvPr>
        </p:nvSpPr>
        <p:spPr>
          <a:xfrm>
            <a:off x="9683718" y="6177776"/>
            <a:ext cx="2508281" cy="651233"/>
          </a:xfrm>
        </p:spPr>
        <p:txBody>
          <a:bodyPr/>
          <a:lstStyle/>
          <a:p>
            <a:fld id="{42413384-2D4C-4484-ACBE-DFD6FEDF0C2F}" type="slidenum">
              <a:rPr lang="es-AR" smtClean="0"/>
              <a:t>26</a:t>
            </a:fld>
            <a:endParaRPr lang="es-AR"/>
          </a:p>
        </p:txBody>
      </p:sp>
    </p:spTree>
    <p:extLst>
      <p:ext uri="{BB962C8B-B14F-4D97-AF65-F5344CB8AC3E}">
        <p14:creationId xmlns:p14="http://schemas.microsoft.com/office/powerpoint/2010/main" val="3099418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8A087D-9112-C72D-769C-7174D3A1AC22}"/>
              </a:ext>
            </a:extLst>
          </p:cNvPr>
          <p:cNvSpPr txBox="1"/>
          <p:nvPr/>
        </p:nvSpPr>
        <p:spPr>
          <a:xfrm>
            <a:off x="502419" y="6201830"/>
            <a:ext cx="10962752" cy="415498"/>
          </a:xfrm>
          <a:prstGeom prst="rect">
            <a:avLst/>
          </a:prstGeom>
          <a:noFill/>
        </p:spPr>
        <p:txBody>
          <a:bodyPr wrap="square" rtlCol="0">
            <a:spAutoFit/>
          </a:bodyPr>
          <a:lstStyle/>
          <a:p>
            <a:pPr marL="228600" indent="-228600">
              <a:buFont typeface="+mj-lt"/>
              <a:buAutoNum type="arabicPeriod"/>
            </a:pPr>
            <a:r>
              <a:rPr lang="en-US" sz="1050" spc="-10">
                <a:solidFill>
                  <a:schemeClr val="tx1">
                    <a:lumMod val="50000"/>
                    <a:lumOff val="50000"/>
                  </a:schemeClr>
                </a:solidFill>
              </a:rPr>
              <a:t>Calculated by modifying PEA Base Case model with 3.2% higher Cu recovery and lower acid consumption – </a:t>
            </a:r>
            <a:r>
              <a:rPr lang="en-US" sz="1050" spc="-10">
                <a:solidFill>
                  <a:schemeClr val="tx1">
                    <a:lumMod val="50000"/>
                    <a:lumOff val="50000"/>
                  </a:schemeClr>
                </a:solidFill>
                <a:hlinkClick r:id="rId3"/>
              </a:rPr>
              <a:t>McEwen Copper Reports Improved Copper Recovery</a:t>
            </a:r>
            <a:r>
              <a:rPr lang="en-US" sz="1050" spc="-10">
                <a:solidFill>
                  <a:schemeClr val="tx1">
                    <a:lumMod val="50000"/>
                    <a:lumOff val="50000"/>
                  </a:schemeClr>
                </a:solidFill>
              </a:rPr>
              <a:t> press release.</a:t>
            </a:r>
            <a:r>
              <a:rPr lang="en-CA" sz="1050" spc="-10">
                <a:solidFill>
                  <a:schemeClr val="tx1">
                    <a:lumMod val="50000"/>
                    <a:lumOff val="50000"/>
                  </a:schemeClr>
                </a:solidFill>
              </a:rPr>
              <a:t> </a:t>
            </a:r>
          </a:p>
          <a:p>
            <a:r>
              <a:rPr lang="en-CA" sz="1050" spc="-10">
                <a:solidFill>
                  <a:schemeClr val="tx1">
                    <a:lumMod val="50000"/>
                    <a:lumOff val="50000"/>
                  </a:schemeClr>
                </a:solidFill>
                <a:ea typeface="Times New Roman" panose="02020603050405020304" pitchFamily="18" charset="0"/>
              </a:rPr>
              <a:t>      This disclosure should not be taken to modify or update the conclusions of the </a:t>
            </a:r>
            <a:r>
              <a:rPr lang="en-US" sz="1050" spc="-10">
                <a:solidFill>
                  <a:schemeClr val="tx1">
                    <a:lumMod val="50000"/>
                    <a:lumOff val="50000"/>
                  </a:schemeClr>
                </a:solidFill>
              </a:rPr>
              <a:t>PEA published in June 2023.</a:t>
            </a:r>
            <a:endParaRPr lang="en-US" sz="1100" spc="-10"/>
          </a:p>
        </p:txBody>
      </p:sp>
      <p:graphicFrame>
        <p:nvGraphicFramePr>
          <p:cNvPr id="7" name="Table 6">
            <a:extLst>
              <a:ext uri="{FF2B5EF4-FFF2-40B4-BE49-F238E27FC236}">
                <a16:creationId xmlns:a16="http://schemas.microsoft.com/office/drawing/2014/main" id="{CAD5504F-113B-D847-E1E7-65C84B9CC4CD}"/>
              </a:ext>
            </a:extLst>
          </p:cNvPr>
          <p:cNvGraphicFramePr>
            <a:graphicFrameLocks noGrp="1"/>
          </p:cNvGraphicFramePr>
          <p:nvPr>
            <p:extLst>
              <p:ext uri="{D42A27DB-BD31-4B8C-83A1-F6EECF244321}">
                <p14:modId xmlns:p14="http://schemas.microsoft.com/office/powerpoint/2010/main" val="4027864107"/>
              </p:ext>
            </p:extLst>
          </p:nvPr>
        </p:nvGraphicFramePr>
        <p:xfrm>
          <a:off x="1956917" y="1078600"/>
          <a:ext cx="7904535" cy="4700800"/>
        </p:xfrm>
        <a:graphic>
          <a:graphicData uri="http://schemas.openxmlformats.org/drawingml/2006/table">
            <a:tbl>
              <a:tblPr firstRow="1" firstCol="1" bandRow="1"/>
              <a:tblGrid>
                <a:gridCol w="4596645">
                  <a:extLst>
                    <a:ext uri="{9D8B030D-6E8A-4147-A177-3AD203B41FA5}">
                      <a16:colId xmlns:a16="http://schemas.microsoft.com/office/drawing/2014/main" val="3223095122"/>
                    </a:ext>
                  </a:extLst>
                </a:gridCol>
                <a:gridCol w="3307890">
                  <a:extLst>
                    <a:ext uri="{9D8B030D-6E8A-4147-A177-3AD203B41FA5}">
                      <a16:colId xmlns:a16="http://schemas.microsoft.com/office/drawing/2014/main" val="1712495879"/>
                    </a:ext>
                  </a:extLst>
                </a:gridCol>
              </a:tblGrid>
              <a:tr h="853231">
                <a:tc>
                  <a:txBody>
                    <a:bodyPr/>
                    <a:lstStyle/>
                    <a:p>
                      <a:pPr marL="0" marR="0" algn="l">
                        <a:spcBef>
                          <a:spcPts val="0"/>
                        </a:spcBef>
                        <a:spcAft>
                          <a:spcPts val="0"/>
                        </a:spcAft>
                      </a:pPr>
                      <a:r>
                        <a:rPr lang="en-US" sz="1800" b="1">
                          <a:solidFill>
                            <a:srgbClr val="003C58"/>
                          </a:solidFill>
                          <a:effectLst/>
                          <a:latin typeface="+mn-lt"/>
                          <a:ea typeface="MS Mincho"/>
                          <a:cs typeface="Calibri" panose="020F0502020204030204" pitchFamily="34" charset="0"/>
                        </a:rPr>
                        <a:t>Project Metrics</a:t>
                      </a:r>
                      <a:endParaRPr lang="en-US" sz="1800">
                        <a:solidFill>
                          <a:srgbClr val="003C58"/>
                        </a:solidFill>
                        <a:effectLst/>
                        <a:latin typeface="+mn-lt"/>
                        <a:ea typeface="MS Mincho"/>
                        <a:cs typeface="Calibri" panose="020F0502020204030204" pitchFamily="34" charset="0"/>
                      </a:endParaRPr>
                    </a:p>
                  </a:txBody>
                  <a:tcPr marL="216000" marR="144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400"/>
                        </a:spcAft>
                      </a:pPr>
                      <a:r>
                        <a:rPr lang="en-US" sz="1800" b="1">
                          <a:solidFill>
                            <a:schemeClr val="bg1"/>
                          </a:solidFill>
                          <a:effectLst/>
                          <a:latin typeface="+mn-lt"/>
                          <a:ea typeface="MS Mincho"/>
                          <a:cs typeface="Calibri" panose="020F0502020204030204" pitchFamily="34" charset="0"/>
                        </a:rPr>
                        <a:t>PEA Base Case</a:t>
                      </a:r>
                      <a:r>
                        <a:rPr lang="en-US" sz="1800" b="0">
                          <a:solidFill>
                            <a:schemeClr val="bg1"/>
                          </a:solidFill>
                          <a:effectLst/>
                          <a:latin typeface="+mn-lt"/>
                          <a:ea typeface="MS Mincho"/>
                          <a:cs typeface="Calibri" panose="020F0502020204030204" pitchFamily="34" charset="0"/>
                        </a:rPr>
                        <a:t> </a:t>
                      </a:r>
                    </a:p>
                    <a:p>
                      <a:pPr marL="0" marR="0" algn="ctr">
                        <a:spcBef>
                          <a:spcPts val="0"/>
                        </a:spcBef>
                        <a:spcAft>
                          <a:spcPts val="0"/>
                        </a:spcAft>
                      </a:pPr>
                      <a:r>
                        <a:rPr lang="en-US" sz="1600" b="1">
                          <a:solidFill>
                            <a:schemeClr val="bg1"/>
                          </a:solidFill>
                          <a:effectLst/>
                          <a:latin typeface="+mn-lt"/>
                          <a:ea typeface="MS Mincho"/>
                          <a:cs typeface="Calibri" panose="020F0502020204030204" pitchFamily="34" charset="0"/>
                        </a:rPr>
                        <a:t>175 KTPA Cu</a:t>
                      </a:r>
                    </a:p>
                    <a:p>
                      <a:pPr marL="0" marR="0" algn="ctr">
                        <a:spcBef>
                          <a:spcPts val="0"/>
                        </a:spcBef>
                        <a:spcAft>
                          <a:spcPts val="0"/>
                        </a:spcAft>
                      </a:pPr>
                      <a:r>
                        <a:rPr lang="en-US" sz="1600" b="1">
                          <a:solidFill>
                            <a:schemeClr val="bg1"/>
                          </a:solidFill>
                          <a:effectLst/>
                          <a:latin typeface="+mn-lt"/>
                          <a:ea typeface="MS Mincho"/>
                          <a:cs typeface="Calibri" panose="020F0502020204030204" pitchFamily="34" charset="0"/>
                        </a:rPr>
                        <a:t>June 2023</a:t>
                      </a:r>
                    </a:p>
                  </a:txBody>
                  <a:tcPr marL="144000" marR="144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3C58"/>
                    </a:solidFill>
                  </a:tcPr>
                </a:tc>
                <a:extLst>
                  <a:ext uri="{0D108BD9-81ED-4DB2-BD59-A6C34878D82A}">
                    <a16:rowId xmlns:a16="http://schemas.microsoft.com/office/drawing/2014/main" val="4156484151"/>
                  </a:ext>
                </a:extLst>
              </a:tr>
              <a:tr h="288000">
                <a:tc>
                  <a:txBody>
                    <a:bodyPr/>
                    <a:lstStyle/>
                    <a:p>
                      <a:pPr marL="0" marR="0" algn="l">
                        <a:spcBef>
                          <a:spcPts val="0"/>
                        </a:spcBef>
                        <a:spcAft>
                          <a:spcPts val="0"/>
                        </a:spcAft>
                      </a:pPr>
                      <a:r>
                        <a:rPr lang="en-US" sz="1200" b="0">
                          <a:solidFill>
                            <a:srgbClr val="29486C"/>
                          </a:solidFill>
                          <a:effectLst/>
                          <a:latin typeface="+mn-lt"/>
                          <a:ea typeface="MS Mincho"/>
                          <a:cs typeface="Calibri" panose="020F0502020204030204" pitchFamily="34" charset="0"/>
                        </a:rPr>
                        <a:t>Mine Life</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3C58"/>
                          </a:solidFill>
                          <a:effectLst/>
                          <a:latin typeface="+mn-lt"/>
                          <a:ea typeface="MS Mincho"/>
                          <a:cs typeface="Calibri" panose="020F0502020204030204" pitchFamily="34" charset="0"/>
                        </a:rPr>
                        <a:t>27 Yrs</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432811"/>
                  </a:ext>
                </a:extLst>
              </a:tr>
              <a:tr h="288000">
                <a:tc>
                  <a:txBody>
                    <a:bodyPr/>
                    <a:lstStyle/>
                    <a:p>
                      <a:pPr marL="0" marR="0" algn="l">
                        <a:spcBef>
                          <a:spcPts val="0"/>
                        </a:spcBef>
                        <a:spcAft>
                          <a:spcPts val="0"/>
                        </a:spcAft>
                      </a:pPr>
                      <a:r>
                        <a:rPr lang="en-US" sz="1200" b="0">
                          <a:solidFill>
                            <a:srgbClr val="29486C"/>
                          </a:solidFill>
                          <a:effectLst/>
                          <a:latin typeface="+mn-lt"/>
                          <a:ea typeface="MS Mincho"/>
                          <a:cs typeface="Calibri" panose="020F0502020204030204" pitchFamily="34" charset="0"/>
                        </a:rPr>
                        <a:t>Strip Ratio</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3C58"/>
                          </a:solidFill>
                          <a:effectLst/>
                          <a:latin typeface="+mn-lt"/>
                          <a:ea typeface="MS Mincho"/>
                          <a:cs typeface="Calibri" panose="020F0502020204030204" pitchFamily="34" charset="0"/>
                        </a:rPr>
                        <a:t>1.16</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0929416"/>
                  </a:ext>
                </a:extLst>
              </a:tr>
              <a:tr h="288000">
                <a:tc>
                  <a:txBody>
                    <a:bodyPr/>
                    <a:lstStyle/>
                    <a:p>
                      <a:pPr marL="0" marR="0" algn="l">
                        <a:spcBef>
                          <a:spcPts val="0"/>
                        </a:spcBef>
                        <a:spcAft>
                          <a:spcPts val="0"/>
                        </a:spcAft>
                      </a:pPr>
                      <a:r>
                        <a:rPr lang="en-US" sz="1200" b="0">
                          <a:solidFill>
                            <a:srgbClr val="29486C"/>
                          </a:solidFill>
                          <a:effectLst/>
                          <a:latin typeface="+mn-lt"/>
                          <a:ea typeface="MS Mincho"/>
                          <a:cs typeface="Calibri" panose="020F0502020204030204" pitchFamily="34" charset="0"/>
                        </a:rPr>
                        <a:t>Initial Capital Cost</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3C58"/>
                          </a:solidFill>
                          <a:effectLst/>
                          <a:latin typeface="+mn-lt"/>
                          <a:ea typeface="MS Mincho"/>
                          <a:cs typeface="Calibri" panose="020F0502020204030204" pitchFamily="34" charset="0"/>
                        </a:rPr>
                        <a:t>$2,462 Million</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5015793"/>
                  </a:ext>
                </a:extLst>
              </a:tr>
              <a:tr h="288000">
                <a:tc>
                  <a:txBody>
                    <a:bodyPr/>
                    <a:lstStyle/>
                    <a:p>
                      <a:pPr marL="0" marR="0" algn="l">
                        <a:spcBef>
                          <a:spcPts val="0"/>
                        </a:spcBef>
                        <a:spcAft>
                          <a:spcPts val="0"/>
                        </a:spcAft>
                      </a:pPr>
                      <a:r>
                        <a:rPr lang="en-US" sz="1200" b="0">
                          <a:solidFill>
                            <a:srgbClr val="29486C"/>
                          </a:solidFill>
                          <a:effectLst/>
                          <a:latin typeface="+mn-lt"/>
                          <a:ea typeface="MS Mincho"/>
                          <a:cs typeface="Calibri" panose="020F0502020204030204" pitchFamily="34" charset="0"/>
                        </a:rPr>
                        <a:t>Sustaining Capital Cost</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3C58"/>
                          </a:solidFill>
                          <a:effectLst/>
                          <a:latin typeface="+mn-lt"/>
                          <a:ea typeface="MS Mincho"/>
                          <a:cs typeface="Calibri" panose="020F0502020204030204" pitchFamily="34" charset="0"/>
                        </a:rPr>
                        <a:t>$2,243 Million</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0162594"/>
                  </a:ext>
                </a:extLst>
              </a:tr>
              <a:tr h="288000">
                <a:tc>
                  <a:txBody>
                    <a:bodyPr/>
                    <a:lstStyle/>
                    <a:p>
                      <a:pPr marL="0" marR="0" algn="l">
                        <a:spcBef>
                          <a:spcPts val="0"/>
                        </a:spcBef>
                        <a:spcAft>
                          <a:spcPts val="0"/>
                        </a:spcAft>
                      </a:pPr>
                      <a:r>
                        <a:rPr lang="en-US" sz="1200" b="0">
                          <a:solidFill>
                            <a:srgbClr val="29486C"/>
                          </a:solidFill>
                          <a:effectLst/>
                          <a:latin typeface="+mn-lt"/>
                          <a:ea typeface="MS Mincho"/>
                          <a:cs typeface="Calibri" panose="020F0502020204030204" pitchFamily="34" charset="0"/>
                        </a:rPr>
                        <a:t>Average Copper Recoveries</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3C58"/>
                          </a:solidFill>
                          <a:effectLst/>
                          <a:latin typeface="+mn-lt"/>
                          <a:ea typeface="MS Mincho"/>
                          <a:cs typeface="Calibri" panose="020F0502020204030204" pitchFamily="34" charset="0"/>
                        </a:rPr>
                        <a:t>72.8%</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190985"/>
                  </a:ext>
                </a:extLst>
              </a:tr>
              <a:tr h="288000">
                <a:tc>
                  <a:txBody>
                    <a:bodyPr/>
                    <a:lstStyle/>
                    <a:p>
                      <a:pPr marL="0" marR="0" algn="l">
                        <a:spcBef>
                          <a:spcPts val="0"/>
                        </a:spcBef>
                        <a:spcAft>
                          <a:spcPts val="0"/>
                        </a:spcAft>
                      </a:pPr>
                      <a:r>
                        <a:rPr lang="en-US" sz="1200" b="0">
                          <a:solidFill>
                            <a:srgbClr val="29486C"/>
                          </a:solidFill>
                          <a:effectLst/>
                          <a:latin typeface="+mn-lt"/>
                          <a:ea typeface="MS Mincho"/>
                          <a:cs typeface="Calibri" panose="020F0502020204030204" pitchFamily="34" charset="0"/>
                        </a:rPr>
                        <a:t>Copper Production – Cathode</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3C58"/>
                          </a:solidFill>
                          <a:effectLst/>
                          <a:latin typeface="+mn-lt"/>
                          <a:ea typeface="MS Mincho"/>
                          <a:cs typeface="Calibri" panose="020F0502020204030204" pitchFamily="34" charset="0"/>
                        </a:rPr>
                        <a:t>3,938 Ktonnes</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270144"/>
                  </a:ext>
                </a:extLst>
              </a:tr>
              <a:tr h="288000">
                <a:tc>
                  <a:txBody>
                    <a:bodyPr/>
                    <a:lstStyle/>
                    <a:p>
                      <a:pPr marL="0" marR="0" algn="l">
                        <a:spcBef>
                          <a:spcPts val="0"/>
                        </a:spcBef>
                        <a:spcAft>
                          <a:spcPts val="0"/>
                        </a:spcAft>
                      </a:pPr>
                      <a:r>
                        <a:rPr lang="en-US" sz="1200" b="0">
                          <a:solidFill>
                            <a:srgbClr val="29486C"/>
                          </a:solidFill>
                          <a:effectLst/>
                          <a:latin typeface="+mn-lt"/>
                          <a:ea typeface="MS Mincho"/>
                          <a:cs typeface="Calibri" panose="020F0502020204030204" pitchFamily="34" charset="0"/>
                        </a:rPr>
                        <a:t>C1 Costs (Life of Mine)</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003C58"/>
                          </a:solidFill>
                          <a:effectLst/>
                          <a:latin typeface="+mn-lt"/>
                          <a:ea typeface="MS Mincho"/>
                          <a:cs typeface="Calibri" panose="020F0502020204030204" pitchFamily="34" charset="0"/>
                        </a:rPr>
                        <a:t>$1.07/ lb Cu</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7169692"/>
                  </a:ext>
                </a:extLst>
              </a:tr>
              <a:tr h="288000">
                <a:tc>
                  <a:txBody>
                    <a:bodyPr/>
                    <a:lstStyle/>
                    <a:p>
                      <a:pPr marL="0" marR="0" algn="l">
                        <a:spcBef>
                          <a:spcPts val="0"/>
                        </a:spcBef>
                        <a:spcAft>
                          <a:spcPts val="0"/>
                        </a:spcAft>
                      </a:pPr>
                      <a:r>
                        <a:rPr lang="en-US" sz="1200" b="0">
                          <a:solidFill>
                            <a:srgbClr val="29486C"/>
                          </a:solidFill>
                          <a:effectLst/>
                          <a:latin typeface="+mn-lt"/>
                          <a:ea typeface="MS Mincho"/>
                          <a:cs typeface="Calibri" panose="020F0502020204030204" pitchFamily="34" charset="0"/>
                        </a:rPr>
                        <a:t>All-in Sustaining Costs (AISC)</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003C58"/>
                          </a:solidFill>
                          <a:effectLst/>
                          <a:latin typeface="+mn-lt"/>
                          <a:ea typeface="MS Mincho"/>
                          <a:cs typeface="Calibri" panose="020F0502020204030204" pitchFamily="34" charset="0"/>
                        </a:rPr>
                        <a:t>$1.64/ lb Cu</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3451323"/>
                  </a:ext>
                </a:extLst>
              </a:tr>
              <a:tr h="288000">
                <a:tc>
                  <a:txBody>
                    <a:bodyPr/>
                    <a:lstStyle/>
                    <a:p>
                      <a:pPr marL="0" marR="0" algn="l">
                        <a:spcBef>
                          <a:spcPts val="0"/>
                        </a:spcBef>
                        <a:spcAft>
                          <a:spcPts val="0"/>
                        </a:spcAft>
                      </a:pPr>
                      <a:r>
                        <a:rPr lang="en-US" sz="1200" b="0">
                          <a:solidFill>
                            <a:srgbClr val="29486C"/>
                          </a:solidFill>
                          <a:effectLst/>
                          <a:latin typeface="+mn-lt"/>
                          <a:ea typeface="MS Mincho"/>
                          <a:cs typeface="Calibri" panose="020F0502020204030204" pitchFamily="34" charset="0"/>
                        </a:rPr>
                        <a:t>After-tax Internal Rate of Return (IRR)</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3C58"/>
                          </a:solidFill>
                          <a:effectLst/>
                          <a:latin typeface="+mn-lt"/>
                          <a:ea typeface="MS Mincho"/>
                          <a:cs typeface="Calibri" panose="020F0502020204030204" pitchFamily="34" charset="0"/>
                        </a:rPr>
                        <a:t>21.2%</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12312"/>
                  </a:ext>
                </a:extLst>
              </a:tr>
              <a:tr h="288000">
                <a:tc>
                  <a:txBody>
                    <a:bodyPr/>
                    <a:lstStyle/>
                    <a:p>
                      <a:pPr marL="0" marR="0" algn="l">
                        <a:spcBef>
                          <a:spcPts val="0"/>
                        </a:spcBef>
                        <a:spcAft>
                          <a:spcPts val="0"/>
                        </a:spcAft>
                      </a:pPr>
                      <a:r>
                        <a:rPr lang="en-US" sz="1200" b="0">
                          <a:solidFill>
                            <a:srgbClr val="29486C"/>
                          </a:solidFill>
                          <a:effectLst/>
                          <a:latin typeface="+mn-lt"/>
                          <a:ea typeface="MS Mincho"/>
                          <a:cs typeface="Calibri" panose="020F0502020204030204" pitchFamily="34" charset="0"/>
                        </a:rPr>
                        <a:t>After-tax Net Present Value (NPV) @ 8%</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03C58"/>
                          </a:solidFill>
                          <a:effectLst/>
                          <a:latin typeface="+mn-lt"/>
                          <a:ea typeface="MS Mincho"/>
                          <a:cs typeface="Calibri" panose="020F0502020204030204" pitchFamily="34" charset="0"/>
                        </a:rPr>
                        <a:t>$2,659 Million</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5872185"/>
                  </a:ext>
                </a:extLst>
              </a:tr>
              <a:tr h="288000">
                <a:tc>
                  <a:txBody>
                    <a:bodyPr/>
                    <a:lstStyle/>
                    <a:p>
                      <a:pPr marL="0" marR="0" algn="l">
                        <a:spcBef>
                          <a:spcPts val="0"/>
                        </a:spcBef>
                        <a:spcAft>
                          <a:spcPts val="0"/>
                        </a:spcAft>
                      </a:pPr>
                      <a:r>
                        <a:rPr lang="en-US" sz="1200" b="0">
                          <a:solidFill>
                            <a:srgbClr val="29486C"/>
                          </a:solidFill>
                          <a:effectLst/>
                          <a:latin typeface="+mn-lt"/>
                          <a:ea typeface="MS Mincho"/>
                          <a:cs typeface="Calibri" panose="020F0502020204030204" pitchFamily="34" charset="0"/>
                        </a:rPr>
                        <a:t>After-tax Pay Back Period</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3C58"/>
                          </a:solidFill>
                          <a:effectLst/>
                          <a:latin typeface="+mn-lt"/>
                          <a:ea typeface="MS Mincho"/>
                          <a:cs typeface="Calibri" panose="020F0502020204030204" pitchFamily="34" charset="0"/>
                        </a:rPr>
                        <a:t>3.2 Yrs</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7152637"/>
                  </a:ext>
                </a:extLst>
              </a:tr>
              <a:tr h="288000">
                <a:tc>
                  <a:txBody>
                    <a:bodyPr/>
                    <a:lstStyle/>
                    <a:p>
                      <a:pPr marL="0" marR="0" algn="l">
                        <a:spcBef>
                          <a:spcPts val="0"/>
                        </a:spcBef>
                        <a:spcAft>
                          <a:spcPts val="0"/>
                        </a:spcAft>
                      </a:pPr>
                      <a:r>
                        <a:rPr lang="en-US" sz="1200" b="0">
                          <a:solidFill>
                            <a:srgbClr val="29486C"/>
                          </a:solidFill>
                          <a:effectLst/>
                          <a:latin typeface="+mn-lt"/>
                          <a:ea typeface="MS Mincho"/>
                          <a:cs typeface="Calibri" panose="020F0502020204030204" pitchFamily="34" charset="0"/>
                        </a:rPr>
                        <a:t>Annual Copper Production - 1</a:t>
                      </a:r>
                      <a:r>
                        <a:rPr lang="en-US" sz="1200" b="0" baseline="30000">
                          <a:solidFill>
                            <a:srgbClr val="29486C"/>
                          </a:solidFill>
                          <a:effectLst/>
                          <a:latin typeface="+mn-lt"/>
                          <a:ea typeface="MS Mincho"/>
                          <a:cs typeface="Calibri" panose="020F0502020204030204" pitchFamily="34" charset="0"/>
                        </a:rPr>
                        <a:t>st</a:t>
                      </a:r>
                      <a:r>
                        <a:rPr lang="en-US" sz="1200" b="0">
                          <a:solidFill>
                            <a:srgbClr val="29486C"/>
                          </a:solidFill>
                          <a:effectLst/>
                          <a:latin typeface="+mn-lt"/>
                          <a:ea typeface="MS Mincho"/>
                          <a:cs typeface="Calibri" panose="020F0502020204030204" pitchFamily="34" charset="0"/>
                        </a:rPr>
                        <a:t> 2 Yrs</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003C58"/>
                          </a:solidFill>
                          <a:effectLst/>
                          <a:latin typeface="+mn-lt"/>
                          <a:ea typeface="MS Mincho"/>
                          <a:cs typeface="Calibri" panose="020F0502020204030204" pitchFamily="34" charset="0"/>
                        </a:rPr>
                        <a:t>192,500 TPA</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7654330"/>
                  </a:ext>
                </a:extLst>
              </a:tr>
              <a:tr h="288000">
                <a:tc>
                  <a:txBody>
                    <a:bodyPr/>
                    <a:lstStyle/>
                    <a:p>
                      <a:pPr marL="0" marR="0" algn="l">
                        <a:spcBef>
                          <a:spcPts val="0"/>
                        </a:spcBef>
                        <a:spcAft>
                          <a:spcPts val="0"/>
                        </a:spcAft>
                      </a:pPr>
                      <a:r>
                        <a:rPr lang="en-US" sz="1200" b="0">
                          <a:solidFill>
                            <a:srgbClr val="29486C"/>
                          </a:solidFill>
                          <a:effectLst/>
                          <a:latin typeface="+mn-lt"/>
                          <a:ea typeface="MS Mincho"/>
                          <a:cs typeface="Calibri" panose="020F0502020204030204" pitchFamily="34" charset="0"/>
                        </a:rPr>
                        <a:t>Annual Copper Production - Nominal</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0">
                          <a:solidFill>
                            <a:srgbClr val="003C58"/>
                          </a:solidFill>
                          <a:effectLst/>
                          <a:latin typeface="+mn-lt"/>
                          <a:ea typeface="MS Mincho"/>
                          <a:cs typeface="Calibri" panose="020F0502020204030204" pitchFamily="34" charset="0"/>
                        </a:rPr>
                        <a:t>175,000 TPA</a:t>
                      </a:r>
                    </a:p>
                  </a:txBody>
                  <a:tcPr marL="216000" marR="144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515839"/>
                  </a:ext>
                </a:extLst>
              </a:tr>
            </a:tbl>
          </a:graphicData>
        </a:graphic>
      </p:graphicFrame>
      <p:sp>
        <p:nvSpPr>
          <p:cNvPr id="10" name="CuadroTexto 9">
            <a:extLst>
              <a:ext uri="{FF2B5EF4-FFF2-40B4-BE49-F238E27FC236}">
                <a16:creationId xmlns:a16="http://schemas.microsoft.com/office/drawing/2014/main" id="{EC07F40E-B5A2-4C53-ACE7-E16112EE62C3}"/>
              </a:ext>
            </a:extLst>
          </p:cNvPr>
          <p:cNvSpPr txBox="1"/>
          <p:nvPr/>
        </p:nvSpPr>
        <p:spPr>
          <a:xfrm>
            <a:off x="676526" y="286562"/>
            <a:ext cx="11177423" cy="461665"/>
          </a:xfrm>
          <a:prstGeom prst="rect">
            <a:avLst/>
          </a:prstGeom>
          <a:noFill/>
        </p:spPr>
        <p:txBody>
          <a:bodyPr wrap="square">
            <a:spAutoFit/>
          </a:bodyPr>
          <a:lstStyle/>
          <a:p>
            <a:r>
              <a:rPr lang="en-US" sz="2400" b="1">
                <a:solidFill>
                  <a:schemeClr val="accent2"/>
                </a:solidFill>
                <a:latin typeface="+mj-lt"/>
              </a:rPr>
              <a:t>McEwen Copper: Los Azules 2023 PEA </a:t>
            </a:r>
            <a:r>
              <a:rPr lang="en-US" sz="2000">
                <a:solidFill>
                  <a:srgbClr val="003C58"/>
                </a:solidFill>
                <a:latin typeface="+mj-lt"/>
              </a:rPr>
              <a:t>(Feasibility Study Oct 2025)</a:t>
            </a:r>
            <a:endParaRPr lang="en-US" sz="2400">
              <a:solidFill>
                <a:srgbClr val="003C58"/>
              </a:solidFill>
              <a:latin typeface="+mj-lt"/>
            </a:endParaRPr>
          </a:p>
        </p:txBody>
      </p:sp>
      <p:sp>
        <p:nvSpPr>
          <p:cNvPr id="5" name="Slide Number Placeholder 2">
            <a:extLst>
              <a:ext uri="{FF2B5EF4-FFF2-40B4-BE49-F238E27FC236}">
                <a16:creationId xmlns:a16="http://schemas.microsoft.com/office/drawing/2014/main" id="{20642CA0-E617-CC2F-1A79-558CE8D4F2E4}"/>
              </a:ext>
            </a:extLst>
          </p:cNvPr>
          <p:cNvSpPr>
            <a:spLocks noGrp="1"/>
          </p:cNvSpPr>
          <p:nvPr>
            <p:ph type="sldNum" sz="quarter" idx="12"/>
          </p:nvPr>
        </p:nvSpPr>
        <p:spPr>
          <a:xfrm>
            <a:off x="9683718" y="6177776"/>
            <a:ext cx="2508281" cy="651233"/>
          </a:xfrm>
        </p:spPr>
        <p:txBody>
          <a:bodyPr/>
          <a:lstStyle/>
          <a:p>
            <a:fld id="{42413384-2D4C-4484-ACBE-DFD6FEDF0C2F}" type="slidenum">
              <a:rPr lang="es-AR" smtClean="0"/>
              <a:t>27</a:t>
            </a:fld>
            <a:endParaRPr lang="es-AR"/>
          </a:p>
        </p:txBody>
      </p:sp>
    </p:spTree>
    <p:extLst>
      <p:ext uri="{BB962C8B-B14F-4D97-AF65-F5344CB8AC3E}">
        <p14:creationId xmlns:p14="http://schemas.microsoft.com/office/powerpoint/2010/main" val="247023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29DD96-5397-9C53-0D53-19B9D0BDD284}"/>
              </a:ext>
            </a:extLst>
          </p:cNvPr>
          <p:cNvSpPr>
            <a:spLocks noGrp="1"/>
          </p:cNvSpPr>
          <p:nvPr>
            <p:ph type="sldNum" sz="quarter" idx="12"/>
          </p:nvPr>
        </p:nvSpPr>
        <p:spPr/>
        <p:txBody>
          <a:bodyPr/>
          <a:lstStyle/>
          <a:p>
            <a:fld id="{D8955D86-EBE6-46A3-AC78-27FE558A77BB}" type="slidenum">
              <a:rPr lang="en-ID" smtClean="0">
                <a:solidFill>
                  <a:srgbClr val="29486C">
                    <a:alpha val="49804"/>
                  </a:srgbClr>
                </a:solidFill>
              </a:rPr>
              <a:pPr/>
              <a:t>28</a:t>
            </a:fld>
            <a:endParaRPr lang="en-ID">
              <a:solidFill>
                <a:srgbClr val="29486C">
                  <a:alpha val="49804"/>
                </a:srgbClr>
              </a:solidFill>
            </a:endParaRPr>
          </a:p>
        </p:txBody>
      </p:sp>
      <p:sp>
        <p:nvSpPr>
          <p:cNvPr id="3" name="Title 2">
            <a:extLst>
              <a:ext uri="{FF2B5EF4-FFF2-40B4-BE49-F238E27FC236}">
                <a16:creationId xmlns:a16="http://schemas.microsoft.com/office/drawing/2014/main" id="{2DE0DFFF-A1DA-2BA6-58E0-E0767671BCF6}"/>
              </a:ext>
            </a:extLst>
          </p:cNvPr>
          <p:cNvSpPr>
            <a:spLocks noGrp="1"/>
          </p:cNvSpPr>
          <p:nvPr>
            <p:ph type="title"/>
          </p:nvPr>
        </p:nvSpPr>
        <p:spPr/>
        <p:txBody>
          <a:bodyPr/>
          <a:lstStyle/>
          <a:p>
            <a:r>
              <a:rPr lang="en-US"/>
              <a:t>Los Azules - Changes in Economics Since the PEA</a:t>
            </a:r>
          </a:p>
        </p:txBody>
      </p:sp>
      <p:sp>
        <p:nvSpPr>
          <p:cNvPr id="4" name="Text Placeholder 3">
            <a:extLst>
              <a:ext uri="{FF2B5EF4-FFF2-40B4-BE49-F238E27FC236}">
                <a16:creationId xmlns:a16="http://schemas.microsoft.com/office/drawing/2014/main" id="{CF620CAC-B856-9B49-F6DF-B5668E701D63}"/>
              </a:ext>
            </a:extLst>
          </p:cNvPr>
          <p:cNvSpPr>
            <a:spLocks noGrp="1"/>
          </p:cNvSpPr>
          <p:nvPr>
            <p:ph type="body" sz="half" idx="2"/>
          </p:nvPr>
        </p:nvSpPr>
        <p:spPr>
          <a:xfrm>
            <a:off x="642939" y="1362808"/>
            <a:ext cx="10244801" cy="4897642"/>
          </a:xfrm>
        </p:spPr>
        <p:txBody>
          <a:bodyPr vert="horz" lIns="91440" tIns="45720" rIns="91440" bIns="45720" rtlCol="0" anchor="t">
            <a:normAutofit fontScale="92500" lnSpcReduction="10000"/>
          </a:bodyPr>
          <a:lstStyle/>
          <a:p>
            <a:pPr>
              <a:lnSpc>
                <a:spcPct val="110000"/>
              </a:lnSpc>
            </a:pPr>
            <a:r>
              <a:rPr lang="en-US" b="1">
                <a:solidFill>
                  <a:srgbClr val="003C58"/>
                </a:solidFill>
                <a:latin typeface="Arial"/>
                <a:cs typeface="Arial"/>
              </a:rPr>
              <a:t>Increased Copper Price</a:t>
            </a:r>
          </a:p>
          <a:p>
            <a:pPr marL="285750" indent="-285750">
              <a:lnSpc>
                <a:spcPct val="110000"/>
              </a:lnSpc>
              <a:buFont typeface="Arial" panose="020B0604020202020204" pitchFamily="34" charset="0"/>
              <a:buChar char="•"/>
            </a:pPr>
            <a:r>
              <a:rPr lang="en-US">
                <a:solidFill>
                  <a:schemeClr val="tx1">
                    <a:lumMod val="75000"/>
                    <a:lumOff val="25000"/>
                  </a:schemeClr>
                </a:solidFill>
                <a:latin typeface="Arial"/>
                <a:cs typeface="Arial"/>
              </a:rPr>
              <a:t>The PEA was estimated using a copper price of $3.75</a:t>
            </a:r>
            <a:r>
              <a:rPr lang="en-US" sz="1000">
                <a:solidFill>
                  <a:schemeClr val="tx1">
                    <a:lumMod val="75000"/>
                    <a:lumOff val="25000"/>
                  </a:schemeClr>
                </a:solidFill>
                <a:latin typeface="Arial"/>
                <a:cs typeface="Arial"/>
              </a:rPr>
              <a:t> </a:t>
            </a:r>
            <a:r>
              <a:rPr lang="en-US">
                <a:solidFill>
                  <a:schemeClr val="tx1">
                    <a:lumMod val="75000"/>
                    <a:lumOff val="25000"/>
                  </a:schemeClr>
                </a:solidFill>
                <a:latin typeface="Arial"/>
                <a:cs typeface="Arial"/>
              </a:rPr>
              <a:t>/ </a:t>
            </a:r>
            <a:r>
              <a:rPr lang="en-US" err="1">
                <a:solidFill>
                  <a:schemeClr val="tx1">
                    <a:lumMod val="75000"/>
                    <a:lumOff val="25000"/>
                  </a:schemeClr>
                </a:solidFill>
                <a:latin typeface="Arial"/>
                <a:cs typeface="Arial"/>
              </a:rPr>
              <a:t>lb</a:t>
            </a:r>
            <a:endParaRPr lang="en-US">
              <a:solidFill>
                <a:schemeClr val="tx1">
                  <a:lumMod val="75000"/>
                  <a:lumOff val="25000"/>
                </a:schemeClr>
              </a:solidFill>
              <a:latin typeface="Arial"/>
              <a:cs typeface="Arial"/>
            </a:endParaRPr>
          </a:p>
          <a:p>
            <a:pPr marL="285750" indent="-285750">
              <a:lnSpc>
                <a:spcPct val="110000"/>
              </a:lnSpc>
              <a:buFont typeface="Arial" panose="020B0604020202020204" pitchFamily="34" charset="0"/>
              <a:buChar char="•"/>
            </a:pPr>
            <a:r>
              <a:rPr lang="en-US">
                <a:solidFill>
                  <a:schemeClr val="tx1">
                    <a:lumMod val="75000"/>
                    <a:lumOff val="25000"/>
                  </a:schemeClr>
                </a:solidFill>
                <a:latin typeface="Arial"/>
                <a:cs typeface="Arial"/>
              </a:rPr>
              <a:t>Current copper price above $4.44</a:t>
            </a:r>
            <a:r>
              <a:rPr lang="en-US" sz="1000">
                <a:solidFill>
                  <a:schemeClr val="tx1">
                    <a:lumMod val="75000"/>
                    <a:lumOff val="25000"/>
                  </a:schemeClr>
                </a:solidFill>
                <a:latin typeface="Arial"/>
                <a:cs typeface="Arial"/>
              </a:rPr>
              <a:t> </a:t>
            </a:r>
            <a:r>
              <a:rPr lang="en-US">
                <a:solidFill>
                  <a:schemeClr val="tx1">
                    <a:lumMod val="75000"/>
                    <a:lumOff val="25000"/>
                  </a:schemeClr>
                </a:solidFill>
                <a:latin typeface="Arial"/>
                <a:cs typeface="Arial"/>
              </a:rPr>
              <a:t>/ </a:t>
            </a:r>
            <a:r>
              <a:rPr lang="en-US" err="1">
                <a:solidFill>
                  <a:schemeClr val="tx1">
                    <a:lumMod val="75000"/>
                    <a:lumOff val="25000"/>
                  </a:schemeClr>
                </a:solidFill>
                <a:latin typeface="Arial"/>
                <a:cs typeface="Arial"/>
              </a:rPr>
              <a:t>lb</a:t>
            </a:r>
            <a:endParaRPr lang="en-US">
              <a:solidFill>
                <a:schemeClr val="tx1">
                  <a:lumMod val="75000"/>
                  <a:lumOff val="25000"/>
                </a:schemeClr>
              </a:solidFill>
              <a:latin typeface="Arial"/>
              <a:cs typeface="Arial"/>
            </a:endParaRPr>
          </a:p>
          <a:p>
            <a:pPr marL="285750" indent="-285750">
              <a:lnSpc>
                <a:spcPct val="110000"/>
              </a:lnSpc>
              <a:buFont typeface="Arial" panose="020B0604020202020204" pitchFamily="34" charset="0"/>
              <a:buChar char="•"/>
            </a:pPr>
            <a:endParaRPr lang="en-US" b="1">
              <a:solidFill>
                <a:schemeClr val="tx1">
                  <a:lumMod val="75000"/>
                  <a:lumOff val="25000"/>
                </a:schemeClr>
              </a:solidFill>
              <a:latin typeface="Arial"/>
              <a:cs typeface="Arial"/>
            </a:endParaRPr>
          </a:p>
          <a:p>
            <a:pPr>
              <a:lnSpc>
                <a:spcPct val="110000"/>
              </a:lnSpc>
            </a:pPr>
            <a:r>
              <a:rPr lang="en-US" b="1">
                <a:solidFill>
                  <a:srgbClr val="003C58"/>
                </a:solidFill>
                <a:latin typeface="Arial"/>
                <a:cs typeface="Arial"/>
              </a:rPr>
              <a:t>Increased Knowledge of Mineral Resources </a:t>
            </a:r>
          </a:p>
          <a:p>
            <a:pPr marL="285750" indent="-285750">
              <a:lnSpc>
                <a:spcPct val="110000"/>
              </a:lnSpc>
              <a:buFont typeface="Arial" panose="020B0604020202020204" pitchFamily="34" charset="0"/>
              <a:buChar char="•"/>
            </a:pPr>
            <a:r>
              <a:rPr lang="en-US">
                <a:solidFill>
                  <a:schemeClr val="tx1">
                    <a:lumMod val="75000"/>
                    <a:lumOff val="25000"/>
                  </a:schemeClr>
                </a:solidFill>
                <a:latin typeface="Arial"/>
                <a:cs typeface="Arial"/>
              </a:rPr>
              <a:t>Added 97,900 meters of resource drilling </a:t>
            </a:r>
          </a:p>
          <a:p>
            <a:pPr marL="285750" indent="-285750">
              <a:lnSpc>
                <a:spcPct val="110000"/>
              </a:lnSpc>
              <a:buFont typeface="Arial" panose="020B0604020202020204" pitchFamily="34" charset="0"/>
              <a:buChar char="•"/>
            </a:pPr>
            <a:r>
              <a:rPr lang="en-US">
                <a:solidFill>
                  <a:schemeClr val="tx1">
                    <a:lumMod val="75000"/>
                    <a:lumOff val="25000"/>
                  </a:schemeClr>
                </a:solidFill>
                <a:latin typeface="Arial"/>
                <a:cs typeface="Arial"/>
              </a:rPr>
              <a:t>Added structural interpretations to improve resource and geological model domaining</a:t>
            </a:r>
          </a:p>
          <a:p>
            <a:pPr marL="285750" indent="-285750">
              <a:lnSpc>
                <a:spcPct val="110000"/>
              </a:lnSpc>
              <a:buFont typeface="Arial" panose="020B0604020202020204" pitchFamily="34" charset="0"/>
              <a:buChar char="•"/>
            </a:pPr>
            <a:r>
              <a:rPr lang="en-US">
                <a:solidFill>
                  <a:schemeClr val="tx1">
                    <a:lumMod val="75000"/>
                    <a:lumOff val="25000"/>
                  </a:schemeClr>
                </a:solidFill>
                <a:latin typeface="Arial"/>
                <a:cs typeface="Arial"/>
              </a:rPr>
              <a:t>Converted the majority of the PEA Minable resource material into Measured &amp; Indicated Mineral Resources</a:t>
            </a:r>
            <a:endParaRPr lang="en-US" sz="800">
              <a:solidFill>
                <a:schemeClr val="tx1">
                  <a:lumMod val="75000"/>
                  <a:lumOff val="25000"/>
                </a:schemeClr>
              </a:solidFill>
            </a:endParaRPr>
          </a:p>
          <a:p>
            <a:pPr>
              <a:lnSpc>
                <a:spcPct val="110000"/>
              </a:lnSpc>
            </a:pPr>
            <a:endParaRPr lang="en-US" sz="800">
              <a:solidFill>
                <a:schemeClr val="tx1">
                  <a:lumMod val="75000"/>
                  <a:lumOff val="25000"/>
                </a:schemeClr>
              </a:solidFill>
            </a:endParaRPr>
          </a:p>
          <a:p>
            <a:pPr>
              <a:lnSpc>
                <a:spcPct val="110000"/>
              </a:lnSpc>
            </a:pPr>
            <a:r>
              <a:rPr lang="en-US" b="1">
                <a:solidFill>
                  <a:schemeClr val="tx1">
                    <a:lumMod val="75000"/>
                    <a:lumOff val="25000"/>
                  </a:schemeClr>
                </a:solidFill>
                <a:latin typeface="Arial"/>
                <a:cs typeface="Arial"/>
              </a:rPr>
              <a:t>Increases in the Cost of the Project Expected in Feasibility Study (Oct 2025)</a:t>
            </a:r>
          </a:p>
          <a:p>
            <a:pPr marL="285750" indent="-285750">
              <a:lnSpc>
                <a:spcPct val="110000"/>
              </a:lnSpc>
              <a:buFont typeface="Arial" panose="020B0604020202020204" pitchFamily="34" charset="0"/>
              <a:buChar char="•"/>
            </a:pPr>
            <a:r>
              <a:rPr lang="en-US">
                <a:solidFill>
                  <a:schemeClr val="tx1">
                    <a:lumMod val="75000"/>
                    <a:lumOff val="25000"/>
                  </a:schemeClr>
                </a:solidFill>
                <a:latin typeface="Arial"/>
                <a:cs typeface="Arial"/>
              </a:rPr>
              <a:t>Initial Equipment Capital costs trending 20% higher due to cost escalation since the PEA</a:t>
            </a:r>
          </a:p>
          <a:p>
            <a:pPr marL="285750" indent="-285750">
              <a:lnSpc>
                <a:spcPct val="110000"/>
              </a:lnSpc>
              <a:buFont typeface="Arial" panose="020B0604020202020204" pitchFamily="34" charset="0"/>
              <a:buChar char="•"/>
            </a:pPr>
            <a:r>
              <a:rPr lang="en-US">
                <a:solidFill>
                  <a:schemeClr val="tx1">
                    <a:lumMod val="75000"/>
                    <a:lumOff val="25000"/>
                  </a:schemeClr>
                </a:solidFill>
                <a:latin typeface="Arial"/>
                <a:cs typeface="Arial"/>
              </a:rPr>
              <a:t>Argentina is deregulating and working to control inflation</a:t>
            </a:r>
          </a:p>
          <a:p>
            <a:pPr marL="285750" indent="-285750">
              <a:lnSpc>
                <a:spcPct val="110000"/>
              </a:lnSpc>
              <a:buFont typeface="Arial" panose="020B0604020202020204" pitchFamily="34" charset="0"/>
              <a:buChar char="•"/>
            </a:pPr>
            <a:r>
              <a:rPr lang="en-US">
                <a:solidFill>
                  <a:schemeClr val="tx1">
                    <a:lumMod val="75000"/>
                    <a:lumOff val="25000"/>
                  </a:schemeClr>
                </a:solidFill>
                <a:latin typeface="Arial"/>
                <a:cs typeface="Arial"/>
              </a:rPr>
              <a:t>The RIGI is incentivizing capital attraction.</a:t>
            </a:r>
          </a:p>
          <a:p>
            <a:pPr marL="285750" indent="-285750">
              <a:lnSpc>
                <a:spcPct val="110000"/>
              </a:lnSpc>
              <a:buFont typeface="Arial" panose="020B0604020202020204" pitchFamily="34" charset="0"/>
              <a:buChar char="•"/>
            </a:pPr>
            <a:r>
              <a:rPr lang="en-US">
                <a:solidFill>
                  <a:schemeClr val="tx1">
                    <a:lumMod val="75000"/>
                    <a:lumOff val="25000"/>
                  </a:schemeClr>
                </a:solidFill>
                <a:latin typeface="Arial"/>
                <a:cs typeface="Arial"/>
              </a:rPr>
              <a:t>From early Jan 2024 to Apr 2025, US dollar costs have risen due to 143% inflation outpacing 45% devaluation</a:t>
            </a:r>
            <a:r>
              <a:rPr lang="en-US" baseline="30000">
                <a:solidFill>
                  <a:schemeClr val="tx1">
                    <a:lumMod val="75000"/>
                    <a:lumOff val="25000"/>
                  </a:schemeClr>
                </a:solidFill>
                <a:latin typeface="Arial"/>
                <a:cs typeface="Arial"/>
              </a:rPr>
              <a:t>1</a:t>
            </a:r>
            <a:endParaRPr lang="en-US" sz="800">
              <a:solidFill>
                <a:schemeClr val="tx1">
                  <a:lumMod val="75000"/>
                  <a:lumOff val="25000"/>
                </a:schemeClr>
              </a:solidFill>
            </a:endParaRPr>
          </a:p>
          <a:p>
            <a:pPr>
              <a:lnSpc>
                <a:spcPct val="110000"/>
              </a:lnSpc>
            </a:pPr>
            <a:endParaRPr lang="en-US">
              <a:solidFill>
                <a:schemeClr val="tx1">
                  <a:lumMod val="75000"/>
                  <a:lumOff val="25000"/>
                </a:schemeClr>
              </a:solidFill>
              <a:latin typeface="Arial"/>
              <a:cs typeface="Arial"/>
            </a:endParaRPr>
          </a:p>
        </p:txBody>
      </p:sp>
      <p:sp>
        <p:nvSpPr>
          <p:cNvPr id="5" name="TextBox 4">
            <a:extLst>
              <a:ext uri="{FF2B5EF4-FFF2-40B4-BE49-F238E27FC236}">
                <a16:creationId xmlns:a16="http://schemas.microsoft.com/office/drawing/2014/main" id="{650058B6-0D14-2EE4-E005-8B0759F92937}"/>
              </a:ext>
            </a:extLst>
          </p:cNvPr>
          <p:cNvSpPr txBox="1"/>
          <p:nvPr/>
        </p:nvSpPr>
        <p:spPr>
          <a:xfrm>
            <a:off x="642939" y="6564315"/>
            <a:ext cx="6179897" cy="230832"/>
          </a:xfrm>
          <a:prstGeom prst="rect">
            <a:avLst/>
          </a:prstGeom>
          <a:noFill/>
        </p:spPr>
        <p:txBody>
          <a:bodyPr wrap="none" rtlCol="0">
            <a:spAutoFit/>
          </a:bodyPr>
          <a:lstStyle/>
          <a:p>
            <a:r>
              <a:rPr lang="en-US" sz="900">
                <a:solidFill>
                  <a:schemeClr val="tx1">
                    <a:lumMod val="75000"/>
                    <a:lumOff val="25000"/>
                  </a:schemeClr>
                </a:solidFill>
                <a:cs typeface="Arial"/>
              </a:rPr>
              <a:t>1. INDEC - </a:t>
            </a:r>
            <a:r>
              <a:rPr lang="en-CA" sz="900">
                <a:solidFill>
                  <a:schemeClr val="tx1">
                    <a:lumMod val="75000"/>
                    <a:lumOff val="25000"/>
                  </a:schemeClr>
                </a:solidFill>
              </a:rPr>
              <a:t>National Institute of Statistics and Census of Argentina, BCRA – Banco Central De La Republica Argentina</a:t>
            </a:r>
          </a:p>
        </p:txBody>
      </p:sp>
    </p:spTree>
    <p:extLst>
      <p:ext uri="{BB962C8B-B14F-4D97-AF65-F5344CB8AC3E}">
        <p14:creationId xmlns:p14="http://schemas.microsoft.com/office/powerpoint/2010/main" val="2371514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53BBE-B52E-682E-EC5E-734BFAA7D083}"/>
            </a:ext>
          </a:extLst>
        </p:cNvPr>
        <p:cNvGrpSpPr/>
        <p:nvPr/>
      </p:nvGrpSpPr>
      <p:grpSpPr>
        <a:xfrm>
          <a:off x="0" y="0"/>
          <a:ext cx="0" cy="0"/>
          <a:chOff x="0" y="0"/>
          <a:chExt cx="0" cy="0"/>
        </a:xfrm>
      </p:grpSpPr>
      <p:pic>
        <p:nvPicPr>
          <p:cNvPr id="2" name="Imagen 6">
            <a:extLst>
              <a:ext uri="{FF2B5EF4-FFF2-40B4-BE49-F238E27FC236}">
                <a16:creationId xmlns:a16="http://schemas.microsoft.com/office/drawing/2014/main" id="{0160DF97-B43C-94C1-5D5D-337E769A0501}"/>
              </a:ext>
            </a:extLst>
          </p:cNvPr>
          <p:cNvPicPr/>
          <p:nvPr/>
        </p:nvPicPr>
        <p:blipFill rotWithShape="1">
          <a:blip r:embed="rId3" cstate="screen">
            <a:extLst>
              <a:ext uri="{28A0092B-C50C-407E-A947-70E740481C1C}">
                <a14:useLocalDpi xmlns:a14="http://schemas.microsoft.com/office/drawing/2010/main"/>
              </a:ext>
            </a:extLst>
          </a:blip>
          <a:srcRect r="3012"/>
          <a:stretch/>
        </p:blipFill>
        <p:spPr>
          <a:xfrm>
            <a:off x="699434" y="2847227"/>
            <a:ext cx="10295830" cy="3932261"/>
          </a:xfrm>
          <a:prstGeom prst="rect">
            <a:avLst/>
          </a:prstGeom>
          <a:ln>
            <a:noFill/>
          </a:ln>
        </p:spPr>
      </p:pic>
      <p:sp>
        <p:nvSpPr>
          <p:cNvPr id="24" name="CuadroTexto 8">
            <a:extLst>
              <a:ext uri="{FF2B5EF4-FFF2-40B4-BE49-F238E27FC236}">
                <a16:creationId xmlns:a16="http://schemas.microsoft.com/office/drawing/2014/main" id="{CD9B798D-06D4-5602-790F-7D69C4B30B40}"/>
              </a:ext>
            </a:extLst>
          </p:cNvPr>
          <p:cNvSpPr txBox="1"/>
          <p:nvPr/>
        </p:nvSpPr>
        <p:spPr>
          <a:xfrm>
            <a:off x="641811" y="3395395"/>
            <a:ext cx="567784" cy="461665"/>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4000 </a:t>
            </a:r>
          </a:p>
          <a:p>
            <a:r>
              <a:rPr lang="en-US" sz="1200">
                <a:latin typeface="Arial" panose="020B0604020202020204" pitchFamily="34" charset="0"/>
                <a:cs typeface="Arial" panose="020B0604020202020204" pitchFamily="34" charset="0"/>
              </a:rPr>
              <a:t>Elev</a:t>
            </a:r>
          </a:p>
        </p:txBody>
      </p:sp>
      <p:sp>
        <p:nvSpPr>
          <p:cNvPr id="26" name="Flecha: a la izquierda y derecha 11">
            <a:extLst>
              <a:ext uri="{FF2B5EF4-FFF2-40B4-BE49-F238E27FC236}">
                <a16:creationId xmlns:a16="http://schemas.microsoft.com/office/drawing/2014/main" id="{748B5319-BE9C-E826-4B3F-2B5ADC804496}"/>
              </a:ext>
            </a:extLst>
          </p:cNvPr>
          <p:cNvSpPr/>
          <p:nvPr/>
        </p:nvSpPr>
        <p:spPr>
          <a:xfrm>
            <a:off x="2608704" y="4054406"/>
            <a:ext cx="685800" cy="182880"/>
          </a:xfrm>
          <a:prstGeom prst="lef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
            <a:extLst>
              <a:ext uri="{FF2B5EF4-FFF2-40B4-BE49-F238E27FC236}">
                <a16:creationId xmlns:a16="http://schemas.microsoft.com/office/drawing/2014/main" id="{0D5DF8FE-9C52-868D-60ED-BB3E4E8ED930}"/>
              </a:ext>
            </a:extLst>
          </p:cNvPr>
          <p:cNvSpPr txBox="1"/>
          <p:nvPr/>
        </p:nvSpPr>
        <p:spPr>
          <a:xfrm>
            <a:off x="464318" y="3002025"/>
            <a:ext cx="397866" cy="400110"/>
          </a:xfrm>
          <a:prstGeom prst="rect">
            <a:avLst/>
          </a:prstGeom>
          <a:noFill/>
        </p:spPr>
        <p:txBody>
          <a:bodyPr wrap="none" rtlCol="0">
            <a:spAutoFit/>
          </a:bodyPr>
          <a:lstStyle/>
          <a:p>
            <a:r>
              <a:rPr lang="en-US" sz="2000">
                <a:solidFill>
                  <a:schemeClr val="tx1">
                    <a:lumMod val="75000"/>
                    <a:lumOff val="25000"/>
                  </a:schemeClr>
                </a:solidFill>
                <a:latin typeface="Arial Black" panose="020B0A04020102020204" pitchFamily="34" charset="0"/>
              </a:rPr>
              <a:t>N</a:t>
            </a:r>
          </a:p>
        </p:txBody>
      </p:sp>
      <p:sp>
        <p:nvSpPr>
          <p:cNvPr id="28" name="TextBox 3">
            <a:extLst>
              <a:ext uri="{FF2B5EF4-FFF2-40B4-BE49-F238E27FC236}">
                <a16:creationId xmlns:a16="http://schemas.microsoft.com/office/drawing/2014/main" id="{15069BD8-39D1-D92E-C2D7-88C19B5430DC}"/>
              </a:ext>
            </a:extLst>
          </p:cNvPr>
          <p:cNvSpPr txBox="1"/>
          <p:nvPr/>
        </p:nvSpPr>
        <p:spPr>
          <a:xfrm>
            <a:off x="10858882" y="2963654"/>
            <a:ext cx="370614" cy="400110"/>
          </a:xfrm>
          <a:prstGeom prst="rect">
            <a:avLst/>
          </a:prstGeom>
          <a:noFill/>
        </p:spPr>
        <p:txBody>
          <a:bodyPr wrap="none" rtlCol="0">
            <a:spAutoFit/>
          </a:bodyPr>
          <a:lstStyle/>
          <a:p>
            <a:r>
              <a:rPr lang="en-US" sz="2000">
                <a:solidFill>
                  <a:schemeClr val="tx1">
                    <a:lumMod val="75000"/>
                    <a:lumOff val="25000"/>
                  </a:schemeClr>
                </a:solidFill>
                <a:latin typeface="Arial Black" panose="020B0A04020102020204" pitchFamily="34" charset="0"/>
              </a:rPr>
              <a:t>S</a:t>
            </a:r>
          </a:p>
        </p:txBody>
      </p:sp>
      <p:sp>
        <p:nvSpPr>
          <p:cNvPr id="29" name="CuadroTexto 14">
            <a:extLst>
              <a:ext uri="{FF2B5EF4-FFF2-40B4-BE49-F238E27FC236}">
                <a16:creationId xmlns:a16="http://schemas.microsoft.com/office/drawing/2014/main" id="{E2486197-BD3F-B69D-0D95-C873633AA1D8}"/>
              </a:ext>
            </a:extLst>
          </p:cNvPr>
          <p:cNvSpPr txBox="1"/>
          <p:nvPr/>
        </p:nvSpPr>
        <p:spPr>
          <a:xfrm>
            <a:off x="7055051" y="5777163"/>
            <a:ext cx="3225114" cy="646331"/>
          </a:xfrm>
          <a:prstGeom prst="rect">
            <a:avLst/>
          </a:prstGeom>
          <a:noFill/>
          <a:ln>
            <a:solidFill>
              <a:schemeClr val="bg1">
                <a:lumMod val="85000"/>
              </a:schemeClr>
            </a:solidFill>
          </a:ln>
        </p:spPr>
        <p:txBody>
          <a:bodyPr wrap="none" rtlCol="0">
            <a:spAutoFit/>
          </a:bodyPr>
          <a:lstStyle/>
          <a:p>
            <a:r>
              <a:rPr lang="en-US" sz="1200">
                <a:latin typeface="Arial" panose="020B0604020202020204" pitchFamily="34" charset="0"/>
                <a:cs typeface="Arial" panose="020B0604020202020204" pitchFamily="34" charset="0"/>
              </a:rPr>
              <a:t>Legend:</a:t>
            </a:r>
          </a:p>
          <a:p>
            <a:r>
              <a:rPr lang="en-US" sz="1200">
                <a:latin typeface="Arial" panose="020B0604020202020204" pitchFamily="34" charset="0"/>
                <a:cs typeface="Arial" panose="020B0604020202020204" pitchFamily="34" charset="0"/>
              </a:rPr>
              <a:t>         2023 PEA base case mineable pit shell</a:t>
            </a:r>
          </a:p>
          <a:p>
            <a:r>
              <a:rPr lang="en-US" sz="1200">
                <a:solidFill>
                  <a:schemeClr val="tx1">
                    <a:lumMod val="50000"/>
                    <a:lumOff val="50000"/>
                  </a:schemeClr>
                </a:solidFill>
                <a:latin typeface="Arial" panose="020B0604020202020204" pitchFamily="34" charset="0"/>
                <a:cs typeface="Arial" panose="020B0604020202020204" pitchFamily="34" charset="0"/>
              </a:rPr>
              <a:t>         Total resources unconstrained pit shell</a:t>
            </a:r>
          </a:p>
        </p:txBody>
      </p:sp>
      <p:sp>
        <p:nvSpPr>
          <p:cNvPr id="30" name="CuadroTexto 18">
            <a:extLst>
              <a:ext uri="{FF2B5EF4-FFF2-40B4-BE49-F238E27FC236}">
                <a16:creationId xmlns:a16="http://schemas.microsoft.com/office/drawing/2014/main" id="{D4A70212-B45E-19D0-06E2-9E537F7EA248}"/>
              </a:ext>
            </a:extLst>
          </p:cNvPr>
          <p:cNvSpPr txBox="1"/>
          <p:nvPr/>
        </p:nvSpPr>
        <p:spPr>
          <a:xfrm>
            <a:off x="653630" y="6318613"/>
            <a:ext cx="567784" cy="461665"/>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2500 </a:t>
            </a:r>
          </a:p>
          <a:p>
            <a:r>
              <a:rPr lang="en-US" sz="1200">
                <a:latin typeface="Arial" panose="020B0604020202020204" pitchFamily="34" charset="0"/>
                <a:cs typeface="Arial" panose="020B0604020202020204" pitchFamily="34" charset="0"/>
              </a:rPr>
              <a:t>Elev</a:t>
            </a:r>
          </a:p>
        </p:txBody>
      </p:sp>
      <p:sp>
        <p:nvSpPr>
          <p:cNvPr id="32" name="CuadroTexto 23">
            <a:extLst>
              <a:ext uri="{FF2B5EF4-FFF2-40B4-BE49-F238E27FC236}">
                <a16:creationId xmlns:a16="http://schemas.microsoft.com/office/drawing/2014/main" id="{FE3C1AB5-1E88-3A51-8F80-F054DA020A79}"/>
              </a:ext>
            </a:extLst>
          </p:cNvPr>
          <p:cNvSpPr txBox="1"/>
          <p:nvPr/>
        </p:nvSpPr>
        <p:spPr>
          <a:xfrm>
            <a:off x="3431664" y="6223513"/>
            <a:ext cx="1596912" cy="292388"/>
          </a:xfrm>
          <a:prstGeom prst="rect">
            <a:avLst/>
          </a:prstGeom>
          <a:noFill/>
        </p:spPr>
        <p:txBody>
          <a:bodyPr wrap="none" rtlCol="0">
            <a:spAutoFit/>
          </a:bodyPr>
          <a:lstStyle/>
          <a:p>
            <a:r>
              <a:rPr lang="en-US" sz="1300" b="1">
                <a:latin typeface="Arial" panose="020B0604020202020204" pitchFamily="34" charset="0"/>
                <a:cs typeface="Arial" panose="020B0604020202020204" pitchFamily="34" charset="0"/>
              </a:rPr>
              <a:t>AZ22174 (1,128m</a:t>
            </a:r>
            <a:r>
              <a:rPr lang="en-US" sz="1300">
                <a:latin typeface="Arial" panose="020B0604020202020204" pitchFamily="34" charset="0"/>
                <a:cs typeface="Arial" panose="020B0604020202020204" pitchFamily="34" charset="0"/>
              </a:rPr>
              <a:t>)</a:t>
            </a:r>
          </a:p>
        </p:txBody>
      </p:sp>
      <p:sp>
        <p:nvSpPr>
          <p:cNvPr id="33" name="CuadroTexto 26">
            <a:extLst>
              <a:ext uri="{FF2B5EF4-FFF2-40B4-BE49-F238E27FC236}">
                <a16:creationId xmlns:a16="http://schemas.microsoft.com/office/drawing/2014/main" id="{E771C17F-59FD-45DF-A542-FABCC0A31F08}"/>
              </a:ext>
            </a:extLst>
          </p:cNvPr>
          <p:cNvSpPr txBox="1"/>
          <p:nvPr/>
        </p:nvSpPr>
        <p:spPr>
          <a:xfrm>
            <a:off x="1679476" y="5658223"/>
            <a:ext cx="872355" cy="492443"/>
          </a:xfrm>
          <a:prstGeom prst="rect">
            <a:avLst/>
          </a:prstGeom>
          <a:noFill/>
        </p:spPr>
        <p:txBody>
          <a:bodyPr wrap="none" rtlCol="0">
            <a:spAutoFit/>
          </a:bodyPr>
          <a:lstStyle/>
          <a:p>
            <a:r>
              <a:rPr lang="en-US" sz="1300" b="1">
                <a:latin typeface="Arial" panose="020B0604020202020204" pitchFamily="34" charset="0"/>
                <a:cs typeface="Arial" panose="020B0604020202020204" pitchFamily="34" charset="0"/>
              </a:rPr>
              <a:t>AZ23241</a:t>
            </a:r>
          </a:p>
          <a:p>
            <a:r>
              <a:rPr lang="en-US" sz="1300" b="1">
                <a:latin typeface="Arial" panose="020B0604020202020204" pitchFamily="34" charset="0"/>
                <a:cs typeface="Arial" panose="020B0604020202020204" pitchFamily="34" charset="0"/>
              </a:rPr>
              <a:t> (740m)</a:t>
            </a:r>
          </a:p>
        </p:txBody>
      </p:sp>
      <p:sp>
        <p:nvSpPr>
          <p:cNvPr id="35" name="Cerrar llave 29">
            <a:extLst>
              <a:ext uri="{FF2B5EF4-FFF2-40B4-BE49-F238E27FC236}">
                <a16:creationId xmlns:a16="http://schemas.microsoft.com/office/drawing/2014/main" id="{2E6E6A9E-97B5-4229-9135-C5D391518999}"/>
              </a:ext>
            </a:extLst>
          </p:cNvPr>
          <p:cNvSpPr/>
          <p:nvPr/>
        </p:nvSpPr>
        <p:spPr>
          <a:xfrm>
            <a:off x="3320968" y="4431670"/>
            <a:ext cx="329184" cy="2012052"/>
          </a:xfrm>
          <a:prstGeom prst="rightBrace">
            <a:avLst>
              <a:gd name="adj1" fmla="val 11830"/>
              <a:gd name="adj2" fmla="val 2171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Cerrar llave 30">
            <a:extLst>
              <a:ext uri="{FF2B5EF4-FFF2-40B4-BE49-F238E27FC236}">
                <a16:creationId xmlns:a16="http://schemas.microsoft.com/office/drawing/2014/main" id="{95E4CAAC-D468-F6B5-1DC8-DB8D68D243D7}"/>
              </a:ext>
            </a:extLst>
          </p:cNvPr>
          <p:cNvSpPr/>
          <p:nvPr/>
        </p:nvSpPr>
        <p:spPr>
          <a:xfrm>
            <a:off x="3378604" y="5389430"/>
            <a:ext cx="386445" cy="719700"/>
          </a:xfrm>
          <a:prstGeom prst="rightBrace">
            <a:avLst>
              <a:gd name="adj1" fmla="val 8333"/>
              <a:gd name="adj2" fmla="val 5903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CuadroTexto 17">
            <a:extLst>
              <a:ext uri="{FF2B5EF4-FFF2-40B4-BE49-F238E27FC236}">
                <a16:creationId xmlns:a16="http://schemas.microsoft.com/office/drawing/2014/main" id="{4021E0B6-9383-35EC-3796-3B7337B561AB}"/>
              </a:ext>
            </a:extLst>
          </p:cNvPr>
          <p:cNvSpPr txBox="1"/>
          <p:nvPr/>
        </p:nvSpPr>
        <p:spPr>
          <a:xfrm>
            <a:off x="629246" y="5343253"/>
            <a:ext cx="567784" cy="461665"/>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3000 </a:t>
            </a:r>
          </a:p>
          <a:p>
            <a:r>
              <a:rPr lang="en-US" sz="1200">
                <a:latin typeface="Arial" panose="020B0604020202020204" pitchFamily="34" charset="0"/>
                <a:cs typeface="Arial" panose="020B0604020202020204" pitchFamily="34" charset="0"/>
              </a:rPr>
              <a:t>Elev</a:t>
            </a:r>
          </a:p>
        </p:txBody>
      </p:sp>
      <p:sp>
        <p:nvSpPr>
          <p:cNvPr id="40" name="CuadroTexto 5">
            <a:extLst>
              <a:ext uri="{FF2B5EF4-FFF2-40B4-BE49-F238E27FC236}">
                <a16:creationId xmlns:a16="http://schemas.microsoft.com/office/drawing/2014/main" id="{B262A812-C81A-DD1F-CBF7-3787FF636EA2}"/>
              </a:ext>
            </a:extLst>
          </p:cNvPr>
          <p:cNvSpPr txBox="1"/>
          <p:nvPr/>
        </p:nvSpPr>
        <p:spPr>
          <a:xfrm>
            <a:off x="632294" y="4367893"/>
            <a:ext cx="567784" cy="461665"/>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3500 </a:t>
            </a:r>
          </a:p>
          <a:p>
            <a:r>
              <a:rPr lang="en-US" sz="1200">
                <a:latin typeface="Arial" panose="020B0604020202020204" pitchFamily="34" charset="0"/>
                <a:cs typeface="Arial" panose="020B0604020202020204" pitchFamily="34" charset="0"/>
              </a:rPr>
              <a:t>Elev</a:t>
            </a:r>
          </a:p>
        </p:txBody>
      </p:sp>
      <p:sp>
        <p:nvSpPr>
          <p:cNvPr id="44" name="CuadroTexto 44">
            <a:extLst>
              <a:ext uri="{FF2B5EF4-FFF2-40B4-BE49-F238E27FC236}">
                <a16:creationId xmlns:a16="http://schemas.microsoft.com/office/drawing/2014/main" id="{1EB06EFD-CE41-BE44-58E8-7042890DCCE4}"/>
              </a:ext>
            </a:extLst>
          </p:cNvPr>
          <p:cNvSpPr txBox="1"/>
          <p:nvPr/>
        </p:nvSpPr>
        <p:spPr>
          <a:xfrm>
            <a:off x="2653600" y="3812116"/>
            <a:ext cx="619080" cy="276999"/>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400 m</a:t>
            </a:r>
          </a:p>
        </p:txBody>
      </p:sp>
      <p:sp>
        <p:nvSpPr>
          <p:cNvPr id="45" name="CuadroTexto 45">
            <a:extLst>
              <a:ext uri="{FF2B5EF4-FFF2-40B4-BE49-F238E27FC236}">
                <a16:creationId xmlns:a16="http://schemas.microsoft.com/office/drawing/2014/main" id="{B6262669-ED87-2EAD-2AB3-4C088CC7F1BC}"/>
              </a:ext>
            </a:extLst>
          </p:cNvPr>
          <p:cNvSpPr txBox="1"/>
          <p:nvPr/>
        </p:nvSpPr>
        <p:spPr>
          <a:xfrm>
            <a:off x="9364551" y="5162629"/>
            <a:ext cx="814647" cy="276999"/>
          </a:xfrm>
          <a:prstGeom prst="rect">
            <a:avLst/>
          </a:prstGeom>
          <a:noFill/>
        </p:spPr>
        <p:txBody>
          <a:bodyPr wrap="none" rtlCol="0">
            <a:spAutoFit/>
          </a:bodyPr>
          <a:lstStyle/>
          <a:p>
            <a:r>
              <a:rPr lang="en-US" sz="1200" b="1"/>
              <a:t>AZ24338</a:t>
            </a:r>
            <a:endParaRPr lang="en-US" sz="1200"/>
          </a:p>
        </p:txBody>
      </p:sp>
      <p:sp>
        <p:nvSpPr>
          <p:cNvPr id="46" name="CuadroTexto 46">
            <a:extLst>
              <a:ext uri="{FF2B5EF4-FFF2-40B4-BE49-F238E27FC236}">
                <a16:creationId xmlns:a16="http://schemas.microsoft.com/office/drawing/2014/main" id="{4BA6AEFD-524F-1478-91F7-B2B169FD950E}"/>
              </a:ext>
            </a:extLst>
          </p:cNvPr>
          <p:cNvSpPr txBox="1"/>
          <p:nvPr/>
        </p:nvSpPr>
        <p:spPr>
          <a:xfrm>
            <a:off x="9828780" y="4874064"/>
            <a:ext cx="1035861" cy="276999"/>
          </a:xfrm>
          <a:prstGeom prst="rect">
            <a:avLst/>
          </a:prstGeom>
          <a:noFill/>
        </p:spPr>
        <p:txBody>
          <a:bodyPr wrap="none" rtlCol="0">
            <a:spAutoFit/>
          </a:bodyPr>
          <a:lstStyle/>
          <a:p>
            <a:r>
              <a:rPr lang="en-US" sz="1200" b="1"/>
              <a:t>AZ24336CC</a:t>
            </a:r>
            <a:endParaRPr lang="en-US" sz="1200"/>
          </a:p>
        </p:txBody>
      </p:sp>
      <p:sp>
        <p:nvSpPr>
          <p:cNvPr id="47" name="CuadroTexto 47">
            <a:extLst>
              <a:ext uri="{FF2B5EF4-FFF2-40B4-BE49-F238E27FC236}">
                <a16:creationId xmlns:a16="http://schemas.microsoft.com/office/drawing/2014/main" id="{39BA677D-678C-55B3-40F0-54F287659942}"/>
              </a:ext>
            </a:extLst>
          </p:cNvPr>
          <p:cNvSpPr txBox="1"/>
          <p:nvPr/>
        </p:nvSpPr>
        <p:spPr>
          <a:xfrm>
            <a:off x="10286393" y="5032815"/>
            <a:ext cx="1035861" cy="276999"/>
          </a:xfrm>
          <a:prstGeom prst="rect">
            <a:avLst/>
          </a:prstGeom>
          <a:noFill/>
        </p:spPr>
        <p:txBody>
          <a:bodyPr wrap="none" rtlCol="0">
            <a:spAutoFit/>
          </a:bodyPr>
          <a:lstStyle/>
          <a:p>
            <a:r>
              <a:rPr lang="en-US" sz="1200" b="1"/>
              <a:t>AZ24339CC</a:t>
            </a:r>
            <a:endParaRPr lang="en-US" sz="1200"/>
          </a:p>
        </p:txBody>
      </p:sp>
      <p:cxnSp>
        <p:nvCxnSpPr>
          <p:cNvPr id="50" name="Straight Connector 12">
            <a:extLst>
              <a:ext uri="{FF2B5EF4-FFF2-40B4-BE49-F238E27FC236}">
                <a16:creationId xmlns:a16="http://schemas.microsoft.com/office/drawing/2014/main" id="{16E0556B-C2A4-6EAA-94EE-C9BAC7C27821}"/>
              </a:ext>
            </a:extLst>
          </p:cNvPr>
          <p:cNvCxnSpPr>
            <a:cxnSpLocks/>
          </p:cNvCxnSpPr>
          <p:nvPr/>
        </p:nvCxnSpPr>
        <p:spPr>
          <a:xfrm>
            <a:off x="8664098" y="3485500"/>
            <a:ext cx="861164" cy="0"/>
          </a:xfrm>
          <a:prstGeom prst="line">
            <a:avLst/>
          </a:prstGeom>
          <a:noFill/>
          <a:ln w="50800" cap="flat">
            <a:solidFill>
              <a:schemeClr val="tx1">
                <a:lumMod val="50000"/>
                <a:lumOff val="50000"/>
              </a:schemeClr>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51" name="TextBox 36">
            <a:extLst>
              <a:ext uri="{FF2B5EF4-FFF2-40B4-BE49-F238E27FC236}">
                <a16:creationId xmlns:a16="http://schemas.microsoft.com/office/drawing/2014/main" id="{0C9382F4-EE49-282E-4757-3A4A3FC09BCA}"/>
              </a:ext>
            </a:extLst>
          </p:cNvPr>
          <p:cNvSpPr txBox="1">
            <a:spLocks/>
          </p:cNvSpPr>
          <p:nvPr/>
        </p:nvSpPr>
        <p:spPr>
          <a:xfrm>
            <a:off x="8529908" y="3070004"/>
            <a:ext cx="1192953" cy="4154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defTabSz="914400" hangingPunct="0"/>
            <a:r>
              <a:rPr lang="en-US" sz="1500" b="1">
                <a:solidFill>
                  <a:schemeClr val="tx1">
                    <a:lumMod val="50000"/>
                    <a:lumOff val="50000"/>
                  </a:schemeClr>
                </a:solidFill>
                <a:ea typeface="Montserrat SemiBold"/>
                <a:cs typeface="Montserrat SemiBold"/>
                <a:sym typeface="Montserrat SemiBold"/>
              </a:rPr>
              <a:t>500</a:t>
            </a:r>
            <a:r>
              <a:rPr lang="en-US" sz="1500" b="1">
                <a:solidFill>
                  <a:schemeClr val="tx1">
                    <a:lumMod val="85000"/>
                    <a:lumOff val="15000"/>
                  </a:schemeClr>
                </a:solidFill>
                <a:ea typeface="Montserrat SemiBold"/>
                <a:cs typeface="Montserrat SemiBold"/>
                <a:sym typeface="Montserrat SemiBold"/>
              </a:rPr>
              <a:t> </a:t>
            </a:r>
            <a:r>
              <a:rPr lang="en-US" sz="1500" b="1">
                <a:solidFill>
                  <a:schemeClr val="tx1">
                    <a:lumMod val="50000"/>
                    <a:lumOff val="50000"/>
                  </a:schemeClr>
                </a:solidFill>
                <a:ea typeface="Montserrat SemiBold"/>
                <a:cs typeface="Montserrat SemiBold"/>
                <a:sym typeface="Montserrat SemiBold"/>
              </a:rPr>
              <a:t>meters</a:t>
            </a:r>
          </a:p>
        </p:txBody>
      </p:sp>
      <p:sp>
        <p:nvSpPr>
          <p:cNvPr id="52" name="Freeform: Shape 51">
            <a:extLst>
              <a:ext uri="{FF2B5EF4-FFF2-40B4-BE49-F238E27FC236}">
                <a16:creationId xmlns:a16="http://schemas.microsoft.com/office/drawing/2014/main" id="{F2848B54-C93E-0B09-3E1E-2EDC3BFAC7A9}"/>
              </a:ext>
            </a:extLst>
          </p:cNvPr>
          <p:cNvSpPr/>
          <p:nvPr/>
        </p:nvSpPr>
        <p:spPr>
          <a:xfrm>
            <a:off x="9488968" y="4286187"/>
            <a:ext cx="1685676" cy="262393"/>
          </a:xfrm>
          <a:custGeom>
            <a:avLst/>
            <a:gdLst>
              <a:gd name="connsiteX0" fmla="*/ 1685676 w 1685676"/>
              <a:gd name="connsiteY0" fmla="*/ 262393 h 262393"/>
              <a:gd name="connsiteX1" fmla="*/ 1455088 w 1685676"/>
              <a:gd name="connsiteY1" fmla="*/ 230587 h 262393"/>
              <a:gd name="connsiteX2" fmla="*/ 1256306 w 1685676"/>
              <a:gd name="connsiteY2" fmla="*/ 206733 h 262393"/>
              <a:gd name="connsiteX3" fmla="*/ 1081377 w 1685676"/>
              <a:gd name="connsiteY3" fmla="*/ 151074 h 262393"/>
              <a:gd name="connsiteX4" fmla="*/ 970059 w 1685676"/>
              <a:gd name="connsiteY4" fmla="*/ 103366 h 262393"/>
              <a:gd name="connsiteX5" fmla="*/ 858741 w 1685676"/>
              <a:gd name="connsiteY5" fmla="*/ 79513 h 262393"/>
              <a:gd name="connsiteX6" fmla="*/ 723568 w 1685676"/>
              <a:gd name="connsiteY6" fmla="*/ 71561 h 262393"/>
              <a:gd name="connsiteX7" fmla="*/ 540688 w 1685676"/>
              <a:gd name="connsiteY7" fmla="*/ 55659 h 262393"/>
              <a:gd name="connsiteX8" fmla="*/ 405516 w 1685676"/>
              <a:gd name="connsiteY8" fmla="*/ 23853 h 262393"/>
              <a:gd name="connsiteX9" fmla="*/ 246490 w 1685676"/>
              <a:gd name="connsiteY9" fmla="*/ 0 h 262393"/>
              <a:gd name="connsiteX10" fmla="*/ 0 w 1685676"/>
              <a:gd name="connsiteY10" fmla="*/ 0 h 262393"/>
              <a:gd name="connsiteX11" fmla="*/ 0 w 1685676"/>
              <a:gd name="connsiteY11" fmla="*/ 0 h 26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676" h="262393">
                <a:moveTo>
                  <a:pt x="1685676" y="262393"/>
                </a:moveTo>
                <a:lnTo>
                  <a:pt x="1455088" y="230587"/>
                </a:lnTo>
                <a:lnTo>
                  <a:pt x="1256306" y="206733"/>
                </a:lnTo>
                <a:lnTo>
                  <a:pt x="1081377" y="151074"/>
                </a:lnTo>
                <a:lnTo>
                  <a:pt x="970059" y="103366"/>
                </a:lnTo>
                <a:lnTo>
                  <a:pt x="858741" y="79513"/>
                </a:lnTo>
                <a:lnTo>
                  <a:pt x="723568" y="71561"/>
                </a:lnTo>
                <a:lnTo>
                  <a:pt x="540688" y="55659"/>
                </a:lnTo>
                <a:lnTo>
                  <a:pt x="405516" y="23853"/>
                </a:lnTo>
                <a:lnTo>
                  <a:pt x="246490" y="0"/>
                </a:lnTo>
                <a:lnTo>
                  <a:pt x="0" y="0"/>
                </a:lnTo>
                <a:lnTo>
                  <a:pt x="0" y="0"/>
                </a:lnTo>
              </a:path>
            </a:pathLst>
          </a:custGeom>
          <a:noFill/>
          <a:ln w="3492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593C4061-5367-593D-1F07-0EE744B1D81D}"/>
              </a:ext>
            </a:extLst>
          </p:cNvPr>
          <p:cNvSpPr/>
          <p:nvPr/>
        </p:nvSpPr>
        <p:spPr>
          <a:xfrm>
            <a:off x="9528724" y="4834827"/>
            <a:ext cx="1630018" cy="318052"/>
          </a:xfrm>
          <a:custGeom>
            <a:avLst/>
            <a:gdLst>
              <a:gd name="connsiteX0" fmla="*/ 1630018 w 1630018"/>
              <a:gd name="connsiteY0" fmla="*/ 55659 h 318052"/>
              <a:gd name="connsiteX1" fmla="*/ 1518699 w 1630018"/>
              <a:gd name="connsiteY1" fmla="*/ 39756 h 318052"/>
              <a:gd name="connsiteX2" fmla="*/ 1367625 w 1630018"/>
              <a:gd name="connsiteY2" fmla="*/ 23853 h 318052"/>
              <a:gd name="connsiteX3" fmla="*/ 1232452 w 1630018"/>
              <a:gd name="connsiteY3" fmla="*/ 23853 h 318052"/>
              <a:gd name="connsiteX4" fmla="*/ 1049572 w 1630018"/>
              <a:gd name="connsiteY4" fmla="*/ 23853 h 318052"/>
              <a:gd name="connsiteX5" fmla="*/ 898498 w 1630018"/>
              <a:gd name="connsiteY5" fmla="*/ 7951 h 318052"/>
              <a:gd name="connsiteX6" fmla="*/ 795131 w 1630018"/>
              <a:gd name="connsiteY6" fmla="*/ 0 h 318052"/>
              <a:gd name="connsiteX7" fmla="*/ 604299 w 1630018"/>
              <a:gd name="connsiteY7" fmla="*/ 39756 h 318052"/>
              <a:gd name="connsiteX8" fmla="*/ 477078 w 1630018"/>
              <a:gd name="connsiteY8" fmla="*/ 103366 h 318052"/>
              <a:gd name="connsiteX9" fmla="*/ 326004 w 1630018"/>
              <a:gd name="connsiteY9" fmla="*/ 182880 h 318052"/>
              <a:gd name="connsiteX10" fmla="*/ 151075 w 1630018"/>
              <a:gd name="connsiteY10" fmla="*/ 238539 h 318052"/>
              <a:gd name="connsiteX11" fmla="*/ 0 w 1630018"/>
              <a:gd name="connsiteY11" fmla="*/ 318052 h 31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0018" h="318052">
                <a:moveTo>
                  <a:pt x="1630018" y="55659"/>
                </a:moveTo>
                <a:lnTo>
                  <a:pt x="1518699" y="39756"/>
                </a:lnTo>
                <a:lnTo>
                  <a:pt x="1367625" y="23853"/>
                </a:lnTo>
                <a:lnTo>
                  <a:pt x="1232452" y="23853"/>
                </a:lnTo>
                <a:lnTo>
                  <a:pt x="1049572" y="23853"/>
                </a:lnTo>
                <a:lnTo>
                  <a:pt x="898498" y="7951"/>
                </a:lnTo>
                <a:lnTo>
                  <a:pt x="795131" y="0"/>
                </a:lnTo>
                <a:lnTo>
                  <a:pt x="604299" y="39756"/>
                </a:lnTo>
                <a:lnTo>
                  <a:pt x="477078" y="103366"/>
                </a:lnTo>
                <a:lnTo>
                  <a:pt x="326004" y="182880"/>
                </a:lnTo>
                <a:lnTo>
                  <a:pt x="151075" y="238539"/>
                </a:lnTo>
                <a:lnTo>
                  <a:pt x="0" y="318052"/>
                </a:lnTo>
              </a:path>
            </a:pathLst>
          </a:custGeom>
          <a:noFill/>
          <a:ln w="3492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echa: a la izquierda y derecha 11">
            <a:extLst>
              <a:ext uri="{FF2B5EF4-FFF2-40B4-BE49-F238E27FC236}">
                <a16:creationId xmlns:a16="http://schemas.microsoft.com/office/drawing/2014/main" id="{2952930C-3B6E-7EB2-7664-66ECC19A636C}"/>
              </a:ext>
            </a:extLst>
          </p:cNvPr>
          <p:cNvSpPr/>
          <p:nvPr/>
        </p:nvSpPr>
        <p:spPr>
          <a:xfrm>
            <a:off x="9685790" y="3627370"/>
            <a:ext cx="1045029" cy="182880"/>
          </a:xfrm>
          <a:prstGeom prst="lef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0" name="CuadroTexto 44">
            <a:extLst>
              <a:ext uri="{FF2B5EF4-FFF2-40B4-BE49-F238E27FC236}">
                <a16:creationId xmlns:a16="http://schemas.microsoft.com/office/drawing/2014/main" id="{A7FA56A1-9FCF-219D-6B58-37181151C067}"/>
              </a:ext>
            </a:extLst>
          </p:cNvPr>
          <p:cNvSpPr txBox="1"/>
          <p:nvPr/>
        </p:nvSpPr>
        <p:spPr>
          <a:xfrm>
            <a:off x="9902241" y="3359057"/>
            <a:ext cx="619080" cy="276999"/>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600 m</a:t>
            </a:r>
          </a:p>
        </p:txBody>
      </p:sp>
      <p:sp>
        <p:nvSpPr>
          <p:cNvPr id="61" name="Cerrar llave 30">
            <a:extLst>
              <a:ext uri="{FF2B5EF4-FFF2-40B4-BE49-F238E27FC236}">
                <a16:creationId xmlns:a16="http://schemas.microsoft.com/office/drawing/2014/main" id="{1BBEC1F0-8AF4-42D0-2256-B5167A255601}"/>
              </a:ext>
            </a:extLst>
          </p:cNvPr>
          <p:cNvSpPr/>
          <p:nvPr/>
        </p:nvSpPr>
        <p:spPr>
          <a:xfrm rot="10969886">
            <a:off x="9614309" y="4497853"/>
            <a:ext cx="145390" cy="133960"/>
          </a:xfrm>
          <a:prstGeom prst="rightBrace">
            <a:avLst>
              <a:gd name="adj1" fmla="val 8333"/>
              <a:gd name="adj2" fmla="val 949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2" name="Cerrar llave 30">
            <a:extLst>
              <a:ext uri="{FF2B5EF4-FFF2-40B4-BE49-F238E27FC236}">
                <a16:creationId xmlns:a16="http://schemas.microsoft.com/office/drawing/2014/main" id="{6459BA2B-4D83-84EA-BF52-AA0B5AE707FA}"/>
              </a:ext>
            </a:extLst>
          </p:cNvPr>
          <p:cNvSpPr/>
          <p:nvPr/>
        </p:nvSpPr>
        <p:spPr>
          <a:xfrm rot="10608796">
            <a:off x="10029275" y="4391850"/>
            <a:ext cx="195862" cy="449151"/>
          </a:xfrm>
          <a:prstGeom prst="rightBrace">
            <a:avLst>
              <a:gd name="adj1" fmla="val 8333"/>
              <a:gd name="adj2" fmla="val 247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3" name="Cerrar llave 30">
            <a:extLst>
              <a:ext uri="{FF2B5EF4-FFF2-40B4-BE49-F238E27FC236}">
                <a16:creationId xmlns:a16="http://schemas.microsoft.com/office/drawing/2014/main" id="{1EC8B6D9-921F-3B45-8C73-7B9E5E75E346}"/>
              </a:ext>
            </a:extLst>
          </p:cNvPr>
          <p:cNvSpPr/>
          <p:nvPr/>
        </p:nvSpPr>
        <p:spPr>
          <a:xfrm rot="21373553" flipH="1">
            <a:off x="10574882" y="4503457"/>
            <a:ext cx="239334" cy="330226"/>
          </a:xfrm>
          <a:prstGeom prst="rightBrace">
            <a:avLst>
              <a:gd name="adj1" fmla="val 8333"/>
              <a:gd name="adj2" fmla="val 896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67" name="Straight Arrow Connector 66">
            <a:extLst>
              <a:ext uri="{FF2B5EF4-FFF2-40B4-BE49-F238E27FC236}">
                <a16:creationId xmlns:a16="http://schemas.microsoft.com/office/drawing/2014/main" id="{37188F8A-7113-4B51-3B85-9ACCC29CE439}"/>
              </a:ext>
            </a:extLst>
          </p:cNvPr>
          <p:cNvCxnSpPr>
            <a:cxnSpLocks/>
            <a:stCxn id="65" idx="3"/>
          </p:cNvCxnSpPr>
          <p:nvPr/>
        </p:nvCxnSpPr>
        <p:spPr>
          <a:xfrm>
            <a:off x="9432046" y="4532201"/>
            <a:ext cx="577066" cy="132860"/>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B56F311-B3F3-A667-1944-71B2FE61DADA}"/>
              </a:ext>
            </a:extLst>
          </p:cNvPr>
          <p:cNvCxnSpPr>
            <a:cxnSpLocks/>
            <a:stCxn id="66" idx="3"/>
          </p:cNvCxnSpPr>
          <p:nvPr/>
        </p:nvCxnSpPr>
        <p:spPr>
          <a:xfrm flipV="1">
            <a:off x="9428650" y="4737531"/>
            <a:ext cx="1135623" cy="132860"/>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E808A0E-CDF8-DC55-994C-0E381F4E7F22}"/>
              </a:ext>
            </a:extLst>
          </p:cNvPr>
          <p:cNvCxnSpPr>
            <a:cxnSpLocks/>
            <a:stCxn id="64" idx="3"/>
          </p:cNvCxnSpPr>
          <p:nvPr/>
        </p:nvCxnSpPr>
        <p:spPr>
          <a:xfrm>
            <a:off x="9431661" y="4184920"/>
            <a:ext cx="179428" cy="230096"/>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8" name="Conector recto de flecha 31">
            <a:extLst>
              <a:ext uri="{FF2B5EF4-FFF2-40B4-BE49-F238E27FC236}">
                <a16:creationId xmlns:a16="http://schemas.microsoft.com/office/drawing/2014/main" id="{CEFDF4FF-0FAB-412C-513D-DBBF0C24E937}"/>
              </a:ext>
            </a:extLst>
          </p:cNvPr>
          <p:cNvCxnSpPr>
            <a:cxnSpLocks/>
            <a:stCxn id="55" idx="1"/>
          </p:cNvCxnSpPr>
          <p:nvPr/>
        </p:nvCxnSpPr>
        <p:spPr>
          <a:xfrm flipH="1">
            <a:off x="3431664" y="4861886"/>
            <a:ext cx="379189" cy="62409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CuadroTexto 28">
            <a:extLst>
              <a:ext uri="{FF2B5EF4-FFF2-40B4-BE49-F238E27FC236}">
                <a16:creationId xmlns:a16="http://schemas.microsoft.com/office/drawing/2014/main" id="{C6478197-DDEA-4CC6-9C39-71D111AC8BD4}"/>
              </a:ext>
            </a:extLst>
          </p:cNvPr>
          <p:cNvSpPr txBox="1"/>
          <p:nvPr/>
        </p:nvSpPr>
        <p:spPr>
          <a:xfrm>
            <a:off x="776765" y="5049814"/>
            <a:ext cx="1483758" cy="246221"/>
          </a:xfrm>
          <a:prstGeom prst="rect">
            <a:avLst/>
          </a:prstGeom>
          <a:solidFill>
            <a:schemeClr val="bg1">
              <a:alpha val="50000"/>
            </a:schemeClr>
          </a:solidFill>
          <a:ln w="3175">
            <a:solidFill>
              <a:schemeClr val="tx1"/>
            </a:solidFill>
          </a:ln>
        </p:spPr>
        <p:txBody>
          <a:bodyPr wrap="square" lIns="0" tIns="0" rIns="0" bIns="0" rtlCol="0">
            <a:spAutoFit/>
          </a:bodyPr>
          <a:lstStyle>
            <a:defPPr>
              <a:defRPr lang="en-US"/>
            </a:defPPr>
            <a:lvl1pPr>
              <a:defRPr sz="1600" b="1" spc="-100">
                <a:ln w="3175">
                  <a:noFill/>
                  <a:prstDash val="solid"/>
                </a:ln>
                <a:latin typeface="+mj-lt"/>
                <a:cs typeface="Arial" panose="020B0604020202020204" pitchFamily="34" charset="0"/>
              </a:defRPr>
            </a:lvl1pPr>
          </a:lstStyle>
          <a:p>
            <a:pPr algn="ctr"/>
            <a:r>
              <a:rPr lang="en-US"/>
              <a:t>0.20% Cu / 202</a:t>
            </a:r>
            <a:r>
              <a:rPr lang="en-US" sz="1100"/>
              <a:t> </a:t>
            </a:r>
            <a:r>
              <a:rPr lang="en-US"/>
              <a:t>m</a:t>
            </a:r>
          </a:p>
        </p:txBody>
      </p:sp>
      <p:sp>
        <p:nvSpPr>
          <p:cNvPr id="34" name="Cerrar llave 27">
            <a:extLst>
              <a:ext uri="{FF2B5EF4-FFF2-40B4-BE49-F238E27FC236}">
                <a16:creationId xmlns:a16="http://schemas.microsoft.com/office/drawing/2014/main" id="{669914ED-44B6-1BDD-0CB9-5CF793106A74}"/>
              </a:ext>
            </a:extLst>
          </p:cNvPr>
          <p:cNvSpPr/>
          <p:nvPr/>
        </p:nvSpPr>
        <p:spPr>
          <a:xfrm rot="11309562">
            <a:off x="2213316" y="5263616"/>
            <a:ext cx="138600" cy="418178"/>
          </a:xfrm>
          <a:prstGeom prst="rightBrace">
            <a:avLst>
              <a:gd name="adj1" fmla="val 8333"/>
              <a:gd name="adj2" fmla="val 732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4" name="CuadroTexto 24">
            <a:extLst>
              <a:ext uri="{FF2B5EF4-FFF2-40B4-BE49-F238E27FC236}">
                <a16:creationId xmlns:a16="http://schemas.microsoft.com/office/drawing/2014/main" id="{2D9936A1-83F9-24A6-EB81-7D4778BA697B}"/>
              </a:ext>
            </a:extLst>
          </p:cNvPr>
          <p:cNvSpPr txBox="1"/>
          <p:nvPr/>
        </p:nvSpPr>
        <p:spPr>
          <a:xfrm>
            <a:off x="7992038" y="4132148"/>
            <a:ext cx="1439623" cy="246221"/>
          </a:xfrm>
          <a:prstGeom prst="rect">
            <a:avLst/>
          </a:prstGeom>
          <a:solidFill>
            <a:schemeClr val="bg1">
              <a:alpha val="50000"/>
            </a:schemeClr>
          </a:solidFill>
          <a:ln w="3175">
            <a:solidFill>
              <a:schemeClr val="tx1"/>
            </a:solidFill>
          </a:ln>
        </p:spPr>
        <p:txBody>
          <a:bodyPr wrap="square" lIns="36000" tIns="0" rIns="36000" bIns="0" rtlCol="0">
            <a:spAutoFit/>
          </a:bodyPr>
          <a:lstStyle>
            <a:defPPr>
              <a:defRPr lang="en-US"/>
            </a:defPPr>
            <a:lvl1pPr>
              <a:defRPr sz="1600" b="1" spc="-100">
                <a:ln w="3175">
                  <a:noFill/>
                  <a:prstDash val="solid"/>
                </a:ln>
                <a:latin typeface="+mj-lt"/>
                <a:cs typeface="Arial" panose="020B0604020202020204" pitchFamily="34" charset="0"/>
              </a:defRPr>
            </a:lvl1pPr>
          </a:lstStyle>
          <a:p>
            <a:pPr algn="ctr"/>
            <a:r>
              <a:rPr lang="en-US"/>
              <a:t>0.31% Cu / 70 m</a:t>
            </a:r>
          </a:p>
        </p:txBody>
      </p:sp>
      <p:sp>
        <p:nvSpPr>
          <p:cNvPr id="65" name="CuadroTexto 24">
            <a:extLst>
              <a:ext uri="{FF2B5EF4-FFF2-40B4-BE49-F238E27FC236}">
                <a16:creationId xmlns:a16="http://schemas.microsoft.com/office/drawing/2014/main" id="{155B6C45-350B-1A91-3B64-28215E13F637}"/>
              </a:ext>
            </a:extLst>
          </p:cNvPr>
          <p:cNvSpPr txBox="1"/>
          <p:nvPr/>
        </p:nvSpPr>
        <p:spPr>
          <a:xfrm>
            <a:off x="7766222" y="4479429"/>
            <a:ext cx="1665824" cy="246221"/>
          </a:xfrm>
          <a:prstGeom prst="rect">
            <a:avLst/>
          </a:prstGeom>
          <a:solidFill>
            <a:schemeClr val="bg1">
              <a:alpha val="50000"/>
            </a:schemeClr>
          </a:solidFill>
          <a:ln w="3175">
            <a:solidFill>
              <a:schemeClr val="tx1"/>
            </a:solidFill>
          </a:ln>
        </p:spPr>
        <p:txBody>
          <a:bodyPr wrap="square" lIns="36000" tIns="0" rIns="36000" bIns="0" rtlCol="0">
            <a:spAutoFit/>
          </a:bodyPr>
          <a:lstStyle>
            <a:defPPr>
              <a:defRPr lang="en-US"/>
            </a:defPPr>
            <a:lvl1pPr>
              <a:defRPr sz="1600" b="1" spc="-100">
                <a:ln w="3175">
                  <a:noFill/>
                  <a:prstDash val="solid"/>
                </a:ln>
                <a:latin typeface="+mj-lt"/>
                <a:cs typeface="Arial" panose="020B0604020202020204" pitchFamily="34" charset="0"/>
              </a:defRPr>
            </a:lvl1pPr>
          </a:lstStyle>
          <a:p>
            <a:pPr algn="ctr"/>
            <a:r>
              <a:rPr lang="en-US"/>
              <a:t>0.21% Cu / 276.3 m</a:t>
            </a:r>
          </a:p>
        </p:txBody>
      </p:sp>
      <p:sp>
        <p:nvSpPr>
          <p:cNvPr id="66" name="CuadroTexto 24">
            <a:extLst>
              <a:ext uri="{FF2B5EF4-FFF2-40B4-BE49-F238E27FC236}">
                <a16:creationId xmlns:a16="http://schemas.microsoft.com/office/drawing/2014/main" id="{6C18EA3F-F911-5D94-171C-0D35B3F1D3DF}"/>
              </a:ext>
            </a:extLst>
          </p:cNvPr>
          <p:cNvSpPr txBox="1"/>
          <p:nvPr/>
        </p:nvSpPr>
        <p:spPr>
          <a:xfrm>
            <a:off x="7895849" y="4817619"/>
            <a:ext cx="1532801" cy="246221"/>
          </a:xfrm>
          <a:prstGeom prst="rect">
            <a:avLst/>
          </a:prstGeom>
          <a:solidFill>
            <a:schemeClr val="bg1">
              <a:alpha val="50000"/>
            </a:schemeClr>
          </a:solidFill>
          <a:ln w="3175">
            <a:solidFill>
              <a:schemeClr val="tx1"/>
            </a:solidFill>
          </a:ln>
        </p:spPr>
        <p:txBody>
          <a:bodyPr wrap="square" lIns="36000" tIns="0" rIns="36000" bIns="0" rtlCol="0">
            <a:spAutoFit/>
          </a:bodyPr>
          <a:lstStyle>
            <a:defPPr>
              <a:defRPr lang="en-US"/>
            </a:defPPr>
            <a:lvl1pPr>
              <a:defRPr sz="1600" b="1" spc="-100">
                <a:ln w="3175">
                  <a:noFill/>
                  <a:prstDash val="solid"/>
                </a:ln>
                <a:latin typeface="+mj-lt"/>
                <a:cs typeface="Arial" panose="020B0604020202020204" pitchFamily="34" charset="0"/>
              </a:defRPr>
            </a:lvl1pPr>
          </a:lstStyle>
          <a:p>
            <a:pPr algn="ctr"/>
            <a:r>
              <a:rPr lang="en-US"/>
              <a:t>0.23% Cu / 180 m</a:t>
            </a:r>
          </a:p>
        </p:txBody>
      </p:sp>
      <p:sp>
        <p:nvSpPr>
          <p:cNvPr id="55" name="CuadroTexto 25">
            <a:extLst>
              <a:ext uri="{FF2B5EF4-FFF2-40B4-BE49-F238E27FC236}">
                <a16:creationId xmlns:a16="http://schemas.microsoft.com/office/drawing/2014/main" id="{794420B2-5085-0189-AE46-71B6621D989F}"/>
              </a:ext>
            </a:extLst>
          </p:cNvPr>
          <p:cNvSpPr txBox="1"/>
          <p:nvPr/>
        </p:nvSpPr>
        <p:spPr>
          <a:xfrm>
            <a:off x="3810853" y="4686003"/>
            <a:ext cx="1824991" cy="492443"/>
          </a:xfrm>
          <a:prstGeom prst="rect">
            <a:avLst/>
          </a:prstGeom>
          <a:solidFill>
            <a:schemeClr val="bg1">
              <a:alpha val="50000"/>
            </a:schemeClr>
          </a:solidFill>
          <a:ln w="3175">
            <a:solidFill>
              <a:schemeClr val="tx1"/>
            </a:solidFill>
          </a:ln>
        </p:spPr>
        <p:txBody>
          <a:bodyPr wrap="square" lIns="36000" tIns="0" rIns="36000" bIns="0" rtlCol="0">
            <a:spAutoFit/>
          </a:bodyPr>
          <a:lstStyle/>
          <a:p>
            <a:pPr algn="ctr"/>
            <a:r>
              <a:rPr lang="en-US" sz="1600" b="1" spc="-100">
                <a:ln w="3175">
                  <a:noFill/>
                  <a:prstDash val="solid"/>
                </a:ln>
                <a:latin typeface="+mj-lt"/>
                <a:cs typeface="Arial" panose="020B0604020202020204" pitchFamily="34" charset="0"/>
              </a:rPr>
              <a:t>0.29% Cu / 1052 m</a:t>
            </a:r>
          </a:p>
          <a:p>
            <a:pPr algn="ctr"/>
            <a:r>
              <a:rPr lang="en-US" sz="1600" b="1" spc="-100">
                <a:ln w="3175">
                  <a:noFill/>
                  <a:prstDash val="solid"/>
                </a:ln>
                <a:latin typeface="+mj-lt"/>
                <a:cs typeface="Arial" panose="020B0604020202020204" pitchFamily="34" charset="0"/>
              </a:rPr>
              <a:t>Incl. 1.46% Cu / 26 m</a:t>
            </a:r>
          </a:p>
        </p:txBody>
      </p:sp>
      <p:sp>
        <p:nvSpPr>
          <p:cNvPr id="58" name="CuadroTexto 24">
            <a:extLst>
              <a:ext uri="{FF2B5EF4-FFF2-40B4-BE49-F238E27FC236}">
                <a16:creationId xmlns:a16="http://schemas.microsoft.com/office/drawing/2014/main" id="{8FD1D77E-8755-5344-1357-06EBDFEBABF9}"/>
              </a:ext>
            </a:extLst>
          </p:cNvPr>
          <p:cNvSpPr txBox="1"/>
          <p:nvPr/>
        </p:nvSpPr>
        <p:spPr>
          <a:xfrm>
            <a:off x="3859634" y="5716613"/>
            <a:ext cx="1601721" cy="246221"/>
          </a:xfrm>
          <a:prstGeom prst="rect">
            <a:avLst/>
          </a:prstGeom>
          <a:solidFill>
            <a:schemeClr val="bg1">
              <a:alpha val="50000"/>
            </a:schemeClr>
          </a:solidFill>
          <a:ln w="3175">
            <a:solidFill>
              <a:schemeClr val="tx1"/>
            </a:solidFill>
          </a:ln>
        </p:spPr>
        <p:txBody>
          <a:bodyPr wrap="square" lIns="36000" tIns="0" rIns="36000" bIns="0" rtlCol="0">
            <a:spAutoFit/>
          </a:bodyPr>
          <a:lstStyle>
            <a:defPPr>
              <a:defRPr lang="en-US"/>
            </a:defPPr>
            <a:lvl1pPr>
              <a:defRPr sz="1600" b="1" spc="-100">
                <a:ln w="3175">
                  <a:noFill/>
                  <a:prstDash val="solid"/>
                </a:ln>
                <a:latin typeface="+mj-lt"/>
                <a:cs typeface="Arial" panose="020B0604020202020204" pitchFamily="34" charset="0"/>
              </a:defRPr>
            </a:lvl1pPr>
          </a:lstStyle>
          <a:p>
            <a:pPr algn="ctr"/>
            <a:r>
              <a:rPr lang="en-US"/>
              <a:t>0.42% Cu / 480 m</a:t>
            </a:r>
          </a:p>
        </p:txBody>
      </p:sp>
      <p:sp>
        <p:nvSpPr>
          <p:cNvPr id="6" name="Rectangle 5">
            <a:extLst>
              <a:ext uri="{FF2B5EF4-FFF2-40B4-BE49-F238E27FC236}">
                <a16:creationId xmlns:a16="http://schemas.microsoft.com/office/drawing/2014/main" id="{B62A5AC6-7761-5DA9-9115-00E295E3AC2C}"/>
              </a:ext>
            </a:extLst>
          </p:cNvPr>
          <p:cNvSpPr/>
          <p:nvPr/>
        </p:nvSpPr>
        <p:spPr>
          <a:xfrm>
            <a:off x="7170485" y="6033242"/>
            <a:ext cx="279610" cy="106986"/>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39EA91-BB48-E2BF-7513-8E3602057F4E}"/>
              </a:ext>
            </a:extLst>
          </p:cNvPr>
          <p:cNvSpPr/>
          <p:nvPr/>
        </p:nvSpPr>
        <p:spPr>
          <a:xfrm>
            <a:off x="7170485" y="6237282"/>
            <a:ext cx="279610" cy="106986"/>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064F7B7-17FB-843A-532A-1C3A4898B0C1}"/>
              </a:ext>
            </a:extLst>
          </p:cNvPr>
          <p:cNvSpPr txBox="1">
            <a:spLocks/>
          </p:cNvSpPr>
          <p:nvPr/>
        </p:nvSpPr>
        <p:spPr>
          <a:xfrm>
            <a:off x="453902" y="204051"/>
            <a:ext cx="11738098" cy="73977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US" sz="2000" b="1">
                <a:solidFill>
                  <a:schemeClr val="accent2"/>
                </a:solidFill>
                <a:latin typeface="Arial"/>
                <a:cs typeface="Arial"/>
              </a:rPr>
              <a:t>McEwen Copper</a:t>
            </a:r>
          </a:p>
          <a:p>
            <a:pPr>
              <a:lnSpc>
                <a:spcPct val="100000"/>
              </a:lnSpc>
            </a:pPr>
            <a:r>
              <a:rPr lang="en-US" sz="2000" b="1" spc="-20">
                <a:solidFill>
                  <a:srgbClr val="003C58"/>
                </a:solidFill>
                <a:latin typeface="Arial"/>
                <a:cs typeface="Arial"/>
              </a:rPr>
              <a:t>Los Azules, Mineralization Extending in</a:t>
            </a:r>
            <a:r>
              <a:rPr lang="en-US" sz="1600" b="1" spc="-20">
                <a:solidFill>
                  <a:srgbClr val="003C58"/>
                </a:solidFill>
                <a:latin typeface="Arial"/>
                <a:cs typeface="Arial"/>
              </a:rPr>
              <a:t> </a:t>
            </a:r>
            <a:r>
              <a:rPr lang="en-US" sz="2000" b="1" spc="-20">
                <a:solidFill>
                  <a:srgbClr val="003C58"/>
                </a:solidFill>
                <a:latin typeface="Arial"/>
                <a:cs typeface="Arial"/>
              </a:rPr>
              <a:t>3</a:t>
            </a:r>
            <a:r>
              <a:rPr lang="en-US" sz="1600" b="1" spc="-20">
                <a:solidFill>
                  <a:srgbClr val="003C58"/>
                </a:solidFill>
                <a:latin typeface="Arial"/>
                <a:cs typeface="Arial"/>
              </a:rPr>
              <a:t> </a:t>
            </a:r>
            <a:r>
              <a:rPr lang="en-US" sz="2000" b="1" spc="-20">
                <a:solidFill>
                  <a:srgbClr val="003C58"/>
                </a:solidFill>
                <a:latin typeface="Arial"/>
                <a:cs typeface="Arial"/>
              </a:rPr>
              <a:t>Directions:</a:t>
            </a:r>
            <a:r>
              <a:rPr lang="en-US" sz="1600" b="1" spc="-20">
                <a:solidFill>
                  <a:srgbClr val="003C58"/>
                </a:solidFill>
                <a:latin typeface="Arial"/>
                <a:cs typeface="Arial"/>
              </a:rPr>
              <a:t> </a:t>
            </a:r>
            <a:r>
              <a:rPr lang="en-US" sz="2000" b="1" spc="-20">
                <a:solidFill>
                  <a:srgbClr val="003C58"/>
                </a:solidFill>
                <a:latin typeface="Arial"/>
                <a:cs typeface="Arial"/>
              </a:rPr>
              <a:t>North,</a:t>
            </a:r>
            <a:r>
              <a:rPr lang="en-US" sz="1600" b="1" spc="-20">
                <a:solidFill>
                  <a:srgbClr val="003C58"/>
                </a:solidFill>
                <a:latin typeface="Arial"/>
                <a:cs typeface="Arial"/>
              </a:rPr>
              <a:t> </a:t>
            </a:r>
            <a:r>
              <a:rPr lang="en-US" sz="2000" b="1" spc="-20">
                <a:solidFill>
                  <a:srgbClr val="003C58"/>
                </a:solidFill>
                <a:latin typeface="Arial"/>
                <a:cs typeface="Arial"/>
              </a:rPr>
              <a:t>South</a:t>
            </a:r>
            <a:r>
              <a:rPr lang="en-US" sz="1600" b="1" spc="-20">
                <a:solidFill>
                  <a:srgbClr val="003C58"/>
                </a:solidFill>
                <a:latin typeface="Arial"/>
                <a:cs typeface="Arial"/>
              </a:rPr>
              <a:t> </a:t>
            </a:r>
            <a:r>
              <a:rPr lang="en-US" sz="2000" b="1" spc="-20">
                <a:solidFill>
                  <a:srgbClr val="003C58"/>
                </a:solidFill>
                <a:latin typeface="Arial"/>
                <a:cs typeface="Arial"/>
              </a:rPr>
              <a:t>&amp;</a:t>
            </a:r>
            <a:r>
              <a:rPr lang="en-US" sz="1600" b="1" spc="-20">
                <a:solidFill>
                  <a:srgbClr val="003C58"/>
                </a:solidFill>
                <a:latin typeface="Arial"/>
                <a:cs typeface="Arial"/>
              </a:rPr>
              <a:t> </a:t>
            </a:r>
            <a:r>
              <a:rPr lang="en-US" sz="2000" b="1" spc="-20">
                <a:solidFill>
                  <a:srgbClr val="003C58"/>
                </a:solidFill>
                <a:latin typeface="Arial"/>
                <a:cs typeface="Arial"/>
              </a:rPr>
              <a:t>Deeper </a:t>
            </a:r>
            <a:endParaRPr lang="en-US" sz="2000" spc="-20">
              <a:solidFill>
                <a:srgbClr val="003C58"/>
              </a:solidFill>
              <a:latin typeface="Arial"/>
              <a:cs typeface="Arial"/>
            </a:endParaRPr>
          </a:p>
        </p:txBody>
      </p:sp>
      <p:graphicFrame>
        <p:nvGraphicFramePr>
          <p:cNvPr id="3" name="Table 2">
            <a:extLst>
              <a:ext uri="{FF2B5EF4-FFF2-40B4-BE49-F238E27FC236}">
                <a16:creationId xmlns:a16="http://schemas.microsoft.com/office/drawing/2014/main" id="{ED38ED80-5CFF-9236-AB5F-CD5C5DDA4020}"/>
              </a:ext>
            </a:extLst>
          </p:cNvPr>
          <p:cNvGraphicFramePr>
            <a:graphicFrameLocks noGrp="1"/>
          </p:cNvGraphicFramePr>
          <p:nvPr>
            <p:extLst>
              <p:ext uri="{D42A27DB-BD31-4B8C-83A1-F6EECF244321}">
                <p14:modId xmlns:p14="http://schemas.microsoft.com/office/powerpoint/2010/main" val="3990836250"/>
              </p:ext>
            </p:extLst>
          </p:nvPr>
        </p:nvGraphicFramePr>
        <p:xfrm>
          <a:off x="558743" y="1109436"/>
          <a:ext cx="10589804" cy="1779466"/>
        </p:xfrm>
        <a:graphic>
          <a:graphicData uri="http://schemas.openxmlformats.org/drawingml/2006/table">
            <a:tbl>
              <a:tblPr firstRow="1" bandRow="1">
                <a:tableStyleId>{5C22544A-7EE6-4342-B048-85BDC9FD1C3A}</a:tableStyleId>
              </a:tblPr>
              <a:tblGrid>
                <a:gridCol w="1838561">
                  <a:extLst>
                    <a:ext uri="{9D8B030D-6E8A-4147-A177-3AD203B41FA5}">
                      <a16:colId xmlns:a16="http://schemas.microsoft.com/office/drawing/2014/main" val="1985941037"/>
                    </a:ext>
                  </a:extLst>
                </a:gridCol>
                <a:gridCol w="8751243">
                  <a:extLst>
                    <a:ext uri="{9D8B030D-6E8A-4147-A177-3AD203B41FA5}">
                      <a16:colId xmlns:a16="http://schemas.microsoft.com/office/drawing/2014/main" val="3860605404"/>
                    </a:ext>
                  </a:extLst>
                </a:gridCol>
              </a:tblGrid>
              <a:tr h="0">
                <a:tc>
                  <a:txBody>
                    <a:bodyPr/>
                    <a:lstStyle/>
                    <a:p>
                      <a:pPr algn="ctr">
                        <a:spcAft>
                          <a:spcPts val="0"/>
                        </a:spcAft>
                      </a:pPr>
                      <a:endParaRPr lang="en-US" sz="100" b="1" kern="1200">
                        <a:solidFill>
                          <a:schemeClr val="bg1"/>
                        </a:solidFill>
                        <a:effectLst/>
                        <a:latin typeface="+mn-lt"/>
                        <a:ea typeface="MS Mincho"/>
                        <a:cs typeface="Times New Roman"/>
                      </a:endParaRPr>
                    </a:p>
                  </a:txBody>
                  <a:tcPr anchor="ctr">
                    <a:lnT w="76200" cap="flat" cmpd="sng" algn="ctr">
                      <a:noFill/>
                      <a:prstDash val="solid"/>
                      <a:round/>
                      <a:headEnd type="none" w="med" len="med"/>
                      <a:tailEnd type="none" w="med" len="med"/>
                    </a:lnT>
                    <a:lnB w="76200" cap="flat" cmpd="sng" algn="ctr">
                      <a:noFill/>
                      <a:prstDash val="solid"/>
                      <a:round/>
                      <a:headEnd type="none" w="med" len="med"/>
                      <a:tailEnd type="none" w="med" len="med"/>
                    </a:lnB>
                    <a:solidFill>
                      <a:schemeClr val="bg1"/>
                    </a:solidFill>
                  </a:tcPr>
                </a:tc>
                <a:tc>
                  <a:txBody>
                    <a:bodyPr/>
                    <a:lstStyle/>
                    <a:p>
                      <a:pPr defTabSz="357188">
                        <a:spcAft>
                          <a:spcPts val="600"/>
                        </a:spcAft>
                      </a:pPr>
                      <a:endParaRPr lang="en-US" sz="100" b="0" spc="-20">
                        <a:solidFill>
                          <a:srgbClr val="29486C"/>
                        </a:solidFill>
                        <a:latin typeface="Arial" panose="020B0604020202020204" pitchFamily="34" charset="0"/>
                        <a:cs typeface="Arial" panose="020B0604020202020204" pitchFamily="34" charset="0"/>
                      </a:endParaRPr>
                    </a:p>
                  </a:txBody>
                  <a:tcPr anchor="ctr">
                    <a:lnT w="76200" cap="flat" cmpd="sng" algn="ctr">
                      <a:noFill/>
                      <a:prstDash val="solid"/>
                      <a:round/>
                      <a:headEnd type="none" w="med" len="med"/>
                      <a:tailEnd type="none" w="med" len="med"/>
                    </a:lnT>
                    <a:lnB w="762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224305105"/>
                  </a:ext>
                </a:extLst>
              </a:tr>
              <a:tr h="455620">
                <a:tc>
                  <a:txBody>
                    <a:bodyPr/>
                    <a:lstStyle/>
                    <a:p>
                      <a:pPr algn="ctr">
                        <a:spcAft>
                          <a:spcPts val="0"/>
                        </a:spcAft>
                      </a:pPr>
                      <a:r>
                        <a:rPr lang="en-US" sz="1400" b="1" kern="1200">
                          <a:solidFill>
                            <a:schemeClr val="bg1"/>
                          </a:solidFill>
                          <a:effectLst/>
                          <a:latin typeface="+mn-lt"/>
                          <a:ea typeface="MS Mincho"/>
                          <a:cs typeface="Times New Roman"/>
                        </a:rPr>
                        <a:t>To the North</a:t>
                      </a:r>
                    </a:p>
                  </a:txBody>
                  <a:tcPr anchor="ct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29486C"/>
                    </a:solidFill>
                  </a:tcPr>
                </a:tc>
                <a:tc>
                  <a:txBody>
                    <a:bodyPr/>
                    <a:lstStyle/>
                    <a:p>
                      <a:pPr defTabSz="357188">
                        <a:spcAft>
                          <a:spcPts val="600"/>
                        </a:spcAft>
                      </a:pPr>
                      <a:r>
                        <a:rPr lang="en-US" sz="1100" b="1" spc="-20">
                          <a:solidFill>
                            <a:srgbClr val="29486C"/>
                          </a:solidFill>
                          <a:latin typeface="Arial" panose="020B0604020202020204" pitchFamily="34" charset="0"/>
                          <a:cs typeface="Arial" panose="020B0604020202020204" pitchFamily="34" charset="0"/>
                        </a:rPr>
                        <a:t>AZ23241</a:t>
                      </a:r>
                      <a:r>
                        <a:rPr lang="en-US" sz="1100" spc="-20">
                          <a:solidFill>
                            <a:srgbClr val="29486C"/>
                          </a:solidFill>
                          <a:latin typeface="Arial" panose="020B0604020202020204" pitchFamily="34" charset="0"/>
                          <a:cs typeface="Arial" panose="020B0604020202020204" pitchFamily="34" charset="0"/>
                        </a:rPr>
                        <a:t>: </a:t>
                      </a:r>
                      <a:r>
                        <a:rPr lang="en-US" sz="1050" b="0" kern="1200">
                          <a:solidFill>
                            <a:srgbClr val="29486C"/>
                          </a:solidFill>
                          <a:effectLst/>
                          <a:latin typeface="+mn-lt"/>
                          <a:ea typeface="MS Mincho"/>
                          <a:cs typeface="Times New Roman"/>
                        </a:rPr>
                        <a:t>over</a:t>
                      </a:r>
                      <a:r>
                        <a:rPr lang="en-US" sz="1100" spc="-20">
                          <a:solidFill>
                            <a:srgbClr val="29486C"/>
                          </a:solidFill>
                          <a:latin typeface="Arial" panose="020B0604020202020204" pitchFamily="34" charset="0"/>
                          <a:cs typeface="Arial" panose="020B0604020202020204" pitchFamily="34" charset="0"/>
                        </a:rPr>
                        <a:t> </a:t>
                      </a:r>
                      <a:r>
                        <a:rPr lang="en-US" sz="1100" b="0" spc="-20">
                          <a:solidFill>
                            <a:srgbClr val="29486C"/>
                          </a:solidFill>
                          <a:latin typeface="Arial" panose="020B0604020202020204" pitchFamily="34" charset="0"/>
                          <a:cs typeface="Arial" panose="020B0604020202020204" pitchFamily="34" charset="0"/>
                        </a:rPr>
                        <a:t>400 m North of AZ22174 encountered </a:t>
                      </a:r>
                      <a:r>
                        <a:rPr lang="en-US" sz="1100" b="1" spc="-20">
                          <a:solidFill>
                            <a:srgbClr val="29486C"/>
                          </a:solidFill>
                          <a:latin typeface="Arial" panose="020B0604020202020204" pitchFamily="34" charset="0"/>
                          <a:cs typeface="Arial" panose="020B0604020202020204" pitchFamily="34" charset="0"/>
                        </a:rPr>
                        <a:t>0.20% Cu </a:t>
                      </a:r>
                      <a:r>
                        <a:rPr lang="en-US" sz="1100" b="0" spc="-20">
                          <a:solidFill>
                            <a:srgbClr val="29486C"/>
                          </a:solidFill>
                          <a:latin typeface="Arial" panose="020B0604020202020204" pitchFamily="34" charset="0"/>
                          <a:cs typeface="Arial" panose="020B0604020202020204" pitchFamily="34" charset="0"/>
                        </a:rPr>
                        <a:t>over </a:t>
                      </a:r>
                      <a:r>
                        <a:rPr lang="en-US" sz="1100" b="1" spc="-20">
                          <a:solidFill>
                            <a:srgbClr val="29486C"/>
                          </a:solidFill>
                          <a:latin typeface="Arial" panose="020B0604020202020204" pitchFamily="34" charset="0"/>
                          <a:cs typeface="Arial" panose="020B0604020202020204" pitchFamily="34" charset="0"/>
                        </a:rPr>
                        <a:t>202 m</a:t>
                      </a:r>
                      <a:r>
                        <a:rPr lang="en-US" sz="1100" b="0" spc="-20">
                          <a:solidFill>
                            <a:srgbClr val="29486C"/>
                          </a:solidFill>
                          <a:latin typeface="Arial" panose="020B0604020202020204" pitchFamily="34" charset="0"/>
                          <a:cs typeface="Arial" panose="020B0604020202020204" pitchFamily="34" charset="0"/>
                        </a:rPr>
                        <a:t>, with </a:t>
                      </a:r>
                      <a:r>
                        <a:rPr lang="en-US" sz="1100" b="1" spc="-20">
                          <a:solidFill>
                            <a:srgbClr val="29486C"/>
                          </a:solidFill>
                          <a:latin typeface="Arial" panose="020B0604020202020204" pitchFamily="34" charset="0"/>
                          <a:cs typeface="Arial" panose="020B0604020202020204" pitchFamily="34" charset="0"/>
                        </a:rPr>
                        <a:t>0.44% Cu </a:t>
                      </a:r>
                      <a:r>
                        <a:rPr lang="en-US" sz="1100" b="0" spc="-20">
                          <a:solidFill>
                            <a:srgbClr val="29486C"/>
                          </a:solidFill>
                          <a:latin typeface="Arial" panose="020B0604020202020204" pitchFamily="34" charset="0"/>
                          <a:cs typeface="Arial" panose="020B0604020202020204" pitchFamily="34" charset="0"/>
                        </a:rPr>
                        <a:t>over the last </a:t>
                      </a:r>
                      <a:r>
                        <a:rPr lang="en-US" sz="1100" b="1" spc="-20">
                          <a:solidFill>
                            <a:srgbClr val="29486C"/>
                          </a:solidFill>
                          <a:latin typeface="Arial" panose="020B0604020202020204" pitchFamily="34" charset="0"/>
                          <a:cs typeface="Arial" panose="020B0604020202020204" pitchFamily="34" charset="0"/>
                        </a:rPr>
                        <a:t>12 m</a:t>
                      </a:r>
                      <a:endParaRPr lang="en-US" sz="1100" b="0" spc="-20">
                        <a:solidFill>
                          <a:srgbClr val="29486C"/>
                        </a:solidFill>
                        <a:latin typeface="Arial" panose="020B0604020202020204" pitchFamily="34" charset="0"/>
                        <a:cs typeface="Arial" panose="020B0604020202020204" pitchFamily="34" charset="0"/>
                      </a:endParaRPr>
                    </a:p>
                  </a:txBody>
                  <a:tcPr anchor="ct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EEBF7"/>
                    </a:solidFill>
                  </a:tcPr>
                </a:tc>
                <a:extLst>
                  <a:ext uri="{0D108BD9-81ED-4DB2-BD59-A6C34878D82A}">
                    <a16:rowId xmlns:a16="http://schemas.microsoft.com/office/drawing/2014/main" val="464604173"/>
                  </a:ext>
                </a:extLst>
              </a:tr>
              <a:tr h="714637">
                <a:tc>
                  <a:txBody>
                    <a:bodyPr/>
                    <a:lstStyle/>
                    <a:p>
                      <a:pPr algn="ctr">
                        <a:spcAft>
                          <a:spcPts val="0"/>
                        </a:spcAft>
                      </a:pPr>
                      <a:r>
                        <a:rPr lang="en-US" sz="1400" b="1" kern="1200">
                          <a:solidFill>
                            <a:schemeClr val="bg1"/>
                          </a:solidFill>
                          <a:effectLst/>
                          <a:latin typeface="+mn-lt"/>
                          <a:ea typeface="MS Mincho"/>
                          <a:cs typeface="Times New Roman"/>
                        </a:rPr>
                        <a:t>To the South</a:t>
                      </a:r>
                    </a:p>
                  </a:txBody>
                  <a:tcPr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29486C"/>
                    </a:solidFill>
                  </a:tcPr>
                </a:tc>
                <a:tc>
                  <a:txBody>
                    <a:bodyPr/>
                    <a:lstStyle/>
                    <a:p>
                      <a:pPr marL="0" indent="0">
                        <a:spcAft>
                          <a:spcPts val="600"/>
                        </a:spcAft>
                        <a:buFontTx/>
                        <a:buNone/>
                      </a:pPr>
                      <a:r>
                        <a:rPr lang="en-US" sz="1100" b="1" spc="-20">
                          <a:solidFill>
                            <a:srgbClr val="29486C"/>
                          </a:solidFill>
                          <a:latin typeface="Arial" panose="020B0604020202020204" pitchFamily="34" charset="0"/>
                          <a:cs typeface="Arial" panose="020B0604020202020204" pitchFamily="34" charset="0"/>
                        </a:rPr>
                        <a:t>0.20% </a:t>
                      </a:r>
                      <a:r>
                        <a:rPr lang="en-US" sz="1100" spc="-20">
                          <a:solidFill>
                            <a:srgbClr val="29486C"/>
                          </a:solidFill>
                          <a:latin typeface="Arial" panose="020B0604020202020204" pitchFamily="34" charset="0"/>
                          <a:cs typeface="Arial" panose="020B0604020202020204" pitchFamily="34" charset="0"/>
                        </a:rPr>
                        <a:t>to</a:t>
                      </a:r>
                      <a:r>
                        <a:rPr lang="en-US" sz="1100" b="1" spc="-20">
                          <a:solidFill>
                            <a:srgbClr val="29486C"/>
                          </a:solidFill>
                          <a:latin typeface="Arial" panose="020B0604020202020204" pitchFamily="34" charset="0"/>
                          <a:cs typeface="Arial" panose="020B0604020202020204" pitchFamily="34" charset="0"/>
                        </a:rPr>
                        <a:t> 0.30% Cu </a:t>
                      </a:r>
                      <a:r>
                        <a:rPr lang="en-US" sz="1100" b="0" spc="-20">
                          <a:solidFill>
                            <a:srgbClr val="29486C"/>
                          </a:solidFill>
                          <a:latin typeface="Arial" panose="020B0604020202020204" pitchFamily="34" charset="0"/>
                          <a:cs typeface="Arial" panose="020B0604020202020204" pitchFamily="34" charset="0"/>
                        </a:rPr>
                        <a:t>over </a:t>
                      </a:r>
                      <a:r>
                        <a:rPr lang="en-US" sz="1100" b="1" spc="-20">
                          <a:solidFill>
                            <a:srgbClr val="29486C"/>
                          </a:solidFill>
                          <a:latin typeface="Arial" panose="020B0604020202020204" pitchFamily="34" charset="0"/>
                          <a:cs typeface="Arial" panose="020B0604020202020204" pitchFamily="34" charset="0"/>
                        </a:rPr>
                        <a:t>long intercepts </a:t>
                      </a:r>
                      <a:r>
                        <a:rPr lang="en-US" sz="1100" b="0" spc="-20">
                          <a:solidFill>
                            <a:srgbClr val="29486C"/>
                          </a:solidFill>
                          <a:latin typeface="Arial" panose="020B0604020202020204" pitchFamily="34" charset="0"/>
                          <a:cs typeface="Arial" panose="020B0604020202020204" pitchFamily="34" charset="0"/>
                        </a:rPr>
                        <a:t>occur </a:t>
                      </a:r>
                      <a:r>
                        <a:rPr lang="en-US" sz="1100" spc="-20">
                          <a:solidFill>
                            <a:srgbClr val="29486C"/>
                          </a:solidFill>
                          <a:latin typeface="Arial" panose="020B0604020202020204" pitchFamily="34" charset="0"/>
                          <a:cs typeface="Arial" panose="020B0604020202020204" pitchFamily="34" charset="0"/>
                        </a:rPr>
                        <a:t>in the southern exploration holes </a:t>
                      </a:r>
                    </a:p>
                    <a:p>
                      <a:pPr>
                        <a:spcAft>
                          <a:spcPts val="600"/>
                        </a:spcAft>
                      </a:pPr>
                      <a:r>
                        <a:rPr lang="en-US" sz="1100" b="1" spc="-20">
                          <a:solidFill>
                            <a:srgbClr val="29486C"/>
                          </a:solidFill>
                          <a:latin typeface="Arial" panose="020B0604020202020204" pitchFamily="34" charset="0"/>
                          <a:cs typeface="Arial" panose="020B0604020202020204" pitchFamily="34" charset="0"/>
                        </a:rPr>
                        <a:t>AZ24338</a:t>
                      </a:r>
                      <a:r>
                        <a:rPr lang="en-US" sz="1100" spc="-20">
                          <a:solidFill>
                            <a:srgbClr val="29486C"/>
                          </a:solidFill>
                          <a:latin typeface="Arial" panose="020B0604020202020204" pitchFamily="34" charset="0"/>
                          <a:cs typeface="Arial" panose="020B0604020202020204" pitchFamily="34" charset="0"/>
                        </a:rPr>
                        <a:t> intercepted </a:t>
                      </a:r>
                      <a:r>
                        <a:rPr lang="en-US" sz="1100" b="1" spc="-20">
                          <a:solidFill>
                            <a:srgbClr val="29486C"/>
                          </a:solidFill>
                          <a:latin typeface="Arial" panose="020B0604020202020204" pitchFamily="34" charset="0"/>
                          <a:cs typeface="Arial" panose="020B0604020202020204" pitchFamily="34" charset="0"/>
                        </a:rPr>
                        <a:t>0.31% Cu </a:t>
                      </a:r>
                      <a:r>
                        <a:rPr lang="en-US" sz="1100" spc="-20">
                          <a:solidFill>
                            <a:srgbClr val="29486C"/>
                          </a:solidFill>
                          <a:latin typeface="Arial" panose="020B0604020202020204" pitchFamily="34" charset="0"/>
                          <a:cs typeface="Arial" panose="020B0604020202020204" pitchFamily="34" charset="0"/>
                        </a:rPr>
                        <a:t>over </a:t>
                      </a:r>
                      <a:r>
                        <a:rPr lang="en-US" sz="1100" b="1" spc="-20">
                          <a:solidFill>
                            <a:srgbClr val="29486C"/>
                          </a:solidFill>
                          <a:latin typeface="Arial" panose="020B0604020202020204" pitchFamily="34" charset="0"/>
                          <a:cs typeface="Arial" panose="020B0604020202020204" pitchFamily="34" charset="0"/>
                        </a:rPr>
                        <a:t>70 m</a:t>
                      </a:r>
                      <a:endParaRPr lang="en-US" sz="1100" b="0" spc="-20">
                        <a:solidFill>
                          <a:srgbClr val="29486C"/>
                        </a:solidFill>
                        <a:latin typeface="Arial" panose="020B0604020202020204" pitchFamily="34" charset="0"/>
                        <a:cs typeface="Arial" panose="020B0604020202020204" pitchFamily="34" charset="0"/>
                      </a:endParaRPr>
                    </a:p>
                  </a:txBody>
                  <a:tcPr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EEBF7"/>
                    </a:solidFill>
                  </a:tcPr>
                </a:tc>
                <a:extLst>
                  <a:ext uri="{0D108BD9-81ED-4DB2-BD59-A6C34878D82A}">
                    <a16:rowId xmlns:a16="http://schemas.microsoft.com/office/drawing/2014/main" val="2971977883"/>
                  </a:ext>
                </a:extLst>
              </a:tr>
              <a:tr h="492369">
                <a:tc>
                  <a:txBody>
                    <a:bodyPr/>
                    <a:lstStyle/>
                    <a:p>
                      <a:pPr algn="ctr">
                        <a:spcAft>
                          <a:spcPts val="0"/>
                        </a:spcAft>
                      </a:pPr>
                      <a:r>
                        <a:rPr lang="en-US" sz="1400" b="1" kern="1200">
                          <a:solidFill>
                            <a:schemeClr val="bg1"/>
                          </a:solidFill>
                          <a:effectLst/>
                          <a:latin typeface="+mn-lt"/>
                          <a:ea typeface="MS Mincho"/>
                          <a:cs typeface="Times New Roman"/>
                        </a:rPr>
                        <a:t>At Depth</a:t>
                      </a:r>
                    </a:p>
                  </a:txBody>
                  <a:tcPr anchor="ctr">
                    <a:lnT w="76200" cap="flat" cmpd="sng" algn="ctr">
                      <a:solidFill>
                        <a:schemeClr val="bg1"/>
                      </a:solidFill>
                      <a:prstDash val="solid"/>
                      <a:round/>
                      <a:headEnd type="none" w="med" len="med"/>
                      <a:tailEnd type="none" w="med" len="med"/>
                    </a:lnT>
                    <a:solidFill>
                      <a:srgbClr val="29486C"/>
                    </a:solidFill>
                  </a:tcPr>
                </a:tc>
                <a:tc>
                  <a:txBody>
                    <a:bodyPr/>
                    <a:lstStyle/>
                    <a:p>
                      <a:pPr defTabSz="357188">
                        <a:spcAft>
                          <a:spcPts val="600"/>
                        </a:spcAft>
                      </a:pPr>
                      <a:r>
                        <a:rPr lang="en-US" sz="1100" b="1" spc="-20">
                          <a:solidFill>
                            <a:srgbClr val="29486C"/>
                          </a:solidFill>
                          <a:latin typeface="Arial" panose="020B0604020202020204" pitchFamily="34" charset="0"/>
                          <a:cs typeface="Arial" panose="020B0604020202020204" pitchFamily="34" charset="0"/>
                        </a:rPr>
                        <a:t>AZ22174: 0.29% Cu</a:t>
                      </a:r>
                      <a:r>
                        <a:rPr lang="en-US" sz="1100" spc="-20">
                          <a:solidFill>
                            <a:srgbClr val="29486C"/>
                          </a:solidFill>
                          <a:latin typeface="Arial" panose="020B0604020202020204" pitchFamily="34" charset="0"/>
                          <a:cs typeface="Arial" panose="020B0604020202020204" pitchFamily="34" charset="0"/>
                        </a:rPr>
                        <a:t> </a:t>
                      </a:r>
                      <a:r>
                        <a:rPr lang="en-US" sz="1100" b="0" spc="-20">
                          <a:solidFill>
                            <a:srgbClr val="29486C"/>
                          </a:solidFill>
                          <a:latin typeface="Arial" panose="020B0604020202020204" pitchFamily="34" charset="0"/>
                          <a:cs typeface="Arial" panose="020B0604020202020204" pitchFamily="34" charset="0"/>
                        </a:rPr>
                        <a:t>over </a:t>
                      </a:r>
                      <a:r>
                        <a:rPr lang="en-US" sz="1100" b="1" spc="-20">
                          <a:solidFill>
                            <a:srgbClr val="29486C"/>
                          </a:solidFill>
                          <a:latin typeface="Arial" panose="020B0604020202020204" pitchFamily="34" charset="0"/>
                          <a:cs typeface="Arial" panose="020B0604020202020204" pitchFamily="34" charset="0"/>
                        </a:rPr>
                        <a:t>1,052 m </a:t>
                      </a:r>
                      <a:r>
                        <a:rPr lang="en-US" sz="1100" b="0" spc="-20">
                          <a:solidFill>
                            <a:srgbClr val="29486C"/>
                          </a:solidFill>
                          <a:latin typeface="Arial" panose="020B0604020202020204" pitchFamily="34" charset="0"/>
                          <a:cs typeface="Arial" panose="020B0604020202020204" pitchFamily="34" charset="0"/>
                        </a:rPr>
                        <a:t>incl. </a:t>
                      </a:r>
                      <a:r>
                        <a:rPr lang="en-US" sz="1100" b="1" spc="-20">
                          <a:solidFill>
                            <a:srgbClr val="29486C"/>
                          </a:solidFill>
                          <a:latin typeface="Arial" panose="020B0604020202020204" pitchFamily="34" charset="0"/>
                          <a:cs typeface="Arial" panose="020B0604020202020204" pitchFamily="34" charset="0"/>
                        </a:rPr>
                        <a:t>0.42% Cu </a:t>
                      </a:r>
                      <a:r>
                        <a:rPr lang="en-US" sz="1100" b="0" spc="-20">
                          <a:solidFill>
                            <a:srgbClr val="29486C"/>
                          </a:solidFill>
                          <a:latin typeface="Arial" panose="020B0604020202020204" pitchFamily="34" charset="0"/>
                          <a:cs typeface="Arial" panose="020B0604020202020204" pitchFamily="34" charset="0"/>
                        </a:rPr>
                        <a:t>over</a:t>
                      </a:r>
                      <a:r>
                        <a:rPr lang="en-US" sz="1100" spc="-20">
                          <a:solidFill>
                            <a:srgbClr val="29486C"/>
                          </a:solidFill>
                          <a:latin typeface="Arial" panose="020B0604020202020204" pitchFamily="34" charset="0"/>
                          <a:cs typeface="Arial" panose="020B0604020202020204" pitchFamily="34" charset="0"/>
                        </a:rPr>
                        <a:t> </a:t>
                      </a:r>
                      <a:r>
                        <a:rPr lang="en-US" sz="1100" b="1" spc="-20">
                          <a:solidFill>
                            <a:srgbClr val="29486C"/>
                          </a:solidFill>
                          <a:latin typeface="Arial" panose="020B0604020202020204" pitchFamily="34" charset="0"/>
                          <a:cs typeface="Arial" panose="020B0604020202020204" pitchFamily="34" charset="0"/>
                        </a:rPr>
                        <a:t>480 m </a:t>
                      </a:r>
                      <a:r>
                        <a:rPr lang="en-US" sz="1100" b="0" spc="-20">
                          <a:solidFill>
                            <a:srgbClr val="29486C"/>
                          </a:solidFill>
                          <a:latin typeface="Arial" panose="020B0604020202020204" pitchFamily="34" charset="0"/>
                          <a:cs typeface="Arial" panose="020B0604020202020204" pitchFamily="34" charset="0"/>
                        </a:rPr>
                        <a:t>coincides with a prominent deep geophysical anomaly</a:t>
                      </a:r>
                    </a:p>
                  </a:txBody>
                  <a:tcPr anchor="ctr">
                    <a:lnT w="76200" cap="flat" cmpd="sng" algn="ctr">
                      <a:solidFill>
                        <a:schemeClr val="bg1"/>
                      </a:solidFill>
                      <a:prstDash val="solid"/>
                      <a:round/>
                      <a:headEnd type="none" w="med" len="med"/>
                      <a:tailEnd type="none" w="med" len="med"/>
                    </a:lnT>
                    <a:solidFill>
                      <a:srgbClr val="DEEBF7"/>
                    </a:solidFill>
                  </a:tcPr>
                </a:tc>
                <a:extLst>
                  <a:ext uri="{0D108BD9-81ED-4DB2-BD59-A6C34878D82A}">
                    <a16:rowId xmlns:a16="http://schemas.microsoft.com/office/drawing/2014/main" val="120125492"/>
                  </a:ext>
                </a:extLst>
              </a:tr>
            </a:tbl>
          </a:graphicData>
        </a:graphic>
      </p:graphicFrame>
      <p:sp>
        <p:nvSpPr>
          <p:cNvPr id="5" name="Slide Number Placeholder 1">
            <a:extLst>
              <a:ext uri="{FF2B5EF4-FFF2-40B4-BE49-F238E27FC236}">
                <a16:creationId xmlns:a16="http://schemas.microsoft.com/office/drawing/2014/main" id="{56B134E4-671F-5F1D-B6DC-E07C726A86FC}"/>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29</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75922871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578E5-2907-FB6A-2A1E-C33A5125131E}"/>
            </a:ext>
          </a:extLst>
        </p:cNvPr>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C52F8420-CDD1-207A-E0C7-0F173E81D545}"/>
              </a:ext>
            </a:extLst>
          </p:cNvPr>
          <p:cNvGraphicFramePr>
            <a:graphicFrameLocks/>
          </p:cNvGraphicFramePr>
          <p:nvPr>
            <p:extLst>
              <p:ext uri="{D42A27DB-BD31-4B8C-83A1-F6EECF244321}">
                <p14:modId xmlns:p14="http://schemas.microsoft.com/office/powerpoint/2010/main" val="2918221714"/>
              </p:ext>
            </p:extLst>
          </p:nvPr>
        </p:nvGraphicFramePr>
        <p:xfrm>
          <a:off x="642939" y="1391239"/>
          <a:ext cx="10799064" cy="4860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D3DAA49D-E3E7-A4CC-3A29-449799E9F82C}"/>
              </a:ext>
            </a:extLst>
          </p:cNvPr>
          <p:cNvSpPr>
            <a:spLocks noGrp="1"/>
          </p:cNvSpPr>
          <p:nvPr>
            <p:ph type="title"/>
          </p:nvPr>
        </p:nvSpPr>
        <p:spPr>
          <a:xfrm>
            <a:off x="642939" y="245772"/>
            <a:ext cx="8386761" cy="1029201"/>
          </a:xfrm>
        </p:spPr>
        <p:txBody>
          <a:bodyPr>
            <a:normAutofit fontScale="90000"/>
          </a:bodyPr>
          <a:lstStyle/>
          <a:p>
            <a:br>
              <a:rPr lang="en-US"/>
            </a:br>
            <a:r>
              <a:rPr lang="en-US">
                <a:latin typeface="Arial"/>
                <a:cs typeface="Arial"/>
              </a:rPr>
              <a:t>Commodities Are Cheap @ 55 Year Low Relative to Equities </a:t>
            </a:r>
            <a:br>
              <a:rPr lang="en-US">
                <a:latin typeface="Arial"/>
                <a:cs typeface="Arial"/>
              </a:rPr>
            </a:br>
            <a:r>
              <a:rPr lang="en-US">
                <a:latin typeface="Arial"/>
                <a:cs typeface="Arial"/>
              </a:rPr>
              <a:t>              S&amp;P GS Commodity Index vs S&amp;P 500 (1970-2025)</a:t>
            </a:r>
            <a:br>
              <a:rPr lang="en-US"/>
            </a:br>
            <a:r>
              <a:rPr lang="en-US" sz="2000" b="0">
                <a:latin typeface="Arial"/>
                <a:cs typeface="Arial"/>
              </a:rPr>
              <a:t> </a:t>
            </a:r>
            <a:endParaRPr lang="en-US" b="0">
              <a:latin typeface="Arial"/>
              <a:cs typeface="Arial"/>
            </a:endParaRPr>
          </a:p>
        </p:txBody>
      </p:sp>
      <p:sp>
        <p:nvSpPr>
          <p:cNvPr id="10" name="TextBox 9">
            <a:extLst>
              <a:ext uri="{FF2B5EF4-FFF2-40B4-BE49-F238E27FC236}">
                <a16:creationId xmlns:a16="http://schemas.microsoft.com/office/drawing/2014/main" id="{73ECA237-8472-43B3-FBDC-013022996E8E}"/>
              </a:ext>
            </a:extLst>
          </p:cNvPr>
          <p:cNvSpPr txBox="1"/>
          <p:nvPr/>
        </p:nvSpPr>
        <p:spPr>
          <a:xfrm>
            <a:off x="695326" y="74276"/>
            <a:ext cx="1745029" cy="369332"/>
          </a:xfrm>
          <a:prstGeom prst="rect">
            <a:avLst/>
          </a:prstGeom>
          <a:solidFill>
            <a:srgbClr val="003C58"/>
          </a:solidFill>
        </p:spPr>
        <p:txBody>
          <a:bodyPr wrap="none" rtlCol="0">
            <a:spAutoFit/>
          </a:bodyPr>
          <a:lstStyle/>
          <a:p>
            <a:r>
              <a:rPr lang="en-US" b="1">
                <a:solidFill>
                  <a:schemeClr val="bg1"/>
                </a:solidFill>
              </a:rPr>
              <a:t>Market Timing</a:t>
            </a:r>
          </a:p>
        </p:txBody>
      </p:sp>
      <p:sp>
        <p:nvSpPr>
          <p:cNvPr id="16" name="TextBox 15">
            <a:extLst>
              <a:ext uri="{FF2B5EF4-FFF2-40B4-BE49-F238E27FC236}">
                <a16:creationId xmlns:a16="http://schemas.microsoft.com/office/drawing/2014/main" id="{01960A19-B771-C964-022E-18D6361372DF}"/>
              </a:ext>
            </a:extLst>
          </p:cNvPr>
          <p:cNvSpPr txBox="1"/>
          <p:nvPr/>
        </p:nvSpPr>
        <p:spPr>
          <a:xfrm>
            <a:off x="5897788" y="5270996"/>
            <a:ext cx="1028423" cy="276999"/>
          </a:xfrm>
          <a:prstGeom prst="rect">
            <a:avLst/>
          </a:prstGeom>
          <a:noFill/>
        </p:spPr>
        <p:txBody>
          <a:bodyPr wrap="none" rtlCol="0">
            <a:spAutoFit/>
          </a:bodyPr>
          <a:lstStyle/>
          <a:p>
            <a:r>
              <a:rPr lang="en-US" sz="1200">
                <a:solidFill>
                  <a:schemeClr val="accent6">
                    <a:lumMod val="75000"/>
                  </a:schemeClr>
                </a:solidFill>
              </a:rPr>
              <a:t>Tech Bubble</a:t>
            </a:r>
          </a:p>
        </p:txBody>
      </p:sp>
      <p:sp>
        <p:nvSpPr>
          <p:cNvPr id="19" name="Rectangle 18">
            <a:extLst>
              <a:ext uri="{FF2B5EF4-FFF2-40B4-BE49-F238E27FC236}">
                <a16:creationId xmlns:a16="http://schemas.microsoft.com/office/drawing/2014/main" id="{EFB3B8F3-B2BC-E89A-EE63-F5B5F4719AF0}"/>
              </a:ext>
            </a:extLst>
          </p:cNvPr>
          <p:cNvSpPr/>
          <p:nvPr/>
        </p:nvSpPr>
        <p:spPr>
          <a:xfrm>
            <a:off x="6142492" y="4862029"/>
            <a:ext cx="481280" cy="412132"/>
          </a:xfrm>
          <a:prstGeom prst="rect">
            <a:avLst/>
          </a:prstGeom>
          <a:solidFill>
            <a:schemeClr val="accent6">
              <a:lumMod val="75000"/>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A4F2D8-17B3-1D66-5700-0BEB9D3A70CB}"/>
              </a:ext>
            </a:extLst>
          </p:cNvPr>
          <p:cNvSpPr/>
          <p:nvPr/>
        </p:nvSpPr>
        <p:spPr>
          <a:xfrm>
            <a:off x="9280932" y="5166573"/>
            <a:ext cx="1871950" cy="550918"/>
          </a:xfrm>
          <a:prstGeom prst="rect">
            <a:avLst/>
          </a:prstGeom>
          <a:solidFill>
            <a:schemeClr val="accent6">
              <a:lumMod val="75000"/>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9CC57B6-F042-161F-79AD-E8512581676A}"/>
              </a:ext>
            </a:extLst>
          </p:cNvPr>
          <p:cNvSpPr txBox="1"/>
          <p:nvPr/>
        </p:nvSpPr>
        <p:spPr>
          <a:xfrm>
            <a:off x="9626040" y="5670090"/>
            <a:ext cx="1181734" cy="276999"/>
          </a:xfrm>
          <a:prstGeom prst="rect">
            <a:avLst/>
          </a:prstGeom>
          <a:noFill/>
        </p:spPr>
        <p:txBody>
          <a:bodyPr wrap="none" rtlCol="0">
            <a:spAutoFit/>
          </a:bodyPr>
          <a:lstStyle/>
          <a:p>
            <a:r>
              <a:rPr lang="en-US" sz="1200">
                <a:solidFill>
                  <a:schemeClr val="accent6">
                    <a:lumMod val="75000"/>
                  </a:schemeClr>
                </a:solidFill>
              </a:rPr>
              <a:t>Current Period</a:t>
            </a:r>
          </a:p>
        </p:txBody>
      </p:sp>
      <p:sp>
        <p:nvSpPr>
          <p:cNvPr id="24" name="TextBox 23">
            <a:extLst>
              <a:ext uri="{FF2B5EF4-FFF2-40B4-BE49-F238E27FC236}">
                <a16:creationId xmlns:a16="http://schemas.microsoft.com/office/drawing/2014/main" id="{0B3E1B9E-E2B5-C9D5-BC8B-CC95A672FABA}"/>
              </a:ext>
            </a:extLst>
          </p:cNvPr>
          <p:cNvSpPr txBox="1"/>
          <p:nvPr/>
        </p:nvSpPr>
        <p:spPr>
          <a:xfrm>
            <a:off x="9183490" y="2825956"/>
            <a:ext cx="2497800" cy="430887"/>
          </a:xfrm>
          <a:prstGeom prst="rect">
            <a:avLst/>
          </a:prstGeom>
          <a:noFill/>
        </p:spPr>
        <p:txBody>
          <a:bodyPr wrap="none" lIns="91440" tIns="45720" rIns="91440" bIns="45720" rtlCol="0" anchor="t">
            <a:spAutoFit/>
          </a:bodyPr>
          <a:lstStyle/>
          <a:p>
            <a:r>
              <a:rPr lang="en-US" sz="1100">
                <a:solidFill>
                  <a:srgbClr val="FF0000"/>
                </a:solidFill>
              </a:rPr>
              <a:t>Commodities Expensive vs Equities </a:t>
            </a:r>
          </a:p>
          <a:p>
            <a:r>
              <a:rPr lang="en-US" sz="1100">
                <a:solidFill>
                  <a:schemeClr val="accent6"/>
                </a:solidFill>
              </a:rPr>
              <a:t>Commodities Cheap vs Equities</a:t>
            </a:r>
            <a:endParaRPr lang="en-US" sz="1100">
              <a:solidFill>
                <a:schemeClr val="accent6"/>
              </a:solidFill>
              <a:cs typeface="Arial"/>
            </a:endParaRPr>
          </a:p>
        </p:txBody>
      </p:sp>
      <p:sp>
        <p:nvSpPr>
          <p:cNvPr id="25" name="Rectangle 24">
            <a:extLst>
              <a:ext uri="{FF2B5EF4-FFF2-40B4-BE49-F238E27FC236}">
                <a16:creationId xmlns:a16="http://schemas.microsoft.com/office/drawing/2014/main" id="{15501D8F-2326-081F-3DA7-9AB36585DAA2}"/>
              </a:ext>
            </a:extLst>
          </p:cNvPr>
          <p:cNvSpPr>
            <a:spLocks noChangeAspect="1"/>
          </p:cNvSpPr>
          <p:nvPr/>
        </p:nvSpPr>
        <p:spPr>
          <a:xfrm>
            <a:off x="8891027" y="3060638"/>
            <a:ext cx="240372" cy="144000"/>
          </a:xfrm>
          <a:prstGeom prst="rect">
            <a:avLst/>
          </a:prstGeom>
          <a:solidFill>
            <a:schemeClr val="accent6">
              <a:lumMod val="75000"/>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609C7F-733E-7177-1A15-F97965DBEF3C}"/>
              </a:ext>
            </a:extLst>
          </p:cNvPr>
          <p:cNvSpPr>
            <a:spLocks noChangeAspect="1"/>
          </p:cNvSpPr>
          <p:nvPr/>
        </p:nvSpPr>
        <p:spPr>
          <a:xfrm>
            <a:off x="8891027" y="2864433"/>
            <a:ext cx="240372" cy="144000"/>
          </a:xfrm>
          <a:prstGeom prst="rect">
            <a:avLst/>
          </a:prstGeom>
          <a:solidFill>
            <a:srgbClr val="FF0000">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67911B1-6443-7281-C7C4-10D926051C36}"/>
              </a:ext>
            </a:extLst>
          </p:cNvPr>
          <p:cNvSpPr>
            <a:spLocks noChangeAspect="1"/>
          </p:cNvSpPr>
          <p:nvPr/>
        </p:nvSpPr>
        <p:spPr>
          <a:xfrm>
            <a:off x="7909695" y="2004222"/>
            <a:ext cx="287258" cy="288000"/>
          </a:xfrm>
          <a:prstGeom prst="rect">
            <a:avLst/>
          </a:prstGeom>
          <a:solidFill>
            <a:srgbClr val="FF0000">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C82DA0D-79A3-AA75-811A-B4ED116A6878}"/>
              </a:ext>
            </a:extLst>
          </p:cNvPr>
          <p:cNvSpPr txBox="1"/>
          <p:nvPr/>
        </p:nvSpPr>
        <p:spPr>
          <a:xfrm>
            <a:off x="7295933" y="1746290"/>
            <a:ext cx="1606530" cy="276999"/>
          </a:xfrm>
          <a:prstGeom prst="rect">
            <a:avLst/>
          </a:prstGeom>
          <a:noFill/>
        </p:spPr>
        <p:txBody>
          <a:bodyPr wrap="none" rtlCol="0">
            <a:spAutoFit/>
          </a:bodyPr>
          <a:lstStyle/>
          <a:p>
            <a:r>
              <a:rPr lang="en-US" sz="1200">
                <a:solidFill>
                  <a:srgbClr val="FF0000"/>
                </a:solidFill>
              </a:rPr>
              <a:t>2008 Financial Crisis</a:t>
            </a:r>
          </a:p>
        </p:txBody>
      </p:sp>
      <p:sp>
        <p:nvSpPr>
          <p:cNvPr id="29" name="Rectangle 28">
            <a:extLst>
              <a:ext uri="{FF2B5EF4-FFF2-40B4-BE49-F238E27FC236}">
                <a16:creationId xmlns:a16="http://schemas.microsoft.com/office/drawing/2014/main" id="{2F5CBDF9-56B5-1319-B108-7E4569A2A3EB}"/>
              </a:ext>
            </a:extLst>
          </p:cNvPr>
          <p:cNvSpPr>
            <a:spLocks noChangeAspect="1"/>
          </p:cNvSpPr>
          <p:nvPr/>
        </p:nvSpPr>
        <p:spPr>
          <a:xfrm>
            <a:off x="4682348" y="1746290"/>
            <a:ext cx="287258" cy="288000"/>
          </a:xfrm>
          <a:prstGeom prst="rect">
            <a:avLst/>
          </a:prstGeom>
          <a:solidFill>
            <a:srgbClr val="FF0000">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A81FDEE-FD9F-AC0F-D184-94127DA12EB6}"/>
              </a:ext>
            </a:extLst>
          </p:cNvPr>
          <p:cNvSpPr txBox="1"/>
          <p:nvPr/>
        </p:nvSpPr>
        <p:spPr>
          <a:xfrm>
            <a:off x="4278681" y="1514598"/>
            <a:ext cx="1169616" cy="276999"/>
          </a:xfrm>
          <a:prstGeom prst="rect">
            <a:avLst/>
          </a:prstGeom>
          <a:noFill/>
        </p:spPr>
        <p:txBody>
          <a:bodyPr wrap="none" rtlCol="0">
            <a:spAutoFit/>
          </a:bodyPr>
          <a:lstStyle/>
          <a:p>
            <a:r>
              <a:rPr lang="en-US" sz="1200">
                <a:solidFill>
                  <a:srgbClr val="FF0000"/>
                </a:solidFill>
              </a:rPr>
              <a:t>1990 Gulf War</a:t>
            </a:r>
          </a:p>
        </p:txBody>
      </p:sp>
      <p:sp>
        <p:nvSpPr>
          <p:cNvPr id="4" name="TextBox 3">
            <a:extLst>
              <a:ext uri="{FF2B5EF4-FFF2-40B4-BE49-F238E27FC236}">
                <a16:creationId xmlns:a16="http://schemas.microsoft.com/office/drawing/2014/main" id="{839A89A2-2DA6-F40B-40A8-C165B9D710A4}"/>
              </a:ext>
            </a:extLst>
          </p:cNvPr>
          <p:cNvSpPr txBox="1"/>
          <p:nvPr/>
        </p:nvSpPr>
        <p:spPr>
          <a:xfrm>
            <a:off x="810807" y="6600901"/>
            <a:ext cx="10951301" cy="261610"/>
          </a:xfrm>
          <a:prstGeom prst="rect">
            <a:avLst/>
          </a:prstGeom>
          <a:ln w="25400">
            <a:miter lim="400000"/>
          </a:ln>
          <a:extLst>
            <a:ext uri="{C572A759-6A51-4108-AA02-DFA0A04FC94B}">
              <ma14:wrappingTextBoxFlag xmlns:ma14="http://schemas.microsoft.com/office/mac/drawingml/2011/main" xmlns="" val="1"/>
            </a:ext>
          </a:extLst>
        </p:spPr>
        <p:txBody>
          <a:bodyPr wrap="square" tIns="60960" bIns="60960">
            <a:spAutoFit/>
          </a:bodyPr>
          <a:lstStyle>
            <a:lvl1pPr algn="ctr">
              <a:lnSpc>
                <a:spcPct val="90000"/>
              </a:lnSpc>
              <a:defRPr sz="1800">
                <a:solidFill>
                  <a:srgbClr val="A7A7A7"/>
                </a:solidFill>
                <a:latin typeface="Avenir Medium"/>
                <a:ea typeface="Avenir Medium"/>
                <a:cs typeface="Avenir Medium"/>
                <a:sym typeface="Avenir Medium"/>
              </a:defRPr>
            </a:lvl1pPr>
          </a:lstStyle>
          <a:p>
            <a:r>
              <a:rPr sz="1000" dirty="0">
                <a:solidFill>
                  <a:schemeClr val="tx1">
                    <a:lumMod val="50000"/>
                    <a:lumOff val="50000"/>
                  </a:schemeClr>
                </a:solidFill>
                <a:latin typeface="Arial" panose="020B0604020202020204" pitchFamily="34" charset="0"/>
                <a:cs typeface="Arial" panose="020B0604020202020204" pitchFamily="34" charset="0"/>
              </a:rPr>
              <a:t>Source: </a:t>
            </a:r>
            <a:r>
              <a:rPr lang="en-CA" sz="1000" dirty="0">
                <a:solidFill>
                  <a:schemeClr val="tx1">
                    <a:lumMod val="50000"/>
                    <a:lumOff val="50000"/>
                  </a:schemeClr>
                </a:solidFill>
                <a:latin typeface="Arial" panose="020B0604020202020204" pitchFamily="34" charset="0"/>
                <a:cs typeface="Arial" panose="020B0604020202020204" pitchFamily="34" charset="0"/>
              </a:rPr>
              <a:t>Bloomberg. January 1, 1970 - September 11, 2025.</a:t>
            </a:r>
            <a:endParaRP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6DC3510-F412-16CF-9F48-C9621685103F}"/>
              </a:ext>
            </a:extLst>
          </p:cNvPr>
          <p:cNvSpPr>
            <a:spLocks noChangeAspect="1"/>
          </p:cNvSpPr>
          <p:nvPr/>
        </p:nvSpPr>
        <p:spPr>
          <a:xfrm>
            <a:off x="1805601" y="2286979"/>
            <a:ext cx="287258" cy="288000"/>
          </a:xfrm>
          <a:prstGeom prst="rect">
            <a:avLst/>
          </a:prstGeom>
          <a:solidFill>
            <a:srgbClr val="FF0000">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AACF44-F989-3036-404F-A80CD6058B30}"/>
              </a:ext>
            </a:extLst>
          </p:cNvPr>
          <p:cNvSpPr txBox="1"/>
          <p:nvPr/>
        </p:nvSpPr>
        <p:spPr>
          <a:xfrm>
            <a:off x="1530149" y="2003127"/>
            <a:ext cx="798617" cy="276999"/>
          </a:xfrm>
          <a:prstGeom prst="rect">
            <a:avLst/>
          </a:prstGeom>
          <a:noFill/>
        </p:spPr>
        <p:txBody>
          <a:bodyPr wrap="none" rtlCol="0">
            <a:spAutoFit/>
          </a:bodyPr>
          <a:lstStyle/>
          <a:p>
            <a:r>
              <a:rPr lang="en-US" sz="1200">
                <a:solidFill>
                  <a:srgbClr val="FF0000"/>
                </a:solidFill>
              </a:rPr>
              <a:t>Oil Crisis</a:t>
            </a:r>
          </a:p>
        </p:txBody>
      </p:sp>
      <p:sp>
        <p:nvSpPr>
          <p:cNvPr id="8" name="Slide Number Placeholder 1">
            <a:extLst>
              <a:ext uri="{FF2B5EF4-FFF2-40B4-BE49-F238E27FC236}">
                <a16:creationId xmlns:a16="http://schemas.microsoft.com/office/drawing/2014/main" id="{D25378CA-1510-241D-61B4-C1F0ED4787C8}"/>
              </a:ext>
            </a:extLst>
          </p:cNvPr>
          <p:cNvSpPr txBox="1">
            <a:spLocks/>
          </p:cNvSpPr>
          <p:nvPr/>
        </p:nvSpPr>
        <p:spPr>
          <a:xfrm>
            <a:off x="9448800" y="6067865"/>
            <a:ext cx="2743200" cy="79013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600" b="1" smtClean="0">
                <a:solidFill>
                  <a:srgbClr val="29486C">
                    <a:alpha val="49831"/>
                  </a:srgbClr>
                </a:solidFill>
                <a:latin typeface="Arial Black" panose="020B0A04020102020204" pitchFamily="34" charset="0"/>
                <a:cs typeface="Arial Black" panose="020B0604020202020204" pitchFamily="34" charset="0"/>
              </a:rPr>
              <a:pPr algn="r"/>
              <a:t>3</a:t>
            </a:fld>
            <a:endParaRPr lang="en-ID" sz="6600" b="1">
              <a:solidFill>
                <a:srgbClr val="29486C">
                  <a:alpha val="49831"/>
                </a:srgbClr>
              </a:solidFill>
              <a:latin typeface="Arial Black" panose="020B0A04020102020204" pitchFamily="34" charset="0"/>
              <a:cs typeface="Arial Black" panose="020B0604020202020204" pitchFamily="34" charset="0"/>
            </a:endParaRPr>
          </a:p>
        </p:txBody>
      </p:sp>
    </p:spTree>
    <p:extLst>
      <p:ext uri="{BB962C8B-B14F-4D97-AF65-F5344CB8AC3E}">
        <p14:creationId xmlns:p14="http://schemas.microsoft.com/office/powerpoint/2010/main" val="1570202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56583-005F-5908-08DD-34575EBFA16C}"/>
            </a:ext>
          </a:extLst>
        </p:cNvPr>
        <p:cNvGrpSpPr/>
        <p:nvPr/>
      </p:nvGrpSpPr>
      <p:grpSpPr>
        <a:xfrm>
          <a:off x="0" y="0"/>
          <a:ext cx="0" cy="0"/>
          <a:chOff x="0" y="0"/>
          <a:chExt cx="0" cy="0"/>
        </a:xfrm>
      </p:grpSpPr>
      <p:sp>
        <p:nvSpPr>
          <p:cNvPr id="7" name="CuadroTexto 3">
            <a:extLst>
              <a:ext uri="{FF2B5EF4-FFF2-40B4-BE49-F238E27FC236}">
                <a16:creationId xmlns:a16="http://schemas.microsoft.com/office/drawing/2014/main" id="{06A79E1A-DAE1-E387-2C18-2CBBEE4E7434}"/>
              </a:ext>
            </a:extLst>
          </p:cNvPr>
          <p:cNvSpPr txBox="1"/>
          <p:nvPr/>
        </p:nvSpPr>
        <p:spPr>
          <a:xfrm>
            <a:off x="470866" y="528534"/>
            <a:ext cx="10760239" cy="400110"/>
          </a:xfrm>
          <a:prstGeom prst="rect">
            <a:avLst/>
          </a:prstGeom>
          <a:noFill/>
        </p:spPr>
        <p:txBody>
          <a:bodyPr wrap="square" lIns="91440" tIns="45720" rIns="91440" bIns="45720" rtlCol="0" anchor="t">
            <a:spAutoFit/>
          </a:bodyPr>
          <a:lstStyle/>
          <a:p>
            <a:r>
              <a:rPr lang="en-US" sz="2000" b="1">
                <a:solidFill>
                  <a:srgbClr val="29486C"/>
                </a:solidFill>
                <a:latin typeface="Arial"/>
                <a:cs typeface="Arial"/>
              </a:rPr>
              <a:t>Potential for Additional Copper Resources Nearby – 7 New Exploration Targets</a:t>
            </a:r>
            <a:endParaRPr lang="en-US" sz="1200">
              <a:solidFill>
                <a:srgbClr val="29486C"/>
              </a:solidFill>
              <a:latin typeface="Arial"/>
              <a:cs typeface="Arial"/>
            </a:endParaRPr>
          </a:p>
        </p:txBody>
      </p:sp>
      <p:sp>
        <p:nvSpPr>
          <p:cNvPr id="4" name="TextBox 3">
            <a:extLst>
              <a:ext uri="{FF2B5EF4-FFF2-40B4-BE49-F238E27FC236}">
                <a16:creationId xmlns:a16="http://schemas.microsoft.com/office/drawing/2014/main" id="{2E658FD5-772B-BD63-8197-DB46CF02F38B}"/>
              </a:ext>
            </a:extLst>
          </p:cNvPr>
          <p:cNvSpPr txBox="1">
            <a:spLocks/>
          </p:cNvSpPr>
          <p:nvPr/>
        </p:nvSpPr>
        <p:spPr>
          <a:xfrm>
            <a:off x="8085759" y="1130633"/>
            <a:ext cx="4106240" cy="3491982"/>
          </a:xfrm>
          <a:prstGeom prst="rect">
            <a:avLst/>
          </a:prstGeom>
          <a:noFill/>
        </p:spPr>
        <p:txBody>
          <a:bodyPr wrap="square" lIns="91440" tIns="45720" rIns="91440" bIns="45720" rtlCol="0" anchor="t">
            <a:spAutoFit/>
          </a:bodyPr>
          <a:lstStyle/>
          <a:p>
            <a:pPr>
              <a:lnSpc>
                <a:spcPts val="2800"/>
              </a:lnSpc>
              <a:spcAft>
                <a:spcPts val="1200"/>
              </a:spcAft>
            </a:pPr>
            <a:r>
              <a:rPr lang="en-US" spc="-20">
                <a:solidFill>
                  <a:srgbClr val="003C58"/>
                </a:solidFill>
                <a:latin typeface="Arial"/>
                <a:cs typeface="Arial"/>
              </a:rPr>
              <a:t>7 exploration targets with                      5 key elements of                             large porphyry systems:</a:t>
            </a:r>
          </a:p>
          <a:p>
            <a:pPr marL="342900" indent="-342900">
              <a:lnSpc>
                <a:spcPts val="2800"/>
              </a:lnSpc>
              <a:spcAft>
                <a:spcPts val="800"/>
              </a:spcAft>
              <a:buFont typeface="+mj-lt"/>
              <a:buAutoNum type="alphaLcParenR"/>
            </a:pPr>
            <a:r>
              <a:rPr lang="en-US" spc="-20">
                <a:solidFill>
                  <a:srgbClr val="003C58"/>
                </a:solidFill>
                <a:latin typeface="Arial"/>
                <a:ea typeface="Calibri" panose="020F0502020204030204"/>
                <a:cs typeface="Arial"/>
              </a:rPr>
              <a:t>Multiple Intrusives</a:t>
            </a:r>
          </a:p>
          <a:p>
            <a:pPr marL="342900" indent="-342900">
              <a:lnSpc>
                <a:spcPts val="2800"/>
              </a:lnSpc>
              <a:spcAft>
                <a:spcPts val="800"/>
              </a:spcAft>
              <a:buFont typeface="+mj-lt"/>
              <a:buAutoNum type="alphaLcParenR"/>
            </a:pPr>
            <a:r>
              <a:rPr lang="en-US" spc="-20">
                <a:solidFill>
                  <a:srgbClr val="003C58"/>
                </a:solidFill>
                <a:latin typeface="Arial"/>
                <a:ea typeface="Calibri" panose="020F0502020204030204"/>
                <a:cs typeface="Arial"/>
              </a:rPr>
              <a:t>Porphyry Copper Alteration</a:t>
            </a:r>
          </a:p>
          <a:p>
            <a:pPr marL="342900" indent="-342900">
              <a:lnSpc>
                <a:spcPts val="2800"/>
              </a:lnSpc>
              <a:spcAft>
                <a:spcPts val="800"/>
              </a:spcAft>
              <a:buFont typeface="+mj-lt"/>
              <a:buAutoNum type="alphaLcParenR"/>
            </a:pPr>
            <a:r>
              <a:rPr lang="en-US" spc="-20">
                <a:solidFill>
                  <a:srgbClr val="003C58"/>
                </a:solidFill>
                <a:latin typeface="Arial"/>
                <a:ea typeface="Calibri" panose="020F0502020204030204"/>
                <a:cs typeface="Arial"/>
              </a:rPr>
              <a:t>Porphyry Copper Veining</a:t>
            </a:r>
          </a:p>
          <a:p>
            <a:pPr marL="342900" indent="-342900">
              <a:lnSpc>
                <a:spcPts val="2800"/>
              </a:lnSpc>
              <a:spcAft>
                <a:spcPts val="800"/>
              </a:spcAft>
              <a:buFont typeface="+mj-lt"/>
              <a:buAutoNum type="alphaLcParenR"/>
            </a:pPr>
            <a:r>
              <a:rPr lang="en-US" spc="-20">
                <a:solidFill>
                  <a:srgbClr val="003C58"/>
                </a:solidFill>
                <a:latin typeface="Arial"/>
                <a:ea typeface="Calibri" panose="020F0502020204030204"/>
                <a:cs typeface="Arial"/>
              </a:rPr>
              <a:t>Porphyry Geochemical Signatures</a:t>
            </a:r>
          </a:p>
          <a:p>
            <a:pPr marL="342900" indent="-342900">
              <a:lnSpc>
                <a:spcPts val="2800"/>
              </a:lnSpc>
              <a:spcAft>
                <a:spcPts val="800"/>
              </a:spcAft>
              <a:buFont typeface="+mj-lt"/>
              <a:buAutoNum type="alphaLcParenR"/>
            </a:pPr>
            <a:r>
              <a:rPr lang="en-US" spc="-20">
                <a:solidFill>
                  <a:srgbClr val="003C58"/>
                </a:solidFill>
                <a:latin typeface="Arial"/>
                <a:ea typeface="Calibri" panose="020F0502020204030204"/>
                <a:cs typeface="Arial"/>
              </a:rPr>
              <a:t>Geophysical Signature</a:t>
            </a:r>
            <a:endParaRPr lang="en-US" spc="-20">
              <a:latin typeface="Arial"/>
              <a:ea typeface="Calibri" panose="020F0502020204030204"/>
              <a:cs typeface="Arial"/>
            </a:endParaRPr>
          </a:p>
        </p:txBody>
      </p:sp>
      <p:sp>
        <p:nvSpPr>
          <p:cNvPr id="8" name="TextBox 7">
            <a:extLst>
              <a:ext uri="{FF2B5EF4-FFF2-40B4-BE49-F238E27FC236}">
                <a16:creationId xmlns:a16="http://schemas.microsoft.com/office/drawing/2014/main" id="{0FFB1A55-FCD1-19BD-8B5E-4F422AEEB2CE}"/>
              </a:ext>
            </a:extLst>
          </p:cNvPr>
          <p:cNvSpPr txBox="1"/>
          <p:nvPr/>
        </p:nvSpPr>
        <p:spPr>
          <a:xfrm>
            <a:off x="470867" y="199670"/>
            <a:ext cx="2382383" cy="430887"/>
          </a:xfrm>
          <a:prstGeom prst="rect">
            <a:avLst/>
          </a:prstGeom>
          <a:noFill/>
        </p:spPr>
        <p:txBody>
          <a:bodyPr wrap="none" rtlCol="0">
            <a:spAutoFit/>
          </a:bodyPr>
          <a:lstStyle/>
          <a:p>
            <a:r>
              <a:rPr lang="en-US" sz="2200" b="1">
                <a:solidFill>
                  <a:schemeClr val="accent2"/>
                </a:solidFill>
              </a:rPr>
              <a:t>McEwen Copper</a:t>
            </a:r>
          </a:p>
        </p:txBody>
      </p:sp>
      <p:grpSp>
        <p:nvGrpSpPr>
          <p:cNvPr id="33" name="Group 32">
            <a:extLst>
              <a:ext uri="{FF2B5EF4-FFF2-40B4-BE49-F238E27FC236}">
                <a16:creationId xmlns:a16="http://schemas.microsoft.com/office/drawing/2014/main" id="{27E8C50E-18AB-A324-A386-775E64A74956}"/>
              </a:ext>
            </a:extLst>
          </p:cNvPr>
          <p:cNvGrpSpPr/>
          <p:nvPr/>
        </p:nvGrpSpPr>
        <p:grpSpPr>
          <a:xfrm>
            <a:off x="182563" y="1083212"/>
            <a:ext cx="7903197" cy="5462954"/>
            <a:chOff x="66530" y="947570"/>
            <a:chExt cx="5829300" cy="4029407"/>
          </a:xfrm>
        </p:grpSpPr>
        <p:pic>
          <p:nvPicPr>
            <p:cNvPr id="3" name="Picture 2" descr="A map of a mountain range&#10;&#10;AI-generated content may be incorrect.">
              <a:extLst>
                <a:ext uri="{FF2B5EF4-FFF2-40B4-BE49-F238E27FC236}">
                  <a16:creationId xmlns:a16="http://schemas.microsoft.com/office/drawing/2014/main" id="{B5FC1780-061C-F8AB-84E9-0EEDFE326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 y="947570"/>
              <a:ext cx="5829300" cy="4029407"/>
            </a:xfrm>
            <a:prstGeom prst="rect">
              <a:avLst/>
            </a:prstGeom>
          </p:spPr>
        </p:pic>
        <p:sp>
          <p:nvSpPr>
            <p:cNvPr id="5" name="TextBox 4">
              <a:extLst>
                <a:ext uri="{FF2B5EF4-FFF2-40B4-BE49-F238E27FC236}">
                  <a16:creationId xmlns:a16="http://schemas.microsoft.com/office/drawing/2014/main" id="{6269CE5E-BCC4-2460-80C4-8C2373BC1FE9}"/>
                </a:ext>
              </a:extLst>
            </p:cNvPr>
            <p:cNvSpPr txBox="1"/>
            <p:nvPr/>
          </p:nvSpPr>
          <p:spPr>
            <a:xfrm>
              <a:off x="613515" y="3144982"/>
              <a:ext cx="521002" cy="181485"/>
            </a:xfrm>
            <a:prstGeom prst="rect">
              <a:avLst/>
            </a:prstGeom>
            <a:solidFill>
              <a:schemeClr val="bg1">
                <a:alpha val="93256"/>
              </a:schemeClr>
            </a:solidFill>
          </p:spPr>
          <p:txBody>
            <a:bodyPr wrap="square" lIns="27000" tIns="27000" rIns="27000" bIns="27000" rtlCol="0">
              <a:spAutoFit/>
            </a:bodyPr>
            <a:lstStyle/>
            <a:p>
              <a:pPr algn="ctr"/>
              <a:r>
                <a:rPr lang="en-US" sz="825">
                  <a:solidFill>
                    <a:srgbClr val="003C58"/>
                  </a:solidFill>
                </a:rPr>
                <a:t>Mercedes</a:t>
              </a:r>
            </a:p>
          </p:txBody>
        </p:sp>
        <p:sp>
          <p:nvSpPr>
            <p:cNvPr id="6" name="TextBox 5">
              <a:extLst>
                <a:ext uri="{FF2B5EF4-FFF2-40B4-BE49-F238E27FC236}">
                  <a16:creationId xmlns:a16="http://schemas.microsoft.com/office/drawing/2014/main" id="{B254DCBA-F992-336B-66B6-FDE438A468BB}"/>
                </a:ext>
              </a:extLst>
            </p:cNvPr>
            <p:cNvSpPr txBox="1"/>
            <p:nvPr/>
          </p:nvSpPr>
          <p:spPr>
            <a:xfrm>
              <a:off x="99055" y="1030044"/>
              <a:ext cx="1261884" cy="300082"/>
            </a:xfrm>
            <a:prstGeom prst="rect">
              <a:avLst/>
            </a:prstGeom>
            <a:solidFill>
              <a:schemeClr val="bg1"/>
            </a:solidFill>
          </p:spPr>
          <p:txBody>
            <a:bodyPr wrap="square" rtlCol="0">
              <a:spAutoFit/>
            </a:bodyPr>
            <a:lstStyle/>
            <a:p>
              <a:pPr algn="ctr"/>
              <a:r>
                <a:rPr lang="en-US" sz="1350">
                  <a:solidFill>
                    <a:srgbClr val="C94A15"/>
                  </a:solidFill>
                </a:rPr>
                <a:t>Helicopter MT</a:t>
              </a:r>
            </a:p>
          </p:txBody>
        </p:sp>
        <p:sp>
          <p:nvSpPr>
            <p:cNvPr id="13" name="TextBox 12">
              <a:extLst>
                <a:ext uri="{FF2B5EF4-FFF2-40B4-BE49-F238E27FC236}">
                  <a16:creationId xmlns:a16="http://schemas.microsoft.com/office/drawing/2014/main" id="{CE6C6F26-9D05-4AC1-CBA9-3BCA4B4640B3}"/>
                </a:ext>
              </a:extLst>
            </p:cNvPr>
            <p:cNvSpPr txBox="1"/>
            <p:nvPr/>
          </p:nvSpPr>
          <p:spPr>
            <a:xfrm>
              <a:off x="2411652" y="2836539"/>
              <a:ext cx="641311" cy="308443"/>
            </a:xfrm>
            <a:prstGeom prst="rect">
              <a:avLst/>
            </a:prstGeom>
            <a:solidFill>
              <a:schemeClr val="bg1">
                <a:alpha val="93256"/>
              </a:schemeClr>
            </a:solidFill>
          </p:spPr>
          <p:txBody>
            <a:bodyPr wrap="square" lIns="27000" tIns="27000" rIns="27000" bIns="27000" rtlCol="0">
              <a:spAutoFit/>
            </a:bodyPr>
            <a:lstStyle/>
            <a:p>
              <a:pPr algn="ctr"/>
              <a:r>
                <a:rPr lang="en-US" sz="825">
                  <a:solidFill>
                    <a:srgbClr val="003C58"/>
                  </a:solidFill>
                </a:rPr>
                <a:t>Porfido Norte</a:t>
              </a:r>
            </a:p>
          </p:txBody>
        </p:sp>
        <p:sp>
          <p:nvSpPr>
            <p:cNvPr id="14" name="TextBox 13">
              <a:extLst>
                <a:ext uri="{FF2B5EF4-FFF2-40B4-BE49-F238E27FC236}">
                  <a16:creationId xmlns:a16="http://schemas.microsoft.com/office/drawing/2014/main" id="{B9CC32BF-B154-C5A9-DC95-82EBC4DF4B07}"/>
                </a:ext>
              </a:extLst>
            </p:cNvPr>
            <p:cNvSpPr txBox="1"/>
            <p:nvPr/>
          </p:nvSpPr>
          <p:spPr>
            <a:xfrm>
              <a:off x="3283120" y="3038106"/>
              <a:ext cx="545047" cy="181485"/>
            </a:xfrm>
            <a:prstGeom prst="rect">
              <a:avLst/>
            </a:prstGeom>
            <a:solidFill>
              <a:schemeClr val="bg1">
                <a:alpha val="93256"/>
              </a:schemeClr>
            </a:solidFill>
          </p:spPr>
          <p:txBody>
            <a:bodyPr wrap="square" lIns="27000" tIns="27000" rIns="27000" bIns="27000" rtlCol="0">
              <a:spAutoFit/>
            </a:bodyPr>
            <a:lstStyle/>
            <a:p>
              <a:pPr algn="ctr"/>
              <a:r>
                <a:rPr lang="en-US" sz="825">
                  <a:solidFill>
                    <a:srgbClr val="003C58"/>
                  </a:solidFill>
                </a:rPr>
                <a:t>Las </a:t>
              </a:r>
              <a:r>
                <a:rPr lang="en-US" sz="825" err="1">
                  <a:solidFill>
                    <a:srgbClr val="003C58"/>
                  </a:solidFill>
                </a:rPr>
                <a:t>Leñas</a:t>
              </a:r>
              <a:endParaRPr lang="en-US" sz="825">
                <a:solidFill>
                  <a:srgbClr val="003C58"/>
                </a:solidFill>
              </a:endParaRPr>
            </a:p>
          </p:txBody>
        </p:sp>
        <p:sp>
          <p:nvSpPr>
            <p:cNvPr id="27" name="TextBox 26">
              <a:extLst>
                <a:ext uri="{FF2B5EF4-FFF2-40B4-BE49-F238E27FC236}">
                  <a16:creationId xmlns:a16="http://schemas.microsoft.com/office/drawing/2014/main" id="{3ED88C76-5739-63E0-BBC8-4A65D4AFB467}"/>
                </a:ext>
              </a:extLst>
            </p:cNvPr>
            <p:cNvSpPr txBox="1"/>
            <p:nvPr/>
          </p:nvSpPr>
          <p:spPr>
            <a:xfrm>
              <a:off x="3421420" y="3962161"/>
              <a:ext cx="355893" cy="181485"/>
            </a:xfrm>
            <a:prstGeom prst="rect">
              <a:avLst/>
            </a:prstGeom>
            <a:solidFill>
              <a:schemeClr val="bg1">
                <a:alpha val="93256"/>
              </a:schemeClr>
            </a:solidFill>
          </p:spPr>
          <p:txBody>
            <a:bodyPr wrap="square" lIns="27000" tIns="27000" rIns="27000" bIns="27000" rtlCol="0">
              <a:spAutoFit/>
            </a:bodyPr>
            <a:lstStyle/>
            <a:p>
              <a:pPr algn="ctr"/>
              <a:r>
                <a:rPr lang="en-US" sz="825">
                  <a:solidFill>
                    <a:srgbClr val="003C58"/>
                  </a:solidFill>
                </a:rPr>
                <a:t>Tango</a:t>
              </a:r>
            </a:p>
          </p:txBody>
        </p:sp>
        <p:sp>
          <p:nvSpPr>
            <p:cNvPr id="28" name="TextBox 27">
              <a:extLst>
                <a:ext uri="{FF2B5EF4-FFF2-40B4-BE49-F238E27FC236}">
                  <a16:creationId xmlns:a16="http://schemas.microsoft.com/office/drawing/2014/main" id="{CEFA527B-811A-70B6-CAE9-E23F6E71D92E}"/>
                </a:ext>
              </a:extLst>
            </p:cNvPr>
            <p:cNvSpPr txBox="1"/>
            <p:nvPr/>
          </p:nvSpPr>
          <p:spPr>
            <a:xfrm>
              <a:off x="4215076" y="2487534"/>
              <a:ext cx="631608" cy="181485"/>
            </a:xfrm>
            <a:prstGeom prst="rect">
              <a:avLst/>
            </a:prstGeom>
            <a:solidFill>
              <a:schemeClr val="bg1">
                <a:alpha val="93256"/>
              </a:schemeClr>
            </a:solidFill>
          </p:spPr>
          <p:txBody>
            <a:bodyPr wrap="square" lIns="27000" tIns="27000" rIns="27000" bIns="27000" rtlCol="0">
              <a:spAutoFit/>
            </a:bodyPr>
            <a:lstStyle/>
            <a:p>
              <a:pPr algn="ctr"/>
              <a:r>
                <a:rPr lang="en-US" sz="825">
                  <a:solidFill>
                    <a:srgbClr val="003C58"/>
                  </a:solidFill>
                </a:rPr>
                <a:t>Porfido Este</a:t>
              </a:r>
            </a:p>
          </p:txBody>
        </p:sp>
        <p:sp>
          <p:nvSpPr>
            <p:cNvPr id="29" name="TextBox 28">
              <a:extLst>
                <a:ext uri="{FF2B5EF4-FFF2-40B4-BE49-F238E27FC236}">
                  <a16:creationId xmlns:a16="http://schemas.microsoft.com/office/drawing/2014/main" id="{424D731F-F0AC-A779-39D2-FB3F32253872}"/>
                </a:ext>
              </a:extLst>
            </p:cNvPr>
            <p:cNvSpPr txBox="1"/>
            <p:nvPr/>
          </p:nvSpPr>
          <p:spPr>
            <a:xfrm>
              <a:off x="4267975" y="2979963"/>
              <a:ext cx="566087" cy="308443"/>
            </a:xfrm>
            <a:prstGeom prst="rect">
              <a:avLst/>
            </a:prstGeom>
            <a:solidFill>
              <a:schemeClr val="bg1">
                <a:alpha val="93256"/>
              </a:schemeClr>
            </a:solidFill>
          </p:spPr>
          <p:txBody>
            <a:bodyPr wrap="square" lIns="27000" tIns="27000" rIns="27000" bIns="27000" rtlCol="0">
              <a:spAutoFit/>
            </a:bodyPr>
            <a:lstStyle/>
            <a:p>
              <a:pPr algn="ctr"/>
              <a:r>
                <a:rPr lang="en-US" sz="825" err="1">
                  <a:solidFill>
                    <a:srgbClr val="003C58"/>
                  </a:solidFill>
                </a:rPr>
                <a:t>Azufre</a:t>
              </a:r>
              <a:r>
                <a:rPr lang="en-US" sz="825">
                  <a:solidFill>
                    <a:srgbClr val="003C58"/>
                  </a:solidFill>
                </a:rPr>
                <a:t> Noreste</a:t>
              </a:r>
            </a:p>
          </p:txBody>
        </p:sp>
        <p:sp>
          <p:nvSpPr>
            <p:cNvPr id="30" name="TextBox 29">
              <a:extLst>
                <a:ext uri="{FF2B5EF4-FFF2-40B4-BE49-F238E27FC236}">
                  <a16:creationId xmlns:a16="http://schemas.microsoft.com/office/drawing/2014/main" id="{DE2B620F-2525-E11A-CB54-CE3259948AAE}"/>
                </a:ext>
              </a:extLst>
            </p:cNvPr>
            <p:cNvSpPr txBox="1"/>
            <p:nvPr/>
          </p:nvSpPr>
          <p:spPr>
            <a:xfrm>
              <a:off x="4107918" y="3640686"/>
              <a:ext cx="928164" cy="181485"/>
            </a:xfrm>
            <a:prstGeom prst="rect">
              <a:avLst/>
            </a:prstGeom>
            <a:solidFill>
              <a:schemeClr val="bg1">
                <a:alpha val="93256"/>
              </a:schemeClr>
            </a:solidFill>
          </p:spPr>
          <p:txBody>
            <a:bodyPr wrap="square" lIns="27000" tIns="27000" rIns="27000" bIns="27000" rtlCol="0">
              <a:spAutoFit/>
            </a:bodyPr>
            <a:lstStyle/>
            <a:p>
              <a:pPr algn="ctr"/>
              <a:r>
                <a:rPr lang="en-US" sz="825" err="1">
                  <a:solidFill>
                    <a:srgbClr val="003C58"/>
                  </a:solidFill>
                </a:rPr>
                <a:t>Vetas</a:t>
              </a:r>
              <a:r>
                <a:rPr lang="en-US" sz="825">
                  <a:solidFill>
                    <a:srgbClr val="003C58"/>
                  </a:solidFill>
                </a:rPr>
                <a:t> Rio </a:t>
              </a:r>
              <a:r>
                <a:rPr lang="en-US" sz="825" err="1">
                  <a:solidFill>
                    <a:srgbClr val="003C58"/>
                  </a:solidFill>
                </a:rPr>
                <a:t>Cerrado</a:t>
              </a:r>
              <a:endParaRPr lang="en-US" sz="825">
                <a:solidFill>
                  <a:srgbClr val="003C58"/>
                </a:solidFill>
              </a:endParaRPr>
            </a:p>
          </p:txBody>
        </p:sp>
        <p:sp>
          <p:nvSpPr>
            <p:cNvPr id="31" name="Freeform 30">
              <a:extLst>
                <a:ext uri="{FF2B5EF4-FFF2-40B4-BE49-F238E27FC236}">
                  <a16:creationId xmlns:a16="http://schemas.microsoft.com/office/drawing/2014/main" id="{B78697A1-3482-46C0-3E6D-762CB8CF3C03}"/>
                </a:ext>
              </a:extLst>
            </p:cNvPr>
            <p:cNvSpPr/>
            <p:nvPr/>
          </p:nvSpPr>
          <p:spPr>
            <a:xfrm>
              <a:off x="2707926" y="3490727"/>
              <a:ext cx="505360" cy="705061"/>
            </a:xfrm>
            <a:custGeom>
              <a:avLst/>
              <a:gdLst>
                <a:gd name="connsiteX0" fmla="*/ 18457 w 673813"/>
                <a:gd name="connsiteY0" fmla="*/ 444748 h 940081"/>
                <a:gd name="connsiteX1" fmla="*/ 2582 w 673813"/>
                <a:gd name="connsiteY1" fmla="*/ 336798 h 940081"/>
                <a:gd name="connsiteX2" fmla="*/ 5757 w 673813"/>
                <a:gd name="connsiteY2" fmla="*/ 257423 h 940081"/>
                <a:gd name="connsiteX3" fmla="*/ 56557 w 673813"/>
                <a:gd name="connsiteY3" fmla="*/ 206623 h 940081"/>
                <a:gd name="connsiteX4" fmla="*/ 88307 w 673813"/>
                <a:gd name="connsiteY4" fmla="*/ 139948 h 940081"/>
                <a:gd name="connsiteX5" fmla="*/ 81957 w 673813"/>
                <a:gd name="connsiteY5" fmla="*/ 63748 h 940081"/>
                <a:gd name="connsiteX6" fmla="*/ 120057 w 673813"/>
                <a:gd name="connsiteY6" fmla="*/ 41523 h 940081"/>
                <a:gd name="connsiteX7" fmla="*/ 202607 w 673813"/>
                <a:gd name="connsiteY7" fmla="*/ 19298 h 940081"/>
                <a:gd name="connsiteX8" fmla="*/ 240707 w 673813"/>
                <a:gd name="connsiteY8" fmla="*/ 248 h 940081"/>
                <a:gd name="connsiteX9" fmla="*/ 323257 w 673813"/>
                <a:gd name="connsiteY9" fmla="*/ 9773 h 940081"/>
                <a:gd name="connsiteX10" fmla="*/ 370882 w 673813"/>
                <a:gd name="connsiteY10" fmla="*/ 28823 h 940081"/>
                <a:gd name="connsiteX11" fmla="*/ 412157 w 673813"/>
                <a:gd name="connsiteY11" fmla="*/ 92323 h 940081"/>
                <a:gd name="connsiteX12" fmla="*/ 459782 w 673813"/>
                <a:gd name="connsiteY12" fmla="*/ 181223 h 940081"/>
                <a:gd name="connsiteX13" fmla="*/ 539157 w 673813"/>
                <a:gd name="connsiteY13" fmla="*/ 238373 h 940081"/>
                <a:gd name="connsiteX14" fmla="*/ 631232 w 673813"/>
                <a:gd name="connsiteY14" fmla="*/ 305048 h 940081"/>
                <a:gd name="connsiteX15" fmla="*/ 656632 w 673813"/>
                <a:gd name="connsiteY15" fmla="*/ 339973 h 940081"/>
                <a:gd name="connsiteX16" fmla="*/ 647107 w 673813"/>
                <a:gd name="connsiteY16" fmla="*/ 390773 h 940081"/>
                <a:gd name="connsiteX17" fmla="*/ 653457 w 673813"/>
                <a:gd name="connsiteY17" fmla="*/ 463798 h 940081"/>
                <a:gd name="connsiteX18" fmla="*/ 672507 w 673813"/>
                <a:gd name="connsiteY18" fmla="*/ 517773 h 940081"/>
                <a:gd name="connsiteX19" fmla="*/ 669332 w 673813"/>
                <a:gd name="connsiteY19" fmla="*/ 578098 h 940081"/>
                <a:gd name="connsiteX20" fmla="*/ 672507 w 673813"/>
                <a:gd name="connsiteY20" fmla="*/ 635248 h 940081"/>
                <a:gd name="connsiteX21" fmla="*/ 643932 w 673813"/>
                <a:gd name="connsiteY21" fmla="*/ 701923 h 940081"/>
                <a:gd name="connsiteX22" fmla="*/ 659807 w 673813"/>
                <a:gd name="connsiteY22" fmla="*/ 781298 h 940081"/>
                <a:gd name="connsiteX23" fmla="*/ 656632 w 673813"/>
                <a:gd name="connsiteY23" fmla="*/ 822573 h 940081"/>
                <a:gd name="connsiteX24" fmla="*/ 624882 w 673813"/>
                <a:gd name="connsiteY24" fmla="*/ 886073 h 940081"/>
                <a:gd name="connsiteX25" fmla="*/ 548682 w 673813"/>
                <a:gd name="connsiteY25" fmla="*/ 924173 h 940081"/>
                <a:gd name="connsiteX26" fmla="*/ 494707 w 673813"/>
                <a:gd name="connsiteY26" fmla="*/ 940048 h 940081"/>
                <a:gd name="connsiteX27" fmla="*/ 393107 w 673813"/>
                <a:gd name="connsiteY27" fmla="*/ 927348 h 940081"/>
                <a:gd name="connsiteX28" fmla="*/ 329607 w 673813"/>
                <a:gd name="connsiteY28" fmla="*/ 895598 h 940081"/>
                <a:gd name="connsiteX29" fmla="*/ 281982 w 673813"/>
                <a:gd name="connsiteY29" fmla="*/ 889248 h 940081"/>
                <a:gd name="connsiteX30" fmla="*/ 272457 w 673813"/>
                <a:gd name="connsiteY30" fmla="*/ 841623 h 940081"/>
                <a:gd name="connsiteX31" fmla="*/ 215307 w 673813"/>
                <a:gd name="connsiteY31" fmla="*/ 784473 h 940081"/>
                <a:gd name="connsiteX32" fmla="*/ 186732 w 673813"/>
                <a:gd name="connsiteY32" fmla="*/ 714623 h 940081"/>
                <a:gd name="connsiteX33" fmla="*/ 151807 w 673813"/>
                <a:gd name="connsiteY33" fmla="*/ 666998 h 940081"/>
                <a:gd name="connsiteX34" fmla="*/ 104182 w 673813"/>
                <a:gd name="connsiteY34" fmla="*/ 606673 h 940081"/>
                <a:gd name="connsiteX35" fmla="*/ 81957 w 673813"/>
                <a:gd name="connsiteY35" fmla="*/ 549523 h 940081"/>
                <a:gd name="connsiteX36" fmla="*/ 72432 w 673813"/>
                <a:gd name="connsiteY36" fmla="*/ 508248 h 940081"/>
                <a:gd name="connsiteX37" fmla="*/ 18457 w 673813"/>
                <a:gd name="connsiteY37" fmla="*/ 444748 h 940081"/>
                <a:gd name="connsiteX0" fmla="*/ 18457 w 673813"/>
                <a:gd name="connsiteY0" fmla="*/ 444748 h 940081"/>
                <a:gd name="connsiteX1" fmla="*/ 2582 w 673813"/>
                <a:gd name="connsiteY1" fmla="*/ 336798 h 940081"/>
                <a:gd name="connsiteX2" fmla="*/ 5757 w 673813"/>
                <a:gd name="connsiteY2" fmla="*/ 257423 h 940081"/>
                <a:gd name="connsiteX3" fmla="*/ 56557 w 673813"/>
                <a:gd name="connsiteY3" fmla="*/ 206623 h 940081"/>
                <a:gd name="connsiteX4" fmla="*/ 88307 w 673813"/>
                <a:gd name="connsiteY4" fmla="*/ 139948 h 940081"/>
                <a:gd name="connsiteX5" fmla="*/ 81957 w 673813"/>
                <a:gd name="connsiteY5" fmla="*/ 63748 h 940081"/>
                <a:gd name="connsiteX6" fmla="*/ 120057 w 673813"/>
                <a:gd name="connsiteY6" fmla="*/ 41523 h 940081"/>
                <a:gd name="connsiteX7" fmla="*/ 202607 w 673813"/>
                <a:gd name="connsiteY7" fmla="*/ 19298 h 940081"/>
                <a:gd name="connsiteX8" fmla="*/ 240707 w 673813"/>
                <a:gd name="connsiteY8" fmla="*/ 248 h 940081"/>
                <a:gd name="connsiteX9" fmla="*/ 323257 w 673813"/>
                <a:gd name="connsiteY9" fmla="*/ 9773 h 940081"/>
                <a:gd name="connsiteX10" fmla="*/ 370882 w 673813"/>
                <a:gd name="connsiteY10" fmla="*/ 28823 h 940081"/>
                <a:gd name="connsiteX11" fmla="*/ 412157 w 673813"/>
                <a:gd name="connsiteY11" fmla="*/ 92323 h 940081"/>
                <a:gd name="connsiteX12" fmla="*/ 488357 w 673813"/>
                <a:gd name="connsiteY12" fmla="*/ 178048 h 940081"/>
                <a:gd name="connsiteX13" fmla="*/ 539157 w 673813"/>
                <a:gd name="connsiteY13" fmla="*/ 238373 h 940081"/>
                <a:gd name="connsiteX14" fmla="*/ 631232 w 673813"/>
                <a:gd name="connsiteY14" fmla="*/ 305048 h 940081"/>
                <a:gd name="connsiteX15" fmla="*/ 656632 w 673813"/>
                <a:gd name="connsiteY15" fmla="*/ 339973 h 940081"/>
                <a:gd name="connsiteX16" fmla="*/ 647107 w 673813"/>
                <a:gd name="connsiteY16" fmla="*/ 390773 h 940081"/>
                <a:gd name="connsiteX17" fmla="*/ 653457 w 673813"/>
                <a:gd name="connsiteY17" fmla="*/ 463798 h 940081"/>
                <a:gd name="connsiteX18" fmla="*/ 672507 w 673813"/>
                <a:gd name="connsiteY18" fmla="*/ 517773 h 940081"/>
                <a:gd name="connsiteX19" fmla="*/ 669332 w 673813"/>
                <a:gd name="connsiteY19" fmla="*/ 578098 h 940081"/>
                <a:gd name="connsiteX20" fmla="*/ 672507 w 673813"/>
                <a:gd name="connsiteY20" fmla="*/ 635248 h 940081"/>
                <a:gd name="connsiteX21" fmla="*/ 643932 w 673813"/>
                <a:gd name="connsiteY21" fmla="*/ 701923 h 940081"/>
                <a:gd name="connsiteX22" fmla="*/ 659807 w 673813"/>
                <a:gd name="connsiteY22" fmla="*/ 781298 h 940081"/>
                <a:gd name="connsiteX23" fmla="*/ 656632 w 673813"/>
                <a:gd name="connsiteY23" fmla="*/ 822573 h 940081"/>
                <a:gd name="connsiteX24" fmla="*/ 624882 w 673813"/>
                <a:gd name="connsiteY24" fmla="*/ 886073 h 940081"/>
                <a:gd name="connsiteX25" fmla="*/ 548682 w 673813"/>
                <a:gd name="connsiteY25" fmla="*/ 924173 h 940081"/>
                <a:gd name="connsiteX26" fmla="*/ 494707 w 673813"/>
                <a:gd name="connsiteY26" fmla="*/ 940048 h 940081"/>
                <a:gd name="connsiteX27" fmla="*/ 393107 w 673813"/>
                <a:gd name="connsiteY27" fmla="*/ 927348 h 940081"/>
                <a:gd name="connsiteX28" fmla="*/ 329607 w 673813"/>
                <a:gd name="connsiteY28" fmla="*/ 895598 h 940081"/>
                <a:gd name="connsiteX29" fmla="*/ 281982 w 673813"/>
                <a:gd name="connsiteY29" fmla="*/ 889248 h 940081"/>
                <a:gd name="connsiteX30" fmla="*/ 272457 w 673813"/>
                <a:gd name="connsiteY30" fmla="*/ 841623 h 940081"/>
                <a:gd name="connsiteX31" fmla="*/ 215307 w 673813"/>
                <a:gd name="connsiteY31" fmla="*/ 784473 h 940081"/>
                <a:gd name="connsiteX32" fmla="*/ 186732 w 673813"/>
                <a:gd name="connsiteY32" fmla="*/ 714623 h 940081"/>
                <a:gd name="connsiteX33" fmla="*/ 151807 w 673813"/>
                <a:gd name="connsiteY33" fmla="*/ 666998 h 940081"/>
                <a:gd name="connsiteX34" fmla="*/ 104182 w 673813"/>
                <a:gd name="connsiteY34" fmla="*/ 606673 h 940081"/>
                <a:gd name="connsiteX35" fmla="*/ 81957 w 673813"/>
                <a:gd name="connsiteY35" fmla="*/ 549523 h 940081"/>
                <a:gd name="connsiteX36" fmla="*/ 72432 w 673813"/>
                <a:gd name="connsiteY36" fmla="*/ 508248 h 940081"/>
                <a:gd name="connsiteX37" fmla="*/ 18457 w 673813"/>
                <a:gd name="connsiteY37" fmla="*/ 444748 h 940081"/>
                <a:gd name="connsiteX0" fmla="*/ 18457 w 673813"/>
                <a:gd name="connsiteY0" fmla="*/ 444748 h 940081"/>
                <a:gd name="connsiteX1" fmla="*/ 2582 w 673813"/>
                <a:gd name="connsiteY1" fmla="*/ 336798 h 940081"/>
                <a:gd name="connsiteX2" fmla="*/ 5757 w 673813"/>
                <a:gd name="connsiteY2" fmla="*/ 257423 h 940081"/>
                <a:gd name="connsiteX3" fmla="*/ 56557 w 673813"/>
                <a:gd name="connsiteY3" fmla="*/ 206623 h 940081"/>
                <a:gd name="connsiteX4" fmla="*/ 88307 w 673813"/>
                <a:gd name="connsiteY4" fmla="*/ 139948 h 940081"/>
                <a:gd name="connsiteX5" fmla="*/ 81957 w 673813"/>
                <a:gd name="connsiteY5" fmla="*/ 63748 h 940081"/>
                <a:gd name="connsiteX6" fmla="*/ 120057 w 673813"/>
                <a:gd name="connsiteY6" fmla="*/ 41523 h 940081"/>
                <a:gd name="connsiteX7" fmla="*/ 202607 w 673813"/>
                <a:gd name="connsiteY7" fmla="*/ 19298 h 940081"/>
                <a:gd name="connsiteX8" fmla="*/ 240707 w 673813"/>
                <a:gd name="connsiteY8" fmla="*/ 248 h 940081"/>
                <a:gd name="connsiteX9" fmla="*/ 323257 w 673813"/>
                <a:gd name="connsiteY9" fmla="*/ 9773 h 940081"/>
                <a:gd name="connsiteX10" fmla="*/ 370882 w 673813"/>
                <a:gd name="connsiteY10" fmla="*/ 28823 h 940081"/>
                <a:gd name="connsiteX11" fmla="*/ 412157 w 673813"/>
                <a:gd name="connsiteY11" fmla="*/ 92323 h 940081"/>
                <a:gd name="connsiteX12" fmla="*/ 488357 w 673813"/>
                <a:gd name="connsiteY12" fmla="*/ 178048 h 940081"/>
                <a:gd name="connsiteX13" fmla="*/ 564557 w 673813"/>
                <a:gd name="connsiteY13" fmla="*/ 235198 h 940081"/>
                <a:gd name="connsiteX14" fmla="*/ 631232 w 673813"/>
                <a:gd name="connsiteY14" fmla="*/ 305048 h 940081"/>
                <a:gd name="connsiteX15" fmla="*/ 656632 w 673813"/>
                <a:gd name="connsiteY15" fmla="*/ 339973 h 940081"/>
                <a:gd name="connsiteX16" fmla="*/ 647107 w 673813"/>
                <a:gd name="connsiteY16" fmla="*/ 390773 h 940081"/>
                <a:gd name="connsiteX17" fmla="*/ 653457 w 673813"/>
                <a:gd name="connsiteY17" fmla="*/ 463798 h 940081"/>
                <a:gd name="connsiteX18" fmla="*/ 672507 w 673813"/>
                <a:gd name="connsiteY18" fmla="*/ 517773 h 940081"/>
                <a:gd name="connsiteX19" fmla="*/ 669332 w 673813"/>
                <a:gd name="connsiteY19" fmla="*/ 578098 h 940081"/>
                <a:gd name="connsiteX20" fmla="*/ 672507 w 673813"/>
                <a:gd name="connsiteY20" fmla="*/ 635248 h 940081"/>
                <a:gd name="connsiteX21" fmla="*/ 643932 w 673813"/>
                <a:gd name="connsiteY21" fmla="*/ 701923 h 940081"/>
                <a:gd name="connsiteX22" fmla="*/ 659807 w 673813"/>
                <a:gd name="connsiteY22" fmla="*/ 781298 h 940081"/>
                <a:gd name="connsiteX23" fmla="*/ 656632 w 673813"/>
                <a:gd name="connsiteY23" fmla="*/ 822573 h 940081"/>
                <a:gd name="connsiteX24" fmla="*/ 624882 w 673813"/>
                <a:gd name="connsiteY24" fmla="*/ 886073 h 940081"/>
                <a:gd name="connsiteX25" fmla="*/ 548682 w 673813"/>
                <a:gd name="connsiteY25" fmla="*/ 924173 h 940081"/>
                <a:gd name="connsiteX26" fmla="*/ 494707 w 673813"/>
                <a:gd name="connsiteY26" fmla="*/ 940048 h 940081"/>
                <a:gd name="connsiteX27" fmla="*/ 393107 w 673813"/>
                <a:gd name="connsiteY27" fmla="*/ 927348 h 940081"/>
                <a:gd name="connsiteX28" fmla="*/ 329607 w 673813"/>
                <a:gd name="connsiteY28" fmla="*/ 895598 h 940081"/>
                <a:gd name="connsiteX29" fmla="*/ 281982 w 673813"/>
                <a:gd name="connsiteY29" fmla="*/ 889248 h 940081"/>
                <a:gd name="connsiteX30" fmla="*/ 272457 w 673813"/>
                <a:gd name="connsiteY30" fmla="*/ 841623 h 940081"/>
                <a:gd name="connsiteX31" fmla="*/ 215307 w 673813"/>
                <a:gd name="connsiteY31" fmla="*/ 784473 h 940081"/>
                <a:gd name="connsiteX32" fmla="*/ 186732 w 673813"/>
                <a:gd name="connsiteY32" fmla="*/ 714623 h 940081"/>
                <a:gd name="connsiteX33" fmla="*/ 151807 w 673813"/>
                <a:gd name="connsiteY33" fmla="*/ 666998 h 940081"/>
                <a:gd name="connsiteX34" fmla="*/ 104182 w 673813"/>
                <a:gd name="connsiteY34" fmla="*/ 606673 h 940081"/>
                <a:gd name="connsiteX35" fmla="*/ 81957 w 673813"/>
                <a:gd name="connsiteY35" fmla="*/ 549523 h 940081"/>
                <a:gd name="connsiteX36" fmla="*/ 72432 w 673813"/>
                <a:gd name="connsiteY36" fmla="*/ 508248 h 940081"/>
                <a:gd name="connsiteX37" fmla="*/ 18457 w 673813"/>
                <a:gd name="connsiteY37" fmla="*/ 444748 h 94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73813" h="940081">
                  <a:moveTo>
                    <a:pt x="18457" y="444748"/>
                  </a:moveTo>
                  <a:cubicBezTo>
                    <a:pt x="6815" y="416173"/>
                    <a:pt x="4699" y="368019"/>
                    <a:pt x="2582" y="336798"/>
                  </a:cubicBezTo>
                  <a:cubicBezTo>
                    <a:pt x="465" y="305577"/>
                    <a:pt x="-3239" y="279119"/>
                    <a:pt x="5757" y="257423"/>
                  </a:cubicBezTo>
                  <a:cubicBezTo>
                    <a:pt x="14753" y="235727"/>
                    <a:pt x="42799" y="226202"/>
                    <a:pt x="56557" y="206623"/>
                  </a:cubicBezTo>
                  <a:cubicBezTo>
                    <a:pt x="70315" y="187044"/>
                    <a:pt x="84074" y="163760"/>
                    <a:pt x="88307" y="139948"/>
                  </a:cubicBezTo>
                  <a:cubicBezTo>
                    <a:pt x="92540" y="116136"/>
                    <a:pt x="76665" y="80152"/>
                    <a:pt x="81957" y="63748"/>
                  </a:cubicBezTo>
                  <a:cubicBezTo>
                    <a:pt x="87249" y="47344"/>
                    <a:pt x="99949" y="48931"/>
                    <a:pt x="120057" y="41523"/>
                  </a:cubicBezTo>
                  <a:cubicBezTo>
                    <a:pt x="140165" y="34115"/>
                    <a:pt x="182499" y="26177"/>
                    <a:pt x="202607" y="19298"/>
                  </a:cubicBezTo>
                  <a:cubicBezTo>
                    <a:pt x="222715" y="12419"/>
                    <a:pt x="220599" y="1835"/>
                    <a:pt x="240707" y="248"/>
                  </a:cubicBezTo>
                  <a:cubicBezTo>
                    <a:pt x="260815" y="-1340"/>
                    <a:pt x="301561" y="5011"/>
                    <a:pt x="323257" y="9773"/>
                  </a:cubicBezTo>
                  <a:cubicBezTo>
                    <a:pt x="344953" y="14535"/>
                    <a:pt x="356065" y="15065"/>
                    <a:pt x="370882" y="28823"/>
                  </a:cubicBezTo>
                  <a:cubicBezTo>
                    <a:pt x="385699" y="42581"/>
                    <a:pt x="392578" y="67452"/>
                    <a:pt x="412157" y="92323"/>
                  </a:cubicBezTo>
                  <a:cubicBezTo>
                    <a:pt x="431736" y="117194"/>
                    <a:pt x="462957" y="154236"/>
                    <a:pt x="488357" y="178048"/>
                  </a:cubicBezTo>
                  <a:cubicBezTo>
                    <a:pt x="513757" y="201861"/>
                    <a:pt x="540745" y="214031"/>
                    <a:pt x="564557" y="235198"/>
                  </a:cubicBezTo>
                  <a:cubicBezTo>
                    <a:pt x="588370" y="256365"/>
                    <a:pt x="615886" y="287586"/>
                    <a:pt x="631232" y="305048"/>
                  </a:cubicBezTo>
                  <a:cubicBezTo>
                    <a:pt x="646578" y="322510"/>
                    <a:pt x="653986" y="325686"/>
                    <a:pt x="656632" y="339973"/>
                  </a:cubicBezTo>
                  <a:cubicBezTo>
                    <a:pt x="659278" y="354260"/>
                    <a:pt x="647636" y="370136"/>
                    <a:pt x="647107" y="390773"/>
                  </a:cubicBezTo>
                  <a:cubicBezTo>
                    <a:pt x="646578" y="411410"/>
                    <a:pt x="649224" y="442631"/>
                    <a:pt x="653457" y="463798"/>
                  </a:cubicBezTo>
                  <a:cubicBezTo>
                    <a:pt x="657690" y="484965"/>
                    <a:pt x="669861" y="498723"/>
                    <a:pt x="672507" y="517773"/>
                  </a:cubicBezTo>
                  <a:cubicBezTo>
                    <a:pt x="675153" y="536823"/>
                    <a:pt x="669332" y="558519"/>
                    <a:pt x="669332" y="578098"/>
                  </a:cubicBezTo>
                  <a:cubicBezTo>
                    <a:pt x="669332" y="597677"/>
                    <a:pt x="676740" y="614611"/>
                    <a:pt x="672507" y="635248"/>
                  </a:cubicBezTo>
                  <a:cubicBezTo>
                    <a:pt x="668274" y="655885"/>
                    <a:pt x="646049" y="677581"/>
                    <a:pt x="643932" y="701923"/>
                  </a:cubicBezTo>
                  <a:cubicBezTo>
                    <a:pt x="641815" y="726265"/>
                    <a:pt x="657690" y="761190"/>
                    <a:pt x="659807" y="781298"/>
                  </a:cubicBezTo>
                  <a:cubicBezTo>
                    <a:pt x="661924" y="801406"/>
                    <a:pt x="662453" y="805111"/>
                    <a:pt x="656632" y="822573"/>
                  </a:cubicBezTo>
                  <a:cubicBezTo>
                    <a:pt x="650811" y="840035"/>
                    <a:pt x="642874" y="869140"/>
                    <a:pt x="624882" y="886073"/>
                  </a:cubicBezTo>
                  <a:cubicBezTo>
                    <a:pt x="606890" y="903006"/>
                    <a:pt x="570378" y="915177"/>
                    <a:pt x="548682" y="924173"/>
                  </a:cubicBezTo>
                  <a:cubicBezTo>
                    <a:pt x="526986" y="933169"/>
                    <a:pt x="520636" y="939519"/>
                    <a:pt x="494707" y="940048"/>
                  </a:cubicBezTo>
                  <a:cubicBezTo>
                    <a:pt x="468778" y="940577"/>
                    <a:pt x="420624" y="934756"/>
                    <a:pt x="393107" y="927348"/>
                  </a:cubicBezTo>
                  <a:cubicBezTo>
                    <a:pt x="365590" y="919940"/>
                    <a:pt x="348128" y="901948"/>
                    <a:pt x="329607" y="895598"/>
                  </a:cubicBezTo>
                  <a:cubicBezTo>
                    <a:pt x="311086" y="889248"/>
                    <a:pt x="291507" y="898244"/>
                    <a:pt x="281982" y="889248"/>
                  </a:cubicBezTo>
                  <a:cubicBezTo>
                    <a:pt x="272457" y="880252"/>
                    <a:pt x="283569" y="859085"/>
                    <a:pt x="272457" y="841623"/>
                  </a:cubicBezTo>
                  <a:cubicBezTo>
                    <a:pt x="261345" y="824161"/>
                    <a:pt x="229595" y="805640"/>
                    <a:pt x="215307" y="784473"/>
                  </a:cubicBezTo>
                  <a:cubicBezTo>
                    <a:pt x="201020" y="763306"/>
                    <a:pt x="197315" y="734202"/>
                    <a:pt x="186732" y="714623"/>
                  </a:cubicBezTo>
                  <a:cubicBezTo>
                    <a:pt x="176149" y="695044"/>
                    <a:pt x="165565" y="684990"/>
                    <a:pt x="151807" y="666998"/>
                  </a:cubicBezTo>
                  <a:cubicBezTo>
                    <a:pt x="138049" y="649006"/>
                    <a:pt x="115824" y="626252"/>
                    <a:pt x="104182" y="606673"/>
                  </a:cubicBezTo>
                  <a:cubicBezTo>
                    <a:pt x="92540" y="587094"/>
                    <a:pt x="87249" y="565927"/>
                    <a:pt x="81957" y="549523"/>
                  </a:cubicBezTo>
                  <a:cubicBezTo>
                    <a:pt x="76665" y="533119"/>
                    <a:pt x="81957" y="522006"/>
                    <a:pt x="72432" y="508248"/>
                  </a:cubicBezTo>
                  <a:cubicBezTo>
                    <a:pt x="62907" y="494490"/>
                    <a:pt x="30099" y="473323"/>
                    <a:pt x="18457" y="444748"/>
                  </a:cubicBezTo>
                  <a:close/>
                </a:path>
              </a:pathLst>
            </a:cu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TextBox 31">
              <a:extLst>
                <a:ext uri="{FF2B5EF4-FFF2-40B4-BE49-F238E27FC236}">
                  <a16:creationId xmlns:a16="http://schemas.microsoft.com/office/drawing/2014/main" id="{446AB6FF-57AA-34D3-0918-C4BA1B7BABDC}"/>
                </a:ext>
              </a:extLst>
            </p:cNvPr>
            <p:cNvSpPr txBox="1"/>
            <p:nvPr/>
          </p:nvSpPr>
          <p:spPr>
            <a:xfrm>
              <a:off x="1910327" y="3633324"/>
              <a:ext cx="764658" cy="377693"/>
            </a:xfrm>
            <a:prstGeom prst="rect">
              <a:avLst/>
            </a:prstGeom>
            <a:solidFill>
              <a:schemeClr val="bg1">
                <a:alpha val="93256"/>
              </a:schemeClr>
            </a:solidFill>
          </p:spPr>
          <p:txBody>
            <a:bodyPr wrap="square" lIns="27000" tIns="27000" rIns="27000" bIns="27000" rtlCol="0">
              <a:spAutoFit/>
            </a:bodyPr>
            <a:lstStyle/>
            <a:p>
              <a:pPr algn="ctr"/>
              <a:r>
                <a:rPr lang="en-US" sz="1050" b="1">
                  <a:solidFill>
                    <a:srgbClr val="C94A15"/>
                  </a:solidFill>
                  <a:latin typeface="Arial" panose="020B0604020202020204" pitchFamily="34" charset="0"/>
                  <a:cs typeface="Arial" panose="020B0604020202020204" pitchFamily="34" charset="0"/>
                </a:rPr>
                <a:t>Los Azules</a:t>
              </a:r>
            </a:p>
            <a:p>
              <a:pPr algn="ctr"/>
              <a:r>
                <a:rPr lang="en-US" sz="1050" b="1">
                  <a:solidFill>
                    <a:srgbClr val="C94A15"/>
                  </a:solidFill>
                  <a:latin typeface="Arial" panose="020B0604020202020204" pitchFamily="34" charset="0"/>
                  <a:cs typeface="Arial" panose="020B0604020202020204" pitchFamily="34" charset="0"/>
                </a:rPr>
                <a:t>Pit Outline</a:t>
              </a:r>
            </a:p>
          </p:txBody>
        </p:sp>
      </p:grpSp>
      <p:grpSp>
        <p:nvGrpSpPr>
          <p:cNvPr id="2" name="Group 1">
            <a:extLst>
              <a:ext uri="{FF2B5EF4-FFF2-40B4-BE49-F238E27FC236}">
                <a16:creationId xmlns:a16="http://schemas.microsoft.com/office/drawing/2014/main" id="{45ED8EFE-BC62-23F8-C18C-019EC74154D0}"/>
              </a:ext>
            </a:extLst>
          </p:cNvPr>
          <p:cNvGrpSpPr/>
          <p:nvPr/>
        </p:nvGrpSpPr>
        <p:grpSpPr>
          <a:xfrm>
            <a:off x="7990505" y="5260787"/>
            <a:ext cx="4201495" cy="677922"/>
            <a:chOff x="-5576" y="4161984"/>
            <a:chExt cx="4483288" cy="800421"/>
          </a:xfrm>
        </p:grpSpPr>
        <p:grpSp>
          <p:nvGrpSpPr>
            <p:cNvPr id="9" name="Group 8">
              <a:extLst>
                <a:ext uri="{FF2B5EF4-FFF2-40B4-BE49-F238E27FC236}">
                  <a16:creationId xmlns:a16="http://schemas.microsoft.com/office/drawing/2014/main" id="{E786BACD-1151-FEF3-382B-52C4FE4D94EB}"/>
                </a:ext>
              </a:extLst>
            </p:cNvPr>
            <p:cNvGrpSpPr/>
            <p:nvPr/>
          </p:nvGrpSpPr>
          <p:grpSpPr>
            <a:xfrm>
              <a:off x="971219" y="4462951"/>
              <a:ext cx="2536671" cy="499454"/>
              <a:chOff x="587376" y="4428832"/>
              <a:chExt cx="2536671" cy="499454"/>
            </a:xfrm>
          </p:grpSpPr>
          <p:pic>
            <p:nvPicPr>
              <p:cNvPr id="16" name="Picture 15">
                <a:extLst>
                  <a:ext uri="{FF2B5EF4-FFF2-40B4-BE49-F238E27FC236}">
                    <a16:creationId xmlns:a16="http://schemas.microsoft.com/office/drawing/2014/main" id="{B5D861C2-5EEB-1582-D47B-CB403B30B221}"/>
                  </a:ext>
                </a:extLst>
              </p:cNvPr>
              <p:cNvPicPr>
                <a:picLocks noChangeAspect="1"/>
              </p:cNvPicPr>
              <p:nvPr/>
            </p:nvPicPr>
            <p:blipFill>
              <a:blip r:embed="rId4"/>
              <a:stretch>
                <a:fillRect/>
              </a:stretch>
            </p:blipFill>
            <p:spPr>
              <a:xfrm>
                <a:off x="587376" y="4428832"/>
                <a:ext cx="2536671" cy="384950"/>
              </a:xfrm>
              <a:prstGeom prst="rect">
                <a:avLst/>
              </a:prstGeom>
            </p:spPr>
          </p:pic>
          <p:sp>
            <p:nvSpPr>
              <p:cNvPr id="17" name="Rectangle 16">
                <a:extLst>
                  <a:ext uri="{FF2B5EF4-FFF2-40B4-BE49-F238E27FC236}">
                    <a16:creationId xmlns:a16="http://schemas.microsoft.com/office/drawing/2014/main" id="{020C3651-3EE0-B02A-8FEA-B46E228E4560}"/>
                  </a:ext>
                </a:extLst>
              </p:cNvPr>
              <p:cNvSpPr/>
              <p:nvPr/>
            </p:nvSpPr>
            <p:spPr>
              <a:xfrm>
                <a:off x="1344149" y="4646670"/>
                <a:ext cx="742443" cy="281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FA8E3DCA-7933-C258-1012-AE55D3AA7D1D}"/>
                </a:ext>
              </a:extLst>
            </p:cNvPr>
            <p:cNvSpPr txBox="1"/>
            <p:nvPr/>
          </p:nvSpPr>
          <p:spPr>
            <a:xfrm>
              <a:off x="-5576" y="4161984"/>
              <a:ext cx="4483288" cy="354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50">
                  <a:solidFill>
                    <a:srgbClr val="002060"/>
                  </a:solidFill>
                  <a:latin typeface="Calibri"/>
                </a:rPr>
                <a:t>Total Magnetic Intensity (</a:t>
              </a:r>
              <a:r>
                <a:rPr lang="en-US" sz="1350" err="1">
                  <a:solidFill>
                    <a:srgbClr val="002060"/>
                  </a:solidFill>
                  <a:latin typeface="Calibri"/>
                </a:rPr>
                <a:t>nT</a:t>
              </a:r>
              <a:r>
                <a:rPr lang="en-US" sz="1350">
                  <a:solidFill>
                    <a:srgbClr val="002060"/>
                  </a:solidFill>
                  <a:latin typeface="Calibri"/>
                </a:rPr>
                <a:t>) Survey of Los Azules area </a:t>
              </a:r>
              <a:r>
                <a:rPr lang="en-US" sz="1350">
                  <a:latin typeface="Calibri"/>
                  <a:ea typeface="Calibri"/>
                  <a:cs typeface="Calibri"/>
                </a:rPr>
                <a:t>​</a:t>
              </a:r>
              <a:endParaRPr lang="en-US"/>
            </a:p>
          </p:txBody>
        </p:sp>
        <p:sp>
          <p:nvSpPr>
            <p:cNvPr id="12" name="TextBox 11">
              <a:extLst>
                <a:ext uri="{FF2B5EF4-FFF2-40B4-BE49-F238E27FC236}">
                  <a16:creationId xmlns:a16="http://schemas.microsoft.com/office/drawing/2014/main" id="{89BBFCD6-1AE2-13A4-93BB-92D817AD93AB}"/>
                </a:ext>
              </a:extLst>
            </p:cNvPr>
            <p:cNvSpPr txBox="1"/>
            <p:nvPr/>
          </p:nvSpPr>
          <p:spPr>
            <a:xfrm>
              <a:off x="721225" y="4619163"/>
              <a:ext cx="730155" cy="338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003C58"/>
                  </a:solidFill>
                  <a:latin typeface="Calibri"/>
                  <a:ea typeface="Calibri"/>
                  <a:cs typeface="Arial"/>
                </a:rPr>
                <a:t>LOW</a:t>
              </a:r>
              <a:endParaRPr lang="en-US"/>
            </a:p>
          </p:txBody>
        </p:sp>
        <p:sp>
          <p:nvSpPr>
            <p:cNvPr id="15" name="TextBox 14">
              <a:extLst>
                <a:ext uri="{FF2B5EF4-FFF2-40B4-BE49-F238E27FC236}">
                  <a16:creationId xmlns:a16="http://schemas.microsoft.com/office/drawing/2014/main" id="{1FE39017-4DC5-FBE9-A4C4-5A23F38403B8}"/>
                </a:ext>
              </a:extLst>
            </p:cNvPr>
            <p:cNvSpPr txBox="1"/>
            <p:nvPr/>
          </p:nvSpPr>
          <p:spPr>
            <a:xfrm>
              <a:off x="3050867" y="4608268"/>
              <a:ext cx="10542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003C58"/>
                  </a:solidFill>
                  <a:latin typeface="Calibri"/>
                  <a:ea typeface="Calibri"/>
                  <a:cs typeface="Arial"/>
                </a:rPr>
                <a:t>HIGH</a:t>
              </a:r>
              <a:endParaRPr lang="en-US" sz="1600">
                <a:solidFill>
                  <a:srgbClr val="003C58"/>
                </a:solidFill>
                <a:latin typeface="Calibri"/>
                <a:ea typeface="Calibri"/>
              </a:endParaRPr>
            </a:p>
          </p:txBody>
        </p:sp>
      </p:grpSp>
      <p:sp>
        <p:nvSpPr>
          <p:cNvPr id="18" name="Slide Number Placeholder 1">
            <a:extLst>
              <a:ext uri="{FF2B5EF4-FFF2-40B4-BE49-F238E27FC236}">
                <a16:creationId xmlns:a16="http://schemas.microsoft.com/office/drawing/2014/main" id="{D8035EA2-C41F-A61C-BF0F-E97377EDA201}"/>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30</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179065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20EE780-8B47-256D-C11A-D6F281A250F1}"/>
              </a:ext>
            </a:extLst>
          </p:cNvPr>
          <p:cNvPicPr>
            <a:picLocks noChangeAspect="1"/>
          </p:cNvPicPr>
          <p:nvPr/>
        </p:nvPicPr>
        <p:blipFill>
          <a:blip r:embed="rId3">
            <a:extLst>
              <a:ext uri="{28A0092B-C50C-407E-A947-70E740481C1C}">
                <a14:useLocalDpi xmlns:a14="http://schemas.microsoft.com/office/drawing/2010/main"/>
              </a:ext>
            </a:extLst>
          </a:blip>
          <a:srcRect l="29144"/>
          <a:stretch/>
        </p:blipFill>
        <p:spPr bwMode="auto">
          <a:xfrm>
            <a:off x="0" y="1210423"/>
            <a:ext cx="7114032" cy="5647577"/>
          </a:xfrm>
          <a:prstGeom prst="rect">
            <a:avLst/>
          </a:prstGeom>
          <a:noFill/>
          <a:ln>
            <a:noFill/>
          </a:ln>
        </p:spPr>
      </p:pic>
      <p:sp>
        <p:nvSpPr>
          <p:cNvPr id="8" name="CuadroTexto 7">
            <a:extLst>
              <a:ext uri="{FF2B5EF4-FFF2-40B4-BE49-F238E27FC236}">
                <a16:creationId xmlns:a16="http://schemas.microsoft.com/office/drawing/2014/main" id="{83A34FF7-0F11-6213-1AAA-9E137B8CFCDC}"/>
              </a:ext>
            </a:extLst>
          </p:cNvPr>
          <p:cNvSpPr txBox="1"/>
          <p:nvPr/>
        </p:nvSpPr>
        <p:spPr>
          <a:xfrm>
            <a:off x="7114032" y="1381839"/>
            <a:ext cx="4900161" cy="4686026"/>
          </a:xfrm>
          <a:prstGeom prst="rect">
            <a:avLst/>
          </a:prstGeom>
          <a:noFill/>
        </p:spPr>
        <p:txBody>
          <a:bodyPr wrap="square" lIns="91440" tIns="45720" rIns="91440" bIns="45720" rtlCol="0" anchor="t">
            <a:spAutoFit/>
          </a:bodyPr>
          <a:lstStyle/>
          <a:p>
            <a:pPr marL="269875" indent="-252413">
              <a:lnSpc>
                <a:spcPts val="2400"/>
              </a:lnSpc>
              <a:buFont typeface="Arial" panose="020B0604020202020204" pitchFamily="34" charset="0"/>
              <a:buChar char="•"/>
            </a:pPr>
            <a:r>
              <a:rPr lang="en-US" sz="1850">
                <a:solidFill>
                  <a:srgbClr val="143B62"/>
                </a:solidFill>
                <a:latin typeface="+mj-lt"/>
                <a:ea typeface="Calibri"/>
                <a:cs typeface="Calibri"/>
              </a:rPr>
              <a:t>Los Azules received the approval of the</a:t>
            </a:r>
            <a:r>
              <a:rPr lang="en-US" sz="1850" b="1">
                <a:solidFill>
                  <a:srgbClr val="143B62"/>
                </a:solidFill>
                <a:latin typeface="+mj-lt"/>
                <a:ea typeface="Calibri"/>
                <a:cs typeface="Calibri"/>
              </a:rPr>
              <a:t> Environmental Impact Statement (Environmental Permit) </a:t>
            </a:r>
            <a:r>
              <a:rPr lang="en-US" sz="1850">
                <a:solidFill>
                  <a:srgbClr val="143B62"/>
                </a:solidFill>
                <a:latin typeface="+mj-lt"/>
                <a:ea typeface="Calibri"/>
                <a:cs typeface="Calibri"/>
              </a:rPr>
              <a:t>for construction and exploitation of the project.</a:t>
            </a:r>
          </a:p>
          <a:p>
            <a:pPr marL="269875" indent="-252413">
              <a:lnSpc>
                <a:spcPts val="2400"/>
              </a:lnSpc>
              <a:buFont typeface="Arial" panose="020B0604020202020204" pitchFamily="34" charset="0"/>
              <a:buChar char="•"/>
            </a:pPr>
            <a:endParaRPr lang="en-US" sz="1850">
              <a:solidFill>
                <a:srgbClr val="143B62"/>
              </a:solidFill>
              <a:latin typeface="+mj-lt"/>
              <a:ea typeface="Calibri" panose="020F0502020204030204" pitchFamily="34" charset="0"/>
              <a:cs typeface="Calibri" panose="020F0502020204030204" pitchFamily="34" charset="0"/>
            </a:endParaRPr>
          </a:p>
          <a:p>
            <a:pPr marL="269875" indent="-252413">
              <a:lnSpc>
                <a:spcPts val="2400"/>
              </a:lnSpc>
              <a:buFont typeface="Arial" panose="020B0604020202020204" pitchFamily="34" charset="0"/>
              <a:buChar char="•"/>
            </a:pPr>
            <a:r>
              <a:rPr lang="en-US" sz="1850">
                <a:solidFill>
                  <a:srgbClr val="143B62"/>
                </a:solidFill>
                <a:latin typeface="+mj-lt"/>
                <a:ea typeface="Calibri"/>
                <a:cs typeface="Calibri"/>
              </a:rPr>
              <a:t>This is the </a:t>
            </a:r>
            <a:r>
              <a:rPr lang="en-US" sz="1850" b="1">
                <a:solidFill>
                  <a:srgbClr val="143B62"/>
                </a:solidFill>
                <a:latin typeface="+mj-lt"/>
                <a:ea typeface="Calibri"/>
                <a:cs typeface="Calibri"/>
              </a:rPr>
              <a:t>key permit </a:t>
            </a:r>
            <a:r>
              <a:rPr lang="en-US" sz="1850">
                <a:solidFill>
                  <a:srgbClr val="143B62"/>
                </a:solidFill>
                <a:latin typeface="+mj-lt"/>
                <a:ea typeface="Calibri"/>
                <a:cs typeface="Calibri"/>
              </a:rPr>
              <a:t>granted by the province towards construction and future operation, a clear indicator of society's support of the future operation.</a:t>
            </a:r>
          </a:p>
          <a:p>
            <a:pPr marL="269875" indent="-252413">
              <a:lnSpc>
                <a:spcPts val="2400"/>
              </a:lnSpc>
            </a:pPr>
            <a:endParaRPr lang="en-US" sz="1850">
              <a:solidFill>
                <a:srgbClr val="143B62"/>
              </a:solidFill>
              <a:latin typeface="+mj-lt"/>
              <a:ea typeface="Calibri" panose="020F0502020204030204" pitchFamily="34" charset="0"/>
              <a:cs typeface="Calibri" panose="020F0502020204030204" pitchFamily="34" charset="0"/>
            </a:endParaRPr>
          </a:p>
          <a:p>
            <a:pPr marL="269875" indent="-252413">
              <a:lnSpc>
                <a:spcPts val="2400"/>
              </a:lnSpc>
              <a:buFont typeface="Arial" panose="020B0604020202020204" pitchFamily="34" charset="0"/>
              <a:buChar char="•"/>
            </a:pPr>
            <a:r>
              <a:rPr lang="en-US" sz="1850">
                <a:solidFill>
                  <a:srgbClr val="143B62"/>
                </a:solidFill>
                <a:latin typeface="+mj-lt"/>
                <a:ea typeface="Calibri"/>
                <a:cs typeface="Calibri"/>
              </a:rPr>
              <a:t>The environmental impact assessment (EIA) </a:t>
            </a:r>
            <a:r>
              <a:rPr lang="en-US" sz="1850" b="1">
                <a:solidFill>
                  <a:srgbClr val="143B62"/>
                </a:solidFill>
                <a:latin typeface="+mj-lt"/>
                <a:ea typeface="Calibri"/>
                <a:cs typeface="Calibri"/>
              </a:rPr>
              <a:t>included a public consultation process and was</a:t>
            </a:r>
            <a:r>
              <a:rPr lang="en-US" sz="1850">
                <a:solidFill>
                  <a:srgbClr val="143B62"/>
                </a:solidFill>
                <a:latin typeface="+mj-lt"/>
                <a:ea typeface="Calibri"/>
                <a:cs typeface="Calibri"/>
              </a:rPr>
              <a:t> </a:t>
            </a:r>
            <a:r>
              <a:rPr lang="en-US" sz="1850" b="1">
                <a:solidFill>
                  <a:srgbClr val="143B62"/>
                </a:solidFill>
                <a:latin typeface="+mj-lt"/>
                <a:ea typeface="Calibri"/>
                <a:cs typeface="Calibri"/>
              </a:rPr>
              <a:t>evaluated by 14 organizations, public and private, provincial and national</a:t>
            </a:r>
            <a:r>
              <a:rPr lang="en-US" sz="1850">
                <a:solidFill>
                  <a:srgbClr val="143B62"/>
                </a:solidFill>
                <a:latin typeface="+mj-lt"/>
                <a:ea typeface="Calibri"/>
                <a:cs typeface="Calibri"/>
              </a:rPr>
              <a:t>.</a:t>
            </a:r>
            <a:endParaRPr lang="es-AR" sz="1850">
              <a:solidFill>
                <a:srgbClr val="143B62"/>
              </a:solidFill>
              <a:latin typeface="+mj-lt"/>
              <a:ea typeface="Calibri"/>
              <a:cs typeface="Calibri"/>
            </a:endParaRPr>
          </a:p>
        </p:txBody>
      </p:sp>
      <p:pic>
        <p:nvPicPr>
          <p:cNvPr id="12" name="Imagen 11" descr="Logotipo&#10;&#10;Descripción generada automáticamente">
            <a:extLst>
              <a:ext uri="{FF2B5EF4-FFF2-40B4-BE49-F238E27FC236}">
                <a16:creationId xmlns:a16="http://schemas.microsoft.com/office/drawing/2014/main" id="{56505623-5C34-B002-32CB-A834AC17FA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5864" y="545137"/>
            <a:ext cx="3103646" cy="3102406"/>
          </a:xfrm>
          <a:prstGeom prst="rect">
            <a:avLst/>
          </a:prstGeom>
        </p:spPr>
      </p:pic>
      <p:sp>
        <p:nvSpPr>
          <p:cNvPr id="6" name="CuadroTexto 5">
            <a:extLst>
              <a:ext uri="{FF2B5EF4-FFF2-40B4-BE49-F238E27FC236}">
                <a16:creationId xmlns:a16="http://schemas.microsoft.com/office/drawing/2014/main" id="{1652F6E9-862A-1ED8-3E5C-1336BA5162C8}"/>
              </a:ext>
            </a:extLst>
          </p:cNvPr>
          <p:cNvSpPr txBox="1"/>
          <p:nvPr/>
        </p:nvSpPr>
        <p:spPr>
          <a:xfrm>
            <a:off x="548741" y="103199"/>
            <a:ext cx="11338459" cy="830997"/>
          </a:xfrm>
          <a:prstGeom prst="rect">
            <a:avLst/>
          </a:prstGeom>
          <a:noFill/>
        </p:spPr>
        <p:txBody>
          <a:bodyPr wrap="square">
            <a:spAutoFit/>
          </a:bodyPr>
          <a:lstStyle/>
          <a:p>
            <a:r>
              <a:rPr lang="en-US" sz="2400" b="1">
                <a:solidFill>
                  <a:schemeClr val="accent2"/>
                </a:solidFill>
                <a:latin typeface="+mj-lt"/>
              </a:rPr>
              <a:t>Los Azules:</a:t>
            </a:r>
          </a:p>
          <a:p>
            <a:r>
              <a:rPr lang="en-US" sz="2400" b="1">
                <a:solidFill>
                  <a:srgbClr val="003C58"/>
                </a:solidFill>
                <a:latin typeface="+mj-lt"/>
              </a:rPr>
              <a:t>Key Environmental Permit Approval – </a:t>
            </a:r>
            <a:r>
              <a:rPr lang="en-US" sz="2400">
                <a:solidFill>
                  <a:srgbClr val="003C58"/>
                </a:solidFill>
                <a:latin typeface="+mj-lt"/>
              </a:rPr>
              <a:t>Received in December 2024</a:t>
            </a:r>
            <a:endParaRPr lang="es-AR" sz="2400">
              <a:solidFill>
                <a:srgbClr val="003C58"/>
              </a:solidFill>
              <a:latin typeface="+mj-lt"/>
            </a:endParaRPr>
          </a:p>
        </p:txBody>
      </p:sp>
      <p:sp>
        <p:nvSpPr>
          <p:cNvPr id="7" name="Google Shape;69;p15">
            <a:extLst>
              <a:ext uri="{FF2B5EF4-FFF2-40B4-BE49-F238E27FC236}">
                <a16:creationId xmlns:a16="http://schemas.microsoft.com/office/drawing/2014/main" id="{8171AA5C-F5CD-7C9B-E724-7B00600E374A}"/>
              </a:ext>
            </a:extLst>
          </p:cNvPr>
          <p:cNvSpPr txBox="1"/>
          <p:nvPr/>
        </p:nvSpPr>
        <p:spPr>
          <a:xfrm>
            <a:off x="1335449" y="6391275"/>
            <a:ext cx="5778583" cy="466725"/>
          </a:xfrm>
          <a:prstGeom prst="rect">
            <a:avLst/>
          </a:prstGeom>
          <a:solidFill>
            <a:srgbClr val="DDE0D0"/>
          </a:solidFill>
          <a:ln>
            <a:noFill/>
          </a:ln>
        </p:spPr>
        <p:txBody>
          <a:bodyPr spcFirstLastPara="1" wrap="square" lIns="121900" tIns="121900" rIns="121900" bIns="121900" anchor="t" anchorCtr="0">
            <a:noAutofit/>
          </a:bodyPr>
          <a:lstStyle/>
          <a:p>
            <a:pPr algn="r">
              <a:buClr>
                <a:srgbClr val="005D81"/>
              </a:buClr>
            </a:pPr>
            <a:r>
              <a:rPr lang="en-US" sz="1650">
                <a:solidFill>
                  <a:srgbClr val="003C58"/>
                </a:solidFill>
                <a:latin typeface="Calibri" panose="020F0502020204030204" pitchFamily="34" charset="0"/>
                <a:ea typeface="Calibri" panose="020F0502020204030204" pitchFamily="34" charset="0"/>
                <a:cs typeface="Calibri" panose="020F0502020204030204" pitchFamily="34" charset="0"/>
                <a:sym typeface="Rubik"/>
              </a:rPr>
              <a:t>The EIA submitted in Apr 2023 was approved in Dec 2024</a:t>
            </a:r>
            <a:endParaRPr lang="es-AR" sz="1650">
              <a:solidFill>
                <a:srgbClr val="003C58"/>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 name="Slide Number Placeholder 1">
            <a:extLst>
              <a:ext uri="{FF2B5EF4-FFF2-40B4-BE49-F238E27FC236}">
                <a16:creationId xmlns:a16="http://schemas.microsoft.com/office/drawing/2014/main" id="{E03158BE-B731-1896-F0A8-70BD1DFEBEFA}"/>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31</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854910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6EDFA-EA6D-3288-BFAC-CBEA9EA525B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FBD7F8E-0AD1-5398-3479-31B704F679AB}"/>
              </a:ext>
            </a:extLst>
          </p:cNvPr>
          <p:cNvSpPr txBox="1"/>
          <p:nvPr/>
        </p:nvSpPr>
        <p:spPr>
          <a:xfrm>
            <a:off x="735821" y="2636128"/>
            <a:ext cx="10801184" cy="923330"/>
          </a:xfrm>
          <a:prstGeom prst="rect">
            <a:avLst/>
          </a:prstGeom>
          <a:solidFill>
            <a:srgbClr val="E6F1F9"/>
          </a:solidFill>
          <a:ln>
            <a:solidFill>
              <a:srgbClr val="D3E6F5"/>
            </a:solidFill>
          </a:ln>
        </p:spPr>
        <p:txBody>
          <a:bodyPr wrap="square" lIns="36000" tIns="45720" rIns="36000" bIns="45720" anchor="t">
            <a:spAutoFit/>
          </a:bodyPr>
          <a:lstStyle/>
          <a:p>
            <a:pPr algn="ctr" defTabSz="609585" fontAlgn="base">
              <a:spcAft>
                <a:spcPts val="600"/>
              </a:spcAft>
              <a:buClr>
                <a:srgbClr val="00B0F0"/>
              </a:buClr>
              <a:defRPr/>
            </a:pPr>
            <a:endParaRPr lang="en-US" sz="200" b="1" spc="-10">
              <a:solidFill>
                <a:srgbClr val="E7730E"/>
              </a:solidFill>
              <a:latin typeface="Arial"/>
              <a:cs typeface="Arial"/>
            </a:endParaRPr>
          </a:p>
          <a:p>
            <a:pPr algn="ctr" defTabSz="609585">
              <a:spcAft>
                <a:spcPts val="600"/>
              </a:spcAft>
              <a:defRPr/>
            </a:pPr>
            <a:r>
              <a:rPr lang="en-US" sz="1700" b="1">
                <a:solidFill>
                  <a:srgbClr val="E7730E"/>
                </a:solidFill>
                <a:latin typeface="+mj-lt"/>
                <a:ea typeface="+mn-lt"/>
                <a:cs typeface="+mn-lt"/>
              </a:rPr>
              <a:t>On February 11, 2025 McEwen Copper applied for admission of the Los Azules copper project to RIGI.</a:t>
            </a:r>
            <a:endParaRPr lang="en-US" sz="1700" b="1">
              <a:solidFill>
                <a:srgbClr val="000000"/>
              </a:solidFill>
              <a:latin typeface="+mj-lt"/>
              <a:cs typeface="Arial"/>
            </a:endParaRPr>
          </a:p>
          <a:p>
            <a:pPr algn="ctr" defTabSz="609585">
              <a:defRPr/>
            </a:pPr>
            <a:r>
              <a:rPr lang="en-US" sz="1700" spc="-10">
                <a:solidFill>
                  <a:srgbClr val="E7730E"/>
                </a:solidFill>
                <a:latin typeface="+mj-lt"/>
                <a:cs typeface="Arial"/>
              </a:rPr>
              <a:t>The RIGI fiscal and financial</a:t>
            </a:r>
            <a:r>
              <a:rPr lang="en-US" sz="1000" spc="-10">
                <a:solidFill>
                  <a:srgbClr val="E7730E"/>
                </a:solidFill>
                <a:latin typeface="+mj-lt"/>
                <a:cs typeface="Arial"/>
              </a:rPr>
              <a:t> </a:t>
            </a:r>
            <a:r>
              <a:rPr lang="en-US" sz="1700" spc="-10">
                <a:solidFill>
                  <a:srgbClr val="E7730E"/>
                </a:solidFill>
                <a:latin typeface="+mj-lt"/>
                <a:cs typeface="Arial"/>
              </a:rPr>
              <a:t>/ tax benefits will result in a significant improvement to NPV &amp; IRR for Los Azules.</a:t>
            </a:r>
            <a:endParaRPr lang="en-US" sz="1700" spc="-10">
              <a:latin typeface="+mj-lt"/>
              <a:cs typeface="Arial" panose="020B0604020202020204"/>
            </a:endParaRPr>
          </a:p>
          <a:p>
            <a:pPr algn="ctr" defTabSz="609585" fontAlgn="base">
              <a:spcAft>
                <a:spcPts val="600"/>
              </a:spcAft>
              <a:buClr>
                <a:srgbClr val="00B0F0"/>
              </a:buClr>
              <a:defRPr/>
            </a:pPr>
            <a:endParaRPr lang="en-US" sz="800" b="1" spc="-10">
              <a:solidFill>
                <a:srgbClr val="E7730E"/>
              </a:solidFill>
              <a:latin typeface="Arial"/>
              <a:cs typeface="Arial"/>
            </a:endParaRPr>
          </a:p>
        </p:txBody>
      </p:sp>
      <p:sp>
        <p:nvSpPr>
          <p:cNvPr id="19" name="CuadroTexto 18">
            <a:extLst>
              <a:ext uri="{FF2B5EF4-FFF2-40B4-BE49-F238E27FC236}">
                <a16:creationId xmlns:a16="http://schemas.microsoft.com/office/drawing/2014/main" id="{13160DBA-51D8-1E04-6FAF-62110F0D3DFA}"/>
              </a:ext>
            </a:extLst>
          </p:cNvPr>
          <p:cNvSpPr txBox="1"/>
          <p:nvPr/>
        </p:nvSpPr>
        <p:spPr>
          <a:xfrm>
            <a:off x="830853" y="1170038"/>
            <a:ext cx="10690404" cy="866904"/>
          </a:xfrm>
          <a:prstGeom prst="rect">
            <a:avLst/>
          </a:prstGeom>
          <a:noFill/>
        </p:spPr>
        <p:txBody>
          <a:bodyPr wrap="square" lIns="91440" tIns="45720" rIns="91440" bIns="45720" rtlCol="0" anchor="t">
            <a:spAutoFit/>
          </a:bodyPr>
          <a:lstStyle/>
          <a:p>
            <a:pPr marL="230505" indent="-230505" defTabSz="609585" fontAlgn="base">
              <a:spcAft>
                <a:spcPts val="500"/>
              </a:spcAft>
              <a:buClr>
                <a:srgbClr val="00B0F0"/>
              </a:buClr>
              <a:buFont typeface="Arial" panose="020B0604020202020204" pitchFamily="34" charset="0"/>
              <a:buChar char="•"/>
              <a:tabLst>
                <a:tab pos="537620" algn="l"/>
              </a:tabLst>
              <a:defRPr/>
            </a:pPr>
            <a:r>
              <a:rPr lang="en-US" sz="1400" spc="-30">
                <a:solidFill>
                  <a:srgbClr val="003C58"/>
                </a:solidFill>
                <a:latin typeface="Arial"/>
                <a:ea typeface="Calibri"/>
                <a:cs typeface="Arial"/>
              </a:rPr>
              <a:t>Designed to attract foreign investment across multiple sectors in Argentina</a:t>
            </a:r>
          </a:p>
          <a:p>
            <a:pPr marL="230505" indent="-230505" defTabSz="609585" fontAlgn="base">
              <a:spcAft>
                <a:spcPts val="500"/>
              </a:spcAft>
              <a:buClr>
                <a:srgbClr val="00B0F0"/>
              </a:buClr>
              <a:buFont typeface="Arial" panose="020B0604020202020204" pitchFamily="34" charset="0"/>
              <a:buChar char="•"/>
              <a:tabLst>
                <a:tab pos="537620" algn="l"/>
              </a:tabLst>
              <a:defRPr/>
            </a:pPr>
            <a:r>
              <a:rPr lang="en-US" sz="1400" spc="-30">
                <a:solidFill>
                  <a:srgbClr val="003C58"/>
                </a:solidFill>
                <a:latin typeface="Arial"/>
                <a:ea typeface="Calibri"/>
                <a:cs typeface="Arial"/>
              </a:rPr>
              <a:t>RIGI includes mining, which is a key pillar to the country’s plans for economic growth</a:t>
            </a:r>
          </a:p>
          <a:p>
            <a:pPr marL="230505" indent="-230505" defTabSz="609585" fontAlgn="base">
              <a:spcAft>
                <a:spcPts val="500"/>
              </a:spcAft>
              <a:buClr>
                <a:srgbClr val="00B0F0"/>
              </a:buClr>
              <a:buFont typeface="Arial" panose="020B0604020202020204" pitchFamily="34" charset="0"/>
              <a:buChar char="•"/>
              <a:tabLst>
                <a:tab pos="537620" algn="l"/>
              </a:tabLst>
              <a:defRPr/>
            </a:pPr>
            <a:r>
              <a:rPr lang="en-US" sz="1400" spc="-30">
                <a:solidFill>
                  <a:srgbClr val="003C58"/>
                </a:solidFill>
                <a:latin typeface="Arial"/>
                <a:ea typeface="Calibri"/>
                <a:cs typeface="Arial"/>
              </a:rPr>
              <a:t>Key benefits:</a:t>
            </a:r>
          </a:p>
        </p:txBody>
      </p:sp>
      <p:sp>
        <p:nvSpPr>
          <p:cNvPr id="5" name="Title 4">
            <a:extLst>
              <a:ext uri="{FF2B5EF4-FFF2-40B4-BE49-F238E27FC236}">
                <a16:creationId xmlns:a16="http://schemas.microsoft.com/office/drawing/2014/main" id="{A139DE5C-3712-E3D2-A048-71643B627F28}"/>
              </a:ext>
            </a:extLst>
          </p:cNvPr>
          <p:cNvSpPr>
            <a:spLocks noGrp="1"/>
          </p:cNvSpPr>
          <p:nvPr>
            <p:ph type="title"/>
          </p:nvPr>
        </p:nvSpPr>
        <p:spPr>
          <a:xfrm>
            <a:off x="642938" y="293685"/>
            <a:ext cx="11549061" cy="739775"/>
          </a:xfrm>
        </p:spPr>
        <p:txBody>
          <a:bodyPr>
            <a:noAutofit/>
          </a:bodyPr>
          <a:lstStyle/>
          <a:p>
            <a:r>
              <a:rPr lang="en-US" sz="2200" spc="-60">
                <a:solidFill>
                  <a:schemeClr val="accent2"/>
                </a:solidFill>
                <a:latin typeface="Arial"/>
                <a:cs typeface="Arial"/>
              </a:rPr>
              <a:t>McEwen Copper: Significant Development</a:t>
            </a:r>
            <a:br>
              <a:rPr lang="en-US" sz="2200" spc="-60">
                <a:latin typeface="Arial"/>
                <a:cs typeface="Arial"/>
              </a:rPr>
            </a:br>
            <a:r>
              <a:rPr lang="en-US" sz="2200" spc="-60">
                <a:latin typeface="Arial"/>
                <a:cs typeface="Arial"/>
              </a:rPr>
              <a:t>Large</a:t>
            </a:r>
            <a:r>
              <a:rPr lang="en-US" sz="1800" spc="-60">
                <a:latin typeface="Arial"/>
                <a:cs typeface="Arial"/>
              </a:rPr>
              <a:t> </a:t>
            </a:r>
            <a:r>
              <a:rPr lang="en-US" sz="2200" spc="-60">
                <a:latin typeface="Arial"/>
                <a:cs typeface="Arial"/>
              </a:rPr>
              <a:t>Investment</a:t>
            </a:r>
            <a:r>
              <a:rPr lang="en-US" sz="1800" spc="-60">
                <a:latin typeface="Arial"/>
                <a:cs typeface="Arial"/>
              </a:rPr>
              <a:t> </a:t>
            </a:r>
            <a:r>
              <a:rPr lang="en-US" sz="2200" spc="-60">
                <a:latin typeface="Arial"/>
                <a:cs typeface="Arial"/>
              </a:rPr>
              <a:t>Incentive</a:t>
            </a:r>
            <a:r>
              <a:rPr lang="en-US" sz="1800" spc="-60">
                <a:latin typeface="Arial"/>
                <a:cs typeface="Arial"/>
              </a:rPr>
              <a:t> </a:t>
            </a:r>
            <a:r>
              <a:rPr lang="en-US" sz="2200" spc="-60">
                <a:latin typeface="Arial"/>
                <a:cs typeface="Arial"/>
              </a:rPr>
              <a:t>Regime</a:t>
            </a:r>
            <a:r>
              <a:rPr lang="en-US" sz="1800" spc="-60">
                <a:latin typeface="Arial"/>
                <a:cs typeface="Arial"/>
              </a:rPr>
              <a:t> </a:t>
            </a:r>
            <a:r>
              <a:rPr lang="en-US" sz="2200" b="0" i="1" spc="-60">
                <a:latin typeface="Arial"/>
                <a:cs typeface="Arial"/>
              </a:rPr>
              <a:t>(“RIGI”)</a:t>
            </a:r>
            <a:r>
              <a:rPr lang="en-US" sz="1800" spc="-60">
                <a:latin typeface="Arial"/>
                <a:cs typeface="Arial"/>
              </a:rPr>
              <a:t> </a:t>
            </a:r>
            <a:r>
              <a:rPr lang="en-US" sz="2200" spc="-60">
                <a:latin typeface="Arial"/>
                <a:cs typeface="Arial"/>
              </a:rPr>
              <a:t>Encouraging</a:t>
            </a:r>
            <a:r>
              <a:rPr lang="en-US" sz="1800" spc="-60">
                <a:latin typeface="Arial"/>
                <a:cs typeface="Arial"/>
              </a:rPr>
              <a:t> </a:t>
            </a:r>
            <a:r>
              <a:rPr lang="en-US" sz="2200" spc="-60">
                <a:latin typeface="Arial"/>
                <a:cs typeface="Arial"/>
              </a:rPr>
              <a:t>Foreign</a:t>
            </a:r>
            <a:r>
              <a:rPr lang="en-US" sz="1800" spc="-60">
                <a:latin typeface="Arial"/>
                <a:cs typeface="Arial"/>
              </a:rPr>
              <a:t> </a:t>
            </a:r>
            <a:r>
              <a:rPr lang="en-US" sz="2200" spc="-60">
                <a:latin typeface="Arial"/>
                <a:cs typeface="Arial"/>
              </a:rPr>
              <a:t>Investment</a:t>
            </a:r>
            <a:r>
              <a:rPr lang="en-US" sz="1800" spc="-60">
                <a:latin typeface="Arial"/>
                <a:cs typeface="Arial"/>
              </a:rPr>
              <a:t> </a:t>
            </a:r>
            <a:r>
              <a:rPr lang="en-US" sz="2200" spc="-60">
                <a:latin typeface="Arial"/>
                <a:cs typeface="Arial"/>
              </a:rPr>
              <a:t>in</a:t>
            </a:r>
            <a:r>
              <a:rPr lang="en-US" sz="1800" spc="-60">
                <a:latin typeface="Arial"/>
                <a:cs typeface="Arial"/>
              </a:rPr>
              <a:t> </a:t>
            </a:r>
            <a:r>
              <a:rPr lang="en-US" sz="2200" spc="-60">
                <a:latin typeface="Arial"/>
                <a:cs typeface="Arial"/>
              </a:rPr>
              <a:t>Argentina</a:t>
            </a:r>
            <a:endParaRPr lang="en-US" sz="2200" b="0" spc="-60">
              <a:latin typeface="Arial"/>
              <a:cs typeface="Arial"/>
            </a:endParaRPr>
          </a:p>
        </p:txBody>
      </p:sp>
      <p:sp>
        <p:nvSpPr>
          <p:cNvPr id="30" name="CuadroTexto 18">
            <a:extLst>
              <a:ext uri="{FF2B5EF4-FFF2-40B4-BE49-F238E27FC236}">
                <a16:creationId xmlns:a16="http://schemas.microsoft.com/office/drawing/2014/main" id="{54AF2741-2578-A8BF-22A9-64D249467787}"/>
              </a:ext>
            </a:extLst>
          </p:cNvPr>
          <p:cNvSpPr txBox="1"/>
          <p:nvPr/>
        </p:nvSpPr>
        <p:spPr>
          <a:xfrm>
            <a:off x="735821" y="4087817"/>
            <a:ext cx="3240000" cy="2213426"/>
          </a:xfrm>
          <a:prstGeom prst="rect">
            <a:avLst/>
          </a:prstGeom>
          <a:noFill/>
        </p:spPr>
        <p:txBody>
          <a:bodyPr wrap="square" lIns="0" rIns="0" rtlCol="0">
            <a:spAutoFit/>
          </a:bodyPr>
          <a:lstStyle/>
          <a:p>
            <a:pPr marL="141288" indent="-141288" defTabSz="609585" fontAlgn="base">
              <a:spcAft>
                <a:spcPts val="500"/>
              </a:spcAft>
              <a:buClr>
                <a:srgbClr val="00B0F0"/>
              </a:buClr>
              <a:buFont typeface="Arial" panose="020B0604020202020204" pitchFamily="34" charset="0"/>
              <a:buChar char="•"/>
              <a:defRPr/>
            </a:pPr>
            <a:r>
              <a:rPr lang="en-US" sz="1300" b="1" spc="-30">
                <a:solidFill>
                  <a:srgbClr val="003C58"/>
                </a:solidFill>
                <a:latin typeface="Arial"/>
                <a:ea typeface="Calibri"/>
                <a:cs typeface="Arial"/>
              </a:rPr>
              <a:t>Corporate tax rate </a:t>
            </a:r>
            <a:r>
              <a:rPr lang="en-US" sz="1300" spc="-30">
                <a:solidFill>
                  <a:srgbClr val="003C58"/>
                </a:solidFill>
                <a:latin typeface="Arial"/>
                <a:ea typeface="Calibri"/>
                <a:cs typeface="Arial"/>
              </a:rPr>
              <a:t>of 25% (currently 35%)</a:t>
            </a:r>
          </a:p>
          <a:p>
            <a:pPr marL="141288" indent="-141288" defTabSz="609585" fontAlgn="base">
              <a:spcAft>
                <a:spcPts val="500"/>
              </a:spcAft>
              <a:buClr>
                <a:srgbClr val="00B0F0"/>
              </a:buClr>
              <a:buFont typeface="Arial" panose="020B0604020202020204" pitchFamily="34" charset="0"/>
              <a:buChar char="•"/>
              <a:defRPr/>
            </a:pPr>
            <a:r>
              <a:rPr lang="en-US" sz="1300" b="1" spc="-30">
                <a:solidFill>
                  <a:srgbClr val="003C58"/>
                </a:solidFill>
                <a:latin typeface="Arial"/>
                <a:ea typeface="Calibri"/>
                <a:cs typeface="Arial"/>
              </a:rPr>
              <a:t>Tax on dividends </a:t>
            </a:r>
            <a:r>
              <a:rPr lang="en-US" sz="1300" spc="-30">
                <a:solidFill>
                  <a:srgbClr val="003C58"/>
                </a:solidFill>
                <a:latin typeface="Arial"/>
                <a:ea typeface="Calibri"/>
                <a:cs typeface="Arial"/>
              </a:rPr>
              <a:t>3.5% after 7 years (currently 7%)</a:t>
            </a:r>
            <a:endParaRPr lang="en-US" sz="1300" b="1" spc="-30">
              <a:solidFill>
                <a:srgbClr val="003C58"/>
              </a:solidFill>
              <a:latin typeface="Arial"/>
              <a:ea typeface="Calibri"/>
              <a:cs typeface="Arial"/>
            </a:endParaRPr>
          </a:p>
          <a:p>
            <a:pPr marL="141288" indent="-141288" defTabSz="609585" fontAlgn="base">
              <a:spcAft>
                <a:spcPts val="500"/>
              </a:spcAft>
              <a:buClr>
                <a:srgbClr val="00B0F0"/>
              </a:buClr>
              <a:buFont typeface="Arial" panose="020B0604020202020204" pitchFamily="34" charset="0"/>
              <a:buChar char="•"/>
              <a:defRPr/>
            </a:pPr>
            <a:r>
              <a:rPr lang="en-US" sz="1300" b="1" spc="-30">
                <a:solidFill>
                  <a:srgbClr val="003C58"/>
                </a:solidFill>
                <a:latin typeface="Arial"/>
                <a:ea typeface="Calibri"/>
                <a:cs typeface="Arial"/>
              </a:rPr>
              <a:t>Accelerated</a:t>
            </a:r>
            <a:r>
              <a:rPr lang="en-US" sz="1300" spc="-30">
                <a:solidFill>
                  <a:srgbClr val="003C58"/>
                </a:solidFill>
                <a:latin typeface="Arial"/>
                <a:ea typeface="Calibri"/>
                <a:cs typeface="Arial"/>
              </a:rPr>
              <a:t> depreciation on equipment and infrastructure</a:t>
            </a:r>
          </a:p>
          <a:p>
            <a:pPr marL="141288" indent="-141288" defTabSz="609585" fontAlgn="base">
              <a:spcAft>
                <a:spcPts val="500"/>
              </a:spcAft>
              <a:buClr>
                <a:srgbClr val="00B0F0"/>
              </a:buClr>
              <a:buFont typeface="Arial" panose="020B0604020202020204" pitchFamily="34" charset="0"/>
              <a:buChar char="•"/>
              <a:defRPr/>
            </a:pPr>
            <a:r>
              <a:rPr lang="en-US" sz="1300" b="1" spc="-30">
                <a:solidFill>
                  <a:srgbClr val="003C58"/>
                </a:solidFill>
                <a:latin typeface="Arial"/>
                <a:ea typeface="Calibri"/>
                <a:cs typeface="Arial"/>
              </a:rPr>
              <a:t>Unlimited</a:t>
            </a:r>
            <a:r>
              <a:rPr lang="en-US" sz="1300" spc="-30">
                <a:solidFill>
                  <a:srgbClr val="003C58"/>
                </a:solidFill>
                <a:latin typeface="Arial"/>
                <a:ea typeface="Calibri"/>
                <a:cs typeface="Arial"/>
              </a:rPr>
              <a:t> loss carryforward</a:t>
            </a:r>
          </a:p>
          <a:p>
            <a:pPr marL="141288" indent="-141288" defTabSz="609585" fontAlgn="base">
              <a:spcAft>
                <a:spcPts val="500"/>
              </a:spcAft>
              <a:buClr>
                <a:srgbClr val="00B0F0"/>
              </a:buClr>
              <a:buFont typeface="Arial" panose="020B0604020202020204" pitchFamily="34" charset="0"/>
              <a:buChar char="•"/>
              <a:defRPr/>
            </a:pPr>
            <a:r>
              <a:rPr lang="en-US" sz="1300" b="1" spc="-30">
                <a:solidFill>
                  <a:srgbClr val="003C58"/>
                </a:solidFill>
                <a:latin typeface="Arial"/>
                <a:ea typeface="Calibri"/>
                <a:cs typeface="Arial"/>
              </a:rPr>
              <a:t>Unlimited</a:t>
            </a:r>
            <a:r>
              <a:rPr lang="en-US" sz="1300" spc="-30">
                <a:solidFill>
                  <a:srgbClr val="003C58"/>
                </a:solidFill>
                <a:latin typeface="Arial"/>
                <a:ea typeface="Calibri"/>
                <a:cs typeface="Arial"/>
              </a:rPr>
              <a:t> interest deductions in first 5 years</a:t>
            </a:r>
          </a:p>
          <a:p>
            <a:pPr marL="141288" indent="-141288" defTabSz="609585" fontAlgn="base">
              <a:spcAft>
                <a:spcPts val="500"/>
              </a:spcAft>
              <a:buClr>
                <a:srgbClr val="00B0F0"/>
              </a:buClr>
              <a:buFont typeface="Arial" panose="020B0604020202020204" pitchFamily="34" charset="0"/>
              <a:buChar char="•"/>
              <a:defRPr/>
            </a:pPr>
            <a:r>
              <a:rPr lang="en-CA" sz="1300" b="1" spc="-30">
                <a:solidFill>
                  <a:srgbClr val="003C58"/>
                </a:solidFill>
                <a:latin typeface="Arial"/>
                <a:ea typeface="Calibri"/>
                <a:cs typeface="Arial"/>
              </a:rPr>
              <a:t>Foreign technical services </a:t>
            </a:r>
            <a:r>
              <a:rPr lang="en-CA" sz="1300" spc="-30">
                <a:solidFill>
                  <a:srgbClr val="003C58"/>
                </a:solidFill>
                <a:latin typeface="Arial"/>
                <a:ea typeface="Calibri"/>
                <a:cs typeface="Arial"/>
              </a:rPr>
              <a:t>exempt from withholding tax</a:t>
            </a:r>
            <a:endParaRPr lang="en-US" sz="1300" spc="-30">
              <a:solidFill>
                <a:srgbClr val="003C58"/>
              </a:solidFill>
              <a:latin typeface="Arial"/>
              <a:ea typeface="Calibri"/>
              <a:cs typeface="Arial"/>
            </a:endParaRPr>
          </a:p>
        </p:txBody>
      </p:sp>
      <p:sp>
        <p:nvSpPr>
          <p:cNvPr id="43" name="TextBox 42">
            <a:extLst>
              <a:ext uri="{FF2B5EF4-FFF2-40B4-BE49-F238E27FC236}">
                <a16:creationId xmlns:a16="http://schemas.microsoft.com/office/drawing/2014/main" id="{ED78C5DA-5CFD-F055-3E2A-49E807988B49}"/>
              </a:ext>
            </a:extLst>
          </p:cNvPr>
          <p:cNvSpPr txBox="1"/>
          <p:nvPr/>
        </p:nvSpPr>
        <p:spPr>
          <a:xfrm>
            <a:off x="845375" y="6573015"/>
            <a:ext cx="3419526" cy="235898"/>
          </a:xfrm>
          <a:prstGeom prst="rect">
            <a:avLst/>
          </a:prstGeom>
          <a:noFill/>
        </p:spPr>
        <p:txBody>
          <a:bodyPr wrap="none" rtlCol="0">
            <a:spAutoFit/>
          </a:bodyPr>
          <a:lstStyle/>
          <a:p>
            <a:pPr defTabSz="609585">
              <a:defRPr/>
            </a:pPr>
            <a:r>
              <a:rPr lang="en-US" sz="933" i="1">
                <a:solidFill>
                  <a:schemeClr val="tx1">
                    <a:lumMod val="75000"/>
                    <a:lumOff val="25000"/>
                  </a:schemeClr>
                </a:solidFill>
                <a:latin typeface="Arial"/>
                <a:cs typeface="Arial"/>
              </a:rPr>
              <a:t>1. Prior to, </a:t>
            </a:r>
            <a:r>
              <a:rPr lang="en-CA" sz="933" i="1">
                <a:solidFill>
                  <a:schemeClr val="tx1">
                    <a:lumMod val="75000"/>
                    <a:lumOff val="25000"/>
                  </a:schemeClr>
                </a:solidFill>
                <a:latin typeface="Arial"/>
                <a:cs typeface="Arial"/>
              </a:rPr>
              <a:t>20% available after 1 year and 40% after 2 years</a:t>
            </a:r>
            <a:r>
              <a:rPr lang="en-US" sz="933" i="1">
                <a:solidFill>
                  <a:schemeClr val="tx1">
                    <a:lumMod val="75000"/>
                    <a:lumOff val="25000"/>
                  </a:schemeClr>
                </a:solidFill>
                <a:latin typeface="Arial"/>
                <a:cs typeface="Arial"/>
              </a:rPr>
              <a:t>.</a:t>
            </a:r>
          </a:p>
        </p:txBody>
      </p:sp>
      <p:sp>
        <p:nvSpPr>
          <p:cNvPr id="2" name="CuadroTexto 18">
            <a:extLst>
              <a:ext uri="{FF2B5EF4-FFF2-40B4-BE49-F238E27FC236}">
                <a16:creationId xmlns:a16="http://schemas.microsoft.com/office/drawing/2014/main" id="{5782FDFF-0712-5F79-5C2A-316203F7F482}"/>
              </a:ext>
            </a:extLst>
          </p:cNvPr>
          <p:cNvSpPr txBox="1"/>
          <p:nvPr/>
        </p:nvSpPr>
        <p:spPr>
          <a:xfrm>
            <a:off x="735821" y="3704101"/>
            <a:ext cx="3240000" cy="306467"/>
          </a:xfrm>
          <a:prstGeom prst="roundRect">
            <a:avLst/>
          </a:prstGeom>
          <a:solidFill>
            <a:srgbClr val="005E8C"/>
          </a:solidFill>
          <a:ln>
            <a:noFill/>
          </a:ln>
        </p:spPr>
        <p:txBody>
          <a:bodyPr wrap="square" rtlCol="0">
            <a:spAutoFit/>
          </a:bodyPr>
          <a:lstStyle/>
          <a:p>
            <a:pPr algn="ctr" defTabSz="609585" fontAlgn="base">
              <a:spcAft>
                <a:spcPts val="600"/>
              </a:spcAft>
              <a:buClr>
                <a:srgbClr val="00B0F0"/>
              </a:buClr>
              <a:defRPr/>
            </a:pPr>
            <a:r>
              <a:rPr lang="en-US" sz="1200" b="1">
                <a:solidFill>
                  <a:srgbClr val="FFFFFF"/>
                </a:solidFill>
                <a:latin typeface="Arial"/>
                <a:ea typeface="Calibri"/>
                <a:cs typeface="Arial"/>
              </a:rPr>
              <a:t>Tax Benefits</a:t>
            </a:r>
          </a:p>
        </p:txBody>
      </p:sp>
      <p:sp>
        <p:nvSpPr>
          <p:cNvPr id="6" name="CuadroTexto 18">
            <a:extLst>
              <a:ext uri="{FF2B5EF4-FFF2-40B4-BE49-F238E27FC236}">
                <a16:creationId xmlns:a16="http://schemas.microsoft.com/office/drawing/2014/main" id="{1193F93D-842F-0D57-E5A9-C1773F5C75F9}"/>
              </a:ext>
            </a:extLst>
          </p:cNvPr>
          <p:cNvSpPr txBox="1"/>
          <p:nvPr/>
        </p:nvSpPr>
        <p:spPr>
          <a:xfrm>
            <a:off x="4354413" y="4087817"/>
            <a:ext cx="3600000" cy="2221121"/>
          </a:xfrm>
          <a:prstGeom prst="rect">
            <a:avLst/>
          </a:prstGeom>
          <a:noFill/>
        </p:spPr>
        <p:txBody>
          <a:bodyPr wrap="square" lIns="0" rIns="0" rtlCol="0">
            <a:spAutoFit/>
          </a:bodyPr>
          <a:lstStyle/>
          <a:p>
            <a:pPr marL="141288" indent="-141288" defTabSz="609585" fontAlgn="base">
              <a:spcAft>
                <a:spcPts val="500"/>
              </a:spcAft>
              <a:buClr>
                <a:srgbClr val="00B0F0"/>
              </a:buClr>
              <a:buFont typeface="Arial" panose="020B0604020202020204" pitchFamily="34" charset="0"/>
              <a:buChar char="•"/>
              <a:defRPr/>
            </a:pPr>
            <a:r>
              <a:rPr lang="en-CA" sz="1300" b="1" spc="-30">
                <a:solidFill>
                  <a:srgbClr val="003C58"/>
                </a:solidFill>
                <a:latin typeface="Arial"/>
                <a:ea typeface="Calibri"/>
                <a:cs typeface="Arial"/>
              </a:rPr>
              <a:t>Export proceeds </a:t>
            </a:r>
            <a:r>
              <a:rPr lang="en-CA" sz="1300" spc="-30">
                <a:solidFill>
                  <a:srgbClr val="003C58"/>
                </a:solidFill>
                <a:latin typeface="Arial"/>
                <a:ea typeface="Calibri"/>
                <a:cs typeface="Arial"/>
              </a:rPr>
              <a:t>freely available abroad for big projects 100% 3 years after the start-up of the project</a:t>
            </a:r>
            <a:r>
              <a:rPr lang="en-CA" sz="1300" spc="-30" baseline="30000">
                <a:solidFill>
                  <a:srgbClr val="003C58"/>
                </a:solidFill>
                <a:latin typeface="Arial"/>
                <a:ea typeface="Calibri"/>
                <a:cs typeface="Arial"/>
              </a:rPr>
              <a:t>1</a:t>
            </a:r>
            <a:r>
              <a:rPr lang="en-CA" sz="1300" spc="-30">
                <a:solidFill>
                  <a:srgbClr val="003C58"/>
                </a:solidFill>
                <a:latin typeface="Arial"/>
                <a:ea typeface="Calibri"/>
                <a:cs typeface="Arial"/>
              </a:rPr>
              <a:t> (currently 100% must be on-shored)</a:t>
            </a:r>
          </a:p>
          <a:p>
            <a:pPr marL="141288" indent="-141288" defTabSz="609585" fontAlgn="base">
              <a:spcAft>
                <a:spcPts val="500"/>
              </a:spcAft>
              <a:buClr>
                <a:srgbClr val="00B0F0"/>
              </a:buClr>
              <a:buFont typeface="Arial" panose="020B0604020202020204" pitchFamily="34" charset="0"/>
              <a:buChar char="•"/>
              <a:defRPr/>
            </a:pPr>
            <a:r>
              <a:rPr lang="en-CA" sz="1300" b="1" spc="-30">
                <a:solidFill>
                  <a:srgbClr val="003C58"/>
                </a:solidFill>
                <a:latin typeface="Arial"/>
                <a:ea typeface="Calibri"/>
                <a:cs typeface="Arial"/>
              </a:rPr>
              <a:t>Financing proceeds </a:t>
            </a:r>
            <a:r>
              <a:rPr lang="en-CA" sz="1300" spc="-30">
                <a:solidFill>
                  <a:srgbClr val="003C58"/>
                </a:solidFill>
                <a:latin typeface="Arial"/>
                <a:ea typeface="Calibri"/>
                <a:cs typeface="Arial"/>
              </a:rPr>
              <a:t>freely available with no restriction to access AR foreign exchange when funds available abroad (currently with limitations)</a:t>
            </a:r>
          </a:p>
          <a:p>
            <a:pPr marL="141288" indent="-141288" defTabSz="609585" fontAlgn="base">
              <a:spcAft>
                <a:spcPts val="500"/>
              </a:spcAft>
              <a:buClr>
                <a:srgbClr val="00B0F0"/>
              </a:buClr>
              <a:buFont typeface="Arial" panose="020B0604020202020204" pitchFamily="34" charset="0"/>
              <a:buChar char="•"/>
              <a:defRPr/>
            </a:pPr>
            <a:r>
              <a:rPr lang="en-CA" sz="1300" b="1" spc="-30">
                <a:solidFill>
                  <a:srgbClr val="003C58"/>
                </a:solidFill>
                <a:latin typeface="Arial"/>
                <a:ea typeface="Calibri"/>
                <a:cs typeface="Arial"/>
              </a:rPr>
              <a:t>Foreign exchange market </a:t>
            </a:r>
            <a:r>
              <a:rPr lang="en-CA" sz="1300" spc="-30">
                <a:solidFill>
                  <a:srgbClr val="003C58"/>
                </a:solidFill>
                <a:latin typeface="Arial"/>
                <a:ea typeface="Calibri"/>
                <a:cs typeface="Arial"/>
              </a:rPr>
              <a:t>freely accessible for repayment of loans, repatriation of investments, or payment of interest and dividends (currently in practice heavily restricted)</a:t>
            </a:r>
            <a:endParaRPr lang="en-US" sz="1300" spc="-30">
              <a:solidFill>
                <a:srgbClr val="003C58"/>
              </a:solidFill>
              <a:latin typeface="Arial"/>
              <a:ea typeface="Calibri"/>
              <a:cs typeface="Arial"/>
            </a:endParaRPr>
          </a:p>
        </p:txBody>
      </p:sp>
      <p:sp>
        <p:nvSpPr>
          <p:cNvPr id="8" name="CuadroTexto 18">
            <a:extLst>
              <a:ext uri="{FF2B5EF4-FFF2-40B4-BE49-F238E27FC236}">
                <a16:creationId xmlns:a16="http://schemas.microsoft.com/office/drawing/2014/main" id="{0601F9A0-17FA-6352-26B0-49CD235D4D21}"/>
              </a:ext>
            </a:extLst>
          </p:cNvPr>
          <p:cNvSpPr txBox="1"/>
          <p:nvPr/>
        </p:nvSpPr>
        <p:spPr>
          <a:xfrm>
            <a:off x="4354413" y="3704101"/>
            <a:ext cx="3600000" cy="306467"/>
          </a:xfrm>
          <a:prstGeom prst="roundRect">
            <a:avLst/>
          </a:prstGeom>
          <a:solidFill>
            <a:srgbClr val="005E8C"/>
          </a:solidFill>
        </p:spPr>
        <p:txBody>
          <a:bodyPr wrap="square" rtlCol="0">
            <a:spAutoFit/>
          </a:bodyPr>
          <a:lstStyle/>
          <a:p>
            <a:pPr algn="ctr" defTabSz="609585" fontAlgn="base">
              <a:spcAft>
                <a:spcPts val="600"/>
              </a:spcAft>
              <a:buClr>
                <a:srgbClr val="00B0F0"/>
              </a:buClr>
              <a:defRPr/>
            </a:pPr>
            <a:r>
              <a:rPr lang="en-US" sz="1200" b="1">
                <a:solidFill>
                  <a:prstClr val="white"/>
                </a:solidFill>
                <a:latin typeface="Arial"/>
                <a:ea typeface="Calibri"/>
                <a:cs typeface="Arial"/>
              </a:rPr>
              <a:t>Foreign Exchange</a:t>
            </a:r>
          </a:p>
        </p:txBody>
      </p:sp>
      <p:sp>
        <p:nvSpPr>
          <p:cNvPr id="12" name="CuadroTexto 18">
            <a:extLst>
              <a:ext uri="{FF2B5EF4-FFF2-40B4-BE49-F238E27FC236}">
                <a16:creationId xmlns:a16="http://schemas.microsoft.com/office/drawing/2014/main" id="{84C48EFB-B83F-E6FA-71EF-B7115F178870}"/>
              </a:ext>
            </a:extLst>
          </p:cNvPr>
          <p:cNvSpPr txBox="1"/>
          <p:nvPr/>
        </p:nvSpPr>
        <p:spPr>
          <a:xfrm>
            <a:off x="8333005" y="4087817"/>
            <a:ext cx="3204000" cy="2221121"/>
          </a:xfrm>
          <a:prstGeom prst="rect">
            <a:avLst/>
          </a:prstGeom>
          <a:noFill/>
        </p:spPr>
        <p:txBody>
          <a:bodyPr wrap="square" lIns="0" rIns="0" rtlCol="0">
            <a:spAutoFit/>
          </a:bodyPr>
          <a:lstStyle/>
          <a:p>
            <a:pPr marL="141288" indent="-141288" defTabSz="609585" fontAlgn="base">
              <a:spcAft>
                <a:spcPts val="500"/>
              </a:spcAft>
              <a:buClr>
                <a:srgbClr val="00B0F0"/>
              </a:buClr>
              <a:buFont typeface="Arial" panose="020B0604020202020204" pitchFamily="34" charset="0"/>
              <a:buChar char="•"/>
              <a:defRPr/>
            </a:pPr>
            <a:r>
              <a:rPr lang="en-CA" sz="1300" b="1" spc="-30">
                <a:solidFill>
                  <a:srgbClr val="003C58"/>
                </a:solidFill>
                <a:latin typeface="Arial"/>
                <a:ea typeface="Calibri"/>
                <a:cs typeface="Arial"/>
              </a:rPr>
              <a:t>Exports: </a:t>
            </a:r>
            <a:r>
              <a:rPr lang="en-CA" sz="1300" spc="-30">
                <a:solidFill>
                  <a:srgbClr val="003C58"/>
                </a:solidFill>
                <a:latin typeface="Arial"/>
                <a:ea typeface="Calibri"/>
                <a:cs typeface="Arial"/>
              </a:rPr>
              <a:t>Freedom to export products, with exemption of duties after 3 years (currently 4.5%)</a:t>
            </a:r>
          </a:p>
          <a:p>
            <a:pPr marL="141288" indent="-141288" defTabSz="609585" fontAlgn="base">
              <a:spcAft>
                <a:spcPts val="500"/>
              </a:spcAft>
              <a:buClr>
                <a:srgbClr val="00B0F0"/>
              </a:buClr>
              <a:buFont typeface="Arial" panose="020B0604020202020204" pitchFamily="34" charset="0"/>
              <a:buChar char="•"/>
              <a:defRPr/>
            </a:pPr>
            <a:r>
              <a:rPr lang="en-CA" sz="1300" b="1" spc="-30">
                <a:solidFill>
                  <a:srgbClr val="003C58"/>
                </a:solidFill>
                <a:latin typeface="Arial"/>
                <a:ea typeface="Calibri"/>
                <a:cs typeface="Arial"/>
              </a:rPr>
              <a:t>Construction VAT: </a:t>
            </a:r>
            <a:r>
              <a:rPr lang="en-CA" sz="1300" spc="-30">
                <a:solidFill>
                  <a:srgbClr val="003C58"/>
                </a:solidFill>
                <a:latin typeface="Arial"/>
                <a:ea typeface="Calibri"/>
                <a:cs typeface="Arial"/>
              </a:rPr>
              <a:t>Payable with tax credit certificate to be issued by the Government. Supplier can use or transfer (sell) the VAT credit to third parties</a:t>
            </a:r>
            <a:endParaRPr lang="en-US" sz="1300" spc="-30">
              <a:solidFill>
                <a:srgbClr val="003C58"/>
              </a:solidFill>
              <a:latin typeface="Arial"/>
              <a:ea typeface="Calibri"/>
              <a:cs typeface="Arial"/>
            </a:endParaRPr>
          </a:p>
          <a:p>
            <a:pPr marL="141288" indent="-141288" defTabSz="609585" fontAlgn="base">
              <a:spcAft>
                <a:spcPts val="500"/>
              </a:spcAft>
              <a:buClr>
                <a:srgbClr val="00B0F0"/>
              </a:buClr>
              <a:buFont typeface="Arial" panose="020B0604020202020204" pitchFamily="34" charset="0"/>
              <a:buChar char="•"/>
              <a:defRPr/>
            </a:pPr>
            <a:r>
              <a:rPr lang="en-CA" sz="1300" b="1" spc="-30">
                <a:solidFill>
                  <a:srgbClr val="003C58"/>
                </a:solidFill>
                <a:latin typeface="Arial"/>
                <a:ea typeface="Calibri"/>
                <a:cs typeface="Arial"/>
              </a:rPr>
              <a:t>Imports: </a:t>
            </a:r>
            <a:r>
              <a:rPr lang="en-CA" sz="1300" spc="-30">
                <a:solidFill>
                  <a:srgbClr val="003C58"/>
                </a:solidFill>
                <a:latin typeface="Arial"/>
                <a:ea typeface="Calibri"/>
                <a:cs typeface="Arial"/>
              </a:rPr>
              <a:t>Freedom to import, with no quotas or restrictions, and exemption of duties on imports of capital goods (currently 0%-21%)</a:t>
            </a:r>
          </a:p>
        </p:txBody>
      </p:sp>
      <p:sp>
        <p:nvSpPr>
          <p:cNvPr id="14" name="CuadroTexto 18">
            <a:extLst>
              <a:ext uri="{FF2B5EF4-FFF2-40B4-BE49-F238E27FC236}">
                <a16:creationId xmlns:a16="http://schemas.microsoft.com/office/drawing/2014/main" id="{5E2DFBD8-DB6D-3A03-90E9-CECF9713977E}"/>
              </a:ext>
            </a:extLst>
          </p:cNvPr>
          <p:cNvSpPr txBox="1"/>
          <p:nvPr/>
        </p:nvSpPr>
        <p:spPr>
          <a:xfrm>
            <a:off x="8333005" y="3704101"/>
            <a:ext cx="3204000" cy="306467"/>
          </a:xfrm>
          <a:prstGeom prst="roundRect">
            <a:avLst/>
          </a:prstGeom>
          <a:solidFill>
            <a:srgbClr val="005E8C"/>
          </a:solidFill>
        </p:spPr>
        <p:txBody>
          <a:bodyPr wrap="square" rtlCol="0">
            <a:spAutoFit/>
          </a:bodyPr>
          <a:lstStyle/>
          <a:p>
            <a:pPr algn="ctr" defTabSz="609585" fontAlgn="base">
              <a:spcAft>
                <a:spcPts val="600"/>
              </a:spcAft>
              <a:buClr>
                <a:srgbClr val="00B0F0"/>
              </a:buClr>
              <a:defRPr/>
            </a:pPr>
            <a:r>
              <a:rPr lang="en-US" sz="1200" b="1">
                <a:solidFill>
                  <a:prstClr val="white"/>
                </a:solidFill>
                <a:latin typeface="Arial"/>
                <a:ea typeface="Calibri"/>
                <a:cs typeface="Arial"/>
              </a:rPr>
              <a:t>Other</a:t>
            </a:r>
          </a:p>
        </p:txBody>
      </p:sp>
      <p:sp>
        <p:nvSpPr>
          <p:cNvPr id="10" name="CuadroTexto 18">
            <a:extLst>
              <a:ext uri="{FF2B5EF4-FFF2-40B4-BE49-F238E27FC236}">
                <a16:creationId xmlns:a16="http://schemas.microsoft.com/office/drawing/2014/main" id="{C5D465C5-1C17-807D-23B4-863C3D8D50A9}"/>
              </a:ext>
            </a:extLst>
          </p:cNvPr>
          <p:cNvSpPr txBox="1"/>
          <p:nvPr/>
        </p:nvSpPr>
        <p:spPr>
          <a:xfrm>
            <a:off x="1894113" y="1719113"/>
            <a:ext cx="9717578" cy="866904"/>
          </a:xfrm>
          <a:prstGeom prst="rect">
            <a:avLst/>
          </a:prstGeom>
          <a:noFill/>
        </p:spPr>
        <p:txBody>
          <a:bodyPr wrap="square" lIns="91440" tIns="45720" rIns="91440" bIns="45720" rtlCol="0" anchor="t">
            <a:spAutoFit/>
          </a:bodyPr>
          <a:lstStyle/>
          <a:p>
            <a:pPr marL="461010" indent="-230505" defTabSz="609585" fontAlgn="base">
              <a:spcAft>
                <a:spcPts val="500"/>
              </a:spcAft>
              <a:buClr>
                <a:srgbClr val="00B0F0"/>
              </a:buClr>
              <a:buFont typeface="Wingdings" panose="05000000000000000000" pitchFamily="2" charset="2"/>
              <a:buChar char="ü"/>
              <a:tabLst>
                <a:tab pos="537620" algn="l"/>
              </a:tabLst>
              <a:defRPr/>
            </a:pPr>
            <a:r>
              <a:rPr lang="en-US" sz="1400" spc="-30">
                <a:solidFill>
                  <a:srgbClr val="003C58"/>
                </a:solidFill>
                <a:latin typeface="Arial"/>
                <a:ea typeface="Calibri"/>
                <a:cs typeface="Arial"/>
              </a:rPr>
              <a:t>Improved fiscal and financial benefits to mining companies developing large-scale projects in Argentina</a:t>
            </a:r>
          </a:p>
          <a:p>
            <a:pPr marL="461010" indent="-230505" defTabSz="609585" fontAlgn="base">
              <a:spcAft>
                <a:spcPts val="500"/>
              </a:spcAft>
              <a:buClr>
                <a:srgbClr val="00B0F0"/>
              </a:buClr>
              <a:buFont typeface="Wingdings" panose="05000000000000000000" pitchFamily="2" charset="2"/>
              <a:buChar char="ü"/>
              <a:tabLst>
                <a:tab pos="537620" algn="l"/>
              </a:tabLst>
              <a:defRPr/>
            </a:pPr>
            <a:r>
              <a:rPr lang="en-US" sz="1400" spc="-30">
                <a:solidFill>
                  <a:srgbClr val="003C58"/>
                </a:solidFill>
                <a:latin typeface="Arial"/>
                <a:ea typeface="Calibri"/>
                <a:cs typeface="Arial"/>
              </a:rPr>
              <a:t>Improved foreign exchange regime and ability to re-patriate capital</a:t>
            </a:r>
            <a:r>
              <a:rPr lang="en-US" sz="1400" spc="-30" baseline="30000">
                <a:solidFill>
                  <a:srgbClr val="003C58"/>
                </a:solidFill>
                <a:latin typeface="Arial"/>
                <a:ea typeface="Calibri"/>
                <a:cs typeface="Arial"/>
              </a:rPr>
              <a:t>1</a:t>
            </a:r>
          </a:p>
          <a:p>
            <a:pPr marL="461010" indent="-230505" defTabSz="609585" fontAlgn="base">
              <a:spcAft>
                <a:spcPts val="500"/>
              </a:spcAft>
              <a:buClr>
                <a:srgbClr val="00B0F0"/>
              </a:buClr>
              <a:buFont typeface="Wingdings" panose="05000000000000000000" pitchFamily="2" charset="2"/>
              <a:buChar char="ü"/>
              <a:tabLst>
                <a:tab pos="537620" algn="l"/>
              </a:tabLst>
              <a:defRPr/>
            </a:pPr>
            <a:r>
              <a:rPr lang="en-US" sz="1400" spc="-30">
                <a:solidFill>
                  <a:srgbClr val="003C58"/>
                </a:solidFill>
                <a:latin typeface="Arial"/>
                <a:ea typeface="Calibri"/>
                <a:cs typeface="Arial"/>
              </a:rPr>
              <a:t>Stability on tax, customs and foreign exchange for a 30-year period</a:t>
            </a:r>
          </a:p>
        </p:txBody>
      </p:sp>
      <p:sp>
        <p:nvSpPr>
          <p:cNvPr id="4" name="Slide Number Placeholder 1">
            <a:extLst>
              <a:ext uri="{FF2B5EF4-FFF2-40B4-BE49-F238E27FC236}">
                <a16:creationId xmlns:a16="http://schemas.microsoft.com/office/drawing/2014/main" id="{25BA0088-6E38-BD50-11AE-9950563D749A}"/>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32</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421008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3714F-0B60-A1D3-932A-F5F00790F7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7FCA3C-B41B-B693-0D71-F7477E60BCDC}"/>
              </a:ext>
            </a:extLst>
          </p:cNvPr>
          <p:cNvSpPr>
            <a:spLocks noGrp="1"/>
          </p:cNvSpPr>
          <p:nvPr>
            <p:ph type="title"/>
          </p:nvPr>
        </p:nvSpPr>
        <p:spPr>
          <a:xfrm>
            <a:off x="642939" y="293685"/>
            <a:ext cx="11402246" cy="560425"/>
          </a:xfrm>
        </p:spPr>
        <p:txBody>
          <a:bodyPr>
            <a:normAutofit/>
          </a:bodyPr>
          <a:lstStyle/>
          <a:p>
            <a:r>
              <a:rPr lang="en-US" sz="2800">
                <a:latin typeface="Arial Black" panose="020B0A04020102020204" pitchFamily="34" charset="0"/>
                <a:cs typeface="Arial"/>
              </a:rPr>
              <a:t>Argentina</a:t>
            </a:r>
            <a:r>
              <a:rPr lang="en-US">
                <a:latin typeface="Arial Black" panose="020B0A04020102020204" pitchFamily="34" charset="0"/>
                <a:cs typeface="Arial"/>
              </a:rPr>
              <a:t> </a:t>
            </a:r>
            <a:r>
              <a:rPr lang="en-US">
                <a:latin typeface="Arial"/>
                <a:cs typeface="Arial"/>
              </a:rPr>
              <a:t>Is Fast Becoming an Attractive Mining Investment Destination</a:t>
            </a:r>
          </a:p>
        </p:txBody>
      </p:sp>
      <p:graphicFrame>
        <p:nvGraphicFramePr>
          <p:cNvPr id="2" name="Table 1">
            <a:extLst>
              <a:ext uri="{FF2B5EF4-FFF2-40B4-BE49-F238E27FC236}">
                <a16:creationId xmlns:a16="http://schemas.microsoft.com/office/drawing/2014/main" id="{05A84B97-FF10-8730-9154-24D6183F3784}"/>
              </a:ext>
            </a:extLst>
          </p:cNvPr>
          <p:cNvGraphicFramePr>
            <a:graphicFrameLocks noGrp="1"/>
          </p:cNvGraphicFramePr>
          <p:nvPr>
            <p:extLst>
              <p:ext uri="{D42A27DB-BD31-4B8C-83A1-F6EECF244321}">
                <p14:modId xmlns:p14="http://schemas.microsoft.com/office/powerpoint/2010/main" val="1335204480"/>
              </p:ext>
            </p:extLst>
          </p:nvPr>
        </p:nvGraphicFramePr>
        <p:xfrm>
          <a:off x="642939" y="1040881"/>
          <a:ext cx="11314199" cy="5110184"/>
        </p:xfrm>
        <a:graphic>
          <a:graphicData uri="http://schemas.openxmlformats.org/drawingml/2006/table">
            <a:tbl>
              <a:tblPr firstRow="1" bandRow="1">
                <a:tableStyleId>{69CF1AB2-1976-4502-BF36-3FF5EA218861}</a:tableStyleId>
              </a:tblPr>
              <a:tblGrid>
                <a:gridCol w="366382">
                  <a:extLst>
                    <a:ext uri="{9D8B030D-6E8A-4147-A177-3AD203B41FA5}">
                      <a16:colId xmlns:a16="http://schemas.microsoft.com/office/drawing/2014/main" val="692772381"/>
                    </a:ext>
                  </a:extLst>
                </a:gridCol>
                <a:gridCol w="1188000">
                  <a:extLst>
                    <a:ext uri="{9D8B030D-6E8A-4147-A177-3AD203B41FA5}">
                      <a16:colId xmlns:a16="http://schemas.microsoft.com/office/drawing/2014/main" val="1731082094"/>
                    </a:ext>
                  </a:extLst>
                </a:gridCol>
                <a:gridCol w="255817">
                  <a:extLst>
                    <a:ext uri="{9D8B030D-6E8A-4147-A177-3AD203B41FA5}">
                      <a16:colId xmlns:a16="http://schemas.microsoft.com/office/drawing/2014/main" val="1637061136"/>
                    </a:ext>
                  </a:extLst>
                </a:gridCol>
                <a:gridCol w="9504000">
                  <a:extLst>
                    <a:ext uri="{9D8B030D-6E8A-4147-A177-3AD203B41FA5}">
                      <a16:colId xmlns:a16="http://schemas.microsoft.com/office/drawing/2014/main" val="403462876"/>
                    </a:ext>
                  </a:extLst>
                </a:gridCol>
              </a:tblGrid>
              <a:tr h="497892">
                <a:tc>
                  <a:txBody>
                    <a:bodyPr/>
                    <a:lstStyle/>
                    <a:p>
                      <a:pPr algn="ctr">
                        <a:lnSpc>
                          <a:spcPts val="1400"/>
                        </a:lnSpc>
                      </a:pPr>
                      <a:r>
                        <a:rPr lang="en-US" sz="1400" b="1">
                          <a:solidFill>
                            <a:srgbClr val="C00000"/>
                          </a:solidFill>
                          <a:latin typeface="Calibri"/>
                        </a:rPr>
                        <a:t>1.</a:t>
                      </a:r>
                    </a:p>
                  </a:txBody>
                  <a:tcPr marL="68580" marR="68580" marT="54000" marB="34290" anchor="ctr">
                    <a:lnL w="12700" cmpd="sng">
                      <a:noFill/>
                    </a:lnL>
                    <a:lnR w="12700" cmpd="sng">
                      <a:noFill/>
                    </a:lnR>
                    <a:lnT w="12700" cap="flat" cmpd="sng" algn="ctr">
                      <a:no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Dec 10, 2023</a:t>
                      </a:r>
                      <a:endParaRPr lang="en-US" sz="1400">
                        <a:solidFill>
                          <a:schemeClr val="tx1"/>
                        </a:solidFill>
                        <a:latin typeface="Calibri"/>
                      </a:endParaRPr>
                    </a:p>
                  </a:txBody>
                  <a:tcPr marL="68580" marR="0" marT="54000" marB="34290" anchor="ctr">
                    <a:lnL w="12700" cmpd="sng">
                      <a:noFill/>
                    </a:lnL>
                    <a:lnR w="12700" cmpd="sng">
                      <a:noFill/>
                    </a:lnR>
                    <a:lnT w="12700" cap="flat" cmpd="sng" algn="ctr">
                      <a:no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a:t>
                      </a:r>
                    </a:p>
                  </a:txBody>
                  <a:tcPr marL="54000" marR="81000" marT="54000" marB="34290" anchor="ctr">
                    <a:lnL w="12700" cmpd="sng">
                      <a:noFill/>
                    </a:lnL>
                    <a:lnR w="12700" cmpd="sng">
                      <a:noFill/>
                    </a:lnR>
                    <a:lnT w="12700" cap="flat" cmpd="sng" algn="ctr">
                      <a:no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Major Geopolitical Shift</a:t>
                      </a:r>
                      <a:r>
                        <a:rPr lang="en-US" sz="1400" b="0">
                          <a:solidFill>
                            <a:srgbClr val="003C58"/>
                          </a:solidFill>
                          <a:latin typeface="Calibri"/>
                        </a:rPr>
                        <a:t> with the election of pro-business President Javier Milei</a:t>
                      </a:r>
                      <a:endParaRPr lang="en-US" sz="1400" b="0">
                        <a:solidFill>
                          <a:srgbClr val="003C58"/>
                        </a:solidFill>
                        <a:latin typeface="Calibri"/>
                        <a:cs typeface="Arial"/>
                      </a:endParaRPr>
                    </a:p>
                  </a:txBody>
                  <a:tcPr marL="68580" marR="68580" marT="54000" marB="34290" anchor="ctr">
                    <a:lnL w="12700" cmpd="sng">
                      <a:noFill/>
                    </a:lnL>
                    <a:lnR w="12700" cmpd="sng">
                      <a:noFill/>
                    </a:lnR>
                    <a:lnT w="12700" cap="flat" cmpd="sng" algn="ctr">
                      <a:no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415763"/>
                  </a:ext>
                </a:extLst>
              </a:tr>
              <a:tr h="512622">
                <a:tc>
                  <a:txBody>
                    <a:bodyPr/>
                    <a:lstStyle/>
                    <a:p>
                      <a:pPr algn="ctr">
                        <a:lnSpc>
                          <a:spcPts val="1400"/>
                        </a:lnSpc>
                      </a:pPr>
                      <a:r>
                        <a:rPr lang="en-US" sz="1400" b="1">
                          <a:solidFill>
                            <a:srgbClr val="C00000"/>
                          </a:solidFill>
                          <a:latin typeface="Calibri"/>
                        </a:rPr>
                        <a:t>2.</a:t>
                      </a: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July 8, 2024</a:t>
                      </a:r>
                      <a:endParaRPr lang="en-US" sz="1400">
                        <a:solidFill>
                          <a:schemeClr val="tx1"/>
                        </a:solidFill>
                        <a:latin typeface="Calibri"/>
                      </a:endParaRPr>
                    </a:p>
                  </a:txBody>
                  <a:tcPr marL="68580" marR="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a:t>
                      </a:r>
                    </a:p>
                  </a:txBody>
                  <a:tcPr marL="54000" marR="8100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Large Foreign Investment Incentive Regime Approved</a:t>
                      </a:r>
                      <a:r>
                        <a:rPr lang="en-US" sz="1400">
                          <a:solidFill>
                            <a:srgbClr val="003C58"/>
                          </a:solidFill>
                          <a:latin typeface="Calibri"/>
                        </a:rPr>
                        <a:t> – potential to significantly increase Los Azules NPV </a:t>
                      </a:r>
                      <a:endParaRPr lang="en-US" sz="1400">
                        <a:solidFill>
                          <a:srgbClr val="003C58"/>
                        </a:solidFill>
                        <a:latin typeface="Calibri"/>
                        <a:cs typeface="Arial"/>
                      </a:endParaRP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AFD"/>
                    </a:solidFill>
                  </a:tcPr>
                </a:tc>
                <a:extLst>
                  <a:ext uri="{0D108BD9-81ED-4DB2-BD59-A6C34878D82A}">
                    <a16:rowId xmlns:a16="http://schemas.microsoft.com/office/drawing/2014/main" val="1697861989"/>
                  </a:ext>
                </a:extLst>
              </a:tr>
              <a:tr h="613914">
                <a:tc>
                  <a:txBody>
                    <a:bodyPr/>
                    <a:lstStyle/>
                    <a:p>
                      <a:pPr algn="ctr">
                        <a:lnSpc>
                          <a:spcPts val="1400"/>
                        </a:lnSpc>
                      </a:pPr>
                      <a:r>
                        <a:rPr lang="en-US" sz="1400" b="1">
                          <a:solidFill>
                            <a:srgbClr val="C00000"/>
                          </a:solidFill>
                          <a:latin typeface="Calibri"/>
                        </a:rPr>
                        <a:t>3.</a:t>
                      </a:r>
                    </a:p>
                    <a:p>
                      <a:pPr algn="ctr">
                        <a:lnSpc>
                          <a:spcPts val="1400"/>
                        </a:lnSpc>
                      </a:pPr>
                      <a:endParaRPr lang="en-US" sz="1400" b="1">
                        <a:solidFill>
                          <a:srgbClr val="C00000"/>
                        </a:solidFill>
                        <a:latin typeface="Calibri"/>
                      </a:endParaRP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400"/>
                        </a:lnSpc>
                      </a:pPr>
                      <a:r>
                        <a:rPr lang="en-US" sz="1400" b="1">
                          <a:solidFill>
                            <a:srgbClr val="003C58"/>
                          </a:solidFill>
                          <a:latin typeface="Calibri"/>
                        </a:rPr>
                        <a:t>July 29, 2024</a:t>
                      </a:r>
                    </a:p>
                    <a:p>
                      <a:pPr>
                        <a:lnSpc>
                          <a:spcPts val="1400"/>
                        </a:lnSpc>
                      </a:pPr>
                      <a:endParaRPr lang="en-US" sz="1400">
                        <a:solidFill>
                          <a:schemeClr val="tx1"/>
                        </a:solidFill>
                        <a:latin typeface="Calibri"/>
                      </a:endParaRPr>
                    </a:p>
                  </a:txBody>
                  <a:tcPr marL="68580" marR="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a:t>
                      </a:r>
                    </a:p>
                    <a:p>
                      <a:pPr marL="0" marR="0" lvl="0" indent="0" algn="ctr" defTabSz="914400" rtl="0" eaLnBrk="1" fontAlgn="auto" latinLnBrk="0" hangingPunct="1">
                        <a:lnSpc>
                          <a:spcPts val="1400"/>
                        </a:lnSpc>
                        <a:spcBef>
                          <a:spcPts val="0"/>
                        </a:spcBef>
                        <a:spcAft>
                          <a:spcPts val="0"/>
                        </a:spcAft>
                        <a:buClrTx/>
                        <a:buSzTx/>
                        <a:buFontTx/>
                        <a:buNone/>
                        <a:tabLst/>
                        <a:defRPr/>
                      </a:pPr>
                      <a:endParaRPr lang="en-US" sz="1400" b="1">
                        <a:solidFill>
                          <a:schemeClr val="tx1"/>
                        </a:solidFill>
                        <a:latin typeface="Calibri"/>
                      </a:endParaRPr>
                    </a:p>
                  </a:txBody>
                  <a:tcPr marL="54000" marR="8100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BHP, World’s Largest Miner Completes</a:t>
                      </a:r>
                      <a:r>
                        <a:rPr lang="en-US" sz="1400">
                          <a:solidFill>
                            <a:srgbClr val="003C58"/>
                          </a:solidFill>
                          <a:latin typeface="Calibri"/>
                        </a:rPr>
                        <a:t> </a:t>
                      </a:r>
                      <a:r>
                        <a:rPr lang="en-US" sz="1400" b="1">
                          <a:solidFill>
                            <a:srgbClr val="003C58"/>
                          </a:solidFill>
                          <a:latin typeface="Calibri"/>
                        </a:rPr>
                        <a:t>US$4.5 Billion Copper Deal </a:t>
                      </a:r>
                      <a:r>
                        <a:rPr lang="en-US" sz="1400">
                          <a:solidFill>
                            <a:srgbClr val="003C58"/>
                          </a:solidFill>
                          <a:latin typeface="Calibri"/>
                        </a:rPr>
                        <a:t>with Lundin Mining, consolidating the Filo del Sol &amp; Josemaria Deposits in San Juan province, Argentina</a:t>
                      </a:r>
                      <a:endParaRPr lang="en-US" sz="1400">
                        <a:solidFill>
                          <a:srgbClr val="003C58"/>
                        </a:solidFill>
                        <a:latin typeface="Calibri"/>
                        <a:cs typeface="Arial"/>
                      </a:endParaRP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2566338"/>
                  </a:ext>
                </a:extLst>
              </a:tr>
              <a:tr h="613914">
                <a:tc>
                  <a:txBody>
                    <a:bodyPr/>
                    <a:lstStyle/>
                    <a:p>
                      <a:pPr algn="ctr">
                        <a:lnSpc>
                          <a:spcPts val="1400"/>
                        </a:lnSpc>
                      </a:pPr>
                      <a:r>
                        <a:rPr lang="en-US" sz="1400" b="1">
                          <a:solidFill>
                            <a:srgbClr val="C00000"/>
                          </a:solidFill>
                          <a:latin typeface="Calibri"/>
                        </a:rPr>
                        <a:t>4.</a:t>
                      </a:r>
                    </a:p>
                    <a:p>
                      <a:pPr algn="ctr">
                        <a:lnSpc>
                          <a:spcPts val="1400"/>
                        </a:lnSpc>
                      </a:pPr>
                      <a:endParaRPr lang="en-US" sz="1400" b="1">
                        <a:solidFill>
                          <a:srgbClr val="C00000"/>
                        </a:solidFill>
                        <a:latin typeface="Calibri"/>
                      </a:endParaRP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a:lnSpc>
                          <a:spcPts val="1400"/>
                        </a:lnSpc>
                      </a:pPr>
                      <a:r>
                        <a:rPr lang="en-US" sz="1400" b="1">
                          <a:solidFill>
                            <a:srgbClr val="003C58"/>
                          </a:solidFill>
                          <a:latin typeface="Calibri"/>
                        </a:rPr>
                        <a:t>Aug 23, 2024</a:t>
                      </a:r>
                    </a:p>
                    <a:p>
                      <a:pPr>
                        <a:lnSpc>
                          <a:spcPts val="1400"/>
                        </a:lnSpc>
                      </a:pPr>
                      <a:endParaRPr lang="en-US" sz="1400">
                        <a:solidFill>
                          <a:schemeClr val="tx1"/>
                        </a:solidFill>
                        <a:latin typeface="Calibri"/>
                      </a:endParaRPr>
                    </a:p>
                  </a:txBody>
                  <a:tcPr marL="68580" marR="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a:t>
                      </a:r>
                    </a:p>
                    <a:p>
                      <a:pPr marL="0" marR="0" lvl="0" indent="0" algn="ctr" defTabSz="914400" rtl="0" eaLnBrk="1" fontAlgn="auto" latinLnBrk="0" hangingPunct="1">
                        <a:lnSpc>
                          <a:spcPts val="1400"/>
                        </a:lnSpc>
                        <a:spcBef>
                          <a:spcPts val="0"/>
                        </a:spcBef>
                        <a:spcAft>
                          <a:spcPts val="0"/>
                        </a:spcAft>
                        <a:buClrTx/>
                        <a:buSzTx/>
                        <a:buFontTx/>
                        <a:buNone/>
                        <a:tabLst/>
                        <a:defRPr/>
                      </a:pPr>
                      <a:endParaRPr lang="en-US" sz="1400" b="1">
                        <a:solidFill>
                          <a:schemeClr val="tx1"/>
                        </a:solidFill>
                        <a:latin typeface="Calibri"/>
                      </a:endParaRPr>
                    </a:p>
                  </a:txBody>
                  <a:tcPr marL="54000" marR="8100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sz="1400" b="1" spc="-10" baseline="0">
                          <a:solidFill>
                            <a:srgbClr val="003C58"/>
                          </a:solidFill>
                          <a:latin typeface="Calibri"/>
                        </a:rPr>
                        <a:t>United States Strengthens Relationship </a:t>
                      </a:r>
                      <a:r>
                        <a:rPr lang="en-US" sz="1400" b="0" spc="-10" baseline="0">
                          <a:solidFill>
                            <a:srgbClr val="003C58"/>
                          </a:solidFill>
                          <a:latin typeface="Calibri"/>
                        </a:rPr>
                        <a:t>with Argentina </a:t>
                      </a:r>
                      <a:r>
                        <a:rPr lang="en-US" sz="1400" spc="-10" baseline="0">
                          <a:solidFill>
                            <a:srgbClr val="003C58"/>
                          </a:solidFill>
                          <a:latin typeface="Calibri"/>
                        </a:rPr>
                        <a:t>by signing a Memorandum of Understanding </a:t>
                      </a:r>
                      <a:r>
                        <a:rPr lang="en-US" sz="1400">
                          <a:solidFill>
                            <a:srgbClr val="003C58"/>
                          </a:solidFill>
                          <a:latin typeface="Calibri"/>
                        </a:rPr>
                        <a:t>to strengthen cooperation on critical minerals</a:t>
                      </a:r>
                      <a:endParaRPr lang="en-US" sz="1400">
                        <a:solidFill>
                          <a:srgbClr val="003C58"/>
                        </a:solidFill>
                        <a:latin typeface="Calibri"/>
                        <a:cs typeface="Arial"/>
                      </a:endParaRP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AFD"/>
                    </a:solidFill>
                  </a:tcPr>
                </a:tc>
                <a:extLst>
                  <a:ext uri="{0D108BD9-81ED-4DB2-BD59-A6C34878D82A}">
                    <a16:rowId xmlns:a16="http://schemas.microsoft.com/office/drawing/2014/main" val="4123626408"/>
                  </a:ext>
                </a:extLst>
              </a:tr>
              <a:tr h="649322">
                <a:tc>
                  <a:txBody>
                    <a:bodyPr/>
                    <a:lstStyle/>
                    <a:p>
                      <a:pPr algn="ctr">
                        <a:lnSpc>
                          <a:spcPts val="1400"/>
                        </a:lnSpc>
                      </a:pPr>
                      <a:r>
                        <a:rPr lang="en-US" sz="1400" b="1">
                          <a:solidFill>
                            <a:srgbClr val="C00000"/>
                          </a:solidFill>
                          <a:latin typeface="Calibri"/>
                        </a:rPr>
                        <a:t>5.</a:t>
                      </a:r>
                    </a:p>
                    <a:p>
                      <a:pPr algn="ctr">
                        <a:lnSpc>
                          <a:spcPts val="1400"/>
                        </a:lnSpc>
                      </a:pPr>
                      <a:endParaRPr lang="en-US" sz="1400" b="1">
                        <a:solidFill>
                          <a:srgbClr val="C00000"/>
                        </a:solidFill>
                        <a:latin typeface="Calibri"/>
                      </a:endParaRP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400"/>
                        </a:lnSpc>
                      </a:pPr>
                      <a:r>
                        <a:rPr lang="en-US" sz="1400" b="1">
                          <a:solidFill>
                            <a:srgbClr val="003C58"/>
                          </a:solidFill>
                          <a:latin typeface="Calibri"/>
                        </a:rPr>
                        <a:t>Oct  8, 2024</a:t>
                      </a:r>
                    </a:p>
                    <a:p>
                      <a:pPr>
                        <a:lnSpc>
                          <a:spcPts val="1400"/>
                        </a:lnSpc>
                      </a:pPr>
                      <a:endParaRPr lang="en-US" sz="1400">
                        <a:solidFill>
                          <a:schemeClr val="tx1"/>
                        </a:solidFill>
                        <a:latin typeface="Calibri"/>
                      </a:endParaRPr>
                    </a:p>
                  </a:txBody>
                  <a:tcPr marL="68580" marR="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a:t>
                      </a:r>
                    </a:p>
                    <a:p>
                      <a:pPr marL="0" marR="0" lvl="0" indent="0" algn="ctr" defTabSz="914400" rtl="0" eaLnBrk="1" fontAlgn="auto" latinLnBrk="0" hangingPunct="1">
                        <a:lnSpc>
                          <a:spcPts val="1400"/>
                        </a:lnSpc>
                        <a:spcBef>
                          <a:spcPts val="0"/>
                        </a:spcBef>
                        <a:spcAft>
                          <a:spcPts val="0"/>
                        </a:spcAft>
                        <a:buClrTx/>
                        <a:buSzTx/>
                        <a:buFontTx/>
                        <a:buNone/>
                        <a:tabLst/>
                        <a:defRPr/>
                      </a:pPr>
                      <a:endParaRPr lang="en-US" sz="1400" b="1">
                        <a:solidFill>
                          <a:schemeClr val="tx1"/>
                        </a:solidFill>
                        <a:latin typeface="Calibri"/>
                      </a:endParaRPr>
                    </a:p>
                  </a:txBody>
                  <a:tcPr marL="54000" marR="8100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Rio Tinto,</a:t>
                      </a:r>
                      <a:r>
                        <a:rPr lang="en-US" sz="1400">
                          <a:solidFill>
                            <a:srgbClr val="003C58"/>
                          </a:solidFill>
                          <a:latin typeface="Calibri"/>
                        </a:rPr>
                        <a:t> </a:t>
                      </a:r>
                      <a:r>
                        <a:rPr lang="en-US" sz="1400" b="1">
                          <a:solidFill>
                            <a:srgbClr val="003C58"/>
                          </a:solidFill>
                          <a:latin typeface="Calibri"/>
                        </a:rPr>
                        <a:t>World’s 2</a:t>
                      </a:r>
                      <a:r>
                        <a:rPr lang="en-US" sz="1400" b="1" baseline="30000">
                          <a:solidFill>
                            <a:srgbClr val="003C58"/>
                          </a:solidFill>
                          <a:latin typeface="Calibri"/>
                        </a:rPr>
                        <a:t>nd</a:t>
                      </a:r>
                      <a:r>
                        <a:rPr lang="en-US" sz="1400" b="1">
                          <a:solidFill>
                            <a:srgbClr val="003C58"/>
                          </a:solidFill>
                          <a:latin typeface="Calibri"/>
                        </a:rPr>
                        <a:t> Largest Miner Buys</a:t>
                      </a:r>
                      <a:r>
                        <a:rPr lang="en-US" sz="1400">
                          <a:solidFill>
                            <a:srgbClr val="003C58"/>
                          </a:solidFill>
                          <a:latin typeface="Calibri"/>
                        </a:rPr>
                        <a:t> </a:t>
                      </a:r>
                      <a:r>
                        <a:rPr lang="en-US" sz="1400" err="1">
                          <a:solidFill>
                            <a:srgbClr val="003C58"/>
                          </a:solidFill>
                          <a:latin typeface="Calibri"/>
                        </a:rPr>
                        <a:t>Arcadium</a:t>
                      </a:r>
                      <a:r>
                        <a:rPr lang="en-US" sz="1400">
                          <a:solidFill>
                            <a:srgbClr val="003C58"/>
                          </a:solidFill>
                          <a:latin typeface="Calibri"/>
                        </a:rPr>
                        <a:t> for US$6.7 billion for lithium mines in  Argentina, Australia &amp; Canada</a:t>
                      </a:r>
                      <a:endParaRPr lang="en-US" sz="1400">
                        <a:solidFill>
                          <a:srgbClr val="003C58"/>
                        </a:solidFill>
                        <a:latin typeface="Calibri"/>
                        <a:cs typeface="Arial"/>
                      </a:endParaRP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5783425"/>
                  </a:ext>
                </a:extLst>
              </a:tr>
              <a:tr h="613914">
                <a:tc>
                  <a:txBody>
                    <a:bodyPr/>
                    <a:lstStyle/>
                    <a:p>
                      <a:pPr algn="ctr">
                        <a:lnSpc>
                          <a:spcPts val="1400"/>
                        </a:lnSpc>
                      </a:pPr>
                      <a:r>
                        <a:rPr lang="en-US" sz="1400" b="1">
                          <a:solidFill>
                            <a:srgbClr val="C00000"/>
                          </a:solidFill>
                          <a:latin typeface="Calibri"/>
                        </a:rPr>
                        <a:t>6.</a:t>
                      </a:r>
                    </a:p>
                    <a:p>
                      <a:pPr algn="ctr">
                        <a:lnSpc>
                          <a:spcPts val="1400"/>
                        </a:lnSpc>
                      </a:pPr>
                      <a:endParaRPr lang="en-US" sz="1400" b="1">
                        <a:solidFill>
                          <a:srgbClr val="C00000"/>
                        </a:solidFill>
                        <a:latin typeface="Calibri"/>
                      </a:endParaRP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a:lnSpc>
                          <a:spcPts val="1400"/>
                        </a:lnSpc>
                      </a:pPr>
                      <a:r>
                        <a:rPr lang="en-US" sz="1400" b="1">
                          <a:solidFill>
                            <a:srgbClr val="003C58"/>
                          </a:solidFill>
                          <a:latin typeface="Calibri"/>
                        </a:rPr>
                        <a:t>Nov 7, 2024</a:t>
                      </a:r>
                    </a:p>
                    <a:p>
                      <a:pPr>
                        <a:lnSpc>
                          <a:spcPts val="1400"/>
                        </a:lnSpc>
                      </a:pPr>
                      <a:endParaRPr lang="en-US" sz="1400">
                        <a:solidFill>
                          <a:schemeClr val="tx1"/>
                        </a:solidFill>
                        <a:latin typeface="Calibri"/>
                      </a:endParaRPr>
                    </a:p>
                  </a:txBody>
                  <a:tcPr marL="68580" marR="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a:t>
                      </a:r>
                    </a:p>
                    <a:p>
                      <a:pPr marL="0" marR="0" lvl="0" indent="0" algn="ctr" defTabSz="914400" rtl="0" eaLnBrk="1" fontAlgn="auto" latinLnBrk="0" hangingPunct="1">
                        <a:lnSpc>
                          <a:spcPts val="1400"/>
                        </a:lnSpc>
                        <a:spcBef>
                          <a:spcPts val="0"/>
                        </a:spcBef>
                        <a:spcAft>
                          <a:spcPts val="0"/>
                        </a:spcAft>
                        <a:buClrTx/>
                        <a:buSzTx/>
                        <a:buFontTx/>
                        <a:buNone/>
                        <a:tabLst/>
                        <a:defRPr/>
                      </a:pPr>
                      <a:endParaRPr lang="en-US" sz="1400" b="1">
                        <a:solidFill>
                          <a:schemeClr val="tx1"/>
                        </a:solidFill>
                        <a:latin typeface="Calibri"/>
                      </a:endParaRPr>
                    </a:p>
                  </a:txBody>
                  <a:tcPr marL="54000" marR="8100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Rio Tinto’s Nuton Technologies Options</a:t>
                      </a:r>
                      <a:r>
                        <a:rPr lang="en-US" sz="1400">
                          <a:solidFill>
                            <a:srgbClr val="003C58"/>
                          </a:solidFill>
                          <a:latin typeface="Calibri"/>
                        </a:rPr>
                        <a:t> Aldebaran’s Altar Copper Deposit in San Juan province, Argentina. Nuton can acquire 20% by making staged payments totaling US$250 Million</a:t>
                      </a:r>
                      <a:endParaRPr lang="en-US" sz="1400">
                        <a:solidFill>
                          <a:srgbClr val="003C58"/>
                        </a:solidFill>
                        <a:latin typeface="Calibri"/>
                        <a:cs typeface="Arial"/>
                      </a:endParaRP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AFD"/>
                    </a:solidFill>
                  </a:tcPr>
                </a:tc>
                <a:extLst>
                  <a:ext uri="{0D108BD9-81ED-4DB2-BD59-A6C34878D82A}">
                    <a16:rowId xmlns:a16="http://schemas.microsoft.com/office/drawing/2014/main" val="2487123729"/>
                  </a:ext>
                </a:extLst>
              </a:tr>
              <a:tr h="497892">
                <a:tc>
                  <a:txBody>
                    <a:bodyPr/>
                    <a:lstStyle/>
                    <a:p>
                      <a:pPr algn="ctr">
                        <a:lnSpc>
                          <a:spcPts val="1400"/>
                        </a:lnSpc>
                      </a:pPr>
                      <a:r>
                        <a:rPr lang="en-US" sz="1400" b="1">
                          <a:solidFill>
                            <a:srgbClr val="C00000"/>
                          </a:solidFill>
                          <a:latin typeface="Calibri"/>
                        </a:rPr>
                        <a:t>7.</a:t>
                      </a: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400"/>
                        </a:lnSpc>
                      </a:pPr>
                      <a:r>
                        <a:rPr lang="en-US" sz="1400" b="1">
                          <a:solidFill>
                            <a:srgbClr val="003C58"/>
                          </a:solidFill>
                          <a:latin typeface="Calibri"/>
                        </a:rPr>
                        <a:t>Dec 12, 2024</a:t>
                      </a:r>
                      <a:endParaRPr lang="en-US" sz="1400">
                        <a:solidFill>
                          <a:schemeClr val="tx1"/>
                        </a:solidFill>
                        <a:latin typeface="Calibri"/>
                      </a:endParaRPr>
                    </a:p>
                  </a:txBody>
                  <a:tcPr marL="68580" marR="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a:t>
                      </a:r>
                    </a:p>
                  </a:txBody>
                  <a:tcPr marL="54000" marR="8100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sz="1400" b="1">
                          <a:solidFill>
                            <a:srgbClr val="003C58"/>
                          </a:solidFill>
                          <a:latin typeface="Calibri"/>
                        </a:rPr>
                        <a:t>Rio Tinto Announces</a:t>
                      </a:r>
                      <a:r>
                        <a:rPr lang="en-US" sz="1400">
                          <a:solidFill>
                            <a:srgbClr val="003C58"/>
                          </a:solidFill>
                          <a:latin typeface="Calibri"/>
                        </a:rPr>
                        <a:t> </a:t>
                      </a:r>
                      <a:r>
                        <a:rPr lang="en-US" sz="1400" b="1">
                          <a:solidFill>
                            <a:srgbClr val="003C58"/>
                          </a:solidFill>
                          <a:latin typeface="Calibri"/>
                        </a:rPr>
                        <a:t>$2.5 Billion Expansion </a:t>
                      </a:r>
                      <a:r>
                        <a:rPr lang="en-US" sz="1400">
                          <a:solidFill>
                            <a:srgbClr val="003C58"/>
                          </a:solidFill>
                          <a:latin typeface="Calibri"/>
                        </a:rPr>
                        <a:t>of its Rincon Lithium Mine in Salta</a:t>
                      </a:r>
                      <a:endParaRPr lang="en-US" sz="1400">
                        <a:solidFill>
                          <a:srgbClr val="003C58"/>
                        </a:solidFill>
                        <a:latin typeface="Calibri"/>
                        <a:cs typeface="Arial"/>
                      </a:endParaRP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7634430"/>
                  </a:ext>
                </a:extLst>
              </a:tr>
              <a:tr h="613914">
                <a:tc>
                  <a:txBody>
                    <a:bodyPr/>
                    <a:lstStyle/>
                    <a:p>
                      <a:pPr lvl="0" algn="ctr">
                        <a:lnSpc>
                          <a:spcPts val="1400"/>
                        </a:lnSpc>
                        <a:buNone/>
                      </a:pPr>
                      <a:r>
                        <a:rPr lang="en-US" sz="1400" b="1">
                          <a:solidFill>
                            <a:srgbClr val="C00000"/>
                          </a:solidFill>
                          <a:latin typeface="Calibri"/>
                        </a:rPr>
                        <a:t>8.</a:t>
                      </a:r>
                    </a:p>
                    <a:p>
                      <a:pPr lvl="0" algn="ctr">
                        <a:lnSpc>
                          <a:spcPts val="1400"/>
                        </a:lnSpc>
                        <a:buNone/>
                      </a:pPr>
                      <a:endParaRPr lang="en-US" sz="1400" b="1">
                        <a:solidFill>
                          <a:srgbClr val="C00000"/>
                        </a:solidFill>
                        <a:latin typeface="Calibri"/>
                      </a:endParaRP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BFE"/>
                    </a:solidFill>
                  </a:tcPr>
                </a:tc>
                <a:tc>
                  <a:txBody>
                    <a:bodyPr/>
                    <a:lstStyle/>
                    <a:p>
                      <a:pPr lvl="0">
                        <a:lnSpc>
                          <a:spcPts val="1400"/>
                        </a:lnSpc>
                        <a:buNone/>
                      </a:pPr>
                      <a:r>
                        <a:rPr lang="en-US" sz="1400" b="1">
                          <a:solidFill>
                            <a:srgbClr val="003C58"/>
                          </a:solidFill>
                          <a:latin typeface="Calibri"/>
                        </a:rPr>
                        <a:t>May 4, 2025</a:t>
                      </a:r>
                    </a:p>
                    <a:p>
                      <a:pPr lvl="0">
                        <a:lnSpc>
                          <a:spcPts val="1400"/>
                        </a:lnSpc>
                        <a:buNone/>
                      </a:pPr>
                      <a:endParaRPr lang="en-US" sz="1400" b="1">
                        <a:solidFill>
                          <a:srgbClr val="003C58"/>
                        </a:solidFill>
                        <a:latin typeface="Calibri"/>
                      </a:endParaRPr>
                    </a:p>
                  </a:txBody>
                  <a:tcPr marL="68580" marR="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BFE"/>
                    </a:solidFill>
                  </a:tcPr>
                </a:tc>
                <a:tc>
                  <a:txBody>
                    <a:bodyPr/>
                    <a:lstStyle/>
                    <a:p>
                      <a:pPr marL="0" marR="0" lvl="0" indent="0" algn="ctr" defTabSz="914400" rtl="0">
                        <a:lnSpc>
                          <a:spcPts val="1400"/>
                        </a:lnSpc>
                        <a:spcBef>
                          <a:spcPts val="0"/>
                        </a:spcBef>
                        <a:spcAft>
                          <a:spcPts val="0"/>
                        </a:spcAft>
                        <a:buClrTx/>
                        <a:buSzTx/>
                        <a:buFontTx/>
                        <a:buNone/>
                        <a:tabLst/>
                        <a:defRPr/>
                      </a:pPr>
                      <a:r>
                        <a:rPr lang="en-US" sz="1400" b="1">
                          <a:solidFill>
                            <a:srgbClr val="003C58"/>
                          </a:solidFill>
                          <a:latin typeface="Calibri"/>
                        </a:rPr>
                        <a:t>-</a:t>
                      </a:r>
                    </a:p>
                    <a:p>
                      <a:pPr marL="0" marR="0" lvl="0" indent="0" algn="ctr" defTabSz="914400" rtl="0">
                        <a:lnSpc>
                          <a:spcPts val="1400"/>
                        </a:lnSpc>
                        <a:spcBef>
                          <a:spcPts val="0"/>
                        </a:spcBef>
                        <a:spcAft>
                          <a:spcPts val="0"/>
                        </a:spcAft>
                        <a:buClrTx/>
                        <a:buSzTx/>
                        <a:buFontTx/>
                        <a:buNone/>
                        <a:tabLst/>
                        <a:defRPr/>
                      </a:pPr>
                      <a:endParaRPr lang="en-US" sz="1400" b="1">
                        <a:solidFill>
                          <a:srgbClr val="003C58"/>
                        </a:solidFill>
                        <a:latin typeface="Calibri"/>
                      </a:endParaRPr>
                    </a:p>
                  </a:txBody>
                  <a:tcPr marL="54000" marR="8100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BFE"/>
                    </a:solidFill>
                  </a:tcPr>
                </a:tc>
                <a:tc>
                  <a:txBody>
                    <a:bodyPr/>
                    <a:lstStyle/>
                    <a:p>
                      <a:pPr marL="0" marR="0" lvl="0" indent="0" algn="l" defTabSz="914400" rtl="0">
                        <a:lnSpc>
                          <a:spcPts val="1400"/>
                        </a:lnSpc>
                        <a:spcBef>
                          <a:spcPts val="0"/>
                        </a:spcBef>
                        <a:spcAft>
                          <a:spcPts val="0"/>
                        </a:spcAft>
                        <a:buClrTx/>
                        <a:buSzTx/>
                        <a:buFontTx/>
                        <a:buNone/>
                        <a:tabLst/>
                        <a:defRPr/>
                      </a:pPr>
                      <a:r>
                        <a:rPr lang="en-US" sz="1400" b="1" spc="-10" baseline="0">
                          <a:solidFill>
                            <a:srgbClr val="003C58"/>
                          </a:solidFill>
                          <a:latin typeface="Calibri"/>
                          <a:cs typeface="Arial"/>
                        </a:rPr>
                        <a:t>Lundin Mining / BHP Announce New Cu, Au, Ag Resource </a:t>
                      </a:r>
                      <a:r>
                        <a:rPr lang="en-US" sz="1400" b="0" spc="-10" baseline="0">
                          <a:solidFill>
                            <a:srgbClr val="003C58"/>
                          </a:solidFill>
                          <a:latin typeface="Calibri"/>
                          <a:cs typeface="Arial"/>
                        </a:rPr>
                        <a:t>for Vicu</a:t>
                      </a:r>
                      <a:r>
                        <a:rPr lang="en-US" sz="1400" b="0" spc="-10" baseline="0">
                          <a:solidFill>
                            <a:srgbClr val="003C58"/>
                          </a:solidFill>
                          <a:latin typeface="Calibri"/>
                        </a:rPr>
                        <a:t>ñ</a:t>
                      </a:r>
                      <a:r>
                        <a:rPr lang="en-US" sz="1400" b="0" spc="-10" baseline="0">
                          <a:solidFill>
                            <a:srgbClr val="003C58"/>
                          </a:solidFill>
                          <a:latin typeface="Calibri"/>
                          <a:cs typeface="Arial"/>
                        </a:rPr>
                        <a:t>a JV, making it one of the largest copper resources on the planet</a:t>
                      </a:r>
                    </a:p>
                  </a:txBody>
                  <a:tcPr marL="68580" marR="68580" marT="54000" marB="34290" anchor="ctr">
                    <a:lnL w="12700" cmpd="sng">
                      <a:noFill/>
                    </a:lnL>
                    <a:lnR w="12700" cmpd="sng">
                      <a:noFill/>
                    </a:lnR>
                    <a:lnT w="12700" cap="flat" cmpd="sng" algn="ctr">
                      <a:solidFill>
                        <a:srgbClr val="005E8C"/>
                      </a:solidFill>
                      <a:prstDash val="solid"/>
                      <a:round/>
                      <a:headEnd type="none" w="med" len="med"/>
                      <a:tailEnd type="none" w="med" len="med"/>
                    </a:lnT>
                    <a:lnB w="12700" cap="flat" cmpd="sng" algn="ctr">
                      <a:solidFill>
                        <a:srgbClr val="005E8C"/>
                      </a:solidFill>
                      <a:prstDash val="solid"/>
                      <a:round/>
                      <a:headEnd type="none" w="med" len="med"/>
                      <a:tailEnd type="none" w="med" len="med"/>
                    </a:lnB>
                    <a:lnTlToBr w="12700" cmpd="sng">
                      <a:noFill/>
                      <a:prstDash val="solid"/>
                    </a:lnTlToBr>
                    <a:lnBlToTr w="12700" cmpd="sng">
                      <a:noFill/>
                      <a:prstDash val="solid"/>
                    </a:lnBlToTr>
                    <a:solidFill>
                      <a:srgbClr val="F9FBFE"/>
                    </a:solidFill>
                  </a:tcPr>
                </a:tc>
                <a:extLst>
                  <a:ext uri="{0D108BD9-81ED-4DB2-BD59-A6C34878D82A}">
                    <a16:rowId xmlns:a16="http://schemas.microsoft.com/office/drawing/2014/main" val="523177867"/>
                  </a:ext>
                </a:extLst>
              </a:tr>
              <a:tr h="496800">
                <a:tc>
                  <a:txBody>
                    <a:bodyPr/>
                    <a:lstStyle/>
                    <a:p>
                      <a:pPr lvl="0" algn="ctr">
                        <a:lnSpc>
                          <a:spcPts val="1400"/>
                        </a:lnSpc>
                        <a:buNone/>
                      </a:pPr>
                      <a:r>
                        <a:rPr lang="en-US" sz="1400" b="1">
                          <a:solidFill>
                            <a:srgbClr val="C00000"/>
                          </a:solidFill>
                          <a:latin typeface="Calibri"/>
                        </a:rPr>
                        <a:t>9.</a:t>
                      </a:r>
                    </a:p>
                  </a:txBody>
                  <a:tcPr marL="68580" marR="68580" marT="53999" marB="34290">
                    <a:lnL w="0">
                      <a:noFill/>
                    </a:lnL>
                    <a:lnR w="0">
                      <a:noFill/>
                    </a:lnR>
                    <a:lnT w="12700">
                      <a:solidFill>
                        <a:srgbClr val="005E8C"/>
                      </a:solidFill>
                    </a:lnT>
                    <a:lnB w="12700" cap="flat" cmpd="sng" algn="ctr">
                      <a:noFill/>
                      <a:prstDash val="solid"/>
                      <a:round/>
                      <a:headEnd type="none" w="med" len="med"/>
                      <a:tailEnd type="none" w="med" len="med"/>
                    </a:lnB>
                    <a:lnTlToBr w="0">
                      <a:noFill/>
                    </a:lnTlToBr>
                    <a:lnBlToTr w="0">
                      <a:noFill/>
                    </a:lnBlToTr>
                    <a:solidFill>
                      <a:srgbClr val="F9FAF7"/>
                    </a:solidFill>
                  </a:tcPr>
                </a:tc>
                <a:tc>
                  <a:txBody>
                    <a:bodyPr/>
                    <a:lstStyle/>
                    <a:p>
                      <a:pPr lvl="0">
                        <a:lnSpc>
                          <a:spcPts val="1400"/>
                        </a:lnSpc>
                        <a:buNone/>
                      </a:pPr>
                      <a:r>
                        <a:rPr lang="en-US" sz="1400" b="1">
                          <a:solidFill>
                            <a:srgbClr val="003C58"/>
                          </a:solidFill>
                          <a:latin typeface="Calibri"/>
                        </a:rPr>
                        <a:t>Jun 10, 2025</a:t>
                      </a:r>
                    </a:p>
                  </a:txBody>
                  <a:tcPr marL="68580" marR="0" marT="53999" marB="34290">
                    <a:lnL w="0">
                      <a:noFill/>
                    </a:lnL>
                    <a:lnR w="0">
                      <a:noFill/>
                    </a:lnR>
                    <a:lnT w="12700">
                      <a:solidFill>
                        <a:srgbClr val="005E8C"/>
                      </a:solidFill>
                    </a:lnT>
                    <a:lnB w="12700" cap="flat" cmpd="sng" algn="ctr">
                      <a:noFill/>
                      <a:prstDash val="solid"/>
                      <a:round/>
                      <a:headEnd type="none" w="med" len="med"/>
                      <a:tailEnd type="none" w="med" len="med"/>
                    </a:lnB>
                    <a:lnTlToBr w="0">
                      <a:noFill/>
                    </a:lnTlToBr>
                    <a:lnBlToTr w="0">
                      <a:noFill/>
                    </a:lnBlToTr>
                    <a:solidFill>
                      <a:srgbClr val="F9FAF7"/>
                    </a:solidFill>
                  </a:tcPr>
                </a:tc>
                <a:tc>
                  <a:txBody>
                    <a:bodyPr/>
                    <a:lstStyle/>
                    <a:p>
                      <a:pPr marL="0" lvl="0" indent="0" algn="ctr" defTabSz="914400">
                        <a:lnSpc>
                          <a:spcPts val="1400"/>
                        </a:lnSpc>
                        <a:spcBef>
                          <a:spcPts val="0"/>
                        </a:spcBef>
                        <a:spcAft>
                          <a:spcPts val="0"/>
                        </a:spcAft>
                        <a:buNone/>
                        <a:tabLst/>
                        <a:defRPr/>
                      </a:pPr>
                      <a:r>
                        <a:rPr lang="en-US" sz="1400" b="1">
                          <a:solidFill>
                            <a:srgbClr val="003C58"/>
                          </a:solidFill>
                          <a:latin typeface="Calibri"/>
                        </a:rPr>
                        <a:t>-</a:t>
                      </a:r>
                    </a:p>
                  </a:txBody>
                  <a:tcPr marL="53999" marR="81000" marT="53999" marB="34290">
                    <a:lnL w="0">
                      <a:noFill/>
                    </a:lnL>
                    <a:lnR w="0">
                      <a:noFill/>
                    </a:lnR>
                    <a:lnT w="12700">
                      <a:solidFill>
                        <a:srgbClr val="005E8C"/>
                      </a:solidFill>
                    </a:lnT>
                    <a:lnB w="12700" cap="flat" cmpd="sng" algn="ctr">
                      <a:noFill/>
                      <a:prstDash val="solid"/>
                      <a:round/>
                      <a:headEnd type="none" w="med" len="med"/>
                      <a:tailEnd type="none" w="med" len="med"/>
                    </a:lnB>
                    <a:lnTlToBr w="0">
                      <a:noFill/>
                    </a:lnTlToBr>
                    <a:lnBlToTr w="0">
                      <a:noFill/>
                    </a:lnBlToTr>
                    <a:solidFill>
                      <a:srgbClr val="F9FAF7"/>
                    </a:solidFill>
                  </a:tcPr>
                </a:tc>
                <a:tc>
                  <a:txBody>
                    <a:bodyPr/>
                    <a:lstStyle/>
                    <a:p>
                      <a:pPr lvl="0" algn="l">
                        <a:lnSpc>
                          <a:spcPct val="100000"/>
                        </a:lnSpc>
                        <a:spcBef>
                          <a:spcPts val="0"/>
                        </a:spcBef>
                        <a:spcAft>
                          <a:spcPts val="0"/>
                        </a:spcAft>
                        <a:buNone/>
                      </a:pPr>
                      <a:r>
                        <a:rPr lang="en-US" sz="1400" b="1" i="0">
                          <a:solidFill>
                            <a:srgbClr val="003C58"/>
                          </a:solidFill>
                          <a:latin typeface="Calibri"/>
                        </a:rPr>
                        <a:t>Argentina and France to Sign Deal </a:t>
                      </a:r>
                      <a:r>
                        <a:rPr lang="en-US" sz="1400" b="0" i="0">
                          <a:solidFill>
                            <a:srgbClr val="003C58"/>
                          </a:solidFill>
                          <a:latin typeface="Calibri"/>
                        </a:rPr>
                        <a:t>on critical minerals and nuclear energy worth US$571 Million to strengthen industry resilience</a:t>
                      </a:r>
                    </a:p>
                  </a:txBody>
                  <a:tcPr marL="68580" marR="68580" marT="53999" marB="34290">
                    <a:lnL w="0">
                      <a:noFill/>
                    </a:lnL>
                    <a:lnR w="0">
                      <a:noFill/>
                    </a:lnR>
                    <a:lnT w="12700">
                      <a:solidFill>
                        <a:srgbClr val="005E8C"/>
                      </a:solidFill>
                    </a:lnT>
                    <a:lnB w="12700" cap="flat" cmpd="sng" algn="ctr">
                      <a:noFill/>
                      <a:prstDash val="solid"/>
                      <a:round/>
                      <a:headEnd type="none" w="med" len="med"/>
                      <a:tailEnd type="none" w="med" len="med"/>
                    </a:lnB>
                    <a:lnTlToBr w="0">
                      <a:noFill/>
                    </a:lnTlToBr>
                    <a:lnBlToTr w="0">
                      <a:noFill/>
                    </a:lnBlToTr>
                    <a:solidFill>
                      <a:srgbClr val="F9FAF7"/>
                    </a:solidFill>
                  </a:tcPr>
                </a:tc>
                <a:extLst>
                  <a:ext uri="{0D108BD9-81ED-4DB2-BD59-A6C34878D82A}">
                    <a16:rowId xmlns:a16="http://schemas.microsoft.com/office/drawing/2014/main" val="727702187"/>
                  </a:ext>
                </a:extLst>
              </a:tr>
            </a:tbl>
          </a:graphicData>
        </a:graphic>
      </p:graphicFrame>
      <p:sp>
        <p:nvSpPr>
          <p:cNvPr id="4" name="Slide Number Placeholder 1">
            <a:extLst>
              <a:ext uri="{FF2B5EF4-FFF2-40B4-BE49-F238E27FC236}">
                <a16:creationId xmlns:a16="http://schemas.microsoft.com/office/drawing/2014/main" id="{21FAF1D6-5F6F-BAEB-49F5-A21B56EA32DF}"/>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33</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940296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B9E6D1D-6D6B-6321-6B86-911265F002E0}"/>
              </a:ext>
            </a:extLst>
          </p:cNvPr>
          <p:cNvPicPr>
            <a:picLocks noChangeAspect="1"/>
          </p:cNvPicPr>
          <p:nvPr/>
        </p:nvPicPr>
        <p:blipFill>
          <a:blip r:embed="rId2"/>
          <a:srcRect l="2358" t="1897" r="1201" b="827"/>
          <a:stretch>
            <a:fillRect/>
          </a:stretch>
        </p:blipFill>
        <p:spPr>
          <a:xfrm>
            <a:off x="7318374" y="1219689"/>
            <a:ext cx="3898407" cy="5634188"/>
          </a:xfrm>
          <a:prstGeom prst="rect">
            <a:avLst/>
          </a:prstGeom>
          <a:solidFill>
            <a:srgbClr val="FF0000"/>
          </a:solidFill>
          <a:ln>
            <a:noFill/>
          </a:ln>
        </p:spPr>
      </p:pic>
      <p:cxnSp>
        <p:nvCxnSpPr>
          <p:cNvPr id="28" name="Straight Connector 27">
            <a:extLst>
              <a:ext uri="{FF2B5EF4-FFF2-40B4-BE49-F238E27FC236}">
                <a16:creationId xmlns:a16="http://schemas.microsoft.com/office/drawing/2014/main" id="{DB3EA47D-5EBB-1FD1-BAB0-DD26A63EB5D4}"/>
              </a:ext>
            </a:extLst>
          </p:cNvPr>
          <p:cNvCxnSpPr/>
          <p:nvPr/>
        </p:nvCxnSpPr>
        <p:spPr>
          <a:xfrm>
            <a:off x="12513953" y="1832317"/>
            <a:ext cx="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8C4B3C41-32AD-A0CA-8B06-CA70FD256A6E}"/>
              </a:ext>
            </a:extLst>
          </p:cNvPr>
          <p:cNvGrpSpPr/>
          <p:nvPr/>
        </p:nvGrpSpPr>
        <p:grpSpPr>
          <a:xfrm>
            <a:off x="8579321" y="2687226"/>
            <a:ext cx="1807867" cy="3640567"/>
            <a:chOff x="1613472" y="1379657"/>
            <a:chExt cx="2126043" cy="4281287"/>
          </a:xfrm>
        </p:grpSpPr>
        <p:sp>
          <p:nvSpPr>
            <p:cNvPr id="44" name="Star: 5 Points 43">
              <a:extLst>
                <a:ext uri="{FF2B5EF4-FFF2-40B4-BE49-F238E27FC236}">
                  <a16:creationId xmlns:a16="http://schemas.microsoft.com/office/drawing/2014/main" id="{787CC151-1E2F-3A16-3163-E557B963C985}"/>
                </a:ext>
              </a:extLst>
            </p:cNvPr>
            <p:cNvSpPr/>
            <p:nvPr/>
          </p:nvSpPr>
          <p:spPr>
            <a:xfrm>
              <a:off x="2788719" y="1379657"/>
              <a:ext cx="180975" cy="180975"/>
            </a:xfrm>
            <a:prstGeom prst="star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Star: 5 Points 44">
              <a:extLst>
                <a:ext uri="{FF2B5EF4-FFF2-40B4-BE49-F238E27FC236}">
                  <a16:creationId xmlns:a16="http://schemas.microsoft.com/office/drawing/2014/main" id="{65EF8E21-AC70-3800-A686-77BD23F38615}"/>
                </a:ext>
              </a:extLst>
            </p:cNvPr>
            <p:cNvSpPr/>
            <p:nvPr/>
          </p:nvSpPr>
          <p:spPr>
            <a:xfrm>
              <a:off x="2442024" y="2234057"/>
              <a:ext cx="180975" cy="180975"/>
            </a:xfrm>
            <a:prstGeom prst="star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Star: 5 Points 45">
              <a:extLst>
                <a:ext uri="{FF2B5EF4-FFF2-40B4-BE49-F238E27FC236}">
                  <a16:creationId xmlns:a16="http://schemas.microsoft.com/office/drawing/2014/main" id="{98749AE2-7468-B7C4-249E-967EDDD61F4E}"/>
                </a:ext>
              </a:extLst>
            </p:cNvPr>
            <p:cNvSpPr/>
            <p:nvPr/>
          </p:nvSpPr>
          <p:spPr>
            <a:xfrm>
              <a:off x="2991120" y="1592834"/>
              <a:ext cx="180975" cy="180975"/>
            </a:xfrm>
            <a:prstGeom prst="star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Star: 5 Points 46">
              <a:extLst>
                <a:ext uri="{FF2B5EF4-FFF2-40B4-BE49-F238E27FC236}">
                  <a16:creationId xmlns:a16="http://schemas.microsoft.com/office/drawing/2014/main" id="{70CEF910-5A68-CE99-601B-CAB2D2165FBF}"/>
                </a:ext>
              </a:extLst>
            </p:cNvPr>
            <p:cNvSpPr/>
            <p:nvPr/>
          </p:nvSpPr>
          <p:spPr>
            <a:xfrm>
              <a:off x="1613472" y="1504385"/>
              <a:ext cx="180975" cy="180975"/>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48" name="Straight Connector 47">
              <a:extLst>
                <a:ext uri="{FF2B5EF4-FFF2-40B4-BE49-F238E27FC236}">
                  <a16:creationId xmlns:a16="http://schemas.microsoft.com/office/drawing/2014/main" id="{58D2D9BA-1D9A-D2B6-6C5B-9EF97B1280E0}"/>
                </a:ext>
              </a:extLst>
            </p:cNvPr>
            <p:cNvCxnSpPr>
              <a:cxnSpLocks/>
            </p:cNvCxnSpPr>
            <p:nvPr/>
          </p:nvCxnSpPr>
          <p:spPr>
            <a:xfrm>
              <a:off x="1621515" y="5660944"/>
              <a:ext cx="1348179" cy="0"/>
            </a:xfrm>
            <a:prstGeom prst="line">
              <a:avLst/>
            </a:prstGeom>
            <a:ln w="76200">
              <a:solidFill>
                <a:srgbClr val="000000"/>
              </a:solidFill>
            </a:ln>
          </p:spPr>
          <p:style>
            <a:lnRef idx="2">
              <a:schemeClr val="accent1"/>
            </a:lnRef>
            <a:fillRef idx="0">
              <a:schemeClr val="accent1"/>
            </a:fillRef>
            <a:effectRef idx="1">
              <a:schemeClr val="accent1"/>
            </a:effectRef>
            <a:fontRef idx="minor">
              <a:schemeClr val="tx1"/>
            </a:fontRef>
          </p:style>
        </p:cxnSp>
        <p:sp>
          <p:nvSpPr>
            <p:cNvPr id="49" name="TextBox 62">
              <a:extLst>
                <a:ext uri="{FF2B5EF4-FFF2-40B4-BE49-F238E27FC236}">
                  <a16:creationId xmlns:a16="http://schemas.microsoft.com/office/drawing/2014/main" id="{F68146D9-6E52-3BBF-E40D-4B41CC213C8F}"/>
                </a:ext>
              </a:extLst>
            </p:cNvPr>
            <p:cNvSpPr txBox="1"/>
            <p:nvPr/>
          </p:nvSpPr>
          <p:spPr>
            <a:xfrm>
              <a:off x="1722410" y="5314772"/>
              <a:ext cx="1307317" cy="3257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100 miles</a:t>
              </a:r>
            </a:p>
          </p:txBody>
        </p:sp>
        <p:sp>
          <p:nvSpPr>
            <p:cNvPr id="50" name="Star: 5 Points 49">
              <a:extLst>
                <a:ext uri="{FF2B5EF4-FFF2-40B4-BE49-F238E27FC236}">
                  <a16:creationId xmlns:a16="http://schemas.microsoft.com/office/drawing/2014/main" id="{75DE7659-DCB8-55E9-FD5A-4465DF6820BF}"/>
                </a:ext>
              </a:extLst>
            </p:cNvPr>
            <p:cNvSpPr/>
            <p:nvPr/>
          </p:nvSpPr>
          <p:spPr>
            <a:xfrm>
              <a:off x="3272523" y="2015899"/>
              <a:ext cx="180975" cy="180975"/>
            </a:xfrm>
            <a:prstGeom prst="star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Star: 5 Points 50">
              <a:extLst>
                <a:ext uri="{FF2B5EF4-FFF2-40B4-BE49-F238E27FC236}">
                  <a16:creationId xmlns:a16="http://schemas.microsoft.com/office/drawing/2014/main" id="{66E78E41-40A9-1608-469E-F593EAE0B127}"/>
                </a:ext>
              </a:extLst>
            </p:cNvPr>
            <p:cNvSpPr/>
            <p:nvPr/>
          </p:nvSpPr>
          <p:spPr>
            <a:xfrm>
              <a:off x="3558540" y="2517458"/>
              <a:ext cx="180975" cy="180975"/>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Star: 5 Points 51">
              <a:extLst>
                <a:ext uri="{FF2B5EF4-FFF2-40B4-BE49-F238E27FC236}">
                  <a16:creationId xmlns:a16="http://schemas.microsoft.com/office/drawing/2014/main" id="{8B9A16EE-C9AA-8BB0-A18F-4EBE777B5D1F}"/>
                </a:ext>
              </a:extLst>
            </p:cNvPr>
            <p:cNvSpPr/>
            <p:nvPr/>
          </p:nvSpPr>
          <p:spPr>
            <a:xfrm>
              <a:off x="3345753" y="2177757"/>
              <a:ext cx="180975" cy="180975"/>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2" name="TextBox 6">
            <a:extLst>
              <a:ext uri="{FF2B5EF4-FFF2-40B4-BE49-F238E27FC236}">
                <a16:creationId xmlns:a16="http://schemas.microsoft.com/office/drawing/2014/main" id="{E9F66FED-3B99-5683-DD87-FEE5683391F2}"/>
              </a:ext>
            </a:extLst>
          </p:cNvPr>
          <p:cNvSpPr txBox="1"/>
          <p:nvPr/>
        </p:nvSpPr>
        <p:spPr>
          <a:xfrm>
            <a:off x="9314979" y="1336025"/>
            <a:ext cx="898820" cy="57464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067" kern="0">
                <a:solidFill>
                  <a:srgbClr val="262626"/>
                </a:solidFill>
                <a:latin typeface="Montserrat SemiBold"/>
                <a:sym typeface="Montserrat SemiBold"/>
              </a:rPr>
              <a:t>Midas South</a:t>
            </a:r>
          </a:p>
        </p:txBody>
      </p:sp>
      <p:sp>
        <p:nvSpPr>
          <p:cNvPr id="35" name="TextBox 6">
            <a:extLst>
              <a:ext uri="{FF2B5EF4-FFF2-40B4-BE49-F238E27FC236}">
                <a16:creationId xmlns:a16="http://schemas.microsoft.com/office/drawing/2014/main" id="{C32AA9B6-3B0B-4DC3-8DC7-4284AFE06EF1}"/>
              </a:ext>
            </a:extLst>
          </p:cNvPr>
          <p:cNvSpPr txBox="1"/>
          <p:nvPr/>
        </p:nvSpPr>
        <p:spPr>
          <a:xfrm>
            <a:off x="7431201" y="1968048"/>
            <a:ext cx="892209" cy="6155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200" kern="0">
                <a:solidFill>
                  <a:srgbClr val="FF0000"/>
                </a:solidFill>
                <a:highlight>
                  <a:srgbClr val="FFFF00"/>
                </a:highlight>
                <a:latin typeface="Montserrat SemiBold"/>
                <a:sym typeface="Montserrat SemiBold"/>
              </a:rPr>
              <a:t>Seven Troughs</a:t>
            </a:r>
          </a:p>
        </p:txBody>
      </p:sp>
      <p:sp>
        <p:nvSpPr>
          <p:cNvPr id="36" name="TextBox 6">
            <a:extLst>
              <a:ext uri="{FF2B5EF4-FFF2-40B4-BE49-F238E27FC236}">
                <a16:creationId xmlns:a16="http://schemas.microsoft.com/office/drawing/2014/main" id="{FE2DA285-94B2-372D-15AC-D29FE7CCCC3D}"/>
              </a:ext>
            </a:extLst>
          </p:cNvPr>
          <p:cNvSpPr txBox="1"/>
          <p:nvPr/>
        </p:nvSpPr>
        <p:spPr>
          <a:xfrm>
            <a:off x="8083102" y="2792127"/>
            <a:ext cx="1084509"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067" kern="0">
                <a:solidFill>
                  <a:srgbClr val="262626"/>
                </a:solidFill>
                <a:latin typeface="Montserrat SemiBold"/>
                <a:sym typeface="Montserrat SemiBold"/>
              </a:rPr>
              <a:t>New Pass</a:t>
            </a:r>
          </a:p>
        </p:txBody>
      </p:sp>
      <p:sp>
        <p:nvSpPr>
          <p:cNvPr id="38" name="TextBox 6">
            <a:extLst>
              <a:ext uri="{FF2B5EF4-FFF2-40B4-BE49-F238E27FC236}">
                <a16:creationId xmlns:a16="http://schemas.microsoft.com/office/drawing/2014/main" id="{299FB734-7D35-E31C-E582-CEE29D87611C}"/>
              </a:ext>
            </a:extLst>
          </p:cNvPr>
          <p:cNvSpPr txBox="1"/>
          <p:nvPr/>
        </p:nvSpPr>
        <p:spPr>
          <a:xfrm>
            <a:off x="9752007" y="5383082"/>
            <a:ext cx="1089363"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067" kern="0">
                <a:solidFill>
                  <a:srgbClr val="262626"/>
                </a:solidFill>
                <a:latin typeface="Montserrat SemiBold"/>
                <a:sym typeface="Montserrat SemiBold"/>
              </a:rPr>
              <a:t>Las Vegas</a:t>
            </a:r>
          </a:p>
        </p:txBody>
      </p:sp>
      <p:sp>
        <p:nvSpPr>
          <p:cNvPr id="39" name="TextBox 6">
            <a:extLst>
              <a:ext uri="{FF2B5EF4-FFF2-40B4-BE49-F238E27FC236}">
                <a16:creationId xmlns:a16="http://schemas.microsoft.com/office/drawing/2014/main" id="{DA09E35F-A447-55F2-CB5D-3020755CF08B}"/>
              </a:ext>
            </a:extLst>
          </p:cNvPr>
          <p:cNvSpPr txBox="1"/>
          <p:nvPr/>
        </p:nvSpPr>
        <p:spPr>
          <a:xfrm>
            <a:off x="9751324" y="1848487"/>
            <a:ext cx="961953"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067" kern="0">
                <a:solidFill>
                  <a:srgbClr val="003C58"/>
                </a:solidFill>
                <a:latin typeface="Montserrat SemiBold"/>
                <a:sym typeface="Montserrat SemiBold"/>
              </a:rPr>
              <a:t>Elko</a:t>
            </a:r>
          </a:p>
        </p:txBody>
      </p:sp>
      <p:sp>
        <p:nvSpPr>
          <p:cNvPr id="40" name="TextBox 6">
            <a:extLst>
              <a:ext uri="{FF2B5EF4-FFF2-40B4-BE49-F238E27FC236}">
                <a16:creationId xmlns:a16="http://schemas.microsoft.com/office/drawing/2014/main" id="{5C461154-C276-3A65-FF4C-4703BDE06858}"/>
              </a:ext>
            </a:extLst>
          </p:cNvPr>
          <p:cNvSpPr txBox="1"/>
          <p:nvPr/>
        </p:nvSpPr>
        <p:spPr>
          <a:xfrm>
            <a:off x="7949422" y="1642215"/>
            <a:ext cx="1715129"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067" kern="0">
                <a:solidFill>
                  <a:srgbClr val="003C58"/>
                </a:solidFill>
                <a:latin typeface="Montserrat SemiBold"/>
                <a:sym typeface="Montserrat SemiBold"/>
              </a:rPr>
              <a:t>Winnemucca</a:t>
            </a:r>
          </a:p>
        </p:txBody>
      </p:sp>
      <p:sp>
        <p:nvSpPr>
          <p:cNvPr id="41" name="TextBox 6">
            <a:extLst>
              <a:ext uri="{FF2B5EF4-FFF2-40B4-BE49-F238E27FC236}">
                <a16:creationId xmlns:a16="http://schemas.microsoft.com/office/drawing/2014/main" id="{F786D91F-2DE2-BCD0-83E4-ABE0F869EEC5}"/>
              </a:ext>
            </a:extLst>
          </p:cNvPr>
          <p:cNvSpPr txBox="1"/>
          <p:nvPr/>
        </p:nvSpPr>
        <p:spPr>
          <a:xfrm>
            <a:off x="7604857" y="2390571"/>
            <a:ext cx="1524055"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067" kern="0">
                <a:solidFill>
                  <a:srgbClr val="003C58"/>
                </a:solidFill>
                <a:latin typeface="Montserrat SemiBold"/>
                <a:sym typeface="Montserrat SemiBold"/>
              </a:rPr>
              <a:t>Lovelock</a:t>
            </a:r>
          </a:p>
        </p:txBody>
      </p:sp>
      <p:sp>
        <p:nvSpPr>
          <p:cNvPr id="10" name="TextBox 6">
            <a:extLst>
              <a:ext uri="{FF2B5EF4-FFF2-40B4-BE49-F238E27FC236}">
                <a16:creationId xmlns:a16="http://schemas.microsoft.com/office/drawing/2014/main" id="{0FE5A31C-F432-5B65-D5A6-8A49EA4A0944}"/>
              </a:ext>
            </a:extLst>
          </p:cNvPr>
          <p:cNvSpPr txBox="1"/>
          <p:nvPr/>
        </p:nvSpPr>
        <p:spPr>
          <a:xfrm>
            <a:off x="7337515" y="2858563"/>
            <a:ext cx="961952"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067" kern="0">
                <a:solidFill>
                  <a:srgbClr val="003C58"/>
                </a:solidFill>
                <a:latin typeface="Montserrat SemiBold"/>
                <a:sym typeface="Montserrat SemiBold"/>
              </a:rPr>
              <a:t>Reno</a:t>
            </a:r>
          </a:p>
        </p:txBody>
      </p:sp>
      <p:sp>
        <p:nvSpPr>
          <p:cNvPr id="14" name="Star: 5 Points 13">
            <a:extLst>
              <a:ext uri="{FF2B5EF4-FFF2-40B4-BE49-F238E27FC236}">
                <a16:creationId xmlns:a16="http://schemas.microsoft.com/office/drawing/2014/main" id="{C87C807C-A0AE-4717-B62A-2E03FFBC3F6C}"/>
              </a:ext>
            </a:extLst>
          </p:cNvPr>
          <p:cNvSpPr/>
          <p:nvPr/>
        </p:nvSpPr>
        <p:spPr>
          <a:xfrm>
            <a:off x="7743689" y="5446045"/>
            <a:ext cx="153891" cy="153891"/>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Star: 5 Points 14">
            <a:extLst>
              <a:ext uri="{FF2B5EF4-FFF2-40B4-BE49-F238E27FC236}">
                <a16:creationId xmlns:a16="http://schemas.microsoft.com/office/drawing/2014/main" id="{F6827A92-4904-D36F-7731-69CD224EEDA2}"/>
              </a:ext>
            </a:extLst>
          </p:cNvPr>
          <p:cNvSpPr/>
          <p:nvPr/>
        </p:nvSpPr>
        <p:spPr>
          <a:xfrm>
            <a:off x="7751421" y="5710000"/>
            <a:ext cx="153891" cy="153891"/>
          </a:xfrm>
          <a:prstGeom prst="star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53028589-366C-7A11-1D7D-0C707D4C28C8}"/>
              </a:ext>
            </a:extLst>
          </p:cNvPr>
          <p:cNvSpPr txBox="1"/>
          <p:nvPr/>
        </p:nvSpPr>
        <p:spPr>
          <a:xfrm>
            <a:off x="7875203" y="5268470"/>
            <a:ext cx="1377932" cy="51295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9" tIns="162559" rIns="162559" bIns="162559" numCol="1" spcCol="38100" rtlCol="0" anchor="t">
            <a:spAutoFit/>
          </a:bodyPr>
          <a:lstStyle/>
          <a:p>
            <a:pPr algn="ctr" defTabSz="1625519" hangingPunct="0">
              <a:defRPr/>
            </a:pPr>
            <a:r>
              <a:rPr lang="en-US" sz="1200" kern="0">
                <a:solidFill>
                  <a:srgbClr val="FF0000"/>
                </a:solidFill>
                <a:highlight>
                  <a:srgbClr val="FFFF00"/>
                </a:highlight>
                <a:latin typeface="Arial" panose="020B0604020202020204"/>
                <a:ea typeface="Montserrat SemiBold"/>
                <a:cs typeface="Montserrat SemiBold"/>
                <a:sym typeface="Montserrat SemiBold"/>
              </a:rPr>
              <a:t>Active Projects</a:t>
            </a:r>
          </a:p>
        </p:txBody>
      </p:sp>
      <p:sp>
        <p:nvSpPr>
          <p:cNvPr id="17" name="TextBox 16">
            <a:extLst>
              <a:ext uri="{FF2B5EF4-FFF2-40B4-BE49-F238E27FC236}">
                <a16:creationId xmlns:a16="http://schemas.microsoft.com/office/drawing/2014/main" id="{D0065D53-1DF3-C04B-AC69-B153C4DE44C5}"/>
              </a:ext>
            </a:extLst>
          </p:cNvPr>
          <p:cNvSpPr txBox="1"/>
          <p:nvPr/>
        </p:nvSpPr>
        <p:spPr>
          <a:xfrm>
            <a:off x="7875344" y="5538136"/>
            <a:ext cx="1455205" cy="51295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62559" tIns="162559" rIns="162559" bIns="162559" numCol="1" spcCol="38100" rtlCol="0" anchor="t">
            <a:spAutoFit/>
          </a:bodyPr>
          <a:lstStyle/>
          <a:p>
            <a:pPr algn="ctr" defTabSz="1625519" hangingPunct="0">
              <a:defRPr/>
            </a:pPr>
            <a:r>
              <a:rPr lang="en-US" sz="1200" kern="0">
                <a:solidFill>
                  <a:srgbClr val="333333"/>
                </a:solidFill>
                <a:latin typeface="Arial" panose="020B0604020202020204"/>
                <a:ea typeface="Montserrat SemiBold"/>
                <a:cs typeface="Montserrat SemiBold"/>
                <a:sym typeface="Montserrat SemiBold"/>
              </a:rPr>
              <a:t>Inactive Projects</a:t>
            </a:r>
          </a:p>
        </p:txBody>
      </p:sp>
      <p:sp>
        <p:nvSpPr>
          <p:cNvPr id="24" name="Star: 5 Points 23">
            <a:extLst>
              <a:ext uri="{FF2B5EF4-FFF2-40B4-BE49-F238E27FC236}">
                <a16:creationId xmlns:a16="http://schemas.microsoft.com/office/drawing/2014/main" id="{8F8EFAC3-482A-75A1-02EB-22625988F4BE}"/>
              </a:ext>
            </a:extLst>
          </p:cNvPr>
          <p:cNvSpPr/>
          <p:nvPr/>
        </p:nvSpPr>
        <p:spPr>
          <a:xfrm>
            <a:off x="9344523" y="1756223"/>
            <a:ext cx="153891" cy="153891"/>
          </a:xfrm>
          <a:prstGeom prst="star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FA969C0B-EE77-6684-1B72-4418BF21F6F6}"/>
              </a:ext>
            </a:extLst>
          </p:cNvPr>
          <p:cNvSpPr/>
          <p:nvPr/>
        </p:nvSpPr>
        <p:spPr>
          <a:xfrm rot="3360000">
            <a:off x="8843965" y="2593944"/>
            <a:ext cx="1609863" cy="251747"/>
          </a:xfrm>
          <a:prstGeom prst="rect">
            <a:avLst/>
          </a:prstGeom>
          <a:solidFill>
            <a:srgbClr val="FF0000">
              <a:alpha val="4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a:cs typeface="Arial"/>
            </a:endParaRPr>
          </a:p>
        </p:txBody>
      </p:sp>
      <p:sp>
        <p:nvSpPr>
          <p:cNvPr id="3" name="Title 2">
            <a:extLst>
              <a:ext uri="{FF2B5EF4-FFF2-40B4-BE49-F238E27FC236}">
                <a16:creationId xmlns:a16="http://schemas.microsoft.com/office/drawing/2014/main" id="{BFEA0F5D-BE8D-E4A7-A79F-072EDBDDAC3E}"/>
              </a:ext>
            </a:extLst>
          </p:cNvPr>
          <p:cNvSpPr>
            <a:spLocks noGrp="1"/>
          </p:cNvSpPr>
          <p:nvPr>
            <p:ph type="title"/>
          </p:nvPr>
        </p:nvSpPr>
        <p:spPr>
          <a:xfrm>
            <a:off x="642940" y="293686"/>
            <a:ext cx="9377360" cy="739775"/>
          </a:xfrm>
        </p:spPr>
        <p:txBody>
          <a:bodyPr>
            <a:normAutofit/>
          </a:bodyPr>
          <a:lstStyle/>
          <a:p>
            <a:r>
              <a:rPr lang="en-US">
                <a:latin typeface="+mj-lt"/>
              </a:rPr>
              <a:t>Nevada Exploration Projects </a:t>
            </a:r>
            <a:r>
              <a:rPr lang="en-US" b="0">
                <a:latin typeface="+mj-lt"/>
              </a:rPr>
              <a:t>| Location Map</a:t>
            </a:r>
            <a:endParaRPr lang="en-US">
              <a:latin typeface="+mj-lt"/>
            </a:endParaRPr>
          </a:p>
        </p:txBody>
      </p:sp>
      <p:sp>
        <p:nvSpPr>
          <p:cNvPr id="4" name="Text Placeholder 3">
            <a:extLst>
              <a:ext uri="{FF2B5EF4-FFF2-40B4-BE49-F238E27FC236}">
                <a16:creationId xmlns:a16="http://schemas.microsoft.com/office/drawing/2014/main" id="{6E491174-9B43-9D15-5179-DE82C91D3A73}"/>
              </a:ext>
            </a:extLst>
          </p:cNvPr>
          <p:cNvSpPr>
            <a:spLocks noGrp="1"/>
          </p:cNvSpPr>
          <p:nvPr>
            <p:ph type="body" sz="half" idx="2"/>
          </p:nvPr>
        </p:nvSpPr>
        <p:spPr>
          <a:xfrm>
            <a:off x="547201" y="1543757"/>
            <a:ext cx="6821060" cy="4461511"/>
          </a:xfrm>
        </p:spPr>
        <p:txBody>
          <a:bodyPr vert="horz" lIns="121920" tIns="60960" rIns="121920" bIns="60960" rtlCol="0" anchor="t">
            <a:normAutofit/>
          </a:bodyPr>
          <a:lstStyle/>
          <a:p>
            <a:pPr>
              <a:spcAft>
                <a:spcPts val="1600"/>
              </a:spcAft>
            </a:pPr>
            <a:r>
              <a:rPr lang="en-US" sz="2133" b="1">
                <a:latin typeface="+mn-lt"/>
                <a:ea typeface="Calibri"/>
                <a:cs typeface="Calibri"/>
              </a:rPr>
              <a:t>Projects in Northern Nevada</a:t>
            </a:r>
          </a:p>
          <a:p>
            <a:pPr marL="482588" lvl="1" indent="-242987">
              <a:spcAft>
                <a:spcPts val="1600"/>
              </a:spcAft>
              <a:buFont typeface="Arial" panose="020B0604020202020204" pitchFamily="34" charset="0"/>
              <a:buChar char="•"/>
            </a:pPr>
            <a:r>
              <a:rPr lang="en-US" sz="1867">
                <a:solidFill>
                  <a:schemeClr val="tx1">
                    <a:lumMod val="75000"/>
                    <a:lumOff val="25000"/>
                  </a:schemeClr>
                </a:solidFill>
                <a:ea typeface="Calibri"/>
                <a:cs typeface="Calibri"/>
              </a:rPr>
              <a:t>2025 Exploration Budget </a:t>
            </a:r>
            <a:r>
              <a:rPr lang="en-US" sz="1867" b="1">
                <a:solidFill>
                  <a:schemeClr val="tx1">
                    <a:lumMod val="75000"/>
                    <a:lumOff val="25000"/>
                  </a:schemeClr>
                </a:solidFill>
                <a:ea typeface="Calibri"/>
                <a:cs typeface="Calibri"/>
              </a:rPr>
              <a:t>US$7 M</a:t>
            </a:r>
          </a:p>
          <a:p>
            <a:pPr marL="482588" lvl="1" indent="-242987">
              <a:spcAft>
                <a:spcPts val="1600"/>
              </a:spcAft>
              <a:buChar char="•"/>
            </a:pPr>
            <a:r>
              <a:rPr lang="en-US" sz="1867" b="1">
                <a:solidFill>
                  <a:schemeClr val="tx1">
                    <a:lumMod val="75000"/>
                    <a:lumOff val="25000"/>
                  </a:schemeClr>
                </a:solidFill>
                <a:ea typeface="Calibri"/>
                <a:cs typeface="Calibri"/>
              </a:rPr>
              <a:t>36,000 m drilling </a:t>
            </a:r>
            <a:r>
              <a:rPr lang="en-US" sz="1867">
                <a:solidFill>
                  <a:schemeClr val="tx1">
                    <a:lumMod val="75000"/>
                    <a:lumOff val="25000"/>
                  </a:schemeClr>
                </a:solidFill>
                <a:ea typeface="Calibri"/>
                <a:cs typeface="Calibri"/>
              </a:rPr>
              <a:t>planned for 2025</a:t>
            </a:r>
            <a:endParaRPr lang="en-US">
              <a:solidFill>
                <a:schemeClr val="tx1">
                  <a:lumMod val="75000"/>
                  <a:lumOff val="25000"/>
                </a:schemeClr>
              </a:solidFill>
              <a:ea typeface="Calibri"/>
              <a:cs typeface="Calibri"/>
            </a:endParaRPr>
          </a:p>
          <a:p>
            <a:pPr>
              <a:spcAft>
                <a:spcPts val="800"/>
              </a:spcAft>
            </a:pPr>
            <a:r>
              <a:rPr lang="en-US" sz="2133" b="1">
                <a:latin typeface="+mn-lt"/>
                <a:ea typeface="Calibri"/>
                <a:cs typeface="Calibri"/>
              </a:rPr>
              <a:t>Active Projects</a:t>
            </a:r>
          </a:p>
          <a:p>
            <a:pPr marL="482588" lvl="1" indent="-241294" defTabSz="956709">
              <a:buFont typeface="Arial" panose="020B0604020202020204" pitchFamily="34" charset="0"/>
              <a:buChar char="•"/>
            </a:pPr>
            <a:r>
              <a:rPr lang="en-US" sz="1867" spc="-13">
                <a:solidFill>
                  <a:schemeClr val="tx1">
                    <a:lumMod val="75000"/>
                    <a:lumOff val="25000"/>
                  </a:schemeClr>
                </a:solidFill>
                <a:ea typeface="Calibri"/>
                <a:cs typeface="Calibri"/>
              </a:rPr>
              <a:t>Carlin-Type Deposits On Battle Mountain-Eureka Trend, South of Cortez:</a:t>
            </a:r>
          </a:p>
          <a:p>
            <a:pPr marL="939777" lvl="2" indent="-241294" defTabSz="956709"/>
            <a:r>
              <a:rPr lang="en-US" sz="1867" b="1">
                <a:solidFill>
                  <a:schemeClr val="tx1">
                    <a:lumMod val="75000"/>
                    <a:lumOff val="25000"/>
                  </a:schemeClr>
                </a:solidFill>
                <a:ea typeface="Calibri"/>
                <a:cs typeface="Calibri"/>
              </a:rPr>
              <a:t>	Gold Bar </a:t>
            </a:r>
            <a:br>
              <a:rPr lang="en-US" sz="1867" b="1">
                <a:solidFill>
                  <a:schemeClr val="tx1">
                    <a:lumMod val="75000"/>
                    <a:lumOff val="25000"/>
                  </a:schemeClr>
                </a:solidFill>
                <a:ea typeface="Calibri"/>
                <a:cs typeface="Calibri"/>
              </a:rPr>
            </a:br>
            <a:r>
              <a:rPr lang="en-US" sz="1867" b="1">
                <a:solidFill>
                  <a:schemeClr val="tx1">
                    <a:lumMod val="75000"/>
                    <a:lumOff val="25000"/>
                  </a:schemeClr>
                </a:solidFill>
                <a:ea typeface="Calibri"/>
                <a:cs typeface="Calibri"/>
              </a:rPr>
              <a:t>Eureka	</a:t>
            </a:r>
            <a:endParaRPr lang="en-US" sz="1867">
              <a:solidFill>
                <a:schemeClr val="tx1">
                  <a:lumMod val="75000"/>
                  <a:lumOff val="25000"/>
                </a:schemeClr>
              </a:solidFill>
              <a:ea typeface="Calibri"/>
              <a:cs typeface="Calibri"/>
            </a:endParaRPr>
          </a:p>
          <a:p>
            <a:pPr marL="482588" lvl="1" indent="-241294" defTabSz="956709">
              <a:spcBef>
                <a:spcPts val="1600"/>
              </a:spcBef>
              <a:buFont typeface="Arial" panose="020B0604020202020204" pitchFamily="34" charset="0"/>
              <a:buChar char="•"/>
            </a:pPr>
            <a:r>
              <a:rPr lang="en-US" sz="1867">
                <a:solidFill>
                  <a:schemeClr val="tx1">
                    <a:lumMod val="75000"/>
                    <a:lumOff val="25000"/>
                  </a:schemeClr>
                </a:solidFill>
                <a:ea typeface="Calibri"/>
                <a:cs typeface="Calibri"/>
              </a:rPr>
              <a:t>In High-Grade Epithermal Vein District, North of Lovelock:</a:t>
            </a:r>
          </a:p>
          <a:p>
            <a:pPr marL="482588" lvl="1" indent="-241294" defTabSz="956709"/>
            <a:r>
              <a:rPr lang="en-US" sz="1867" b="1">
                <a:solidFill>
                  <a:schemeClr val="tx1">
                    <a:lumMod val="75000"/>
                    <a:lumOff val="25000"/>
                  </a:schemeClr>
                </a:solidFill>
                <a:ea typeface="Calibri"/>
                <a:cs typeface="Calibri"/>
              </a:rPr>
              <a:t>		Seven Troughs</a:t>
            </a:r>
            <a:endParaRPr lang="en-US">
              <a:latin typeface="+mn-lt"/>
              <a:ea typeface="Calibri"/>
            </a:endParaRPr>
          </a:p>
          <a:p>
            <a:endParaRPr lang="en-US">
              <a:latin typeface="+mn-lt"/>
            </a:endParaRPr>
          </a:p>
        </p:txBody>
      </p:sp>
      <p:sp>
        <p:nvSpPr>
          <p:cNvPr id="7" name="Flowchart: Extract 6">
            <a:extLst>
              <a:ext uri="{FF2B5EF4-FFF2-40B4-BE49-F238E27FC236}">
                <a16:creationId xmlns:a16="http://schemas.microsoft.com/office/drawing/2014/main" id="{07BAA6BB-EB5F-9F0F-0540-77689B141FC2}"/>
              </a:ext>
            </a:extLst>
          </p:cNvPr>
          <p:cNvSpPr/>
          <p:nvPr/>
        </p:nvSpPr>
        <p:spPr>
          <a:xfrm>
            <a:off x="9482853" y="2487483"/>
            <a:ext cx="172455" cy="122324"/>
          </a:xfrm>
          <a:prstGeom prst="flowChartExtra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BD9E5760-CE4E-6BED-25D6-6756F0AE72A6}"/>
              </a:ext>
            </a:extLst>
          </p:cNvPr>
          <p:cNvSpPr txBox="1"/>
          <p:nvPr/>
        </p:nvSpPr>
        <p:spPr>
          <a:xfrm>
            <a:off x="7607775" y="1383473"/>
            <a:ext cx="1820370" cy="287323"/>
          </a:xfrm>
          <a:prstGeom prst="rect">
            <a:avLst/>
          </a:prstGeom>
          <a:noFill/>
          <a:ln>
            <a:noFill/>
          </a:ln>
        </p:spPr>
        <p:txBody>
          <a:bodyPr wrap="none" lIns="121920" tIns="60960" rIns="121920" bIns="60960" rtlCol="0" anchor="t">
            <a:spAutoFit/>
          </a:bodyPr>
          <a:lstStyle/>
          <a:p>
            <a:r>
              <a:rPr lang="en-US" sz="1067" b="1">
                <a:highlight>
                  <a:srgbClr val="00FFFF"/>
                </a:highlight>
                <a:cs typeface="Arial"/>
              </a:rPr>
              <a:t>Battle Mtn-Eureka Trend</a:t>
            </a:r>
          </a:p>
        </p:txBody>
      </p:sp>
      <p:sp>
        <p:nvSpPr>
          <p:cNvPr id="31" name="TextBox 6">
            <a:extLst>
              <a:ext uri="{FF2B5EF4-FFF2-40B4-BE49-F238E27FC236}">
                <a16:creationId xmlns:a16="http://schemas.microsoft.com/office/drawing/2014/main" id="{25F3E862-602F-289F-92CB-1880D857C564}"/>
              </a:ext>
            </a:extLst>
          </p:cNvPr>
          <p:cNvSpPr txBox="1"/>
          <p:nvPr/>
        </p:nvSpPr>
        <p:spPr>
          <a:xfrm>
            <a:off x="10127236" y="3242081"/>
            <a:ext cx="1172081" cy="43088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hangingPunct="0">
              <a:defRPr/>
            </a:pPr>
            <a:r>
              <a:rPr lang="en-US" sz="1200" kern="0">
                <a:solidFill>
                  <a:srgbClr val="FF0000"/>
                </a:solidFill>
                <a:highlight>
                  <a:srgbClr val="FFFF00"/>
                </a:highlight>
                <a:latin typeface="Montserrat SemiBold"/>
                <a:sym typeface="Montserrat SemiBold"/>
              </a:rPr>
              <a:t>Eureka</a:t>
            </a:r>
          </a:p>
        </p:txBody>
      </p:sp>
      <p:sp>
        <p:nvSpPr>
          <p:cNvPr id="33" name="TextBox 6">
            <a:extLst>
              <a:ext uri="{FF2B5EF4-FFF2-40B4-BE49-F238E27FC236}">
                <a16:creationId xmlns:a16="http://schemas.microsoft.com/office/drawing/2014/main" id="{E0748E22-0AC3-A109-AD33-F3E5CEE6EEA5}"/>
              </a:ext>
            </a:extLst>
          </p:cNvPr>
          <p:cNvSpPr txBox="1"/>
          <p:nvPr/>
        </p:nvSpPr>
        <p:spPr>
          <a:xfrm>
            <a:off x="8981347" y="2630449"/>
            <a:ext cx="752381"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067" kern="0">
                <a:solidFill>
                  <a:srgbClr val="262626"/>
                </a:solidFill>
                <a:latin typeface="Montserrat SemiBold"/>
                <a:sym typeface="Montserrat SemiBold"/>
              </a:rPr>
              <a:t>Tonkin</a:t>
            </a:r>
          </a:p>
        </p:txBody>
      </p:sp>
      <p:sp>
        <p:nvSpPr>
          <p:cNvPr id="34" name="TextBox 6">
            <a:extLst>
              <a:ext uri="{FF2B5EF4-FFF2-40B4-BE49-F238E27FC236}">
                <a16:creationId xmlns:a16="http://schemas.microsoft.com/office/drawing/2014/main" id="{7738AB4B-3DB7-1525-D1A7-0BC6382CBF69}"/>
              </a:ext>
            </a:extLst>
          </p:cNvPr>
          <p:cNvSpPr txBox="1"/>
          <p:nvPr/>
        </p:nvSpPr>
        <p:spPr>
          <a:xfrm>
            <a:off x="8983204" y="2892139"/>
            <a:ext cx="930723" cy="43088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200" kern="0">
                <a:solidFill>
                  <a:srgbClr val="FF0000"/>
                </a:solidFill>
                <a:highlight>
                  <a:srgbClr val="FFFF00"/>
                </a:highlight>
                <a:latin typeface="Montserrat SemiBold"/>
                <a:sym typeface="Montserrat SemiBold"/>
              </a:rPr>
              <a:t>Gold Bar</a:t>
            </a:r>
          </a:p>
        </p:txBody>
      </p:sp>
      <p:sp>
        <p:nvSpPr>
          <p:cNvPr id="37" name="TextBox 6">
            <a:extLst>
              <a:ext uri="{FF2B5EF4-FFF2-40B4-BE49-F238E27FC236}">
                <a16:creationId xmlns:a16="http://schemas.microsoft.com/office/drawing/2014/main" id="{1451CC62-AFEB-007C-4E6C-25FAB3079143}"/>
              </a:ext>
            </a:extLst>
          </p:cNvPr>
          <p:cNvSpPr txBox="1"/>
          <p:nvPr/>
        </p:nvSpPr>
        <p:spPr>
          <a:xfrm>
            <a:off x="8632783" y="1925573"/>
            <a:ext cx="747571" cy="57464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067" kern="0">
                <a:solidFill>
                  <a:srgbClr val="262626"/>
                </a:solidFill>
                <a:latin typeface="Montserrat SemiBold"/>
                <a:sym typeface="Montserrat SemiBold"/>
              </a:rPr>
              <a:t>Elder Creek</a:t>
            </a:r>
          </a:p>
        </p:txBody>
      </p:sp>
      <p:sp>
        <p:nvSpPr>
          <p:cNvPr id="12" name="TextBox 6">
            <a:extLst>
              <a:ext uri="{FF2B5EF4-FFF2-40B4-BE49-F238E27FC236}">
                <a16:creationId xmlns:a16="http://schemas.microsoft.com/office/drawing/2014/main" id="{8F6ABC37-0ACE-7ECD-2B11-87553B21424D}"/>
              </a:ext>
            </a:extLst>
          </p:cNvPr>
          <p:cNvSpPr txBox="1"/>
          <p:nvPr/>
        </p:nvSpPr>
        <p:spPr>
          <a:xfrm>
            <a:off x="9234940" y="3085828"/>
            <a:ext cx="1144625"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067" kern="0">
                <a:solidFill>
                  <a:srgbClr val="003C58"/>
                </a:solidFill>
                <a:latin typeface="Montserrat SemiBold"/>
                <a:sym typeface="Montserrat SemiBold"/>
              </a:rPr>
              <a:t>Eureka</a:t>
            </a:r>
          </a:p>
        </p:txBody>
      </p:sp>
      <p:sp>
        <p:nvSpPr>
          <p:cNvPr id="13" name="TextBox 6">
            <a:extLst>
              <a:ext uri="{FF2B5EF4-FFF2-40B4-BE49-F238E27FC236}">
                <a16:creationId xmlns:a16="http://schemas.microsoft.com/office/drawing/2014/main" id="{4465699B-7B82-81E5-6940-662F1EE154C9}"/>
              </a:ext>
            </a:extLst>
          </p:cNvPr>
          <p:cNvSpPr txBox="1"/>
          <p:nvPr/>
        </p:nvSpPr>
        <p:spPr>
          <a:xfrm>
            <a:off x="8779676" y="2292441"/>
            <a:ext cx="725096"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067" kern="0">
                <a:solidFill>
                  <a:srgbClr val="262626"/>
                </a:solidFill>
                <a:latin typeface="Montserrat SemiBold"/>
                <a:sym typeface="Montserrat SemiBold"/>
              </a:rPr>
              <a:t>Slaven</a:t>
            </a:r>
          </a:p>
        </p:txBody>
      </p:sp>
      <p:sp>
        <p:nvSpPr>
          <p:cNvPr id="9" name="TextBox 6">
            <a:extLst>
              <a:ext uri="{FF2B5EF4-FFF2-40B4-BE49-F238E27FC236}">
                <a16:creationId xmlns:a16="http://schemas.microsoft.com/office/drawing/2014/main" id="{BC66E6FC-AE16-4828-61A7-08BAA71E1A99}"/>
              </a:ext>
            </a:extLst>
          </p:cNvPr>
          <p:cNvSpPr txBox="1"/>
          <p:nvPr/>
        </p:nvSpPr>
        <p:spPr>
          <a:xfrm>
            <a:off x="9590297" y="2323419"/>
            <a:ext cx="820820" cy="43088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4400">
              <a:defRPr sz="800" b="1"/>
            </a:lvl1pPr>
          </a:lstStyle>
          <a:p>
            <a:pPr defTabSz="1219170" hangingPunct="0">
              <a:defRPr/>
            </a:pPr>
            <a:r>
              <a:rPr lang="en-US" sz="1200" kern="0">
                <a:solidFill>
                  <a:srgbClr val="262626"/>
                </a:solidFill>
                <a:latin typeface="Montserrat SemiBold"/>
                <a:sym typeface="Montserrat SemiBold"/>
              </a:rPr>
              <a:t>Cortez</a:t>
            </a:r>
          </a:p>
        </p:txBody>
      </p:sp>
      <p:cxnSp>
        <p:nvCxnSpPr>
          <p:cNvPr id="5" name="Straight Arrow Connector 4">
            <a:extLst>
              <a:ext uri="{FF2B5EF4-FFF2-40B4-BE49-F238E27FC236}">
                <a16:creationId xmlns:a16="http://schemas.microsoft.com/office/drawing/2014/main" id="{3120222E-A7E5-C1DC-C5E3-1CEEDA895245}"/>
              </a:ext>
            </a:extLst>
          </p:cNvPr>
          <p:cNvCxnSpPr/>
          <p:nvPr/>
        </p:nvCxnSpPr>
        <p:spPr>
          <a:xfrm>
            <a:off x="8878519" y="1600946"/>
            <a:ext cx="339557" cy="4362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363E1A60-C41B-752D-FEFD-A5243712F8F9}"/>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34</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
        <p:nvSpPr>
          <p:cNvPr id="8" name="Star: 5 Points 7">
            <a:extLst>
              <a:ext uri="{FF2B5EF4-FFF2-40B4-BE49-F238E27FC236}">
                <a16:creationId xmlns:a16="http://schemas.microsoft.com/office/drawing/2014/main" id="{03E5B8EF-DED9-4959-D018-B1721A7E1E45}"/>
              </a:ext>
            </a:extLst>
          </p:cNvPr>
          <p:cNvSpPr/>
          <p:nvPr/>
        </p:nvSpPr>
        <p:spPr>
          <a:xfrm>
            <a:off x="8206475" y="2366470"/>
            <a:ext cx="153891" cy="153891"/>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 name="Straight Arrow Connector 37">
            <a:extLst>
              <a:ext uri="{FF2B5EF4-FFF2-40B4-BE49-F238E27FC236}">
                <a16:creationId xmlns:a16="http://schemas.microsoft.com/office/drawing/2014/main" id="{60A93C2A-39D7-C2B1-0A1A-1FD95795DDD3}"/>
              </a:ext>
            </a:extLst>
          </p:cNvPr>
          <p:cNvCxnSpPr>
            <a:cxnSpLocks/>
          </p:cNvCxnSpPr>
          <p:nvPr/>
        </p:nvCxnSpPr>
        <p:spPr>
          <a:xfrm flipV="1">
            <a:off x="8070889" y="4861308"/>
            <a:ext cx="0" cy="105383"/>
          </a:xfrm>
          <a:prstGeom prst="straightConnector1">
            <a:avLst/>
          </a:prstGeom>
          <a:noFill/>
          <a:ln w="41275" cap="flat">
            <a:solidFill>
              <a:schemeClr val="tx1"/>
            </a:solidFill>
            <a:prstDash val="solid"/>
            <a:round/>
            <a:tailEnd type="triangle"/>
          </a:ln>
          <a:effectLst>
            <a:outerShdw blurRad="76200" dist="38100" dir="5400000" sx="50000" sy="50000" rotWithShape="0">
              <a:srgbClr val="000000">
                <a:alpha val="18000"/>
              </a:srgbClr>
            </a:outerShdw>
          </a:effectLst>
          <a:sp3d/>
        </p:spPr>
        <p:style>
          <a:lnRef idx="0">
            <a:scrgbClr r="0" g="0" b="0"/>
          </a:lnRef>
          <a:fillRef idx="0">
            <a:scrgbClr r="0" g="0" b="0"/>
          </a:fillRef>
          <a:effectRef idx="0">
            <a:scrgbClr r="0" g="0" b="0"/>
          </a:effectRef>
          <a:fontRef idx="none"/>
        </p:style>
      </p:cxnSp>
      <p:sp>
        <p:nvSpPr>
          <p:cNvPr id="11" name="TextBox 38">
            <a:extLst>
              <a:ext uri="{FF2B5EF4-FFF2-40B4-BE49-F238E27FC236}">
                <a16:creationId xmlns:a16="http://schemas.microsoft.com/office/drawing/2014/main" id="{044431A7-845A-9F2B-7E5C-80BF9D23EEE2}"/>
              </a:ext>
            </a:extLst>
          </p:cNvPr>
          <p:cNvSpPr txBox="1"/>
          <p:nvPr/>
        </p:nvSpPr>
        <p:spPr>
          <a:xfrm>
            <a:off x="7882047" y="4861579"/>
            <a:ext cx="42830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defTabSz="1219139"/>
            <a:r>
              <a:rPr lang="en-US" sz="1600" b="1"/>
              <a:t>N</a:t>
            </a:r>
          </a:p>
        </p:txBody>
      </p:sp>
    </p:spTree>
    <p:extLst>
      <p:ext uri="{BB962C8B-B14F-4D97-AF65-F5344CB8AC3E}">
        <p14:creationId xmlns:p14="http://schemas.microsoft.com/office/powerpoint/2010/main" val="1874970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5C03AA-4ABA-8F1B-9767-1181656AE7D5}"/>
              </a:ext>
            </a:extLst>
          </p:cNvPr>
          <p:cNvPicPr>
            <a:picLocks noChangeAspect="1"/>
          </p:cNvPicPr>
          <p:nvPr/>
        </p:nvPicPr>
        <p:blipFill>
          <a:blip r:embed="rId3"/>
          <a:stretch>
            <a:fillRect/>
          </a:stretch>
        </p:blipFill>
        <p:spPr>
          <a:xfrm>
            <a:off x="5174559" y="1315845"/>
            <a:ext cx="6963569" cy="5386740"/>
          </a:xfrm>
          <a:prstGeom prst="rect">
            <a:avLst/>
          </a:prstGeom>
        </p:spPr>
      </p:pic>
      <p:sp>
        <p:nvSpPr>
          <p:cNvPr id="11" name="Text Placeholder 10">
            <a:extLst>
              <a:ext uri="{FF2B5EF4-FFF2-40B4-BE49-F238E27FC236}">
                <a16:creationId xmlns:a16="http://schemas.microsoft.com/office/drawing/2014/main" id="{B9C78C92-B898-A148-B543-68667DBFA78D}"/>
              </a:ext>
            </a:extLst>
          </p:cNvPr>
          <p:cNvSpPr>
            <a:spLocks noGrp="1"/>
          </p:cNvSpPr>
          <p:nvPr>
            <p:ph type="body" sz="half" idx="2"/>
          </p:nvPr>
        </p:nvSpPr>
        <p:spPr>
          <a:xfrm>
            <a:off x="187133" y="1466757"/>
            <a:ext cx="5048338" cy="4948539"/>
          </a:xfrm>
        </p:spPr>
        <p:txBody>
          <a:bodyPr vert="horz" lIns="121920" tIns="60960" rIns="48000" bIns="60960" rtlCol="0" anchor="t">
            <a:normAutofit/>
          </a:bodyPr>
          <a:lstStyle/>
          <a:p>
            <a:pPr>
              <a:lnSpc>
                <a:spcPct val="100000"/>
              </a:lnSpc>
              <a:spcBef>
                <a:spcPts val="533"/>
              </a:spcBef>
              <a:spcAft>
                <a:spcPts val="533"/>
              </a:spcAft>
            </a:pPr>
            <a:r>
              <a:rPr lang="en-US" sz="1800" b="1">
                <a:latin typeface="+mj-lt"/>
                <a:ea typeface="Calibri"/>
                <a:cs typeface="Calibri"/>
              </a:rPr>
              <a:t>Dec 2024 Gold Bar Resources &amp; Reserves</a:t>
            </a:r>
            <a:r>
              <a:rPr lang="en-US" sz="1800" b="1" baseline="30000">
                <a:latin typeface="+mj-lt"/>
                <a:ea typeface="Calibri"/>
                <a:cs typeface="Calibri"/>
              </a:rPr>
              <a:t>1</a:t>
            </a:r>
            <a:r>
              <a:rPr lang="en-US" sz="1800" b="1">
                <a:latin typeface="+mj-lt"/>
                <a:ea typeface="Calibri"/>
                <a:cs typeface="Calibri"/>
              </a:rPr>
              <a:t>:   </a:t>
            </a:r>
            <a:endParaRPr lang="en-US" sz="1800" b="1">
              <a:latin typeface="+mj-lt"/>
              <a:ea typeface="Calibri" panose="020F0502020204030204" pitchFamily="34" charset="0"/>
            </a:endParaRPr>
          </a:p>
          <a:p>
            <a:pPr defTabSz="361942">
              <a:lnSpc>
                <a:spcPct val="100000"/>
              </a:lnSpc>
              <a:spcBef>
                <a:spcPts val="533"/>
              </a:spcBef>
              <a:spcAft>
                <a:spcPts val="533"/>
              </a:spcAft>
            </a:pPr>
            <a:r>
              <a:rPr lang="en-US" sz="1400" b="1">
                <a:latin typeface="+mj-lt"/>
                <a:ea typeface="Calibri"/>
                <a:cs typeface="Calibri"/>
              </a:rPr>
              <a:t>	221,900 oz Gold</a:t>
            </a:r>
            <a:r>
              <a:rPr lang="en-US" sz="1400">
                <a:latin typeface="+mj-lt"/>
                <a:ea typeface="Calibri"/>
                <a:cs typeface="Calibri"/>
              </a:rPr>
              <a:t> @ 0.64 g/t Proven &amp; Probable</a:t>
            </a:r>
          </a:p>
          <a:p>
            <a:pPr defTabSz="361942">
              <a:lnSpc>
                <a:spcPct val="100000"/>
              </a:lnSpc>
              <a:spcBef>
                <a:spcPts val="533"/>
              </a:spcBef>
              <a:spcAft>
                <a:spcPts val="533"/>
              </a:spcAft>
            </a:pPr>
            <a:r>
              <a:rPr lang="en-US" sz="1400" b="1">
                <a:latin typeface="+mj-lt"/>
                <a:ea typeface="Calibri"/>
                <a:cs typeface="Calibri"/>
              </a:rPr>
              <a:t>	  95,900 oz Gold</a:t>
            </a:r>
            <a:r>
              <a:rPr lang="en-US" sz="1400">
                <a:latin typeface="+mj-lt"/>
                <a:ea typeface="Calibri"/>
                <a:cs typeface="Calibri"/>
              </a:rPr>
              <a:t> @ 0.68 g/t Indicated</a:t>
            </a:r>
          </a:p>
          <a:p>
            <a:pPr defTabSz="361942">
              <a:lnSpc>
                <a:spcPct val="100000"/>
              </a:lnSpc>
              <a:spcBef>
                <a:spcPts val="533"/>
              </a:spcBef>
              <a:spcAft>
                <a:spcPts val="533"/>
              </a:spcAft>
            </a:pPr>
            <a:r>
              <a:rPr lang="en-US" sz="1400" b="1">
                <a:latin typeface="+mj-lt"/>
                <a:ea typeface="Calibri"/>
                <a:cs typeface="Calibri"/>
              </a:rPr>
              <a:t>	    7,900 oz Gold </a:t>
            </a:r>
            <a:r>
              <a:rPr lang="en-US" sz="1400">
                <a:latin typeface="+mj-lt"/>
                <a:ea typeface="Calibri"/>
                <a:cs typeface="Calibri"/>
              </a:rPr>
              <a:t>@ 0.59 g/t Inferred</a:t>
            </a:r>
          </a:p>
          <a:p>
            <a:pPr>
              <a:lnSpc>
                <a:spcPct val="100000"/>
              </a:lnSpc>
              <a:spcBef>
                <a:spcPts val="533"/>
              </a:spcBef>
              <a:spcAft>
                <a:spcPts val="533"/>
              </a:spcAft>
            </a:pPr>
            <a:endParaRPr lang="en-US" sz="1400">
              <a:latin typeface="+mj-lt"/>
              <a:ea typeface="Calibri"/>
              <a:cs typeface="Calibri"/>
            </a:endParaRPr>
          </a:p>
          <a:p>
            <a:pPr marL="361942">
              <a:lnSpc>
                <a:spcPct val="100000"/>
              </a:lnSpc>
              <a:spcBef>
                <a:spcPts val="533"/>
              </a:spcBef>
              <a:spcAft>
                <a:spcPts val="533"/>
              </a:spcAft>
            </a:pPr>
            <a:r>
              <a:rPr lang="en-US" sz="1400" spc="-13">
                <a:latin typeface="+mj-lt"/>
                <a:ea typeface="Calibri"/>
                <a:cs typeface="Calibri"/>
              </a:rPr>
              <a:t>- 2024 Production </a:t>
            </a:r>
            <a:r>
              <a:rPr lang="en-US" sz="1400" b="1" spc="-13">
                <a:latin typeface="+mj-lt"/>
                <a:ea typeface="Calibri"/>
                <a:cs typeface="Calibri"/>
              </a:rPr>
              <a:t>44,600 oz Gold</a:t>
            </a:r>
          </a:p>
          <a:p>
            <a:pPr marL="361942">
              <a:lnSpc>
                <a:spcPct val="100000"/>
              </a:lnSpc>
              <a:spcBef>
                <a:spcPts val="533"/>
              </a:spcBef>
              <a:spcAft>
                <a:spcPts val="533"/>
              </a:spcAft>
            </a:pPr>
            <a:r>
              <a:rPr lang="en-US" sz="1400" spc="-13">
                <a:latin typeface="+mj-lt"/>
                <a:ea typeface="Calibri"/>
                <a:cs typeface="Calibri"/>
              </a:rPr>
              <a:t>-  Added </a:t>
            </a:r>
            <a:r>
              <a:rPr lang="en-US" sz="1400" b="1" spc="-13">
                <a:latin typeface="+mj-lt"/>
                <a:ea typeface="Calibri"/>
                <a:cs typeface="Calibri"/>
              </a:rPr>
              <a:t>55,700 oz Gold </a:t>
            </a:r>
            <a:r>
              <a:rPr lang="en-US" sz="1400" spc="-13">
                <a:latin typeface="+mj-lt"/>
                <a:ea typeface="Calibri"/>
                <a:cs typeface="Calibri"/>
              </a:rPr>
              <a:t>in 2024 (net of production)</a:t>
            </a:r>
            <a:endParaRPr lang="en-US" sz="1400">
              <a:solidFill>
                <a:schemeClr val="tx1"/>
              </a:solidFill>
              <a:latin typeface="+mj-lt"/>
              <a:ea typeface="Calibri" panose="020F0502020204030204" pitchFamily="34" charset="0"/>
            </a:endParaRPr>
          </a:p>
          <a:p>
            <a:pPr marL="361942">
              <a:lnSpc>
                <a:spcPct val="100000"/>
              </a:lnSpc>
              <a:spcBef>
                <a:spcPts val="533"/>
              </a:spcBef>
              <a:spcAft>
                <a:spcPts val="533"/>
              </a:spcAft>
            </a:pPr>
            <a:r>
              <a:rPr lang="en-US" sz="1400">
                <a:latin typeface="+mj-lt"/>
                <a:ea typeface="Calibri"/>
                <a:cs typeface="Calibri"/>
              </a:rPr>
              <a:t>- Discovery cost per oz Gold: </a:t>
            </a:r>
            <a:r>
              <a:rPr lang="en-US" sz="1400" b="1">
                <a:latin typeface="+mj-lt"/>
                <a:ea typeface="Calibri"/>
                <a:cs typeface="Calibri"/>
              </a:rPr>
              <a:t>US$70</a:t>
            </a:r>
            <a:endParaRPr lang="en-US" sz="1400" b="1">
              <a:latin typeface="+mj-lt"/>
              <a:ea typeface="Calibri"/>
            </a:endParaRPr>
          </a:p>
          <a:p>
            <a:pPr>
              <a:lnSpc>
                <a:spcPct val="100000"/>
              </a:lnSpc>
              <a:spcBef>
                <a:spcPts val="1600"/>
              </a:spcBef>
              <a:spcAft>
                <a:spcPts val="533"/>
              </a:spcAft>
            </a:pPr>
            <a:r>
              <a:rPr lang="en-US" sz="1800" b="1">
                <a:latin typeface="+mj-lt"/>
                <a:ea typeface="Calibri"/>
                <a:cs typeface="Calibri"/>
              </a:rPr>
              <a:t>Near-Mine Targets</a:t>
            </a:r>
          </a:p>
          <a:p>
            <a:pPr marL="361942">
              <a:lnSpc>
                <a:spcPct val="100000"/>
              </a:lnSpc>
              <a:spcBef>
                <a:spcPts val="0"/>
              </a:spcBef>
              <a:spcAft>
                <a:spcPts val="533"/>
              </a:spcAft>
            </a:pPr>
            <a:r>
              <a:rPr lang="en-US" sz="1400">
                <a:latin typeface="+mj-lt"/>
                <a:ea typeface="Calibri"/>
                <a:cs typeface="Calibri"/>
              </a:rPr>
              <a:t>- Gold in Drill Intersections </a:t>
            </a:r>
            <a:r>
              <a:rPr lang="en-US" sz="1400" b="1">
                <a:latin typeface="+mj-lt"/>
                <a:ea typeface="Calibri"/>
                <a:cs typeface="Calibri"/>
              </a:rPr>
              <a:t>&gt;1 g/t Gold </a:t>
            </a:r>
            <a:r>
              <a:rPr lang="en-US" sz="1400">
                <a:latin typeface="+mj-lt"/>
                <a:ea typeface="Calibri"/>
                <a:cs typeface="Calibri"/>
              </a:rPr>
              <a:t>at:</a:t>
            </a:r>
          </a:p>
          <a:p>
            <a:pPr marL="361942">
              <a:lnSpc>
                <a:spcPct val="100000"/>
              </a:lnSpc>
              <a:spcBef>
                <a:spcPts val="0"/>
              </a:spcBef>
              <a:spcAft>
                <a:spcPts val="533"/>
              </a:spcAft>
            </a:pPr>
            <a:r>
              <a:rPr lang="en-US" sz="1400">
                <a:latin typeface="+mj-lt"/>
                <a:ea typeface="Calibri"/>
                <a:cs typeface="Calibri"/>
              </a:rPr>
              <a:t>   Taurus, Rook, Hunter, Saddle, Jug Handle</a:t>
            </a:r>
          </a:p>
          <a:p>
            <a:pPr marL="118530">
              <a:lnSpc>
                <a:spcPct val="100000"/>
              </a:lnSpc>
              <a:spcBef>
                <a:spcPts val="0"/>
              </a:spcBef>
              <a:spcAft>
                <a:spcPts val="533"/>
              </a:spcAft>
            </a:pPr>
            <a:endParaRPr lang="en-US" sz="800">
              <a:latin typeface="Calibri"/>
              <a:ea typeface="Calibri"/>
              <a:cs typeface="Calibri"/>
            </a:endParaRPr>
          </a:p>
          <a:p>
            <a:pPr marL="118530">
              <a:lnSpc>
                <a:spcPct val="100000"/>
              </a:lnSpc>
              <a:spcBef>
                <a:spcPts val="0"/>
              </a:spcBef>
              <a:spcAft>
                <a:spcPts val="533"/>
              </a:spcAft>
            </a:pPr>
            <a:endParaRPr lang="en-US">
              <a:latin typeface="Calibri"/>
              <a:ea typeface="Calibri"/>
              <a:cs typeface="Calibri"/>
            </a:endParaRPr>
          </a:p>
          <a:p>
            <a:pPr marL="118530">
              <a:lnSpc>
                <a:spcPct val="100000"/>
              </a:lnSpc>
              <a:spcBef>
                <a:spcPts val="0"/>
              </a:spcBef>
              <a:spcAft>
                <a:spcPts val="533"/>
              </a:spcAft>
            </a:pPr>
            <a:r>
              <a:rPr lang="en-US" sz="1067" baseline="30000">
                <a:solidFill>
                  <a:srgbClr val="686868"/>
                </a:solidFill>
                <a:latin typeface="Calibri"/>
                <a:ea typeface="Calibri"/>
                <a:cs typeface="Calibri"/>
              </a:rPr>
              <a:t>              1</a:t>
            </a:r>
            <a:r>
              <a:rPr lang="en-US" sz="1067">
                <a:solidFill>
                  <a:srgbClr val="686868"/>
                </a:solidFill>
                <a:latin typeface="Calibri"/>
                <a:ea typeface="Calibri"/>
                <a:cs typeface="Calibri"/>
              </a:rPr>
              <a:t> Resources are presented exclusive of Reserves</a:t>
            </a:r>
            <a:endParaRPr lang="en-US" sz="1067">
              <a:solidFill>
                <a:srgbClr val="686868"/>
              </a:solidFill>
              <a:ea typeface="Calibri"/>
            </a:endParaRPr>
          </a:p>
        </p:txBody>
      </p:sp>
      <p:sp>
        <p:nvSpPr>
          <p:cNvPr id="2" name="Slide Number Placeholder 2">
            <a:extLst>
              <a:ext uri="{FF2B5EF4-FFF2-40B4-BE49-F238E27FC236}">
                <a16:creationId xmlns:a16="http://schemas.microsoft.com/office/drawing/2014/main" id="{84FC9EE3-9825-E411-0723-96297991AFAB}"/>
              </a:ext>
            </a:extLst>
          </p:cNvPr>
          <p:cNvSpPr txBox="1">
            <a:spLocks/>
          </p:cNvSpPr>
          <p:nvPr/>
        </p:nvSpPr>
        <p:spPr>
          <a:xfrm>
            <a:off x="9448800" y="5972592"/>
            <a:ext cx="2743200" cy="885409"/>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ID" sz="4400" b="1">
              <a:solidFill>
                <a:srgbClr val="29486C"/>
              </a:solidFill>
              <a:latin typeface="Montserrat" panose="00000500000000000000" pitchFamily="2" charset="0"/>
              <a:cs typeface="Arial Black" panose="020B0604020202020204" pitchFamily="34" charset="0"/>
            </a:endParaRPr>
          </a:p>
        </p:txBody>
      </p:sp>
      <p:sp>
        <p:nvSpPr>
          <p:cNvPr id="6" name="CuadroTexto 5">
            <a:extLst>
              <a:ext uri="{FF2B5EF4-FFF2-40B4-BE49-F238E27FC236}">
                <a16:creationId xmlns:a16="http://schemas.microsoft.com/office/drawing/2014/main" id="{6656C755-8E03-FFC3-2119-8308895704A2}"/>
              </a:ext>
            </a:extLst>
          </p:cNvPr>
          <p:cNvSpPr txBox="1"/>
          <p:nvPr/>
        </p:nvSpPr>
        <p:spPr>
          <a:xfrm>
            <a:off x="575033" y="313707"/>
            <a:ext cx="11736136" cy="830997"/>
          </a:xfrm>
          <a:prstGeom prst="rect">
            <a:avLst/>
          </a:prstGeom>
          <a:noFill/>
        </p:spPr>
        <p:txBody>
          <a:bodyPr wrap="square" rtlCol="0">
            <a:spAutoFit/>
          </a:bodyPr>
          <a:lstStyle/>
          <a:p>
            <a:r>
              <a:rPr lang="en-US" sz="2400" b="1">
                <a:solidFill>
                  <a:srgbClr val="003C58"/>
                </a:solidFill>
              </a:rPr>
              <a:t>Gold Bar </a:t>
            </a:r>
            <a:r>
              <a:rPr lang="en-US" sz="2400">
                <a:solidFill>
                  <a:srgbClr val="003C58"/>
                </a:solidFill>
              </a:rPr>
              <a:t>| Advancing Brownfields Targets in 2025</a:t>
            </a:r>
          </a:p>
          <a:p>
            <a:r>
              <a:rPr lang="en-US" sz="2400">
                <a:solidFill>
                  <a:srgbClr val="003C58"/>
                </a:solidFill>
              </a:rPr>
              <a:t>2024 Discovery Cost / oz $70</a:t>
            </a:r>
          </a:p>
        </p:txBody>
      </p:sp>
      <p:sp>
        <p:nvSpPr>
          <p:cNvPr id="4" name="Slide Number Placeholder 1">
            <a:extLst>
              <a:ext uri="{FF2B5EF4-FFF2-40B4-BE49-F238E27FC236}">
                <a16:creationId xmlns:a16="http://schemas.microsoft.com/office/drawing/2014/main" id="{8E94033D-86E6-03FF-1F8E-F6B1724D5BB1}"/>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35</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010617000"/>
      </p:ext>
    </p:extLst>
  </p:cSld>
  <p:clrMapOvr>
    <a:masterClrMapping/>
  </p:clrMapOvr>
  <p:transition spd="med" advTm="89151"/>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373EF5-4E6C-1566-6931-483C71D37DE8}"/>
              </a:ext>
            </a:extLst>
          </p:cNvPr>
          <p:cNvSpPr>
            <a:spLocks noGrp="1"/>
          </p:cNvSpPr>
          <p:nvPr>
            <p:ph type="body" sz="half" idx="2"/>
          </p:nvPr>
        </p:nvSpPr>
        <p:spPr>
          <a:xfrm>
            <a:off x="527375" y="1463968"/>
            <a:ext cx="6342982" cy="5370571"/>
          </a:xfrm>
        </p:spPr>
        <p:txBody>
          <a:bodyPr vert="horz" lIns="121920" tIns="60960" rIns="96000" bIns="60960" rtlCol="0" anchor="t">
            <a:normAutofit/>
          </a:bodyPr>
          <a:lstStyle/>
          <a:p>
            <a:pPr marL="228594" indent="-228594">
              <a:lnSpc>
                <a:spcPct val="100000"/>
              </a:lnSpc>
              <a:spcBef>
                <a:spcPts val="0"/>
              </a:spcBef>
              <a:buChar char="•"/>
            </a:pPr>
            <a:r>
              <a:rPr lang="en-US" sz="2133" b="1">
                <a:latin typeface="Calibri"/>
                <a:ea typeface="Calibri"/>
                <a:cs typeface="Calibri"/>
              </a:rPr>
              <a:t>Located 30 miles from Gold Bar</a:t>
            </a:r>
          </a:p>
          <a:p>
            <a:pPr>
              <a:lnSpc>
                <a:spcPct val="100000"/>
              </a:lnSpc>
              <a:spcBef>
                <a:spcPts val="0"/>
              </a:spcBef>
            </a:pPr>
            <a:endParaRPr lang="en-US" b="1">
              <a:latin typeface="Calibri"/>
              <a:ea typeface="Calibri"/>
              <a:cs typeface="Calibri"/>
            </a:endParaRPr>
          </a:p>
          <a:p>
            <a:pPr marL="228594" indent="-228594">
              <a:lnSpc>
                <a:spcPct val="100000"/>
              </a:lnSpc>
              <a:spcBef>
                <a:spcPts val="0"/>
              </a:spcBef>
              <a:spcAft>
                <a:spcPts val="267"/>
              </a:spcAft>
              <a:buFont typeface="Arial" panose="020B0604020202020204" pitchFamily="34" charset="0"/>
              <a:buChar char="•"/>
            </a:pPr>
            <a:r>
              <a:rPr lang="en-US" sz="2133" b="1">
                <a:latin typeface="Calibri"/>
                <a:ea typeface="Calibri"/>
                <a:cs typeface="Calibri"/>
              </a:rPr>
              <a:t>2023 Lookout Resource </a:t>
            </a:r>
            <a:r>
              <a:rPr lang="en-US">
                <a:latin typeface="Calibri"/>
                <a:ea typeface="Calibri"/>
                <a:cs typeface="Calibri"/>
              </a:rPr>
              <a:t>(2024 acquisition from Timberline)</a:t>
            </a:r>
            <a:endParaRPr lang="en-US" b="1">
              <a:latin typeface="Calibri"/>
              <a:ea typeface="Calibri"/>
              <a:cs typeface="Calibri"/>
            </a:endParaRPr>
          </a:p>
          <a:p>
            <a:pPr marL="237061" defTabSz="478355">
              <a:lnSpc>
                <a:spcPct val="100000"/>
              </a:lnSpc>
              <a:spcBef>
                <a:spcPts val="0"/>
              </a:spcBef>
              <a:spcAft>
                <a:spcPts val="267"/>
              </a:spcAft>
            </a:pPr>
            <a:r>
              <a:rPr lang="en-US" b="1">
                <a:latin typeface="Calibri"/>
                <a:ea typeface="Calibri"/>
                <a:cs typeface="Calibri"/>
              </a:rPr>
              <a:t>		</a:t>
            </a:r>
            <a:r>
              <a:rPr lang="en-US" b="1" spc="-27">
                <a:latin typeface="Calibri"/>
                <a:ea typeface="Calibri"/>
                <a:cs typeface="Calibri"/>
              </a:rPr>
              <a:t>423 Koz Gold</a:t>
            </a:r>
            <a:r>
              <a:rPr lang="en-US" spc="-27">
                <a:latin typeface="Calibri"/>
                <a:ea typeface="Calibri"/>
                <a:cs typeface="Calibri"/>
              </a:rPr>
              <a:t> @ 0.017 oz/T (0.56g/t) Measured &amp; Indicated</a:t>
            </a:r>
          </a:p>
          <a:p>
            <a:pPr marL="237061" defTabSz="478355">
              <a:lnSpc>
                <a:spcPct val="100000"/>
              </a:lnSpc>
              <a:spcBef>
                <a:spcPts val="0"/>
              </a:spcBef>
            </a:pPr>
            <a:r>
              <a:rPr lang="en-US">
                <a:latin typeface="Calibri"/>
                <a:ea typeface="Calibri"/>
                <a:cs typeface="Calibri"/>
              </a:rPr>
              <a:t>		</a:t>
            </a:r>
            <a:r>
              <a:rPr lang="en-US" b="1">
                <a:latin typeface="Calibri"/>
                <a:ea typeface="Calibri"/>
                <a:cs typeface="Calibri"/>
              </a:rPr>
              <a:t>84 Koz Gold</a:t>
            </a:r>
            <a:r>
              <a:rPr lang="en-US">
                <a:latin typeface="Calibri"/>
                <a:ea typeface="Calibri"/>
                <a:cs typeface="Calibri"/>
              </a:rPr>
              <a:t> @ 0.011 oz/T (0.39g/t) Inferred</a:t>
            </a:r>
          </a:p>
          <a:p>
            <a:pPr marL="237061">
              <a:lnSpc>
                <a:spcPct val="100000"/>
              </a:lnSpc>
              <a:spcBef>
                <a:spcPts val="0"/>
              </a:spcBef>
            </a:pPr>
            <a:endParaRPr lang="en-US">
              <a:latin typeface="Calibri"/>
              <a:ea typeface="Calibri"/>
              <a:cs typeface="Calibri"/>
            </a:endParaRPr>
          </a:p>
          <a:p>
            <a:pPr marL="228594" indent="-228594">
              <a:lnSpc>
                <a:spcPct val="100000"/>
              </a:lnSpc>
              <a:spcBef>
                <a:spcPts val="0"/>
              </a:spcBef>
              <a:buFont typeface="Arial,Sans-Serif"/>
              <a:buChar char="•"/>
            </a:pPr>
            <a:r>
              <a:rPr lang="en-US" sz="2133" b="1">
                <a:latin typeface="Calibri"/>
                <a:ea typeface="Calibri"/>
                <a:cs typeface="Calibri"/>
              </a:rPr>
              <a:t>Windfall Potential </a:t>
            </a:r>
            <a:endParaRPr lang="en-US" sz="2133">
              <a:solidFill>
                <a:srgbClr val="000000"/>
              </a:solidFill>
              <a:latin typeface="Calibri"/>
              <a:ea typeface="Calibri"/>
              <a:cs typeface="Calibri"/>
            </a:endParaRPr>
          </a:p>
          <a:p>
            <a:pPr marL="956709">
              <a:lnSpc>
                <a:spcPct val="100000"/>
              </a:lnSpc>
              <a:spcBef>
                <a:spcPts val="0"/>
              </a:spcBef>
            </a:pPr>
            <a:r>
              <a:rPr lang="en-US">
                <a:latin typeface="Calibri"/>
                <a:ea typeface="Calibri"/>
                <a:cs typeface="Calibri"/>
              </a:rPr>
              <a:t>Open-Pit and underground oxide potential containing         </a:t>
            </a:r>
            <a:r>
              <a:rPr lang="en-US" b="1">
                <a:latin typeface="Calibri"/>
                <a:ea typeface="Calibri"/>
                <a:cs typeface="Calibri"/>
              </a:rPr>
              <a:t>100-200 Koz Gold </a:t>
            </a:r>
            <a:r>
              <a:rPr lang="en-US">
                <a:latin typeface="Calibri"/>
                <a:ea typeface="Calibri"/>
                <a:cs typeface="Calibri"/>
              </a:rPr>
              <a:t>@ 0.75-2 g/t</a:t>
            </a:r>
            <a:endParaRPr lang="en-US">
              <a:ea typeface="Calibri" panose="020F0502020204030204" pitchFamily="34" charset="0"/>
            </a:endParaRPr>
          </a:p>
          <a:p>
            <a:pPr marL="956709">
              <a:lnSpc>
                <a:spcPct val="100000"/>
              </a:lnSpc>
              <a:spcBef>
                <a:spcPts val="0"/>
              </a:spcBef>
            </a:pPr>
            <a:r>
              <a:rPr lang="en-US">
                <a:latin typeface="Calibri"/>
                <a:ea typeface="Calibri"/>
                <a:cs typeface="Calibri"/>
              </a:rPr>
              <a:t>	</a:t>
            </a:r>
            <a:endParaRPr lang="en-US">
              <a:ea typeface="Calibri"/>
            </a:endParaRPr>
          </a:p>
          <a:p>
            <a:pPr marL="228594" indent="-228594">
              <a:lnSpc>
                <a:spcPct val="100000"/>
              </a:lnSpc>
              <a:spcBef>
                <a:spcPts val="0"/>
              </a:spcBef>
              <a:buFont typeface="Arial,Sans-Serif" panose="020B0604020202020204" pitchFamily="34" charset="0"/>
              <a:buChar char="•"/>
            </a:pPr>
            <a:r>
              <a:rPr lang="en-US" sz="2133" b="1">
                <a:latin typeface="Calibri"/>
                <a:ea typeface="Calibri"/>
                <a:cs typeface="Calibri"/>
              </a:rPr>
              <a:t>Past Production</a:t>
            </a:r>
            <a:r>
              <a:rPr lang="en-US" sz="2133">
                <a:latin typeface="Calibri"/>
                <a:ea typeface="Calibri"/>
                <a:cs typeface="Calibri"/>
              </a:rPr>
              <a:t>	</a:t>
            </a:r>
            <a:endParaRPr lang="en-US" sz="2133">
              <a:ea typeface="Calibri"/>
            </a:endParaRPr>
          </a:p>
          <a:p>
            <a:pPr>
              <a:lnSpc>
                <a:spcPct val="100000"/>
              </a:lnSpc>
              <a:spcBef>
                <a:spcPts val="0"/>
              </a:spcBef>
            </a:pPr>
            <a:r>
              <a:rPr lang="en-US">
                <a:latin typeface="Calibri"/>
                <a:ea typeface="Calibri"/>
                <a:cs typeface="Calibri"/>
              </a:rPr>
              <a:t>	</a:t>
            </a:r>
            <a:r>
              <a:rPr lang="en-US" b="1">
                <a:latin typeface="Calibri"/>
                <a:ea typeface="Calibri"/>
                <a:cs typeface="Calibri"/>
              </a:rPr>
              <a:t>154 Koz Gold </a:t>
            </a:r>
            <a:r>
              <a:rPr lang="en-US">
                <a:latin typeface="Calibri"/>
                <a:ea typeface="Calibri"/>
                <a:cs typeface="Calibri"/>
              </a:rPr>
              <a:t>@ 0.10-0.3 oz/T (3.4-20 g/t)</a:t>
            </a:r>
          </a:p>
          <a:p>
            <a:pPr>
              <a:lnSpc>
                <a:spcPct val="100000"/>
              </a:lnSpc>
              <a:spcBef>
                <a:spcPts val="0"/>
              </a:spcBef>
            </a:pPr>
            <a:r>
              <a:rPr lang="en-US">
                <a:latin typeface="Calibri"/>
                <a:ea typeface="Calibri"/>
                <a:cs typeface="Calibri"/>
              </a:rPr>
              <a:t>	from Lookout and Windfall</a:t>
            </a:r>
          </a:p>
          <a:p>
            <a:pPr>
              <a:lnSpc>
                <a:spcPct val="100000"/>
              </a:lnSpc>
              <a:spcBef>
                <a:spcPts val="0"/>
              </a:spcBef>
            </a:pPr>
            <a:endParaRPr lang="en-US">
              <a:latin typeface="Calibri"/>
              <a:ea typeface="Calibri"/>
              <a:cs typeface="Calibri"/>
            </a:endParaRPr>
          </a:p>
          <a:p>
            <a:pPr marL="228594" indent="-228594">
              <a:lnSpc>
                <a:spcPct val="100000"/>
              </a:lnSpc>
              <a:spcBef>
                <a:spcPts val="0"/>
              </a:spcBef>
              <a:buChar char="•"/>
            </a:pPr>
            <a:r>
              <a:rPr lang="en-US" sz="2133" b="1">
                <a:latin typeface="Calibri"/>
                <a:ea typeface="Calibri"/>
                <a:cs typeface="Calibri"/>
              </a:rPr>
              <a:t>2024 Drilling Program</a:t>
            </a:r>
            <a:endParaRPr lang="en-US" sz="2133"/>
          </a:p>
          <a:p>
            <a:pPr>
              <a:lnSpc>
                <a:spcPct val="100000"/>
              </a:lnSpc>
              <a:spcBef>
                <a:spcPts val="0"/>
              </a:spcBef>
            </a:pPr>
            <a:r>
              <a:rPr lang="en-US">
                <a:latin typeface="Calibri"/>
                <a:ea typeface="Calibri"/>
                <a:cs typeface="Calibri"/>
              </a:rPr>
              <a:t>	</a:t>
            </a:r>
            <a:r>
              <a:rPr lang="en-US" b="1">
                <a:latin typeface="Calibri"/>
                <a:ea typeface="Calibri"/>
                <a:cs typeface="Calibri"/>
              </a:rPr>
              <a:t>Strong exploration results </a:t>
            </a:r>
            <a:r>
              <a:rPr lang="en-US">
                <a:latin typeface="Calibri"/>
                <a:ea typeface="Calibri"/>
                <a:cs typeface="Calibri"/>
              </a:rPr>
              <a:t>at Windfall</a:t>
            </a:r>
            <a:endParaRPr lang="en-US"/>
          </a:p>
        </p:txBody>
      </p:sp>
      <p:sp>
        <p:nvSpPr>
          <p:cNvPr id="11" name="CuadroTexto 10">
            <a:extLst>
              <a:ext uri="{FF2B5EF4-FFF2-40B4-BE49-F238E27FC236}">
                <a16:creationId xmlns:a16="http://schemas.microsoft.com/office/drawing/2014/main" id="{902AA97F-1CF0-C3EF-CC02-DEE52E9AE2C8}"/>
              </a:ext>
            </a:extLst>
          </p:cNvPr>
          <p:cNvSpPr txBox="1"/>
          <p:nvPr/>
        </p:nvSpPr>
        <p:spPr>
          <a:xfrm>
            <a:off x="575033" y="313707"/>
            <a:ext cx="8873768" cy="861774"/>
          </a:xfrm>
          <a:prstGeom prst="rect">
            <a:avLst/>
          </a:prstGeom>
          <a:noFill/>
        </p:spPr>
        <p:txBody>
          <a:bodyPr wrap="square" lIns="121920" tIns="60960" rIns="121920" bIns="60960" rtlCol="0" anchor="t">
            <a:spAutoFit/>
          </a:bodyPr>
          <a:lstStyle/>
          <a:p>
            <a:r>
              <a:rPr lang="en-US" sz="2400" b="1">
                <a:solidFill>
                  <a:srgbClr val="003C58"/>
                </a:solidFill>
                <a:latin typeface="+mj-lt"/>
              </a:rPr>
              <a:t>Eureka Property</a:t>
            </a:r>
          </a:p>
          <a:p>
            <a:r>
              <a:rPr lang="en-US" sz="2400">
                <a:solidFill>
                  <a:srgbClr val="003C58"/>
                </a:solidFill>
                <a:latin typeface="+mj-lt"/>
              </a:rPr>
              <a:t>Lookout and Windfall Projects</a:t>
            </a:r>
          </a:p>
        </p:txBody>
      </p:sp>
      <p:sp>
        <p:nvSpPr>
          <p:cNvPr id="6" name="Slide Number Placeholder 1">
            <a:extLst>
              <a:ext uri="{FF2B5EF4-FFF2-40B4-BE49-F238E27FC236}">
                <a16:creationId xmlns:a16="http://schemas.microsoft.com/office/drawing/2014/main" id="{41C1CC3C-33A3-5E1B-96DF-FEBB76545343}"/>
              </a:ext>
            </a:extLst>
          </p:cNvPr>
          <p:cNvSpPr>
            <a:spLocks noGrp="1"/>
          </p:cNvSpPr>
          <p:nvPr>
            <p:ph type="sldNum" sz="quarter" idx="12"/>
          </p:nvPr>
        </p:nvSpPr>
        <p:spPr>
          <a:xfrm>
            <a:off x="9683718" y="6177776"/>
            <a:ext cx="2508281" cy="651233"/>
          </a:xfrm>
        </p:spPr>
        <p:txBody>
          <a:bodyPr/>
          <a:lstStyle/>
          <a:p>
            <a:fld id="{D8955D86-EBE6-46A3-AC78-27FE558A77BB}" type="slidenum">
              <a:rPr lang="en-ID" smtClean="0"/>
              <a:pPr/>
              <a:t>36</a:t>
            </a:fld>
            <a:endParaRPr lang="en-ID"/>
          </a:p>
        </p:txBody>
      </p:sp>
      <p:grpSp>
        <p:nvGrpSpPr>
          <p:cNvPr id="36" name="Group 35">
            <a:extLst>
              <a:ext uri="{FF2B5EF4-FFF2-40B4-BE49-F238E27FC236}">
                <a16:creationId xmlns:a16="http://schemas.microsoft.com/office/drawing/2014/main" id="{5C1ACE5E-AD7C-EA58-195C-71248DC61B0C}"/>
              </a:ext>
            </a:extLst>
          </p:cNvPr>
          <p:cNvGrpSpPr/>
          <p:nvPr/>
        </p:nvGrpSpPr>
        <p:grpSpPr>
          <a:xfrm>
            <a:off x="7181194" y="458701"/>
            <a:ext cx="4375806" cy="6263557"/>
            <a:chOff x="7181194" y="458702"/>
            <a:chExt cx="3923414" cy="5616000"/>
          </a:xfrm>
        </p:grpSpPr>
        <p:grpSp>
          <p:nvGrpSpPr>
            <p:cNvPr id="10" name="Group 9">
              <a:extLst>
                <a:ext uri="{FF2B5EF4-FFF2-40B4-BE49-F238E27FC236}">
                  <a16:creationId xmlns:a16="http://schemas.microsoft.com/office/drawing/2014/main" id="{70C8F1EE-3F4A-95C5-4DDE-013110D4F1ED}"/>
                </a:ext>
              </a:extLst>
            </p:cNvPr>
            <p:cNvGrpSpPr/>
            <p:nvPr/>
          </p:nvGrpSpPr>
          <p:grpSpPr>
            <a:xfrm>
              <a:off x="7872909" y="2537620"/>
              <a:ext cx="1533698" cy="3495502"/>
              <a:chOff x="7435735" y="2298469"/>
              <a:chExt cx="1533698" cy="3495502"/>
            </a:xfrm>
            <a:solidFill>
              <a:srgbClr val="F7F7F7"/>
            </a:solidFill>
          </p:grpSpPr>
          <p:sp>
            <p:nvSpPr>
              <p:cNvPr id="12" name="Freeform: Shape 9">
                <a:extLst>
                  <a:ext uri="{FF2B5EF4-FFF2-40B4-BE49-F238E27FC236}">
                    <a16:creationId xmlns:a16="http://schemas.microsoft.com/office/drawing/2014/main" id="{5AD1466A-1153-F32E-E690-BF6BB4637E79}"/>
                  </a:ext>
                </a:extLst>
              </p:cNvPr>
              <p:cNvSpPr/>
              <p:nvPr/>
            </p:nvSpPr>
            <p:spPr>
              <a:xfrm>
                <a:off x="7718367" y="2298469"/>
                <a:ext cx="1251066" cy="3009207"/>
              </a:xfrm>
              <a:custGeom>
                <a:avLst/>
                <a:gdLst>
                  <a:gd name="connsiteX0" fmla="*/ 0 w 1251066"/>
                  <a:gd name="connsiteY0" fmla="*/ 83127 h 3009207"/>
                  <a:gd name="connsiteX1" fmla="*/ 191193 w 1251066"/>
                  <a:gd name="connsiteY1" fmla="*/ 83127 h 3009207"/>
                  <a:gd name="connsiteX2" fmla="*/ 195349 w 1251066"/>
                  <a:gd name="connsiteY2" fmla="*/ 610986 h 3009207"/>
                  <a:gd name="connsiteX3" fmla="*/ 340822 w 1251066"/>
                  <a:gd name="connsiteY3" fmla="*/ 610986 h 3009207"/>
                  <a:gd name="connsiteX4" fmla="*/ 340822 w 1251066"/>
                  <a:gd name="connsiteY4" fmla="*/ 216131 h 3009207"/>
                  <a:gd name="connsiteX5" fmla="*/ 502920 w 1251066"/>
                  <a:gd name="connsiteY5" fmla="*/ 211975 h 3009207"/>
                  <a:gd name="connsiteX6" fmla="*/ 498764 w 1251066"/>
                  <a:gd name="connsiteY6" fmla="*/ 12469 h 3009207"/>
                  <a:gd name="connsiteX7" fmla="*/ 577735 w 1251066"/>
                  <a:gd name="connsiteY7" fmla="*/ 16626 h 3009207"/>
                  <a:gd name="connsiteX8" fmla="*/ 586048 w 1251066"/>
                  <a:gd name="connsiteY8" fmla="*/ 220287 h 3009207"/>
                  <a:gd name="connsiteX9" fmla="*/ 610986 w 1251066"/>
                  <a:gd name="connsiteY9" fmla="*/ 216131 h 3009207"/>
                  <a:gd name="connsiteX10" fmla="*/ 619298 w 1251066"/>
                  <a:gd name="connsiteY10" fmla="*/ 108066 h 3009207"/>
                  <a:gd name="connsiteX11" fmla="*/ 681644 w 1251066"/>
                  <a:gd name="connsiteY11" fmla="*/ 108066 h 3009207"/>
                  <a:gd name="connsiteX12" fmla="*/ 698269 w 1251066"/>
                  <a:gd name="connsiteY12" fmla="*/ 245226 h 3009207"/>
                  <a:gd name="connsiteX13" fmla="*/ 756458 w 1251066"/>
                  <a:gd name="connsiteY13" fmla="*/ 245226 h 3009207"/>
                  <a:gd name="connsiteX14" fmla="*/ 756458 w 1251066"/>
                  <a:gd name="connsiteY14" fmla="*/ 0 h 3009207"/>
                  <a:gd name="connsiteX15" fmla="*/ 1034935 w 1251066"/>
                  <a:gd name="connsiteY15" fmla="*/ 8313 h 3009207"/>
                  <a:gd name="connsiteX16" fmla="*/ 1034935 w 1251066"/>
                  <a:gd name="connsiteY16" fmla="*/ 199506 h 3009207"/>
                  <a:gd name="connsiteX17" fmla="*/ 1213658 w 1251066"/>
                  <a:gd name="connsiteY17" fmla="*/ 199506 h 3009207"/>
                  <a:gd name="connsiteX18" fmla="*/ 1217815 w 1251066"/>
                  <a:gd name="connsiteY18" fmla="*/ 245226 h 3009207"/>
                  <a:gd name="connsiteX19" fmla="*/ 1201189 w 1251066"/>
                  <a:gd name="connsiteY19" fmla="*/ 245226 h 3009207"/>
                  <a:gd name="connsiteX20" fmla="*/ 1201189 w 1251066"/>
                  <a:gd name="connsiteY20" fmla="*/ 631767 h 3009207"/>
                  <a:gd name="connsiteX21" fmla="*/ 1221971 w 1251066"/>
                  <a:gd name="connsiteY21" fmla="*/ 631767 h 3009207"/>
                  <a:gd name="connsiteX22" fmla="*/ 1226128 w 1251066"/>
                  <a:gd name="connsiteY22" fmla="*/ 831273 h 3009207"/>
                  <a:gd name="connsiteX23" fmla="*/ 1251066 w 1251066"/>
                  <a:gd name="connsiteY23" fmla="*/ 827116 h 3009207"/>
                  <a:gd name="connsiteX24" fmla="*/ 1246909 w 1251066"/>
                  <a:gd name="connsiteY24" fmla="*/ 922713 h 3009207"/>
                  <a:gd name="connsiteX25" fmla="*/ 1151313 w 1251066"/>
                  <a:gd name="connsiteY25" fmla="*/ 922713 h 3009207"/>
                  <a:gd name="connsiteX26" fmla="*/ 1138844 w 1251066"/>
                  <a:gd name="connsiteY26" fmla="*/ 910244 h 3009207"/>
                  <a:gd name="connsiteX27" fmla="*/ 1055717 w 1251066"/>
                  <a:gd name="connsiteY27" fmla="*/ 926869 h 3009207"/>
                  <a:gd name="connsiteX28" fmla="*/ 1088968 w 1251066"/>
                  <a:gd name="connsiteY28" fmla="*/ 1043247 h 3009207"/>
                  <a:gd name="connsiteX29" fmla="*/ 1055717 w 1251066"/>
                  <a:gd name="connsiteY29" fmla="*/ 1051560 h 3009207"/>
                  <a:gd name="connsiteX30" fmla="*/ 1151313 w 1251066"/>
                  <a:gd name="connsiteY30" fmla="*/ 1654233 h 3009207"/>
                  <a:gd name="connsiteX31" fmla="*/ 964277 w 1251066"/>
                  <a:gd name="connsiteY31" fmla="*/ 1687484 h 3009207"/>
                  <a:gd name="connsiteX32" fmla="*/ 1009997 w 1251066"/>
                  <a:gd name="connsiteY32" fmla="*/ 1903615 h 3009207"/>
                  <a:gd name="connsiteX33" fmla="*/ 906088 w 1251066"/>
                  <a:gd name="connsiteY33" fmla="*/ 1932709 h 3009207"/>
                  <a:gd name="connsiteX34" fmla="*/ 1005840 w 1251066"/>
                  <a:gd name="connsiteY34" fmla="*/ 2389909 h 3009207"/>
                  <a:gd name="connsiteX35" fmla="*/ 893618 w 1251066"/>
                  <a:gd name="connsiteY35" fmla="*/ 2402378 h 3009207"/>
                  <a:gd name="connsiteX36" fmla="*/ 889462 w 1251066"/>
                  <a:gd name="connsiteY36" fmla="*/ 2360815 h 3009207"/>
                  <a:gd name="connsiteX37" fmla="*/ 619298 w 1251066"/>
                  <a:gd name="connsiteY37" fmla="*/ 2485506 h 3009207"/>
                  <a:gd name="connsiteX38" fmla="*/ 652549 w 1251066"/>
                  <a:gd name="connsiteY38" fmla="*/ 2556164 h 3009207"/>
                  <a:gd name="connsiteX39" fmla="*/ 619298 w 1251066"/>
                  <a:gd name="connsiteY39" fmla="*/ 2581102 h 3009207"/>
                  <a:gd name="connsiteX40" fmla="*/ 731520 w 1251066"/>
                  <a:gd name="connsiteY40" fmla="*/ 2842953 h 3009207"/>
                  <a:gd name="connsiteX41" fmla="*/ 561109 w 1251066"/>
                  <a:gd name="connsiteY41" fmla="*/ 2901142 h 3009207"/>
                  <a:gd name="connsiteX42" fmla="*/ 561109 w 1251066"/>
                  <a:gd name="connsiteY42" fmla="*/ 3009207 h 3009207"/>
                  <a:gd name="connsiteX43" fmla="*/ 482138 w 1251066"/>
                  <a:gd name="connsiteY43" fmla="*/ 3009207 h 3009207"/>
                  <a:gd name="connsiteX44" fmla="*/ 482138 w 1251066"/>
                  <a:gd name="connsiteY44" fmla="*/ 2909455 h 3009207"/>
                  <a:gd name="connsiteX45" fmla="*/ 482138 w 1251066"/>
                  <a:gd name="connsiteY45" fmla="*/ 2909455 h 3009207"/>
                  <a:gd name="connsiteX46" fmla="*/ 407324 w 1251066"/>
                  <a:gd name="connsiteY46" fmla="*/ 2660073 h 3009207"/>
                  <a:gd name="connsiteX47" fmla="*/ 378229 w 1251066"/>
                  <a:gd name="connsiteY47" fmla="*/ 2672542 h 3009207"/>
                  <a:gd name="connsiteX48" fmla="*/ 249382 w 1251066"/>
                  <a:gd name="connsiteY48" fmla="*/ 2394066 h 3009207"/>
                  <a:gd name="connsiteX49" fmla="*/ 257695 w 1251066"/>
                  <a:gd name="connsiteY49" fmla="*/ 2510444 h 3009207"/>
                  <a:gd name="connsiteX50" fmla="*/ 216131 w 1251066"/>
                  <a:gd name="connsiteY50" fmla="*/ 2522913 h 3009207"/>
                  <a:gd name="connsiteX51" fmla="*/ 211975 w 1251066"/>
                  <a:gd name="connsiteY51" fmla="*/ 2552007 h 3009207"/>
                  <a:gd name="connsiteX52" fmla="*/ 241069 w 1251066"/>
                  <a:gd name="connsiteY52" fmla="*/ 2610196 h 3009207"/>
                  <a:gd name="connsiteX53" fmla="*/ 199506 w 1251066"/>
                  <a:gd name="connsiteY53" fmla="*/ 2635135 h 3009207"/>
                  <a:gd name="connsiteX54" fmla="*/ 228600 w 1251066"/>
                  <a:gd name="connsiteY54" fmla="*/ 2722418 h 3009207"/>
                  <a:gd name="connsiteX55" fmla="*/ 174568 w 1251066"/>
                  <a:gd name="connsiteY55" fmla="*/ 2747356 h 3009207"/>
                  <a:gd name="connsiteX0" fmla="*/ 0 w 1251066"/>
                  <a:gd name="connsiteY0" fmla="*/ 83127 h 3009207"/>
                  <a:gd name="connsiteX1" fmla="*/ 191193 w 1251066"/>
                  <a:gd name="connsiteY1" fmla="*/ 83127 h 3009207"/>
                  <a:gd name="connsiteX2" fmla="*/ 195349 w 1251066"/>
                  <a:gd name="connsiteY2" fmla="*/ 610986 h 3009207"/>
                  <a:gd name="connsiteX3" fmla="*/ 340822 w 1251066"/>
                  <a:gd name="connsiteY3" fmla="*/ 610986 h 3009207"/>
                  <a:gd name="connsiteX4" fmla="*/ 340822 w 1251066"/>
                  <a:gd name="connsiteY4" fmla="*/ 216131 h 3009207"/>
                  <a:gd name="connsiteX5" fmla="*/ 502920 w 1251066"/>
                  <a:gd name="connsiteY5" fmla="*/ 211975 h 3009207"/>
                  <a:gd name="connsiteX6" fmla="*/ 498764 w 1251066"/>
                  <a:gd name="connsiteY6" fmla="*/ 12469 h 3009207"/>
                  <a:gd name="connsiteX7" fmla="*/ 577735 w 1251066"/>
                  <a:gd name="connsiteY7" fmla="*/ 16626 h 3009207"/>
                  <a:gd name="connsiteX8" fmla="*/ 586048 w 1251066"/>
                  <a:gd name="connsiteY8" fmla="*/ 220287 h 3009207"/>
                  <a:gd name="connsiteX9" fmla="*/ 610986 w 1251066"/>
                  <a:gd name="connsiteY9" fmla="*/ 216131 h 3009207"/>
                  <a:gd name="connsiteX10" fmla="*/ 619298 w 1251066"/>
                  <a:gd name="connsiteY10" fmla="*/ 108066 h 3009207"/>
                  <a:gd name="connsiteX11" fmla="*/ 681644 w 1251066"/>
                  <a:gd name="connsiteY11" fmla="*/ 108066 h 3009207"/>
                  <a:gd name="connsiteX12" fmla="*/ 698269 w 1251066"/>
                  <a:gd name="connsiteY12" fmla="*/ 245226 h 3009207"/>
                  <a:gd name="connsiteX13" fmla="*/ 756458 w 1251066"/>
                  <a:gd name="connsiteY13" fmla="*/ 245226 h 3009207"/>
                  <a:gd name="connsiteX14" fmla="*/ 756458 w 1251066"/>
                  <a:gd name="connsiteY14" fmla="*/ 0 h 3009207"/>
                  <a:gd name="connsiteX15" fmla="*/ 1034935 w 1251066"/>
                  <a:gd name="connsiteY15" fmla="*/ 8313 h 3009207"/>
                  <a:gd name="connsiteX16" fmla="*/ 1034935 w 1251066"/>
                  <a:gd name="connsiteY16" fmla="*/ 199506 h 3009207"/>
                  <a:gd name="connsiteX17" fmla="*/ 1213658 w 1251066"/>
                  <a:gd name="connsiteY17" fmla="*/ 199506 h 3009207"/>
                  <a:gd name="connsiteX18" fmla="*/ 1217815 w 1251066"/>
                  <a:gd name="connsiteY18" fmla="*/ 245226 h 3009207"/>
                  <a:gd name="connsiteX19" fmla="*/ 1201189 w 1251066"/>
                  <a:gd name="connsiteY19" fmla="*/ 245226 h 3009207"/>
                  <a:gd name="connsiteX20" fmla="*/ 1201189 w 1251066"/>
                  <a:gd name="connsiteY20" fmla="*/ 631767 h 3009207"/>
                  <a:gd name="connsiteX21" fmla="*/ 1221971 w 1251066"/>
                  <a:gd name="connsiteY21" fmla="*/ 631767 h 3009207"/>
                  <a:gd name="connsiteX22" fmla="*/ 1226128 w 1251066"/>
                  <a:gd name="connsiteY22" fmla="*/ 831273 h 3009207"/>
                  <a:gd name="connsiteX23" fmla="*/ 1251066 w 1251066"/>
                  <a:gd name="connsiteY23" fmla="*/ 827116 h 3009207"/>
                  <a:gd name="connsiteX24" fmla="*/ 1246909 w 1251066"/>
                  <a:gd name="connsiteY24" fmla="*/ 922713 h 3009207"/>
                  <a:gd name="connsiteX25" fmla="*/ 1151313 w 1251066"/>
                  <a:gd name="connsiteY25" fmla="*/ 922713 h 3009207"/>
                  <a:gd name="connsiteX26" fmla="*/ 1138844 w 1251066"/>
                  <a:gd name="connsiteY26" fmla="*/ 910244 h 3009207"/>
                  <a:gd name="connsiteX27" fmla="*/ 1055717 w 1251066"/>
                  <a:gd name="connsiteY27" fmla="*/ 926869 h 3009207"/>
                  <a:gd name="connsiteX28" fmla="*/ 1088968 w 1251066"/>
                  <a:gd name="connsiteY28" fmla="*/ 1043247 h 3009207"/>
                  <a:gd name="connsiteX29" fmla="*/ 1055717 w 1251066"/>
                  <a:gd name="connsiteY29" fmla="*/ 1051560 h 3009207"/>
                  <a:gd name="connsiteX30" fmla="*/ 1151313 w 1251066"/>
                  <a:gd name="connsiteY30" fmla="*/ 1654233 h 3009207"/>
                  <a:gd name="connsiteX31" fmla="*/ 964277 w 1251066"/>
                  <a:gd name="connsiteY31" fmla="*/ 1687484 h 3009207"/>
                  <a:gd name="connsiteX32" fmla="*/ 1009997 w 1251066"/>
                  <a:gd name="connsiteY32" fmla="*/ 1903615 h 3009207"/>
                  <a:gd name="connsiteX33" fmla="*/ 906088 w 1251066"/>
                  <a:gd name="connsiteY33" fmla="*/ 1932709 h 3009207"/>
                  <a:gd name="connsiteX34" fmla="*/ 980702 w 1251066"/>
                  <a:gd name="connsiteY34" fmla="*/ 2377340 h 3009207"/>
                  <a:gd name="connsiteX35" fmla="*/ 893618 w 1251066"/>
                  <a:gd name="connsiteY35" fmla="*/ 2402378 h 3009207"/>
                  <a:gd name="connsiteX36" fmla="*/ 889462 w 1251066"/>
                  <a:gd name="connsiteY36" fmla="*/ 2360815 h 3009207"/>
                  <a:gd name="connsiteX37" fmla="*/ 619298 w 1251066"/>
                  <a:gd name="connsiteY37" fmla="*/ 2485506 h 3009207"/>
                  <a:gd name="connsiteX38" fmla="*/ 652549 w 1251066"/>
                  <a:gd name="connsiteY38" fmla="*/ 2556164 h 3009207"/>
                  <a:gd name="connsiteX39" fmla="*/ 619298 w 1251066"/>
                  <a:gd name="connsiteY39" fmla="*/ 2581102 h 3009207"/>
                  <a:gd name="connsiteX40" fmla="*/ 731520 w 1251066"/>
                  <a:gd name="connsiteY40" fmla="*/ 2842953 h 3009207"/>
                  <a:gd name="connsiteX41" fmla="*/ 561109 w 1251066"/>
                  <a:gd name="connsiteY41" fmla="*/ 2901142 h 3009207"/>
                  <a:gd name="connsiteX42" fmla="*/ 561109 w 1251066"/>
                  <a:gd name="connsiteY42" fmla="*/ 3009207 h 3009207"/>
                  <a:gd name="connsiteX43" fmla="*/ 482138 w 1251066"/>
                  <a:gd name="connsiteY43" fmla="*/ 3009207 h 3009207"/>
                  <a:gd name="connsiteX44" fmla="*/ 482138 w 1251066"/>
                  <a:gd name="connsiteY44" fmla="*/ 2909455 h 3009207"/>
                  <a:gd name="connsiteX45" fmla="*/ 482138 w 1251066"/>
                  <a:gd name="connsiteY45" fmla="*/ 2909455 h 3009207"/>
                  <a:gd name="connsiteX46" fmla="*/ 407324 w 1251066"/>
                  <a:gd name="connsiteY46" fmla="*/ 2660073 h 3009207"/>
                  <a:gd name="connsiteX47" fmla="*/ 378229 w 1251066"/>
                  <a:gd name="connsiteY47" fmla="*/ 2672542 h 3009207"/>
                  <a:gd name="connsiteX48" fmla="*/ 249382 w 1251066"/>
                  <a:gd name="connsiteY48" fmla="*/ 2394066 h 3009207"/>
                  <a:gd name="connsiteX49" fmla="*/ 257695 w 1251066"/>
                  <a:gd name="connsiteY49" fmla="*/ 2510444 h 3009207"/>
                  <a:gd name="connsiteX50" fmla="*/ 216131 w 1251066"/>
                  <a:gd name="connsiteY50" fmla="*/ 2522913 h 3009207"/>
                  <a:gd name="connsiteX51" fmla="*/ 211975 w 1251066"/>
                  <a:gd name="connsiteY51" fmla="*/ 2552007 h 3009207"/>
                  <a:gd name="connsiteX52" fmla="*/ 241069 w 1251066"/>
                  <a:gd name="connsiteY52" fmla="*/ 2610196 h 3009207"/>
                  <a:gd name="connsiteX53" fmla="*/ 199506 w 1251066"/>
                  <a:gd name="connsiteY53" fmla="*/ 2635135 h 3009207"/>
                  <a:gd name="connsiteX54" fmla="*/ 228600 w 1251066"/>
                  <a:gd name="connsiteY54" fmla="*/ 2722418 h 3009207"/>
                  <a:gd name="connsiteX55" fmla="*/ 174568 w 1251066"/>
                  <a:gd name="connsiteY55" fmla="*/ 2747356 h 3009207"/>
                  <a:gd name="connsiteX0" fmla="*/ 0 w 1251066"/>
                  <a:gd name="connsiteY0" fmla="*/ 83127 h 3009207"/>
                  <a:gd name="connsiteX1" fmla="*/ 191193 w 1251066"/>
                  <a:gd name="connsiteY1" fmla="*/ 83127 h 3009207"/>
                  <a:gd name="connsiteX2" fmla="*/ 195349 w 1251066"/>
                  <a:gd name="connsiteY2" fmla="*/ 610986 h 3009207"/>
                  <a:gd name="connsiteX3" fmla="*/ 340822 w 1251066"/>
                  <a:gd name="connsiteY3" fmla="*/ 610986 h 3009207"/>
                  <a:gd name="connsiteX4" fmla="*/ 340822 w 1251066"/>
                  <a:gd name="connsiteY4" fmla="*/ 216131 h 3009207"/>
                  <a:gd name="connsiteX5" fmla="*/ 502920 w 1251066"/>
                  <a:gd name="connsiteY5" fmla="*/ 211975 h 3009207"/>
                  <a:gd name="connsiteX6" fmla="*/ 498764 w 1251066"/>
                  <a:gd name="connsiteY6" fmla="*/ 12469 h 3009207"/>
                  <a:gd name="connsiteX7" fmla="*/ 577735 w 1251066"/>
                  <a:gd name="connsiteY7" fmla="*/ 16626 h 3009207"/>
                  <a:gd name="connsiteX8" fmla="*/ 586048 w 1251066"/>
                  <a:gd name="connsiteY8" fmla="*/ 220287 h 3009207"/>
                  <a:gd name="connsiteX9" fmla="*/ 610986 w 1251066"/>
                  <a:gd name="connsiteY9" fmla="*/ 216131 h 3009207"/>
                  <a:gd name="connsiteX10" fmla="*/ 619298 w 1251066"/>
                  <a:gd name="connsiteY10" fmla="*/ 108066 h 3009207"/>
                  <a:gd name="connsiteX11" fmla="*/ 681644 w 1251066"/>
                  <a:gd name="connsiteY11" fmla="*/ 108066 h 3009207"/>
                  <a:gd name="connsiteX12" fmla="*/ 698269 w 1251066"/>
                  <a:gd name="connsiteY12" fmla="*/ 245226 h 3009207"/>
                  <a:gd name="connsiteX13" fmla="*/ 756458 w 1251066"/>
                  <a:gd name="connsiteY13" fmla="*/ 245226 h 3009207"/>
                  <a:gd name="connsiteX14" fmla="*/ 756458 w 1251066"/>
                  <a:gd name="connsiteY14" fmla="*/ 0 h 3009207"/>
                  <a:gd name="connsiteX15" fmla="*/ 1034935 w 1251066"/>
                  <a:gd name="connsiteY15" fmla="*/ 8313 h 3009207"/>
                  <a:gd name="connsiteX16" fmla="*/ 1034935 w 1251066"/>
                  <a:gd name="connsiteY16" fmla="*/ 199506 h 3009207"/>
                  <a:gd name="connsiteX17" fmla="*/ 1213658 w 1251066"/>
                  <a:gd name="connsiteY17" fmla="*/ 199506 h 3009207"/>
                  <a:gd name="connsiteX18" fmla="*/ 1217815 w 1251066"/>
                  <a:gd name="connsiteY18" fmla="*/ 245226 h 3009207"/>
                  <a:gd name="connsiteX19" fmla="*/ 1201189 w 1251066"/>
                  <a:gd name="connsiteY19" fmla="*/ 245226 h 3009207"/>
                  <a:gd name="connsiteX20" fmla="*/ 1201189 w 1251066"/>
                  <a:gd name="connsiteY20" fmla="*/ 631767 h 3009207"/>
                  <a:gd name="connsiteX21" fmla="*/ 1221971 w 1251066"/>
                  <a:gd name="connsiteY21" fmla="*/ 631767 h 3009207"/>
                  <a:gd name="connsiteX22" fmla="*/ 1226128 w 1251066"/>
                  <a:gd name="connsiteY22" fmla="*/ 831273 h 3009207"/>
                  <a:gd name="connsiteX23" fmla="*/ 1251066 w 1251066"/>
                  <a:gd name="connsiteY23" fmla="*/ 827116 h 3009207"/>
                  <a:gd name="connsiteX24" fmla="*/ 1246909 w 1251066"/>
                  <a:gd name="connsiteY24" fmla="*/ 922713 h 3009207"/>
                  <a:gd name="connsiteX25" fmla="*/ 1151313 w 1251066"/>
                  <a:gd name="connsiteY25" fmla="*/ 922713 h 3009207"/>
                  <a:gd name="connsiteX26" fmla="*/ 1138844 w 1251066"/>
                  <a:gd name="connsiteY26" fmla="*/ 910244 h 3009207"/>
                  <a:gd name="connsiteX27" fmla="*/ 1055717 w 1251066"/>
                  <a:gd name="connsiteY27" fmla="*/ 926869 h 3009207"/>
                  <a:gd name="connsiteX28" fmla="*/ 1088968 w 1251066"/>
                  <a:gd name="connsiteY28" fmla="*/ 1043247 h 3009207"/>
                  <a:gd name="connsiteX29" fmla="*/ 1055717 w 1251066"/>
                  <a:gd name="connsiteY29" fmla="*/ 1051560 h 3009207"/>
                  <a:gd name="connsiteX30" fmla="*/ 1151313 w 1251066"/>
                  <a:gd name="connsiteY30" fmla="*/ 1654233 h 3009207"/>
                  <a:gd name="connsiteX31" fmla="*/ 964277 w 1251066"/>
                  <a:gd name="connsiteY31" fmla="*/ 1687484 h 3009207"/>
                  <a:gd name="connsiteX32" fmla="*/ 1009997 w 1251066"/>
                  <a:gd name="connsiteY32" fmla="*/ 1903615 h 3009207"/>
                  <a:gd name="connsiteX33" fmla="*/ 906088 w 1251066"/>
                  <a:gd name="connsiteY33" fmla="*/ 1932709 h 3009207"/>
                  <a:gd name="connsiteX34" fmla="*/ 980702 w 1251066"/>
                  <a:gd name="connsiteY34" fmla="*/ 2377340 h 3009207"/>
                  <a:gd name="connsiteX35" fmla="*/ 893618 w 1251066"/>
                  <a:gd name="connsiteY35" fmla="*/ 2402378 h 3009207"/>
                  <a:gd name="connsiteX36" fmla="*/ 889462 w 1251066"/>
                  <a:gd name="connsiteY36" fmla="*/ 2360815 h 3009207"/>
                  <a:gd name="connsiteX37" fmla="*/ 619298 w 1251066"/>
                  <a:gd name="connsiteY37" fmla="*/ 2485506 h 3009207"/>
                  <a:gd name="connsiteX38" fmla="*/ 652549 w 1251066"/>
                  <a:gd name="connsiteY38" fmla="*/ 2556164 h 3009207"/>
                  <a:gd name="connsiteX39" fmla="*/ 619298 w 1251066"/>
                  <a:gd name="connsiteY39" fmla="*/ 2581102 h 3009207"/>
                  <a:gd name="connsiteX40" fmla="*/ 731520 w 1251066"/>
                  <a:gd name="connsiteY40" fmla="*/ 2842953 h 3009207"/>
                  <a:gd name="connsiteX41" fmla="*/ 561109 w 1251066"/>
                  <a:gd name="connsiteY41" fmla="*/ 2901142 h 3009207"/>
                  <a:gd name="connsiteX42" fmla="*/ 561109 w 1251066"/>
                  <a:gd name="connsiteY42" fmla="*/ 3009207 h 3009207"/>
                  <a:gd name="connsiteX43" fmla="*/ 482138 w 1251066"/>
                  <a:gd name="connsiteY43" fmla="*/ 3009207 h 3009207"/>
                  <a:gd name="connsiteX44" fmla="*/ 482138 w 1251066"/>
                  <a:gd name="connsiteY44" fmla="*/ 2909455 h 3009207"/>
                  <a:gd name="connsiteX45" fmla="*/ 482138 w 1251066"/>
                  <a:gd name="connsiteY45" fmla="*/ 2909455 h 3009207"/>
                  <a:gd name="connsiteX46" fmla="*/ 468371 w 1251066"/>
                  <a:gd name="connsiteY46" fmla="*/ 2861700 h 3009207"/>
                  <a:gd name="connsiteX47" fmla="*/ 407324 w 1251066"/>
                  <a:gd name="connsiteY47" fmla="*/ 2660073 h 3009207"/>
                  <a:gd name="connsiteX48" fmla="*/ 378229 w 1251066"/>
                  <a:gd name="connsiteY48" fmla="*/ 2672542 h 3009207"/>
                  <a:gd name="connsiteX49" fmla="*/ 249382 w 1251066"/>
                  <a:gd name="connsiteY49" fmla="*/ 2394066 h 3009207"/>
                  <a:gd name="connsiteX50" fmla="*/ 257695 w 1251066"/>
                  <a:gd name="connsiteY50" fmla="*/ 2510444 h 3009207"/>
                  <a:gd name="connsiteX51" fmla="*/ 216131 w 1251066"/>
                  <a:gd name="connsiteY51" fmla="*/ 2522913 h 3009207"/>
                  <a:gd name="connsiteX52" fmla="*/ 211975 w 1251066"/>
                  <a:gd name="connsiteY52" fmla="*/ 2552007 h 3009207"/>
                  <a:gd name="connsiteX53" fmla="*/ 241069 w 1251066"/>
                  <a:gd name="connsiteY53" fmla="*/ 2610196 h 3009207"/>
                  <a:gd name="connsiteX54" fmla="*/ 199506 w 1251066"/>
                  <a:gd name="connsiteY54" fmla="*/ 2635135 h 3009207"/>
                  <a:gd name="connsiteX55" fmla="*/ 228600 w 1251066"/>
                  <a:gd name="connsiteY55" fmla="*/ 2722418 h 3009207"/>
                  <a:gd name="connsiteX56" fmla="*/ 174568 w 1251066"/>
                  <a:gd name="connsiteY56" fmla="*/ 2747356 h 3009207"/>
                  <a:gd name="connsiteX0" fmla="*/ 0 w 1251066"/>
                  <a:gd name="connsiteY0" fmla="*/ 83127 h 3009207"/>
                  <a:gd name="connsiteX1" fmla="*/ 191193 w 1251066"/>
                  <a:gd name="connsiteY1" fmla="*/ 83127 h 3009207"/>
                  <a:gd name="connsiteX2" fmla="*/ 195349 w 1251066"/>
                  <a:gd name="connsiteY2" fmla="*/ 610986 h 3009207"/>
                  <a:gd name="connsiteX3" fmla="*/ 340822 w 1251066"/>
                  <a:gd name="connsiteY3" fmla="*/ 610986 h 3009207"/>
                  <a:gd name="connsiteX4" fmla="*/ 340822 w 1251066"/>
                  <a:gd name="connsiteY4" fmla="*/ 216131 h 3009207"/>
                  <a:gd name="connsiteX5" fmla="*/ 502920 w 1251066"/>
                  <a:gd name="connsiteY5" fmla="*/ 211975 h 3009207"/>
                  <a:gd name="connsiteX6" fmla="*/ 498764 w 1251066"/>
                  <a:gd name="connsiteY6" fmla="*/ 12469 h 3009207"/>
                  <a:gd name="connsiteX7" fmla="*/ 577735 w 1251066"/>
                  <a:gd name="connsiteY7" fmla="*/ 16626 h 3009207"/>
                  <a:gd name="connsiteX8" fmla="*/ 586048 w 1251066"/>
                  <a:gd name="connsiteY8" fmla="*/ 220287 h 3009207"/>
                  <a:gd name="connsiteX9" fmla="*/ 610986 w 1251066"/>
                  <a:gd name="connsiteY9" fmla="*/ 216131 h 3009207"/>
                  <a:gd name="connsiteX10" fmla="*/ 619298 w 1251066"/>
                  <a:gd name="connsiteY10" fmla="*/ 108066 h 3009207"/>
                  <a:gd name="connsiteX11" fmla="*/ 681644 w 1251066"/>
                  <a:gd name="connsiteY11" fmla="*/ 108066 h 3009207"/>
                  <a:gd name="connsiteX12" fmla="*/ 698269 w 1251066"/>
                  <a:gd name="connsiteY12" fmla="*/ 245226 h 3009207"/>
                  <a:gd name="connsiteX13" fmla="*/ 756458 w 1251066"/>
                  <a:gd name="connsiteY13" fmla="*/ 245226 h 3009207"/>
                  <a:gd name="connsiteX14" fmla="*/ 756458 w 1251066"/>
                  <a:gd name="connsiteY14" fmla="*/ 0 h 3009207"/>
                  <a:gd name="connsiteX15" fmla="*/ 1034935 w 1251066"/>
                  <a:gd name="connsiteY15" fmla="*/ 8313 h 3009207"/>
                  <a:gd name="connsiteX16" fmla="*/ 1034935 w 1251066"/>
                  <a:gd name="connsiteY16" fmla="*/ 199506 h 3009207"/>
                  <a:gd name="connsiteX17" fmla="*/ 1213658 w 1251066"/>
                  <a:gd name="connsiteY17" fmla="*/ 199506 h 3009207"/>
                  <a:gd name="connsiteX18" fmla="*/ 1217815 w 1251066"/>
                  <a:gd name="connsiteY18" fmla="*/ 245226 h 3009207"/>
                  <a:gd name="connsiteX19" fmla="*/ 1201189 w 1251066"/>
                  <a:gd name="connsiteY19" fmla="*/ 245226 h 3009207"/>
                  <a:gd name="connsiteX20" fmla="*/ 1201189 w 1251066"/>
                  <a:gd name="connsiteY20" fmla="*/ 631767 h 3009207"/>
                  <a:gd name="connsiteX21" fmla="*/ 1221971 w 1251066"/>
                  <a:gd name="connsiteY21" fmla="*/ 631767 h 3009207"/>
                  <a:gd name="connsiteX22" fmla="*/ 1226128 w 1251066"/>
                  <a:gd name="connsiteY22" fmla="*/ 831273 h 3009207"/>
                  <a:gd name="connsiteX23" fmla="*/ 1251066 w 1251066"/>
                  <a:gd name="connsiteY23" fmla="*/ 827116 h 3009207"/>
                  <a:gd name="connsiteX24" fmla="*/ 1246909 w 1251066"/>
                  <a:gd name="connsiteY24" fmla="*/ 922713 h 3009207"/>
                  <a:gd name="connsiteX25" fmla="*/ 1151313 w 1251066"/>
                  <a:gd name="connsiteY25" fmla="*/ 922713 h 3009207"/>
                  <a:gd name="connsiteX26" fmla="*/ 1138844 w 1251066"/>
                  <a:gd name="connsiteY26" fmla="*/ 910244 h 3009207"/>
                  <a:gd name="connsiteX27" fmla="*/ 1055717 w 1251066"/>
                  <a:gd name="connsiteY27" fmla="*/ 926869 h 3009207"/>
                  <a:gd name="connsiteX28" fmla="*/ 1088968 w 1251066"/>
                  <a:gd name="connsiteY28" fmla="*/ 1043247 h 3009207"/>
                  <a:gd name="connsiteX29" fmla="*/ 1055717 w 1251066"/>
                  <a:gd name="connsiteY29" fmla="*/ 1051560 h 3009207"/>
                  <a:gd name="connsiteX30" fmla="*/ 1151313 w 1251066"/>
                  <a:gd name="connsiteY30" fmla="*/ 1654233 h 3009207"/>
                  <a:gd name="connsiteX31" fmla="*/ 964277 w 1251066"/>
                  <a:gd name="connsiteY31" fmla="*/ 1687484 h 3009207"/>
                  <a:gd name="connsiteX32" fmla="*/ 1009997 w 1251066"/>
                  <a:gd name="connsiteY32" fmla="*/ 1903615 h 3009207"/>
                  <a:gd name="connsiteX33" fmla="*/ 906088 w 1251066"/>
                  <a:gd name="connsiteY33" fmla="*/ 1932709 h 3009207"/>
                  <a:gd name="connsiteX34" fmla="*/ 980702 w 1251066"/>
                  <a:gd name="connsiteY34" fmla="*/ 2377340 h 3009207"/>
                  <a:gd name="connsiteX35" fmla="*/ 893618 w 1251066"/>
                  <a:gd name="connsiteY35" fmla="*/ 2402378 h 3009207"/>
                  <a:gd name="connsiteX36" fmla="*/ 889462 w 1251066"/>
                  <a:gd name="connsiteY36" fmla="*/ 2360815 h 3009207"/>
                  <a:gd name="connsiteX37" fmla="*/ 619298 w 1251066"/>
                  <a:gd name="connsiteY37" fmla="*/ 2485506 h 3009207"/>
                  <a:gd name="connsiteX38" fmla="*/ 652549 w 1251066"/>
                  <a:gd name="connsiteY38" fmla="*/ 2556164 h 3009207"/>
                  <a:gd name="connsiteX39" fmla="*/ 619298 w 1251066"/>
                  <a:gd name="connsiteY39" fmla="*/ 2581102 h 3009207"/>
                  <a:gd name="connsiteX40" fmla="*/ 731520 w 1251066"/>
                  <a:gd name="connsiteY40" fmla="*/ 2842953 h 3009207"/>
                  <a:gd name="connsiteX41" fmla="*/ 561109 w 1251066"/>
                  <a:gd name="connsiteY41" fmla="*/ 2901142 h 3009207"/>
                  <a:gd name="connsiteX42" fmla="*/ 561109 w 1251066"/>
                  <a:gd name="connsiteY42" fmla="*/ 3009207 h 3009207"/>
                  <a:gd name="connsiteX43" fmla="*/ 482138 w 1251066"/>
                  <a:gd name="connsiteY43" fmla="*/ 3009207 h 3009207"/>
                  <a:gd name="connsiteX44" fmla="*/ 482138 w 1251066"/>
                  <a:gd name="connsiteY44" fmla="*/ 2909455 h 3009207"/>
                  <a:gd name="connsiteX45" fmla="*/ 482138 w 1251066"/>
                  <a:gd name="connsiteY45" fmla="*/ 2909455 h 3009207"/>
                  <a:gd name="connsiteX46" fmla="*/ 508852 w 1251066"/>
                  <a:gd name="connsiteY46" fmla="*/ 2904562 h 3009207"/>
                  <a:gd name="connsiteX47" fmla="*/ 407324 w 1251066"/>
                  <a:gd name="connsiteY47" fmla="*/ 2660073 h 3009207"/>
                  <a:gd name="connsiteX48" fmla="*/ 378229 w 1251066"/>
                  <a:gd name="connsiteY48" fmla="*/ 2672542 h 3009207"/>
                  <a:gd name="connsiteX49" fmla="*/ 249382 w 1251066"/>
                  <a:gd name="connsiteY49" fmla="*/ 2394066 h 3009207"/>
                  <a:gd name="connsiteX50" fmla="*/ 257695 w 1251066"/>
                  <a:gd name="connsiteY50" fmla="*/ 2510444 h 3009207"/>
                  <a:gd name="connsiteX51" fmla="*/ 216131 w 1251066"/>
                  <a:gd name="connsiteY51" fmla="*/ 2522913 h 3009207"/>
                  <a:gd name="connsiteX52" fmla="*/ 211975 w 1251066"/>
                  <a:gd name="connsiteY52" fmla="*/ 2552007 h 3009207"/>
                  <a:gd name="connsiteX53" fmla="*/ 241069 w 1251066"/>
                  <a:gd name="connsiteY53" fmla="*/ 2610196 h 3009207"/>
                  <a:gd name="connsiteX54" fmla="*/ 199506 w 1251066"/>
                  <a:gd name="connsiteY54" fmla="*/ 2635135 h 3009207"/>
                  <a:gd name="connsiteX55" fmla="*/ 228600 w 1251066"/>
                  <a:gd name="connsiteY55" fmla="*/ 2722418 h 3009207"/>
                  <a:gd name="connsiteX56" fmla="*/ 174568 w 1251066"/>
                  <a:gd name="connsiteY56" fmla="*/ 2747356 h 3009207"/>
                  <a:gd name="connsiteX0" fmla="*/ 0 w 1251066"/>
                  <a:gd name="connsiteY0" fmla="*/ 83127 h 3009207"/>
                  <a:gd name="connsiteX1" fmla="*/ 191193 w 1251066"/>
                  <a:gd name="connsiteY1" fmla="*/ 83127 h 3009207"/>
                  <a:gd name="connsiteX2" fmla="*/ 195349 w 1251066"/>
                  <a:gd name="connsiteY2" fmla="*/ 610986 h 3009207"/>
                  <a:gd name="connsiteX3" fmla="*/ 340822 w 1251066"/>
                  <a:gd name="connsiteY3" fmla="*/ 610986 h 3009207"/>
                  <a:gd name="connsiteX4" fmla="*/ 340822 w 1251066"/>
                  <a:gd name="connsiteY4" fmla="*/ 216131 h 3009207"/>
                  <a:gd name="connsiteX5" fmla="*/ 502920 w 1251066"/>
                  <a:gd name="connsiteY5" fmla="*/ 211975 h 3009207"/>
                  <a:gd name="connsiteX6" fmla="*/ 498764 w 1251066"/>
                  <a:gd name="connsiteY6" fmla="*/ 12469 h 3009207"/>
                  <a:gd name="connsiteX7" fmla="*/ 577735 w 1251066"/>
                  <a:gd name="connsiteY7" fmla="*/ 16626 h 3009207"/>
                  <a:gd name="connsiteX8" fmla="*/ 586048 w 1251066"/>
                  <a:gd name="connsiteY8" fmla="*/ 220287 h 3009207"/>
                  <a:gd name="connsiteX9" fmla="*/ 610986 w 1251066"/>
                  <a:gd name="connsiteY9" fmla="*/ 216131 h 3009207"/>
                  <a:gd name="connsiteX10" fmla="*/ 619298 w 1251066"/>
                  <a:gd name="connsiteY10" fmla="*/ 108066 h 3009207"/>
                  <a:gd name="connsiteX11" fmla="*/ 681644 w 1251066"/>
                  <a:gd name="connsiteY11" fmla="*/ 108066 h 3009207"/>
                  <a:gd name="connsiteX12" fmla="*/ 688744 w 1251066"/>
                  <a:gd name="connsiteY12" fmla="*/ 242845 h 3009207"/>
                  <a:gd name="connsiteX13" fmla="*/ 756458 w 1251066"/>
                  <a:gd name="connsiteY13" fmla="*/ 245226 h 3009207"/>
                  <a:gd name="connsiteX14" fmla="*/ 756458 w 1251066"/>
                  <a:gd name="connsiteY14" fmla="*/ 0 h 3009207"/>
                  <a:gd name="connsiteX15" fmla="*/ 1034935 w 1251066"/>
                  <a:gd name="connsiteY15" fmla="*/ 8313 h 3009207"/>
                  <a:gd name="connsiteX16" fmla="*/ 1034935 w 1251066"/>
                  <a:gd name="connsiteY16" fmla="*/ 199506 h 3009207"/>
                  <a:gd name="connsiteX17" fmla="*/ 1213658 w 1251066"/>
                  <a:gd name="connsiteY17" fmla="*/ 199506 h 3009207"/>
                  <a:gd name="connsiteX18" fmla="*/ 1217815 w 1251066"/>
                  <a:gd name="connsiteY18" fmla="*/ 245226 h 3009207"/>
                  <a:gd name="connsiteX19" fmla="*/ 1201189 w 1251066"/>
                  <a:gd name="connsiteY19" fmla="*/ 245226 h 3009207"/>
                  <a:gd name="connsiteX20" fmla="*/ 1201189 w 1251066"/>
                  <a:gd name="connsiteY20" fmla="*/ 631767 h 3009207"/>
                  <a:gd name="connsiteX21" fmla="*/ 1221971 w 1251066"/>
                  <a:gd name="connsiteY21" fmla="*/ 631767 h 3009207"/>
                  <a:gd name="connsiteX22" fmla="*/ 1226128 w 1251066"/>
                  <a:gd name="connsiteY22" fmla="*/ 831273 h 3009207"/>
                  <a:gd name="connsiteX23" fmla="*/ 1251066 w 1251066"/>
                  <a:gd name="connsiteY23" fmla="*/ 827116 h 3009207"/>
                  <a:gd name="connsiteX24" fmla="*/ 1246909 w 1251066"/>
                  <a:gd name="connsiteY24" fmla="*/ 922713 h 3009207"/>
                  <a:gd name="connsiteX25" fmla="*/ 1151313 w 1251066"/>
                  <a:gd name="connsiteY25" fmla="*/ 922713 h 3009207"/>
                  <a:gd name="connsiteX26" fmla="*/ 1138844 w 1251066"/>
                  <a:gd name="connsiteY26" fmla="*/ 910244 h 3009207"/>
                  <a:gd name="connsiteX27" fmla="*/ 1055717 w 1251066"/>
                  <a:gd name="connsiteY27" fmla="*/ 926869 h 3009207"/>
                  <a:gd name="connsiteX28" fmla="*/ 1088968 w 1251066"/>
                  <a:gd name="connsiteY28" fmla="*/ 1043247 h 3009207"/>
                  <a:gd name="connsiteX29" fmla="*/ 1055717 w 1251066"/>
                  <a:gd name="connsiteY29" fmla="*/ 1051560 h 3009207"/>
                  <a:gd name="connsiteX30" fmla="*/ 1151313 w 1251066"/>
                  <a:gd name="connsiteY30" fmla="*/ 1654233 h 3009207"/>
                  <a:gd name="connsiteX31" fmla="*/ 964277 w 1251066"/>
                  <a:gd name="connsiteY31" fmla="*/ 1687484 h 3009207"/>
                  <a:gd name="connsiteX32" fmla="*/ 1009997 w 1251066"/>
                  <a:gd name="connsiteY32" fmla="*/ 1903615 h 3009207"/>
                  <a:gd name="connsiteX33" fmla="*/ 906088 w 1251066"/>
                  <a:gd name="connsiteY33" fmla="*/ 1932709 h 3009207"/>
                  <a:gd name="connsiteX34" fmla="*/ 980702 w 1251066"/>
                  <a:gd name="connsiteY34" fmla="*/ 2377340 h 3009207"/>
                  <a:gd name="connsiteX35" fmla="*/ 893618 w 1251066"/>
                  <a:gd name="connsiteY35" fmla="*/ 2402378 h 3009207"/>
                  <a:gd name="connsiteX36" fmla="*/ 889462 w 1251066"/>
                  <a:gd name="connsiteY36" fmla="*/ 2360815 h 3009207"/>
                  <a:gd name="connsiteX37" fmla="*/ 619298 w 1251066"/>
                  <a:gd name="connsiteY37" fmla="*/ 2485506 h 3009207"/>
                  <a:gd name="connsiteX38" fmla="*/ 652549 w 1251066"/>
                  <a:gd name="connsiteY38" fmla="*/ 2556164 h 3009207"/>
                  <a:gd name="connsiteX39" fmla="*/ 619298 w 1251066"/>
                  <a:gd name="connsiteY39" fmla="*/ 2581102 h 3009207"/>
                  <a:gd name="connsiteX40" fmla="*/ 731520 w 1251066"/>
                  <a:gd name="connsiteY40" fmla="*/ 2842953 h 3009207"/>
                  <a:gd name="connsiteX41" fmla="*/ 561109 w 1251066"/>
                  <a:gd name="connsiteY41" fmla="*/ 2901142 h 3009207"/>
                  <a:gd name="connsiteX42" fmla="*/ 561109 w 1251066"/>
                  <a:gd name="connsiteY42" fmla="*/ 3009207 h 3009207"/>
                  <a:gd name="connsiteX43" fmla="*/ 482138 w 1251066"/>
                  <a:gd name="connsiteY43" fmla="*/ 3009207 h 3009207"/>
                  <a:gd name="connsiteX44" fmla="*/ 482138 w 1251066"/>
                  <a:gd name="connsiteY44" fmla="*/ 2909455 h 3009207"/>
                  <a:gd name="connsiteX45" fmla="*/ 482138 w 1251066"/>
                  <a:gd name="connsiteY45" fmla="*/ 2909455 h 3009207"/>
                  <a:gd name="connsiteX46" fmla="*/ 508852 w 1251066"/>
                  <a:gd name="connsiteY46" fmla="*/ 2904562 h 3009207"/>
                  <a:gd name="connsiteX47" fmla="*/ 407324 w 1251066"/>
                  <a:gd name="connsiteY47" fmla="*/ 2660073 h 3009207"/>
                  <a:gd name="connsiteX48" fmla="*/ 378229 w 1251066"/>
                  <a:gd name="connsiteY48" fmla="*/ 2672542 h 3009207"/>
                  <a:gd name="connsiteX49" fmla="*/ 249382 w 1251066"/>
                  <a:gd name="connsiteY49" fmla="*/ 2394066 h 3009207"/>
                  <a:gd name="connsiteX50" fmla="*/ 257695 w 1251066"/>
                  <a:gd name="connsiteY50" fmla="*/ 2510444 h 3009207"/>
                  <a:gd name="connsiteX51" fmla="*/ 216131 w 1251066"/>
                  <a:gd name="connsiteY51" fmla="*/ 2522913 h 3009207"/>
                  <a:gd name="connsiteX52" fmla="*/ 211975 w 1251066"/>
                  <a:gd name="connsiteY52" fmla="*/ 2552007 h 3009207"/>
                  <a:gd name="connsiteX53" fmla="*/ 241069 w 1251066"/>
                  <a:gd name="connsiteY53" fmla="*/ 2610196 h 3009207"/>
                  <a:gd name="connsiteX54" fmla="*/ 199506 w 1251066"/>
                  <a:gd name="connsiteY54" fmla="*/ 2635135 h 3009207"/>
                  <a:gd name="connsiteX55" fmla="*/ 228600 w 1251066"/>
                  <a:gd name="connsiteY55" fmla="*/ 2722418 h 3009207"/>
                  <a:gd name="connsiteX56" fmla="*/ 174568 w 1251066"/>
                  <a:gd name="connsiteY56" fmla="*/ 2747356 h 3009207"/>
                  <a:gd name="connsiteX0" fmla="*/ 0 w 1251066"/>
                  <a:gd name="connsiteY0" fmla="*/ 83127 h 3009207"/>
                  <a:gd name="connsiteX1" fmla="*/ 191193 w 1251066"/>
                  <a:gd name="connsiteY1" fmla="*/ 83127 h 3009207"/>
                  <a:gd name="connsiteX2" fmla="*/ 195349 w 1251066"/>
                  <a:gd name="connsiteY2" fmla="*/ 610986 h 3009207"/>
                  <a:gd name="connsiteX3" fmla="*/ 340822 w 1251066"/>
                  <a:gd name="connsiteY3" fmla="*/ 610986 h 3009207"/>
                  <a:gd name="connsiteX4" fmla="*/ 340822 w 1251066"/>
                  <a:gd name="connsiteY4" fmla="*/ 216131 h 3009207"/>
                  <a:gd name="connsiteX5" fmla="*/ 502920 w 1251066"/>
                  <a:gd name="connsiteY5" fmla="*/ 211975 h 3009207"/>
                  <a:gd name="connsiteX6" fmla="*/ 498764 w 1251066"/>
                  <a:gd name="connsiteY6" fmla="*/ 12469 h 3009207"/>
                  <a:gd name="connsiteX7" fmla="*/ 577735 w 1251066"/>
                  <a:gd name="connsiteY7" fmla="*/ 16626 h 3009207"/>
                  <a:gd name="connsiteX8" fmla="*/ 586048 w 1251066"/>
                  <a:gd name="connsiteY8" fmla="*/ 220287 h 3009207"/>
                  <a:gd name="connsiteX9" fmla="*/ 610986 w 1251066"/>
                  <a:gd name="connsiteY9" fmla="*/ 216131 h 3009207"/>
                  <a:gd name="connsiteX10" fmla="*/ 619298 w 1251066"/>
                  <a:gd name="connsiteY10" fmla="*/ 108066 h 3009207"/>
                  <a:gd name="connsiteX11" fmla="*/ 691169 w 1251066"/>
                  <a:gd name="connsiteY11" fmla="*/ 112829 h 3009207"/>
                  <a:gd name="connsiteX12" fmla="*/ 688744 w 1251066"/>
                  <a:gd name="connsiteY12" fmla="*/ 242845 h 3009207"/>
                  <a:gd name="connsiteX13" fmla="*/ 756458 w 1251066"/>
                  <a:gd name="connsiteY13" fmla="*/ 245226 h 3009207"/>
                  <a:gd name="connsiteX14" fmla="*/ 756458 w 1251066"/>
                  <a:gd name="connsiteY14" fmla="*/ 0 h 3009207"/>
                  <a:gd name="connsiteX15" fmla="*/ 1034935 w 1251066"/>
                  <a:gd name="connsiteY15" fmla="*/ 8313 h 3009207"/>
                  <a:gd name="connsiteX16" fmla="*/ 1034935 w 1251066"/>
                  <a:gd name="connsiteY16" fmla="*/ 199506 h 3009207"/>
                  <a:gd name="connsiteX17" fmla="*/ 1213658 w 1251066"/>
                  <a:gd name="connsiteY17" fmla="*/ 199506 h 3009207"/>
                  <a:gd name="connsiteX18" fmla="*/ 1217815 w 1251066"/>
                  <a:gd name="connsiteY18" fmla="*/ 245226 h 3009207"/>
                  <a:gd name="connsiteX19" fmla="*/ 1201189 w 1251066"/>
                  <a:gd name="connsiteY19" fmla="*/ 245226 h 3009207"/>
                  <a:gd name="connsiteX20" fmla="*/ 1201189 w 1251066"/>
                  <a:gd name="connsiteY20" fmla="*/ 631767 h 3009207"/>
                  <a:gd name="connsiteX21" fmla="*/ 1221971 w 1251066"/>
                  <a:gd name="connsiteY21" fmla="*/ 631767 h 3009207"/>
                  <a:gd name="connsiteX22" fmla="*/ 1226128 w 1251066"/>
                  <a:gd name="connsiteY22" fmla="*/ 831273 h 3009207"/>
                  <a:gd name="connsiteX23" fmla="*/ 1251066 w 1251066"/>
                  <a:gd name="connsiteY23" fmla="*/ 827116 h 3009207"/>
                  <a:gd name="connsiteX24" fmla="*/ 1246909 w 1251066"/>
                  <a:gd name="connsiteY24" fmla="*/ 922713 h 3009207"/>
                  <a:gd name="connsiteX25" fmla="*/ 1151313 w 1251066"/>
                  <a:gd name="connsiteY25" fmla="*/ 922713 h 3009207"/>
                  <a:gd name="connsiteX26" fmla="*/ 1138844 w 1251066"/>
                  <a:gd name="connsiteY26" fmla="*/ 910244 h 3009207"/>
                  <a:gd name="connsiteX27" fmla="*/ 1055717 w 1251066"/>
                  <a:gd name="connsiteY27" fmla="*/ 926869 h 3009207"/>
                  <a:gd name="connsiteX28" fmla="*/ 1088968 w 1251066"/>
                  <a:gd name="connsiteY28" fmla="*/ 1043247 h 3009207"/>
                  <a:gd name="connsiteX29" fmla="*/ 1055717 w 1251066"/>
                  <a:gd name="connsiteY29" fmla="*/ 1051560 h 3009207"/>
                  <a:gd name="connsiteX30" fmla="*/ 1151313 w 1251066"/>
                  <a:gd name="connsiteY30" fmla="*/ 1654233 h 3009207"/>
                  <a:gd name="connsiteX31" fmla="*/ 964277 w 1251066"/>
                  <a:gd name="connsiteY31" fmla="*/ 1687484 h 3009207"/>
                  <a:gd name="connsiteX32" fmla="*/ 1009997 w 1251066"/>
                  <a:gd name="connsiteY32" fmla="*/ 1903615 h 3009207"/>
                  <a:gd name="connsiteX33" fmla="*/ 906088 w 1251066"/>
                  <a:gd name="connsiteY33" fmla="*/ 1932709 h 3009207"/>
                  <a:gd name="connsiteX34" fmla="*/ 980702 w 1251066"/>
                  <a:gd name="connsiteY34" fmla="*/ 2377340 h 3009207"/>
                  <a:gd name="connsiteX35" fmla="*/ 893618 w 1251066"/>
                  <a:gd name="connsiteY35" fmla="*/ 2402378 h 3009207"/>
                  <a:gd name="connsiteX36" fmla="*/ 889462 w 1251066"/>
                  <a:gd name="connsiteY36" fmla="*/ 2360815 h 3009207"/>
                  <a:gd name="connsiteX37" fmla="*/ 619298 w 1251066"/>
                  <a:gd name="connsiteY37" fmla="*/ 2485506 h 3009207"/>
                  <a:gd name="connsiteX38" fmla="*/ 652549 w 1251066"/>
                  <a:gd name="connsiteY38" fmla="*/ 2556164 h 3009207"/>
                  <a:gd name="connsiteX39" fmla="*/ 619298 w 1251066"/>
                  <a:gd name="connsiteY39" fmla="*/ 2581102 h 3009207"/>
                  <a:gd name="connsiteX40" fmla="*/ 731520 w 1251066"/>
                  <a:gd name="connsiteY40" fmla="*/ 2842953 h 3009207"/>
                  <a:gd name="connsiteX41" fmla="*/ 561109 w 1251066"/>
                  <a:gd name="connsiteY41" fmla="*/ 2901142 h 3009207"/>
                  <a:gd name="connsiteX42" fmla="*/ 561109 w 1251066"/>
                  <a:gd name="connsiteY42" fmla="*/ 3009207 h 3009207"/>
                  <a:gd name="connsiteX43" fmla="*/ 482138 w 1251066"/>
                  <a:gd name="connsiteY43" fmla="*/ 3009207 h 3009207"/>
                  <a:gd name="connsiteX44" fmla="*/ 482138 w 1251066"/>
                  <a:gd name="connsiteY44" fmla="*/ 2909455 h 3009207"/>
                  <a:gd name="connsiteX45" fmla="*/ 482138 w 1251066"/>
                  <a:gd name="connsiteY45" fmla="*/ 2909455 h 3009207"/>
                  <a:gd name="connsiteX46" fmla="*/ 508852 w 1251066"/>
                  <a:gd name="connsiteY46" fmla="*/ 2904562 h 3009207"/>
                  <a:gd name="connsiteX47" fmla="*/ 407324 w 1251066"/>
                  <a:gd name="connsiteY47" fmla="*/ 2660073 h 3009207"/>
                  <a:gd name="connsiteX48" fmla="*/ 378229 w 1251066"/>
                  <a:gd name="connsiteY48" fmla="*/ 2672542 h 3009207"/>
                  <a:gd name="connsiteX49" fmla="*/ 249382 w 1251066"/>
                  <a:gd name="connsiteY49" fmla="*/ 2394066 h 3009207"/>
                  <a:gd name="connsiteX50" fmla="*/ 257695 w 1251066"/>
                  <a:gd name="connsiteY50" fmla="*/ 2510444 h 3009207"/>
                  <a:gd name="connsiteX51" fmla="*/ 216131 w 1251066"/>
                  <a:gd name="connsiteY51" fmla="*/ 2522913 h 3009207"/>
                  <a:gd name="connsiteX52" fmla="*/ 211975 w 1251066"/>
                  <a:gd name="connsiteY52" fmla="*/ 2552007 h 3009207"/>
                  <a:gd name="connsiteX53" fmla="*/ 241069 w 1251066"/>
                  <a:gd name="connsiteY53" fmla="*/ 2610196 h 3009207"/>
                  <a:gd name="connsiteX54" fmla="*/ 199506 w 1251066"/>
                  <a:gd name="connsiteY54" fmla="*/ 2635135 h 3009207"/>
                  <a:gd name="connsiteX55" fmla="*/ 228600 w 1251066"/>
                  <a:gd name="connsiteY55" fmla="*/ 2722418 h 3009207"/>
                  <a:gd name="connsiteX56" fmla="*/ 174568 w 1251066"/>
                  <a:gd name="connsiteY56" fmla="*/ 2747356 h 3009207"/>
                  <a:gd name="connsiteX0" fmla="*/ 0 w 1251066"/>
                  <a:gd name="connsiteY0" fmla="*/ 83127 h 3009207"/>
                  <a:gd name="connsiteX1" fmla="*/ 191193 w 1251066"/>
                  <a:gd name="connsiteY1" fmla="*/ 83127 h 3009207"/>
                  <a:gd name="connsiteX2" fmla="*/ 195349 w 1251066"/>
                  <a:gd name="connsiteY2" fmla="*/ 610986 h 3009207"/>
                  <a:gd name="connsiteX3" fmla="*/ 340822 w 1251066"/>
                  <a:gd name="connsiteY3" fmla="*/ 610986 h 3009207"/>
                  <a:gd name="connsiteX4" fmla="*/ 340822 w 1251066"/>
                  <a:gd name="connsiteY4" fmla="*/ 216131 h 3009207"/>
                  <a:gd name="connsiteX5" fmla="*/ 502920 w 1251066"/>
                  <a:gd name="connsiteY5" fmla="*/ 211975 h 3009207"/>
                  <a:gd name="connsiteX6" fmla="*/ 498764 w 1251066"/>
                  <a:gd name="connsiteY6" fmla="*/ 12469 h 3009207"/>
                  <a:gd name="connsiteX7" fmla="*/ 577735 w 1251066"/>
                  <a:gd name="connsiteY7" fmla="*/ 16626 h 3009207"/>
                  <a:gd name="connsiteX8" fmla="*/ 586048 w 1251066"/>
                  <a:gd name="connsiteY8" fmla="*/ 220287 h 3009207"/>
                  <a:gd name="connsiteX9" fmla="*/ 610986 w 1251066"/>
                  <a:gd name="connsiteY9" fmla="*/ 216131 h 3009207"/>
                  <a:gd name="connsiteX10" fmla="*/ 609773 w 1251066"/>
                  <a:gd name="connsiteY10" fmla="*/ 110447 h 3009207"/>
                  <a:gd name="connsiteX11" fmla="*/ 691169 w 1251066"/>
                  <a:gd name="connsiteY11" fmla="*/ 112829 h 3009207"/>
                  <a:gd name="connsiteX12" fmla="*/ 688744 w 1251066"/>
                  <a:gd name="connsiteY12" fmla="*/ 242845 h 3009207"/>
                  <a:gd name="connsiteX13" fmla="*/ 756458 w 1251066"/>
                  <a:gd name="connsiteY13" fmla="*/ 245226 h 3009207"/>
                  <a:gd name="connsiteX14" fmla="*/ 756458 w 1251066"/>
                  <a:gd name="connsiteY14" fmla="*/ 0 h 3009207"/>
                  <a:gd name="connsiteX15" fmla="*/ 1034935 w 1251066"/>
                  <a:gd name="connsiteY15" fmla="*/ 8313 h 3009207"/>
                  <a:gd name="connsiteX16" fmla="*/ 1034935 w 1251066"/>
                  <a:gd name="connsiteY16" fmla="*/ 199506 h 3009207"/>
                  <a:gd name="connsiteX17" fmla="*/ 1213658 w 1251066"/>
                  <a:gd name="connsiteY17" fmla="*/ 199506 h 3009207"/>
                  <a:gd name="connsiteX18" fmla="*/ 1217815 w 1251066"/>
                  <a:gd name="connsiteY18" fmla="*/ 245226 h 3009207"/>
                  <a:gd name="connsiteX19" fmla="*/ 1201189 w 1251066"/>
                  <a:gd name="connsiteY19" fmla="*/ 245226 h 3009207"/>
                  <a:gd name="connsiteX20" fmla="*/ 1201189 w 1251066"/>
                  <a:gd name="connsiteY20" fmla="*/ 631767 h 3009207"/>
                  <a:gd name="connsiteX21" fmla="*/ 1221971 w 1251066"/>
                  <a:gd name="connsiteY21" fmla="*/ 631767 h 3009207"/>
                  <a:gd name="connsiteX22" fmla="*/ 1226128 w 1251066"/>
                  <a:gd name="connsiteY22" fmla="*/ 831273 h 3009207"/>
                  <a:gd name="connsiteX23" fmla="*/ 1251066 w 1251066"/>
                  <a:gd name="connsiteY23" fmla="*/ 827116 h 3009207"/>
                  <a:gd name="connsiteX24" fmla="*/ 1246909 w 1251066"/>
                  <a:gd name="connsiteY24" fmla="*/ 922713 h 3009207"/>
                  <a:gd name="connsiteX25" fmla="*/ 1151313 w 1251066"/>
                  <a:gd name="connsiteY25" fmla="*/ 922713 h 3009207"/>
                  <a:gd name="connsiteX26" fmla="*/ 1138844 w 1251066"/>
                  <a:gd name="connsiteY26" fmla="*/ 910244 h 3009207"/>
                  <a:gd name="connsiteX27" fmla="*/ 1055717 w 1251066"/>
                  <a:gd name="connsiteY27" fmla="*/ 926869 h 3009207"/>
                  <a:gd name="connsiteX28" fmla="*/ 1088968 w 1251066"/>
                  <a:gd name="connsiteY28" fmla="*/ 1043247 h 3009207"/>
                  <a:gd name="connsiteX29" fmla="*/ 1055717 w 1251066"/>
                  <a:gd name="connsiteY29" fmla="*/ 1051560 h 3009207"/>
                  <a:gd name="connsiteX30" fmla="*/ 1151313 w 1251066"/>
                  <a:gd name="connsiteY30" fmla="*/ 1654233 h 3009207"/>
                  <a:gd name="connsiteX31" fmla="*/ 964277 w 1251066"/>
                  <a:gd name="connsiteY31" fmla="*/ 1687484 h 3009207"/>
                  <a:gd name="connsiteX32" fmla="*/ 1009997 w 1251066"/>
                  <a:gd name="connsiteY32" fmla="*/ 1903615 h 3009207"/>
                  <a:gd name="connsiteX33" fmla="*/ 906088 w 1251066"/>
                  <a:gd name="connsiteY33" fmla="*/ 1932709 h 3009207"/>
                  <a:gd name="connsiteX34" fmla="*/ 980702 w 1251066"/>
                  <a:gd name="connsiteY34" fmla="*/ 2377340 h 3009207"/>
                  <a:gd name="connsiteX35" fmla="*/ 893618 w 1251066"/>
                  <a:gd name="connsiteY35" fmla="*/ 2402378 h 3009207"/>
                  <a:gd name="connsiteX36" fmla="*/ 889462 w 1251066"/>
                  <a:gd name="connsiteY36" fmla="*/ 2360815 h 3009207"/>
                  <a:gd name="connsiteX37" fmla="*/ 619298 w 1251066"/>
                  <a:gd name="connsiteY37" fmla="*/ 2485506 h 3009207"/>
                  <a:gd name="connsiteX38" fmla="*/ 652549 w 1251066"/>
                  <a:gd name="connsiteY38" fmla="*/ 2556164 h 3009207"/>
                  <a:gd name="connsiteX39" fmla="*/ 619298 w 1251066"/>
                  <a:gd name="connsiteY39" fmla="*/ 2581102 h 3009207"/>
                  <a:gd name="connsiteX40" fmla="*/ 731520 w 1251066"/>
                  <a:gd name="connsiteY40" fmla="*/ 2842953 h 3009207"/>
                  <a:gd name="connsiteX41" fmla="*/ 561109 w 1251066"/>
                  <a:gd name="connsiteY41" fmla="*/ 2901142 h 3009207"/>
                  <a:gd name="connsiteX42" fmla="*/ 561109 w 1251066"/>
                  <a:gd name="connsiteY42" fmla="*/ 3009207 h 3009207"/>
                  <a:gd name="connsiteX43" fmla="*/ 482138 w 1251066"/>
                  <a:gd name="connsiteY43" fmla="*/ 3009207 h 3009207"/>
                  <a:gd name="connsiteX44" fmla="*/ 482138 w 1251066"/>
                  <a:gd name="connsiteY44" fmla="*/ 2909455 h 3009207"/>
                  <a:gd name="connsiteX45" fmla="*/ 482138 w 1251066"/>
                  <a:gd name="connsiteY45" fmla="*/ 2909455 h 3009207"/>
                  <a:gd name="connsiteX46" fmla="*/ 508852 w 1251066"/>
                  <a:gd name="connsiteY46" fmla="*/ 2904562 h 3009207"/>
                  <a:gd name="connsiteX47" fmla="*/ 407324 w 1251066"/>
                  <a:gd name="connsiteY47" fmla="*/ 2660073 h 3009207"/>
                  <a:gd name="connsiteX48" fmla="*/ 378229 w 1251066"/>
                  <a:gd name="connsiteY48" fmla="*/ 2672542 h 3009207"/>
                  <a:gd name="connsiteX49" fmla="*/ 249382 w 1251066"/>
                  <a:gd name="connsiteY49" fmla="*/ 2394066 h 3009207"/>
                  <a:gd name="connsiteX50" fmla="*/ 257695 w 1251066"/>
                  <a:gd name="connsiteY50" fmla="*/ 2510444 h 3009207"/>
                  <a:gd name="connsiteX51" fmla="*/ 216131 w 1251066"/>
                  <a:gd name="connsiteY51" fmla="*/ 2522913 h 3009207"/>
                  <a:gd name="connsiteX52" fmla="*/ 211975 w 1251066"/>
                  <a:gd name="connsiteY52" fmla="*/ 2552007 h 3009207"/>
                  <a:gd name="connsiteX53" fmla="*/ 241069 w 1251066"/>
                  <a:gd name="connsiteY53" fmla="*/ 2610196 h 3009207"/>
                  <a:gd name="connsiteX54" fmla="*/ 199506 w 1251066"/>
                  <a:gd name="connsiteY54" fmla="*/ 2635135 h 3009207"/>
                  <a:gd name="connsiteX55" fmla="*/ 228600 w 1251066"/>
                  <a:gd name="connsiteY55" fmla="*/ 2722418 h 3009207"/>
                  <a:gd name="connsiteX56" fmla="*/ 174568 w 1251066"/>
                  <a:gd name="connsiteY56" fmla="*/ 2747356 h 300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51066" h="3009207">
                    <a:moveTo>
                      <a:pt x="0" y="83127"/>
                    </a:moveTo>
                    <a:lnTo>
                      <a:pt x="191193" y="83127"/>
                    </a:lnTo>
                    <a:cubicBezTo>
                      <a:pt x="192578" y="259080"/>
                      <a:pt x="193964" y="435033"/>
                      <a:pt x="195349" y="610986"/>
                    </a:cubicBezTo>
                    <a:lnTo>
                      <a:pt x="340822" y="610986"/>
                    </a:lnTo>
                    <a:lnTo>
                      <a:pt x="340822" y="216131"/>
                    </a:lnTo>
                    <a:lnTo>
                      <a:pt x="502920" y="211975"/>
                    </a:lnTo>
                    <a:cubicBezTo>
                      <a:pt x="501535" y="145473"/>
                      <a:pt x="500149" y="78971"/>
                      <a:pt x="498764" y="12469"/>
                    </a:cubicBezTo>
                    <a:lnTo>
                      <a:pt x="577735" y="16626"/>
                    </a:lnTo>
                    <a:lnTo>
                      <a:pt x="586048" y="220287"/>
                    </a:lnTo>
                    <a:lnTo>
                      <a:pt x="610986" y="216131"/>
                    </a:lnTo>
                    <a:cubicBezTo>
                      <a:pt x="610582" y="180903"/>
                      <a:pt x="610177" y="145675"/>
                      <a:pt x="609773" y="110447"/>
                    </a:cubicBezTo>
                    <a:lnTo>
                      <a:pt x="691169" y="112829"/>
                    </a:lnTo>
                    <a:cubicBezTo>
                      <a:pt x="690361" y="156168"/>
                      <a:pt x="689552" y="199506"/>
                      <a:pt x="688744" y="242845"/>
                    </a:cubicBezTo>
                    <a:lnTo>
                      <a:pt x="756458" y="245226"/>
                    </a:lnTo>
                    <a:lnTo>
                      <a:pt x="756458" y="0"/>
                    </a:lnTo>
                    <a:lnTo>
                      <a:pt x="1034935" y="8313"/>
                    </a:lnTo>
                    <a:lnTo>
                      <a:pt x="1034935" y="199506"/>
                    </a:lnTo>
                    <a:lnTo>
                      <a:pt x="1213658" y="199506"/>
                    </a:lnTo>
                    <a:lnTo>
                      <a:pt x="1217815" y="245226"/>
                    </a:lnTo>
                    <a:lnTo>
                      <a:pt x="1201189" y="245226"/>
                    </a:lnTo>
                    <a:lnTo>
                      <a:pt x="1201189" y="631767"/>
                    </a:lnTo>
                    <a:lnTo>
                      <a:pt x="1221971" y="631767"/>
                    </a:lnTo>
                    <a:cubicBezTo>
                      <a:pt x="1223357" y="698269"/>
                      <a:pt x="1224742" y="764771"/>
                      <a:pt x="1226128" y="831273"/>
                    </a:cubicBezTo>
                    <a:lnTo>
                      <a:pt x="1251066" y="827116"/>
                    </a:lnTo>
                    <a:lnTo>
                      <a:pt x="1246909" y="922713"/>
                    </a:lnTo>
                    <a:lnTo>
                      <a:pt x="1151313" y="922713"/>
                    </a:lnTo>
                    <a:lnTo>
                      <a:pt x="1138844" y="910244"/>
                    </a:lnTo>
                    <a:lnTo>
                      <a:pt x="1055717" y="926869"/>
                    </a:lnTo>
                    <a:lnTo>
                      <a:pt x="1088968" y="1043247"/>
                    </a:lnTo>
                    <a:lnTo>
                      <a:pt x="1055717" y="1051560"/>
                    </a:lnTo>
                    <a:lnTo>
                      <a:pt x="1151313" y="1654233"/>
                    </a:lnTo>
                    <a:lnTo>
                      <a:pt x="964277" y="1687484"/>
                    </a:lnTo>
                    <a:lnTo>
                      <a:pt x="1009997" y="1903615"/>
                    </a:lnTo>
                    <a:lnTo>
                      <a:pt x="906088" y="1932709"/>
                    </a:lnTo>
                    <a:lnTo>
                      <a:pt x="980702" y="2377340"/>
                    </a:lnTo>
                    <a:lnTo>
                      <a:pt x="893618" y="2402378"/>
                    </a:lnTo>
                    <a:lnTo>
                      <a:pt x="889462" y="2360815"/>
                    </a:lnTo>
                    <a:lnTo>
                      <a:pt x="619298" y="2485506"/>
                    </a:lnTo>
                    <a:lnTo>
                      <a:pt x="652549" y="2556164"/>
                    </a:lnTo>
                    <a:lnTo>
                      <a:pt x="619298" y="2581102"/>
                    </a:lnTo>
                    <a:lnTo>
                      <a:pt x="731520" y="2842953"/>
                    </a:lnTo>
                    <a:lnTo>
                      <a:pt x="561109" y="2901142"/>
                    </a:lnTo>
                    <a:lnTo>
                      <a:pt x="561109" y="3009207"/>
                    </a:lnTo>
                    <a:lnTo>
                      <a:pt x="482138" y="3009207"/>
                    </a:lnTo>
                    <a:lnTo>
                      <a:pt x="482138" y="2909455"/>
                    </a:lnTo>
                    <a:lnTo>
                      <a:pt x="482138" y="2909455"/>
                    </a:lnTo>
                    <a:lnTo>
                      <a:pt x="508852" y="2904562"/>
                    </a:lnTo>
                    <a:lnTo>
                      <a:pt x="407324" y="2660073"/>
                    </a:lnTo>
                    <a:lnTo>
                      <a:pt x="378229" y="2672542"/>
                    </a:lnTo>
                    <a:lnTo>
                      <a:pt x="249382" y="2394066"/>
                    </a:lnTo>
                    <a:lnTo>
                      <a:pt x="257695" y="2510444"/>
                    </a:lnTo>
                    <a:lnTo>
                      <a:pt x="216131" y="2522913"/>
                    </a:lnTo>
                    <a:lnTo>
                      <a:pt x="211975" y="2552007"/>
                    </a:lnTo>
                    <a:lnTo>
                      <a:pt x="241069" y="2610196"/>
                    </a:lnTo>
                    <a:lnTo>
                      <a:pt x="199506" y="2635135"/>
                    </a:lnTo>
                    <a:lnTo>
                      <a:pt x="228600" y="2722418"/>
                    </a:lnTo>
                    <a:lnTo>
                      <a:pt x="174568" y="2747356"/>
                    </a:lnTo>
                  </a:path>
                </a:pathLst>
              </a:custGeom>
              <a:grp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 name="Freeform: Shape 12">
                <a:extLst>
                  <a:ext uri="{FF2B5EF4-FFF2-40B4-BE49-F238E27FC236}">
                    <a16:creationId xmlns:a16="http://schemas.microsoft.com/office/drawing/2014/main" id="{8A666E31-8D67-6410-1F4B-40E4F67E7B4B}"/>
                  </a:ext>
                </a:extLst>
              </p:cNvPr>
              <p:cNvSpPr/>
              <p:nvPr/>
            </p:nvSpPr>
            <p:spPr>
              <a:xfrm>
                <a:off x="7435735" y="2384253"/>
                <a:ext cx="910243" cy="3409718"/>
              </a:xfrm>
              <a:custGeom>
                <a:avLst/>
                <a:gdLst>
                  <a:gd name="connsiteX0" fmla="*/ 453043 w 910243"/>
                  <a:gd name="connsiteY0" fmla="*/ 2464724 h 3221182"/>
                  <a:gd name="connsiteX1" fmla="*/ 515389 w 910243"/>
                  <a:gd name="connsiteY1" fmla="*/ 2660073 h 3221182"/>
                  <a:gd name="connsiteX2" fmla="*/ 477981 w 910243"/>
                  <a:gd name="connsiteY2" fmla="*/ 2676698 h 3221182"/>
                  <a:gd name="connsiteX3" fmla="*/ 511232 w 910243"/>
                  <a:gd name="connsiteY3" fmla="*/ 2768138 h 3221182"/>
                  <a:gd name="connsiteX4" fmla="*/ 486294 w 910243"/>
                  <a:gd name="connsiteY4" fmla="*/ 2784764 h 3221182"/>
                  <a:gd name="connsiteX5" fmla="*/ 577734 w 910243"/>
                  <a:gd name="connsiteY5" fmla="*/ 3042458 h 3221182"/>
                  <a:gd name="connsiteX6" fmla="*/ 644236 w 910243"/>
                  <a:gd name="connsiteY6" fmla="*/ 3017520 h 3221182"/>
                  <a:gd name="connsiteX7" fmla="*/ 623454 w 910243"/>
                  <a:gd name="connsiteY7" fmla="*/ 2946862 h 3221182"/>
                  <a:gd name="connsiteX8" fmla="*/ 652549 w 910243"/>
                  <a:gd name="connsiteY8" fmla="*/ 2926080 h 3221182"/>
                  <a:gd name="connsiteX9" fmla="*/ 623454 w 910243"/>
                  <a:gd name="connsiteY9" fmla="*/ 2834640 h 3221182"/>
                  <a:gd name="connsiteX10" fmla="*/ 656705 w 910243"/>
                  <a:gd name="connsiteY10" fmla="*/ 2801389 h 3221182"/>
                  <a:gd name="connsiteX11" fmla="*/ 623454 w 910243"/>
                  <a:gd name="connsiteY11" fmla="*/ 2722418 h 3221182"/>
                  <a:gd name="connsiteX12" fmla="*/ 685800 w 910243"/>
                  <a:gd name="connsiteY12" fmla="*/ 2689167 h 3221182"/>
                  <a:gd name="connsiteX13" fmla="*/ 714894 w 910243"/>
                  <a:gd name="connsiteY13" fmla="*/ 2784764 h 3221182"/>
                  <a:gd name="connsiteX14" fmla="*/ 768927 w 910243"/>
                  <a:gd name="connsiteY14" fmla="*/ 2772295 h 3221182"/>
                  <a:gd name="connsiteX15" fmla="*/ 785552 w 910243"/>
                  <a:gd name="connsiteY15" fmla="*/ 2826327 h 3221182"/>
                  <a:gd name="connsiteX16" fmla="*/ 864523 w 910243"/>
                  <a:gd name="connsiteY16" fmla="*/ 2801389 h 3221182"/>
                  <a:gd name="connsiteX17" fmla="*/ 881149 w 910243"/>
                  <a:gd name="connsiteY17" fmla="*/ 2830484 h 3221182"/>
                  <a:gd name="connsiteX18" fmla="*/ 868680 w 910243"/>
                  <a:gd name="connsiteY18" fmla="*/ 2838796 h 3221182"/>
                  <a:gd name="connsiteX19" fmla="*/ 910243 w 910243"/>
                  <a:gd name="connsiteY19" fmla="*/ 2913611 h 3221182"/>
                  <a:gd name="connsiteX20" fmla="*/ 881149 w 910243"/>
                  <a:gd name="connsiteY20" fmla="*/ 2926080 h 3221182"/>
                  <a:gd name="connsiteX21" fmla="*/ 910243 w 910243"/>
                  <a:gd name="connsiteY21" fmla="*/ 3013364 h 3221182"/>
                  <a:gd name="connsiteX22" fmla="*/ 872836 w 910243"/>
                  <a:gd name="connsiteY22" fmla="*/ 3042458 h 3221182"/>
                  <a:gd name="connsiteX23" fmla="*/ 901930 w 910243"/>
                  <a:gd name="connsiteY23" fmla="*/ 3104804 h 3221182"/>
                  <a:gd name="connsiteX24" fmla="*/ 719050 w 910243"/>
                  <a:gd name="connsiteY24" fmla="*/ 3183775 h 3221182"/>
                  <a:gd name="connsiteX25" fmla="*/ 698269 w 910243"/>
                  <a:gd name="connsiteY25" fmla="*/ 3150524 h 3221182"/>
                  <a:gd name="connsiteX26" fmla="*/ 615141 w 910243"/>
                  <a:gd name="connsiteY26" fmla="*/ 3179618 h 3221182"/>
                  <a:gd name="connsiteX27" fmla="*/ 602672 w 910243"/>
                  <a:gd name="connsiteY27" fmla="*/ 3146367 h 3221182"/>
                  <a:gd name="connsiteX28" fmla="*/ 403167 w 910243"/>
                  <a:gd name="connsiteY28" fmla="*/ 3221182 h 3221182"/>
                  <a:gd name="connsiteX29" fmla="*/ 365760 w 910243"/>
                  <a:gd name="connsiteY29" fmla="*/ 3133898 h 3221182"/>
                  <a:gd name="connsiteX30" fmla="*/ 278476 w 910243"/>
                  <a:gd name="connsiteY30" fmla="*/ 3158836 h 3221182"/>
                  <a:gd name="connsiteX31" fmla="*/ 224443 w 910243"/>
                  <a:gd name="connsiteY31" fmla="*/ 2988426 h 3221182"/>
                  <a:gd name="connsiteX32" fmla="*/ 257694 w 910243"/>
                  <a:gd name="connsiteY32" fmla="*/ 2971800 h 3221182"/>
                  <a:gd name="connsiteX33" fmla="*/ 224443 w 910243"/>
                  <a:gd name="connsiteY33" fmla="*/ 2872047 h 3221182"/>
                  <a:gd name="connsiteX34" fmla="*/ 257694 w 910243"/>
                  <a:gd name="connsiteY34" fmla="*/ 2863735 h 3221182"/>
                  <a:gd name="connsiteX35" fmla="*/ 224443 w 910243"/>
                  <a:gd name="connsiteY35" fmla="*/ 2772295 h 3221182"/>
                  <a:gd name="connsiteX36" fmla="*/ 257694 w 910243"/>
                  <a:gd name="connsiteY36" fmla="*/ 2755669 h 3221182"/>
                  <a:gd name="connsiteX37" fmla="*/ 232756 w 910243"/>
                  <a:gd name="connsiteY37" fmla="*/ 2668386 h 3221182"/>
                  <a:gd name="connsiteX38" fmla="*/ 257694 w 910243"/>
                  <a:gd name="connsiteY38" fmla="*/ 2643447 h 3221182"/>
                  <a:gd name="connsiteX39" fmla="*/ 224443 w 910243"/>
                  <a:gd name="connsiteY39" fmla="*/ 2568633 h 3221182"/>
                  <a:gd name="connsiteX40" fmla="*/ 266007 w 910243"/>
                  <a:gd name="connsiteY40" fmla="*/ 2539538 h 3221182"/>
                  <a:gd name="connsiteX41" fmla="*/ 228600 w 910243"/>
                  <a:gd name="connsiteY41" fmla="*/ 2460567 h 3221182"/>
                  <a:gd name="connsiteX42" fmla="*/ 191192 w 910243"/>
                  <a:gd name="connsiteY42" fmla="*/ 2481349 h 3221182"/>
                  <a:gd name="connsiteX43" fmla="*/ 157941 w 910243"/>
                  <a:gd name="connsiteY43" fmla="*/ 2385753 h 3221182"/>
                  <a:gd name="connsiteX44" fmla="*/ 187036 w 910243"/>
                  <a:gd name="connsiteY44" fmla="*/ 2373284 h 3221182"/>
                  <a:gd name="connsiteX45" fmla="*/ 182880 w 910243"/>
                  <a:gd name="connsiteY45" fmla="*/ 2177935 h 3221182"/>
                  <a:gd name="connsiteX46" fmla="*/ 282632 w 910243"/>
                  <a:gd name="connsiteY46" fmla="*/ 2173778 h 3221182"/>
                  <a:gd name="connsiteX47" fmla="*/ 270163 w 910243"/>
                  <a:gd name="connsiteY47" fmla="*/ 876993 h 3221182"/>
                  <a:gd name="connsiteX48" fmla="*/ 12469 w 910243"/>
                  <a:gd name="connsiteY48" fmla="*/ 885306 h 3221182"/>
                  <a:gd name="connsiteX49" fmla="*/ 0 w 910243"/>
                  <a:gd name="connsiteY49" fmla="*/ 361604 h 3221182"/>
                  <a:gd name="connsiteX50" fmla="*/ 286789 w 910243"/>
                  <a:gd name="connsiteY50" fmla="*/ 349135 h 3221182"/>
                  <a:gd name="connsiteX51" fmla="*/ 278476 w 910243"/>
                  <a:gd name="connsiteY51" fmla="*/ 0 h 3221182"/>
                  <a:gd name="connsiteX0" fmla="*/ 453043 w 910243"/>
                  <a:gd name="connsiteY0" fmla="*/ 2653260 h 3409718"/>
                  <a:gd name="connsiteX1" fmla="*/ 515389 w 910243"/>
                  <a:gd name="connsiteY1" fmla="*/ 2848609 h 3409718"/>
                  <a:gd name="connsiteX2" fmla="*/ 477981 w 910243"/>
                  <a:gd name="connsiteY2" fmla="*/ 2865234 h 3409718"/>
                  <a:gd name="connsiteX3" fmla="*/ 511232 w 910243"/>
                  <a:gd name="connsiteY3" fmla="*/ 2956674 h 3409718"/>
                  <a:gd name="connsiteX4" fmla="*/ 486294 w 910243"/>
                  <a:gd name="connsiteY4" fmla="*/ 2973300 h 3409718"/>
                  <a:gd name="connsiteX5" fmla="*/ 577734 w 910243"/>
                  <a:gd name="connsiteY5" fmla="*/ 3230994 h 3409718"/>
                  <a:gd name="connsiteX6" fmla="*/ 644236 w 910243"/>
                  <a:gd name="connsiteY6" fmla="*/ 3206056 h 3409718"/>
                  <a:gd name="connsiteX7" fmla="*/ 623454 w 910243"/>
                  <a:gd name="connsiteY7" fmla="*/ 3135398 h 3409718"/>
                  <a:gd name="connsiteX8" fmla="*/ 652549 w 910243"/>
                  <a:gd name="connsiteY8" fmla="*/ 3114616 h 3409718"/>
                  <a:gd name="connsiteX9" fmla="*/ 623454 w 910243"/>
                  <a:gd name="connsiteY9" fmla="*/ 3023176 h 3409718"/>
                  <a:gd name="connsiteX10" fmla="*/ 656705 w 910243"/>
                  <a:gd name="connsiteY10" fmla="*/ 2989925 h 3409718"/>
                  <a:gd name="connsiteX11" fmla="*/ 623454 w 910243"/>
                  <a:gd name="connsiteY11" fmla="*/ 2910954 h 3409718"/>
                  <a:gd name="connsiteX12" fmla="*/ 685800 w 910243"/>
                  <a:gd name="connsiteY12" fmla="*/ 2877703 h 3409718"/>
                  <a:gd name="connsiteX13" fmla="*/ 714894 w 910243"/>
                  <a:gd name="connsiteY13" fmla="*/ 2973300 h 3409718"/>
                  <a:gd name="connsiteX14" fmla="*/ 768927 w 910243"/>
                  <a:gd name="connsiteY14" fmla="*/ 2960831 h 3409718"/>
                  <a:gd name="connsiteX15" fmla="*/ 785552 w 910243"/>
                  <a:gd name="connsiteY15" fmla="*/ 3014863 h 3409718"/>
                  <a:gd name="connsiteX16" fmla="*/ 864523 w 910243"/>
                  <a:gd name="connsiteY16" fmla="*/ 2989925 h 3409718"/>
                  <a:gd name="connsiteX17" fmla="*/ 881149 w 910243"/>
                  <a:gd name="connsiteY17" fmla="*/ 3019020 h 3409718"/>
                  <a:gd name="connsiteX18" fmla="*/ 868680 w 910243"/>
                  <a:gd name="connsiteY18" fmla="*/ 3027332 h 3409718"/>
                  <a:gd name="connsiteX19" fmla="*/ 910243 w 910243"/>
                  <a:gd name="connsiteY19" fmla="*/ 3102147 h 3409718"/>
                  <a:gd name="connsiteX20" fmla="*/ 881149 w 910243"/>
                  <a:gd name="connsiteY20" fmla="*/ 3114616 h 3409718"/>
                  <a:gd name="connsiteX21" fmla="*/ 910243 w 910243"/>
                  <a:gd name="connsiteY21" fmla="*/ 3201900 h 3409718"/>
                  <a:gd name="connsiteX22" fmla="*/ 872836 w 910243"/>
                  <a:gd name="connsiteY22" fmla="*/ 3230994 h 3409718"/>
                  <a:gd name="connsiteX23" fmla="*/ 901930 w 910243"/>
                  <a:gd name="connsiteY23" fmla="*/ 3293340 h 3409718"/>
                  <a:gd name="connsiteX24" fmla="*/ 719050 w 910243"/>
                  <a:gd name="connsiteY24" fmla="*/ 3372311 h 3409718"/>
                  <a:gd name="connsiteX25" fmla="*/ 698269 w 910243"/>
                  <a:gd name="connsiteY25" fmla="*/ 3339060 h 3409718"/>
                  <a:gd name="connsiteX26" fmla="*/ 615141 w 910243"/>
                  <a:gd name="connsiteY26" fmla="*/ 3368154 h 3409718"/>
                  <a:gd name="connsiteX27" fmla="*/ 602672 w 910243"/>
                  <a:gd name="connsiteY27" fmla="*/ 3334903 h 3409718"/>
                  <a:gd name="connsiteX28" fmla="*/ 403167 w 910243"/>
                  <a:gd name="connsiteY28" fmla="*/ 3409718 h 3409718"/>
                  <a:gd name="connsiteX29" fmla="*/ 365760 w 910243"/>
                  <a:gd name="connsiteY29" fmla="*/ 3322434 h 3409718"/>
                  <a:gd name="connsiteX30" fmla="*/ 278476 w 910243"/>
                  <a:gd name="connsiteY30" fmla="*/ 3347372 h 3409718"/>
                  <a:gd name="connsiteX31" fmla="*/ 224443 w 910243"/>
                  <a:gd name="connsiteY31" fmla="*/ 3176962 h 3409718"/>
                  <a:gd name="connsiteX32" fmla="*/ 257694 w 910243"/>
                  <a:gd name="connsiteY32" fmla="*/ 3160336 h 3409718"/>
                  <a:gd name="connsiteX33" fmla="*/ 224443 w 910243"/>
                  <a:gd name="connsiteY33" fmla="*/ 3060583 h 3409718"/>
                  <a:gd name="connsiteX34" fmla="*/ 257694 w 910243"/>
                  <a:gd name="connsiteY34" fmla="*/ 3052271 h 3409718"/>
                  <a:gd name="connsiteX35" fmla="*/ 224443 w 910243"/>
                  <a:gd name="connsiteY35" fmla="*/ 2960831 h 3409718"/>
                  <a:gd name="connsiteX36" fmla="*/ 257694 w 910243"/>
                  <a:gd name="connsiteY36" fmla="*/ 2944205 h 3409718"/>
                  <a:gd name="connsiteX37" fmla="*/ 232756 w 910243"/>
                  <a:gd name="connsiteY37" fmla="*/ 2856922 h 3409718"/>
                  <a:gd name="connsiteX38" fmla="*/ 257694 w 910243"/>
                  <a:gd name="connsiteY38" fmla="*/ 2831983 h 3409718"/>
                  <a:gd name="connsiteX39" fmla="*/ 224443 w 910243"/>
                  <a:gd name="connsiteY39" fmla="*/ 2757169 h 3409718"/>
                  <a:gd name="connsiteX40" fmla="*/ 266007 w 910243"/>
                  <a:gd name="connsiteY40" fmla="*/ 2728074 h 3409718"/>
                  <a:gd name="connsiteX41" fmla="*/ 228600 w 910243"/>
                  <a:gd name="connsiteY41" fmla="*/ 2649103 h 3409718"/>
                  <a:gd name="connsiteX42" fmla="*/ 191192 w 910243"/>
                  <a:gd name="connsiteY42" fmla="*/ 2669885 h 3409718"/>
                  <a:gd name="connsiteX43" fmla="*/ 157941 w 910243"/>
                  <a:gd name="connsiteY43" fmla="*/ 2574289 h 3409718"/>
                  <a:gd name="connsiteX44" fmla="*/ 187036 w 910243"/>
                  <a:gd name="connsiteY44" fmla="*/ 2561820 h 3409718"/>
                  <a:gd name="connsiteX45" fmla="*/ 182880 w 910243"/>
                  <a:gd name="connsiteY45" fmla="*/ 2366471 h 3409718"/>
                  <a:gd name="connsiteX46" fmla="*/ 282632 w 910243"/>
                  <a:gd name="connsiteY46" fmla="*/ 2362314 h 3409718"/>
                  <a:gd name="connsiteX47" fmla="*/ 270163 w 910243"/>
                  <a:gd name="connsiteY47" fmla="*/ 1065529 h 3409718"/>
                  <a:gd name="connsiteX48" fmla="*/ 12469 w 910243"/>
                  <a:gd name="connsiteY48" fmla="*/ 1073842 h 3409718"/>
                  <a:gd name="connsiteX49" fmla="*/ 0 w 910243"/>
                  <a:gd name="connsiteY49" fmla="*/ 550140 h 3409718"/>
                  <a:gd name="connsiteX50" fmla="*/ 286789 w 910243"/>
                  <a:gd name="connsiteY50" fmla="*/ 537671 h 3409718"/>
                  <a:gd name="connsiteX51" fmla="*/ 281619 w 910243"/>
                  <a:gd name="connsiteY51" fmla="*/ 0 h 34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0243" h="3409718">
                    <a:moveTo>
                      <a:pt x="453043" y="2653260"/>
                    </a:moveTo>
                    <a:lnTo>
                      <a:pt x="515389" y="2848609"/>
                    </a:lnTo>
                    <a:lnTo>
                      <a:pt x="477981" y="2865234"/>
                    </a:lnTo>
                    <a:lnTo>
                      <a:pt x="511232" y="2956674"/>
                    </a:lnTo>
                    <a:lnTo>
                      <a:pt x="486294" y="2973300"/>
                    </a:lnTo>
                    <a:lnTo>
                      <a:pt x="577734" y="3230994"/>
                    </a:lnTo>
                    <a:lnTo>
                      <a:pt x="644236" y="3206056"/>
                    </a:lnTo>
                    <a:lnTo>
                      <a:pt x="623454" y="3135398"/>
                    </a:lnTo>
                    <a:lnTo>
                      <a:pt x="652549" y="3114616"/>
                    </a:lnTo>
                    <a:lnTo>
                      <a:pt x="623454" y="3023176"/>
                    </a:lnTo>
                    <a:lnTo>
                      <a:pt x="656705" y="2989925"/>
                    </a:lnTo>
                    <a:lnTo>
                      <a:pt x="623454" y="2910954"/>
                    </a:lnTo>
                    <a:lnTo>
                      <a:pt x="685800" y="2877703"/>
                    </a:lnTo>
                    <a:lnTo>
                      <a:pt x="714894" y="2973300"/>
                    </a:lnTo>
                    <a:lnTo>
                      <a:pt x="768927" y="2960831"/>
                    </a:lnTo>
                    <a:lnTo>
                      <a:pt x="785552" y="3014863"/>
                    </a:lnTo>
                    <a:lnTo>
                      <a:pt x="864523" y="2989925"/>
                    </a:lnTo>
                    <a:lnTo>
                      <a:pt x="881149" y="3019020"/>
                    </a:lnTo>
                    <a:lnTo>
                      <a:pt x="868680" y="3027332"/>
                    </a:lnTo>
                    <a:lnTo>
                      <a:pt x="910243" y="3102147"/>
                    </a:lnTo>
                    <a:lnTo>
                      <a:pt x="881149" y="3114616"/>
                    </a:lnTo>
                    <a:lnTo>
                      <a:pt x="910243" y="3201900"/>
                    </a:lnTo>
                    <a:lnTo>
                      <a:pt x="872836" y="3230994"/>
                    </a:lnTo>
                    <a:lnTo>
                      <a:pt x="901930" y="3293340"/>
                    </a:lnTo>
                    <a:lnTo>
                      <a:pt x="719050" y="3372311"/>
                    </a:lnTo>
                    <a:lnTo>
                      <a:pt x="698269" y="3339060"/>
                    </a:lnTo>
                    <a:lnTo>
                      <a:pt x="615141" y="3368154"/>
                    </a:lnTo>
                    <a:lnTo>
                      <a:pt x="602672" y="3334903"/>
                    </a:lnTo>
                    <a:lnTo>
                      <a:pt x="403167" y="3409718"/>
                    </a:lnTo>
                    <a:lnTo>
                      <a:pt x="365760" y="3322434"/>
                    </a:lnTo>
                    <a:lnTo>
                      <a:pt x="278476" y="3347372"/>
                    </a:lnTo>
                    <a:lnTo>
                      <a:pt x="224443" y="3176962"/>
                    </a:lnTo>
                    <a:lnTo>
                      <a:pt x="257694" y="3160336"/>
                    </a:lnTo>
                    <a:lnTo>
                      <a:pt x="224443" y="3060583"/>
                    </a:lnTo>
                    <a:lnTo>
                      <a:pt x="257694" y="3052271"/>
                    </a:lnTo>
                    <a:lnTo>
                      <a:pt x="224443" y="2960831"/>
                    </a:lnTo>
                    <a:lnTo>
                      <a:pt x="257694" y="2944205"/>
                    </a:lnTo>
                    <a:lnTo>
                      <a:pt x="232756" y="2856922"/>
                    </a:lnTo>
                    <a:lnTo>
                      <a:pt x="257694" y="2831983"/>
                    </a:lnTo>
                    <a:lnTo>
                      <a:pt x="224443" y="2757169"/>
                    </a:lnTo>
                    <a:lnTo>
                      <a:pt x="266007" y="2728074"/>
                    </a:lnTo>
                    <a:lnTo>
                      <a:pt x="228600" y="2649103"/>
                    </a:lnTo>
                    <a:lnTo>
                      <a:pt x="191192" y="2669885"/>
                    </a:lnTo>
                    <a:lnTo>
                      <a:pt x="157941" y="2574289"/>
                    </a:lnTo>
                    <a:lnTo>
                      <a:pt x="187036" y="2561820"/>
                    </a:lnTo>
                    <a:cubicBezTo>
                      <a:pt x="185651" y="2496704"/>
                      <a:pt x="184265" y="2431587"/>
                      <a:pt x="182880" y="2366471"/>
                    </a:cubicBezTo>
                    <a:lnTo>
                      <a:pt x="282632" y="2362314"/>
                    </a:lnTo>
                    <a:lnTo>
                      <a:pt x="270163" y="1065529"/>
                    </a:lnTo>
                    <a:lnTo>
                      <a:pt x="12469" y="1073842"/>
                    </a:lnTo>
                    <a:lnTo>
                      <a:pt x="0" y="550140"/>
                    </a:lnTo>
                    <a:lnTo>
                      <a:pt x="286789" y="537671"/>
                    </a:lnTo>
                    <a:cubicBezTo>
                      <a:pt x="284018" y="421293"/>
                      <a:pt x="284390" y="116378"/>
                      <a:pt x="281619" y="0"/>
                    </a:cubicBezTo>
                  </a:path>
                </a:pathLst>
              </a:custGeom>
              <a:grp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grpSp>
        <p:sp>
          <p:nvSpPr>
            <p:cNvPr id="14" name="Star: 5 Points 3">
              <a:extLst>
                <a:ext uri="{FF2B5EF4-FFF2-40B4-BE49-F238E27FC236}">
                  <a16:creationId xmlns:a16="http://schemas.microsoft.com/office/drawing/2014/main" id="{89146A39-5756-6840-5FB7-34A21A8D7286}"/>
                </a:ext>
              </a:extLst>
            </p:cNvPr>
            <p:cNvSpPr/>
            <p:nvPr/>
          </p:nvSpPr>
          <p:spPr>
            <a:xfrm>
              <a:off x="9092901" y="1464269"/>
              <a:ext cx="177553" cy="17755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6452B2E-1608-B2FD-2496-E3AEA6186020}"/>
                </a:ext>
              </a:extLst>
            </p:cNvPr>
            <p:cNvSpPr txBox="1"/>
            <p:nvPr/>
          </p:nvSpPr>
          <p:spPr>
            <a:xfrm>
              <a:off x="9250830" y="1341158"/>
              <a:ext cx="1051250" cy="430887"/>
            </a:xfrm>
            <a:prstGeom prst="rect">
              <a:avLst/>
            </a:prstGeom>
            <a:noFill/>
          </p:spPr>
          <p:txBody>
            <a:bodyPr wrap="square" rtlCol="0">
              <a:spAutoFit/>
            </a:bodyPr>
            <a:lstStyle/>
            <a:p>
              <a:r>
                <a:rPr lang="en-US" sz="1050" b="1">
                  <a:latin typeface="Arial" panose="020B0604020202020204" pitchFamily="34" charset="0"/>
                  <a:cs typeface="Arial" panose="020B0604020202020204" pitchFamily="34" charset="0"/>
                </a:rPr>
                <a:t>Eureka </a:t>
              </a:r>
            </a:p>
            <a:p>
              <a:r>
                <a:rPr lang="en-US" sz="1050" b="1">
                  <a:latin typeface="Arial" panose="020B0604020202020204" pitchFamily="34" charset="0"/>
                  <a:cs typeface="Arial" panose="020B0604020202020204" pitchFamily="34" charset="0"/>
                </a:rPr>
                <a:t>(town)</a:t>
              </a:r>
            </a:p>
          </p:txBody>
        </p:sp>
        <p:sp>
          <p:nvSpPr>
            <p:cNvPr id="16" name="TextBox 15">
              <a:extLst>
                <a:ext uri="{FF2B5EF4-FFF2-40B4-BE49-F238E27FC236}">
                  <a16:creationId xmlns:a16="http://schemas.microsoft.com/office/drawing/2014/main" id="{352AC315-3B3D-56DA-25D4-BDA04005AA45}"/>
                </a:ext>
              </a:extLst>
            </p:cNvPr>
            <p:cNvSpPr txBox="1"/>
            <p:nvPr/>
          </p:nvSpPr>
          <p:spPr>
            <a:xfrm>
              <a:off x="8643563" y="3186835"/>
              <a:ext cx="759294" cy="261610"/>
            </a:xfrm>
            <a:prstGeom prst="rect">
              <a:avLst/>
            </a:prstGeom>
            <a:noFill/>
          </p:spPr>
          <p:txBody>
            <a:bodyPr wrap="square" rtlCol="0">
              <a:spAutoFit/>
            </a:bodyPr>
            <a:lstStyle/>
            <a:p>
              <a:pPr algn="ctr"/>
              <a:r>
                <a:rPr lang="en-US" sz="1100" b="1"/>
                <a:t>Windfall</a:t>
              </a:r>
            </a:p>
          </p:txBody>
        </p:sp>
        <p:sp>
          <p:nvSpPr>
            <p:cNvPr id="17" name="TextBox 16">
              <a:extLst>
                <a:ext uri="{FF2B5EF4-FFF2-40B4-BE49-F238E27FC236}">
                  <a16:creationId xmlns:a16="http://schemas.microsoft.com/office/drawing/2014/main" id="{753A69C6-0CC8-7A3C-5A23-D6DD4771D38C}"/>
                </a:ext>
              </a:extLst>
            </p:cNvPr>
            <p:cNvSpPr txBox="1"/>
            <p:nvPr/>
          </p:nvSpPr>
          <p:spPr>
            <a:xfrm>
              <a:off x="7981976" y="4161391"/>
              <a:ext cx="1199701" cy="430887"/>
            </a:xfrm>
            <a:prstGeom prst="rect">
              <a:avLst/>
            </a:prstGeom>
            <a:noFill/>
          </p:spPr>
          <p:txBody>
            <a:bodyPr wrap="square" rtlCol="0">
              <a:spAutoFit/>
            </a:bodyPr>
            <a:lstStyle/>
            <a:p>
              <a:pPr algn="ctr"/>
              <a:r>
                <a:rPr lang="en-US" sz="1100" b="1"/>
                <a:t>Lookout </a:t>
              </a:r>
            </a:p>
            <a:p>
              <a:pPr algn="ctr"/>
              <a:r>
                <a:rPr lang="en-US" sz="1100" b="1"/>
                <a:t>Mountain</a:t>
              </a:r>
            </a:p>
          </p:txBody>
        </p:sp>
        <p:sp>
          <p:nvSpPr>
            <p:cNvPr id="18" name="TextBox 17">
              <a:extLst>
                <a:ext uri="{FF2B5EF4-FFF2-40B4-BE49-F238E27FC236}">
                  <a16:creationId xmlns:a16="http://schemas.microsoft.com/office/drawing/2014/main" id="{4D764863-EA26-9C74-ACFC-8F65CD49F96A}"/>
                </a:ext>
              </a:extLst>
            </p:cNvPr>
            <p:cNvSpPr txBox="1"/>
            <p:nvPr/>
          </p:nvSpPr>
          <p:spPr>
            <a:xfrm>
              <a:off x="8136538" y="716195"/>
              <a:ext cx="936531" cy="430887"/>
            </a:xfrm>
            <a:prstGeom prst="rect">
              <a:avLst/>
            </a:prstGeom>
            <a:solidFill>
              <a:schemeClr val="bg1"/>
            </a:solidFill>
          </p:spPr>
          <p:txBody>
            <a:bodyPr wrap="square" lIns="91440" tIns="45720" rIns="91440" bIns="45720" rtlCol="0" anchor="t">
              <a:spAutoFit/>
            </a:bodyPr>
            <a:lstStyle/>
            <a:p>
              <a:pPr algn="ctr"/>
              <a:r>
                <a:rPr lang="en-US" sz="1050" b="1">
                  <a:latin typeface="Arial" panose="020B0604020202020204" pitchFamily="34" charset="0"/>
                  <a:cs typeface="Arial" panose="020B0604020202020204" pitchFamily="34" charset="0"/>
                </a:rPr>
                <a:t>Ruby Hill Mine</a:t>
              </a:r>
            </a:p>
          </p:txBody>
        </p:sp>
        <p:sp>
          <p:nvSpPr>
            <p:cNvPr id="20" name="Freeform: Shape 5">
              <a:extLst>
                <a:ext uri="{FF2B5EF4-FFF2-40B4-BE49-F238E27FC236}">
                  <a16:creationId xmlns:a16="http://schemas.microsoft.com/office/drawing/2014/main" id="{E8F5EF4F-59A0-985C-E99D-FDA04B0D893E}"/>
                </a:ext>
              </a:extLst>
            </p:cNvPr>
            <p:cNvSpPr/>
            <p:nvPr/>
          </p:nvSpPr>
          <p:spPr>
            <a:xfrm>
              <a:off x="8866021" y="1694363"/>
              <a:ext cx="348681" cy="665342"/>
            </a:xfrm>
            <a:custGeom>
              <a:avLst/>
              <a:gdLst>
                <a:gd name="connsiteX0" fmla="*/ 67601 w 348681"/>
                <a:gd name="connsiteY0" fmla="*/ 0 h 665342"/>
                <a:gd name="connsiteX1" fmla="*/ 348681 w 348681"/>
                <a:gd name="connsiteY1" fmla="*/ 88950 h 665342"/>
                <a:gd name="connsiteX2" fmla="*/ 277522 w 348681"/>
                <a:gd name="connsiteY2" fmla="*/ 305986 h 665342"/>
                <a:gd name="connsiteX3" fmla="*/ 277522 w 348681"/>
                <a:gd name="connsiteY3" fmla="*/ 487443 h 665342"/>
                <a:gd name="connsiteX4" fmla="*/ 245500 w 348681"/>
                <a:gd name="connsiteY4" fmla="*/ 480327 h 665342"/>
                <a:gd name="connsiteX5" fmla="*/ 252616 w 348681"/>
                <a:gd name="connsiteY5" fmla="*/ 665342 h 665342"/>
                <a:gd name="connsiteX6" fmla="*/ 224152 w 348681"/>
                <a:gd name="connsiteY6" fmla="*/ 661784 h 665342"/>
                <a:gd name="connsiteX7" fmla="*/ 224152 w 348681"/>
                <a:gd name="connsiteY7" fmla="*/ 661784 h 665342"/>
                <a:gd name="connsiteX8" fmla="*/ 7116 w 348681"/>
                <a:gd name="connsiteY8" fmla="*/ 661784 h 665342"/>
                <a:gd name="connsiteX9" fmla="*/ 7116 w 348681"/>
                <a:gd name="connsiteY9" fmla="*/ 480327 h 665342"/>
                <a:gd name="connsiteX10" fmla="*/ 0 w 348681"/>
                <a:gd name="connsiteY10" fmla="*/ 476769 h 665342"/>
                <a:gd name="connsiteX11" fmla="*/ 0 w 348681"/>
                <a:gd name="connsiteY11" fmla="*/ 195689 h 665342"/>
                <a:gd name="connsiteX12" fmla="*/ 67601 w 348681"/>
                <a:gd name="connsiteY12" fmla="*/ 0 h 66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681" h="665342">
                  <a:moveTo>
                    <a:pt x="67601" y="0"/>
                  </a:moveTo>
                  <a:lnTo>
                    <a:pt x="348681" y="88950"/>
                  </a:lnTo>
                  <a:lnTo>
                    <a:pt x="277522" y="305986"/>
                  </a:lnTo>
                  <a:lnTo>
                    <a:pt x="277522" y="487443"/>
                  </a:lnTo>
                  <a:lnTo>
                    <a:pt x="245500" y="480327"/>
                  </a:lnTo>
                  <a:lnTo>
                    <a:pt x="252616" y="665342"/>
                  </a:lnTo>
                  <a:lnTo>
                    <a:pt x="224152" y="661784"/>
                  </a:lnTo>
                  <a:lnTo>
                    <a:pt x="224152" y="661784"/>
                  </a:lnTo>
                  <a:lnTo>
                    <a:pt x="7116" y="661784"/>
                  </a:lnTo>
                  <a:lnTo>
                    <a:pt x="7116" y="480327"/>
                  </a:lnTo>
                  <a:lnTo>
                    <a:pt x="0" y="476769"/>
                  </a:lnTo>
                  <a:lnTo>
                    <a:pt x="0" y="195689"/>
                  </a:lnTo>
                  <a:lnTo>
                    <a:pt x="67601" y="0"/>
                  </a:lnTo>
                  <a:close/>
                </a:path>
              </a:pathLst>
            </a:custGeom>
            <a:solidFill>
              <a:srgbClr val="F7F7F7"/>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Arial"/>
                <a:ea typeface="Arial"/>
                <a:cs typeface="Arial"/>
                <a:sym typeface="Arial"/>
              </a:endParaRPr>
            </a:p>
          </p:txBody>
        </p:sp>
        <p:sp>
          <p:nvSpPr>
            <p:cNvPr id="21" name="Freeform: Shape 21">
              <a:extLst>
                <a:ext uri="{FF2B5EF4-FFF2-40B4-BE49-F238E27FC236}">
                  <a16:creationId xmlns:a16="http://schemas.microsoft.com/office/drawing/2014/main" id="{FC7F7FCA-A791-0047-149B-35EC5F8FCCB1}"/>
                </a:ext>
              </a:extLst>
            </p:cNvPr>
            <p:cNvSpPr/>
            <p:nvPr/>
          </p:nvSpPr>
          <p:spPr>
            <a:xfrm>
              <a:off x="8573905" y="1091639"/>
              <a:ext cx="285750" cy="204787"/>
            </a:xfrm>
            <a:custGeom>
              <a:avLst/>
              <a:gdLst>
                <a:gd name="connsiteX0" fmla="*/ 7144 w 285750"/>
                <a:gd name="connsiteY0" fmla="*/ 0 h 204787"/>
                <a:gd name="connsiteX1" fmla="*/ 50007 w 285750"/>
                <a:gd name="connsiteY1" fmla="*/ 21431 h 204787"/>
                <a:gd name="connsiteX2" fmla="*/ 114300 w 285750"/>
                <a:gd name="connsiteY2" fmla="*/ 35718 h 204787"/>
                <a:gd name="connsiteX3" fmla="*/ 152400 w 285750"/>
                <a:gd name="connsiteY3" fmla="*/ 11906 h 204787"/>
                <a:gd name="connsiteX4" fmla="*/ 216694 w 285750"/>
                <a:gd name="connsiteY4" fmla="*/ 4762 h 204787"/>
                <a:gd name="connsiteX5" fmla="*/ 266700 w 285750"/>
                <a:gd name="connsiteY5" fmla="*/ 28575 h 204787"/>
                <a:gd name="connsiteX6" fmla="*/ 285750 w 285750"/>
                <a:gd name="connsiteY6" fmla="*/ 78581 h 204787"/>
                <a:gd name="connsiteX7" fmla="*/ 269082 w 285750"/>
                <a:gd name="connsiteY7" fmla="*/ 142875 h 204787"/>
                <a:gd name="connsiteX8" fmla="*/ 242888 w 285750"/>
                <a:gd name="connsiteY8" fmla="*/ 188118 h 204787"/>
                <a:gd name="connsiteX9" fmla="*/ 178594 w 285750"/>
                <a:gd name="connsiteY9" fmla="*/ 204787 h 204787"/>
                <a:gd name="connsiteX10" fmla="*/ 128588 w 285750"/>
                <a:gd name="connsiteY10" fmla="*/ 180975 h 204787"/>
                <a:gd name="connsiteX11" fmla="*/ 92869 w 285750"/>
                <a:gd name="connsiteY11" fmla="*/ 173831 h 204787"/>
                <a:gd name="connsiteX12" fmla="*/ 59532 w 285750"/>
                <a:gd name="connsiteY12" fmla="*/ 142875 h 204787"/>
                <a:gd name="connsiteX13" fmla="*/ 7144 w 285750"/>
                <a:gd name="connsiteY13" fmla="*/ 133350 h 204787"/>
                <a:gd name="connsiteX14" fmla="*/ 0 w 285750"/>
                <a:gd name="connsiteY14" fmla="*/ 83343 h 204787"/>
                <a:gd name="connsiteX15" fmla="*/ 7144 w 285750"/>
                <a:gd name="connsiteY15" fmla="*/ 0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750" h="204787">
                  <a:moveTo>
                    <a:pt x="7144" y="0"/>
                  </a:moveTo>
                  <a:lnTo>
                    <a:pt x="50007" y="21431"/>
                  </a:lnTo>
                  <a:lnTo>
                    <a:pt x="114300" y="35718"/>
                  </a:lnTo>
                  <a:lnTo>
                    <a:pt x="152400" y="11906"/>
                  </a:lnTo>
                  <a:lnTo>
                    <a:pt x="216694" y="4762"/>
                  </a:lnTo>
                  <a:lnTo>
                    <a:pt x="266700" y="28575"/>
                  </a:lnTo>
                  <a:lnTo>
                    <a:pt x="285750" y="78581"/>
                  </a:lnTo>
                  <a:lnTo>
                    <a:pt x="269082" y="142875"/>
                  </a:lnTo>
                  <a:lnTo>
                    <a:pt x="242888" y="188118"/>
                  </a:lnTo>
                  <a:lnTo>
                    <a:pt x="178594" y="204787"/>
                  </a:lnTo>
                  <a:lnTo>
                    <a:pt x="128588" y="180975"/>
                  </a:lnTo>
                  <a:lnTo>
                    <a:pt x="92869" y="173831"/>
                  </a:lnTo>
                  <a:lnTo>
                    <a:pt x="59532" y="142875"/>
                  </a:lnTo>
                  <a:lnTo>
                    <a:pt x="7144" y="133350"/>
                  </a:lnTo>
                  <a:lnTo>
                    <a:pt x="0" y="83343"/>
                  </a:lnTo>
                  <a:lnTo>
                    <a:pt x="7144" y="0"/>
                  </a:lnTo>
                  <a:close/>
                </a:path>
              </a:pathLst>
            </a:custGeom>
            <a:noFill/>
            <a:ln w="952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Arial"/>
                <a:ea typeface="Arial"/>
                <a:cs typeface="Arial"/>
                <a:sym typeface="Arial"/>
              </a:endParaRPr>
            </a:p>
          </p:txBody>
        </p:sp>
        <p:grpSp>
          <p:nvGrpSpPr>
            <p:cNvPr id="22" name="Group 21">
              <a:extLst>
                <a:ext uri="{FF2B5EF4-FFF2-40B4-BE49-F238E27FC236}">
                  <a16:creationId xmlns:a16="http://schemas.microsoft.com/office/drawing/2014/main" id="{7FD13C3A-978C-C852-8B76-079CAAC1D69C}"/>
                </a:ext>
              </a:extLst>
            </p:cNvPr>
            <p:cNvGrpSpPr/>
            <p:nvPr/>
          </p:nvGrpSpPr>
          <p:grpSpPr>
            <a:xfrm>
              <a:off x="9402858" y="5883778"/>
              <a:ext cx="857917" cy="45743"/>
              <a:chOff x="8312956" y="4951105"/>
              <a:chExt cx="1002039" cy="50524"/>
            </a:xfrm>
          </p:grpSpPr>
          <p:sp>
            <p:nvSpPr>
              <p:cNvPr id="23" name="Rectangle 22">
                <a:extLst>
                  <a:ext uri="{FF2B5EF4-FFF2-40B4-BE49-F238E27FC236}">
                    <a16:creationId xmlns:a16="http://schemas.microsoft.com/office/drawing/2014/main" id="{2B233E47-69F2-79ED-5141-C1B07D1412C1}"/>
                  </a:ext>
                </a:extLst>
              </p:cNvPr>
              <p:cNvSpPr/>
              <p:nvPr/>
            </p:nvSpPr>
            <p:spPr>
              <a:xfrm>
                <a:off x="8814740" y="4951132"/>
                <a:ext cx="500255" cy="504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667488-0AE5-6B77-0CC9-53867C9C5C91}"/>
                  </a:ext>
                </a:extLst>
              </p:cNvPr>
              <p:cNvSpPr/>
              <p:nvPr/>
            </p:nvSpPr>
            <p:spPr>
              <a:xfrm>
                <a:off x="8312956" y="4951105"/>
                <a:ext cx="500255" cy="504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C9CA5C38-1C7C-CD87-AAB8-EFA0ACD1D1CD}"/>
                </a:ext>
              </a:extLst>
            </p:cNvPr>
            <p:cNvSpPr txBox="1"/>
            <p:nvPr/>
          </p:nvSpPr>
          <p:spPr>
            <a:xfrm>
              <a:off x="9583344" y="5633390"/>
              <a:ext cx="497252" cy="246221"/>
            </a:xfrm>
            <a:prstGeom prst="rect">
              <a:avLst/>
            </a:prstGeom>
            <a:noFill/>
          </p:spPr>
          <p:txBody>
            <a:bodyPr wrap="none" rtlCol="0">
              <a:spAutoFit/>
            </a:bodyPr>
            <a:lstStyle/>
            <a:p>
              <a:r>
                <a:rPr lang="en-US" sz="1000">
                  <a:latin typeface="Arial" panose="020B0604020202020204" pitchFamily="34" charset="0"/>
                  <a:ea typeface="Tahoma" panose="020B0604030504040204" pitchFamily="34" charset="0"/>
                  <a:cs typeface="Arial" panose="020B0604020202020204" pitchFamily="34" charset="0"/>
                </a:rPr>
                <a:t> 4 km</a:t>
              </a:r>
            </a:p>
          </p:txBody>
        </p:sp>
        <p:sp>
          <p:nvSpPr>
            <p:cNvPr id="26" name="Oval 25">
              <a:extLst>
                <a:ext uri="{FF2B5EF4-FFF2-40B4-BE49-F238E27FC236}">
                  <a16:creationId xmlns:a16="http://schemas.microsoft.com/office/drawing/2014/main" id="{A3B984D7-AA69-DA0B-3199-500EEFA28D4C}"/>
                </a:ext>
              </a:extLst>
            </p:cNvPr>
            <p:cNvSpPr/>
            <p:nvPr/>
          </p:nvSpPr>
          <p:spPr>
            <a:xfrm rot="21411086">
              <a:off x="8789482" y="2680562"/>
              <a:ext cx="78581" cy="545307"/>
            </a:xfrm>
            <a:prstGeom prst="ellipse">
              <a:avLst/>
            </a:prstGeom>
            <a:noFill/>
            <a:ln w="952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Arial"/>
                <a:ea typeface="Arial"/>
                <a:cs typeface="Arial"/>
                <a:sym typeface="Arial"/>
              </a:endParaRPr>
            </a:p>
          </p:txBody>
        </p:sp>
        <p:sp>
          <p:nvSpPr>
            <p:cNvPr id="27" name="Oval 26">
              <a:extLst>
                <a:ext uri="{FF2B5EF4-FFF2-40B4-BE49-F238E27FC236}">
                  <a16:creationId xmlns:a16="http://schemas.microsoft.com/office/drawing/2014/main" id="{284B4431-F3C4-E4BA-3610-8996F13A961F}"/>
                </a:ext>
              </a:extLst>
            </p:cNvPr>
            <p:cNvSpPr/>
            <p:nvPr/>
          </p:nvSpPr>
          <p:spPr>
            <a:xfrm rot="21411086">
              <a:off x="8376193" y="3661510"/>
              <a:ext cx="78581" cy="545307"/>
            </a:xfrm>
            <a:prstGeom prst="ellipse">
              <a:avLst/>
            </a:prstGeom>
            <a:noFill/>
            <a:ln w="952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Arial"/>
                <a:ea typeface="Arial"/>
                <a:cs typeface="Arial"/>
                <a:sym typeface="Arial"/>
              </a:endParaRPr>
            </a:p>
          </p:txBody>
        </p:sp>
        <p:sp>
          <p:nvSpPr>
            <p:cNvPr id="28" name="TextBox 27">
              <a:extLst>
                <a:ext uri="{FF2B5EF4-FFF2-40B4-BE49-F238E27FC236}">
                  <a16:creationId xmlns:a16="http://schemas.microsoft.com/office/drawing/2014/main" id="{6B4F6306-7886-82AC-D34C-9271009DB49F}"/>
                </a:ext>
              </a:extLst>
            </p:cNvPr>
            <p:cNvSpPr txBox="1"/>
            <p:nvPr/>
          </p:nvSpPr>
          <p:spPr>
            <a:xfrm>
              <a:off x="9435055" y="2634332"/>
              <a:ext cx="1669553" cy="547137"/>
            </a:xfrm>
            <a:prstGeom prst="rect">
              <a:avLst/>
            </a:prstGeom>
            <a:noFill/>
          </p:spPr>
          <p:txBody>
            <a:bodyPr wrap="square" lIns="91440" tIns="45720" rIns="91440" bIns="45720" rtlCol="0" anchor="t">
              <a:spAutoFit/>
            </a:bodyPr>
            <a:lstStyle/>
            <a:p>
              <a:pPr marL="268288">
                <a:lnSpc>
                  <a:spcPct val="150000"/>
                </a:lnSpc>
              </a:pPr>
              <a:r>
                <a:rPr lang="en-US" sz="1050">
                  <a:latin typeface="Arial" panose="020B0604020202020204" pitchFamily="34" charset="0"/>
                  <a:cs typeface="Arial" panose="020B0604020202020204" pitchFamily="34" charset="0"/>
                </a:rPr>
                <a:t>McEwen Property</a:t>
              </a:r>
            </a:p>
            <a:p>
              <a:pPr marL="268288">
                <a:lnSpc>
                  <a:spcPct val="150000"/>
                </a:lnSpc>
              </a:pPr>
              <a:r>
                <a:rPr lang="en-US" sz="1050">
                  <a:latin typeface="Arial" panose="020B0604020202020204" pitchFamily="34" charset="0"/>
                  <a:cs typeface="Arial" panose="020B0604020202020204" pitchFamily="34" charset="0"/>
                </a:rPr>
                <a:t>Mineralized Area</a:t>
              </a:r>
            </a:p>
          </p:txBody>
        </p:sp>
        <p:sp>
          <p:nvSpPr>
            <p:cNvPr id="29" name="Oval 28">
              <a:extLst>
                <a:ext uri="{FF2B5EF4-FFF2-40B4-BE49-F238E27FC236}">
                  <a16:creationId xmlns:a16="http://schemas.microsoft.com/office/drawing/2014/main" id="{85A99322-B0D2-C13F-F243-42B72419A7D9}"/>
                </a:ext>
              </a:extLst>
            </p:cNvPr>
            <p:cNvSpPr/>
            <p:nvPr/>
          </p:nvSpPr>
          <p:spPr>
            <a:xfrm rot="21411086">
              <a:off x="9615294" y="2981653"/>
              <a:ext cx="67646" cy="147795"/>
            </a:xfrm>
            <a:prstGeom prst="ellipse">
              <a:avLst/>
            </a:prstGeom>
            <a:noFill/>
            <a:ln w="952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Arial"/>
                <a:ea typeface="Arial"/>
                <a:cs typeface="Arial"/>
                <a:sym typeface="Arial"/>
              </a:endParaRPr>
            </a:p>
          </p:txBody>
        </p:sp>
        <p:sp>
          <p:nvSpPr>
            <p:cNvPr id="30" name="Freeform: Shape 43">
              <a:extLst>
                <a:ext uri="{FF2B5EF4-FFF2-40B4-BE49-F238E27FC236}">
                  <a16:creationId xmlns:a16="http://schemas.microsoft.com/office/drawing/2014/main" id="{126B6651-2026-2554-2221-355B669E4781}"/>
                </a:ext>
              </a:extLst>
            </p:cNvPr>
            <p:cNvSpPr/>
            <p:nvPr/>
          </p:nvSpPr>
          <p:spPr>
            <a:xfrm>
              <a:off x="9579210" y="2760118"/>
              <a:ext cx="139816" cy="133225"/>
            </a:xfrm>
            <a:custGeom>
              <a:avLst/>
              <a:gdLst>
                <a:gd name="connsiteX0" fmla="*/ 0 w 308113"/>
                <a:gd name="connsiteY0" fmla="*/ 0 h 178904"/>
                <a:gd name="connsiteX1" fmla="*/ 288235 w 308113"/>
                <a:gd name="connsiteY1" fmla="*/ 19878 h 178904"/>
                <a:gd name="connsiteX2" fmla="*/ 308113 w 308113"/>
                <a:gd name="connsiteY2" fmla="*/ 168965 h 178904"/>
                <a:gd name="connsiteX3" fmla="*/ 149087 w 308113"/>
                <a:gd name="connsiteY3" fmla="*/ 178904 h 178904"/>
                <a:gd name="connsiteX4" fmla="*/ 9939 w 308113"/>
                <a:gd name="connsiteY4" fmla="*/ 159026 h 178904"/>
                <a:gd name="connsiteX5" fmla="*/ 0 w 308113"/>
                <a:gd name="connsiteY5" fmla="*/ 0 h 17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13" h="178904">
                  <a:moveTo>
                    <a:pt x="0" y="0"/>
                  </a:moveTo>
                  <a:lnTo>
                    <a:pt x="288235" y="19878"/>
                  </a:lnTo>
                  <a:lnTo>
                    <a:pt x="308113" y="168965"/>
                  </a:lnTo>
                  <a:lnTo>
                    <a:pt x="149087" y="178904"/>
                  </a:lnTo>
                  <a:lnTo>
                    <a:pt x="9939" y="159026"/>
                  </a:lnTo>
                  <a:lnTo>
                    <a:pt x="0" y="0"/>
                  </a:lnTo>
                  <a:close/>
                </a:path>
              </a:pathLst>
            </a:custGeom>
            <a:solidFill>
              <a:srgbClr val="F7F7F7"/>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hangingPunct="0"/>
              <a:endParaRPr lang="en-US" sz="3600">
                <a:solidFill>
                  <a:srgbClr val="000000"/>
                </a:solidFill>
                <a:latin typeface="Arial"/>
                <a:cs typeface="Arial"/>
                <a:sym typeface="Arial"/>
              </a:endParaRPr>
            </a:p>
          </p:txBody>
        </p:sp>
        <p:sp>
          <p:nvSpPr>
            <p:cNvPr id="31" name="TextBox 30">
              <a:extLst>
                <a:ext uri="{FF2B5EF4-FFF2-40B4-BE49-F238E27FC236}">
                  <a16:creationId xmlns:a16="http://schemas.microsoft.com/office/drawing/2014/main" id="{AB5E76CE-F2ED-73F3-E467-EF3C259E1A77}"/>
                </a:ext>
              </a:extLst>
            </p:cNvPr>
            <p:cNvSpPr txBox="1"/>
            <p:nvPr/>
          </p:nvSpPr>
          <p:spPr>
            <a:xfrm>
              <a:off x="9488287" y="2065888"/>
              <a:ext cx="1507959" cy="550407"/>
            </a:xfrm>
            <a:prstGeom prst="rect">
              <a:avLst/>
            </a:prstGeom>
            <a:noFill/>
          </p:spPr>
          <p:txBody>
            <a:bodyPr wrap="square" lIns="91440" tIns="45720" rIns="91440" bIns="45720" rtlCol="0" anchor="t">
              <a:spAutoFit/>
            </a:bodyPr>
            <a:lstStyle/>
            <a:p>
              <a:pPr algn="ctr">
                <a:lnSpc>
                  <a:spcPct val="120000"/>
                </a:lnSpc>
              </a:pPr>
              <a:r>
                <a:rPr lang="en-US" sz="1300" b="1">
                  <a:latin typeface="Arial" panose="020B0604020202020204" pitchFamily="34" charset="0"/>
                  <a:cs typeface="Arial" panose="020B0604020202020204" pitchFamily="34" charset="0"/>
                </a:rPr>
                <a:t>Eureka Property</a:t>
              </a:r>
            </a:p>
            <a:p>
              <a:pPr algn="ctr">
                <a:lnSpc>
                  <a:spcPct val="120000"/>
                </a:lnSpc>
              </a:pPr>
              <a:r>
                <a:rPr lang="en-US" sz="1300" b="1">
                  <a:latin typeface="Arial" panose="020B0604020202020204" pitchFamily="34" charset="0"/>
                  <a:cs typeface="Arial" panose="020B0604020202020204" pitchFamily="34" charset="0"/>
                </a:rPr>
                <a:t>Map</a:t>
              </a:r>
            </a:p>
          </p:txBody>
        </p:sp>
        <p:sp>
          <p:nvSpPr>
            <p:cNvPr id="33" name="Freeform: Shape 17">
              <a:extLst>
                <a:ext uri="{FF2B5EF4-FFF2-40B4-BE49-F238E27FC236}">
                  <a16:creationId xmlns:a16="http://schemas.microsoft.com/office/drawing/2014/main" id="{36071094-4900-4FD1-A490-8D5BB9F6F67F}"/>
                </a:ext>
              </a:extLst>
            </p:cNvPr>
            <p:cNvSpPr/>
            <p:nvPr/>
          </p:nvSpPr>
          <p:spPr>
            <a:xfrm>
              <a:off x="7200900" y="462510"/>
              <a:ext cx="1854585" cy="1821798"/>
            </a:xfrm>
            <a:custGeom>
              <a:avLst/>
              <a:gdLst>
                <a:gd name="connsiteX0" fmla="*/ 0 w 1828800"/>
                <a:gd name="connsiteY0" fmla="*/ 436033 h 1748367"/>
                <a:gd name="connsiteX1" fmla="*/ 0 w 1828800"/>
                <a:gd name="connsiteY1" fmla="*/ 563033 h 1748367"/>
                <a:gd name="connsiteX2" fmla="*/ 122767 w 1828800"/>
                <a:gd name="connsiteY2" fmla="*/ 563033 h 1748367"/>
                <a:gd name="connsiteX3" fmla="*/ 118533 w 1828800"/>
                <a:gd name="connsiteY3" fmla="*/ 855133 h 1748367"/>
                <a:gd name="connsiteX4" fmla="*/ 224367 w 1828800"/>
                <a:gd name="connsiteY4" fmla="*/ 855133 h 1748367"/>
                <a:gd name="connsiteX5" fmla="*/ 220133 w 1828800"/>
                <a:gd name="connsiteY5" fmla="*/ 1079500 h 1748367"/>
                <a:gd name="connsiteX6" fmla="*/ 359833 w 1828800"/>
                <a:gd name="connsiteY6" fmla="*/ 1071033 h 1748367"/>
                <a:gd name="connsiteX7" fmla="*/ 372533 w 1828800"/>
                <a:gd name="connsiteY7" fmla="*/ 1540933 h 1748367"/>
                <a:gd name="connsiteX8" fmla="*/ 575733 w 1828800"/>
                <a:gd name="connsiteY8" fmla="*/ 1540933 h 1748367"/>
                <a:gd name="connsiteX9" fmla="*/ 584200 w 1828800"/>
                <a:gd name="connsiteY9" fmla="*/ 1430867 h 1748367"/>
                <a:gd name="connsiteX10" fmla="*/ 668867 w 1828800"/>
                <a:gd name="connsiteY10" fmla="*/ 1418167 h 1748367"/>
                <a:gd name="connsiteX11" fmla="*/ 668867 w 1828800"/>
                <a:gd name="connsiteY11" fmla="*/ 1452033 h 1748367"/>
                <a:gd name="connsiteX12" fmla="*/ 842433 w 1828800"/>
                <a:gd name="connsiteY12" fmla="*/ 1447800 h 1748367"/>
                <a:gd name="connsiteX13" fmla="*/ 842433 w 1828800"/>
                <a:gd name="connsiteY13" fmla="*/ 1557867 h 1748367"/>
                <a:gd name="connsiteX14" fmla="*/ 893233 w 1828800"/>
                <a:gd name="connsiteY14" fmla="*/ 1549400 h 1748367"/>
                <a:gd name="connsiteX15" fmla="*/ 897467 w 1828800"/>
                <a:gd name="connsiteY15" fmla="*/ 1562100 h 1748367"/>
                <a:gd name="connsiteX16" fmla="*/ 1092200 w 1828800"/>
                <a:gd name="connsiteY16" fmla="*/ 1562100 h 1748367"/>
                <a:gd name="connsiteX17" fmla="*/ 1087967 w 1828800"/>
                <a:gd name="connsiteY17" fmla="*/ 1663700 h 1748367"/>
                <a:gd name="connsiteX18" fmla="*/ 1210733 w 1828800"/>
                <a:gd name="connsiteY18" fmla="*/ 1655233 h 1748367"/>
                <a:gd name="connsiteX19" fmla="*/ 1253067 w 1828800"/>
                <a:gd name="connsiteY19" fmla="*/ 1646767 h 1748367"/>
                <a:gd name="connsiteX20" fmla="*/ 1253067 w 1828800"/>
                <a:gd name="connsiteY20" fmla="*/ 1625600 h 1748367"/>
                <a:gd name="connsiteX21" fmla="*/ 1388533 w 1828800"/>
                <a:gd name="connsiteY21" fmla="*/ 1625600 h 1748367"/>
                <a:gd name="connsiteX22" fmla="*/ 1426633 w 1828800"/>
                <a:gd name="connsiteY22" fmla="*/ 1566333 h 1748367"/>
                <a:gd name="connsiteX23" fmla="*/ 1447800 w 1828800"/>
                <a:gd name="connsiteY23" fmla="*/ 1570567 h 1748367"/>
                <a:gd name="connsiteX24" fmla="*/ 1426633 w 1828800"/>
                <a:gd name="connsiteY24" fmla="*/ 1612900 h 1748367"/>
                <a:gd name="connsiteX25" fmla="*/ 1447800 w 1828800"/>
                <a:gd name="connsiteY25" fmla="*/ 1617133 h 1748367"/>
                <a:gd name="connsiteX26" fmla="*/ 1435100 w 1828800"/>
                <a:gd name="connsiteY26" fmla="*/ 1663700 h 1748367"/>
                <a:gd name="connsiteX27" fmla="*/ 1460500 w 1828800"/>
                <a:gd name="connsiteY27" fmla="*/ 1663700 h 1748367"/>
                <a:gd name="connsiteX28" fmla="*/ 1460500 w 1828800"/>
                <a:gd name="connsiteY28" fmla="*/ 1748367 h 1748367"/>
                <a:gd name="connsiteX29" fmla="*/ 1477433 w 1828800"/>
                <a:gd name="connsiteY29" fmla="*/ 1731433 h 1748367"/>
                <a:gd name="connsiteX30" fmla="*/ 1477433 w 1828800"/>
                <a:gd name="connsiteY30" fmla="*/ 1706033 h 1748367"/>
                <a:gd name="connsiteX31" fmla="*/ 1498600 w 1828800"/>
                <a:gd name="connsiteY31" fmla="*/ 1612900 h 1748367"/>
                <a:gd name="connsiteX32" fmla="*/ 1460500 w 1828800"/>
                <a:gd name="connsiteY32" fmla="*/ 1524000 h 1748367"/>
                <a:gd name="connsiteX33" fmla="*/ 1655233 w 1828800"/>
                <a:gd name="connsiteY33" fmla="*/ 1519767 h 1748367"/>
                <a:gd name="connsiteX34" fmla="*/ 1655233 w 1828800"/>
                <a:gd name="connsiteY34" fmla="*/ 1367367 h 1748367"/>
                <a:gd name="connsiteX35" fmla="*/ 1727200 w 1828800"/>
                <a:gd name="connsiteY35" fmla="*/ 1147233 h 1748367"/>
                <a:gd name="connsiteX36" fmla="*/ 1756833 w 1828800"/>
                <a:gd name="connsiteY36" fmla="*/ 1159933 h 1748367"/>
                <a:gd name="connsiteX37" fmla="*/ 1752600 w 1828800"/>
                <a:gd name="connsiteY37" fmla="*/ 1032933 h 1748367"/>
                <a:gd name="connsiteX38" fmla="*/ 1790700 w 1828800"/>
                <a:gd name="connsiteY38" fmla="*/ 1032933 h 1748367"/>
                <a:gd name="connsiteX39" fmla="*/ 1778000 w 1828800"/>
                <a:gd name="connsiteY39" fmla="*/ 825500 h 1748367"/>
                <a:gd name="connsiteX40" fmla="*/ 1828800 w 1828800"/>
                <a:gd name="connsiteY40" fmla="*/ 812800 h 1748367"/>
                <a:gd name="connsiteX41" fmla="*/ 1816100 w 1828800"/>
                <a:gd name="connsiteY41" fmla="*/ 694267 h 1748367"/>
                <a:gd name="connsiteX42" fmla="*/ 1778000 w 1828800"/>
                <a:gd name="connsiteY42" fmla="*/ 664633 h 1748367"/>
                <a:gd name="connsiteX43" fmla="*/ 1807633 w 1828800"/>
                <a:gd name="connsiteY43" fmla="*/ 567267 h 1748367"/>
                <a:gd name="connsiteX44" fmla="*/ 1824567 w 1828800"/>
                <a:gd name="connsiteY44" fmla="*/ 554567 h 1748367"/>
                <a:gd name="connsiteX45" fmla="*/ 1820333 w 1828800"/>
                <a:gd name="connsiteY45" fmla="*/ 486833 h 1748367"/>
                <a:gd name="connsiteX46" fmla="*/ 1761067 w 1828800"/>
                <a:gd name="connsiteY46" fmla="*/ 478367 h 1748367"/>
                <a:gd name="connsiteX47" fmla="*/ 1752600 w 1828800"/>
                <a:gd name="connsiteY47" fmla="*/ 440267 h 1748367"/>
                <a:gd name="connsiteX48" fmla="*/ 1744133 w 1828800"/>
                <a:gd name="connsiteY48" fmla="*/ 8467 h 1748367"/>
                <a:gd name="connsiteX49" fmla="*/ 1600200 w 1828800"/>
                <a:gd name="connsiteY49" fmla="*/ 8467 h 1748367"/>
                <a:gd name="connsiteX50" fmla="*/ 1189567 w 1828800"/>
                <a:gd name="connsiteY50" fmla="*/ 4233 h 1748367"/>
                <a:gd name="connsiteX51" fmla="*/ 1138767 w 1828800"/>
                <a:gd name="connsiteY51" fmla="*/ 0 h 1748367"/>
                <a:gd name="connsiteX52" fmla="*/ 537633 w 1828800"/>
                <a:gd name="connsiteY52" fmla="*/ 25400 h 1748367"/>
                <a:gd name="connsiteX53" fmla="*/ 0 w 1828800"/>
                <a:gd name="connsiteY53" fmla="*/ 16933 h 1748367"/>
                <a:gd name="connsiteX54" fmla="*/ 0 w 1828800"/>
                <a:gd name="connsiteY54" fmla="*/ 436033 h 1748367"/>
                <a:gd name="connsiteX0" fmla="*/ 537633 w 1828800"/>
                <a:gd name="connsiteY0" fmla="*/ 25400 h 1748367"/>
                <a:gd name="connsiteX1" fmla="*/ 0 w 1828800"/>
                <a:gd name="connsiteY1" fmla="*/ 16933 h 1748367"/>
                <a:gd name="connsiteX2" fmla="*/ 0 w 1828800"/>
                <a:gd name="connsiteY2" fmla="*/ 436033 h 1748367"/>
                <a:gd name="connsiteX3" fmla="*/ 0 w 1828800"/>
                <a:gd name="connsiteY3" fmla="*/ 563033 h 1748367"/>
                <a:gd name="connsiteX4" fmla="*/ 122767 w 1828800"/>
                <a:gd name="connsiteY4" fmla="*/ 563033 h 1748367"/>
                <a:gd name="connsiteX5" fmla="*/ 118533 w 1828800"/>
                <a:gd name="connsiteY5" fmla="*/ 855133 h 1748367"/>
                <a:gd name="connsiteX6" fmla="*/ 224367 w 1828800"/>
                <a:gd name="connsiteY6" fmla="*/ 855133 h 1748367"/>
                <a:gd name="connsiteX7" fmla="*/ 220133 w 1828800"/>
                <a:gd name="connsiteY7" fmla="*/ 1079500 h 1748367"/>
                <a:gd name="connsiteX8" fmla="*/ 359833 w 1828800"/>
                <a:gd name="connsiteY8" fmla="*/ 1071033 h 1748367"/>
                <a:gd name="connsiteX9" fmla="*/ 372533 w 1828800"/>
                <a:gd name="connsiteY9" fmla="*/ 1540933 h 1748367"/>
                <a:gd name="connsiteX10" fmla="*/ 575733 w 1828800"/>
                <a:gd name="connsiteY10" fmla="*/ 1540933 h 1748367"/>
                <a:gd name="connsiteX11" fmla="*/ 584200 w 1828800"/>
                <a:gd name="connsiteY11" fmla="*/ 1430867 h 1748367"/>
                <a:gd name="connsiteX12" fmla="*/ 668867 w 1828800"/>
                <a:gd name="connsiteY12" fmla="*/ 1418167 h 1748367"/>
                <a:gd name="connsiteX13" fmla="*/ 668867 w 1828800"/>
                <a:gd name="connsiteY13" fmla="*/ 1452033 h 1748367"/>
                <a:gd name="connsiteX14" fmla="*/ 842433 w 1828800"/>
                <a:gd name="connsiteY14" fmla="*/ 1447800 h 1748367"/>
                <a:gd name="connsiteX15" fmla="*/ 842433 w 1828800"/>
                <a:gd name="connsiteY15" fmla="*/ 1557867 h 1748367"/>
                <a:gd name="connsiteX16" fmla="*/ 893233 w 1828800"/>
                <a:gd name="connsiteY16" fmla="*/ 1549400 h 1748367"/>
                <a:gd name="connsiteX17" fmla="*/ 897467 w 1828800"/>
                <a:gd name="connsiteY17" fmla="*/ 1562100 h 1748367"/>
                <a:gd name="connsiteX18" fmla="*/ 1092200 w 1828800"/>
                <a:gd name="connsiteY18" fmla="*/ 1562100 h 1748367"/>
                <a:gd name="connsiteX19" fmla="*/ 1087967 w 1828800"/>
                <a:gd name="connsiteY19" fmla="*/ 1663700 h 1748367"/>
                <a:gd name="connsiteX20" fmla="*/ 1210733 w 1828800"/>
                <a:gd name="connsiteY20" fmla="*/ 1655233 h 1748367"/>
                <a:gd name="connsiteX21" fmla="*/ 1253067 w 1828800"/>
                <a:gd name="connsiteY21" fmla="*/ 1646767 h 1748367"/>
                <a:gd name="connsiteX22" fmla="*/ 1253067 w 1828800"/>
                <a:gd name="connsiteY22" fmla="*/ 1625600 h 1748367"/>
                <a:gd name="connsiteX23" fmla="*/ 1388533 w 1828800"/>
                <a:gd name="connsiteY23" fmla="*/ 1625600 h 1748367"/>
                <a:gd name="connsiteX24" fmla="*/ 1426633 w 1828800"/>
                <a:gd name="connsiteY24" fmla="*/ 1566333 h 1748367"/>
                <a:gd name="connsiteX25" fmla="*/ 1447800 w 1828800"/>
                <a:gd name="connsiteY25" fmla="*/ 1570567 h 1748367"/>
                <a:gd name="connsiteX26" fmla="*/ 1426633 w 1828800"/>
                <a:gd name="connsiteY26" fmla="*/ 1612900 h 1748367"/>
                <a:gd name="connsiteX27" fmla="*/ 1447800 w 1828800"/>
                <a:gd name="connsiteY27" fmla="*/ 1617133 h 1748367"/>
                <a:gd name="connsiteX28" fmla="*/ 1435100 w 1828800"/>
                <a:gd name="connsiteY28" fmla="*/ 1663700 h 1748367"/>
                <a:gd name="connsiteX29" fmla="*/ 1460500 w 1828800"/>
                <a:gd name="connsiteY29" fmla="*/ 1663700 h 1748367"/>
                <a:gd name="connsiteX30" fmla="*/ 1460500 w 1828800"/>
                <a:gd name="connsiteY30" fmla="*/ 1748367 h 1748367"/>
                <a:gd name="connsiteX31" fmla="*/ 1477433 w 1828800"/>
                <a:gd name="connsiteY31" fmla="*/ 1731433 h 1748367"/>
                <a:gd name="connsiteX32" fmla="*/ 1477433 w 1828800"/>
                <a:gd name="connsiteY32" fmla="*/ 1706033 h 1748367"/>
                <a:gd name="connsiteX33" fmla="*/ 1498600 w 1828800"/>
                <a:gd name="connsiteY33" fmla="*/ 1612900 h 1748367"/>
                <a:gd name="connsiteX34" fmla="*/ 1460500 w 1828800"/>
                <a:gd name="connsiteY34" fmla="*/ 1524000 h 1748367"/>
                <a:gd name="connsiteX35" fmla="*/ 1655233 w 1828800"/>
                <a:gd name="connsiteY35" fmla="*/ 1519767 h 1748367"/>
                <a:gd name="connsiteX36" fmla="*/ 1655233 w 1828800"/>
                <a:gd name="connsiteY36" fmla="*/ 1367367 h 1748367"/>
                <a:gd name="connsiteX37" fmla="*/ 1727200 w 1828800"/>
                <a:gd name="connsiteY37" fmla="*/ 1147233 h 1748367"/>
                <a:gd name="connsiteX38" fmla="*/ 1756833 w 1828800"/>
                <a:gd name="connsiteY38" fmla="*/ 1159933 h 1748367"/>
                <a:gd name="connsiteX39" fmla="*/ 1752600 w 1828800"/>
                <a:gd name="connsiteY39" fmla="*/ 1032933 h 1748367"/>
                <a:gd name="connsiteX40" fmla="*/ 1790700 w 1828800"/>
                <a:gd name="connsiteY40" fmla="*/ 1032933 h 1748367"/>
                <a:gd name="connsiteX41" fmla="*/ 1778000 w 1828800"/>
                <a:gd name="connsiteY41" fmla="*/ 825500 h 1748367"/>
                <a:gd name="connsiteX42" fmla="*/ 1828800 w 1828800"/>
                <a:gd name="connsiteY42" fmla="*/ 812800 h 1748367"/>
                <a:gd name="connsiteX43" fmla="*/ 1816100 w 1828800"/>
                <a:gd name="connsiteY43" fmla="*/ 694267 h 1748367"/>
                <a:gd name="connsiteX44" fmla="*/ 1778000 w 1828800"/>
                <a:gd name="connsiteY44" fmla="*/ 664633 h 1748367"/>
                <a:gd name="connsiteX45" fmla="*/ 1807633 w 1828800"/>
                <a:gd name="connsiteY45" fmla="*/ 567267 h 1748367"/>
                <a:gd name="connsiteX46" fmla="*/ 1824567 w 1828800"/>
                <a:gd name="connsiteY46" fmla="*/ 554567 h 1748367"/>
                <a:gd name="connsiteX47" fmla="*/ 1820333 w 1828800"/>
                <a:gd name="connsiteY47" fmla="*/ 486833 h 1748367"/>
                <a:gd name="connsiteX48" fmla="*/ 1761067 w 1828800"/>
                <a:gd name="connsiteY48" fmla="*/ 478367 h 1748367"/>
                <a:gd name="connsiteX49" fmla="*/ 1752600 w 1828800"/>
                <a:gd name="connsiteY49" fmla="*/ 440267 h 1748367"/>
                <a:gd name="connsiteX50" fmla="*/ 1744133 w 1828800"/>
                <a:gd name="connsiteY50" fmla="*/ 8467 h 1748367"/>
                <a:gd name="connsiteX51" fmla="*/ 1600200 w 1828800"/>
                <a:gd name="connsiteY51" fmla="*/ 8467 h 1748367"/>
                <a:gd name="connsiteX52" fmla="*/ 1189567 w 1828800"/>
                <a:gd name="connsiteY52" fmla="*/ 4233 h 1748367"/>
                <a:gd name="connsiteX53" fmla="*/ 1138767 w 1828800"/>
                <a:gd name="connsiteY53" fmla="*/ 0 h 1748367"/>
                <a:gd name="connsiteX54" fmla="*/ 629073 w 1828800"/>
                <a:gd name="connsiteY54" fmla="*/ 116840 h 1748367"/>
                <a:gd name="connsiteX0" fmla="*/ 537633 w 1828800"/>
                <a:gd name="connsiteY0" fmla="*/ 25400 h 1748367"/>
                <a:gd name="connsiteX1" fmla="*/ 0 w 1828800"/>
                <a:gd name="connsiteY1" fmla="*/ 16933 h 1748367"/>
                <a:gd name="connsiteX2" fmla="*/ 0 w 1828800"/>
                <a:gd name="connsiteY2" fmla="*/ 436033 h 1748367"/>
                <a:gd name="connsiteX3" fmla="*/ 0 w 1828800"/>
                <a:gd name="connsiteY3" fmla="*/ 563033 h 1748367"/>
                <a:gd name="connsiteX4" fmla="*/ 122767 w 1828800"/>
                <a:gd name="connsiteY4" fmla="*/ 563033 h 1748367"/>
                <a:gd name="connsiteX5" fmla="*/ 118533 w 1828800"/>
                <a:gd name="connsiteY5" fmla="*/ 855133 h 1748367"/>
                <a:gd name="connsiteX6" fmla="*/ 224367 w 1828800"/>
                <a:gd name="connsiteY6" fmla="*/ 855133 h 1748367"/>
                <a:gd name="connsiteX7" fmla="*/ 220133 w 1828800"/>
                <a:gd name="connsiteY7" fmla="*/ 1079500 h 1748367"/>
                <a:gd name="connsiteX8" fmla="*/ 359833 w 1828800"/>
                <a:gd name="connsiteY8" fmla="*/ 1071033 h 1748367"/>
                <a:gd name="connsiteX9" fmla="*/ 372533 w 1828800"/>
                <a:gd name="connsiteY9" fmla="*/ 1540933 h 1748367"/>
                <a:gd name="connsiteX10" fmla="*/ 575733 w 1828800"/>
                <a:gd name="connsiteY10" fmla="*/ 1540933 h 1748367"/>
                <a:gd name="connsiteX11" fmla="*/ 584200 w 1828800"/>
                <a:gd name="connsiteY11" fmla="*/ 1430867 h 1748367"/>
                <a:gd name="connsiteX12" fmla="*/ 668867 w 1828800"/>
                <a:gd name="connsiteY12" fmla="*/ 1418167 h 1748367"/>
                <a:gd name="connsiteX13" fmla="*/ 668867 w 1828800"/>
                <a:gd name="connsiteY13" fmla="*/ 1452033 h 1748367"/>
                <a:gd name="connsiteX14" fmla="*/ 842433 w 1828800"/>
                <a:gd name="connsiteY14" fmla="*/ 1447800 h 1748367"/>
                <a:gd name="connsiteX15" fmla="*/ 842433 w 1828800"/>
                <a:gd name="connsiteY15" fmla="*/ 1557867 h 1748367"/>
                <a:gd name="connsiteX16" fmla="*/ 893233 w 1828800"/>
                <a:gd name="connsiteY16" fmla="*/ 1549400 h 1748367"/>
                <a:gd name="connsiteX17" fmla="*/ 897467 w 1828800"/>
                <a:gd name="connsiteY17" fmla="*/ 1562100 h 1748367"/>
                <a:gd name="connsiteX18" fmla="*/ 1092200 w 1828800"/>
                <a:gd name="connsiteY18" fmla="*/ 1562100 h 1748367"/>
                <a:gd name="connsiteX19" fmla="*/ 1087967 w 1828800"/>
                <a:gd name="connsiteY19" fmla="*/ 1663700 h 1748367"/>
                <a:gd name="connsiteX20" fmla="*/ 1210733 w 1828800"/>
                <a:gd name="connsiteY20" fmla="*/ 1655233 h 1748367"/>
                <a:gd name="connsiteX21" fmla="*/ 1253067 w 1828800"/>
                <a:gd name="connsiteY21" fmla="*/ 1646767 h 1748367"/>
                <a:gd name="connsiteX22" fmla="*/ 1253067 w 1828800"/>
                <a:gd name="connsiteY22" fmla="*/ 1625600 h 1748367"/>
                <a:gd name="connsiteX23" fmla="*/ 1388533 w 1828800"/>
                <a:gd name="connsiteY23" fmla="*/ 1625600 h 1748367"/>
                <a:gd name="connsiteX24" fmla="*/ 1426633 w 1828800"/>
                <a:gd name="connsiteY24" fmla="*/ 1566333 h 1748367"/>
                <a:gd name="connsiteX25" fmla="*/ 1447800 w 1828800"/>
                <a:gd name="connsiteY25" fmla="*/ 1570567 h 1748367"/>
                <a:gd name="connsiteX26" fmla="*/ 1426633 w 1828800"/>
                <a:gd name="connsiteY26" fmla="*/ 1612900 h 1748367"/>
                <a:gd name="connsiteX27" fmla="*/ 1447800 w 1828800"/>
                <a:gd name="connsiteY27" fmla="*/ 1617133 h 1748367"/>
                <a:gd name="connsiteX28" fmla="*/ 1435100 w 1828800"/>
                <a:gd name="connsiteY28" fmla="*/ 1663700 h 1748367"/>
                <a:gd name="connsiteX29" fmla="*/ 1460500 w 1828800"/>
                <a:gd name="connsiteY29" fmla="*/ 1663700 h 1748367"/>
                <a:gd name="connsiteX30" fmla="*/ 1460500 w 1828800"/>
                <a:gd name="connsiteY30" fmla="*/ 1748367 h 1748367"/>
                <a:gd name="connsiteX31" fmla="*/ 1477433 w 1828800"/>
                <a:gd name="connsiteY31" fmla="*/ 1731433 h 1748367"/>
                <a:gd name="connsiteX32" fmla="*/ 1477433 w 1828800"/>
                <a:gd name="connsiteY32" fmla="*/ 1706033 h 1748367"/>
                <a:gd name="connsiteX33" fmla="*/ 1498600 w 1828800"/>
                <a:gd name="connsiteY33" fmla="*/ 1612900 h 1748367"/>
                <a:gd name="connsiteX34" fmla="*/ 1460500 w 1828800"/>
                <a:gd name="connsiteY34" fmla="*/ 1524000 h 1748367"/>
                <a:gd name="connsiteX35" fmla="*/ 1655233 w 1828800"/>
                <a:gd name="connsiteY35" fmla="*/ 1519767 h 1748367"/>
                <a:gd name="connsiteX36" fmla="*/ 1655233 w 1828800"/>
                <a:gd name="connsiteY36" fmla="*/ 1367367 h 1748367"/>
                <a:gd name="connsiteX37" fmla="*/ 1727200 w 1828800"/>
                <a:gd name="connsiteY37" fmla="*/ 1147233 h 1748367"/>
                <a:gd name="connsiteX38" fmla="*/ 1756833 w 1828800"/>
                <a:gd name="connsiteY38" fmla="*/ 1159933 h 1748367"/>
                <a:gd name="connsiteX39" fmla="*/ 1752600 w 1828800"/>
                <a:gd name="connsiteY39" fmla="*/ 1032933 h 1748367"/>
                <a:gd name="connsiteX40" fmla="*/ 1790700 w 1828800"/>
                <a:gd name="connsiteY40" fmla="*/ 1032933 h 1748367"/>
                <a:gd name="connsiteX41" fmla="*/ 1778000 w 1828800"/>
                <a:gd name="connsiteY41" fmla="*/ 825500 h 1748367"/>
                <a:gd name="connsiteX42" fmla="*/ 1828800 w 1828800"/>
                <a:gd name="connsiteY42" fmla="*/ 812800 h 1748367"/>
                <a:gd name="connsiteX43" fmla="*/ 1816100 w 1828800"/>
                <a:gd name="connsiteY43" fmla="*/ 694267 h 1748367"/>
                <a:gd name="connsiteX44" fmla="*/ 1778000 w 1828800"/>
                <a:gd name="connsiteY44" fmla="*/ 664633 h 1748367"/>
                <a:gd name="connsiteX45" fmla="*/ 1807633 w 1828800"/>
                <a:gd name="connsiteY45" fmla="*/ 567267 h 1748367"/>
                <a:gd name="connsiteX46" fmla="*/ 1824567 w 1828800"/>
                <a:gd name="connsiteY46" fmla="*/ 554567 h 1748367"/>
                <a:gd name="connsiteX47" fmla="*/ 1820333 w 1828800"/>
                <a:gd name="connsiteY47" fmla="*/ 486833 h 1748367"/>
                <a:gd name="connsiteX48" fmla="*/ 1761067 w 1828800"/>
                <a:gd name="connsiteY48" fmla="*/ 478367 h 1748367"/>
                <a:gd name="connsiteX49" fmla="*/ 1752600 w 1828800"/>
                <a:gd name="connsiteY49" fmla="*/ 440267 h 1748367"/>
                <a:gd name="connsiteX50" fmla="*/ 1749481 w 1828800"/>
                <a:gd name="connsiteY50" fmla="*/ 294552 h 1748367"/>
                <a:gd name="connsiteX51" fmla="*/ 1600200 w 1828800"/>
                <a:gd name="connsiteY51" fmla="*/ 8467 h 1748367"/>
                <a:gd name="connsiteX52" fmla="*/ 1189567 w 1828800"/>
                <a:gd name="connsiteY52" fmla="*/ 4233 h 1748367"/>
                <a:gd name="connsiteX53" fmla="*/ 1138767 w 1828800"/>
                <a:gd name="connsiteY53" fmla="*/ 0 h 1748367"/>
                <a:gd name="connsiteX54" fmla="*/ 629073 w 1828800"/>
                <a:gd name="connsiteY54" fmla="*/ 116840 h 1748367"/>
                <a:gd name="connsiteX0" fmla="*/ 537633 w 1854200"/>
                <a:gd name="connsiteY0" fmla="*/ 25400 h 1748367"/>
                <a:gd name="connsiteX1" fmla="*/ 0 w 1854200"/>
                <a:gd name="connsiteY1" fmla="*/ 16933 h 1748367"/>
                <a:gd name="connsiteX2" fmla="*/ 0 w 1854200"/>
                <a:gd name="connsiteY2" fmla="*/ 436033 h 1748367"/>
                <a:gd name="connsiteX3" fmla="*/ 0 w 1854200"/>
                <a:gd name="connsiteY3" fmla="*/ 563033 h 1748367"/>
                <a:gd name="connsiteX4" fmla="*/ 122767 w 1854200"/>
                <a:gd name="connsiteY4" fmla="*/ 563033 h 1748367"/>
                <a:gd name="connsiteX5" fmla="*/ 118533 w 1854200"/>
                <a:gd name="connsiteY5" fmla="*/ 855133 h 1748367"/>
                <a:gd name="connsiteX6" fmla="*/ 224367 w 1854200"/>
                <a:gd name="connsiteY6" fmla="*/ 855133 h 1748367"/>
                <a:gd name="connsiteX7" fmla="*/ 220133 w 1854200"/>
                <a:gd name="connsiteY7" fmla="*/ 1079500 h 1748367"/>
                <a:gd name="connsiteX8" fmla="*/ 359833 w 1854200"/>
                <a:gd name="connsiteY8" fmla="*/ 1071033 h 1748367"/>
                <a:gd name="connsiteX9" fmla="*/ 372533 w 1854200"/>
                <a:gd name="connsiteY9" fmla="*/ 1540933 h 1748367"/>
                <a:gd name="connsiteX10" fmla="*/ 575733 w 1854200"/>
                <a:gd name="connsiteY10" fmla="*/ 1540933 h 1748367"/>
                <a:gd name="connsiteX11" fmla="*/ 584200 w 1854200"/>
                <a:gd name="connsiteY11" fmla="*/ 1430867 h 1748367"/>
                <a:gd name="connsiteX12" fmla="*/ 668867 w 1854200"/>
                <a:gd name="connsiteY12" fmla="*/ 1418167 h 1748367"/>
                <a:gd name="connsiteX13" fmla="*/ 668867 w 1854200"/>
                <a:gd name="connsiteY13" fmla="*/ 1452033 h 1748367"/>
                <a:gd name="connsiteX14" fmla="*/ 842433 w 1854200"/>
                <a:gd name="connsiteY14" fmla="*/ 1447800 h 1748367"/>
                <a:gd name="connsiteX15" fmla="*/ 842433 w 1854200"/>
                <a:gd name="connsiteY15" fmla="*/ 1557867 h 1748367"/>
                <a:gd name="connsiteX16" fmla="*/ 893233 w 1854200"/>
                <a:gd name="connsiteY16" fmla="*/ 1549400 h 1748367"/>
                <a:gd name="connsiteX17" fmla="*/ 897467 w 1854200"/>
                <a:gd name="connsiteY17" fmla="*/ 1562100 h 1748367"/>
                <a:gd name="connsiteX18" fmla="*/ 1092200 w 1854200"/>
                <a:gd name="connsiteY18" fmla="*/ 1562100 h 1748367"/>
                <a:gd name="connsiteX19" fmla="*/ 1087967 w 1854200"/>
                <a:gd name="connsiteY19" fmla="*/ 1663700 h 1748367"/>
                <a:gd name="connsiteX20" fmla="*/ 1210733 w 1854200"/>
                <a:gd name="connsiteY20" fmla="*/ 1655233 h 1748367"/>
                <a:gd name="connsiteX21" fmla="*/ 1253067 w 1854200"/>
                <a:gd name="connsiteY21" fmla="*/ 1646767 h 1748367"/>
                <a:gd name="connsiteX22" fmla="*/ 1253067 w 1854200"/>
                <a:gd name="connsiteY22" fmla="*/ 1625600 h 1748367"/>
                <a:gd name="connsiteX23" fmla="*/ 1388533 w 1854200"/>
                <a:gd name="connsiteY23" fmla="*/ 1625600 h 1748367"/>
                <a:gd name="connsiteX24" fmla="*/ 1426633 w 1854200"/>
                <a:gd name="connsiteY24" fmla="*/ 1566333 h 1748367"/>
                <a:gd name="connsiteX25" fmla="*/ 1447800 w 1854200"/>
                <a:gd name="connsiteY25" fmla="*/ 1570567 h 1748367"/>
                <a:gd name="connsiteX26" fmla="*/ 1426633 w 1854200"/>
                <a:gd name="connsiteY26" fmla="*/ 1612900 h 1748367"/>
                <a:gd name="connsiteX27" fmla="*/ 1447800 w 1854200"/>
                <a:gd name="connsiteY27" fmla="*/ 1617133 h 1748367"/>
                <a:gd name="connsiteX28" fmla="*/ 1435100 w 1854200"/>
                <a:gd name="connsiteY28" fmla="*/ 1663700 h 1748367"/>
                <a:gd name="connsiteX29" fmla="*/ 1460500 w 1854200"/>
                <a:gd name="connsiteY29" fmla="*/ 1663700 h 1748367"/>
                <a:gd name="connsiteX30" fmla="*/ 1460500 w 1854200"/>
                <a:gd name="connsiteY30" fmla="*/ 1748367 h 1748367"/>
                <a:gd name="connsiteX31" fmla="*/ 1477433 w 1854200"/>
                <a:gd name="connsiteY31" fmla="*/ 1731433 h 1748367"/>
                <a:gd name="connsiteX32" fmla="*/ 1477433 w 1854200"/>
                <a:gd name="connsiteY32" fmla="*/ 1706033 h 1748367"/>
                <a:gd name="connsiteX33" fmla="*/ 1498600 w 1854200"/>
                <a:gd name="connsiteY33" fmla="*/ 1612900 h 1748367"/>
                <a:gd name="connsiteX34" fmla="*/ 1460500 w 1854200"/>
                <a:gd name="connsiteY34" fmla="*/ 1524000 h 1748367"/>
                <a:gd name="connsiteX35" fmla="*/ 1655233 w 1854200"/>
                <a:gd name="connsiteY35" fmla="*/ 1519767 h 1748367"/>
                <a:gd name="connsiteX36" fmla="*/ 1655233 w 1854200"/>
                <a:gd name="connsiteY36" fmla="*/ 1367367 h 1748367"/>
                <a:gd name="connsiteX37" fmla="*/ 1727200 w 1854200"/>
                <a:gd name="connsiteY37" fmla="*/ 1147233 h 1748367"/>
                <a:gd name="connsiteX38" fmla="*/ 1756833 w 1854200"/>
                <a:gd name="connsiteY38" fmla="*/ 1159933 h 1748367"/>
                <a:gd name="connsiteX39" fmla="*/ 1752600 w 1854200"/>
                <a:gd name="connsiteY39" fmla="*/ 1032933 h 1748367"/>
                <a:gd name="connsiteX40" fmla="*/ 1790700 w 1854200"/>
                <a:gd name="connsiteY40" fmla="*/ 1032933 h 1748367"/>
                <a:gd name="connsiteX41" fmla="*/ 1778000 w 1854200"/>
                <a:gd name="connsiteY41" fmla="*/ 825500 h 1748367"/>
                <a:gd name="connsiteX42" fmla="*/ 1828800 w 1854200"/>
                <a:gd name="connsiteY42" fmla="*/ 812800 h 1748367"/>
                <a:gd name="connsiteX43" fmla="*/ 1816100 w 1854200"/>
                <a:gd name="connsiteY43" fmla="*/ 694267 h 1748367"/>
                <a:gd name="connsiteX44" fmla="*/ 1778000 w 1854200"/>
                <a:gd name="connsiteY44" fmla="*/ 664633 h 1748367"/>
                <a:gd name="connsiteX45" fmla="*/ 1807633 w 1854200"/>
                <a:gd name="connsiteY45" fmla="*/ 567267 h 1748367"/>
                <a:gd name="connsiteX46" fmla="*/ 1824567 w 1854200"/>
                <a:gd name="connsiteY46" fmla="*/ 554567 h 1748367"/>
                <a:gd name="connsiteX47" fmla="*/ 1820333 w 1854200"/>
                <a:gd name="connsiteY47" fmla="*/ 486833 h 1748367"/>
                <a:gd name="connsiteX48" fmla="*/ 1761067 w 1854200"/>
                <a:gd name="connsiteY48" fmla="*/ 478367 h 1748367"/>
                <a:gd name="connsiteX49" fmla="*/ 1752600 w 1854200"/>
                <a:gd name="connsiteY49" fmla="*/ 440267 h 1748367"/>
                <a:gd name="connsiteX50" fmla="*/ 1749481 w 1854200"/>
                <a:gd name="connsiteY50" fmla="*/ 294552 h 1748367"/>
                <a:gd name="connsiteX51" fmla="*/ 1854200 w 1854200"/>
                <a:gd name="connsiteY51" fmla="*/ 289204 h 1748367"/>
                <a:gd name="connsiteX52" fmla="*/ 1189567 w 1854200"/>
                <a:gd name="connsiteY52" fmla="*/ 4233 h 1748367"/>
                <a:gd name="connsiteX53" fmla="*/ 1138767 w 1854200"/>
                <a:gd name="connsiteY53" fmla="*/ 0 h 1748367"/>
                <a:gd name="connsiteX54" fmla="*/ 629073 w 1854200"/>
                <a:gd name="connsiteY54" fmla="*/ 116840 h 1748367"/>
                <a:gd name="connsiteX0" fmla="*/ 537633 w 1854200"/>
                <a:gd name="connsiteY0" fmla="*/ 25400 h 1748367"/>
                <a:gd name="connsiteX1" fmla="*/ 0 w 1854200"/>
                <a:gd name="connsiteY1" fmla="*/ 16933 h 1748367"/>
                <a:gd name="connsiteX2" fmla="*/ 0 w 1854200"/>
                <a:gd name="connsiteY2" fmla="*/ 436033 h 1748367"/>
                <a:gd name="connsiteX3" fmla="*/ 0 w 1854200"/>
                <a:gd name="connsiteY3" fmla="*/ 563033 h 1748367"/>
                <a:gd name="connsiteX4" fmla="*/ 122767 w 1854200"/>
                <a:gd name="connsiteY4" fmla="*/ 563033 h 1748367"/>
                <a:gd name="connsiteX5" fmla="*/ 118533 w 1854200"/>
                <a:gd name="connsiteY5" fmla="*/ 855133 h 1748367"/>
                <a:gd name="connsiteX6" fmla="*/ 224367 w 1854200"/>
                <a:gd name="connsiteY6" fmla="*/ 855133 h 1748367"/>
                <a:gd name="connsiteX7" fmla="*/ 220133 w 1854200"/>
                <a:gd name="connsiteY7" fmla="*/ 1079500 h 1748367"/>
                <a:gd name="connsiteX8" fmla="*/ 359833 w 1854200"/>
                <a:gd name="connsiteY8" fmla="*/ 1071033 h 1748367"/>
                <a:gd name="connsiteX9" fmla="*/ 372533 w 1854200"/>
                <a:gd name="connsiteY9" fmla="*/ 1540933 h 1748367"/>
                <a:gd name="connsiteX10" fmla="*/ 575733 w 1854200"/>
                <a:gd name="connsiteY10" fmla="*/ 1540933 h 1748367"/>
                <a:gd name="connsiteX11" fmla="*/ 584200 w 1854200"/>
                <a:gd name="connsiteY11" fmla="*/ 1430867 h 1748367"/>
                <a:gd name="connsiteX12" fmla="*/ 668867 w 1854200"/>
                <a:gd name="connsiteY12" fmla="*/ 1418167 h 1748367"/>
                <a:gd name="connsiteX13" fmla="*/ 668867 w 1854200"/>
                <a:gd name="connsiteY13" fmla="*/ 1452033 h 1748367"/>
                <a:gd name="connsiteX14" fmla="*/ 842433 w 1854200"/>
                <a:gd name="connsiteY14" fmla="*/ 1447800 h 1748367"/>
                <a:gd name="connsiteX15" fmla="*/ 842433 w 1854200"/>
                <a:gd name="connsiteY15" fmla="*/ 1557867 h 1748367"/>
                <a:gd name="connsiteX16" fmla="*/ 893233 w 1854200"/>
                <a:gd name="connsiteY16" fmla="*/ 1549400 h 1748367"/>
                <a:gd name="connsiteX17" fmla="*/ 897467 w 1854200"/>
                <a:gd name="connsiteY17" fmla="*/ 1562100 h 1748367"/>
                <a:gd name="connsiteX18" fmla="*/ 1092200 w 1854200"/>
                <a:gd name="connsiteY18" fmla="*/ 1562100 h 1748367"/>
                <a:gd name="connsiteX19" fmla="*/ 1087967 w 1854200"/>
                <a:gd name="connsiteY19" fmla="*/ 1663700 h 1748367"/>
                <a:gd name="connsiteX20" fmla="*/ 1210733 w 1854200"/>
                <a:gd name="connsiteY20" fmla="*/ 1655233 h 1748367"/>
                <a:gd name="connsiteX21" fmla="*/ 1253067 w 1854200"/>
                <a:gd name="connsiteY21" fmla="*/ 1646767 h 1748367"/>
                <a:gd name="connsiteX22" fmla="*/ 1253067 w 1854200"/>
                <a:gd name="connsiteY22" fmla="*/ 1625600 h 1748367"/>
                <a:gd name="connsiteX23" fmla="*/ 1388533 w 1854200"/>
                <a:gd name="connsiteY23" fmla="*/ 1625600 h 1748367"/>
                <a:gd name="connsiteX24" fmla="*/ 1426633 w 1854200"/>
                <a:gd name="connsiteY24" fmla="*/ 1566333 h 1748367"/>
                <a:gd name="connsiteX25" fmla="*/ 1447800 w 1854200"/>
                <a:gd name="connsiteY25" fmla="*/ 1570567 h 1748367"/>
                <a:gd name="connsiteX26" fmla="*/ 1426633 w 1854200"/>
                <a:gd name="connsiteY26" fmla="*/ 1612900 h 1748367"/>
                <a:gd name="connsiteX27" fmla="*/ 1447800 w 1854200"/>
                <a:gd name="connsiteY27" fmla="*/ 1617133 h 1748367"/>
                <a:gd name="connsiteX28" fmla="*/ 1435100 w 1854200"/>
                <a:gd name="connsiteY28" fmla="*/ 1663700 h 1748367"/>
                <a:gd name="connsiteX29" fmla="*/ 1460500 w 1854200"/>
                <a:gd name="connsiteY29" fmla="*/ 1663700 h 1748367"/>
                <a:gd name="connsiteX30" fmla="*/ 1460500 w 1854200"/>
                <a:gd name="connsiteY30" fmla="*/ 1748367 h 1748367"/>
                <a:gd name="connsiteX31" fmla="*/ 1477433 w 1854200"/>
                <a:gd name="connsiteY31" fmla="*/ 1731433 h 1748367"/>
                <a:gd name="connsiteX32" fmla="*/ 1477433 w 1854200"/>
                <a:gd name="connsiteY32" fmla="*/ 1706033 h 1748367"/>
                <a:gd name="connsiteX33" fmla="*/ 1498600 w 1854200"/>
                <a:gd name="connsiteY33" fmla="*/ 1612900 h 1748367"/>
                <a:gd name="connsiteX34" fmla="*/ 1460500 w 1854200"/>
                <a:gd name="connsiteY34" fmla="*/ 1524000 h 1748367"/>
                <a:gd name="connsiteX35" fmla="*/ 1655233 w 1854200"/>
                <a:gd name="connsiteY35" fmla="*/ 1519767 h 1748367"/>
                <a:gd name="connsiteX36" fmla="*/ 1655233 w 1854200"/>
                <a:gd name="connsiteY36" fmla="*/ 1367367 h 1748367"/>
                <a:gd name="connsiteX37" fmla="*/ 1727200 w 1854200"/>
                <a:gd name="connsiteY37" fmla="*/ 1147233 h 1748367"/>
                <a:gd name="connsiteX38" fmla="*/ 1756833 w 1854200"/>
                <a:gd name="connsiteY38" fmla="*/ 1159933 h 1748367"/>
                <a:gd name="connsiteX39" fmla="*/ 1752600 w 1854200"/>
                <a:gd name="connsiteY39" fmla="*/ 1032933 h 1748367"/>
                <a:gd name="connsiteX40" fmla="*/ 1790700 w 1854200"/>
                <a:gd name="connsiteY40" fmla="*/ 1032933 h 1748367"/>
                <a:gd name="connsiteX41" fmla="*/ 1778000 w 1854200"/>
                <a:gd name="connsiteY41" fmla="*/ 825500 h 1748367"/>
                <a:gd name="connsiteX42" fmla="*/ 1828800 w 1854200"/>
                <a:gd name="connsiteY42" fmla="*/ 812800 h 1748367"/>
                <a:gd name="connsiteX43" fmla="*/ 1816100 w 1854200"/>
                <a:gd name="connsiteY43" fmla="*/ 694267 h 1748367"/>
                <a:gd name="connsiteX44" fmla="*/ 1778000 w 1854200"/>
                <a:gd name="connsiteY44" fmla="*/ 664633 h 1748367"/>
                <a:gd name="connsiteX45" fmla="*/ 1807633 w 1854200"/>
                <a:gd name="connsiteY45" fmla="*/ 567267 h 1748367"/>
                <a:gd name="connsiteX46" fmla="*/ 1824567 w 1854200"/>
                <a:gd name="connsiteY46" fmla="*/ 554567 h 1748367"/>
                <a:gd name="connsiteX47" fmla="*/ 1820333 w 1854200"/>
                <a:gd name="connsiteY47" fmla="*/ 486833 h 1748367"/>
                <a:gd name="connsiteX48" fmla="*/ 1761067 w 1854200"/>
                <a:gd name="connsiteY48" fmla="*/ 478367 h 1748367"/>
                <a:gd name="connsiteX49" fmla="*/ 1752600 w 1854200"/>
                <a:gd name="connsiteY49" fmla="*/ 440267 h 1748367"/>
                <a:gd name="connsiteX50" fmla="*/ 1749481 w 1854200"/>
                <a:gd name="connsiteY50" fmla="*/ 294552 h 1748367"/>
                <a:gd name="connsiteX51" fmla="*/ 1854200 w 1854200"/>
                <a:gd name="connsiteY51" fmla="*/ 289204 h 1748367"/>
                <a:gd name="connsiteX52" fmla="*/ 1452479 w 1854200"/>
                <a:gd name="connsiteY52" fmla="*/ 110289 h 1748367"/>
                <a:gd name="connsiteX53" fmla="*/ 1189567 w 1854200"/>
                <a:gd name="connsiteY53" fmla="*/ 4233 h 1748367"/>
                <a:gd name="connsiteX54" fmla="*/ 1138767 w 1854200"/>
                <a:gd name="connsiteY54" fmla="*/ 0 h 1748367"/>
                <a:gd name="connsiteX55" fmla="*/ 629073 w 1854200"/>
                <a:gd name="connsiteY55" fmla="*/ 116840 h 1748367"/>
                <a:gd name="connsiteX0" fmla="*/ 537633 w 1858879"/>
                <a:gd name="connsiteY0" fmla="*/ 99595 h 1822562"/>
                <a:gd name="connsiteX1" fmla="*/ 0 w 1858879"/>
                <a:gd name="connsiteY1" fmla="*/ 91128 h 1822562"/>
                <a:gd name="connsiteX2" fmla="*/ 0 w 1858879"/>
                <a:gd name="connsiteY2" fmla="*/ 510228 h 1822562"/>
                <a:gd name="connsiteX3" fmla="*/ 0 w 1858879"/>
                <a:gd name="connsiteY3" fmla="*/ 637228 h 1822562"/>
                <a:gd name="connsiteX4" fmla="*/ 122767 w 1858879"/>
                <a:gd name="connsiteY4" fmla="*/ 637228 h 1822562"/>
                <a:gd name="connsiteX5" fmla="*/ 118533 w 1858879"/>
                <a:gd name="connsiteY5" fmla="*/ 929328 h 1822562"/>
                <a:gd name="connsiteX6" fmla="*/ 224367 w 1858879"/>
                <a:gd name="connsiteY6" fmla="*/ 929328 h 1822562"/>
                <a:gd name="connsiteX7" fmla="*/ 220133 w 1858879"/>
                <a:gd name="connsiteY7" fmla="*/ 1153695 h 1822562"/>
                <a:gd name="connsiteX8" fmla="*/ 359833 w 1858879"/>
                <a:gd name="connsiteY8" fmla="*/ 1145228 h 1822562"/>
                <a:gd name="connsiteX9" fmla="*/ 372533 w 1858879"/>
                <a:gd name="connsiteY9" fmla="*/ 1615128 h 1822562"/>
                <a:gd name="connsiteX10" fmla="*/ 575733 w 1858879"/>
                <a:gd name="connsiteY10" fmla="*/ 1615128 h 1822562"/>
                <a:gd name="connsiteX11" fmla="*/ 584200 w 1858879"/>
                <a:gd name="connsiteY11" fmla="*/ 1505062 h 1822562"/>
                <a:gd name="connsiteX12" fmla="*/ 668867 w 1858879"/>
                <a:gd name="connsiteY12" fmla="*/ 1492362 h 1822562"/>
                <a:gd name="connsiteX13" fmla="*/ 668867 w 1858879"/>
                <a:gd name="connsiteY13" fmla="*/ 1526228 h 1822562"/>
                <a:gd name="connsiteX14" fmla="*/ 842433 w 1858879"/>
                <a:gd name="connsiteY14" fmla="*/ 1521995 h 1822562"/>
                <a:gd name="connsiteX15" fmla="*/ 842433 w 1858879"/>
                <a:gd name="connsiteY15" fmla="*/ 1632062 h 1822562"/>
                <a:gd name="connsiteX16" fmla="*/ 893233 w 1858879"/>
                <a:gd name="connsiteY16" fmla="*/ 1623595 h 1822562"/>
                <a:gd name="connsiteX17" fmla="*/ 897467 w 1858879"/>
                <a:gd name="connsiteY17" fmla="*/ 1636295 h 1822562"/>
                <a:gd name="connsiteX18" fmla="*/ 1092200 w 1858879"/>
                <a:gd name="connsiteY18" fmla="*/ 1636295 h 1822562"/>
                <a:gd name="connsiteX19" fmla="*/ 1087967 w 1858879"/>
                <a:gd name="connsiteY19" fmla="*/ 1737895 h 1822562"/>
                <a:gd name="connsiteX20" fmla="*/ 1210733 w 1858879"/>
                <a:gd name="connsiteY20" fmla="*/ 1729428 h 1822562"/>
                <a:gd name="connsiteX21" fmla="*/ 1253067 w 1858879"/>
                <a:gd name="connsiteY21" fmla="*/ 1720962 h 1822562"/>
                <a:gd name="connsiteX22" fmla="*/ 1253067 w 1858879"/>
                <a:gd name="connsiteY22" fmla="*/ 1699795 h 1822562"/>
                <a:gd name="connsiteX23" fmla="*/ 1388533 w 1858879"/>
                <a:gd name="connsiteY23" fmla="*/ 1699795 h 1822562"/>
                <a:gd name="connsiteX24" fmla="*/ 1426633 w 1858879"/>
                <a:gd name="connsiteY24" fmla="*/ 1640528 h 1822562"/>
                <a:gd name="connsiteX25" fmla="*/ 1447800 w 1858879"/>
                <a:gd name="connsiteY25" fmla="*/ 1644762 h 1822562"/>
                <a:gd name="connsiteX26" fmla="*/ 1426633 w 1858879"/>
                <a:gd name="connsiteY26" fmla="*/ 1687095 h 1822562"/>
                <a:gd name="connsiteX27" fmla="*/ 1447800 w 1858879"/>
                <a:gd name="connsiteY27" fmla="*/ 1691328 h 1822562"/>
                <a:gd name="connsiteX28" fmla="*/ 1435100 w 1858879"/>
                <a:gd name="connsiteY28" fmla="*/ 1737895 h 1822562"/>
                <a:gd name="connsiteX29" fmla="*/ 1460500 w 1858879"/>
                <a:gd name="connsiteY29" fmla="*/ 1737895 h 1822562"/>
                <a:gd name="connsiteX30" fmla="*/ 1460500 w 1858879"/>
                <a:gd name="connsiteY30" fmla="*/ 1822562 h 1822562"/>
                <a:gd name="connsiteX31" fmla="*/ 1477433 w 1858879"/>
                <a:gd name="connsiteY31" fmla="*/ 1805628 h 1822562"/>
                <a:gd name="connsiteX32" fmla="*/ 1477433 w 1858879"/>
                <a:gd name="connsiteY32" fmla="*/ 1780228 h 1822562"/>
                <a:gd name="connsiteX33" fmla="*/ 1498600 w 1858879"/>
                <a:gd name="connsiteY33" fmla="*/ 1687095 h 1822562"/>
                <a:gd name="connsiteX34" fmla="*/ 1460500 w 1858879"/>
                <a:gd name="connsiteY34" fmla="*/ 1598195 h 1822562"/>
                <a:gd name="connsiteX35" fmla="*/ 1655233 w 1858879"/>
                <a:gd name="connsiteY35" fmla="*/ 1593962 h 1822562"/>
                <a:gd name="connsiteX36" fmla="*/ 1655233 w 1858879"/>
                <a:gd name="connsiteY36" fmla="*/ 1441562 h 1822562"/>
                <a:gd name="connsiteX37" fmla="*/ 1727200 w 1858879"/>
                <a:gd name="connsiteY37" fmla="*/ 1221428 h 1822562"/>
                <a:gd name="connsiteX38" fmla="*/ 1756833 w 1858879"/>
                <a:gd name="connsiteY38" fmla="*/ 1234128 h 1822562"/>
                <a:gd name="connsiteX39" fmla="*/ 1752600 w 1858879"/>
                <a:gd name="connsiteY39" fmla="*/ 1107128 h 1822562"/>
                <a:gd name="connsiteX40" fmla="*/ 1790700 w 1858879"/>
                <a:gd name="connsiteY40" fmla="*/ 1107128 h 1822562"/>
                <a:gd name="connsiteX41" fmla="*/ 1778000 w 1858879"/>
                <a:gd name="connsiteY41" fmla="*/ 899695 h 1822562"/>
                <a:gd name="connsiteX42" fmla="*/ 1828800 w 1858879"/>
                <a:gd name="connsiteY42" fmla="*/ 886995 h 1822562"/>
                <a:gd name="connsiteX43" fmla="*/ 1816100 w 1858879"/>
                <a:gd name="connsiteY43" fmla="*/ 768462 h 1822562"/>
                <a:gd name="connsiteX44" fmla="*/ 1778000 w 1858879"/>
                <a:gd name="connsiteY44" fmla="*/ 738828 h 1822562"/>
                <a:gd name="connsiteX45" fmla="*/ 1807633 w 1858879"/>
                <a:gd name="connsiteY45" fmla="*/ 641462 h 1822562"/>
                <a:gd name="connsiteX46" fmla="*/ 1824567 w 1858879"/>
                <a:gd name="connsiteY46" fmla="*/ 628762 h 1822562"/>
                <a:gd name="connsiteX47" fmla="*/ 1820333 w 1858879"/>
                <a:gd name="connsiteY47" fmla="*/ 561028 h 1822562"/>
                <a:gd name="connsiteX48" fmla="*/ 1761067 w 1858879"/>
                <a:gd name="connsiteY48" fmla="*/ 552562 h 1822562"/>
                <a:gd name="connsiteX49" fmla="*/ 1752600 w 1858879"/>
                <a:gd name="connsiteY49" fmla="*/ 514462 h 1822562"/>
                <a:gd name="connsiteX50" fmla="*/ 1749481 w 1858879"/>
                <a:gd name="connsiteY50" fmla="*/ 368747 h 1822562"/>
                <a:gd name="connsiteX51" fmla="*/ 1854200 w 1858879"/>
                <a:gd name="connsiteY51" fmla="*/ 363399 h 1822562"/>
                <a:gd name="connsiteX52" fmla="*/ 1858879 w 1858879"/>
                <a:gd name="connsiteY52" fmla="*/ 0 h 1822562"/>
                <a:gd name="connsiteX53" fmla="*/ 1189567 w 1858879"/>
                <a:gd name="connsiteY53" fmla="*/ 78428 h 1822562"/>
                <a:gd name="connsiteX54" fmla="*/ 1138767 w 1858879"/>
                <a:gd name="connsiteY54" fmla="*/ 74195 h 1822562"/>
                <a:gd name="connsiteX55" fmla="*/ 629073 w 1858879"/>
                <a:gd name="connsiteY55" fmla="*/ 191035 h 1822562"/>
                <a:gd name="connsiteX0" fmla="*/ 537633 w 1858879"/>
                <a:gd name="connsiteY0" fmla="*/ 99595 h 1822562"/>
                <a:gd name="connsiteX1" fmla="*/ 284079 w 1858879"/>
                <a:gd name="connsiteY1" fmla="*/ 93579 h 1822562"/>
                <a:gd name="connsiteX2" fmla="*/ 0 w 1858879"/>
                <a:gd name="connsiteY2" fmla="*/ 91128 h 1822562"/>
                <a:gd name="connsiteX3" fmla="*/ 0 w 1858879"/>
                <a:gd name="connsiteY3" fmla="*/ 510228 h 1822562"/>
                <a:gd name="connsiteX4" fmla="*/ 0 w 1858879"/>
                <a:gd name="connsiteY4" fmla="*/ 637228 h 1822562"/>
                <a:gd name="connsiteX5" fmla="*/ 122767 w 1858879"/>
                <a:gd name="connsiteY5" fmla="*/ 637228 h 1822562"/>
                <a:gd name="connsiteX6" fmla="*/ 118533 w 1858879"/>
                <a:gd name="connsiteY6" fmla="*/ 929328 h 1822562"/>
                <a:gd name="connsiteX7" fmla="*/ 224367 w 1858879"/>
                <a:gd name="connsiteY7" fmla="*/ 929328 h 1822562"/>
                <a:gd name="connsiteX8" fmla="*/ 220133 w 1858879"/>
                <a:gd name="connsiteY8" fmla="*/ 1153695 h 1822562"/>
                <a:gd name="connsiteX9" fmla="*/ 359833 w 1858879"/>
                <a:gd name="connsiteY9" fmla="*/ 1145228 h 1822562"/>
                <a:gd name="connsiteX10" fmla="*/ 372533 w 1858879"/>
                <a:gd name="connsiteY10" fmla="*/ 1615128 h 1822562"/>
                <a:gd name="connsiteX11" fmla="*/ 575733 w 1858879"/>
                <a:gd name="connsiteY11" fmla="*/ 1615128 h 1822562"/>
                <a:gd name="connsiteX12" fmla="*/ 584200 w 1858879"/>
                <a:gd name="connsiteY12" fmla="*/ 1505062 h 1822562"/>
                <a:gd name="connsiteX13" fmla="*/ 668867 w 1858879"/>
                <a:gd name="connsiteY13" fmla="*/ 1492362 h 1822562"/>
                <a:gd name="connsiteX14" fmla="*/ 668867 w 1858879"/>
                <a:gd name="connsiteY14" fmla="*/ 1526228 h 1822562"/>
                <a:gd name="connsiteX15" fmla="*/ 842433 w 1858879"/>
                <a:gd name="connsiteY15" fmla="*/ 1521995 h 1822562"/>
                <a:gd name="connsiteX16" fmla="*/ 842433 w 1858879"/>
                <a:gd name="connsiteY16" fmla="*/ 1632062 h 1822562"/>
                <a:gd name="connsiteX17" fmla="*/ 893233 w 1858879"/>
                <a:gd name="connsiteY17" fmla="*/ 1623595 h 1822562"/>
                <a:gd name="connsiteX18" fmla="*/ 897467 w 1858879"/>
                <a:gd name="connsiteY18" fmla="*/ 1636295 h 1822562"/>
                <a:gd name="connsiteX19" fmla="*/ 1092200 w 1858879"/>
                <a:gd name="connsiteY19" fmla="*/ 1636295 h 1822562"/>
                <a:gd name="connsiteX20" fmla="*/ 1087967 w 1858879"/>
                <a:gd name="connsiteY20" fmla="*/ 1737895 h 1822562"/>
                <a:gd name="connsiteX21" fmla="*/ 1210733 w 1858879"/>
                <a:gd name="connsiteY21" fmla="*/ 1729428 h 1822562"/>
                <a:gd name="connsiteX22" fmla="*/ 1253067 w 1858879"/>
                <a:gd name="connsiteY22" fmla="*/ 1720962 h 1822562"/>
                <a:gd name="connsiteX23" fmla="*/ 1253067 w 1858879"/>
                <a:gd name="connsiteY23" fmla="*/ 1699795 h 1822562"/>
                <a:gd name="connsiteX24" fmla="*/ 1388533 w 1858879"/>
                <a:gd name="connsiteY24" fmla="*/ 1699795 h 1822562"/>
                <a:gd name="connsiteX25" fmla="*/ 1426633 w 1858879"/>
                <a:gd name="connsiteY25" fmla="*/ 1640528 h 1822562"/>
                <a:gd name="connsiteX26" fmla="*/ 1447800 w 1858879"/>
                <a:gd name="connsiteY26" fmla="*/ 1644762 h 1822562"/>
                <a:gd name="connsiteX27" fmla="*/ 1426633 w 1858879"/>
                <a:gd name="connsiteY27" fmla="*/ 1687095 h 1822562"/>
                <a:gd name="connsiteX28" fmla="*/ 1447800 w 1858879"/>
                <a:gd name="connsiteY28" fmla="*/ 1691328 h 1822562"/>
                <a:gd name="connsiteX29" fmla="*/ 1435100 w 1858879"/>
                <a:gd name="connsiteY29" fmla="*/ 1737895 h 1822562"/>
                <a:gd name="connsiteX30" fmla="*/ 1460500 w 1858879"/>
                <a:gd name="connsiteY30" fmla="*/ 1737895 h 1822562"/>
                <a:gd name="connsiteX31" fmla="*/ 1460500 w 1858879"/>
                <a:gd name="connsiteY31" fmla="*/ 1822562 h 1822562"/>
                <a:gd name="connsiteX32" fmla="*/ 1477433 w 1858879"/>
                <a:gd name="connsiteY32" fmla="*/ 1805628 h 1822562"/>
                <a:gd name="connsiteX33" fmla="*/ 1477433 w 1858879"/>
                <a:gd name="connsiteY33" fmla="*/ 1780228 h 1822562"/>
                <a:gd name="connsiteX34" fmla="*/ 1498600 w 1858879"/>
                <a:gd name="connsiteY34" fmla="*/ 1687095 h 1822562"/>
                <a:gd name="connsiteX35" fmla="*/ 1460500 w 1858879"/>
                <a:gd name="connsiteY35" fmla="*/ 1598195 h 1822562"/>
                <a:gd name="connsiteX36" fmla="*/ 1655233 w 1858879"/>
                <a:gd name="connsiteY36" fmla="*/ 1593962 h 1822562"/>
                <a:gd name="connsiteX37" fmla="*/ 1655233 w 1858879"/>
                <a:gd name="connsiteY37" fmla="*/ 1441562 h 1822562"/>
                <a:gd name="connsiteX38" fmla="*/ 1727200 w 1858879"/>
                <a:gd name="connsiteY38" fmla="*/ 1221428 h 1822562"/>
                <a:gd name="connsiteX39" fmla="*/ 1756833 w 1858879"/>
                <a:gd name="connsiteY39" fmla="*/ 1234128 h 1822562"/>
                <a:gd name="connsiteX40" fmla="*/ 1752600 w 1858879"/>
                <a:gd name="connsiteY40" fmla="*/ 1107128 h 1822562"/>
                <a:gd name="connsiteX41" fmla="*/ 1790700 w 1858879"/>
                <a:gd name="connsiteY41" fmla="*/ 1107128 h 1822562"/>
                <a:gd name="connsiteX42" fmla="*/ 1778000 w 1858879"/>
                <a:gd name="connsiteY42" fmla="*/ 899695 h 1822562"/>
                <a:gd name="connsiteX43" fmla="*/ 1828800 w 1858879"/>
                <a:gd name="connsiteY43" fmla="*/ 886995 h 1822562"/>
                <a:gd name="connsiteX44" fmla="*/ 1816100 w 1858879"/>
                <a:gd name="connsiteY44" fmla="*/ 768462 h 1822562"/>
                <a:gd name="connsiteX45" fmla="*/ 1778000 w 1858879"/>
                <a:gd name="connsiteY45" fmla="*/ 738828 h 1822562"/>
                <a:gd name="connsiteX46" fmla="*/ 1807633 w 1858879"/>
                <a:gd name="connsiteY46" fmla="*/ 641462 h 1822562"/>
                <a:gd name="connsiteX47" fmla="*/ 1824567 w 1858879"/>
                <a:gd name="connsiteY47" fmla="*/ 628762 h 1822562"/>
                <a:gd name="connsiteX48" fmla="*/ 1820333 w 1858879"/>
                <a:gd name="connsiteY48" fmla="*/ 561028 h 1822562"/>
                <a:gd name="connsiteX49" fmla="*/ 1761067 w 1858879"/>
                <a:gd name="connsiteY49" fmla="*/ 552562 h 1822562"/>
                <a:gd name="connsiteX50" fmla="*/ 1752600 w 1858879"/>
                <a:gd name="connsiteY50" fmla="*/ 514462 h 1822562"/>
                <a:gd name="connsiteX51" fmla="*/ 1749481 w 1858879"/>
                <a:gd name="connsiteY51" fmla="*/ 368747 h 1822562"/>
                <a:gd name="connsiteX52" fmla="*/ 1854200 w 1858879"/>
                <a:gd name="connsiteY52" fmla="*/ 363399 h 1822562"/>
                <a:gd name="connsiteX53" fmla="*/ 1858879 w 1858879"/>
                <a:gd name="connsiteY53" fmla="*/ 0 h 1822562"/>
                <a:gd name="connsiteX54" fmla="*/ 1189567 w 1858879"/>
                <a:gd name="connsiteY54" fmla="*/ 78428 h 1822562"/>
                <a:gd name="connsiteX55" fmla="*/ 1138767 w 1858879"/>
                <a:gd name="connsiteY55" fmla="*/ 74195 h 1822562"/>
                <a:gd name="connsiteX56" fmla="*/ 629073 w 1858879"/>
                <a:gd name="connsiteY56" fmla="*/ 191035 h 1822562"/>
                <a:gd name="connsiteX0" fmla="*/ 537633 w 1858879"/>
                <a:gd name="connsiteY0" fmla="*/ 99595 h 1822562"/>
                <a:gd name="connsiteX1" fmla="*/ 465889 w 1858879"/>
                <a:gd name="connsiteY1" fmla="*/ 2674 h 1822562"/>
                <a:gd name="connsiteX2" fmla="*/ 0 w 1858879"/>
                <a:gd name="connsiteY2" fmla="*/ 91128 h 1822562"/>
                <a:gd name="connsiteX3" fmla="*/ 0 w 1858879"/>
                <a:gd name="connsiteY3" fmla="*/ 510228 h 1822562"/>
                <a:gd name="connsiteX4" fmla="*/ 0 w 1858879"/>
                <a:gd name="connsiteY4" fmla="*/ 637228 h 1822562"/>
                <a:gd name="connsiteX5" fmla="*/ 122767 w 1858879"/>
                <a:gd name="connsiteY5" fmla="*/ 637228 h 1822562"/>
                <a:gd name="connsiteX6" fmla="*/ 118533 w 1858879"/>
                <a:gd name="connsiteY6" fmla="*/ 929328 h 1822562"/>
                <a:gd name="connsiteX7" fmla="*/ 224367 w 1858879"/>
                <a:gd name="connsiteY7" fmla="*/ 929328 h 1822562"/>
                <a:gd name="connsiteX8" fmla="*/ 220133 w 1858879"/>
                <a:gd name="connsiteY8" fmla="*/ 1153695 h 1822562"/>
                <a:gd name="connsiteX9" fmla="*/ 359833 w 1858879"/>
                <a:gd name="connsiteY9" fmla="*/ 1145228 h 1822562"/>
                <a:gd name="connsiteX10" fmla="*/ 372533 w 1858879"/>
                <a:gd name="connsiteY10" fmla="*/ 1615128 h 1822562"/>
                <a:gd name="connsiteX11" fmla="*/ 575733 w 1858879"/>
                <a:gd name="connsiteY11" fmla="*/ 1615128 h 1822562"/>
                <a:gd name="connsiteX12" fmla="*/ 584200 w 1858879"/>
                <a:gd name="connsiteY12" fmla="*/ 1505062 h 1822562"/>
                <a:gd name="connsiteX13" fmla="*/ 668867 w 1858879"/>
                <a:gd name="connsiteY13" fmla="*/ 1492362 h 1822562"/>
                <a:gd name="connsiteX14" fmla="*/ 668867 w 1858879"/>
                <a:gd name="connsiteY14" fmla="*/ 1526228 h 1822562"/>
                <a:gd name="connsiteX15" fmla="*/ 842433 w 1858879"/>
                <a:gd name="connsiteY15" fmla="*/ 1521995 h 1822562"/>
                <a:gd name="connsiteX16" fmla="*/ 842433 w 1858879"/>
                <a:gd name="connsiteY16" fmla="*/ 1632062 h 1822562"/>
                <a:gd name="connsiteX17" fmla="*/ 893233 w 1858879"/>
                <a:gd name="connsiteY17" fmla="*/ 1623595 h 1822562"/>
                <a:gd name="connsiteX18" fmla="*/ 897467 w 1858879"/>
                <a:gd name="connsiteY18" fmla="*/ 1636295 h 1822562"/>
                <a:gd name="connsiteX19" fmla="*/ 1092200 w 1858879"/>
                <a:gd name="connsiteY19" fmla="*/ 1636295 h 1822562"/>
                <a:gd name="connsiteX20" fmla="*/ 1087967 w 1858879"/>
                <a:gd name="connsiteY20" fmla="*/ 1737895 h 1822562"/>
                <a:gd name="connsiteX21" fmla="*/ 1210733 w 1858879"/>
                <a:gd name="connsiteY21" fmla="*/ 1729428 h 1822562"/>
                <a:gd name="connsiteX22" fmla="*/ 1253067 w 1858879"/>
                <a:gd name="connsiteY22" fmla="*/ 1720962 h 1822562"/>
                <a:gd name="connsiteX23" fmla="*/ 1253067 w 1858879"/>
                <a:gd name="connsiteY23" fmla="*/ 1699795 h 1822562"/>
                <a:gd name="connsiteX24" fmla="*/ 1388533 w 1858879"/>
                <a:gd name="connsiteY24" fmla="*/ 1699795 h 1822562"/>
                <a:gd name="connsiteX25" fmla="*/ 1426633 w 1858879"/>
                <a:gd name="connsiteY25" fmla="*/ 1640528 h 1822562"/>
                <a:gd name="connsiteX26" fmla="*/ 1447800 w 1858879"/>
                <a:gd name="connsiteY26" fmla="*/ 1644762 h 1822562"/>
                <a:gd name="connsiteX27" fmla="*/ 1426633 w 1858879"/>
                <a:gd name="connsiteY27" fmla="*/ 1687095 h 1822562"/>
                <a:gd name="connsiteX28" fmla="*/ 1447800 w 1858879"/>
                <a:gd name="connsiteY28" fmla="*/ 1691328 h 1822562"/>
                <a:gd name="connsiteX29" fmla="*/ 1435100 w 1858879"/>
                <a:gd name="connsiteY29" fmla="*/ 1737895 h 1822562"/>
                <a:gd name="connsiteX30" fmla="*/ 1460500 w 1858879"/>
                <a:gd name="connsiteY30" fmla="*/ 1737895 h 1822562"/>
                <a:gd name="connsiteX31" fmla="*/ 1460500 w 1858879"/>
                <a:gd name="connsiteY31" fmla="*/ 1822562 h 1822562"/>
                <a:gd name="connsiteX32" fmla="*/ 1477433 w 1858879"/>
                <a:gd name="connsiteY32" fmla="*/ 1805628 h 1822562"/>
                <a:gd name="connsiteX33" fmla="*/ 1477433 w 1858879"/>
                <a:gd name="connsiteY33" fmla="*/ 1780228 h 1822562"/>
                <a:gd name="connsiteX34" fmla="*/ 1498600 w 1858879"/>
                <a:gd name="connsiteY34" fmla="*/ 1687095 h 1822562"/>
                <a:gd name="connsiteX35" fmla="*/ 1460500 w 1858879"/>
                <a:gd name="connsiteY35" fmla="*/ 1598195 h 1822562"/>
                <a:gd name="connsiteX36" fmla="*/ 1655233 w 1858879"/>
                <a:gd name="connsiteY36" fmla="*/ 1593962 h 1822562"/>
                <a:gd name="connsiteX37" fmla="*/ 1655233 w 1858879"/>
                <a:gd name="connsiteY37" fmla="*/ 1441562 h 1822562"/>
                <a:gd name="connsiteX38" fmla="*/ 1727200 w 1858879"/>
                <a:gd name="connsiteY38" fmla="*/ 1221428 h 1822562"/>
                <a:gd name="connsiteX39" fmla="*/ 1756833 w 1858879"/>
                <a:gd name="connsiteY39" fmla="*/ 1234128 h 1822562"/>
                <a:gd name="connsiteX40" fmla="*/ 1752600 w 1858879"/>
                <a:gd name="connsiteY40" fmla="*/ 1107128 h 1822562"/>
                <a:gd name="connsiteX41" fmla="*/ 1790700 w 1858879"/>
                <a:gd name="connsiteY41" fmla="*/ 1107128 h 1822562"/>
                <a:gd name="connsiteX42" fmla="*/ 1778000 w 1858879"/>
                <a:gd name="connsiteY42" fmla="*/ 899695 h 1822562"/>
                <a:gd name="connsiteX43" fmla="*/ 1828800 w 1858879"/>
                <a:gd name="connsiteY43" fmla="*/ 886995 h 1822562"/>
                <a:gd name="connsiteX44" fmla="*/ 1816100 w 1858879"/>
                <a:gd name="connsiteY44" fmla="*/ 768462 h 1822562"/>
                <a:gd name="connsiteX45" fmla="*/ 1778000 w 1858879"/>
                <a:gd name="connsiteY45" fmla="*/ 738828 h 1822562"/>
                <a:gd name="connsiteX46" fmla="*/ 1807633 w 1858879"/>
                <a:gd name="connsiteY46" fmla="*/ 641462 h 1822562"/>
                <a:gd name="connsiteX47" fmla="*/ 1824567 w 1858879"/>
                <a:gd name="connsiteY47" fmla="*/ 628762 h 1822562"/>
                <a:gd name="connsiteX48" fmla="*/ 1820333 w 1858879"/>
                <a:gd name="connsiteY48" fmla="*/ 561028 h 1822562"/>
                <a:gd name="connsiteX49" fmla="*/ 1761067 w 1858879"/>
                <a:gd name="connsiteY49" fmla="*/ 552562 h 1822562"/>
                <a:gd name="connsiteX50" fmla="*/ 1752600 w 1858879"/>
                <a:gd name="connsiteY50" fmla="*/ 514462 h 1822562"/>
                <a:gd name="connsiteX51" fmla="*/ 1749481 w 1858879"/>
                <a:gd name="connsiteY51" fmla="*/ 368747 h 1822562"/>
                <a:gd name="connsiteX52" fmla="*/ 1854200 w 1858879"/>
                <a:gd name="connsiteY52" fmla="*/ 363399 h 1822562"/>
                <a:gd name="connsiteX53" fmla="*/ 1858879 w 1858879"/>
                <a:gd name="connsiteY53" fmla="*/ 0 h 1822562"/>
                <a:gd name="connsiteX54" fmla="*/ 1189567 w 1858879"/>
                <a:gd name="connsiteY54" fmla="*/ 78428 h 1822562"/>
                <a:gd name="connsiteX55" fmla="*/ 1138767 w 1858879"/>
                <a:gd name="connsiteY55" fmla="*/ 74195 h 1822562"/>
                <a:gd name="connsiteX56" fmla="*/ 629073 w 1858879"/>
                <a:gd name="connsiteY56" fmla="*/ 191035 h 1822562"/>
                <a:gd name="connsiteX0" fmla="*/ 537633 w 1858879"/>
                <a:gd name="connsiteY0" fmla="*/ 99595 h 1822562"/>
                <a:gd name="connsiteX1" fmla="*/ 465889 w 1858879"/>
                <a:gd name="connsiteY1" fmla="*/ 2674 h 1822562"/>
                <a:gd name="connsiteX2" fmla="*/ 0 w 1858879"/>
                <a:gd name="connsiteY2" fmla="*/ 8244 h 1822562"/>
                <a:gd name="connsiteX3" fmla="*/ 0 w 1858879"/>
                <a:gd name="connsiteY3" fmla="*/ 510228 h 1822562"/>
                <a:gd name="connsiteX4" fmla="*/ 0 w 1858879"/>
                <a:gd name="connsiteY4" fmla="*/ 637228 h 1822562"/>
                <a:gd name="connsiteX5" fmla="*/ 122767 w 1858879"/>
                <a:gd name="connsiteY5" fmla="*/ 637228 h 1822562"/>
                <a:gd name="connsiteX6" fmla="*/ 118533 w 1858879"/>
                <a:gd name="connsiteY6" fmla="*/ 929328 h 1822562"/>
                <a:gd name="connsiteX7" fmla="*/ 224367 w 1858879"/>
                <a:gd name="connsiteY7" fmla="*/ 929328 h 1822562"/>
                <a:gd name="connsiteX8" fmla="*/ 220133 w 1858879"/>
                <a:gd name="connsiteY8" fmla="*/ 1153695 h 1822562"/>
                <a:gd name="connsiteX9" fmla="*/ 359833 w 1858879"/>
                <a:gd name="connsiteY9" fmla="*/ 1145228 h 1822562"/>
                <a:gd name="connsiteX10" fmla="*/ 372533 w 1858879"/>
                <a:gd name="connsiteY10" fmla="*/ 1615128 h 1822562"/>
                <a:gd name="connsiteX11" fmla="*/ 575733 w 1858879"/>
                <a:gd name="connsiteY11" fmla="*/ 1615128 h 1822562"/>
                <a:gd name="connsiteX12" fmla="*/ 584200 w 1858879"/>
                <a:gd name="connsiteY12" fmla="*/ 1505062 h 1822562"/>
                <a:gd name="connsiteX13" fmla="*/ 668867 w 1858879"/>
                <a:gd name="connsiteY13" fmla="*/ 1492362 h 1822562"/>
                <a:gd name="connsiteX14" fmla="*/ 668867 w 1858879"/>
                <a:gd name="connsiteY14" fmla="*/ 1526228 h 1822562"/>
                <a:gd name="connsiteX15" fmla="*/ 842433 w 1858879"/>
                <a:gd name="connsiteY15" fmla="*/ 1521995 h 1822562"/>
                <a:gd name="connsiteX16" fmla="*/ 842433 w 1858879"/>
                <a:gd name="connsiteY16" fmla="*/ 1632062 h 1822562"/>
                <a:gd name="connsiteX17" fmla="*/ 893233 w 1858879"/>
                <a:gd name="connsiteY17" fmla="*/ 1623595 h 1822562"/>
                <a:gd name="connsiteX18" fmla="*/ 897467 w 1858879"/>
                <a:gd name="connsiteY18" fmla="*/ 1636295 h 1822562"/>
                <a:gd name="connsiteX19" fmla="*/ 1092200 w 1858879"/>
                <a:gd name="connsiteY19" fmla="*/ 1636295 h 1822562"/>
                <a:gd name="connsiteX20" fmla="*/ 1087967 w 1858879"/>
                <a:gd name="connsiteY20" fmla="*/ 1737895 h 1822562"/>
                <a:gd name="connsiteX21" fmla="*/ 1210733 w 1858879"/>
                <a:gd name="connsiteY21" fmla="*/ 1729428 h 1822562"/>
                <a:gd name="connsiteX22" fmla="*/ 1253067 w 1858879"/>
                <a:gd name="connsiteY22" fmla="*/ 1720962 h 1822562"/>
                <a:gd name="connsiteX23" fmla="*/ 1253067 w 1858879"/>
                <a:gd name="connsiteY23" fmla="*/ 1699795 h 1822562"/>
                <a:gd name="connsiteX24" fmla="*/ 1388533 w 1858879"/>
                <a:gd name="connsiteY24" fmla="*/ 1699795 h 1822562"/>
                <a:gd name="connsiteX25" fmla="*/ 1426633 w 1858879"/>
                <a:gd name="connsiteY25" fmla="*/ 1640528 h 1822562"/>
                <a:gd name="connsiteX26" fmla="*/ 1447800 w 1858879"/>
                <a:gd name="connsiteY26" fmla="*/ 1644762 h 1822562"/>
                <a:gd name="connsiteX27" fmla="*/ 1426633 w 1858879"/>
                <a:gd name="connsiteY27" fmla="*/ 1687095 h 1822562"/>
                <a:gd name="connsiteX28" fmla="*/ 1447800 w 1858879"/>
                <a:gd name="connsiteY28" fmla="*/ 1691328 h 1822562"/>
                <a:gd name="connsiteX29" fmla="*/ 1435100 w 1858879"/>
                <a:gd name="connsiteY29" fmla="*/ 1737895 h 1822562"/>
                <a:gd name="connsiteX30" fmla="*/ 1460500 w 1858879"/>
                <a:gd name="connsiteY30" fmla="*/ 1737895 h 1822562"/>
                <a:gd name="connsiteX31" fmla="*/ 1460500 w 1858879"/>
                <a:gd name="connsiteY31" fmla="*/ 1822562 h 1822562"/>
                <a:gd name="connsiteX32" fmla="*/ 1477433 w 1858879"/>
                <a:gd name="connsiteY32" fmla="*/ 1805628 h 1822562"/>
                <a:gd name="connsiteX33" fmla="*/ 1477433 w 1858879"/>
                <a:gd name="connsiteY33" fmla="*/ 1780228 h 1822562"/>
                <a:gd name="connsiteX34" fmla="*/ 1498600 w 1858879"/>
                <a:gd name="connsiteY34" fmla="*/ 1687095 h 1822562"/>
                <a:gd name="connsiteX35" fmla="*/ 1460500 w 1858879"/>
                <a:gd name="connsiteY35" fmla="*/ 1598195 h 1822562"/>
                <a:gd name="connsiteX36" fmla="*/ 1655233 w 1858879"/>
                <a:gd name="connsiteY36" fmla="*/ 1593962 h 1822562"/>
                <a:gd name="connsiteX37" fmla="*/ 1655233 w 1858879"/>
                <a:gd name="connsiteY37" fmla="*/ 1441562 h 1822562"/>
                <a:gd name="connsiteX38" fmla="*/ 1727200 w 1858879"/>
                <a:gd name="connsiteY38" fmla="*/ 1221428 h 1822562"/>
                <a:gd name="connsiteX39" fmla="*/ 1756833 w 1858879"/>
                <a:gd name="connsiteY39" fmla="*/ 1234128 h 1822562"/>
                <a:gd name="connsiteX40" fmla="*/ 1752600 w 1858879"/>
                <a:gd name="connsiteY40" fmla="*/ 1107128 h 1822562"/>
                <a:gd name="connsiteX41" fmla="*/ 1790700 w 1858879"/>
                <a:gd name="connsiteY41" fmla="*/ 1107128 h 1822562"/>
                <a:gd name="connsiteX42" fmla="*/ 1778000 w 1858879"/>
                <a:gd name="connsiteY42" fmla="*/ 899695 h 1822562"/>
                <a:gd name="connsiteX43" fmla="*/ 1828800 w 1858879"/>
                <a:gd name="connsiteY43" fmla="*/ 886995 h 1822562"/>
                <a:gd name="connsiteX44" fmla="*/ 1816100 w 1858879"/>
                <a:gd name="connsiteY44" fmla="*/ 768462 h 1822562"/>
                <a:gd name="connsiteX45" fmla="*/ 1778000 w 1858879"/>
                <a:gd name="connsiteY45" fmla="*/ 738828 h 1822562"/>
                <a:gd name="connsiteX46" fmla="*/ 1807633 w 1858879"/>
                <a:gd name="connsiteY46" fmla="*/ 641462 h 1822562"/>
                <a:gd name="connsiteX47" fmla="*/ 1824567 w 1858879"/>
                <a:gd name="connsiteY47" fmla="*/ 628762 h 1822562"/>
                <a:gd name="connsiteX48" fmla="*/ 1820333 w 1858879"/>
                <a:gd name="connsiteY48" fmla="*/ 561028 h 1822562"/>
                <a:gd name="connsiteX49" fmla="*/ 1761067 w 1858879"/>
                <a:gd name="connsiteY49" fmla="*/ 552562 h 1822562"/>
                <a:gd name="connsiteX50" fmla="*/ 1752600 w 1858879"/>
                <a:gd name="connsiteY50" fmla="*/ 514462 h 1822562"/>
                <a:gd name="connsiteX51" fmla="*/ 1749481 w 1858879"/>
                <a:gd name="connsiteY51" fmla="*/ 368747 h 1822562"/>
                <a:gd name="connsiteX52" fmla="*/ 1854200 w 1858879"/>
                <a:gd name="connsiteY52" fmla="*/ 363399 h 1822562"/>
                <a:gd name="connsiteX53" fmla="*/ 1858879 w 1858879"/>
                <a:gd name="connsiteY53" fmla="*/ 0 h 1822562"/>
                <a:gd name="connsiteX54" fmla="*/ 1189567 w 1858879"/>
                <a:gd name="connsiteY54" fmla="*/ 78428 h 1822562"/>
                <a:gd name="connsiteX55" fmla="*/ 1138767 w 1858879"/>
                <a:gd name="connsiteY55" fmla="*/ 74195 h 1822562"/>
                <a:gd name="connsiteX56" fmla="*/ 629073 w 1858879"/>
                <a:gd name="connsiteY56" fmla="*/ 191035 h 1822562"/>
                <a:gd name="connsiteX0" fmla="*/ 537633 w 1858879"/>
                <a:gd name="connsiteY0" fmla="*/ 99595 h 1822562"/>
                <a:gd name="connsiteX1" fmla="*/ 492626 w 1858879"/>
                <a:gd name="connsiteY1" fmla="*/ 48127 h 1822562"/>
                <a:gd name="connsiteX2" fmla="*/ 465889 w 1858879"/>
                <a:gd name="connsiteY2" fmla="*/ 2674 h 1822562"/>
                <a:gd name="connsiteX3" fmla="*/ 0 w 1858879"/>
                <a:gd name="connsiteY3" fmla="*/ 8244 h 1822562"/>
                <a:gd name="connsiteX4" fmla="*/ 0 w 1858879"/>
                <a:gd name="connsiteY4" fmla="*/ 510228 h 1822562"/>
                <a:gd name="connsiteX5" fmla="*/ 0 w 1858879"/>
                <a:gd name="connsiteY5" fmla="*/ 637228 h 1822562"/>
                <a:gd name="connsiteX6" fmla="*/ 122767 w 1858879"/>
                <a:gd name="connsiteY6" fmla="*/ 637228 h 1822562"/>
                <a:gd name="connsiteX7" fmla="*/ 118533 w 1858879"/>
                <a:gd name="connsiteY7" fmla="*/ 929328 h 1822562"/>
                <a:gd name="connsiteX8" fmla="*/ 224367 w 1858879"/>
                <a:gd name="connsiteY8" fmla="*/ 929328 h 1822562"/>
                <a:gd name="connsiteX9" fmla="*/ 220133 w 1858879"/>
                <a:gd name="connsiteY9" fmla="*/ 1153695 h 1822562"/>
                <a:gd name="connsiteX10" fmla="*/ 359833 w 1858879"/>
                <a:gd name="connsiteY10" fmla="*/ 1145228 h 1822562"/>
                <a:gd name="connsiteX11" fmla="*/ 372533 w 1858879"/>
                <a:gd name="connsiteY11" fmla="*/ 1615128 h 1822562"/>
                <a:gd name="connsiteX12" fmla="*/ 575733 w 1858879"/>
                <a:gd name="connsiteY12" fmla="*/ 1615128 h 1822562"/>
                <a:gd name="connsiteX13" fmla="*/ 584200 w 1858879"/>
                <a:gd name="connsiteY13" fmla="*/ 1505062 h 1822562"/>
                <a:gd name="connsiteX14" fmla="*/ 668867 w 1858879"/>
                <a:gd name="connsiteY14" fmla="*/ 1492362 h 1822562"/>
                <a:gd name="connsiteX15" fmla="*/ 668867 w 1858879"/>
                <a:gd name="connsiteY15" fmla="*/ 1526228 h 1822562"/>
                <a:gd name="connsiteX16" fmla="*/ 842433 w 1858879"/>
                <a:gd name="connsiteY16" fmla="*/ 1521995 h 1822562"/>
                <a:gd name="connsiteX17" fmla="*/ 842433 w 1858879"/>
                <a:gd name="connsiteY17" fmla="*/ 1632062 h 1822562"/>
                <a:gd name="connsiteX18" fmla="*/ 893233 w 1858879"/>
                <a:gd name="connsiteY18" fmla="*/ 1623595 h 1822562"/>
                <a:gd name="connsiteX19" fmla="*/ 897467 w 1858879"/>
                <a:gd name="connsiteY19" fmla="*/ 1636295 h 1822562"/>
                <a:gd name="connsiteX20" fmla="*/ 1092200 w 1858879"/>
                <a:gd name="connsiteY20" fmla="*/ 1636295 h 1822562"/>
                <a:gd name="connsiteX21" fmla="*/ 1087967 w 1858879"/>
                <a:gd name="connsiteY21" fmla="*/ 1737895 h 1822562"/>
                <a:gd name="connsiteX22" fmla="*/ 1210733 w 1858879"/>
                <a:gd name="connsiteY22" fmla="*/ 1729428 h 1822562"/>
                <a:gd name="connsiteX23" fmla="*/ 1253067 w 1858879"/>
                <a:gd name="connsiteY23" fmla="*/ 1720962 h 1822562"/>
                <a:gd name="connsiteX24" fmla="*/ 1253067 w 1858879"/>
                <a:gd name="connsiteY24" fmla="*/ 1699795 h 1822562"/>
                <a:gd name="connsiteX25" fmla="*/ 1388533 w 1858879"/>
                <a:gd name="connsiteY25" fmla="*/ 1699795 h 1822562"/>
                <a:gd name="connsiteX26" fmla="*/ 1426633 w 1858879"/>
                <a:gd name="connsiteY26" fmla="*/ 1640528 h 1822562"/>
                <a:gd name="connsiteX27" fmla="*/ 1447800 w 1858879"/>
                <a:gd name="connsiteY27" fmla="*/ 1644762 h 1822562"/>
                <a:gd name="connsiteX28" fmla="*/ 1426633 w 1858879"/>
                <a:gd name="connsiteY28" fmla="*/ 1687095 h 1822562"/>
                <a:gd name="connsiteX29" fmla="*/ 1447800 w 1858879"/>
                <a:gd name="connsiteY29" fmla="*/ 1691328 h 1822562"/>
                <a:gd name="connsiteX30" fmla="*/ 1435100 w 1858879"/>
                <a:gd name="connsiteY30" fmla="*/ 1737895 h 1822562"/>
                <a:gd name="connsiteX31" fmla="*/ 1460500 w 1858879"/>
                <a:gd name="connsiteY31" fmla="*/ 1737895 h 1822562"/>
                <a:gd name="connsiteX32" fmla="*/ 1460500 w 1858879"/>
                <a:gd name="connsiteY32" fmla="*/ 1822562 h 1822562"/>
                <a:gd name="connsiteX33" fmla="*/ 1477433 w 1858879"/>
                <a:gd name="connsiteY33" fmla="*/ 1805628 h 1822562"/>
                <a:gd name="connsiteX34" fmla="*/ 1477433 w 1858879"/>
                <a:gd name="connsiteY34" fmla="*/ 1780228 h 1822562"/>
                <a:gd name="connsiteX35" fmla="*/ 1498600 w 1858879"/>
                <a:gd name="connsiteY35" fmla="*/ 1687095 h 1822562"/>
                <a:gd name="connsiteX36" fmla="*/ 1460500 w 1858879"/>
                <a:gd name="connsiteY36" fmla="*/ 1598195 h 1822562"/>
                <a:gd name="connsiteX37" fmla="*/ 1655233 w 1858879"/>
                <a:gd name="connsiteY37" fmla="*/ 1593962 h 1822562"/>
                <a:gd name="connsiteX38" fmla="*/ 1655233 w 1858879"/>
                <a:gd name="connsiteY38" fmla="*/ 1441562 h 1822562"/>
                <a:gd name="connsiteX39" fmla="*/ 1727200 w 1858879"/>
                <a:gd name="connsiteY39" fmla="*/ 1221428 h 1822562"/>
                <a:gd name="connsiteX40" fmla="*/ 1756833 w 1858879"/>
                <a:gd name="connsiteY40" fmla="*/ 1234128 h 1822562"/>
                <a:gd name="connsiteX41" fmla="*/ 1752600 w 1858879"/>
                <a:gd name="connsiteY41" fmla="*/ 1107128 h 1822562"/>
                <a:gd name="connsiteX42" fmla="*/ 1790700 w 1858879"/>
                <a:gd name="connsiteY42" fmla="*/ 1107128 h 1822562"/>
                <a:gd name="connsiteX43" fmla="*/ 1778000 w 1858879"/>
                <a:gd name="connsiteY43" fmla="*/ 899695 h 1822562"/>
                <a:gd name="connsiteX44" fmla="*/ 1828800 w 1858879"/>
                <a:gd name="connsiteY44" fmla="*/ 886995 h 1822562"/>
                <a:gd name="connsiteX45" fmla="*/ 1816100 w 1858879"/>
                <a:gd name="connsiteY45" fmla="*/ 768462 h 1822562"/>
                <a:gd name="connsiteX46" fmla="*/ 1778000 w 1858879"/>
                <a:gd name="connsiteY46" fmla="*/ 738828 h 1822562"/>
                <a:gd name="connsiteX47" fmla="*/ 1807633 w 1858879"/>
                <a:gd name="connsiteY47" fmla="*/ 641462 h 1822562"/>
                <a:gd name="connsiteX48" fmla="*/ 1824567 w 1858879"/>
                <a:gd name="connsiteY48" fmla="*/ 628762 h 1822562"/>
                <a:gd name="connsiteX49" fmla="*/ 1820333 w 1858879"/>
                <a:gd name="connsiteY49" fmla="*/ 561028 h 1822562"/>
                <a:gd name="connsiteX50" fmla="*/ 1761067 w 1858879"/>
                <a:gd name="connsiteY50" fmla="*/ 552562 h 1822562"/>
                <a:gd name="connsiteX51" fmla="*/ 1752600 w 1858879"/>
                <a:gd name="connsiteY51" fmla="*/ 514462 h 1822562"/>
                <a:gd name="connsiteX52" fmla="*/ 1749481 w 1858879"/>
                <a:gd name="connsiteY52" fmla="*/ 368747 h 1822562"/>
                <a:gd name="connsiteX53" fmla="*/ 1854200 w 1858879"/>
                <a:gd name="connsiteY53" fmla="*/ 363399 h 1822562"/>
                <a:gd name="connsiteX54" fmla="*/ 1858879 w 1858879"/>
                <a:gd name="connsiteY54" fmla="*/ 0 h 1822562"/>
                <a:gd name="connsiteX55" fmla="*/ 1189567 w 1858879"/>
                <a:gd name="connsiteY55" fmla="*/ 78428 h 1822562"/>
                <a:gd name="connsiteX56" fmla="*/ 1138767 w 1858879"/>
                <a:gd name="connsiteY56" fmla="*/ 74195 h 1822562"/>
                <a:gd name="connsiteX57" fmla="*/ 629073 w 1858879"/>
                <a:gd name="connsiteY57" fmla="*/ 191035 h 1822562"/>
                <a:gd name="connsiteX0" fmla="*/ 569717 w 1858879"/>
                <a:gd name="connsiteY0" fmla="*/ 436480 h 1822562"/>
                <a:gd name="connsiteX1" fmla="*/ 492626 w 1858879"/>
                <a:gd name="connsiteY1" fmla="*/ 48127 h 1822562"/>
                <a:gd name="connsiteX2" fmla="*/ 465889 w 1858879"/>
                <a:gd name="connsiteY2" fmla="*/ 2674 h 1822562"/>
                <a:gd name="connsiteX3" fmla="*/ 0 w 1858879"/>
                <a:gd name="connsiteY3" fmla="*/ 8244 h 1822562"/>
                <a:gd name="connsiteX4" fmla="*/ 0 w 1858879"/>
                <a:gd name="connsiteY4" fmla="*/ 510228 h 1822562"/>
                <a:gd name="connsiteX5" fmla="*/ 0 w 1858879"/>
                <a:gd name="connsiteY5" fmla="*/ 637228 h 1822562"/>
                <a:gd name="connsiteX6" fmla="*/ 122767 w 1858879"/>
                <a:gd name="connsiteY6" fmla="*/ 637228 h 1822562"/>
                <a:gd name="connsiteX7" fmla="*/ 118533 w 1858879"/>
                <a:gd name="connsiteY7" fmla="*/ 929328 h 1822562"/>
                <a:gd name="connsiteX8" fmla="*/ 224367 w 1858879"/>
                <a:gd name="connsiteY8" fmla="*/ 929328 h 1822562"/>
                <a:gd name="connsiteX9" fmla="*/ 220133 w 1858879"/>
                <a:gd name="connsiteY9" fmla="*/ 1153695 h 1822562"/>
                <a:gd name="connsiteX10" fmla="*/ 359833 w 1858879"/>
                <a:gd name="connsiteY10" fmla="*/ 1145228 h 1822562"/>
                <a:gd name="connsiteX11" fmla="*/ 372533 w 1858879"/>
                <a:gd name="connsiteY11" fmla="*/ 1615128 h 1822562"/>
                <a:gd name="connsiteX12" fmla="*/ 575733 w 1858879"/>
                <a:gd name="connsiteY12" fmla="*/ 1615128 h 1822562"/>
                <a:gd name="connsiteX13" fmla="*/ 584200 w 1858879"/>
                <a:gd name="connsiteY13" fmla="*/ 1505062 h 1822562"/>
                <a:gd name="connsiteX14" fmla="*/ 668867 w 1858879"/>
                <a:gd name="connsiteY14" fmla="*/ 1492362 h 1822562"/>
                <a:gd name="connsiteX15" fmla="*/ 668867 w 1858879"/>
                <a:gd name="connsiteY15" fmla="*/ 1526228 h 1822562"/>
                <a:gd name="connsiteX16" fmla="*/ 842433 w 1858879"/>
                <a:gd name="connsiteY16" fmla="*/ 1521995 h 1822562"/>
                <a:gd name="connsiteX17" fmla="*/ 842433 w 1858879"/>
                <a:gd name="connsiteY17" fmla="*/ 1632062 h 1822562"/>
                <a:gd name="connsiteX18" fmla="*/ 893233 w 1858879"/>
                <a:gd name="connsiteY18" fmla="*/ 1623595 h 1822562"/>
                <a:gd name="connsiteX19" fmla="*/ 897467 w 1858879"/>
                <a:gd name="connsiteY19" fmla="*/ 1636295 h 1822562"/>
                <a:gd name="connsiteX20" fmla="*/ 1092200 w 1858879"/>
                <a:gd name="connsiteY20" fmla="*/ 1636295 h 1822562"/>
                <a:gd name="connsiteX21" fmla="*/ 1087967 w 1858879"/>
                <a:gd name="connsiteY21" fmla="*/ 1737895 h 1822562"/>
                <a:gd name="connsiteX22" fmla="*/ 1210733 w 1858879"/>
                <a:gd name="connsiteY22" fmla="*/ 1729428 h 1822562"/>
                <a:gd name="connsiteX23" fmla="*/ 1253067 w 1858879"/>
                <a:gd name="connsiteY23" fmla="*/ 1720962 h 1822562"/>
                <a:gd name="connsiteX24" fmla="*/ 1253067 w 1858879"/>
                <a:gd name="connsiteY24" fmla="*/ 1699795 h 1822562"/>
                <a:gd name="connsiteX25" fmla="*/ 1388533 w 1858879"/>
                <a:gd name="connsiteY25" fmla="*/ 1699795 h 1822562"/>
                <a:gd name="connsiteX26" fmla="*/ 1426633 w 1858879"/>
                <a:gd name="connsiteY26" fmla="*/ 1640528 h 1822562"/>
                <a:gd name="connsiteX27" fmla="*/ 1447800 w 1858879"/>
                <a:gd name="connsiteY27" fmla="*/ 1644762 h 1822562"/>
                <a:gd name="connsiteX28" fmla="*/ 1426633 w 1858879"/>
                <a:gd name="connsiteY28" fmla="*/ 1687095 h 1822562"/>
                <a:gd name="connsiteX29" fmla="*/ 1447800 w 1858879"/>
                <a:gd name="connsiteY29" fmla="*/ 1691328 h 1822562"/>
                <a:gd name="connsiteX30" fmla="*/ 1435100 w 1858879"/>
                <a:gd name="connsiteY30" fmla="*/ 1737895 h 1822562"/>
                <a:gd name="connsiteX31" fmla="*/ 1460500 w 1858879"/>
                <a:gd name="connsiteY31" fmla="*/ 1737895 h 1822562"/>
                <a:gd name="connsiteX32" fmla="*/ 1460500 w 1858879"/>
                <a:gd name="connsiteY32" fmla="*/ 1822562 h 1822562"/>
                <a:gd name="connsiteX33" fmla="*/ 1477433 w 1858879"/>
                <a:gd name="connsiteY33" fmla="*/ 1805628 h 1822562"/>
                <a:gd name="connsiteX34" fmla="*/ 1477433 w 1858879"/>
                <a:gd name="connsiteY34" fmla="*/ 1780228 h 1822562"/>
                <a:gd name="connsiteX35" fmla="*/ 1498600 w 1858879"/>
                <a:gd name="connsiteY35" fmla="*/ 1687095 h 1822562"/>
                <a:gd name="connsiteX36" fmla="*/ 1460500 w 1858879"/>
                <a:gd name="connsiteY36" fmla="*/ 1598195 h 1822562"/>
                <a:gd name="connsiteX37" fmla="*/ 1655233 w 1858879"/>
                <a:gd name="connsiteY37" fmla="*/ 1593962 h 1822562"/>
                <a:gd name="connsiteX38" fmla="*/ 1655233 w 1858879"/>
                <a:gd name="connsiteY38" fmla="*/ 1441562 h 1822562"/>
                <a:gd name="connsiteX39" fmla="*/ 1727200 w 1858879"/>
                <a:gd name="connsiteY39" fmla="*/ 1221428 h 1822562"/>
                <a:gd name="connsiteX40" fmla="*/ 1756833 w 1858879"/>
                <a:gd name="connsiteY40" fmla="*/ 1234128 h 1822562"/>
                <a:gd name="connsiteX41" fmla="*/ 1752600 w 1858879"/>
                <a:gd name="connsiteY41" fmla="*/ 1107128 h 1822562"/>
                <a:gd name="connsiteX42" fmla="*/ 1790700 w 1858879"/>
                <a:gd name="connsiteY42" fmla="*/ 1107128 h 1822562"/>
                <a:gd name="connsiteX43" fmla="*/ 1778000 w 1858879"/>
                <a:gd name="connsiteY43" fmla="*/ 899695 h 1822562"/>
                <a:gd name="connsiteX44" fmla="*/ 1828800 w 1858879"/>
                <a:gd name="connsiteY44" fmla="*/ 886995 h 1822562"/>
                <a:gd name="connsiteX45" fmla="*/ 1816100 w 1858879"/>
                <a:gd name="connsiteY45" fmla="*/ 768462 h 1822562"/>
                <a:gd name="connsiteX46" fmla="*/ 1778000 w 1858879"/>
                <a:gd name="connsiteY46" fmla="*/ 738828 h 1822562"/>
                <a:gd name="connsiteX47" fmla="*/ 1807633 w 1858879"/>
                <a:gd name="connsiteY47" fmla="*/ 641462 h 1822562"/>
                <a:gd name="connsiteX48" fmla="*/ 1824567 w 1858879"/>
                <a:gd name="connsiteY48" fmla="*/ 628762 h 1822562"/>
                <a:gd name="connsiteX49" fmla="*/ 1820333 w 1858879"/>
                <a:gd name="connsiteY49" fmla="*/ 561028 h 1822562"/>
                <a:gd name="connsiteX50" fmla="*/ 1761067 w 1858879"/>
                <a:gd name="connsiteY50" fmla="*/ 552562 h 1822562"/>
                <a:gd name="connsiteX51" fmla="*/ 1752600 w 1858879"/>
                <a:gd name="connsiteY51" fmla="*/ 514462 h 1822562"/>
                <a:gd name="connsiteX52" fmla="*/ 1749481 w 1858879"/>
                <a:gd name="connsiteY52" fmla="*/ 368747 h 1822562"/>
                <a:gd name="connsiteX53" fmla="*/ 1854200 w 1858879"/>
                <a:gd name="connsiteY53" fmla="*/ 363399 h 1822562"/>
                <a:gd name="connsiteX54" fmla="*/ 1858879 w 1858879"/>
                <a:gd name="connsiteY54" fmla="*/ 0 h 1822562"/>
                <a:gd name="connsiteX55" fmla="*/ 1189567 w 1858879"/>
                <a:gd name="connsiteY55" fmla="*/ 78428 h 1822562"/>
                <a:gd name="connsiteX56" fmla="*/ 1138767 w 1858879"/>
                <a:gd name="connsiteY56" fmla="*/ 74195 h 1822562"/>
                <a:gd name="connsiteX57" fmla="*/ 629073 w 1858879"/>
                <a:gd name="connsiteY57" fmla="*/ 191035 h 1822562"/>
                <a:gd name="connsiteX0" fmla="*/ 569717 w 1858879"/>
                <a:gd name="connsiteY0" fmla="*/ 436480 h 1822562"/>
                <a:gd name="connsiteX1" fmla="*/ 473910 w 1858879"/>
                <a:gd name="connsiteY1" fmla="*/ 219243 h 1822562"/>
                <a:gd name="connsiteX2" fmla="*/ 465889 w 1858879"/>
                <a:gd name="connsiteY2" fmla="*/ 2674 h 1822562"/>
                <a:gd name="connsiteX3" fmla="*/ 0 w 1858879"/>
                <a:gd name="connsiteY3" fmla="*/ 8244 h 1822562"/>
                <a:gd name="connsiteX4" fmla="*/ 0 w 1858879"/>
                <a:gd name="connsiteY4" fmla="*/ 510228 h 1822562"/>
                <a:gd name="connsiteX5" fmla="*/ 0 w 1858879"/>
                <a:gd name="connsiteY5" fmla="*/ 637228 h 1822562"/>
                <a:gd name="connsiteX6" fmla="*/ 122767 w 1858879"/>
                <a:gd name="connsiteY6" fmla="*/ 637228 h 1822562"/>
                <a:gd name="connsiteX7" fmla="*/ 118533 w 1858879"/>
                <a:gd name="connsiteY7" fmla="*/ 929328 h 1822562"/>
                <a:gd name="connsiteX8" fmla="*/ 224367 w 1858879"/>
                <a:gd name="connsiteY8" fmla="*/ 929328 h 1822562"/>
                <a:gd name="connsiteX9" fmla="*/ 220133 w 1858879"/>
                <a:gd name="connsiteY9" fmla="*/ 1153695 h 1822562"/>
                <a:gd name="connsiteX10" fmla="*/ 359833 w 1858879"/>
                <a:gd name="connsiteY10" fmla="*/ 1145228 h 1822562"/>
                <a:gd name="connsiteX11" fmla="*/ 372533 w 1858879"/>
                <a:gd name="connsiteY11" fmla="*/ 1615128 h 1822562"/>
                <a:gd name="connsiteX12" fmla="*/ 575733 w 1858879"/>
                <a:gd name="connsiteY12" fmla="*/ 1615128 h 1822562"/>
                <a:gd name="connsiteX13" fmla="*/ 584200 w 1858879"/>
                <a:gd name="connsiteY13" fmla="*/ 1505062 h 1822562"/>
                <a:gd name="connsiteX14" fmla="*/ 668867 w 1858879"/>
                <a:gd name="connsiteY14" fmla="*/ 1492362 h 1822562"/>
                <a:gd name="connsiteX15" fmla="*/ 668867 w 1858879"/>
                <a:gd name="connsiteY15" fmla="*/ 1526228 h 1822562"/>
                <a:gd name="connsiteX16" fmla="*/ 842433 w 1858879"/>
                <a:gd name="connsiteY16" fmla="*/ 1521995 h 1822562"/>
                <a:gd name="connsiteX17" fmla="*/ 842433 w 1858879"/>
                <a:gd name="connsiteY17" fmla="*/ 1632062 h 1822562"/>
                <a:gd name="connsiteX18" fmla="*/ 893233 w 1858879"/>
                <a:gd name="connsiteY18" fmla="*/ 1623595 h 1822562"/>
                <a:gd name="connsiteX19" fmla="*/ 897467 w 1858879"/>
                <a:gd name="connsiteY19" fmla="*/ 1636295 h 1822562"/>
                <a:gd name="connsiteX20" fmla="*/ 1092200 w 1858879"/>
                <a:gd name="connsiteY20" fmla="*/ 1636295 h 1822562"/>
                <a:gd name="connsiteX21" fmla="*/ 1087967 w 1858879"/>
                <a:gd name="connsiteY21" fmla="*/ 1737895 h 1822562"/>
                <a:gd name="connsiteX22" fmla="*/ 1210733 w 1858879"/>
                <a:gd name="connsiteY22" fmla="*/ 1729428 h 1822562"/>
                <a:gd name="connsiteX23" fmla="*/ 1253067 w 1858879"/>
                <a:gd name="connsiteY23" fmla="*/ 1720962 h 1822562"/>
                <a:gd name="connsiteX24" fmla="*/ 1253067 w 1858879"/>
                <a:gd name="connsiteY24" fmla="*/ 1699795 h 1822562"/>
                <a:gd name="connsiteX25" fmla="*/ 1388533 w 1858879"/>
                <a:gd name="connsiteY25" fmla="*/ 1699795 h 1822562"/>
                <a:gd name="connsiteX26" fmla="*/ 1426633 w 1858879"/>
                <a:gd name="connsiteY26" fmla="*/ 1640528 h 1822562"/>
                <a:gd name="connsiteX27" fmla="*/ 1447800 w 1858879"/>
                <a:gd name="connsiteY27" fmla="*/ 1644762 h 1822562"/>
                <a:gd name="connsiteX28" fmla="*/ 1426633 w 1858879"/>
                <a:gd name="connsiteY28" fmla="*/ 1687095 h 1822562"/>
                <a:gd name="connsiteX29" fmla="*/ 1447800 w 1858879"/>
                <a:gd name="connsiteY29" fmla="*/ 1691328 h 1822562"/>
                <a:gd name="connsiteX30" fmla="*/ 1435100 w 1858879"/>
                <a:gd name="connsiteY30" fmla="*/ 1737895 h 1822562"/>
                <a:gd name="connsiteX31" fmla="*/ 1460500 w 1858879"/>
                <a:gd name="connsiteY31" fmla="*/ 1737895 h 1822562"/>
                <a:gd name="connsiteX32" fmla="*/ 1460500 w 1858879"/>
                <a:gd name="connsiteY32" fmla="*/ 1822562 h 1822562"/>
                <a:gd name="connsiteX33" fmla="*/ 1477433 w 1858879"/>
                <a:gd name="connsiteY33" fmla="*/ 1805628 h 1822562"/>
                <a:gd name="connsiteX34" fmla="*/ 1477433 w 1858879"/>
                <a:gd name="connsiteY34" fmla="*/ 1780228 h 1822562"/>
                <a:gd name="connsiteX35" fmla="*/ 1498600 w 1858879"/>
                <a:gd name="connsiteY35" fmla="*/ 1687095 h 1822562"/>
                <a:gd name="connsiteX36" fmla="*/ 1460500 w 1858879"/>
                <a:gd name="connsiteY36" fmla="*/ 1598195 h 1822562"/>
                <a:gd name="connsiteX37" fmla="*/ 1655233 w 1858879"/>
                <a:gd name="connsiteY37" fmla="*/ 1593962 h 1822562"/>
                <a:gd name="connsiteX38" fmla="*/ 1655233 w 1858879"/>
                <a:gd name="connsiteY38" fmla="*/ 1441562 h 1822562"/>
                <a:gd name="connsiteX39" fmla="*/ 1727200 w 1858879"/>
                <a:gd name="connsiteY39" fmla="*/ 1221428 h 1822562"/>
                <a:gd name="connsiteX40" fmla="*/ 1756833 w 1858879"/>
                <a:gd name="connsiteY40" fmla="*/ 1234128 h 1822562"/>
                <a:gd name="connsiteX41" fmla="*/ 1752600 w 1858879"/>
                <a:gd name="connsiteY41" fmla="*/ 1107128 h 1822562"/>
                <a:gd name="connsiteX42" fmla="*/ 1790700 w 1858879"/>
                <a:gd name="connsiteY42" fmla="*/ 1107128 h 1822562"/>
                <a:gd name="connsiteX43" fmla="*/ 1778000 w 1858879"/>
                <a:gd name="connsiteY43" fmla="*/ 899695 h 1822562"/>
                <a:gd name="connsiteX44" fmla="*/ 1828800 w 1858879"/>
                <a:gd name="connsiteY44" fmla="*/ 886995 h 1822562"/>
                <a:gd name="connsiteX45" fmla="*/ 1816100 w 1858879"/>
                <a:gd name="connsiteY45" fmla="*/ 768462 h 1822562"/>
                <a:gd name="connsiteX46" fmla="*/ 1778000 w 1858879"/>
                <a:gd name="connsiteY46" fmla="*/ 738828 h 1822562"/>
                <a:gd name="connsiteX47" fmla="*/ 1807633 w 1858879"/>
                <a:gd name="connsiteY47" fmla="*/ 641462 h 1822562"/>
                <a:gd name="connsiteX48" fmla="*/ 1824567 w 1858879"/>
                <a:gd name="connsiteY48" fmla="*/ 628762 h 1822562"/>
                <a:gd name="connsiteX49" fmla="*/ 1820333 w 1858879"/>
                <a:gd name="connsiteY49" fmla="*/ 561028 h 1822562"/>
                <a:gd name="connsiteX50" fmla="*/ 1761067 w 1858879"/>
                <a:gd name="connsiteY50" fmla="*/ 552562 h 1822562"/>
                <a:gd name="connsiteX51" fmla="*/ 1752600 w 1858879"/>
                <a:gd name="connsiteY51" fmla="*/ 514462 h 1822562"/>
                <a:gd name="connsiteX52" fmla="*/ 1749481 w 1858879"/>
                <a:gd name="connsiteY52" fmla="*/ 368747 h 1822562"/>
                <a:gd name="connsiteX53" fmla="*/ 1854200 w 1858879"/>
                <a:gd name="connsiteY53" fmla="*/ 363399 h 1822562"/>
                <a:gd name="connsiteX54" fmla="*/ 1858879 w 1858879"/>
                <a:gd name="connsiteY54" fmla="*/ 0 h 1822562"/>
                <a:gd name="connsiteX55" fmla="*/ 1189567 w 1858879"/>
                <a:gd name="connsiteY55" fmla="*/ 78428 h 1822562"/>
                <a:gd name="connsiteX56" fmla="*/ 1138767 w 1858879"/>
                <a:gd name="connsiteY56" fmla="*/ 74195 h 1822562"/>
                <a:gd name="connsiteX57" fmla="*/ 629073 w 1858879"/>
                <a:gd name="connsiteY57" fmla="*/ 191035 h 1822562"/>
                <a:gd name="connsiteX0" fmla="*/ 569717 w 1858879"/>
                <a:gd name="connsiteY0" fmla="*/ 436480 h 1822562"/>
                <a:gd name="connsiteX1" fmla="*/ 535405 w 1858879"/>
                <a:gd name="connsiteY1" fmla="*/ 360948 h 1822562"/>
                <a:gd name="connsiteX2" fmla="*/ 473910 w 1858879"/>
                <a:gd name="connsiteY2" fmla="*/ 219243 h 1822562"/>
                <a:gd name="connsiteX3" fmla="*/ 465889 w 1858879"/>
                <a:gd name="connsiteY3" fmla="*/ 2674 h 1822562"/>
                <a:gd name="connsiteX4" fmla="*/ 0 w 1858879"/>
                <a:gd name="connsiteY4" fmla="*/ 8244 h 1822562"/>
                <a:gd name="connsiteX5" fmla="*/ 0 w 1858879"/>
                <a:gd name="connsiteY5" fmla="*/ 510228 h 1822562"/>
                <a:gd name="connsiteX6" fmla="*/ 0 w 1858879"/>
                <a:gd name="connsiteY6" fmla="*/ 637228 h 1822562"/>
                <a:gd name="connsiteX7" fmla="*/ 122767 w 1858879"/>
                <a:gd name="connsiteY7" fmla="*/ 637228 h 1822562"/>
                <a:gd name="connsiteX8" fmla="*/ 118533 w 1858879"/>
                <a:gd name="connsiteY8" fmla="*/ 929328 h 1822562"/>
                <a:gd name="connsiteX9" fmla="*/ 224367 w 1858879"/>
                <a:gd name="connsiteY9" fmla="*/ 929328 h 1822562"/>
                <a:gd name="connsiteX10" fmla="*/ 220133 w 1858879"/>
                <a:gd name="connsiteY10" fmla="*/ 1153695 h 1822562"/>
                <a:gd name="connsiteX11" fmla="*/ 359833 w 1858879"/>
                <a:gd name="connsiteY11" fmla="*/ 1145228 h 1822562"/>
                <a:gd name="connsiteX12" fmla="*/ 372533 w 1858879"/>
                <a:gd name="connsiteY12" fmla="*/ 1615128 h 1822562"/>
                <a:gd name="connsiteX13" fmla="*/ 575733 w 1858879"/>
                <a:gd name="connsiteY13" fmla="*/ 1615128 h 1822562"/>
                <a:gd name="connsiteX14" fmla="*/ 584200 w 1858879"/>
                <a:gd name="connsiteY14" fmla="*/ 1505062 h 1822562"/>
                <a:gd name="connsiteX15" fmla="*/ 668867 w 1858879"/>
                <a:gd name="connsiteY15" fmla="*/ 1492362 h 1822562"/>
                <a:gd name="connsiteX16" fmla="*/ 668867 w 1858879"/>
                <a:gd name="connsiteY16" fmla="*/ 1526228 h 1822562"/>
                <a:gd name="connsiteX17" fmla="*/ 842433 w 1858879"/>
                <a:gd name="connsiteY17" fmla="*/ 1521995 h 1822562"/>
                <a:gd name="connsiteX18" fmla="*/ 842433 w 1858879"/>
                <a:gd name="connsiteY18" fmla="*/ 1632062 h 1822562"/>
                <a:gd name="connsiteX19" fmla="*/ 893233 w 1858879"/>
                <a:gd name="connsiteY19" fmla="*/ 1623595 h 1822562"/>
                <a:gd name="connsiteX20" fmla="*/ 897467 w 1858879"/>
                <a:gd name="connsiteY20" fmla="*/ 1636295 h 1822562"/>
                <a:gd name="connsiteX21" fmla="*/ 1092200 w 1858879"/>
                <a:gd name="connsiteY21" fmla="*/ 1636295 h 1822562"/>
                <a:gd name="connsiteX22" fmla="*/ 1087967 w 1858879"/>
                <a:gd name="connsiteY22" fmla="*/ 1737895 h 1822562"/>
                <a:gd name="connsiteX23" fmla="*/ 1210733 w 1858879"/>
                <a:gd name="connsiteY23" fmla="*/ 1729428 h 1822562"/>
                <a:gd name="connsiteX24" fmla="*/ 1253067 w 1858879"/>
                <a:gd name="connsiteY24" fmla="*/ 1720962 h 1822562"/>
                <a:gd name="connsiteX25" fmla="*/ 1253067 w 1858879"/>
                <a:gd name="connsiteY25" fmla="*/ 1699795 h 1822562"/>
                <a:gd name="connsiteX26" fmla="*/ 1388533 w 1858879"/>
                <a:gd name="connsiteY26" fmla="*/ 1699795 h 1822562"/>
                <a:gd name="connsiteX27" fmla="*/ 1426633 w 1858879"/>
                <a:gd name="connsiteY27" fmla="*/ 1640528 h 1822562"/>
                <a:gd name="connsiteX28" fmla="*/ 1447800 w 1858879"/>
                <a:gd name="connsiteY28" fmla="*/ 1644762 h 1822562"/>
                <a:gd name="connsiteX29" fmla="*/ 1426633 w 1858879"/>
                <a:gd name="connsiteY29" fmla="*/ 1687095 h 1822562"/>
                <a:gd name="connsiteX30" fmla="*/ 1447800 w 1858879"/>
                <a:gd name="connsiteY30" fmla="*/ 1691328 h 1822562"/>
                <a:gd name="connsiteX31" fmla="*/ 1435100 w 1858879"/>
                <a:gd name="connsiteY31" fmla="*/ 1737895 h 1822562"/>
                <a:gd name="connsiteX32" fmla="*/ 1460500 w 1858879"/>
                <a:gd name="connsiteY32" fmla="*/ 1737895 h 1822562"/>
                <a:gd name="connsiteX33" fmla="*/ 1460500 w 1858879"/>
                <a:gd name="connsiteY33" fmla="*/ 1822562 h 1822562"/>
                <a:gd name="connsiteX34" fmla="*/ 1477433 w 1858879"/>
                <a:gd name="connsiteY34" fmla="*/ 1805628 h 1822562"/>
                <a:gd name="connsiteX35" fmla="*/ 1477433 w 1858879"/>
                <a:gd name="connsiteY35" fmla="*/ 1780228 h 1822562"/>
                <a:gd name="connsiteX36" fmla="*/ 1498600 w 1858879"/>
                <a:gd name="connsiteY36" fmla="*/ 1687095 h 1822562"/>
                <a:gd name="connsiteX37" fmla="*/ 1460500 w 1858879"/>
                <a:gd name="connsiteY37" fmla="*/ 1598195 h 1822562"/>
                <a:gd name="connsiteX38" fmla="*/ 1655233 w 1858879"/>
                <a:gd name="connsiteY38" fmla="*/ 1593962 h 1822562"/>
                <a:gd name="connsiteX39" fmla="*/ 1655233 w 1858879"/>
                <a:gd name="connsiteY39" fmla="*/ 1441562 h 1822562"/>
                <a:gd name="connsiteX40" fmla="*/ 1727200 w 1858879"/>
                <a:gd name="connsiteY40" fmla="*/ 1221428 h 1822562"/>
                <a:gd name="connsiteX41" fmla="*/ 1756833 w 1858879"/>
                <a:gd name="connsiteY41" fmla="*/ 1234128 h 1822562"/>
                <a:gd name="connsiteX42" fmla="*/ 1752600 w 1858879"/>
                <a:gd name="connsiteY42" fmla="*/ 1107128 h 1822562"/>
                <a:gd name="connsiteX43" fmla="*/ 1790700 w 1858879"/>
                <a:gd name="connsiteY43" fmla="*/ 1107128 h 1822562"/>
                <a:gd name="connsiteX44" fmla="*/ 1778000 w 1858879"/>
                <a:gd name="connsiteY44" fmla="*/ 899695 h 1822562"/>
                <a:gd name="connsiteX45" fmla="*/ 1828800 w 1858879"/>
                <a:gd name="connsiteY45" fmla="*/ 886995 h 1822562"/>
                <a:gd name="connsiteX46" fmla="*/ 1816100 w 1858879"/>
                <a:gd name="connsiteY46" fmla="*/ 768462 h 1822562"/>
                <a:gd name="connsiteX47" fmla="*/ 1778000 w 1858879"/>
                <a:gd name="connsiteY47" fmla="*/ 738828 h 1822562"/>
                <a:gd name="connsiteX48" fmla="*/ 1807633 w 1858879"/>
                <a:gd name="connsiteY48" fmla="*/ 641462 h 1822562"/>
                <a:gd name="connsiteX49" fmla="*/ 1824567 w 1858879"/>
                <a:gd name="connsiteY49" fmla="*/ 628762 h 1822562"/>
                <a:gd name="connsiteX50" fmla="*/ 1820333 w 1858879"/>
                <a:gd name="connsiteY50" fmla="*/ 561028 h 1822562"/>
                <a:gd name="connsiteX51" fmla="*/ 1761067 w 1858879"/>
                <a:gd name="connsiteY51" fmla="*/ 552562 h 1822562"/>
                <a:gd name="connsiteX52" fmla="*/ 1752600 w 1858879"/>
                <a:gd name="connsiteY52" fmla="*/ 514462 h 1822562"/>
                <a:gd name="connsiteX53" fmla="*/ 1749481 w 1858879"/>
                <a:gd name="connsiteY53" fmla="*/ 368747 h 1822562"/>
                <a:gd name="connsiteX54" fmla="*/ 1854200 w 1858879"/>
                <a:gd name="connsiteY54" fmla="*/ 363399 h 1822562"/>
                <a:gd name="connsiteX55" fmla="*/ 1858879 w 1858879"/>
                <a:gd name="connsiteY55" fmla="*/ 0 h 1822562"/>
                <a:gd name="connsiteX56" fmla="*/ 1189567 w 1858879"/>
                <a:gd name="connsiteY56" fmla="*/ 78428 h 1822562"/>
                <a:gd name="connsiteX57" fmla="*/ 1138767 w 1858879"/>
                <a:gd name="connsiteY57" fmla="*/ 74195 h 1822562"/>
                <a:gd name="connsiteX58" fmla="*/ 629073 w 1858879"/>
                <a:gd name="connsiteY58" fmla="*/ 191035 h 1822562"/>
                <a:gd name="connsiteX0" fmla="*/ 569717 w 1858879"/>
                <a:gd name="connsiteY0" fmla="*/ 436480 h 1822562"/>
                <a:gd name="connsiteX1" fmla="*/ 535405 w 1858879"/>
                <a:gd name="connsiteY1" fmla="*/ 360948 h 1822562"/>
                <a:gd name="connsiteX2" fmla="*/ 473910 w 1858879"/>
                <a:gd name="connsiteY2" fmla="*/ 219243 h 1822562"/>
                <a:gd name="connsiteX3" fmla="*/ 465889 w 1858879"/>
                <a:gd name="connsiteY3" fmla="*/ 2674 h 1822562"/>
                <a:gd name="connsiteX4" fmla="*/ 0 w 1858879"/>
                <a:gd name="connsiteY4" fmla="*/ 8244 h 1822562"/>
                <a:gd name="connsiteX5" fmla="*/ 0 w 1858879"/>
                <a:gd name="connsiteY5" fmla="*/ 510228 h 1822562"/>
                <a:gd name="connsiteX6" fmla="*/ 0 w 1858879"/>
                <a:gd name="connsiteY6" fmla="*/ 637228 h 1822562"/>
                <a:gd name="connsiteX7" fmla="*/ 122767 w 1858879"/>
                <a:gd name="connsiteY7" fmla="*/ 637228 h 1822562"/>
                <a:gd name="connsiteX8" fmla="*/ 118533 w 1858879"/>
                <a:gd name="connsiteY8" fmla="*/ 929328 h 1822562"/>
                <a:gd name="connsiteX9" fmla="*/ 224367 w 1858879"/>
                <a:gd name="connsiteY9" fmla="*/ 929328 h 1822562"/>
                <a:gd name="connsiteX10" fmla="*/ 220133 w 1858879"/>
                <a:gd name="connsiteY10" fmla="*/ 1153695 h 1822562"/>
                <a:gd name="connsiteX11" fmla="*/ 359833 w 1858879"/>
                <a:gd name="connsiteY11" fmla="*/ 1145228 h 1822562"/>
                <a:gd name="connsiteX12" fmla="*/ 372533 w 1858879"/>
                <a:gd name="connsiteY12" fmla="*/ 1615128 h 1822562"/>
                <a:gd name="connsiteX13" fmla="*/ 575733 w 1858879"/>
                <a:gd name="connsiteY13" fmla="*/ 1615128 h 1822562"/>
                <a:gd name="connsiteX14" fmla="*/ 584200 w 1858879"/>
                <a:gd name="connsiteY14" fmla="*/ 1505062 h 1822562"/>
                <a:gd name="connsiteX15" fmla="*/ 668867 w 1858879"/>
                <a:gd name="connsiteY15" fmla="*/ 1492362 h 1822562"/>
                <a:gd name="connsiteX16" fmla="*/ 668867 w 1858879"/>
                <a:gd name="connsiteY16" fmla="*/ 1526228 h 1822562"/>
                <a:gd name="connsiteX17" fmla="*/ 842433 w 1858879"/>
                <a:gd name="connsiteY17" fmla="*/ 1521995 h 1822562"/>
                <a:gd name="connsiteX18" fmla="*/ 842433 w 1858879"/>
                <a:gd name="connsiteY18" fmla="*/ 1632062 h 1822562"/>
                <a:gd name="connsiteX19" fmla="*/ 893233 w 1858879"/>
                <a:gd name="connsiteY19" fmla="*/ 1623595 h 1822562"/>
                <a:gd name="connsiteX20" fmla="*/ 897467 w 1858879"/>
                <a:gd name="connsiteY20" fmla="*/ 1636295 h 1822562"/>
                <a:gd name="connsiteX21" fmla="*/ 1092200 w 1858879"/>
                <a:gd name="connsiteY21" fmla="*/ 1636295 h 1822562"/>
                <a:gd name="connsiteX22" fmla="*/ 1087967 w 1858879"/>
                <a:gd name="connsiteY22" fmla="*/ 1737895 h 1822562"/>
                <a:gd name="connsiteX23" fmla="*/ 1210733 w 1858879"/>
                <a:gd name="connsiteY23" fmla="*/ 1729428 h 1822562"/>
                <a:gd name="connsiteX24" fmla="*/ 1253067 w 1858879"/>
                <a:gd name="connsiteY24" fmla="*/ 1720962 h 1822562"/>
                <a:gd name="connsiteX25" fmla="*/ 1253067 w 1858879"/>
                <a:gd name="connsiteY25" fmla="*/ 1699795 h 1822562"/>
                <a:gd name="connsiteX26" fmla="*/ 1388533 w 1858879"/>
                <a:gd name="connsiteY26" fmla="*/ 1699795 h 1822562"/>
                <a:gd name="connsiteX27" fmla="*/ 1426633 w 1858879"/>
                <a:gd name="connsiteY27" fmla="*/ 1640528 h 1822562"/>
                <a:gd name="connsiteX28" fmla="*/ 1447800 w 1858879"/>
                <a:gd name="connsiteY28" fmla="*/ 1644762 h 1822562"/>
                <a:gd name="connsiteX29" fmla="*/ 1426633 w 1858879"/>
                <a:gd name="connsiteY29" fmla="*/ 1687095 h 1822562"/>
                <a:gd name="connsiteX30" fmla="*/ 1447800 w 1858879"/>
                <a:gd name="connsiteY30" fmla="*/ 1691328 h 1822562"/>
                <a:gd name="connsiteX31" fmla="*/ 1435100 w 1858879"/>
                <a:gd name="connsiteY31" fmla="*/ 1737895 h 1822562"/>
                <a:gd name="connsiteX32" fmla="*/ 1460500 w 1858879"/>
                <a:gd name="connsiteY32" fmla="*/ 1737895 h 1822562"/>
                <a:gd name="connsiteX33" fmla="*/ 1460500 w 1858879"/>
                <a:gd name="connsiteY33" fmla="*/ 1822562 h 1822562"/>
                <a:gd name="connsiteX34" fmla="*/ 1477433 w 1858879"/>
                <a:gd name="connsiteY34" fmla="*/ 1805628 h 1822562"/>
                <a:gd name="connsiteX35" fmla="*/ 1477433 w 1858879"/>
                <a:gd name="connsiteY35" fmla="*/ 1780228 h 1822562"/>
                <a:gd name="connsiteX36" fmla="*/ 1498600 w 1858879"/>
                <a:gd name="connsiteY36" fmla="*/ 1687095 h 1822562"/>
                <a:gd name="connsiteX37" fmla="*/ 1460500 w 1858879"/>
                <a:gd name="connsiteY37" fmla="*/ 1598195 h 1822562"/>
                <a:gd name="connsiteX38" fmla="*/ 1655233 w 1858879"/>
                <a:gd name="connsiteY38" fmla="*/ 1593962 h 1822562"/>
                <a:gd name="connsiteX39" fmla="*/ 1655233 w 1858879"/>
                <a:gd name="connsiteY39" fmla="*/ 1441562 h 1822562"/>
                <a:gd name="connsiteX40" fmla="*/ 1727200 w 1858879"/>
                <a:gd name="connsiteY40" fmla="*/ 1221428 h 1822562"/>
                <a:gd name="connsiteX41" fmla="*/ 1756833 w 1858879"/>
                <a:gd name="connsiteY41" fmla="*/ 1234128 h 1822562"/>
                <a:gd name="connsiteX42" fmla="*/ 1752600 w 1858879"/>
                <a:gd name="connsiteY42" fmla="*/ 1107128 h 1822562"/>
                <a:gd name="connsiteX43" fmla="*/ 1790700 w 1858879"/>
                <a:gd name="connsiteY43" fmla="*/ 1107128 h 1822562"/>
                <a:gd name="connsiteX44" fmla="*/ 1778000 w 1858879"/>
                <a:gd name="connsiteY44" fmla="*/ 899695 h 1822562"/>
                <a:gd name="connsiteX45" fmla="*/ 1828800 w 1858879"/>
                <a:gd name="connsiteY45" fmla="*/ 886995 h 1822562"/>
                <a:gd name="connsiteX46" fmla="*/ 1816100 w 1858879"/>
                <a:gd name="connsiteY46" fmla="*/ 768462 h 1822562"/>
                <a:gd name="connsiteX47" fmla="*/ 1778000 w 1858879"/>
                <a:gd name="connsiteY47" fmla="*/ 738828 h 1822562"/>
                <a:gd name="connsiteX48" fmla="*/ 1807633 w 1858879"/>
                <a:gd name="connsiteY48" fmla="*/ 641462 h 1822562"/>
                <a:gd name="connsiteX49" fmla="*/ 1824567 w 1858879"/>
                <a:gd name="connsiteY49" fmla="*/ 628762 h 1822562"/>
                <a:gd name="connsiteX50" fmla="*/ 1820333 w 1858879"/>
                <a:gd name="connsiteY50" fmla="*/ 561028 h 1822562"/>
                <a:gd name="connsiteX51" fmla="*/ 1761067 w 1858879"/>
                <a:gd name="connsiteY51" fmla="*/ 552562 h 1822562"/>
                <a:gd name="connsiteX52" fmla="*/ 1752600 w 1858879"/>
                <a:gd name="connsiteY52" fmla="*/ 514462 h 1822562"/>
                <a:gd name="connsiteX53" fmla="*/ 1749481 w 1858879"/>
                <a:gd name="connsiteY53" fmla="*/ 368747 h 1822562"/>
                <a:gd name="connsiteX54" fmla="*/ 1854200 w 1858879"/>
                <a:gd name="connsiteY54" fmla="*/ 363399 h 1822562"/>
                <a:gd name="connsiteX55" fmla="*/ 1858879 w 1858879"/>
                <a:gd name="connsiteY55" fmla="*/ 0 h 1822562"/>
                <a:gd name="connsiteX56" fmla="*/ 1189567 w 1858879"/>
                <a:gd name="connsiteY56" fmla="*/ 78428 h 1822562"/>
                <a:gd name="connsiteX57" fmla="*/ 1138767 w 1858879"/>
                <a:gd name="connsiteY57" fmla="*/ 74195 h 1822562"/>
                <a:gd name="connsiteX58" fmla="*/ 928525 w 1858879"/>
                <a:gd name="connsiteY58" fmla="*/ 92108 h 1822562"/>
                <a:gd name="connsiteX0" fmla="*/ 569717 w 1858879"/>
                <a:gd name="connsiteY0" fmla="*/ 436480 h 1822562"/>
                <a:gd name="connsiteX1" fmla="*/ 639679 w 1858879"/>
                <a:gd name="connsiteY1" fmla="*/ 208548 h 1822562"/>
                <a:gd name="connsiteX2" fmla="*/ 473910 w 1858879"/>
                <a:gd name="connsiteY2" fmla="*/ 219243 h 1822562"/>
                <a:gd name="connsiteX3" fmla="*/ 465889 w 1858879"/>
                <a:gd name="connsiteY3" fmla="*/ 2674 h 1822562"/>
                <a:gd name="connsiteX4" fmla="*/ 0 w 1858879"/>
                <a:gd name="connsiteY4" fmla="*/ 8244 h 1822562"/>
                <a:gd name="connsiteX5" fmla="*/ 0 w 1858879"/>
                <a:gd name="connsiteY5" fmla="*/ 510228 h 1822562"/>
                <a:gd name="connsiteX6" fmla="*/ 0 w 1858879"/>
                <a:gd name="connsiteY6" fmla="*/ 637228 h 1822562"/>
                <a:gd name="connsiteX7" fmla="*/ 122767 w 1858879"/>
                <a:gd name="connsiteY7" fmla="*/ 637228 h 1822562"/>
                <a:gd name="connsiteX8" fmla="*/ 118533 w 1858879"/>
                <a:gd name="connsiteY8" fmla="*/ 929328 h 1822562"/>
                <a:gd name="connsiteX9" fmla="*/ 224367 w 1858879"/>
                <a:gd name="connsiteY9" fmla="*/ 929328 h 1822562"/>
                <a:gd name="connsiteX10" fmla="*/ 220133 w 1858879"/>
                <a:gd name="connsiteY10" fmla="*/ 1153695 h 1822562"/>
                <a:gd name="connsiteX11" fmla="*/ 359833 w 1858879"/>
                <a:gd name="connsiteY11" fmla="*/ 1145228 h 1822562"/>
                <a:gd name="connsiteX12" fmla="*/ 372533 w 1858879"/>
                <a:gd name="connsiteY12" fmla="*/ 1615128 h 1822562"/>
                <a:gd name="connsiteX13" fmla="*/ 575733 w 1858879"/>
                <a:gd name="connsiteY13" fmla="*/ 1615128 h 1822562"/>
                <a:gd name="connsiteX14" fmla="*/ 584200 w 1858879"/>
                <a:gd name="connsiteY14" fmla="*/ 1505062 h 1822562"/>
                <a:gd name="connsiteX15" fmla="*/ 668867 w 1858879"/>
                <a:gd name="connsiteY15" fmla="*/ 1492362 h 1822562"/>
                <a:gd name="connsiteX16" fmla="*/ 668867 w 1858879"/>
                <a:gd name="connsiteY16" fmla="*/ 1526228 h 1822562"/>
                <a:gd name="connsiteX17" fmla="*/ 842433 w 1858879"/>
                <a:gd name="connsiteY17" fmla="*/ 1521995 h 1822562"/>
                <a:gd name="connsiteX18" fmla="*/ 842433 w 1858879"/>
                <a:gd name="connsiteY18" fmla="*/ 1632062 h 1822562"/>
                <a:gd name="connsiteX19" fmla="*/ 893233 w 1858879"/>
                <a:gd name="connsiteY19" fmla="*/ 1623595 h 1822562"/>
                <a:gd name="connsiteX20" fmla="*/ 897467 w 1858879"/>
                <a:gd name="connsiteY20" fmla="*/ 1636295 h 1822562"/>
                <a:gd name="connsiteX21" fmla="*/ 1092200 w 1858879"/>
                <a:gd name="connsiteY21" fmla="*/ 1636295 h 1822562"/>
                <a:gd name="connsiteX22" fmla="*/ 1087967 w 1858879"/>
                <a:gd name="connsiteY22" fmla="*/ 1737895 h 1822562"/>
                <a:gd name="connsiteX23" fmla="*/ 1210733 w 1858879"/>
                <a:gd name="connsiteY23" fmla="*/ 1729428 h 1822562"/>
                <a:gd name="connsiteX24" fmla="*/ 1253067 w 1858879"/>
                <a:gd name="connsiteY24" fmla="*/ 1720962 h 1822562"/>
                <a:gd name="connsiteX25" fmla="*/ 1253067 w 1858879"/>
                <a:gd name="connsiteY25" fmla="*/ 1699795 h 1822562"/>
                <a:gd name="connsiteX26" fmla="*/ 1388533 w 1858879"/>
                <a:gd name="connsiteY26" fmla="*/ 1699795 h 1822562"/>
                <a:gd name="connsiteX27" fmla="*/ 1426633 w 1858879"/>
                <a:gd name="connsiteY27" fmla="*/ 1640528 h 1822562"/>
                <a:gd name="connsiteX28" fmla="*/ 1447800 w 1858879"/>
                <a:gd name="connsiteY28" fmla="*/ 1644762 h 1822562"/>
                <a:gd name="connsiteX29" fmla="*/ 1426633 w 1858879"/>
                <a:gd name="connsiteY29" fmla="*/ 1687095 h 1822562"/>
                <a:gd name="connsiteX30" fmla="*/ 1447800 w 1858879"/>
                <a:gd name="connsiteY30" fmla="*/ 1691328 h 1822562"/>
                <a:gd name="connsiteX31" fmla="*/ 1435100 w 1858879"/>
                <a:gd name="connsiteY31" fmla="*/ 1737895 h 1822562"/>
                <a:gd name="connsiteX32" fmla="*/ 1460500 w 1858879"/>
                <a:gd name="connsiteY32" fmla="*/ 1737895 h 1822562"/>
                <a:gd name="connsiteX33" fmla="*/ 1460500 w 1858879"/>
                <a:gd name="connsiteY33" fmla="*/ 1822562 h 1822562"/>
                <a:gd name="connsiteX34" fmla="*/ 1477433 w 1858879"/>
                <a:gd name="connsiteY34" fmla="*/ 1805628 h 1822562"/>
                <a:gd name="connsiteX35" fmla="*/ 1477433 w 1858879"/>
                <a:gd name="connsiteY35" fmla="*/ 1780228 h 1822562"/>
                <a:gd name="connsiteX36" fmla="*/ 1498600 w 1858879"/>
                <a:gd name="connsiteY36" fmla="*/ 1687095 h 1822562"/>
                <a:gd name="connsiteX37" fmla="*/ 1460500 w 1858879"/>
                <a:gd name="connsiteY37" fmla="*/ 1598195 h 1822562"/>
                <a:gd name="connsiteX38" fmla="*/ 1655233 w 1858879"/>
                <a:gd name="connsiteY38" fmla="*/ 1593962 h 1822562"/>
                <a:gd name="connsiteX39" fmla="*/ 1655233 w 1858879"/>
                <a:gd name="connsiteY39" fmla="*/ 1441562 h 1822562"/>
                <a:gd name="connsiteX40" fmla="*/ 1727200 w 1858879"/>
                <a:gd name="connsiteY40" fmla="*/ 1221428 h 1822562"/>
                <a:gd name="connsiteX41" fmla="*/ 1756833 w 1858879"/>
                <a:gd name="connsiteY41" fmla="*/ 1234128 h 1822562"/>
                <a:gd name="connsiteX42" fmla="*/ 1752600 w 1858879"/>
                <a:gd name="connsiteY42" fmla="*/ 1107128 h 1822562"/>
                <a:gd name="connsiteX43" fmla="*/ 1790700 w 1858879"/>
                <a:gd name="connsiteY43" fmla="*/ 1107128 h 1822562"/>
                <a:gd name="connsiteX44" fmla="*/ 1778000 w 1858879"/>
                <a:gd name="connsiteY44" fmla="*/ 899695 h 1822562"/>
                <a:gd name="connsiteX45" fmla="*/ 1828800 w 1858879"/>
                <a:gd name="connsiteY45" fmla="*/ 886995 h 1822562"/>
                <a:gd name="connsiteX46" fmla="*/ 1816100 w 1858879"/>
                <a:gd name="connsiteY46" fmla="*/ 768462 h 1822562"/>
                <a:gd name="connsiteX47" fmla="*/ 1778000 w 1858879"/>
                <a:gd name="connsiteY47" fmla="*/ 738828 h 1822562"/>
                <a:gd name="connsiteX48" fmla="*/ 1807633 w 1858879"/>
                <a:gd name="connsiteY48" fmla="*/ 641462 h 1822562"/>
                <a:gd name="connsiteX49" fmla="*/ 1824567 w 1858879"/>
                <a:gd name="connsiteY49" fmla="*/ 628762 h 1822562"/>
                <a:gd name="connsiteX50" fmla="*/ 1820333 w 1858879"/>
                <a:gd name="connsiteY50" fmla="*/ 561028 h 1822562"/>
                <a:gd name="connsiteX51" fmla="*/ 1761067 w 1858879"/>
                <a:gd name="connsiteY51" fmla="*/ 552562 h 1822562"/>
                <a:gd name="connsiteX52" fmla="*/ 1752600 w 1858879"/>
                <a:gd name="connsiteY52" fmla="*/ 514462 h 1822562"/>
                <a:gd name="connsiteX53" fmla="*/ 1749481 w 1858879"/>
                <a:gd name="connsiteY53" fmla="*/ 368747 h 1822562"/>
                <a:gd name="connsiteX54" fmla="*/ 1854200 w 1858879"/>
                <a:gd name="connsiteY54" fmla="*/ 363399 h 1822562"/>
                <a:gd name="connsiteX55" fmla="*/ 1858879 w 1858879"/>
                <a:gd name="connsiteY55" fmla="*/ 0 h 1822562"/>
                <a:gd name="connsiteX56" fmla="*/ 1189567 w 1858879"/>
                <a:gd name="connsiteY56" fmla="*/ 78428 h 1822562"/>
                <a:gd name="connsiteX57" fmla="*/ 1138767 w 1858879"/>
                <a:gd name="connsiteY57" fmla="*/ 74195 h 1822562"/>
                <a:gd name="connsiteX58" fmla="*/ 928525 w 1858879"/>
                <a:gd name="connsiteY58" fmla="*/ 92108 h 1822562"/>
                <a:gd name="connsiteX0" fmla="*/ 842433 w 1858879"/>
                <a:gd name="connsiteY0" fmla="*/ 22059 h 1822562"/>
                <a:gd name="connsiteX1" fmla="*/ 639679 w 1858879"/>
                <a:gd name="connsiteY1" fmla="*/ 208548 h 1822562"/>
                <a:gd name="connsiteX2" fmla="*/ 473910 w 1858879"/>
                <a:gd name="connsiteY2" fmla="*/ 219243 h 1822562"/>
                <a:gd name="connsiteX3" fmla="*/ 465889 w 1858879"/>
                <a:gd name="connsiteY3" fmla="*/ 2674 h 1822562"/>
                <a:gd name="connsiteX4" fmla="*/ 0 w 1858879"/>
                <a:gd name="connsiteY4" fmla="*/ 8244 h 1822562"/>
                <a:gd name="connsiteX5" fmla="*/ 0 w 1858879"/>
                <a:gd name="connsiteY5" fmla="*/ 510228 h 1822562"/>
                <a:gd name="connsiteX6" fmla="*/ 0 w 1858879"/>
                <a:gd name="connsiteY6" fmla="*/ 637228 h 1822562"/>
                <a:gd name="connsiteX7" fmla="*/ 122767 w 1858879"/>
                <a:gd name="connsiteY7" fmla="*/ 637228 h 1822562"/>
                <a:gd name="connsiteX8" fmla="*/ 118533 w 1858879"/>
                <a:gd name="connsiteY8" fmla="*/ 929328 h 1822562"/>
                <a:gd name="connsiteX9" fmla="*/ 224367 w 1858879"/>
                <a:gd name="connsiteY9" fmla="*/ 929328 h 1822562"/>
                <a:gd name="connsiteX10" fmla="*/ 220133 w 1858879"/>
                <a:gd name="connsiteY10" fmla="*/ 1153695 h 1822562"/>
                <a:gd name="connsiteX11" fmla="*/ 359833 w 1858879"/>
                <a:gd name="connsiteY11" fmla="*/ 1145228 h 1822562"/>
                <a:gd name="connsiteX12" fmla="*/ 372533 w 1858879"/>
                <a:gd name="connsiteY12" fmla="*/ 1615128 h 1822562"/>
                <a:gd name="connsiteX13" fmla="*/ 575733 w 1858879"/>
                <a:gd name="connsiteY13" fmla="*/ 1615128 h 1822562"/>
                <a:gd name="connsiteX14" fmla="*/ 584200 w 1858879"/>
                <a:gd name="connsiteY14" fmla="*/ 1505062 h 1822562"/>
                <a:gd name="connsiteX15" fmla="*/ 668867 w 1858879"/>
                <a:gd name="connsiteY15" fmla="*/ 1492362 h 1822562"/>
                <a:gd name="connsiteX16" fmla="*/ 668867 w 1858879"/>
                <a:gd name="connsiteY16" fmla="*/ 1526228 h 1822562"/>
                <a:gd name="connsiteX17" fmla="*/ 842433 w 1858879"/>
                <a:gd name="connsiteY17" fmla="*/ 1521995 h 1822562"/>
                <a:gd name="connsiteX18" fmla="*/ 842433 w 1858879"/>
                <a:gd name="connsiteY18" fmla="*/ 1632062 h 1822562"/>
                <a:gd name="connsiteX19" fmla="*/ 893233 w 1858879"/>
                <a:gd name="connsiteY19" fmla="*/ 1623595 h 1822562"/>
                <a:gd name="connsiteX20" fmla="*/ 897467 w 1858879"/>
                <a:gd name="connsiteY20" fmla="*/ 1636295 h 1822562"/>
                <a:gd name="connsiteX21" fmla="*/ 1092200 w 1858879"/>
                <a:gd name="connsiteY21" fmla="*/ 1636295 h 1822562"/>
                <a:gd name="connsiteX22" fmla="*/ 1087967 w 1858879"/>
                <a:gd name="connsiteY22" fmla="*/ 1737895 h 1822562"/>
                <a:gd name="connsiteX23" fmla="*/ 1210733 w 1858879"/>
                <a:gd name="connsiteY23" fmla="*/ 1729428 h 1822562"/>
                <a:gd name="connsiteX24" fmla="*/ 1253067 w 1858879"/>
                <a:gd name="connsiteY24" fmla="*/ 1720962 h 1822562"/>
                <a:gd name="connsiteX25" fmla="*/ 1253067 w 1858879"/>
                <a:gd name="connsiteY25" fmla="*/ 1699795 h 1822562"/>
                <a:gd name="connsiteX26" fmla="*/ 1388533 w 1858879"/>
                <a:gd name="connsiteY26" fmla="*/ 1699795 h 1822562"/>
                <a:gd name="connsiteX27" fmla="*/ 1426633 w 1858879"/>
                <a:gd name="connsiteY27" fmla="*/ 1640528 h 1822562"/>
                <a:gd name="connsiteX28" fmla="*/ 1447800 w 1858879"/>
                <a:gd name="connsiteY28" fmla="*/ 1644762 h 1822562"/>
                <a:gd name="connsiteX29" fmla="*/ 1426633 w 1858879"/>
                <a:gd name="connsiteY29" fmla="*/ 1687095 h 1822562"/>
                <a:gd name="connsiteX30" fmla="*/ 1447800 w 1858879"/>
                <a:gd name="connsiteY30" fmla="*/ 1691328 h 1822562"/>
                <a:gd name="connsiteX31" fmla="*/ 1435100 w 1858879"/>
                <a:gd name="connsiteY31" fmla="*/ 1737895 h 1822562"/>
                <a:gd name="connsiteX32" fmla="*/ 1460500 w 1858879"/>
                <a:gd name="connsiteY32" fmla="*/ 1737895 h 1822562"/>
                <a:gd name="connsiteX33" fmla="*/ 1460500 w 1858879"/>
                <a:gd name="connsiteY33" fmla="*/ 1822562 h 1822562"/>
                <a:gd name="connsiteX34" fmla="*/ 1477433 w 1858879"/>
                <a:gd name="connsiteY34" fmla="*/ 1805628 h 1822562"/>
                <a:gd name="connsiteX35" fmla="*/ 1477433 w 1858879"/>
                <a:gd name="connsiteY35" fmla="*/ 1780228 h 1822562"/>
                <a:gd name="connsiteX36" fmla="*/ 1498600 w 1858879"/>
                <a:gd name="connsiteY36" fmla="*/ 1687095 h 1822562"/>
                <a:gd name="connsiteX37" fmla="*/ 1460500 w 1858879"/>
                <a:gd name="connsiteY37" fmla="*/ 1598195 h 1822562"/>
                <a:gd name="connsiteX38" fmla="*/ 1655233 w 1858879"/>
                <a:gd name="connsiteY38" fmla="*/ 1593962 h 1822562"/>
                <a:gd name="connsiteX39" fmla="*/ 1655233 w 1858879"/>
                <a:gd name="connsiteY39" fmla="*/ 1441562 h 1822562"/>
                <a:gd name="connsiteX40" fmla="*/ 1727200 w 1858879"/>
                <a:gd name="connsiteY40" fmla="*/ 1221428 h 1822562"/>
                <a:gd name="connsiteX41" fmla="*/ 1756833 w 1858879"/>
                <a:gd name="connsiteY41" fmla="*/ 1234128 h 1822562"/>
                <a:gd name="connsiteX42" fmla="*/ 1752600 w 1858879"/>
                <a:gd name="connsiteY42" fmla="*/ 1107128 h 1822562"/>
                <a:gd name="connsiteX43" fmla="*/ 1790700 w 1858879"/>
                <a:gd name="connsiteY43" fmla="*/ 1107128 h 1822562"/>
                <a:gd name="connsiteX44" fmla="*/ 1778000 w 1858879"/>
                <a:gd name="connsiteY44" fmla="*/ 899695 h 1822562"/>
                <a:gd name="connsiteX45" fmla="*/ 1828800 w 1858879"/>
                <a:gd name="connsiteY45" fmla="*/ 886995 h 1822562"/>
                <a:gd name="connsiteX46" fmla="*/ 1816100 w 1858879"/>
                <a:gd name="connsiteY46" fmla="*/ 768462 h 1822562"/>
                <a:gd name="connsiteX47" fmla="*/ 1778000 w 1858879"/>
                <a:gd name="connsiteY47" fmla="*/ 738828 h 1822562"/>
                <a:gd name="connsiteX48" fmla="*/ 1807633 w 1858879"/>
                <a:gd name="connsiteY48" fmla="*/ 641462 h 1822562"/>
                <a:gd name="connsiteX49" fmla="*/ 1824567 w 1858879"/>
                <a:gd name="connsiteY49" fmla="*/ 628762 h 1822562"/>
                <a:gd name="connsiteX50" fmla="*/ 1820333 w 1858879"/>
                <a:gd name="connsiteY50" fmla="*/ 561028 h 1822562"/>
                <a:gd name="connsiteX51" fmla="*/ 1761067 w 1858879"/>
                <a:gd name="connsiteY51" fmla="*/ 552562 h 1822562"/>
                <a:gd name="connsiteX52" fmla="*/ 1752600 w 1858879"/>
                <a:gd name="connsiteY52" fmla="*/ 514462 h 1822562"/>
                <a:gd name="connsiteX53" fmla="*/ 1749481 w 1858879"/>
                <a:gd name="connsiteY53" fmla="*/ 368747 h 1822562"/>
                <a:gd name="connsiteX54" fmla="*/ 1854200 w 1858879"/>
                <a:gd name="connsiteY54" fmla="*/ 363399 h 1822562"/>
                <a:gd name="connsiteX55" fmla="*/ 1858879 w 1858879"/>
                <a:gd name="connsiteY55" fmla="*/ 0 h 1822562"/>
                <a:gd name="connsiteX56" fmla="*/ 1189567 w 1858879"/>
                <a:gd name="connsiteY56" fmla="*/ 78428 h 1822562"/>
                <a:gd name="connsiteX57" fmla="*/ 1138767 w 1858879"/>
                <a:gd name="connsiteY57" fmla="*/ 74195 h 1822562"/>
                <a:gd name="connsiteX58" fmla="*/ 928525 w 1858879"/>
                <a:gd name="connsiteY58" fmla="*/ 92108 h 1822562"/>
                <a:gd name="connsiteX0" fmla="*/ 842433 w 1858879"/>
                <a:gd name="connsiteY0" fmla="*/ 22059 h 1822562"/>
                <a:gd name="connsiteX1" fmla="*/ 711868 w 1858879"/>
                <a:gd name="connsiteY1" fmla="*/ 141706 h 1822562"/>
                <a:gd name="connsiteX2" fmla="*/ 639679 w 1858879"/>
                <a:gd name="connsiteY2" fmla="*/ 208548 h 1822562"/>
                <a:gd name="connsiteX3" fmla="*/ 473910 w 1858879"/>
                <a:gd name="connsiteY3" fmla="*/ 219243 h 1822562"/>
                <a:gd name="connsiteX4" fmla="*/ 465889 w 1858879"/>
                <a:gd name="connsiteY4" fmla="*/ 2674 h 1822562"/>
                <a:gd name="connsiteX5" fmla="*/ 0 w 1858879"/>
                <a:gd name="connsiteY5" fmla="*/ 8244 h 1822562"/>
                <a:gd name="connsiteX6" fmla="*/ 0 w 1858879"/>
                <a:gd name="connsiteY6" fmla="*/ 510228 h 1822562"/>
                <a:gd name="connsiteX7" fmla="*/ 0 w 1858879"/>
                <a:gd name="connsiteY7" fmla="*/ 637228 h 1822562"/>
                <a:gd name="connsiteX8" fmla="*/ 122767 w 1858879"/>
                <a:gd name="connsiteY8" fmla="*/ 637228 h 1822562"/>
                <a:gd name="connsiteX9" fmla="*/ 118533 w 1858879"/>
                <a:gd name="connsiteY9" fmla="*/ 929328 h 1822562"/>
                <a:gd name="connsiteX10" fmla="*/ 224367 w 1858879"/>
                <a:gd name="connsiteY10" fmla="*/ 929328 h 1822562"/>
                <a:gd name="connsiteX11" fmla="*/ 220133 w 1858879"/>
                <a:gd name="connsiteY11" fmla="*/ 1153695 h 1822562"/>
                <a:gd name="connsiteX12" fmla="*/ 359833 w 1858879"/>
                <a:gd name="connsiteY12" fmla="*/ 1145228 h 1822562"/>
                <a:gd name="connsiteX13" fmla="*/ 372533 w 1858879"/>
                <a:gd name="connsiteY13" fmla="*/ 1615128 h 1822562"/>
                <a:gd name="connsiteX14" fmla="*/ 575733 w 1858879"/>
                <a:gd name="connsiteY14" fmla="*/ 1615128 h 1822562"/>
                <a:gd name="connsiteX15" fmla="*/ 584200 w 1858879"/>
                <a:gd name="connsiteY15" fmla="*/ 1505062 h 1822562"/>
                <a:gd name="connsiteX16" fmla="*/ 668867 w 1858879"/>
                <a:gd name="connsiteY16" fmla="*/ 1492362 h 1822562"/>
                <a:gd name="connsiteX17" fmla="*/ 668867 w 1858879"/>
                <a:gd name="connsiteY17" fmla="*/ 1526228 h 1822562"/>
                <a:gd name="connsiteX18" fmla="*/ 842433 w 1858879"/>
                <a:gd name="connsiteY18" fmla="*/ 1521995 h 1822562"/>
                <a:gd name="connsiteX19" fmla="*/ 842433 w 1858879"/>
                <a:gd name="connsiteY19" fmla="*/ 1632062 h 1822562"/>
                <a:gd name="connsiteX20" fmla="*/ 893233 w 1858879"/>
                <a:gd name="connsiteY20" fmla="*/ 1623595 h 1822562"/>
                <a:gd name="connsiteX21" fmla="*/ 897467 w 1858879"/>
                <a:gd name="connsiteY21" fmla="*/ 1636295 h 1822562"/>
                <a:gd name="connsiteX22" fmla="*/ 1092200 w 1858879"/>
                <a:gd name="connsiteY22" fmla="*/ 1636295 h 1822562"/>
                <a:gd name="connsiteX23" fmla="*/ 1087967 w 1858879"/>
                <a:gd name="connsiteY23" fmla="*/ 1737895 h 1822562"/>
                <a:gd name="connsiteX24" fmla="*/ 1210733 w 1858879"/>
                <a:gd name="connsiteY24" fmla="*/ 1729428 h 1822562"/>
                <a:gd name="connsiteX25" fmla="*/ 1253067 w 1858879"/>
                <a:gd name="connsiteY25" fmla="*/ 1720962 h 1822562"/>
                <a:gd name="connsiteX26" fmla="*/ 1253067 w 1858879"/>
                <a:gd name="connsiteY26" fmla="*/ 1699795 h 1822562"/>
                <a:gd name="connsiteX27" fmla="*/ 1388533 w 1858879"/>
                <a:gd name="connsiteY27" fmla="*/ 1699795 h 1822562"/>
                <a:gd name="connsiteX28" fmla="*/ 1426633 w 1858879"/>
                <a:gd name="connsiteY28" fmla="*/ 1640528 h 1822562"/>
                <a:gd name="connsiteX29" fmla="*/ 1447800 w 1858879"/>
                <a:gd name="connsiteY29" fmla="*/ 1644762 h 1822562"/>
                <a:gd name="connsiteX30" fmla="*/ 1426633 w 1858879"/>
                <a:gd name="connsiteY30" fmla="*/ 1687095 h 1822562"/>
                <a:gd name="connsiteX31" fmla="*/ 1447800 w 1858879"/>
                <a:gd name="connsiteY31" fmla="*/ 1691328 h 1822562"/>
                <a:gd name="connsiteX32" fmla="*/ 1435100 w 1858879"/>
                <a:gd name="connsiteY32" fmla="*/ 1737895 h 1822562"/>
                <a:gd name="connsiteX33" fmla="*/ 1460500 w 1858879"/>
                <a:gd name="connsiteY33" fmla="*/ 1737895 h 1822562"/>
                <a:gd name="connsiteX34" fmla="*/ 1460500 w 1858879"/>
                <a:gd name="connsiteY34" fmla="*/ 1822562 h 1822562"/>
                <a:gd name="connsiteX35" fmla="*/ 1477433 w 1858879"/>
                <a:gd name="connsiteY35" fmla="*/ 1805628 h 1822562"/>
                <a:gd name="connsiteX36" fmla="*/ 1477433 w 1858879"/>
                <a:gd name="connsiteY36" fmla="*/ 1780228 h 1822562"/>
                <a:gd name="connsiteX37" fmla="*/ 1498600 w 1858879"/>
                <a:gd name="connsiteY37" fmla="*/ 1687095 h 1822562"/>
                <a:gd name="connsiteX38" fmla="*/ 1460500 w 1858879"/>
                <a:gd name="connsiteY38" fmla="*/ 1598195 h 1822562"/>
                <a:gd name="connsiteX39" fmla="*/ 1655233 w 1858879"/>
                <a:gd name="connsiteY39" fmla="*/ 1593962 h 1822562"/>
                <a:gd name="connsiteX40" fmla="*/ 1655233 w 1858879"/>
                <a:gd name="connsiteY40" fmla="*/ 1441562 h 1822562"/>
                <a:gd name="connsiteX41" fmla="*/ 1727200 w 1858879"/>
                <a:gd name="connsiteY41" fmla="*/ 1221428 h 1822562"/>
                <a:gd name="connsiteX42" fmla="*/ 1756833 w 1858879"/>
                <a:gd name="connsiteY42" fmla="*/ 1234128 h 1822562"/>
                <a:gd name="connsiteX43" fmla="*/ 1752600 w 1858879"/>
                <a:gd name="connsiteY43" fmla="*/ 1107128 h 1822562"/>
                <a:gd name="connsiteX44" fmla="*/ 1790700 w 1858879"/>
                <a:gd name="connsiteY44" fmla="*/ 1107128 h 1822562"/>
                <a:gd name="connsiteX45" fmla="*/ 1778000 w 1858879"/>
                <a:gd name="connsiteY45" fmla="*/ 899695 h 1822562"/>
                <a:gd name="connsiteX46" fmla="*/ 1828800 w 1858879"/>
                <a:gd name="connsiteY46" fmla="*/ 886995 h 1822562"/>
                <a:gd name="connsiteX47" fmla="*/ 1816100 w 1858879"/>
                <a:gd name="connsiteY47" fmla="*/ 768462 h 1822562"/>
                <a:gd name="connsiteX48" fmla="*/ 1778000 w 1858879"/>
                <a:gd name="connsiteY48" fmla="*/ 738828 h 1822562"/>
                <a:gd name="connsiteX49" fmla="*/ 1807633 w 1858879"/>
                <a:gd name="connsiteY49" fmla="*/ 641462 h 1822562"/>
                <a:gd name="connsiteX50" fmla="*/ 1824567 w 1858879"/>
                <a:gd name="connsiteY50" fmla="*/ 628762 h 1822562"/>
                <a:gd name="connsiteX51" fmla="*/ 1820333 w 1858879"/>
                <a:gd name="connsiteY51" fmla="*/ 561028 h 1822562"/>
                <a:gd name="connsiteX52" fmla="*/ 1761067 w 1858879"/>
                <a:gd name="connsiteY52" fmla="*/ 552562 h 1822562"/>
                <a:gd name="connsiteX53" fmla="*/ 1752600 w 1858879"/>
                <a:gd name="connsiteY53" fmla="*/ 514462 h 1822562"/>
                <a:gd name="connsiteX54" fmla="*/ 1749481 w 1858879"/>
                <a:gd name="connsiteY54" fmla="*/ 368747 h 1822562"/>
                <a:gd name="connsiteX55" fmla="*/ 1854200 w 1858879"/>
                <a:gd name="connsiteY55" fmla="*/ 363399 h 1822562"/>
                <a:gd name="connsiteX56" fmla="*/ 1858879 w 1858879"/>
                <a:gd name="connsiteY56" fmla="*/ 0 h 1822562"/>
                <a:gd name="connsiteX57" fmla="*/ 1189567 w 1858879"/>
                <a:gd name="connsiteY57" fmla="*/ 78428 h 1822562"/>
                <a:gd name="connsiteX58" fmla="*/ 1138767 w 1858879"/>
                <a:gd name="connsiteY58" fmla="*/ 74195 h 1822562"/>
                <a:gd name="connsiteX59" fmla="*/ 928525 w 1858879"/>
                <a:gd name="connsiteY59" fmla="*/ 92108 h 1822562"/>
                <a:gd name="connsiteX0" fmla="*/ 842433 w 1858879"/>
                <a:gd name="connsiteY0" fmla="*/ 22059 h 1822562"/>
                <a:gd name="connsiteX1" fmla="*/ 642353 w 1858879"/>
                <a:gd name="connsiteY1" fmla="*/ 13369 h 1822562"/>
                <a:gd name="connsiteX2" fmla="*/ 639679 w 1858879"/>
                <a:gd name="connsiteY2" fmla="*/ 208548 h 1822562"/>
                <a:gd name="connsiteX3" fmla="*/ 473910 w 1858879"/>
                <a:gd name="connsiteY3" fmla="*/ 219243 h 1822562"/>
                <a:gd name="connsiteX4" fmla="*/ 465889 w 1858879"/>
                <a:gd name="connsiteY4" fmla="*/ 2674 h 1822562"/>
                <a:gd name="connsiteX5" fmla="*/ 0 w 1858879"/>
                <a:gd name="connsiteY5" fmla="*/ 8244 h 1822562"/>
                <a:gd name="connsiteX6" fmla="*/ 0 w 1858879"/>
                <a:gd name="connsiteY6" fmla="*/ 510228 h 1822562"/>
                <a:gd name="connsiteX7" fmla="*/ 0 w 1858879"/>
                <a:gd name="connsiteY7" fmla="*/ 637228 h 1822562"/>
                <a:gd name="connsiteX8" fmla="*/ 122767 w 1858879"/>
                <a:gd name="connsiteY8" fmla="*/ 637228 h 1822562"/>
                <a:gd name="connsiteX9" fmla="*/ 118533 w 1858879"/>
                <a:gd name="connsiteY9" fmla="*/ 929328 h 1822562"/>
                <a:gd name="connsiteX10" fmla="*/ 224367 w 1858879"/>
                <a:gd name="connsiteY10" fmla="*/ 929328 h 1822562"/>
                <a:gd name="connsiteX11" fmla="*/ 220133 w 1858879"/>
                <a:gd name="connsiteY11" fmla="*/ 1153695 h 1822562"/>
                <a:gd name="connsiteX12" fmla="*/ 359833 w 1858879"/>
                <a:gd name="connsiteY12" fmla="*/ 1145228 h 1822562"/>
                <a:gd name="connsiteX13" fmla="*/ 372533 w 1858879"/>
                <a:gd name="connsiteY13" fmla="*/ 1615128 h 1822562"/>
                <a:gd name="connsiteX14" fmla="*/ 575733 w 1858879"/>
                <a:gd name="connsiteY14" fmla="*/ 1615128 h 1822562"/>
                <a:gd name="connsiteX15" fmla="*/ 584200 w 1858879"/>
                <a:gd name="connsiteY15" fmla="*/ 1505062 h 1822562"/>
                <a:gd name="connsiteX16" fmla="*/ 668867 w 1858879"/>
                <a:gd name="connsiteY16" fmla="*/ 1492362 h 1822562"/>
                <a:gd name="connsiteX17" fmla="*/ 668867 w 1858879"/>
                <a:gd name="connsiteY17" fmla="*/ 1526228 h 1822562"/>
                <a:gd name="connsiteX18" fmla="*/ 842433 w 1858879"/>
                <a:gd name="connsiteY18" fmla="*/ 1521995 h 1822562"/>
                <a:gd name="connsiteX19" fmla="*/ 842433 w 1858879"/>
                <a:gd name="connsiteY19" fmla="*/ 1632062 h 1822562"/>
                <a:gd name="connsiteX20" fmla="*/ 893233 w 1858879"/>
                <a:gd name="connsiteY20" fmla="*/ 1623595 h 1822562"/>
                <a:gd name="connsiteX21" fmla="*/ 897467 w 1858879"/>
                <a:gd name="connsiteY21" fmla="*/ 1636295 h 1822562"/>
                <a:gd name="connsiteX22" fmla="*/ 1092200 w 1858879"/>
                <a:gd name="connsiteY22" fmla="*/ 1636295 h 1822562"/>
                <a:gd name="connsiteX23" fmla="*/ 1087967 w 1858879"/>
                <a:gd name="connsiteY23" fmla="*/ 1737895 h 1822562"/>
                <a:gd name="connsiteX24" fmla="*/ 1210733 w 1858879"/>
                <a:gd name="connsiteY24" fmla="*/ 1729428 h 1822562"/>
                <a:gd name="connsiteX25" fmla="*/ 1253067 w 1858879"/>
                <a:gd name="connsiteY25" fmla="*/ 1720962 h 1822562"/>
                <a:gd name="connsiteX26" fmla="*/ 1253067 w 1858879"/>
                <a:gd name="connsiteY26" fmla="*/ 1699795 h 1822562"/>
                <a:gd name="connsiteX27" fmla="*/ 1388533 w 1858879"/>
                <a:gd name="connsiteY27" fmla="*/ 1699795 h 1822562"/>
                <a:gd name="connsiteX28" fmla="*/ 1426633 w 1858879"/>
                <a:gd name="connsiteY28" fmla="*/ 1640528 h 1822562"/>
                <a:gd name="connsiteX29" fmla="*/ 1447800 w 1858879"/>
                <a:gd name="connsiteY29" fmla="*/ 1644762 h 1822562"/>
                <a:gd name="connsiteX30" fmla="*/ 1426633 w 1858879"/>
                <a:gd name="connsiteY30" fmla="*/ 1687095 h 1822562"/>
                <a:gd name="connsiteX31" fmla="*/ 1447800 w 1858879"/>
                <a:gd name="connsiteY31" fmla="*/ 1691328 h 1822562"/>
                <a:gd name="connsiteX32" fmla="*/ 1435100 w 1858879"/>
                <a:gd name="connsiteY32" fmla="*/ 1737895 h 1822562"/>
                <a:gd name="connsiteX33" fmla="*/ 1460500 w 1858879"/>
                <a:gd name="connsiteY33" fmla="*/ 1737895 h 1822562"/>
                <a:gd name="connsiteX34" fmla="*/ 1460500 w 1858879"/>
                <a:gd name="connsiteY34" fmla="*/ 1822562 h 1822562"/>
                <a:gd name="connsiteX35" fmla="*/ 1477433 w 1858879"/>
                <a:gd name="connsiteY35" fmla="*/ 1805628 h 1822562"/>
                <a:gd name="connsiteX36" fmla="*/ 1477433 w 1858879"/>
                <a:gd name="connsiteY36" fmla="*/ 1780228 h 1822562"/>
                <a:gd name="connsiteX37" fmla="*/ 1498600 w 1858879"/>
                <a:gd name="connsiteY37" fmla="*/ 1687095 h 1822562"/>
                <a:gd name="connsiteX38" fmla="*/ 1460500 w 1858879"/>
                <a:gd name="connsiteY38" fmla="*/ 1598195 h 1822562"/>
                <a:gd name="connsiteX39" fmla="*/ 1655233 w 1858879"/>
                <a:gd name="connsiteY39" fmla="*/ 1593962 h 1822562"/>
                <a:gd name="connsiteX40" fmla="*/ 1655233 w 1858879"/>
                <a:gd name="connsiteY40" fmla="*/ 1441562 h 1822562"/>
                <a:gd name="connsiteX41" fmla="*/ 1727200 w 1858879"/>
                <a:gd name="connsiteY41" fmla="*/ 1221428 h 1822562"/>
                <a:gd name="connsiteX42" fmla="*/ 1756833 w 1858879"/>
                <a:gd name="connsiteY42" fmla="*/ 1234128 h 1822562"/>
                <a:gd name="connsiteX43" fmla="*/ 1752600 w 1858879"/>
                <a:gd name="connsiteY43" fmla="*/ 1107128 h 1822562"/>
                <a:gd name="connsiteX44" fmla="*/ 1790700 w 1858879"/>
                <a:gd name="connsiteY44" fmla="*/ 1107128 h 1822562"/>
                <a:gd name="connsiteX45" fmla="*/ 1778000 w 1858879"/>
                <a:gd name="connsiteY45" fmla="*/ 899695 h 1822562"/>
                <a:gd name="connsiteX46" fmla="*/ 1828800 w 1858879"/>
                <a:gd name="connsiteY46" fmla="*/ 886995 h 1822562"/>
                <a:gd name="connsiteX47" fmla="*/ 1816100 w 1858879"/>
                <a:gd name="connsiteY47" fmla="*/ 768462 h 1822562"/>
                <a:gd name="connsiteX48" fmla="*/ 1778000 w 1858879"/>
                <a:gd name="connsiteY48" fmla="*/ 738828 h 1822562"/>
                <a:gd name="connsiteX49" fmla="*/ 1807633 w 1858879"/>
                <a:gd name="connsiteY49" fmla="*/ 641462 h 1822562"/>
                <a:gd name="connsiteX50" fmla="*/ 1824567 w 1858879"/>
                <a:gd name="connsiteY50" fmla="*/ 628762 h 1822562"/>
                <a:gd name="connsiteX51" fmla="*/ 1820333 w 1858879"/>
                <a:gd name="connsiteY51" fmla="*/ 561028 h 1822562"/>
                <a:gd name="connsiteX52" fmla="*/ 1761067 w 1858879"/>
                <a:gd name="connsiteY52" fmla="*/ 552562 h 1822562"/>
                <a:gd name="connsiteX53" fmla="*/ 1752600 w 1858879"/>
                <a:gd name="connsiteY53" fmla="*/ 514462 h 1822562"/>
                <a:gd name="connsiteX54" fmla="*/ 1749481 w 1858879"/>
                <a:gd name="connsiteY54" fmla="*/ 368747 h 1822562"/>
                <a:gd name="connsiteX55" fmla="*/ 1854200 w 1858879"/>
                <a:gd name="connsiteY55" fmla="*/ 363399 h 1822562"/>
                <a:gd name="connsiteX56" fmla="*/ 1858879 w 1858879"/>
                <a:gd name="connsiteY56" fmla="*/ 0 h 1822562"/>
                <a:gd name="connsiteX57" fmla="*/ 1189567 w 1858879"/>
                <a:gd name="connsiteY57" fmla="*/ 78428 h 1822562"/>
                <a:gd name="connsiteX58" fmla="*/ 1138767 w 1858879"/>
                <a:gd name="connsiteY58" fmla="*/ 74195 h 1822562"/>
                <a:gd name="connsiteX59" fmla="*/ 928525 w 1858879"/>
                <a:gd name="connsiteY59" fmla="*/ 92108 h 1822562"/>
                <a:gd name="connsiteX0" fmla="*/ 842433 w 1858879"/>
                <a:gd name="connsiteY0" fmla="*/ 22059 h 1822562"/>
                <a:gd name="connsiteX1" fmla="*/ 778711 w 1858879"/>
                <a:gd name="connsiteY1" fmla="*/ 10695 h 1822562"/>
                <a:gd name="connsiteX2" fmla="*/ 642353 w 1858879"/>
                <a:gd name="connsiteY2" fmla="*/ 13369 h 1822562"/>
                <a:gd name="connsiteX3" fmla="*/ 639679 w 1858879"/>
                <a:gd name="connsiteY3" fmla="*/ 208548 h 1822562"/>
                <a:gd name="connsiteX4" fmla="*/ 473910 w 1858879"/>
                <a:gd name="connsiteY4" fmla="*/ 219243 h 1822562"/>
                <a:gd name="connsiteX5" fmla="*/ 465889 w 1858879"/>
                <a:gd name="connsiteY5" fmla="*/ 2674 h 1822562"/>
                <a:gd name="connsiteX6" fmla="*/ 0 w 1858879"/>
                <a:gd name="connsiteY6" fmla="*/ 8244 h 1822562"/>
                <a:gd name="connsiteX7" fmla="*/ 0 w 1858879"/>
                <a:gd name="connsiteY7" fmla="*/ 510228 h 1822562"/>
                <a:gd name="connsiteX8" fmla="*/ 0 w 1858879"/>
                <a:gd name="connsiteY8" fmla="*/ 637228 h 1822562"/>
                <a:gd name="connsiteX9" fmla="*/ 122767 w 1858879"/>
                <a:gd name="connsiteY9" fmla="*/ 637228 h 1822562"/>
                <a:gd name="connsiteX10" fmla="*/ 118533 w 1858879"/>
                <a:gd name="connsiteY10" fmla="*/ 929328 h 1822562"/>
                <a:gd name="connsiteX11" fmla="*/ 224367 w 1858879"/>
                <a:gd name="connsiteY11" fmla="*/ 929328 h 1822562"/>
                <a:gd name="connsiteX12" fmla="*/ 220133 w 1858879"/>
                <a:gd name="connsiteY12" fmla="*/ 1153695 h 1822562"/>
                <a:gd name="connsiteX13" fmla="*/ 359833 w 1858879"/>
                <a:gd name="connsiteY13" fmla="*/ 1145228 h 1822562"/>
                <a:gd name="connsiteX14" fmla="*/ 372533 w 1858879"/>
                <a:gd name="connsiteY14" fmla="*/ 1615128 h 1822562"/>
                <a:gd name="connsiteX15" fmla="*/ 575733 w 1858879"/>
                <a:gd name="connsiteY15" fmla="*/ 1615128 h 1822562"/>
                <a:gd name="connsiteX16" fmla="*/ 584200 w 1858879"/>
                <a:gd name="connsiteY16" fmla="*/ 1505062 h 1822562"/>
                <a:gd name="connsiteX17" fmla="*/ 668867 w 1858879"/>
                <a:gd name="connsiteY17" fmla="*/ 1492362 h 1822562"/>
                <a:gd name="connsiteX18" fmla="*/ 668867 w 1858879"/>
                <a:gd name="connsiteY18" fmla="*/ 1526228 h 1822562"/>
                <a:gd name="connsiteX19" fmla="*/ 842433 w 1858879"/>
                <a:gd name="connsiteY19" fmla="*/ 1521995 h 1822562"/>
                <a:gd name="connsiteX20" fmla="*/ 842433 w 1858879"/>
                <a:gd name="connsiteY20" fmla="*/ 1632062 h 1822562"/>
                <a:gd name="connsiteX21" fmla="*/ 893233 w 1858879"/>
                <a:gd name="connsiteY21" fmla="*/ 1623595 h 1822562"/>
                <a:gd name="connsiteX22" fmla="*/ 897467 w 1858879"/>
                <a:gd name="connsiteY22" fmla="*/ 1636295 h 1822562"/>
                <a:gd name="connsiteX23" fmla="*/ 1092200 w 1858879"/>
                <a:gd name="connsiteY23" fmla="*/ 1636295 h 1822562"/>
                <a:gd name="connsiteX24" fmla="*/ 1087967 w 1858879"/>
                <a:gd name="connsiteY24" fmla="*/ 1737895 h 1822562"/>
                <a:gd name="connsiteX25" fmla="*/ 1210733 w 1858879"/>
                <a:gd name="connsiteY25" fmla="*/ 1729428 h 1822562"/>
                <a:gd name="connsiteX26" fmla="*/ 1253067 w 1858879"/>
                <a:gd name="connsiteY26" fmla="*/ 1720962 h 1822562"/>
                <a:gd name="connsiteX27" fmla="*/ 1253067 w 1858879"/>
                <a:gd name="connsiteY27" fmla="*/ 1699795 h 1822562"/>
                <a:gd name="connsiteX28" fmla="*/ 1388533 w 1858879"/>
                <a:gd name="connsiteY28" fmla="*/ 1699795 h 1822562"/>
                <a:gd name="connsiteX29" fmla="*/ 1426633 w 1858879"/>
                <a:gd name="connsiteY29" fmla="*/ 1640528 h 1822562"/>
                <a:gd name="connsiteX30" fmla="*/ 1447800 w 1858879"/>
                <a:gd name="connsiteY30" fmla="*/ 1644762 h 1822562"/>
                <a:gd name="connsiteX31" fmla="*/ 1426633 w 1858879"/>
                <a:gd name="connsiteY31" fmla="*/ 1687095 h 1822562"/>
                <a:gd name="connsiteX32" fmla="*/ 1447800 w 1858879"/>
                <a:gd name="connsiteY32" fmla="*/ 1691328 h 1822562"/>
                <a:gd name="connsiteX33" fmla="*/ 1435100 w 1858879"/>
                <a:gd name="connsiteY33" fmla="*/ 1737895 h 1822562"/>
                <a:gd name="connsiteX34" fmla="*/ 1460500 w 1858879"/>
                <a:gd name="connsiteY34" fmla="*/ 1737895 h 1822562"/>
                <a:gd name="connsiteX35" fmla="*/ 1460500 w 1858879"/>
                <a:gd name="connsiteY35" fmla="*/ 1822562 h 1822562"/>
                <a:gd name="connsiteX36" fmla="*/ 1477433 w 1858879"/>
                <a:gd name="connsiteY36" fmla="*/ 1805628 h 1822562"/>
                <a:gd name="connsiteX37" fmla="*/ 1477433 w 1858879"/>
                <a:gd name="connsiteY37" fmla="*/ 1780228 h 1822562"/>
                <a:gd name="connsiteX38" fmla="*/ 1498600 w 1858879"/>
                <a:gd name="connsiteY38" fmla="*/ 1687095 h 1822562"/>
                <a:gd name="connsiteX39" fmla="*/ 1460500 w 1858879"/>
                <a:gd name="connsiteY39" fmla="*/ 1598195 h 1822562"/>
                <a:gd name="connsiteX40" fmla="*/ 1655233 w 1858879"/>
                <a:gd name="connsiteY40" fmla="*/ 1593962 h 1822562"/>
                <a:gd name="connsiteX41" fmla="*/ 1655233 w 1858879"/>
                <a:gd name="connsiteY41" fmla="*/ 1441562 h 1822562"/>
                <a:gd name="connsiteX42" fmla="*/ 1727200 w 1858879"/>
                <a:gd name="connsiteY42" fmla="*/ 1221428 h 1822562"/>
                <a:gd name="connsiteX43" fmla="*/ 1756833 w 1858879"/>
                <a:gd name="connsiteY43" fmla="*/ 1234128 h 1822562"/>
                <a:gd name="connsiteX44" fmla="*/ 1752600 w 1858879"/>
                <a:gd name="connsiteY44" fmla="*/ 1107128 h 1822562"/>
                <a:gd name="connsiteX45" fmla="*/ 1790700 w 1858879"/>
                <a:gd name="connsiteY45" fmla="*/ 1107128 h 1822562"/>
                <a:gd name="connsiteX46" fmla="*/ 1778000 w 1858879"/>
                <a:gd name="connsiteY46" fmla="*/ 899695 h 1822562"/>
                <a:gd name="connsiteX47" fmla="*/ 1828800 w 1858879"/>
                <a:gd name="connsiteY47" fmla="*/ 886995 h 1822562"/>
                <a:gd name="connsiteX48" fmla="*/ 1816100 w 1858879"/>
                <a:gd name="connsiteY48" fmla="*/ 768462 h 1822562"/>
                <a:gd name="connsiteX49" fmla="*/ 1778000 w 1858879"/>
                <a:gd name="connsiteY49" fmla="*/ 738828 h 1822562"/>
                <a:gd name="connsiteX50" fmla="*/ 1807633 w 1858879"/>
                <a:gd name="connsiteY50" fmla="*/ 641462 h 1822562"/>
                <a:gd name="connsiteX51" fmla="*/ 1824567 w 1858879"/>
                <a:gd name="connsiteY51" fmla="*/ 628762 h 1822562"/>
                <a:gd name="connsiteX52" fmla="*/ 1820333 w 1858879"/>
                <a:gd name="connsiteY52" fmla="*/ 561028 h 1822562"/>
                <a:gd name="connsiteX53" fmla="*/ 1761067 w 1858879"/>
                <a:gd name="connsiteY53" fmla="*/ 552562 h 1822562"/>
                <a:gd name="connsiteX54" fmla="*/ 1752600 w 1858879"/>
                <a:gd name="connsiteY54" fmla="*/ 514462 h 1822562"/>
                <a:gd name="connsiteX55" fmla="*/ 1749481 w 1858879"/>
                <a:gd name="connsiteY55" fmla="*/ 368747 h 1822562"/>
                <a:gd name="connsiteX56" fmla="*/ 1854200 w 1858879"/>
                <a:gd name="connsiteY56" fmla="*/ 363399 h 1822562"/>
                <a:gd name="connsiteX57" fmla="*/ 1858879 w 1858879"/>
                <a:gd name="connsiteY57" fmla="*/ 0 h 1822562"/>
                <a:gd name="connsiteX58" fmla="*/ 1189567 w 1858879"/>
                <a:gd name="connsiteY58" fmla="*/ 78428 h 1822562"/>
                <a:gd name="connsiteX59" fmla="*/ 1138767 w 1858879"/>
                <a:gd name="connsiteY59" fmla="*/ 74195 h 1822562"/>
                <a:gd name="connsiteX60" fmla="*/ 928525 w 1858879"/>
                <a:gd name="connsiteY60" fmla="*/ 92108 h 1822562"/>
                <a:gd name="connsiteX0" fmla="*/ 842433 w 1858879"/>
                <a:gd name="connsiteY0" fmla="*/ 83553 h 1884056"/>
                <a:gd name="connsiteX1" fmla="*/ 741280 w 1858879"/>
                <a:gd name="connsiteY1" fmla="*/ 0 h 1884056"/>
                <a:gd name="connsiteX2" fmla="*/ 642353 w 1858879"/>
                <a:gd name="connsiteY2" fmla="*/ 74863 h 1884056"/>
                <a:gd name="connsiteX3" fmla="*/ 639679 w 1858879"/>
                <a:gd name="connsiteY3" fmla="*/ 270042 h 1884056"/>
                <a:gd name="connsiteX4" fmla="*/ 473910 w 1858879"/>
                <a:gd name="connsiteY4" fmla="*/ 280737 h 1884056"/>
                <a:gd name="connsiteX5" fmla="*/ 465889 w 1858879"/>
                <a:gd name="connsiteY5" fmla="*/ 64168 h 1884056"/>
                <a:gd name="connsiteX6" fmla="*/ 0 w 1858879"/>
                <a:gd name="connsiteY6" fmla="*/ 69738 h 1884056"/>
                <a:gd name="connsiteX7" fmla="*/ 0 w 1858879"/>
                <a:gd name="connsiteY7" fmla="*/ 571722 h 1884056"/>
                <a:gd name="connsiteX8" fmla="*/ 0 w 1858879"/>
                <a:gd name="connsiteY8" fmla="*/ 698722 h 1884056"/>
                <a:gd name="connsiteX9" fmla="*/ 122767 w 1858879"/>
                <a:gd name="connsiteY9" fmla="*/ 698722 h 1884056"/>
                <a:gd name="connsiteX10" fmla="*/ 118533 w 1858879"/>
                <a:gd name="connsiteY10" fmla="*/ 990822 h 1884056"/>
                <a:gd name="connsiteX11" fmla="*/ 224367 w 1858879"/>
                <a:gd name="connsiteY11" fmla="*/ 990822 h 1884056"/>
                <a:gd name="connsiteX12" fmla="*/ 220133 w 1858879"/>
                <a:gd name="connsiteY12" fmla="*/ 1215189 h 1884056"/>
                <a:gd name="connsiteX13" fmla="*/ 359833 w 1858879"/>
                <a:gd name="connsiteY13" fmla="*/ 1206722 h 1884056"/>
                <a:gd name="connsiteX14" fmla="*/ 372533 w 1858879"/>
                <a:gd name="connsiteY14" fmla="*/ 1676622 h 1884056"/>
                <a:gd name="connsiteX15" fmla="*/ 575733 w 1858879"/>
                <a:gd name="connsiteY15" fmla="*/ 1676622 h 1884056"/>
                <a:gd name="connsiteX16" fmla="*/ 584200 w 1858879"/>
                <a:gd name="connsiteY16" fmla="*/ 1566556 h 1884056"/>
                <a:gd name="connsiteX17" fmla="*/ 668867 w 1858879"/>
                <a:gd name="connsiteY17" fmla="*/ 1553856 h 1884056"/>
                <a:gd name="connsiteX18" fmla="*/ 668867 w 1858879"/>
                <a:gd name="connsiteY18" fmla="*/ 1587722 h 1884056"/>
                <a:gd name="connsiteX19" fmla="*/ 842433 w 1858879"/>
                <a:gd name="connsiteY19" fmla="*/ 1583489 h 1884056"/>
                <a:gd name="connsiteX20" fmla="*/ 842433 w 1858879"/>
                <a:gd name="connsiteY20" fmla="*/ 1693556 h 1884056"/>
                <a:gd name="connsiteX21" fmla="*/ 893233 w 1858879"/>
                <a:gd name="connsiteY21" fmla="*/ 1685089 h 1884056"/>
                <a:gd name="connsiteX22" fmla="*/ 897467 w 1858879"/>
                <a:gd name="connsiteY22" fmla="*/ 1697789 h 1884056"/>
                <a:gd name="connsiteX23" fmla="*/ 1092200 w 1858879"/>
                <a:gd name="connsiteY23" fmla="*/ 1697789 h 1884056"/>
                <a:gd name="connsiteX24" fmla="*/ 1087967 w 1858879"/>
                <a:gd name="connsiteY24" fmla="*/ 1799389 h 1884056"/>
                <a:gd name="connsiteX25" fmla="*/ 1210733 w 1858879"/>
                <a:gd name="connsiteY25" fmla="*/ 1790922 h 1884056"/>
                <a:gd name="connsiteX26" fmla="*/ 1253067 w 1858879"/>
                <a:gd name="connsiteY26" fmla="*/ 1782456 h 1884056"/>
                <a:gd name="connsiteX27" fmla="*/ 1253067 w 1858879"/>
                <a:gd name="connsiteY27" fmla="*/ 1761289 h 1884056"/>
                <a:gd name="connsiteX28" fmla="*/ 1388533 w 1858879"/>
                <a:gd name="connsiteY28" fmla="*/ 1761289 h 1884056"/>
                <a:gd name="connsiteX29" fmla="*/ 1426633 w 1858879"/>
                <a:gd name="connsiteY29" fmla="*/ 1702022 h 1884056"/>
                <a:gd name="connsiteX30" fmla="*/ 1447800 w 1858879"/>
                <a:gd name="connsiteY30" fmla="*/ 1706256 h 1884056"/>
                <a:gd name="connsiteX31" fmla="*/ 1426633 w 1858879"/>
                <a:gd name="connsiteY31" fmla="*/ 1748589 h 1884056"/>
                <a:gd name="connsiteX32" fmla="*/ 1447800 w 1858879"/>
                <a:gd name="connsiteY32" fmla="*/ 1752822 h 1884056"/>
                <a:gd name="connsiteX33" fmla="*/ 1435100 w 1858879"/>
                <a:gd name="connsiteY33" fmla="*/ 1799389 h 1884056"/>
                <a:gd name="connsiteX34" fmla="*/ 1460500 w 1858879"/>
                <a:gd name="connsiteY34" fmla="*/ 1799389 h 1884056"/>
                <a:gd name="connsiteX35" fmla="*/ 1460500 w 1858879"/>
                <a:gd name="connsiteY35" fmla="*/ 1884056 h 1884056"/>
                <a:gd name="connsiteX36" fmla="*/ 1477433 w 1858879"/>
                <a:gd name="connsiteY36" fmla="*/ 1867122 h 1884056"/>
                <a:gd name="connsiteX37" fmla="*/ 1477433 w 1858879"/>
                <a:gd name="connsiteY37" fmla="*/ 1841722 h 1884056"/>
                <a:gd name="connsiteX38" fmla="*/ 1498600 w 1858879"/>
                <a:gd name="connsiteY38" fmla="*/ 1748589 h 1884056"/>
                <a:gd name="connsiteX39" fmla="*/ 1460500 w 1858879"/>
                <a:gd name="connsiteY39" fmla="*/ 1659689 h 1884056"/>
                <a:gd name="connsiteX40" fmla="*/ 1655233 w 1858879"/>
                <a:gd name="connsiteY40" fmla="*/ 1655456 h 1884056"/>
                <a:gd name="connsiteX41" fmla="*/ 1655233 w 1858879"/>
                <a:gd name="connsiteY41" fmla="*/ 1503056 h 1884056"/>
                <a:gd name="connsiteX42" fmla="*/ 1727200 w 1858879"/>
                <a:gd name="connsiteY42" fmla="*/ 1282922 h 1884056"/>
                <a:gd name="connsiteX43" fmla="*/ 1756833 w 1858879"/>
                <a:gd name="connsiteY43" fmla="*/ 1295622 h 1884056"/>
                <a:gd name="connsiteX44" fmla="*/ 1752600 w 1858879"/>
                <a:gd name="connsiteY44" fmla="*/ 1168622 h 1884056"/>
                <a:gd name="connsiteX45" fmla="*/ 1790700 w 1858879"/>
                <a:gd name="connsiteY45" fmla="*/ 1168622 h 1884056"/>
                <a:gd name="connsiteX46" fmla="*/ 1778000 w 1858879"/>
                <a:gd name="connsiteY46" fmla="*/ 961189 h 1884056"/>
                <a:gd name="connsiteX47" fmla="*/ 1828800 w 1858879"/>
                <a:gd name="connsiteY47" fmla="*/ 948489 h 1884056"/>
                <a:gd name="connsiteX48" fmla="*/ 1816100 w 1858879"/>
                <a:gd name="connsiteY48" fmla="*/ 829956 h 1884056"/>
                <a:gd name="connsiteX49" fmla="*/ 1778000 w 1858879"/>
                <a:gd name="connsiteY49" fmla="*/ 800322 h 1884056"/>
                <a:gd name="connsiteX50" fmla="*/ 1807633 w 1858879"/>
                <a:gd name="connsiteY50" fmla="*/ 702956 h 1884056"/>
                <a:gd name="connsiteX51" fmla="*/ 1824567 w 1858879"/>
                <a:gd name="connsiteY51" fmla="*/ 690256 h 1884056"/>
                <a:gd name="connsiteX52" fmla="*/ 1820333 w 1858879"/>
                <a:gd name="connsiteY52" fmla="*/ 622522 h 1884056"/>
                <a:gd name="connsiteX53" fmla="*/ 1761067 w 1858879"/>
                <a:gd name="connsiteY53" fmla="*/ 614056 h 1884056"/>
                <a:gd name="connsiteX54" fmla="*/ 1752600 w 1858879"/>
                <a:gd name="connsiteY54" fmla="*/ 575956 h 1884056"/>
                <a:gd name="connsiteX55" fmla="*/ 1749481 w 1858879"/>
                <a:gd name="connsiteY55" fmla="*/ 430241 h 1884056"/>
                <a:gd name="connsiteX56" fmla="*/ 1854200 w 1858879"/>
                <a:gd name="connsiteY56" fmla="*/ 424893 h 1884056"/>
                <a:gd name="connsiteX57" fmla="*/ 1858879 w 1858879"/>
                <a:gd name="connsiteY57" fmla="*/ 61494 h 1884056"/>
                <a:gd name="connsiteX58" fmla="*/ 1189567 w 1858879"/>
                <a:gd name="connsiteY58" fmla="*/ 139922 h 1884056"/>
                <a:gd name="connsiteX59" fmla="*/ 1138767 w 1858879"/>
                <a:gd name="connsiteY59" fmla="*/ 135689 h 1884056"/>
                <a:gd name="connsiteX60" fmla="*/ 928525 w 1858879"/>
                <a:gd name="connsiteY60" fmla="*/ 153602 h 1884056"/>
                <a:gd name="connsiteX0" fmla="*/ 529612 w 1858879"/>
                <a:gd name="connsiteY0" fmla="*/ 0 h 2089261"/>
                <a:gd name="connsiteX1" fmla="*/ 741280 w 1858879"/>
                <a:gd name="connsiteY1" fmla="*/ 205205 h 2089261"/>
                <a:gd name="connsiteX2" fmla="*/ 642353 w 1858879"/>
                <a:gd name="connsiteY2" fmla="*/ 280068 h 2089261"/>
                <a:gd name="connsiteX3" fmla="*/ 639679 w 1858879"/>
                <a:gd name="connsiteY3" fmla="*/ 475247 h 2089261"/>
                <a:gd name="connsiteX4" fmla="*/ 473910 w 1858879"/>
                <a:gd name="connsiteY4" fmla="*/ 485942 h 2089261"/>
                <a:gd name="connsiteX5" fmla="*/ 465889 w 1858879"/>
                <a:gd name="connsiteY5" fmla="*/ 269373 h 2089261"/>
                <a:gd name="connsiteX6" fmla="*/ 0 w 1858879"/>
                <a:gd name="connsiteY6" fmla="*/ 274943 h 2089261"/>
                <a:gd name="connsiteX7" fmla="*/ 0 w 1858879"/>
                <a:gd name="connsiteY7" fmla="*/ 776927 h 2089261"/>
                <a:gd name="connsiteX8" fmla="*/ 0 w 1858879"/>
                <a:gd name="connsiteY8" fmla="*/ 903927 h 2089261"/>
                <a:gd name="connsiteX9" fmla="*/ 122767 w 1858879"/>
                <a:gd name="connsiteY9" fmla="*/ 903927 h 2089261"/>
                <a:gd name="connsiteX10" fmla="*/ 118533 w 1858879"/>
                <a:gd name="connsiteY10" fmla="*/ 1196027 h 2089261"/>
                <a:gd name="connsiteX11" fmla="*/ 224367 w 1858879"/>
                <a:gd name="connsiteY11" fmla="*/ 1196027 h 2089261"/>
                <a:gd name="connsiteX12" fmla="*/ 220133 w 1858879"/>
                <a:gd name="connsiteY12" fmla="*/ 1420394 h 2089261"/>
                <a:gd name="connsiteX13" fmla="*/ 359833 w 1858879"/>
                <a:gd name="connsiteY13" fmla="*/ 1411927 h 2089261"/>
                <a:gd name="connsiteX14" fmla="*/ 372533 w 1858879"/>
                <a:gd name="connsiteY14" fmla="*/ 1881827 h 2089261"/>
                <a:gd name="connsiteX15" fmla="*/ 575733 w 1858879"/>
                <a:gd name="connsiteY15" fmla="*/ 1881827 h 2089261"/>
                <a:gd name="connsiteX16" fmla="*/ 584200 w 1858879"/>
                <a:gd name="connsiteY16" fmla="*/ 1771761 h 2089261"/>
                <a:gd name="connsiteX17" fmla="*/ 668867 w 1858879"/>
                <a:gd name="connsiteY17" fmla="*/ 1759061 h 2089261"/>
                <a:gd name="connsiteX18" fmla="*/ 668867 w 1858879"/>
                <a:gd name="connsiteY18" fmla="*/ 1792927 h 2089261"/>
                <a:gd name="connsiteX19" fmla="*/ 842433 w 1858879"/>
                <a:gd name="connsiteY19" fmla="*/ 1788694 h 2089261"/>
                <a:gd name="connsiteX20" fmla="*/ 842433 w 1858879"/>
                <a:gd name="connsiteY20" fmla="*/ 1898761 h 2089261"/>
                <a:gd name="connsiteX21" fmla="*/ 893233 w 1858879"/>
                <a:gd name="connsiteY21" fmla="*/ 1890294 h 2089261"/>
                <a:gd name="connsiteX22" fmla="*/ 897467 w 1858879"/>
                <a:gd name="connsiteY22" fmla="*/ 1902994 h 2089261"/>
                <a:gd name="connsiteX23" fmla="*/ 1092200 w 1858879"/>
                <a:gd name="connsiteY23" fmla="*/ 1902994 h 2089261"/>
                <a:gd name="connsiteX24" fmla="*/ 1087967 w 1858879"/>
                <a:gd name="connsiteY24" fmla="*/ 2004594 h 2089261"/>
                <a:gd name="connsiteX25" fmla="*/ 1210733 w 1858879"/>
                <a:gd name="connsiteY25" fmla="*/ 1996127 h 2089261"/>
                <a:gd name="connsiteX26" fmla="*/ 1253067 w 1858879"/>
                <a:gd name="connsiteY26" fmla="*/ 1987661 h 2089261"/>
                <a:gd name="connsiteX27" fmla="*/ 1253067 w 1858879"/>
                <a:gd name="connsiteY27" fmla="*/ 1966494 h 2089261"/>
                <a:gd name="connsiteX28" fmla="*/ 1388533 w 1858879"/>
                <a:gd name="connsiteY28" fmla="*/ 1966494 h 2089261"/>
                <a:gd name="connsiteX29" fmla="*/ 1426633 w 1858879"/>
                <a:gd name="connsiteY29" fmla="*/ 1907227 h 2089261"/>
                <a:gd name="connsiteX30" fmla="*/ 1447800 w 1858879"/>
                <a:gd name="connsiteY30" fmla="*/ 1911461 h 2089261"/>
                <a:gd name="connsiteX31" fmla="*/ 1426633 w 1858879"/>
                <a:gd name="connsiteY31" fmla="*/ 1953794 h 2089261"/>
                <a:gd name="connsiteX32" fmla="*/ 1447800 w 1858879"/>
                <a:gd name="connsiteY32" fmla="*/ 1958027 h 2089261"/>
                <a:gd name="connsiteX33" fmla="*/ 1435100 w 1858879"/>
                <a:gd name="connsiteY33" fmla="*/ 2004594 h 2089261"/>
                <a:gd name="connsiteX34" fmla="*/ 1460500 w 1858879"/>
                <a:gd name="connsiteY34" fmla="*/ 2004594 h 2089261"/>
                <a:gd name="connsiteX35" fmla="*/ 1460500 w 1858879"/>
                <a:gd name="connsiteY35" fmla="*/ 2089261 h 2089261"/>
                <a:gd name="connsiteX36" fmla="*/ 1477433 w 1858879"/>
                <a:gd name="connsiteY36" fmla="*/ 2072327 h 2089261"/>
                <a:gd name="connsiteX37" fmla="*/ 1477433 w 1858879"/>
                <a:gd name="connsiteY37" fmla="*/ 2046927 h 2089261"/>
                <a:gd name="connsiteX38" fmla="*/ 1498600 w 1858879"/>
                <a:gd name="connsiteY38" fmla="*/ 1953794 h 2089261"/>
                <a:gd name="connsiteX39" fmla="*/ 1460500 w 1858879"/>
                <a:gd name="connsiteY39" fmla="*/ 1864894 h 2089261"/>
                <a:gd name="connsiteX40" fmla="*/ 1655233 w 1858879"/>
                <a:gd name="connsiteY40" fmla="*/ 1860661 h 2089261"/>
                <a:gd name="connsiteX41" fmla="*/ 1655233 w 1858879"/>
                <a:gd name="connsiteY41" fmla="*/ 1708261 h 2089261"/>
                <a:gd name="connsiteX42" fmla="*/ 1727200 w 1858879"/>
                <a:gd name="connsiteY42" fmla="*/ 1488127 h 2089261"/>
                <a:gd name="connsiteX43" fmla="*/ 1756833 w 1858879"/>
                <a:gd name="connsiteY43" fmla="*/ 1500827 h 2089261"/>
                <a:gd name="connsiteX44" fmla="*/ 1752600 w 1858879"/>
                <a:gd name="connsiteY44" fmla="*/ 1373827 h 2089261"/>
                <a:gd name="connsiteX45" fmla="*/ 1790700 w 1858879"/>
                <a:gd name="connsiteY45" fmla="*/ 1373827 h 2089261"/>
                <a:gd name="connsiteX46" fmla="*/ 1778000 w 1858879"/>
                <a:gd name="connsiteY46" fmla="*/ 1166394 h 2089261"/>
                <a:gd name="connsiteX47" fmla="*/ 1828800 w 1858879"/>
                <a:gd name="connsiteY47" fmla="*/ 1153694 h 2089261"/>
                <a:gd name="connsiteX48" fmla="*/ 1816100 w 1858879"/>
                <a:gd name="connsiteY48" fmla="*/ 1035161 h 2089261"/>
                <a:gd name="connsiteX49" fmla="*/ 1778000 w 1858879"/>
                <a:gd name="connsiteY49" fmla="*/ 1005527 h 2089261"/>
                <a:gd name="connsiteX50" fmla="*/ 1807633 w 1858879"/>
                <a:gd name="connsiteY50" fmla="*/ 908161 h 2089261"/>
                <a:gd name="connsiteX51" fmla="*/ 1824567 w 1858879"/>
                <a:gd name="connsiteY51" fmla="*/ 895461 h 2089261"/>
                <a:gd name="connsiteX52" fmla="*/ 1820333 w 1858879"/>
                <a:gd name="connsiteY52" fmla="*/ 827727 h 2089261"/>
                <a:gd name="connsiteX53" fmla="*/ 1761067 w 1858879"/>
                <a:gd name="connsiteY53" fmla="*/ 819261 h 2089261"/>
                <a:gd name="connsiteX54" fmla="*/ 1752600 w 1858879"/>
                <a:gd name="connsiteY54" fmla="*/ 781161 h 2089261"/>
                <a:gd name="connsiteX55" fmla="*/ 1749481 w 1858879"/>
                <a:gd name="connsiteY55" fmla="*/ 635446 h 2089261"/>
                <a:gd name="connsiteX56" fmla="*/ 1854200 w 1858879"/>
                <a:gd name="connsiteY56" fmla="*/ 630098 h 2089261"/>
                <a:gd name="connsiteX57" fmla="*/ 1858879 w 1858879"/>
                <a:gd name="connsiteY57" fmla="*/ 266699 h 2089261"/>
                <a:gd name="connsiteX58" fmla="*/ 1189567 w 1858879"/>
                <a:gd name="connsiteY58" fmla="*/ 345127 h 2089261"/>
                <a:gd name="connsiteX59" fmla="*/ 1138767 w 1858879"/>
                <a:gd name="connsiteY59" fmla="*/ 340894 h 2089261"/>
                <a:gd name="connsiteX60" fmla="*/ 928525 w 1858879"/>
                <a:gd name="connsiteY60" fmla="*/ 358807 h 2089261"/>
                <a:gd name="connsiteX0" fmla="*/ 529612 w 1858879"/>
                <a:gd name="connsiteY0" fmla="*/ 0 h 2089261"/>
                <a:gd name="connsiteX1" fmla="*/ 655721 w 1858879"/>
                <a:gd name="connsiteY1" fmla="*/ 127669 h 2089261"/>
                <a:gd name="connsiteX2" fmla="*/ 741280 w 1858879"/>
                <a:gd name="connsiteY2" fmla="*/ 205205 h 2089261"/>
                <a:gd name="connsiteX3" fmla="*/ 642353 w 1858879"/>
                <a:gd name="connsiteY3" fmla="*/ 280068 h 2089261"/>
                <a:gd name="connsiteX4" fmla="*/ 639679 w 1858879"/>
                <a:gd name="connsiteY4" fmla="*/ 475247 h 2089261"/>
                <a:gd name="connsiteX5" fmla="*/ 473910 w 1858879"/>
                <a:gd name="connsiteY5" fmla="*/ 485942 h 2089261"/>
                <a:gd name="connsiteX6" fmla="*/ 465889 w 1858879"/>
                <a:gd name="connsiteY6" fmla="*/ 269373 h 2089261"/>
                <a:gd name="connsiteX7" fmla="*/ 0 w 1858879"/>
                <a:gd name="connsiteY7" fmla="*/ 274943 h 2089261"/>
                <a:gd name="connsiteX8" fmla="*/ 0 w 1858879"/>
                <a:gd name="connsiteY8" fmla="*/ 776927 h 2089261"/>
                <a:gd name="connsiteX9" fmla="*/ 0 w 1858879"/>
                <a:gd name="connsiteY9" fmla="*/ 903927 h 2089261"/>
                <a:gd name="connsiteX10" fmla="*/ 122767 w 1858879"/>
                <a:gd name="connsiteY10" fmla="*/ 903927 h 2089261"/>
                <a:gd name="connsiteX11" fmla="*/ 118533 w 1858879"/>
                <a:gd name="connsiteY11" fmla="*/ 1196027 h 2089261"/>
                <a:gd name="connsiteX12" fmla="*/ 224367 w 1858879"/>
                <a:gd name="connsiteY12" fmla="*/ 1196027 h 2089261"/>
                <a:gd name="connsiteX13" fmla="*/ 220133 w 1858879"/>
                <a:gd name="connsiteY13" fmla="*/ 1420394 h 2089261"/>
                <a:gd name="connsiteX14" fmla="*/ 359833 w 1858879"/>
                <a:gd name="connsiteY14" fmla="*/ 1411927 h 2089261"/>
                <a:gd name="connsiteX15" fmla="*/ 372533 w 1858879"/>
                <a:gd name="connsiteY15" fmla="*/ 1881827 h 2089261"/>
                <a:gd name="connsiteX16" fmla="*/ 575733 w 1858879"/>
                <a:gd name="connsiteY16" fmla="*/ 1881827 h 2089261"/>
                <a:gd name="connsiteX17" fmla="*/ 584200 w 1858879"/>
                <a:gd name="connsiteY17" fmla="*/ 1771761 h 2089261"/>
                <a:gd name="connsiteX18" fmla="*/ 668867 w 1858879"/>
                <a:gd name="connsiteY18" fmla="*/ 1759061 h 2089261"/>
                <a:gd name="connsiteX19" fmla="*/ 668867 w 1858879"/>
                <a:gd name="connsiteY19" fmla="*/ 1792927 h 2089261"/>
                <a:gd name="connsiteX20" fmla="*/ 842433 w 1858879"/>
                <a:gd name="connsiteY20" fmla="*/ 1788694 h 2089261"/>
                <a:gd name="connsiteX21" fmla="*/ 842433 w 1858879"/>
                <a:gd name="connsiteY21" fmla="*/ 1898761 h 2089261"/>
                <a:gd name="connsiteX22" fmla="*/ 893233 w 1858879"/>
                <a:gd name="connsiteY22" fmla="*/ 1890294 h 2089261"/>
                <a:gd name="connsiteX23" fmla="*/ 897467 w 1858879"/>
                <a:gd name="connsiteY23" fmla="*/ 1902994 h 2089261"/>
                <a:gd name="connsiteX24" fmla="*/ 1092200 w 1858879"/>
                <a:gd name="connsiteY24" fmla="*/ 1902994 h 2089261"/>
                <a:gd name="connsiteX25" fmla="*/ 1087967 w 1858879"/>
                <a:gd name="connsiteY25" fmla="*/ 2004594 h 2089261"/>
                <a:gd name="connsiteX26" fmla="*/ 1210733 w 1858879"/>
                <a:gd name="connsiteY26" fmla="*/ 1996127 h 2089261"/>
                <a:gd name="connsiteX27" fmla="*/ 1253067 w 1858879"/>
                <a:gd name="connsiteY27" fmla="*/ 1987661 h 2089261"/>
                <a:gd name="connsiteX28" fmla="*/ 1253067 w 1858879"/>
                <a:gd name="connsiteY28" fmla="*/ 1966494 h 2089261"/>
                <a:gd name="connsiteX29" fmla="*/ 1388533 w 1858879"/>
                <a:gd name="connsiteY29" fmla="*/ 1966494 h 2089261"/>
                <a:gd name="connsiteX30" fmla="*/ 1426633 w 1858879"/>
                <a:gd name="connsiteY30" fmla="*/ 1907227 h 2089261"/>
                <a:gd name="connsiteX31" fmla="*/ 1447800 w 1858879"/>
                <a:gd name="connsiteY31" fmla="*/ 1911461 h 2089261"/>
                <a:gd name="connsiteX32" fmla="*/ 1426633 w 1858879"/>
                <a:gd name="connsiteY32" fmla="*/ 1953794 h 2089261"/>
                <a:gd name="connsiteX33" fmla="*/ 1447800 w 1858879"/>
                <a:gd name="connsiteY33" fmla="*/ 1958027 h 2089261"/>
                <a:gd name="connsiteX34" fmla="*/ 1435100 w 1858879"/>
                <a:gd name="connsiteY34" fmla="*/ 2004594 h 2089261"/>
                <a:gd name="connsiteX35" fmla="*/ 1460500 w 1858879"/>
                <a:gd name="connsiteY35" fmla="*/ 2004594 h 2089261"/>
                <a:gd name="connsiteX36" fmla="*/ 1460500 w 1858879"/>
                <a:gd name="connsiteY36" fmla="*/ 2089261 h 2089261"/>
                <a:gd name="connsiteX37" fmla="*/ 1477433 w 1858879"/>
                <a:gd name="connsiteY37" fmla="*/ 2072327 h 2089261"/>
                <a:gd name="connsiteX38" fmla="*/ 1477433 w 1858879"/>
                <a:gd name="connsiteY38" fmla="*/ 2046927 h 2089261"/>
                <a:gd name="connsiteX39" fmla="*/ 1498600 w 1858879"/>
                <a:gd name="connsiteY39" fmla="*/ 1953794 h 2089261"/>
                <a:gd name="connsiteX40" fmla="*/ 1460500 w 1858879"/>
                <a:gd name="connsiteY40" fmla="*/ 1864894 h 2089261"/>
                <a:gd name="connsiteX41" fmla="*/ 1655233 w 1858879"/>
                <a:gd name="connsiteY41" fmla="*/ 1860661 h 2089261"/>
                <a:gd name="connsiteX42" fmla="*/ 1655233 w 1858879"/>
                <a:gd name="connsiteY42" fmla="*/ 1708261 h 2089261"/>
                <a:gd name="connsiteX43" fmla="*/ 1727200 w 1858879"/>
                <a:gd name="connsiteY43" fmla="*/ 1488127 h 2089261"/>
                <a:gd name="connsiteX44" fmla="*/ 1756833 w 1858879"/>
                <a:gd name="connsiteY44" fmla="*/ 1500827 h 2089261"/>
                <a:gd name="connsiteX45" fmla="*/ 1752600 w 1858879"/>
                <a:gd name="connsiteY45" fmla="*/ 1373827 h 2089261"/>
                <a:gd name="connsiteX46" fmla="*/ 1790700 w 1858879"/>
                <a:gd name="connsiteY46" fmla="*/ 1373827 h 2089261"/>
                <a:gd name="connsiteX47" fmla="*/ 1778000 w 1858879"/>
                <a:gd name="connsiteY47" fmla="*/ 1166394 h 2089261"/>
                <a:gd name="connsiteX48" fmla="*/ 1828800 w 1858879"/>
                <a:gd name="connsiteY48" fmla="*/ 1153694 h 2089261"/>
                <a:gd name="connsiteX49" fmla="*/ 1816100 w 1858879"/>
                <a:gd name="connsiteY49" fmla="*/ 1035161 h 2089261"/>
                <a:gd name="connsiteX50" fmla="*/ 1778000 w 1858879"/>
                <a:gd name="connsiteY50" fmla="*/ 1005527 h 2089261"/>
                <a:gd name="connsiteX51" fmla="*/ 1807633 w 1858879"/>
                <a:gd name="connsiteY51" fmla="*/ 908161 h 2089261"/>
                <a:gd name="connsiteX52" fmla="*/ 1824567 w 1858879"/>
                <a:gd name="connsiteY52" fmla="*/ 895461 h 2089261"/>
                <a:gd name="connsiteX53" fmla="*/ 1820333 w 1858879"/>
                <a:gd name="connsiteY53" fmla="*/ 827727 h 2089261"/>
                <a:gd name="connsiteX54" fmla="*/ 1761067 w 1858879"/>
                <a:gd name="connsiteY54" fmla="*/ 819261 h 2089261"/>
                <a:gd name="connsiteX55" fmla="*/ 1752600 w 1858879"/>
                <a:gd name="connsiteY55" fmla="*/ 781161 h 2089261"/>
                <a:gd name="connsiteX56" fmla="*/ 1749481 w 1858879"/>
                <a:gd name="connsiteY56" fmla="*/ 635446 h 2089261"/>
                <a:gd name="connsiteX57" fmla="*/ 1854200 w 1858879"/>
                <a:gd name="connsiteY57" fmla="*/ 630098 h 2089261"/>
                <a:gd name="connsiteX58" fmla="*/ 1858879 w 1858879"/>
                <a:gd name="connsiteY58" fmla="*/ 266699 h 2089261"/>
                <a:gd name="connsiteX59" fmla="*/ 1189567 w 1858879"/>
                <a:gd name="connsiteY59" fmla="*/ 345127 h 2089261"/>
                <a:gd name="connsiteX60" fmla="*/ 1138767 w 1858879"/>
                <a:gd name="connsiteY60" fmla="*/ 340894 h 2089261"/>
                <a:gd name="connsiteX61" fmla="*/ 928525 w 1858879"/>
                <a:gd name="connsiteY61" fmla="*/ 358807 h 2089261"/>
                <a:gd name="connsiteX0" fmla="*/ 529612 w 1858879"/>
                <a:gd name="connsiteY0" fmla="*/ 0 h 2089261"/>
                <a:gd name="connsiteX1" fmla="*/ 642353 w 1858879"/>
                <a:gd name="connsiteY1" fmla="*/ 202532 h 2089261"/>
                <a:gd name="connsiteX2" fmla="*/ 741280 w 1858879"/>
                <a:gd name="connsiteY2" fmla="*/ 205205 h 2089261"/>
                <a:gd name="connsiteX3" fmla="*/ 642353 w 1858879"/>
                <a:gd name="connsiteY3" fmla="*/ 280068 h 2089261"/>
                <a:gd name="connsiteX4" fmla="*/ 639679 w 1858879"/>
                <a:gd name="connsiteY4" fmla="*/ 475247 h 2089261"/>
                <a:gd name="connsiteX5" fmla="*/ 473910 w 1858879"/>
                <a:gd name="connsiteY5" fmla="*/ 485942 h 2089261"/>
                <a:gd name="connsiteX6" fmla="*/ 465889 w 1858879"/>
                <a:gd name="connsiteY6" fmla="*/ 269373 h 2089261"/>
                <a:gd name="connsiteX7" fmla="*/ 0 w 1858879"/>
                <a:gd name="connsiteY7" fmla="*/ 274943 h 2089261"/>
                <a:gd name="connsiteX8" fmla="*/ 0 w 1858879"/>
                <a:gd name="connsiteY8" fmla="*/ 776927 h 2089261"/>
                <a:gd name="connsiteX9" fmla="*/ 0 w 1858879"/>
                <a:gd name="connsiteY9" fmla="*/ 903927 h 2089261"/>
                <a:gd name="connsiteX10" fmla="*/ 122767 w 1858879"/>
                <a:gd name="connsiteY10" fmla="*/ 903927 h 2089261"/>
                <a:gd name="connsiteX11" fmla="*/ 118533 w 1858879"/>
                <a:gd name="connsiteY11" fmla="*/ 1196027 h 2089261"/>
                <a:gd name="connsiteX12" fmla="*/ 224367 w 1858879"/>
                <a:gd name="connsiteY12" fmla="*/ 1196027 h 2089261"/>
                <a:gd name="connsiteX13" fmla="*/ 220133 w 1858879"/>
                <a:gd name="connsiteY13" fmla="*/ 1420394 h 2089261"/>
                <a:gd name="connsiteX14" fmla="*/ 359833 w 1858879"/>
                <a:gd name="connsiteY14" fmla="*/ 1411927 h 2089261"/>
                <a:gd name="connsiteX15" fmla="*/ 372533 w 1858879"/>
                <a:gd name="connsiteY15" fmla="*/ 1881827 h 2089261"/>
                <a:gd name="connsiteX16" fmla="*/ 575733 w 1858879"/>
                <a:gd name="connsiteY16" fmla="*/ 1881827 h 2089261"/>
                <a:gd name="connsiteX17" fmla="*/ 584200 w 1858879"/>
                <a:gd name="connsiteY17" fmla="*/ 1771761 h 2089261"/>
                <a:gd name="connsiteX18" fmla="*/ 668867 w 1858879"/>
                <a:gd name="connsiteY18" fmla="*/ 1759061 h 2089261"/>
                <a:gd name="connsiteX19" fmla="*/ 668867 w 1858879"/>
                <a:gd name="connsiteY19" fmla="*/ 1792927 h 2089261"/>
                <a:gd name="connsiteX20" fmla="*/ 842433 w 1858879"/>
                <a:gd name="connsiteY20" fmla="*/ 1788694 h 2089261"/>
                <a:gd name="connsiteX21" fmla="*/ 842433 w 1858879"/>
                <a:gd name="connsiteY21" fmla="*/ 1898761 h 2089261"/>
                <a:gd name="connsiteX22" fmla="*/ 893233 w 1858879"/>
                <a:gd name="connsiteY22" fmla="*/ 1890294 h 2089261"/>
                <a:gd name="connsiteX23" fmla="*/ 897467 w 1858879"/>
                <a:gd name="connsiteY23" fmla="*/ 1902994 h 2089261"/>
                <a:gd name="connsiteX24" fmla="*/ 1092200 w 1858879"/>
                <a:gd name="connsiteY24" fmla="*/ 1902994 h 2089261"/>
                <a:gd name="connsiteX25" fmla="*/ 1087967 w 1858879"/>
                <a:gd name="connsiteY25" fmla="*/ 2004594 h 2089261"/>
                <a:gd name="connsiteX26" fmla="*/ 1210733 w 1858879"/>
                <a:gd name="connsiteY26" fmla="*/ 1996127 h 2089261"/>
                <a:gd name="connsiteX27" fmla="*/ 1253067 w 1858879"/>
                <a:gd name="connsiteY27" fmla="*/ 1987661 h 2089261"/>
                <a:gd name="connsiteX28" fmla="*/ 1253067 w 1858879"/>
                <a:gd name="connsiteY28" fmla="*/ 1966494 h 2089261"/>
                <a:gd name="connsiteX29" fmla="*/ 1388533 w 1858879"/>
                <a:gd name="connsiteY29" fmla="*/ 1966494 h 2089261"/>
                <a:gd name="connsiteX30" fmla="*/ 1426633 w 1858879"/>
                <a:gd name="connsiteY30" fmla="*/ 1907227 h 2089261"/>
                <a:gd name="connsiteX31" fmla="*/ 1447800 w 1858879"/>
                <a:gd name="connsiteY31" fmla="*/ 1911461 h 2089261"/>
                <a:gd name="connsiteX32" fmla="*/ 1426633 w 1858879"/>
                <a:gd name="connsiteY32" fmla="*/ 1953794 h 2089261"/>
                <a:gd name="connsiteX33" fmla="*/ 1447800 w 1858879"/>
                <a:gd name="connsiteY33" fmla="*/ 1958027 h 2089261"/>
                <a:gd name="connsiteX34" fmla="*/ 1435100 w 1858879"/>
                <a:gd name="connsiteY34" fmla="*/ 2004594 h 2089261"/>
                <a:gd name="connsiteX35" fmla="*/ 1460500 w 1858879"/>
                <a:gd name="connsiteY35" fmla="*/ 2004594 h 2089261"/>
                <a:gd name="connsiteX36" fmla="*/ 1460500 w 1858879"/>
                <a:gd name="connsiteY36" fmla="*/ 2089261 h 2089261"/>
                <a:gd name="connsiteX37" fmla="*/ 1477433 w 1858879"/>
                <a:gd name="connsiteY37" fmla="*/ 2072327 h 2089261"/>
                <a:gd name="connsiteX38" fmla="*/ 1477433 w 1858879"/>
                <a:gd name="connsiteY38" fmla="*/ 2046927 h 2089261"/>
                <a:gd name="connsiteX39" fmla="*/ 1498600 w 1858879"/>
                <a:gd name="connsiteY39" fmla="*/ 1953794 h 2089261"/>
                <a:gd name="connsiteX40" fmla="*/ 1460500 w 1858879"/>
                <a:gd name="connsiteY40" fmla="*/ 1864894 h 2089261"/>
                <a:gd name="connsiteX41" fmla="*/ 1655233 w 1858879"/>
                <a:gd name="connsiteY41" fmla="*/ 1860661 h 2089261"/>
                <a:gd name="connsiteX42" fmla="*/ 1655233 w 1858879"/>
                <a:gd name="connsiteY42" fmla="*/ 1708261 h 2089261"/>
                <a:gd name="connsiteX43" fmla="*/ 1727200 w 1858879"/>
                <a:gd name="connsiteY43" fmla="*/ 1488127 h 2089261"/>
                <a:gd name="connsiteX44" fmla="*/ 1756833 w 1858879"/>
                <a:gd name="connsiteY44" fmla="*/ 1500827 h 2089261"/>
                <a:gd name="connsiteX45" fmla="*/ 1752600 w 1858879"/>
                <a:gd name="connsiteY45" fmla="*/ 1373827 h 2089261"/>
                <a:gd name="connsiteX46" fmla="*/ 1790700 w 1858879"/>
                <a:gd name="connsiteY46" fmla="*/ 1373827 h 2089261"/>
                <a:gd name="connsiteX47" fmla="*/ 1778000 w 1858879"/>
                <a:gd name="connsiteY47" fmla="*/ 1166394 h 2089261"/>
                <a:gd name="connsiteX48" fmla="*/ 1828800 w 1858879"/>
                <a:gd name="connsiteY48" fmla="*/ 1153694 h 2089261"/>
                <a:gd name="connsiteX49" fmla="*/ 1816100 w 1858879"/>
                <a:gd name="connsiteY49" fmla="*/ 1035161 h 2089261"/>
                <a:gd name="connsiteX50" fmla="*/ 1778000 w 1858879"/>
                <a:gd name="connsiteY50" fmla="*/ 1005527 h 2089261"/>
                <a:gd name="connsiteX51" fmla="*/ 1807633 w 1858879"/>
                <a:gd name="connsiteY51" fmla="*/ 908161 h 2089261"/>
                <a:gd name="connsiteX52" fmla="*/ 1824567 w 1858879"/>
                <a:gd name="connsiteY52" fmla="*/ 895461 h 2089261"/>
                <a:gd name="connsiteX53" fmla="*/ 1820333 w 1858879"/>
                <a:gd name="connsiteY53" fmla="*/ 827727 h 2089261"/>
                <a:gd name="connsiteX54" fmla="*/ 1761067 w 1858879"/>
                <a:gd name="connsiteY54" fmla="*/ 819261 h 2089261"/>
                <a:gd name="connsiteX55" fmla="*/ 1752600 w 1858879"/>
                <a:gd name="connsiteY55" fmla="*/ 781161 h 2089261"/>
                <a:gd name="connsiteX56" fmla="*/ 1749481 w 1858879"/>
                <a:gd name="connsiteY56" fmla="*/ 635446 h 2089261"/>
                <a:gd name="connsiteX57" fmla="*/ 1854200 w 1858879"/>
                <a:gd name="connsiteY57" fmla="*/ 630098 h 2089261"/>
                <a:gd name="connsiteX58" fmla="*/ 1858879 w 1858879"/>
                <a:gd name="connsiteY58" fmla="*/ 266699 h 2089261"/>
                <a:gd name="connsiteX59" fmla="*/ 1189567 w 1858879"/>
                <a:gd name="connsiteY59" fmla="*/ 345127 h 2089261"/>
                <a:gd name="connsiteX60" fmla="*/ 1138767 w 1858879"/>
                <a:gd name="connsiteY60" fmla="*/ 340894 h 2089261"/>
                <a:gd name="connsiteX61" fmla="*/ 928525 w 1858879"/>
                <a:gd name="connsiteY61" fmla="*/ 358807 h 2089261"/>
                <a:gd name="connsiteX0" fmla="*/ 641907 w 1858879"/>
                <a:gd name="connsiteY0" fmla="*/ 0 h 1907450"/>
                <a:gd name="connsiteX1" fmla="*/ 642353 w 1858879"/>
                <a:gd name="connsiteY1" fmla="*/ 20721 h 1907450"/>
                <a:gd name="connsiteX2" fmla="*/ 741280 w 1858879"/>
                <a:gd name="connsiteY2" fmla="*/ 23394 h 1907450"/>
                <a:gd name="connsiteX3" fmla="*/ 642353 w 1858879"/>
                <a:gd name="connsiteY3" fmla="*/ 98257 h 1907450"/>
                <a:gd name="connsiteX4" fmla="*/ 639679 w 1858879"/>
                <a:gd name="connsiteY4" fmla="*/ 293436 h 1907450"/>
                <a:gd name="connsiteX5" fmla="*/ 473910 w 1858879"/>
                <a:gd name="connsiteY5" fmla="*/ 304131 h 1907450"/>
                <a:gd name="connsiteX6" fmla="*/ 465889 w 1858879"/>
                <a:gd name="connsiteY6" fmla="*/ 87562 h 1907450"/>
                <a:gd name="connsiteX7" fmla="*/ 0 w 1858879"/>
                <a:gd name="connsiteY7" fmla="*/ 93132 h 1907450"/>
                <a:gd name="connsiteX8" fmla="*/ 0 w 1858879"/>
                <a:gd name="connsiteY8" fmla="*/ 595116 h 1907450"/>
                <a:gd name="connsiteX9" fmla="*/ 0 w 1858879"/>
                <a:gd name="connsiteY9" fmla="*/ 722116 h 1907450"/>
                <a:gd name="connsiteX10" fmla="*/ 122767 w 1858879"/>
                <a:gd name="connsiteY10" fmla="*/ 722116 h 1907450"/>
                <a:gd name="connsiteX11" fmla="*/ 118533 w 1858879"/>
                <a:gd name="connsiteY11" fmla="*/ 1014216 h 1907450"/>
                <a:gd name="connsiteX12" fmla="*/ 224367 w 1858879"/>
                <a:gd name="connsiteY12" fmla="*/ 1014216 h 1907450"/>
                <a:gd name="connsiteX13" fmla="*/ 220133 w 1858879"/>
                <a:gd name="connsiteY13" fmla="*/ 1238583 h 1907450"/>
                <a:gd name="connsiteX14" fmla="*/ 359833 w 1858879"/>
                <a:gd name="connsiteY14" fmla="*/ 1230116 h 1907450"/>
                <a:gd name="connsiteX15" fmla="*/ 372533 w 1858879"/>
                <a:gd name="connsiteY15" fmla="*/ 1700016 h 1907450"/>
                <a:gd name="connsiteX16" fmla="*/ 575733 w 1858879"/>
                <a:gd name="connsiteY16" fmla="*/ 1700016 h 1907450"/>
                <a:gd name="connsiteX17" fmla="*/ 584200 w 1858879"/>
                <a:gd name="connsiteY17" fmla="*/ 1589950 h 1907450"/>
                <a:gd name="connsiteX18" fmla="*/ 668867 w 1858879"/>
                <a:gd name="connsiteY18" fmla="*/ 1577250 h 1907450"/>
                <a:gd name="connsiteX19" fmla="*/ 668867 w 1858879"/>
                <a:gd name="connsiteY19" fmla="*/ 1611116 h 1907450"/>
                <a:gd name="connsiteX20" fmla="*/ 842433 w 1858879"/>
                <a:gd name="connsiteY20" fmla="*/ 1606883 h 1907450"/>
                <a:gd name="connsiteX21" fmla="*/ 842433 w 1858879"/>
                <a:gd name="connsiteY21" fmla="*/ 1716950 h 1907450"/>
                <a:gd name="connsiteX22" fmla="*/ 893233 w 1858879"/>
                <a:gd name="connsiteY22" fmla="*/ 1708483 h 1907450"/>
                <a:gd name="connsiteX23" fmla="*/ 897467 w 1858879"/>
                <a:gd name="connsiteY23" fmla="*/ 1721183 h 1907450"/>
                <a:gd name="connsiteX24" fmla="*/ 1092200 w 1858879"/>
                <a:gd name="connsiteY24" fmla="*/ 1721183 h 1907450"/>
                <a:gd name="connsiteX25" fmla="*/ 1087967 w 1858879"/>
                <a:gd name="connsiteY25" fmla="*/ 1822783 h 1907450"/>
                <a:gd name="connsiteX26" fmla="*/ 1210733 w 1858879"/>
                <a:gd name="connsiteY26" fmla="*/ 1814316 h 1907450"/>
                <a:gd name="connsiteX27" fmla="*/ 1253067 w 1858879"/>
                <a:gd name="connsiteY27" fmla="*/ 1805850 h 1907450"/>
                <a:gd name="connsiteX28" fmla="*/ 1253067 w 1858879"/>
                <a:gd name="connsiteY28" fmla="*/ 1784683 h 1907450"/>
                <a:gd name="connsiteX29" fmla="*/ 1388533 w 1858879"/>
                <a:gd name="connsiteY29" fmla="*/ 1784683 h 1907450"/>
                <a:gd name="connsiteX30" fmla="*/ 1426633 w 1858879"/>
                <a:gd name="connsiteY30" fmla="*/ 1725416 h 1907450"/>
                <a:gd name="connsiteX31" fmla="*/ 1447800 w 1858879"/>
                <a:gd name="connsiteY31" fmla="*/ 1729650 h 1907450"/>
                <a:gd name="connsiteX32" fmla="*/ 1426633 w 1858879"/>
                <a:gd name="connsiteY32" fmla="*/ 1771983 h 1907450"/>
                <a:gd name="connsiteX33" fmla="*/ 1447800 w 1858879"/>
                <a:gd name="connsiteY33" fmla="*/ 1776216 h 1907450"/>
                <a:gd name="connsiteX34" fmla="*/ 1435100 w 1858879"/>
                <a:gd name="connsiteY34" fmla="*/ 1822783 h 1907450"/>
                <a:gd name="connsiteX35" fmla="*/ 1460500 w 1858879"/>
                <a:gd name="connsiteY35" fmla="*/ 1822783 h 1907450"/>
                <a:gd name="connsiteX36" fmla="*/ 1460500 w 1858879"/>
                <a:gd name="connsiteY36" fmla="*/ 1907450 h 1907450"/>
                <a:gd name="connsiteX37" fmla="*/ 1477433 w 1858879"/>
                <a:gd name="connsiteY37" fmla="*/ 1890516 h 1907450"/>
                <a:gd name="connsiteX38" fmla="*/ 1477433 w 1858879"/>
                <a:gd name="connsiteY38" fmla="*/ 1865116 h 1907450"/>
                <a:gd name="connsiteX39" fmla="*/ 1498600 w 1858879"/>
                <a:gd name="connsiteY39" fmla="*/ 1771983 h 1907450"/>
                <a:gd name="connsiteX40" fmla="*/ 1460500 w 1858879"/>
                <a:gd name="connsiteY40" fmla="*/ 1683083 h 1907450"/>
                <a:gd name="connsiteX41" fmla="*/ 1655233 w 1858879"/>
                <a:gd name="connsiteY41" fmla="*/ 1678850 h 1907450"/>
                <a:gd name="connsiteX42" fmla="*/ 1655233 w 1858879"/>
                <a:gd name="connsiteY42" fmla="*/ 1526450 h 1907450"/>
                <a:gd name="connsiteX43" fmla="*/ 1727200 w 1858879"/>
                <a:gd name="connsiteY43" fmla="*/ 1306316 h 1907450"/>
                <a:gd name="connsiteX44" fmla="*/ 1756833 w 1858879"/>
                <a:gd name="connsiteY44" fmla="*/ 1319016 h 1907450"/>
                <a:gd name="connsiteX45" fmla="*/ 1752600 w 1858879"/>
                <a:gd name="connsiteY45" fmla="*/ 1192016 h 1907450"/>
                <a:gd name="connsiteX46" fmla="*/ 1790700 w 1858879"/>
                <a:gd name="connsiteY46" fmla="*/ 1192016 h 1907450"/>
                <a:gd name="connsiteX47" fmla="*/ 1778000 w 1858879"/>
                <a:gd name="connsiteY47" fmla="*/ 984583 h 1907450"/>
                <a:gd name="connsiteX48" fmla="*/ 1828800 w 1858879"/>
                <a:gd name="connsiteY48" fmla="*/ 971883 h 1907450"/>
                <a:gd name="connsiteX49" fmla="*/ 1816100 w 1858879"/>
                <a:gd name="connsiteY49" fmla="*/ 853350 h 1907450"/>
                <a:gd name="connsiteX50" fmla="*/ 1778000 w 1858879"/>
                <a:gd name="connsiteY50" fmla="*/ 823716 h 1907450"/>
                <a:gd name="connsiteX51" fmla="*/ 1807633 w 1858879"/>
                <a:gd name="connsiteY51" fmla="*/ 726350 h 1907450"/>
                <a:gd name="connsiteX52" fmla="*/ 1824567 w 1858879"/>
                <a:gd name="connsiteY52" fmla="*/ 713650 h 1907450"/>
                <a:gd name="connsiteX53" fmla="*/ 1820333 w 1858879"/>
                <a:gd name="connsiteY53" fmla="*/ 645916 h 1907450"/>
                <a:gd name="connsiteX54" fmla="*/ 1761067 w 1858879"/>
                <a:gd name="connsiteY54" fmla="*/ 637450 h 1907450"/>
                <a:gd name="connsiteX55" fmla="*/ 1752600 w 1858879"/>
                <a:gd name="connsiteY55" fmla="*/ 599350 h 1907450"/>
                <a:gd name="connsiteX56" fmla="*/ 1749481 w 1858879"/>
                <a:gd name="connsiteY56" fmla="*/ 453635 h 1907450"/>
                <a:gd name="connsiteX57" fmla="*/ 1854200 w 1858879"/>
                <a:gd name="connsiteY57" fmla="*/ 448287 h 1907450"/>
                <a:gd name="connsiteX58" fmla="*/ 1858879 w 1858879"/>
                <a:gd name="connsiteY58" fmla="*/ 84888 h 1907450"/>
                <a:gd name="connsiteX59" fmla="*/ 1189567 w 1858879"/>
                <a:gd name="connsiteY59" fmla="*/ 163316 h 1907450"/>
                <a:gd name="connsiteX60" fmla="*/ 1138767 w 1858879"/>
                <a:gd name="connsiteY60" fmla="*/ 159083 h 1907450"/>
                <a:gd name="connsiteX61" fmla="*/ 928525 w 1858879"/>
                <a:gd name="connsiteY61" fmla="*/ 176996 h 1907450"/>
                <a:gd name="connsiteX0" fmla="*/ 641907 w 1858879"/>
                <a:gd name="connsiteY0" fmla="*/ 0 h 1907450"/>
                <a:gd name="connsiteX1" fmla="*/ 642353 w 1858879"/>
                <a:gd name="connsiteY1" fmla="*/ 20721 h 1907450"/>
                <a:gd name="connsiteX2" fmla="*/ 741280 w 1858879"/>
                <a:gd name="connsiteY2" fmla="*/ 23394 h 1907450"/>
                <a:gd name="connsiteX3" fmla="*/ 642353 w 1858879"/>
                <a:gd name="connsiteY3" fmla="*/ 98257 h 1907450"/>
                <a:gd name="connsiteX4" fmla="*/ 639679 w 1858879"/>
                <a:gd name="connsiteY4" fmla="*/ 293436 h 1907450"/>
                <a:gd name="connsiteX5" fmla="*/ 473910 w 1858879"/>
                <a:gd name="connsiteY5" fmla="*/ 304131 h 1907450"/>
                <a:gd name="connsiteX6" fmla="*/ 465889 w 1858879"/>
                <a:gd name="connsiteY6" fmla="*/ 87562 h 1907450"/>
                <a:gd name="connsiteX7" fmla="*/ 0 w 1858879"/>
                <a:gd name="connsiteY7" fmla="*/ 93132 h 1907450"/>
                <a:gd name="connsiteX8" fmla="*/ 0 w 1858879"/>
                <a:gd name="connsiteY8" fmla="*/ 595116 h 1907450"/>
                <a:gd name="connsiteX9" fmla="*/ 0 w 1858879"/>
                <a:gd name="connsiteY9" fmla="*/ 722116 h 1907450"/>
                <a:gd name="connsiteX10" fmla="*/ 122767 w 1858879"/>
                <a:gd name="connsiteY10" fmla="*/ 722116 h 1907450"/>
                <a:gd name="connsiteX11" fmla="*/ 118533 w 1858879"/>
                <a:gd name="connsiteY11" fmla="*/ 1014216 h 1907450"/>
                <a:gd name="connsiteX12" fmla="*/ 224367 w 1858879"/>
                <a:gd name="connsiteY12" fmla="*/ 1014216 h 1907450"/>
                <a:gd name="connsiteX13" fmla="*/ 220133 w 1858879"/>
                <a:gd name="connsiteY13" fmla="*/ 1238583 h 1907450"/>
                <a:gd name="connsiteX14" fmla="*/ 359833 w 1858879"/>
                <a:gd name="connsiteY14" fmla="*/ 1230116 h 1907450"/>
                <a:gd name="connsiteX15" fmla="*/ 372533 w 1858879"/>
                <a:gd name="connsiteY15" fmla="*/ 1700016 h 1907450"/>
                <a:gd name="connsiteX16" fmla="*/ 575733 w 1858879"/>
                <a:gd name="connsiteY16" fmla="*/ 1700016 h 1907450"/>
                <a:gd name="connsiteX17" fmla="*/ 584200 w 1858879"/>
                <a:gd name="connsiteY17" fmla="*/ 1589950 h 1907450"/>
                <a:gd name="connsiteX18" fmla="*/ 668867 w 1858879"/>
                <a:gd name="connsiteY18" fmla="*/ 1577250 h 1907450"/>
                <a:gd name="connsiteX19" fmla="*/ 668867 w 1858879"/>
                <a:gd name="connsiteY19" fmla="*/ 1611116 h 1907450"/>
                <a:gd name="connsiteX20" fmla="*/ 842433 w 1858879"/>
                <a:gd name="connsiteY20" fmla="*/ 1606883 h 1907450"/>
                <a:gd name="connsiteX21" fmla="*/ 842433 w 1858879"/>
                <a:gd name="connsiteY21" fmla="*/ 1716950 h 1907450"/>
                <a:gd name="connsiteX22" fmla="*/ 893233 w 1858879"/>
                <a:gd name="connsiteY22" fmla="*/ 1708483 h 1907450"/>
                <a:gd name="connsiteX23" fmla="*/ 897467 w 1858879"/>
                <a:gd name="connsiteY23" fmla="*/ 1721183 h 1907450"/>
                <a:gd name="connsiteX24" fmla="*/ 1092200 w 1858879"/>
                <a:gd name="connsiteY24" fmla="*/ 1721183 h 1907450"/>
                <a:gd name="connsiteX25" fmla="*/ 1087967 w 1858879"/>
                <a:gd name="connsiteY25" fmla="*/ 1822783 h 1907450"/>
                <a:gd name="connsiteX26" fmla="*/ 1210733 w 1858879"/>
                <a:gd name="connsiteY26" fmla="*/ 1814316 h 1907450"/>
                <a:gd name="connsiteX27" fmla="*/ 1253067 w 1858879"/>
                <a:gd name="connsiteY27" fmla="*/ 1805850 h 1907450"/>
                <a:gd name="connsiteX28" fmla="*/ 1253067 w 1858879"/>
                <a:gd name="connsiteY28" fmla="*/ 1784683 h 1907450"/>
                <a:gd name="connsiteX29" fmla="*/ 1388533 w 1858879"/>
                <a:gd name="connsiteY29" fmla="*/ 1784683 h 1907450"/>
                <a:gd name="connsiteX30" fmla="*/ 1426633 w 1858879"/>
                <a:gd name="connsiteY30" fmla="*/ 1725416 h 1907450"/>
                <a:gd name="connsiteX31" fmla="*/ 1447800 w 1858879"/>
                <a:gd name="connsiteY31" fmla="*/ 1729650 h 1907450"/>
                <a:gd name="connsiteX32" fmla="*/ 1426633 w 1858879"/>
                <a:gd name="connsiteY32" fmla="*/ 1771983 h 1907450"/>
                <a:gd name="connsiteX33" fmla="*/ 1447800 w 1858879"/>
                <a:gd name="connsiteY33" fmla="*/ 1776216 h 1907450"/>
                <a:gd name="connsiteX34" fmla="*/ 1435100 w 1858879"/>
                <a:gd name="connsiteY34" fmla="*/ 1822783 h 1907450"/>
                <a:gd name="connsiteX35" fmla="*/ 1460500 w 1858879"/>
                <a:gd name="connsiteY35" fmla="*/ 1822783 h 1907450"/>
                <a:gd name="connsiteX36" fmla="*/ 1460500 w 1858879"/>
                <a:gd name="connsiteY36" fmla="*/ 1907450 h 1907450"/>
                <a:gd name="connsiteX37" fmla="*/ 1477433 w 1858879"/>
                <a:gd name="connsiteY37" fmla="*/ 1890516 h 1907450"/>
                <a:gd name="connsiteX38" fmla="*/ 1477433 w 1858879"/>
                <a:gd name="connsiteY38" fmla="*/ 1865116 h 1907450"/>
                <a:gd name="connsiteX39" fmla="*/ 1498600 w 1858879"/>
                <a:gd name="connsiteY39" fmla="*/ 1771983 h 1907450"/>
                <a:gd name="connsiteX40" fmla="*/ 1460500 w 1858879"/>
                <a:gd name="connsiteY40" fmla="*/ 1683083 h 1907450"/>
                <a:gd name="connsiteX41" fmla="*/ 1655233 w 1858879"/>
                <a:gd name="connsiteY41" fmla="*/ 1678850 h 1907450"/>
                <a:gd name="connsiteX42" fmla="*/ 1655233 w 1858879"/>
                <a:gd name="connsiteY42" fmla="*/ 1526450 h 1907450"/>
                <a:gd name="connsiteX43" fmla="*/ 1727200 w 1858879"/>
                <a:gd name="connsiteY43" fmla="*/ 1306316 h 1907450"/>
                <a:gd name="connsiteX44" fmla="*/ 1756833 w 1858879"/>
                <a:gd name="connsiteY44" fmla="*/ 1319016 h 1907450"/>
                <a:gd name="connsiteX45" fmla="*/ 1752600 w 1858879"/>
                <a:gd name="connsiteY45" fmla="*/ 1192016 h 1907450"/>
                <a:gd name="connsiteX46" fmla="*/ 1790700 w 1858879"/>
                <a:gd name="connsiteY46" fmla="*/ 1192016 h 1907450"/>
                <a:gd name="connsiteX47" fmla="*/ 1778000 w 1858879"/>
                <a:gd name="connsiteY47" fmla="*/ 984583 h 1907450"/>
                <a:gd name="connsiteX48" fmla="*/ 1828800 w 1858879"/>
                <a:gd name="connsiteY48" fmla="*/ 971883 h 1907450"/>
                <a:gd name="connsiteX49" fmla="*/ 1816100 w 1858879"/>
                <a:gd name="connsiteY49" fmla="*/ 853350 h 1907450"/>
                <a:gd name="connsiteX50" fmla="*/ 1778000 w 1858879"/>
                <a:gd name="connsiteY50" fmla="*/ 823716 h 1907450"/>
                <a:gd name="connsiteX51" fmla="*/ 1807633 w 1858879"/>
                <a:gd name="connsiteY51" fmla="*/ 726350 h 1907450"/>
                <a:gd name="connsiteX52" fmla="*/ 1824567 w 1858879"/>
                <a:gd name="connsiteY52" fmla="*/ 713650 h 1907450"/>
                <a:gd name="connsiteX53" fmla="*/ 1820333 w 1858879"/>
                <a:gd name="connsiteY53" fmla="*/ 645916 h 1907450"/>
                <a:gd name="connsiteX54" fmla="*/ 1761067 w 1858879"/>
                <a:gd name="connsiteY54" fmla="*/ 637450 h 1907450"/>
                <a:gd name="connsiteX55" fmla="*/ 1752600 w 1858879"/>
                <a:gd name="connsiteY55" fmla="*/ 599350 h 1907450"/>
                <a:gd name="connsiteX56" fmla="*/ 1749481 w 1858879"/>
                <a:gd name="connsiteY56" fmla="*/ 453635 h 1907450"/>
                <a:gd name="connsiteX57" fmla="*/ 1854200 w 1858879"/>
                <a:gd name="connsiteY57" fmla="*/ 448287 h 1907450"/>
                <a:gd name="connsiteX58" fmla="*/ 1858879 w 1858879"/>
                <a:gd name="connsiteY58" fmla="*/ 84888 h 1907450"/>
                <a:gd name="connsiteX59" fmla="*/ 1454262 w 1858879"/>
                <a:gd name="connsiteY59" fmla="*/ 115190 h 1907450"/>
                <a:gd name="connsiteX60" fmla="*/ 1138767 w 1858879"/>
                <a:gd name="connsiteY60" fmla="*/ 159083 h 1907450"/>
                <a:gd name="connsiteX61" fmla="*/ 928525 w 1858879"/>
                <a:gd name="connsiteY61" fmla="*/ 176996 h 1907450"/>
                <a:gd name="connsiteX0" fmla="*/ 641907 w 1854585"/>
                <a:gd name="connsiteY0" fmla="*/ 0 h 1907450"/>
                <a:gd name="connsiteX1" fmla="*/ 642353 w 1854585"/>
                <a:gd name="connsiteY1" fmla="*/ 20721 h 1907450"/>
                <a:gd name="connsiteX2" fmla="*/ 741280 w 1854585"/>
                <a:gd name="connsiteY2" fmla="*/ 23394 h 1907450"/>
                <a:gd name="connsiteX3" fmla="*/ 642353 w 1854585"/>
                <a:gd name="connsiteY3" fmla="*/ 98257 h 1907450"/>
                <a:gd name="connsiteX4" fmla="*/ 639679 w 1854585"/>
                <a:gd name="connsiteY4" fmla="*/ 293436 h 1907450"/>
                <a:gd name="connsiteX5" fmla="*/ 473910 w 1854585"/>
                <a:gd name="connsiteY5" fmla="*/ 304131 h 1907450"/>
                <a:gd name="connsiteX6" fmla="*/ 465889 w 1854585"/>
                <a:gd name="connsiteY6" fmla="*/ 87562 h 1907450"/>
                <a:gd name="connsiteX7" fmla="*/ 0 w 1854585"/>
                <a:gd name="connsiteY7" fmla="*/ 93132 h 1907450"/>
                <a:gd name="connsiteX8" fmla="*/ 0 w 1854585"/>
                <a:gd name="connsiteY8" fmla="*/ 595116 h 1907450"/>
                <a:gd name="connsiteX9" fmla="*/ 0 w 1854585"/>
                <a:gd name="connsiteY9" fmla="*/ 722116 h 1907450"/>
                <a:gd name="connsiteX10" fmla="*/ 122767 w 1854585"/>
                <a:gd name="connsiteY10" fmla="*/ 722116 h 1907450"/>
                <a:gd name="connsiteX11" fmla="*/ 118533 w 1854585"/>
                <a:gd name="connsiteY11" fmla="*/ 1014216 h 1907450"/>
                <a:gd name="connsiteX12" fmla="*/ 224367 w 1854585"/>
                <a:gd name="connsiteY12" fmla="*/ 1014216 h 1907450"/>
                <a:gd name="connsiteX13" fmla="*/ 220133 w 1854585"/>
                <a:gd name="connsiteY13" fmla="*/ 1238583 h 1907450"/>
                <a:gd name="connsiteX14" fmla="*/ 359833 w 1854585"/>
                <a:gd name="connsiteY14" fmla="*/ 1230116 h 1907450"/>
                <a:gd name="connsiteX15" fmla="*/ 372533 w 1854585"/>
                <a:gd name="connsiteY15" fmla="*/ 1700016 h 1907450"/>
                <a:gd name="connsiteX16" fmla="*/ 575733 w 1854585"/>
                <a:gd name="connsiteY16" fmla="*/ 1700016 h 1907450"/>
                <a:gd name="connsiteX17" fmla="*/ 584200 w 1854585"/>
                <a:gd name="connsiteY17" fmla="*/ 1589950 h 1907450"/>
                <a:gd name="connsiteX18" fmla="*/ 668867 w 1854585"/>
                <a:gd name="connsiteY18" fmla="*/ 1577250 h 1907450"/>
                <a:gd name="connsiteX19" fmla="*/ 668867 w 1854585"/>
                <a:gd name="connsiteY19" fmla="*/ 1611116 h 1907450"/>
                <a:gd name="connsiteX20" fmla="*/ 842433 w 1854585"/>
                <a:gd name="connsiteY20" fmla="*/ 1606883 h 1907450"/>
                <a:gd name="connsiteX21" fmla="*/ 842433 w 1854585"/>
                <a:gd name="connsiteY21" fmla="*/ 1716950 h 1907450"/>
                <a:gd name="connsiteX22" fmla="*/ 893233 w 1854585"/>
                <a:gd name="connsiteY22" fmla="*/ 1708483 h 1907450"/>
                <a:gd name="connsiteX23" fmla="*/ 897467 w 1854585"/>
                <a:gd name="connsiteY23" fmla="*/ 1721183 h 1907450"/>
                <a:gd name="connsiteX24" fmla="*/ 1092200 w 1854585"/>
                <a:gd name="connsiteY24" fmla="*/ 1721183 h 1907450"/>
                <a:gd name="connsiteX25" fmla="*/ 1087967 w 1854585"/>
                <a:gd name="connsiteY25" fmla="*/ 1822783 h 1907450"/>
                <a:gd name="connsiteX26" fmla="*/ 1210733 w 1854585"/>
                <a:gd name="connsiteY26" fmla="*/ 1814316 h 1907450"/>
                <a:gd name="connsiteX27" fmla="*/ 1253067 w 1854585"/>
                <a:gd name="connsiteY27" fmla="*/ 1805850 h 1907450"/>
                <a:gd name="connsiteX28" fmla="*/ 1253067 w 1854585"/>
                <a:gd name="connsiteY28" fmla="*/ 1784683 h 1907450"/>
                <a:gd name="connsiteX29" fmla="*/ 1388533 w 1854585"/>
                <a:gd name="connsiteY29" fmla="*/ 1784683 h 1907450"/>
                <a:gd name="connsiteX30" fmla="*/ 1426633 w 1854585"/>
                <a:gd name="connsiteY30" fmla="*/ 1725416 h 1907450"/>
                <a:gd name="connsiteX31" fmla="*/ 1447800 w 1854585"/>
                <a:gd name="connsiteY31" fmla="*/ 1729650 h 1907450"/>
                <a:gd name="connsiteX32" fmla="*/ 1426633 w 1854585"/>
                <a:gd name="connsiteY32" fmla="*/ 1771983 h 1907450"/>
                <a:gd name="connsiteX33" fmla="*/ 1447800 w 1854585"/>
                <a:gd name="connsiteY33" fmla="*/ 1776216 h 1907450"/>
                <a:gd name="connsiteX34" fmla="*/ 1435100 w 1854585"/>
                <a:gd name="connsiteY34" fmla="*/ 1822783 h 1907450"/>
                <a:gd name="connsiteX35" fmla="*/ 1460500 w 1854585"/>
                <a:gd name="connsiteY35" fmla="*/ 1822783 h 1907450"/>
                <a:gd name="connsiteX36" fmla="*/ 1460500 w 1854585"/>
                <a:gd name="connsiteY36" fmla="*/ 1907450 h 1907450"/>
                <a:gd name="connsiteX37" fmla="*/ 1477433 w 1854585"/>
                <a:gd name="connsiteY37" fmla="*/ 1890516 h 1907450"/>
                <a:gd name="connsiteX38" fmla="*/ 1477433 w 1854585"/>
                <a:gd name="connsiteY38" fmla="*/ 1865116 h 1907450"/>
                <a:gd name="connsiteX39" fmla="*/ 1498600 w 1854585"/>
                <a:gd name="connsiteY39" fmla="*/ 1771983 h 1907450"/>
                <a:gd name="connsiteX40" fmla="*/ 1460500 w 1854585"/>
                <a:gd name="connsiteY40" fmla="*/ 1683083 h 1907450"/>
                <a:gd name="connsiteX41" fmla="*/ 1655233 w 1854585"/>
                <a:gd name="connsiteY41" fmla="*/ 1678850 h 1907450"/>
                <a:gd name="connsiteX42" fmla="*/ 1655233 w 1854585"/>
                <a:gd name="connsiteY42" fmla="*/ 1526450 h 1907450"/>
                <a:gd name="connsiteX43" fmla="*/ 1727200 w 1854585"/>
                <a:gd name="connsiteY43" fmla="*/ 1306316 h 1907450"/>
                <a:gd name="connsiteX44" fmla="*/ 1756833 w 1854585"/>
                <a:gd name="connsiteY44" fmla="*/ 1319016 h 1907450"/>
                <a:gd name="connsiteX45" fmla="*/ 1752600 w 1854585"/>
                <a:gd name="connsiteY45" fmla="*/ 1192016 h 1907450"/>
                <a:gd name="connsiteX46" fmla="*/ 1790700 w 1854585"/>
                <a:gd name="connsiteY46" fmla="*/ 1192016 h 1907450"/>
                <a:gd name="connsiteX47" fmla="*/ 1778000 w 1854585"/>
                <a:gd name="connsiteY47" fmla="*/ 984583 h 1907450"/>
                <a:gd name="connsiteX48" fmla="*/ 1828800 w 1854585"/>
                <a:gd name="connsiteY48" fmla="*/ 971883 h 1907450"/>
                <a:gd name="connsiteX49" fmla="*/ 1816100 w 1854585"/>
                <a:gd name="connsiteY49" fmla="*/ 853350 h 1907450"/>
                <a:gd name="connsiteX50" fmla="*/ 1778000 w 1854585"/>
                <a:gd name="connsiteY50" fmla="*/ 823716 h 1907450"/>
                <a:gd name="connsiteX51" fmla="*/ 1807633 w 1854585"/>
                <a:gd name="connsiteY51" fmla="*/ 726350 h 1907450"/>
                <a:gd name="connsiteX52" fmla="*/ 1824567 w 1854585"/>
                <a:gd name="connsiteY52" fmla="*/ 713650 h 1907450"/>
                <a:gd name="connsiteX53" fmla="*/ 1820333 w 1854585"/>
                <a:gd name="connsiteY53" fmla="*/ 645916 h 1907450"/>
                <a:gd name="connsiteX54" fmla="*/ 1761067 w 1854585"/>
                <a:gd name="connsiteY54" fmla="*/ 637450 h 1907450"/>
                <a:gd name="connsiteX55" fmla="*/ 1752600 w 1854585"/>
                <a:gd name="connsiteY55" fmla="*/ 599350 h 1907450"/>
                <a:gd name="connsiteX56" fmla="*/ 1749481 w 1854585"/>
                <a:gd name="connsiteY56" fmla="*/ 453635 h 1907450"/>
                <a:gd name="connsiteX57" fmla="*/ 1854200 w 1854585"/>
                <a:gd name="connsiteY57" fmla="*/ 448287 h 1907450"/>
                <a:gd name="connsiteX58" fmla="*/ 1853532 w 1854585"/>
                <a:gd name="connsiteY58" fmla="*/ 74194 h 1907450"/>
                <a:gd name="connsiteX59" fmla="*/ 1454262 w 1854585"/>
                <a:gd name="connsiteY59" fmla="*/ 115190 h 1907450"/>
                <a:gd name="connsiteX60" fmla="*/ 1138767 w 1854585"/>
                <a:gd name="connsiteY60" fmla="*/ 159083 h 1907450"/>
                <a:gd name="connsiteX61" fmla="*/ 928525 w 1854585"/>
                <a:gd name="connsiteY61" fmla="*/ 176996 h 1907450"/>
                <a:gd name="connsiteX0" fmla="*/ 641907 w 1854585"/>
                <a:gd name="connsiteY0" fmla="*/ 0 h 1907450"/>
                <a:gd name="connsiteX1" fmla="*/ 642353 w 1854585"/>
                <a:gd name="connsiteY1" fmla="*/ 20721 h 1907450"/>
                <a:gd name="connsiteX2" fmla="*/ 741280 w 1854585"/>
                <a:gd name="connsiteY2" fmla="*/ 23394 h 1907450"/>
                <a:gd name="connsiteX3" fmla="*/ 642353 w 1854585"/>
                <a:gd name="connsiteY3" fmla="*/ 98257 h 1907450"/>
                <a:gd name="connsiteX4" fmla="*/ 639679 w 1854585"/>
                <a:gd name="connsiteY4" fmla="*/ 293436 h 1907450"/>
                <a:gd name="connsiteX5" fmla="*/ 473910 w 1854585"/>
                <a:gd name="connsiteY5" fmla="*/ 304131 h 1907450"/>
                <a:gd name="connsiteX6" fmla="*/ 465889 w 1854585"/>
                <a:gd name="connsiteY6" fmla="*/ 87562 h 1907450"/>
                <a:gd name="connsiteX7" fmla="*/ 0 w 1854585"/>
                <a:gd name="connsiteY7" fmla="*/ 93132 h 1907450"/>
                <a:gd name="connsiteX8" fmla="*/ 0 w 1854585"/>
                <a:gd name="connsiteY8" fmla="*/ 595116 h 1907450"/>
                <a:gd name="connsiteX9" fmla="*/ 0 w 1854585"/>
                <a:gd name="connsiteY9" fmla="*/ 722116 h 1907450"/>
                <a:gd name="connsiteX10" fmla="*/ 122767 w 1854585"/>
                <a:gd name="connsiteY10" fmla="*/ 722116 h 1907450"/>
                <a:gd name="connsiteX11" fmla="*/ 118533 w 1854585"/>
                <a:gd name="connsiteY11" fmla="*/ 1014216 h 1907450"/>
                <a:gd name="connsiteX12" fmla="*/ 224367 w 1854585"/>
                <a:gd name="connsiteY12" fmla="*/ 1014216 h 1907450"/>
                <a:gd name="connsiteX13" fmla="*/ 220133 w 1854585"/>
                <a:gd name="connsiteY13" fmla="*/ 1238583 h 1907450"/>
                <a:gd name="connsiteX14" fmla="*/ 359833 w 1854585"/>
                <a:gd name="connsiteY14" fmla="*/ 1230116 h 1907450"/>
                <a:gd name="connsiteX15" fmla="*/ 372533 w 1854585"/>
                <a:gd name="connsiteY15" fmla="*/ 1700016 h 1907450"/>
                <a:gd name="connsiteX16" fmla="*/ 575733 w 1854585"/>
                <a:gd name="connsiteY16" fmla="*/ 1700016 h 1907450"/>
                <a:gd name="connsiteX17" fmla="*/ 584200 w 1854585"/>
                <a:gd name="connsiteY17" fmla="*/ 1589950 h 1907450"/>
                <a:gd name="connsiteX18" fmla="*/ 668867 w 1854585"/>
                <a:gd name="connsiteY18" fmla="*/ 1577250 h 1907450"/>
                <a:gd name="connsiteX19" fmla="*/ 668867 w 1854585"/>
                <a:gd name="connsiteY19" fmla="*/ 1611116 h 1907450"/>
                <a:gd name="connsiteX20" fmla="*/ 842433 w 1854585"/>
                <a:gd name="connsiteY20" fmla="*/ 1606883 h 1907450"/>
                <a:gd name="connsiteX21" fmla="*/ 842433 w 1854585"/>
                <a:gd name="connsiteY21" fmla="*/ 1716950 h 1907450"/>
                <a:gd name="connsiteX22" fmla="*/ 893233 w 1854585"/>
                <a:gd name="connsiteY22" fmla="*/ 1708483 h 1907450"/>
                <a:gd name="connsiteX23" fmla="*/ 897467 w 1854585"/>
                <a:gd name="connsiteY23" fmla="*/ 1721183 h 1907450"/>
                <a:gd name="connsiteX24" fmla="*/ 1092200 w 1854585"/>
                <a:gd name="connsiteY24" fmla="*/ 1721183 h 1907450"/>
                <a:gd name="connsiteX25" fmla="*/ 1087967 w 1854585"/>
                <a:gd name="connsiteY25" fmla="*/ 1822783 h 1907450"/>
                <a:gd name="connsiteX26" fmla="*/ 1210733 w 1854585"/>
                <a:gd name="connsiteY26" fmla="*/ 1814316 h 1907450"/>
                <a:gd name="connsiteX27" fmla="*/ 1253067 w 1854585"/>
                <a:gd name="connsiteY27" fmla="*/ 1805850 h 1907450"/>
                <a:gd name="connsiteX28" fmla="*/ 1253067 w 1854585"/>
                <a:gd name="connsiteY28" fmla="*/ 1784683 h 1907450"/>
                <a:gd name="connsiteX29" fmla="*/ 1388533 w 1854585"/>
                <a:gd name="connsiteY29" fmla="*/ 1784683 h 1907450"/>
                <a:gd name="connsiteX30" fmla="*/ 1426633 w 1854585"/>
                <a:gd name="connsiteY30" fmla="*/ 1725416 h 1907450"/>
                <a:gd name="connsiteX31" fmla="*/ 1447800 w 1854585"/>
                <a:gd name="connsiteY31" fmla="*/ 1729650 h 1907450"/>
                <a:gd name="connsiteX32" fmla="*/ 1426633 w 1854585"/>
                <a:gd name="connsiteY32" fmla="*/ 1771983 h 1907450"/>
                <a:gd name="connsiteX33" fmla="*/ 1447800 w 1854585"/>
                <a:gd name="connsiteY33" fmla="*/ 1776216 h 1907450"/>
                <a:gd name="connsiteX34" fmla="*/ 1435100 w 1854585"/>
                <a:gd name="connsiteY34" fmla="*/ 1822783 h 1907450"/>
                <a:gd name="connsiteX35" fmla="*/ 1460500 w 1854585"/>
                <a:gd name="connsiteY35" fmla="*/ 1822783 h 1907450"/>
                <a:gd name="connsiteX36" fmla="*/ 1460500 w 1854585"/>
                <a:gd name="connsiteY36" fmla="*/ 1907450 h 1907450"/>
                <a:gd name="connsiteX37" fmla="*/ 1477433 w 1854585"/>
                <a:gd name="connsiteY37" fmla="*/ 1890516 h 1907450"/>
                <a:gd name="connsiteX38" fmla="*/ 1477433 w 1854585"/>
                <a:gd name="connsiteY38" fmla="*/ 1865116 h 1907450"/>
                <a:gd name="connsiteX39" fmla="*/ 1498600 w 1854585"/>
                <a:gd name="connsiteY39" fmla="*/ 1771983 h 1907450"/>
                <a:gd name="connsiteX40" fmla="*/ 1460500 w 1854585"/>
                <a:gd name="connsiteY40" fmla="*/ 1683083 h 1907450"/>
                <a:gd name="connsiteX41" fmla="*/ 1655233 w 1854585"/>
                <a:gd name="connsiteY41" fmla="*/ 1678850 h 1907450"/>
                <a:gd name="connsiteX42" fmla="*/ 1655233 w 1854585"/>
                <a:gd name="connsiteY42" fmla="*/ 1526450 h 1907450"/>
                <a:gd name="connsiteX43" fmla="*/ 1727200 w 1854585"/>
                <a:gd name="connsiteY43" fmla="*/ 1306316 h 1907450"/>
                <a:gd name="connsiteX44" fmla="*/ 1756833 w 1854585"/>
                <a:gd name="connsiteY44" fmla="*/ 1319016 h 1907450"/>
                <a:gd name="connsiteX45" fmla="*/ 1752600 w 1854585"/>
                <a:gd name="connsiteY45" fmla="*/ 1192016 h 1907450"/>
                <a:gd name="connsiteX46" fmla="*/ 1790700 w 1854585"/>
                <a:gd name="connsiteY46" fmla="*/ 1192016 h 1907450"/>
                <a:gd name="connsiteX47" fmla="*/ 1778000 w 1854585"/>
                <a:gd name="connsiteY47" fmla="*/ 984583 h 1907450"/>
                <a:gd name="connsiteX48" fmla="*/ 1828800 w 1854585"/>
                <a:gd name="connsiteY48" fmla="*/ 971883 h 1907450"/>
                <a:gd name="connsiteX49" fmla="*/ 1816100 w 1854585"/>
                <a:gd name="connsiteY49" fmla="*/ 853350 h 1907450"/>
                <a:gd name="connsiteX50" fmla="*/ 1778000 w 1854585"/>
                <a:gd name="connsiteY50" fmla="*/ 823716 h 1907450"/>
                <a:gd name="connsiteX51" fmla="*/ 1807633 w 1854585"/>
                <a:gd name="connsiteY51" fmla="*/ 726350 h 1907450"/>
                <a:gd name="connsiteX52" fmla="*/ 1824567 w 1854585"/>
                <a:gd name="connsiteY52" fmla="*/ 713650 h 1907450"/>
                <a:gd name="connsiteX53" fmla="*/ 1820333 w 1854585"/>
                <a:gd name="connsiteY53" fmla="*/ 645916 h 1907450"/>
                <a:gd name="connsiteX54" fmla="*/ 1761067 w 1854585"/>
                <a:gd name="connsiteY54" fmla="*/ 637450 h 1907450"/>
                <a:gd name="connsiteX55" fmla="*/ 1752600 w 1854585"/>
                <a:gd name="connsiteY55" fmla="*/ 599350 h 1907450"/>
                <a:gd name="connsiteX56" fmla="*/ 1749481 w 1854585"/>
                <a:gd name="connsiteY56" fmla="*/ 453635 h 1907450"/>
                <a:gd name="connsiteX57" fmla="*/ 1854200 w 1854585"/>
                <a:gd name="connsiteY57" fmla="*/ 448287 h 1907450"/>
                <a:gd name="connsiteX58" fmla="*/ 1853532 w 1854585"/>
                <a:gd name="connsiteY58" fmla="*/ 74194 h 1907450"/>
                <a:gd name="connsiteX59" fmla="*/ 1454262 w 1854585"/>
                <a:gd name="connsiteY59" fmla="*/ 115190 h 1907450"/>
                <a:gd name="connsiteX60" fmla="*/ 1138767 w 1854585"/>
                <a:gd name="connsiteY60" fmla="*/ 159083 h 1907450"/>
                <a:gd name="connsiteX61" fmla="*/ 928525 w 1854585"/>
                <a:gd name="connsiteY61" fmla="*/ 176996 h 1907450"/>
                <a:gd name="connsiteX0" fmla="*/ 641907 w 1854585"/>
                <a:gd name="connsiteY0" fmla="*/ 0 h 1907450"/>
                <a:gd name="connsiteX1" fmla="*/ 642353 w 1854585"/>
                <a:gd name="connsiteY1" fmla="*/ 20721 h 1907450"/>
                <a:gd name="connsiteX2" fmla="*/ 741280 w 1854585"/>
                <a:gd name="connsiteY2" fmla="*/ 23394 h 1907450"/>
                <a:gd name="connsiteX3" fmla="*/ 642353 w 1854585"/>
                <a:gd name="connsiteY3" fmla="*/ 98257 h 1907450"/>
                <a:gd name="connsiteX4" fmla="*/ 639679 w 1854585"/>
                <a:gd name="connsiteY4" fmla="*/ 293436 h 1907450"/>
                <a:gd name="connsiteX5" fmla="*/ 473910 w 1854585"/>
                <a:gd name="connsiteY5" fmla="*/ 304131 h 1907450"/>
                <a:gd name="connsiteX6" fmla="*/ 465889 w 1854585"/>
                <a:gd name="connsiteY6" fmla="*/ 87562 h 1907450"/>
                <a:gd name="connsiteX7" fmla="*/ 0 w 1854585"/>
                <a:gd name="connsiteY7" fmla="*/ 93132 h 1907450"/>
                <a:gd name="connsiteX8" fmla="*/ 0 w 1854585"/>
                <a:gd name="connsiteY8" fmla="*/ 595116 h 1907450"/>
                <a:gd name="connsiteX9" fmla="*/ 0 w 1854585"/>
                <a:gd name="connsiteY9" fmla="*/ 722116 h 1907450"/>
                <a:gd name="connsiteX10" fmla="*/ 122767 w 1854585"/>
                <a:gd name="connsiteY10" fmla="*/ 722116 h 1907450"/>
                <a:gd name="connsiteX11" fmla="*/ 118533 w 1854585"/>
                <a:gd name="connsiteY11" fmla="*/ 1014216 h 1907450"/>
                <a:gd name="connsiteX12" fmla="*/ 224367 w 1854585"/>
                <a:gd name="connsiteY12" fmla="*/ 1014216 h 1907450"/>
                <a:gd name="connsiteX13" fmla="*/ 220133 w 1854585"/>
                <a:gd name="connsiteY13" fmla="*/ 1238583 h 1907450"/>
                <a:gd name="connsiteX14" fmla="*/ 359833 w 1854585"/>
                <a:gd name="connsiteY14" fmla="*/ 1230116 h 1907450"/>
                <a:gd name="connsiteX15" fmla="*/ 372533 w 1854585"/>
                <a:gd name="connsiteY15" fmla="*/ 1700016 h 1907450"/>
                <a:gd name="connsiteX16" fmla="*/ 575733 w 1854585"/>
                <a:gd name="connsiteY16" fmla="*/ 1700016 h 1907450"/>
                <a:gd name="connsiteX17" fmla="*/ 584200 w 1854585"/>
                <a:gd name="connsiteY17" fmla="*/ 1589950 h 1907450"/>
                <a:gd name="connsiteX18" fmla="*/ 668867 w 1854585"/>
                <a:gd name="connsiteY18" fmla="*/ 1577250 h 1907450"/>
                <a:gd name="connsiteX19" fmla="*/ 668867 w 1854585"/>
                <a:gd name="connsiteY19" fmla="*/ 1611116 h 1907450"/>
                <a:gd name="connsiteX20" fmla="*/ 842433 w 1854585"/>
                <a:gd name="connsiteY20" fmla="*/ 1606883 h 1907450"/>
                <a:gd name="connsiteX21" fmla="*/ 842433 w 1854585"/>
                <a:gd name="connsiteY21" fmla="*/ 1716950 h 1907450"/>
                <a:gd name="connsiteX22" fmla="*/ 893233 w 1854585"/>
                <a:gd name="connsiteY22" fmla="*/ 1708483 h 1907450"/>
                <a:gd name="connsiteX23" fmla="*/ 897467 w 1854585"/>
                <a:gd name="connsiteY23" fmla="*/ 1721183 h 1907450"/>
                <a:gd name="connsiteX24" fmla="*/ 1092200 w 1854585"/>
                <a:gd name="connsiteY24" fmla="*/ 1721183 h 1907450"/>
                <a:gd name="connsiteX25" fmla="*/ 1087967 w 1854585"/>
                <a:gd name="connsiteY25" fmla="*/ 1822783 h 1907450"/>
                <a:gd name="connsiteX26" fmla="*/ 1210733 w 1854585"/>
                <a:gd name="connsiteY26" fmla="*/ 1814316 h 1907450"/>
                <a:gd name="connsiteX27" fmla="*/ 1253067 w 1854585"/>
                <a:gd name="connsiteY27" fmla="*/ 1805850 h 1907450"/>
                <a:gd name="connsiteX28" fmla="*/ 1253067 w 1854585"/>
                <a:gd name="connsiteY28" fmla="*/ 1784683 h 1907450"/>
                <a:gd name="connsiteX29" fmla="*/ 1388533 w 1854585"/>
                <a:gd name="connsiteY29" fmla="*/ 1784683 h 1907450"/>
                <a:gd name="connsiteX30" fmla="*/ 1426633 w 1854585"/>
                <a:gd name="connsiteY30" fmla="*/ 1725416 h 1907450"/>
                <a:gd name="connsiteX31" fmla="*/ 1447800 w 1854585"/>
                <a:gd name="connsiteY31" fmla="*/ 1729650 h 1907450"/>
                <a:gd name="connsiteX32" fmla="*/ 1426633 w 1854585"/>
                <a:gd name="connsiteY32" fmla="*/ 1771983 h 1907450"/>
                <a:gd name="connsiteX33" fmla="*/ 1447800 w 1854585"/>
                <a:gd name="connsiteY33" fmla="*/ 1776216 h 1907450"/>
                <a:gd name="connsiteX34" fmla="*/ 1435100 w 1854585"/>
                <a:gd name="connsiteY34" fmla="*/ 1822783 h 1907450"/>
                <a:gd name="connsiteX35" fmla="*/ 1460500 w 1854585"/>
                <a:gd name="connsiteY35" fmla="*/ 1822783 h 1907450"/>
                <a:gd name="connsiteX36" fmla="*/ 1460500 w 1854585"/>
                <a:gd name="connsiteY36" fmla="*/ 1907450 h 1907450"/>
                <a:gd name="connsiteX37" fmla="*/ 1477433 w 1854585"/>
                <a:gd name="connsiteY37" fmla="*/ 1890516 h 1907450"/>
                <a:gd name="connsiteX38" fmla="*/ 1477433 w 1854585"/>
                <a:gd name="connsiteY38" fmla="*/ 1865116 h 1907450"/>
                <a:gd name="connsiteX39" fmla="*/ 1498600 w 1854585"/>
                <a:gd name="connsiteY39" fmla="*/ 1771983 h 1907450"/>
                <a:gd name="connsiteX40" fmla="*/ 1460500 w 1854585"/>
                <a:gd name="connsiteY40" fmla="*/ 1683083 h 1907450"/>
                <a:gd name="connsiteX41" fmla="*/ 1655233 w 1854585"/>
                <a:gd name="connsiteY41" fmla="*/ 1678850 h 1907450"/>
                <a:gd name="connsiteX42" fmla="*/ 1655233 w 1854585"/>
                <a:gd name="connsiteY42" fmla="*/ 1526450 h 1907450"/>
                <a:gd name="connsiteX43" fmla="*/ 1727200 w 1854585"/>
                <a:gd name="connsiteY43" fmla="*/ 1306316 h 1907450"/>
                <a:gd name="connsiteX44" fmla="*/ 1756833 w 1854585"/>
                <a:gd name="connsiteY44" fmla="*/ 1319016 h 1907450"/>
                <a:gd name="connsiteX45" fmla="*/ 1752600 w 1854585"/>
                <a:gd name="connsiteY45" fmla="*/ 1192016 h 1907450"/>
                <a:gd name="connsiteX46" fmla="*/ 1790700 w 1854585"/>
                <a:gd name="connsiteY46" fmla="*/ 1192016 h 1907450"/>
                <a:gd name="connsiteX47" fmla="*/ 1778000 w 1854585"/>
                <a:gd name="connsiteY47" fmla="*/ 984583 h 1907450"/>
                <a:gd name="connsiteX48" fmla="*/ 1828800 w 1854585"/>
                <a:gd name="connsiteY48" fmla="*/ 971883 h 1907450"/>
                <a:gd name="connsiteX49" fmla="*/ 1816100 w 1854585"/>
                <a:gd name="connsiteY49" fmla="*/ 853350 h 1907450"/>
                <a:gd name="connsiteX50" fmla="*/ 1778000 w 1854585"/>
                <a:gd name="connsiteY50" fmla="*/ 823716 h 1907450"/>
                <a:gd name="connsiteX51" fmla="*/ 1807633 w 1854585"/>
                <a:gd name="connsiteY51" fmla="*/ 726350 h 1907450"/>
                <a:gd name="connsiteX52" fmla="*/ 1824567 w 1854585"/>
                <a:gd name="connsiteY52" fmla="*/ 713650 h 1907450"/>
                <a:gd name="connsiteX53" fmla="*/ 1820333 w 1854585"/>
                <a:gd name="connsiteY53" fmla="*/ 645916 h 1907450"/>
                <a:gd name="connsiteX54" fmla="*/ 1761067 w 1854585"/>
                <a:gd name="connsiteY54" fmla="*/ 637450 h 1907450"/>
                <a:gd name="connsiteX55" fmla="*/ 1752600 w 1854585"/>
                <a:gd name="connsiteY55" fmla="*/ 599350 h 1907450"/>
                <a:gd name="connsiteX56" fmla="*/ 1749481 w 1854585"/>
                <a:gd name="connsiteY56" fmla="*/ 453635 h 1907450"/>
                <a:gd name="connsiteX57" fmla="*/ 1854200 w 1854585"/>
                <a:gd name="connsiteY57" fmla="*/ 448287 h 1907450"/>
                <a:gd name="connsiteX58" fmla="*/ 1853532 w 1854585"/>
                <a:gd name="connsiteY58" fmla="*/ 74194 h 1907450"/>
                <a:gd name="connsiteX59" fmla="*/ 1783125 w 1854585"/>
                <a:gd name="connsiteY59" fmla="*/ 64390 h 1907450"/>
                <a:gd name="connsiteX60" fmla="*/ 1138767 w 1854585"/>
                <a:gd name="connsiteY60" fmla="*/ 159083 h 1907450"/>
                <a:gd name="connsiteX61" fmla="*/ 928525 w 1854585"/>
                <a:gd name="connsiteY61" fmla="*/ 176996 h 1907450"/>
                <a:gd name="connsiteX0" fmla="*/ 641907 w 1854585"/>
                <a:gd name="connsiteY0" fmla="*/ 4012 h 1911462"/>
                <a:gd name="connsiteX1" fmla="*/ 642353 w 1854585"/>
                <a:gd name="connsiteY1" fmla="*/ 24733 h 1911462"/>
                <a:gd name="connsiteX2" fmla="*/ 741280 w 1854585"/>
                <a:gd name="connsiteY2" fmla="*/ 27406 h 1911462"/>
                <a:gd name="connsiteX3" fmla="*/ 642353 w 1854585"/>
                <a:gd name="connsiteY3" fmla="*/ 102269 h 1911462"/>
                <a:gd name="connsiteX4" fmla="*/ 639679 w 1854585"/>
                <a:gd name="connsiteY4" fmla="*/ 297448 h 1911462"/>
                <a:gd name="connsiteX5" fmla="*/ 473910 w 1854585"/>
                <a:gd name="connsiteY5" fmla="*/ 308143 h 1911462"/>
                <a:gd name="connsiteX6" fmla="*/ 465889 w 1854585"/>
                <a:gd name="connsiteY6" fmla="*/ 91574 h 1911462"/>
                <a:gd name="connsiteX7" fmla="*/ 0 w 1854585"/>
                <a:gd name="connsiteY7" fmla="*/ 97144 h 1911462"/>
                <a:gd name="connsiteX8" fmla="*/ 0 w 1854585"/>
                <a:gd name="connsiteY8" fmla="*/ 599128 h 1911462"/>
                <a:gd name="connsiteX9" fmla="*/ 0 w 1854585"/>
                <a:gd name="connsiteY9" fmla="*/ 726128 h 1911462"/>
                <a:gd name="connsiteX10" fmla="*/ 122767 w 1854585"/>
                <a:gd name="connsiteY10" fmla="*/ 726128 h 1911462"/>
                <a:gd name="connsiteX11" fmla="*/ 118533 w 1854585"/>
                <a:gd name="connsiteY11" fmla="*/ 1018228 h 1911462"/>
                <a:gd name="connsiteX12" fmla="*/ 224367 w 1854585"/>
                <a:gd name="connsiteY12" fmla="*/ 1018228 h 1911462"/>
                <a:gd name="connsiteX13" fmla="*/ 220133 w 1854585"/>
                <a:gd name="connsiteY13" fmla="*/ 1242595 h 1911462"/>
                <a:gd name="connsiteX14" fmla="*/ 359833 w 1854585"/>
                <a:gd name="connsiteY14" fmla="*/ 1234128 h 1911462"/>
                <a:gd name="connsiteX15" fmla="*/ 372533 w 1854585"/>
                <a:gd name="connsiteY15" fmla="*/ 1704028 h 1911462"/>
                <a:gd name="connsiteX16" fmla="*/ 575733 w 1854585"/>
                <a:gd name="connsiteY16" fmla="*/ 1704028 h 1911462"/>
                <a:gd name="connsiteX17" fmla="*/ 584200 w 1854585"/>
                <a:gd name="connsiteY17" fmla="*/ 1593962 h 1911462"/>
                <a:gd name="connsiteX18" fmla="*/ 668867 w 1854585"/>
                <a:gd name="connsiteY18" fmla="*/ 1581262 h 1911462"/>
                <a:gd name="connsiteX19" fmla="*/ 668867 w 1854585"/>
                <a:gd name="connsiteY19" fmla="*/ 1615128 h 1911462"/>
                <a:gd name="connsiteX20" fmla="*/ 842433 w 1854585"/>
                <a:gd name="connsiteY20" fmla="*/ 1610895 h 1911462"/>
                <a:gd name="connsiteX21" fmla="*/ 842433 w 1854585"/>
                <a:gd name="connsiteY21" fmla="*/ 1720962 h 1911462"/>
                <a:gd name="connsiteX22" fmla="*/ 893233 w 1854585"/>
                <a:gd name="connsiteY22" fmla="*/ 1712495 h 1911462"/>
                <a:gd name="connsiteX23" fmla="*/ 897467 w 1854585"/>
                <a:gd name="connsiteY23" fmla="*/ 1725195 h 1911462"/>
                <a:gd name="connsiteX24" fmla="*/ 1092200 w 1854585"/>
                <a:gd name="connsiteY24" fmla="*/ 1725195 h 1911462"/>
                <a:gd name="connsiteX25" fmla="*/ 1087967 w 1854585"/>
                <a:gd name="connsiteY25" fmla="*/ 1826795 h 1911462"/>
                <a:gd name="connsiteX26" fmla="*/ 1210733 w 1854585"/>
                <a:gd name="connsiteY26" fmla="*/ 1818328 h 1911462"/>
                <a:gd name="connsiteX27" fmla="*/ 1253067 w 1854585"/>
                <a:gd name="connsiteY27" fmla="*/ 1809862 h 1911462"/>
                <a:gd name="connsiteX28" fmla="*/ 1253067 w 1854585"/>
                <a:gd name="connsiteY28" fmla="*/ 1788695 h 1911462"/>
                <a:gd name="connsiteX29" fmla="*/ 1388533 w 1854585"/>
                <a:gd name="connsiteY29" fmla="*/ 1788695 h 1911462"/>
                <a:gd name="connsiteX30" fmla="*/ 1426633 w 1854585"/>
                <a:gd name="connsiteY30" fmla="*/ 1729428 h 1911462"/>
                <a:gd name="connsiteX31" fmla="*/ 1447800 w 1854585"/>
                <a:gd name="connsiteY31" fmla="*/ 1733662 h 1911462"/>
                <a:gd name="connsiteX32" fmla="*/ 1426633 w 1854585"/>
                <a:gd name="connsiteY32" fmla="*/ 1775995 h 1911462"/>
                <a:gd name="connsiteX33" fmla="*/ 1447800 w 1854585"/>
                <a:gd name="connsiteY33" fmla="*/ 1780228 h 1911462"/>
                <a:gd name="connsiteX34" fmla="*/ 1435100 w 1854585"/>
                <a:gd name="connsiteY34" fmla="*/ 1826795 h 1911462"/>
                <a:gd name="connsiteX35" fmla="*/ 1460500 w 1854585"/>
                <a:gd name="connsiteY35" fmla="*/ 1826795 h 1911462"/>
                <a:gd name="connsiteX36" fmla="*/ 1460500 w 1854585"/>
                <a:gd name="connsiteY36" fmla="*/ 1911462 h 1911462"/>
                <a:gd name="connsiteX37" fmla="*/ 1477433 w 1854585"/>
                <a:gd name="connsiteY37" fmla="*/ 1894528 h 1911462"/>
                <a:gd name="connsiteX38" fmla="*/ 1477433 w 1854585"/>
                <a:gd name="connsiteY38" fmla="*/ 1869128 h 1911462"/>
                <a:gd name="connsiteX39" fmla="*/ 1498600 w 1854585"/>
                <a:gd name="connsiteY39" fmla="*/ 1775995 h 1911462"/>
                <a:gd name="connsiteX40" fmla="*/ 1460500 w 1854585"/>
                <a:gd name="connsiteY40" fmla="*/ 1687095 h 1911462"/>
                <a:gd name="connsiteX41" fmla="*/ 1655233 w 1854585"/>
                <a:gd name="connsiteY41" fmla="*/ 1682862 h 1911462"/>
                <a:gd name="connsiteX42" fmla="*/ 1655233 w 1854585"/>
                <a:gd name="connsiteY42" fmla="*/ 1530462 h 1911462"/>
                <a:gd name="connsiteX43" fmla="*/ 1727200 w 1854585"/>
                <a:gd name="connsiteY43" fmla="*/ 1310328 h 1911462"/>
                <a:gd name="connsiteX44" fmla="*/ 1756833 w 1854585"/>
                <a:gd name="connsiteY44" fmla="*/ 1323028 h 1911462"/>
                <a:gd name="connsiteX45" fmla="*/ 1752600 w 1854585"/>
                <a:gd name="connsiteY45" fmla="*/ 1196028 h 1911462"/>
                <a:gd name="connsiteX46" fmla="*/ 1790700 w 1854585"/>
                <a:gd name="connsiteY46" fmla="*/ 1196028 h 1911462"/>
                <a:gd name="connsiteX47" fmla="*/ 1778000 w 1854585"/>
                <a:gd name="connsiteY47" fmla="*/ 988595 h 1911462"/>
                <a:gd name="connsiteX48" fmla="*/ 1828800 w 1854585"/>
                <a:gd name="connsiteY48" fmla="*/ 975895 h 1911462"/>
                <a:gd name="connsiteX49" fmla="*/ 1816100 w 1854585"/>
                <a:gd name="connsiteY49" fmla="*/ 857362 h 1911462"/>
                <a:gd name="connsiteX50" fmla="*/ 1778000 w 1854585"/>
                <a:gd name="connsiteY50" fmla="*/ 827728 h 1911462"/>
                <a:gd name="connsiteX51" fmla="*/ 1807633 w 1854585"/>
                <a:gd name="connsiteY51" fmla="*/ 730362 h 1911462"/>
                <a:gd name="connsiteX52" fmla="*/ 1824567 w 1854585"/>
                <a:gd name="connsiteY52" fmla="*/ 717662 h 1911462"/>
                <a:gd name="connsiteX53" fmla="*/ 1820333 w 1854585"/>
                <a:gd name="connsiteY53" fmla="*/ 649928 h 1911462"/>
                <a:gd name="connsiteX54" fmla="*/ 1761067 w 1854585"/>
                <a:gd name="connsiteY54" fmla="*/ 641462 h 1911462"/>
                <a:gd name="connsiteX55" fmla="*/ 1752600 w 1854585"/>
                <a:gd name="connsiteY55" fmla="*/ 603362 h 1911462"/>
                <a:gd name="connsiteX56" fmla="*/ 1749481 w 1854585"/>
                <a:gd name="connsiteY56" fmla="*/ 457647 h 1911462"/>
                <a:gd name="connsiteX57" fmla="*/ 1854200 w 1854585"/>
                <a:gd name="connsiteY57" fmla="*/ 452299 h 1911462"/>
                <a:gd name="connsiteX58" fmla="*/ 1853532 w 1854585"/>
                <a:gd name="connsiteY58" fmla="*/ 78206 h 1911462"/>
                <a:gd name="connsiteX59" fmla="*/ 1783125 w 1854585"/>
                <a:gd name="connsiteY59" fmla="*/ 68402 h 1911462"/>
                <a:gd name="connsiteX60" fmla="*/ 1775104 w 1854585"/>
                <a:gd name="connsiteY60" fmla="*/ 0 h 1911462"/>
                <a:gd name="connsiteX61" fmla="*/ 928525 w 1854585"/>
                <a:gd name="connsiteY61" fmla="*/ 181008 h 1911462"/>
                <a:gd name="connsiteX0" fmla="*/ 641907 w 1854585"/>
                <a:gd name="connsiteY0" fmla="*/ 4012 h 1911462"/>
                <a:gd name="connsiteX1" fmla="*/ 642353 w 1854585"/>
                <a:gd name="connsiteY1" fmla="*/ 24733 h 1911462"/>
                <a:gd name="connsiteX2" fmla="*/ 741280 w 1854585"/>
                <a:gd name="connsiteY2" fmla="*/ 27406 h 1911462"/>
                <a:gd name="connsiteX3" fmla="*/ 690479 w 1854585"/>
                <a:gd name="connsiteY3" fmla="*/ 59490 h 1911462"/>
                <a:gd name="connsiteX4" fmla="*/ 642353 w 1854585"/>
                <a:gd name="connsiteY4" fmla="*/ 102269 h 1911462"/>
                <a:gd name="connsiteX5" fmla="*/ 639679 w 1854585"/>
                <a:gd name="connsiteY5" fmla="*/ 297448 h 1911462"/>
                <a:gd name="connsiteX6" fmla="*/ 473910 w 1854585"/>
                <a:gd name="connsiteY6" fmla="*/ 308143 h 1911462"/>
                <a:gd name="connsiteX7" fmla="*/ 465889 w 1854585"/>
                <a:gd name="connsiteY7" fmla="*/ 91574 h 1911462"/>
                <a:gd name="connsiteX8" fmla="*/ 0 w 1854585"/>
                <a:gd name="connsiteY8" fmla="*/ 97144 h 1911462"/>
                <a:gd name="connsiteX9" fmla="*/ 0 w 1854585"/>
                <a:gd name="connsiteY9" fmla="*/ 599128 h 1911462"/>
                <a:gd name="connsiteX10" fmla="*/ 0 w 1854585"/>
                <a:gd name="connsiteY10" fmla="*/ 726128 h 1911462"/>
                <a:gd name="connsiteX11" fmla="*/ 122767 w 1854585"/>
                <a:gd name="connsiteY11" fmla="*/ 726128 h 1911462"/>
                <a:gd name="connsiteX12" fmla="*/ 118533 w 1854585"/>
                <a:gd name="connsiteY12" fmla="*/ 1018228 h 1911462"/>
                <a:gd name="connsiteX13" fmla="*/ 224367 w 1854585"/>
                <a:gd name="connsiteY13" fmla="*/ 1018228 h 1911462"/>
                <a:gd name="connsiteX14" fmla="*/ 220133 w 1854585"/>
                <a:gd name="connsiteY14" fmla="*/ 1242595 h 1911462"/>
                <a:gd name="connsiteX15" fmla="*/ 359833 w 1854585"/>
                <a:gd name="connsiteY15" fmla="*/ 1234128 h 1911462"/>
                <a:gd name="connsiteX16" fmla="*/ 372533 w 1854585"/>
                <a:gd name="connsiteY16" fmla="*/ 1704028 h 1911462"/>
                <a:gd name="connsiteX17" fmla="*/ 575733 w 1854585"/>
                <a:gd name="connsiteY17" fmla="*/ 1704028 h 1911462"/>
                <a:gd name="connsiteX18" fmla="*/ 584200 w 1854585"/>
                <a:gd name="connsiteY18" fmla="*/ 1593962 h 1911462"/>
                <a:gd name="connsiteX19" fmla="*/ 668867 w 1854585"/>
                <a:gd name="connsiteY19" fmla="*/ 1581262 h 1911462"/>
                <a:gd name="connsiteX20" fmla="*/ 668867 w 1854585"/>
                <a:gd name="connsiteY20" fmla="*/ 1615128 h 1911462"/>
                <a:gd name="connsiteX21" fmla="*/ 842433 w 1854585"/>
                <a:gd name="connsiteY21" fmla="*/ 1610895 h 1911462"/>
                <a:gd name="connsiteX22" fmla="*/ 842433 w 1854585"/>
                <a:gd name="connsiteY22" fmla="*/ 1720962 h 1911462"/>
                <a:gd name="connsiteX23" fmla="*/ 893233 w 1854585"/>
                <a:gd name="connsiteY23" fmla="*/ 1712495 h 1911462"/>
                <a:gd name="connsiteX24" fmla="*/ 897467 w 1854585"/>
                <a:gd name="connsiteY24" fmla="*/ 1725195 h 1911462"/>
                <a:gd name="connsiteX25" fmla="*/ 1092200 w 1854585"/>
                <a:gd name="connsiteY25" fmla="*/ 1725195 h 1911462"/>
                <a:gd name="connsiteX26" fmla="*/ 1087967 w 1854585"/>
                <a:gd name="connsiteY26" fmla="*/ 1826795 h 1911462"/>
                <a:gd name="connsiteX27" fmla="*/ 1210733 w 1854585"/>
                <a:gd name="connsiteY27" fmla="*/ 1818328 h 1911462"/>
                <a:gd name="connsiteX28" fmla="*/ 1253067 w 1854585"/>
                <a:gd name="connsiteY28" fmla="*/ 1809862 h 1911462"/>
                <a:gd name="connsiteX29" fmla="*/ 1253067 w 1854585"/>
                <a:gd name="connsiteY29" fmla="*/ 1788695 h 1911462"/>
                <a:gd name="connsiteX30" fmla="*/ 1388533 w 1854585"/>
                <a:gd name="connsiteY30" fmla="*/ 1788695 h 1911462"/>
                <a:gd name="connsiteX31" fmla="*/ 1426633 w 1854585"/>
                <a:gd name="connsiteY31" fmla="*/ 1729428 h 1911462"/>
                <a:gd name="connsiteX32" fmla="*/ 1447800 w 1854585"/>
                <a:gd name="connsiteY32" fmla="*/ 1733662 h 1911462"/>
                <a:gd name="connsiteX33" fmla="*/ 1426633 w 1854585"/>
                <a:gd name="connsiteY33" fmla="*/ 1775995 h 1911462"/>
                <a:gd name="connsiteX34" fmla="*/ 1447800 w 1854585"/>
                <a:gd name="connsiteY34" fmla="*/ 1780228 h 1911462"/>
                <a:gd name="connsiteX35" fmla="*/ 1435100 w 1854585"/>
                <a:gd name="connsiteY35" fmla="*/ 1826795 h 1911462"/>
                <a:gd name="connsiteX36" fmla="*/ 1460500 w 1854585"/>
                <a:gd name="connsiteY36" fmla="*/ 1826795 h 1911462"/>
                <a:gd name="connsiteX37" fmla="*/ 1460500 w 1854585"/>
                <a:gd name="connsiteY37" fmla="*/ 1911462 h 1911462"/>
                <a:gd name="connsiteX38" fmla="*/ 1477433 w 1854585"/>
                <a:gd name="connsiteY38" fmla="*/ 1894528 h 1911462"/>
                <a:gd name="connsiteX39" fmla="*/ 1477433 w 1854585"/>
                <a:gd name="connsiteY39" fmla="*/ 1869128 h 1911462"/>
                <a:gd name="connsiteX40" fmla="*/ 1498600 w 1854585"/>
                <a:gd name="connsiteY40" fmla="*/ 1775995 h 1911462"/>
                <a:gd name="connsiteX41" fmla="*/ 1460500 w 1854585"/>
                <a:gd name="connsiteY41" fmla="*/ 1687095 h 1911462"/>
                <a:gd name="connsiteX42" fmla="*/ 1655233 w 1854585"/>
                <a:gd name="connsiteY42" fmla="*/ 1682862 h 1911462"/>
                <a:gd name="connsiteX43" fmla="*/ 1655233 w 1854585"/>
                <a:gd name="connsiteY43" fmla="*/ 1530462 h 1911462"/>
                <a:gd name="connsiteX44" fmla="*/ 1727200 w 1854585"/>
                <a:gd name="connsiteY44" fmla="*/ 1310328 h 1911462"/>
                <a:gd name="connsiteX45" fmla="*/ 1756833 w 1854585"/>
                <a:gd name="connsiteY45" fmla="*/ 1323028 h 1911462"/>
                <a:gd name="connsiteX46" fmla="*/ 1752600 w 1854585"/>
                <a:gd name="connsiteY46" fmla="*/ 1196028 h 1911462"/>
                <a:gd name="connsiteX47" fmla="*/ 1790700 w 1854585"/>
                <a:gd name="connsiteY47" fmla="*/ 1196028 h 1911462"/>
                <a:gd name="connsiteX48" fmla="*/ 1778000 w 1854585"/>
                <a:gd name="connsiteY48" fmla="*/ 988595 h 1911462"/>
                <a:gd name="connsiteX49" fmla="*/ 1828800 w 1854585"/>
                <a:gd name="connsiteY49" fmla="*/ 975895 h 1911462"/>
                <a:gd name="connsiteX50" fmla="*/ 1816100 w 1854585"/>
                <a:gd name="connsiteY50" fmla="*/ 857362 h 1911462"/>
                <a:gd name="connsiteX51" fmla="*/ 1778000 w 1854585"/>
                <a:gd name="connsiteY51" fmla="*/ 827728 h 1911462"/>
                <a:gd name="connsiteX52" fmla="*/ 1807633 w 1854585"/>
                <a:gd name="connsiteY52" fmla="*/ 730362 h 1911462"/>
                <a:gd name="connsiteX53" fmla="*/ 1824567 w 1854585"/>
                <a:gd name="connsiteY53" fmla="*/ 717662 h 1911462"/>
                <a:gd name="connsiteX54" fmla="*/ 1820333 w 1854585"/>
                <a:gd name="connsiteY54" fmla="*/ 649928 h 1911462"/>
                <a:gd name="connsiteX55" fmla="*/ 1761067 w 1854585"/>
                <a:gd name="connsiteY55" fmla="*/ 641462 h 1911462"/>
                <a:gd name="connsiteX56" fmla="*/ 1752600 w 1854585"/>
                <a:gd name="connsiteY56" fmla="*/ 603362 h 1911462"/>
                <a:gd name="connsiteX57" fmla="*/ 1749481 w 1854585"/>
                <a:gd name="connsiteY57" fmla="*/ 457647 h 1911462"/>
                <a:gd name="connsiteX58" fmla="*/ 1854200 w 1854585"/>
                <a:gd name="connsiteY58" fmla="*/ 452299 h 1911462"/>
                <a:gd name="connsiteX59" fmla="*/ 1853532 w 1854585"/>
                <a:gd name="connsiteY59" fmla="*/ 78206 h 1911462"/>
                <a:gd name="connsiteX60" fmla="*/ 1783125 w 1854585"/>
                <a:gd name="connsiteY60" fmla="*/ 68402 h 1911462"/>
                <a:gd name="connsiteX61" fmla="*/ 1775104 w 1854585"/>
                <a:gd name="connsiteY61" fmla="*/ 0 h 1911462"/>
                <a:gd name="connsiteX62" fmla="*/ 928525 w 1854585"/>
                <a:gd name="connsiteY62" fmla="*/ 181008 h 1911462"/>
                <a:gd name="connsiteX0" fmla="*/ 641907 w 1854585"/>
                <a:gd name="connsiteY0" fmla="*/ 4012 h 1911462"/>
                <a:gd name="connsiteX1" fmla="*/ 642353 w 1854585"/>
                <a:gd name="connsiteY1" fmla="*/ 24733 h 1911462"/>
                <a:gd name="connsiteX2" fmla="*/ 741280 w 1854585"/>
                <a:gd name="connsiteY2" fmla="*/ 27406 h 1911462"/>
                <a:gd name="connsiteX3" fmla="*/ 741279 w 1854585"/>
                <a:gd name="connsiteY3" fmla="*/ 99596 h 1911462"/>
                <a:gd name="connsiteX4" fmla="*/ 642353 w 1854585"/>
                <a:gd name="connsiteY4" fmla="*/ 102269 h 1911462"/>
                <a:gd name="connsiteX5" fmla="*/ 639679 w 1854585"/>
                <a:gd name="connsiteY5" fmla="*/ 297448 h 1911462"/>
                <a:gd name="connsiteX6" fmla="*/ 473910 w 1854585"/>
                <a:gd name="connsiteY6" fmla="*/ 308143 h 1911462"/>
                <a:gd name="connsiteX7" fmla="*/ 465889 w 1854585"/>
                <a:gd name="connsiteY7" fmla="*/ 91574 h 1911462"/>
                <a:gd name="connsiteX8" fmla="*/ 0 w 1854585"/>
                <a:gd name="connsiteY8" fmla="*/ 97144 h 1911462"/>
                <a:gd name="connsiteX9" fmla="*/ 0 w 1854585"/>
                <a:gd name="connsiteY9" fmla="*/ 599128 h 1911462"/>
                <a:gd name="connsiteX10" fmla="*/ 0 w 1854585"/>
                <a:gd name="connsiteY10" fmla="*/ 726128 h 1911462"/>
                <a:gd name="connsiteX11" fmla="*/ 122767 w 1854585"/>
                <a:gd name="connsiteY11" fmla="*/ 726128 h 1911462"/>
                <a:gd name="connsiteX12" fmla="*/ 118533 w 1854585"/>
                <a:gd name="connsiteY12" fmla="*/ 1018228 h 1911462"/>
                <a:gd name="connsiteX13" fmla="*/ 224367 w 1854585"/>
                <a:gd name="connsiteY13" fmla="*/ 1018228 h 1911462"/>
                <a:gd name="connsiteX14" fmla="*/ 220133 w 1854585"/>
                <a:gd name="connsiteY14" fmla="*/ 1242595 h 1911462"/>
                <a:gd name="connsiteX15" fmla="*/ 359833 w 1854585"/>
                <a:gd name="connsiteY15" fmla="*/ 1234128 h 1911462"/>
                <a:gd name="connsiteX16" fmla="*/ 372533 w 1854585"/>
                <a:gd name="connsiteY16" fmla="*/ 1704028 h 1911462"/>
                <a:gd name="connsiteX17" fmla="*/ 575733 w 1854585"/>
                <a:gd name="connsiteY17" fmla="*/ 1704028 h 1911462"/>
                <a:gd name="connsiteX18" fmla="*/ 584200 w 1854585"/>
                <a:gd name="connsiteY18" fmla="*/ 1593962 h 1911462"/>
                <a:gd name="connsiteX19" fmla="*/ 668867 w 1854585"/>
                <a:gd name="connsiteY19" fmla="*/ 1581262 h 1911462"/>
                <a:gd name="connsiteX20" fmla="*/ 668867 w 1854585"/>
                <a:gd name="connsiteY20" fmla="*/ 1615128 h 1911462"/>
                <a:gd name="connsiteX21" fmla="*/ 842433 w 1854585"/>
                <a:gd name="connsiteY21" fmla="*/ 1610895 h 1911462"/>
                <a:gd name="connsiteX22" fmla="*/ 842433 w 1854585"/>
                <a:gd name="connsiteY22" fmla="*/ 1720962 h 1911462"/>
                <a:gd name="connsiteX23" fmla="*/ 893233 w 1854585"/>
                <a:gd name="connsiteY23" fmla="*/ 1712495 h 1911462"/>
                <a:gd name="connsiteX24" fmla="*/ 897467 w 1854585"/>
                <a:gd name="connsiteY24" fmla="*/ 1725195 h 1911462"/>
                <a:gd name="connsiteX25" fmla="*/ 1092200 w 1854585"/>
                <a:gd name="connsiteY25" fmla="*/ 1725195 h 1911462"/>
                <a:gd name="connsiteX26" fmla="*/ 1087967 w 1854585"/>
                <a:gd name="connsiteY26" fmla="*/ 1826795 h 1911462"/>
                <a:gd name="connsiteX27" fmla="*/ 1210733 w 1854585"/>
                <a:gd name="connsiteY27" fmla="*/ 1818328 h 1911462"/>
                <a:gd name="connsiteX28" fmla="*/ 1253067 w 1854585"/>
                <a:gd name="connsiteY28" fmla="*/ 1809862 h 1911462"/>
                <a:gd name="connsiteX29" fmla="*/ 1253067 w 1854585"/>
                <a:gd name="connsiteY29" fmla="*/ 1788695 h 1911462"/>
                <a:gd name="connsiteX30" fmla="*/ 1388533 w 1854585"/>
                <a:gd name="connsiteY30" fmla="*/ 1788695 h 1911462"/>
                <a:gd name="connsiteX31" fmla="*/ 1426633 w 1854585"/>
                <a:gd name="connsiteY31" fmla="*/ 1729428 h 1911462"/>
                <a:gd name="connsiteX32" fmla="*/ 1447800 w 1854585"/>
                <a:gd name="connsiteY32" fmla="*/ 1733662 h 1911462"/>
                <a:gd name="connsiteX33" fmla="*/ 1426633 w 1854585"/>
                <a:gd name="connsiteY33" fmla="*/ 1775995 h 1911462"/>
                <a:gd name="connsiteX34" fmla="*/ 1447800 w 1854585"/>
                <a:gd name="connsiteY34" fmla="*/ 1780228 h 1911462"/>
                <a:gd name="connsiteX35" fmla="*/ 1435100 w 1854585"/>
                <a:gd name="connsiteY35" fmla="*/ 1826795 h 1911462"/>
                <a:gd name="connsiteX36" fmla="*/ 1460500 w 1854585"/>
                <a:gd name="connsiteY36" fmla="*/ 1826795 h 1911462"/>
                <a:gd name="connsiteX37" fmla="*/ 1460500 w 1854585"/>
                <a:gd name="connsiteY37" fmla="*/ 1911462 h 1911462"/>
                <a:gd name="connsiteX38" fmla="*/ 1477433 w 1854585"/>
                <a:gd name="connsiteY38" fmla="*/ 1894528 h 1911462"/>
                <a:gd name="connsiteX39" fmla="*/ 1477433 w 1854585"/>
                <a:gd name="connsiteY39" fmla="*/ 1869128 h 1911462"/>
                <a:gd name="connsiteX40" fmla="*/ 1498600 w 1854585"/>
                <a:gd name="connsiteY40" fmla="*/ 1775995 h 1911462"/>
                <a:gd name="connsiteX41" fmla="*/ 1460500 w 1854585"/>
                <a:gd name="connsiteY41" fmla="*/ 1687095 h 1911462"/>
                <a:gd name="connsiteX42" fmla="*/ 1655233 w 1854585"/>
                <a:gd name="connsiteY42" fmla="*/ 1682862 h 1911462"/>
                <a:gd name="connsiteX43" fmla="*/ 1655233 w 1854585"/>
                <a:gd name="connsiteY43" fmla="*/ 1530462 h 1911462"/>
                <a:gd name="connsiteX44" fmla="*/ 1727200 w 1854585"/>
                <a:gd name="connsiteY44" fmla="*/ 1310328 h 1911462"/>
                <a:gd name="connsiteX45" fmla="*/ 1756833 w 1854585"/>
                <a:gd name="connsiteY45" fmla="*/ 1323028 h 1911462"/>
                <a:gd name="connsiteX46" fmla="*/ 1752600 w 1854585"/>
                <a:gd name="connsiteY46" fmla="*/ 1196028 h 1911462"/>
                <a:gd name="connsiteX47" fmla="*/ 1790700 w 1854585"/>
                <a:gd name="connsiteY47" fmla="*/ 1196028 h 1911462"/>
                <a:gd name="connsiteX48" fmla="*/ 1778000 w 1854585"/>
                <a:gd name="connsiteY48" fmla="*/ 988595 h 1911462"/>
                <a:gd name="connsiteX49" fmla="*/ 1828800 w 1854585"/>
                <a:gd name="connsiteY49" fmla="*/ 975895 h 1911462"/>
                <a:gd name="connsiteX50" fmla="*/ 1816100 w 1854585"/>
                <a:gd name="connsiteY50" fmla="*/ 857362 h 1911462"/>
                <a:gd name="connsiteX51" fmla="*/ 1778000 w 1854585"/>
                <a:gd name="connsiteY51" fmla="*/ 827728 h 1911462"/>
                <a:gd name="connsiteX52" fmla="*/ 1807633 w 1854585"/>
                <a:gd name="connsiteY52" fmla="*/ 730362 h 1911462"/>
                <a:gd name="connsiteX53" fmla="*/ 1824567 w 1854585"/>
                <a:gd name="connsiteY53" fmla="*/ 717662 h 1911462"/>
                <a:gd name="connsiteX54" fmla="*/ 1820333 w 1854585"/>
                <a:gd name="connsiteY54" fmla="*/ 649928 h 1911462"/>
                <a:gd name="connsiteX55" fmla="*/ 1761067 w 1854585"/>
                <a:gd name="connsiteY55" fmla="*/ 641462 h 1911462"/>
                <a:gd name="connsiteX56" fmla="*/ 1752600 w 1854585"/>
                <a:gd name="connsiteY56" fmla="*/ 603362 h 1911462"/>
                <a:gd name="connsiteX57" fmla="*/ 1749481 w 1854585"/>
                <a:gd name="connsiteY57" fmla="*/ 457647 h 1911462"/>
                <a:gd name="connsiteX58" fmla="*/ 1854200 w 1854585"/>
                <a:gd name="connsiteY58" fmla="*/ 452299 h 1911462"/>
                <a:gd name="connsiteX59" fmla="*/ 1853532 w 1854585"/>
                <a:gd name="connsiteY59" fmla="*/ 78206 h 1911462"/>
                <a:gd name="connsiteX60" fmla="*/ 1783125 w 1854585"/>
                <a:gd name="connsiteY60" fmla="*/ 68402 h 1911462"/>
                <a:gd name="connsiteX61" fmla="*/ 1775104 w 1854585"/>
                <a:gd name="connsiteY61" fmla="*/ 0 h 1911462"/>
                <a:gd name="connsiteX62" fmla="*/ 928525 w 1854585"/>
                <a:gd name="connsiteY62" fmla="*/ 181008 h 1911462"/>
                <a:gd name="connsiteX0" fmla="*/ 641907 w 1854585"/>
                <a:gd name="connsiteY0" fmla="*/ 4012 h 1911462"/>
                <a:gd name="connsiteX1" fmla="*/ 642353 w 1854585"/>
                <a:gd name="connsiteY1" fmla="*/ 24733 h 1911462"/>
                <a:gd name="connsiteX2" fmla="*/ 741280 w 1854585"/>
                <a:gd name="connsiteY2" fmla="*/ 27406 h 1911462"/>
                <a:gd name="connsiteX3" fmla="*/ 741279 w 1854585"/>
                <a:gd name="connsiteY3" fmla="*/ 99596 h 1911462"/>
                <a:gd name="connsiteX4" fmla="*/ 642353 w 1854585"/>
                <a:gd name="connsiteY4" fmla="*/ 102269 h 1911462"/>
                <a:gd name="connsiteX5" fmla="*/ 639679 w 1854585"/>
                <a:gd name="connsiteY5" fmla="*/ 297448 h 1911462"/>
                <a:gd name="connsiteX6" fmla="*/ 473910 w 1854585"/>
                <a:gd name="connsiteY6" fmla="*/ 308143 h 1911462"/>
                <a:gd name="connsiteX7" fmla="*/ 465889 w 1854585"/>
                <a:gd name="connsiteY7" fmla="*/ 91574 h 1911462"/>
                <a:gd name="connsiteX8" fmla="*/ 0 w 1854585"/>
                <a:gd name="connsiteY8" fmla="*/ 97144 h 1911462"/>
                <a:gd name="connsiteX9" fmla="*/ 0 w 1854585"/>
                <a:gd name="connsiteY9" fmla="*/ 599128 h 1911462"/>
                <a:gd name="connsiteX10" fmla="*/ 0 w 1854585"/>
                <a:gd name="connsiteY10" fmla="*/ 726128 h 1911462"/>
                <a:gd name="connsiteX11" fmla="*/ 122767 w 1854585"/>
                <a:gd name="connsiteY11" fmla="*/ 726128 h 1911462"/>
                <a:gd name="connsiteX12" fmla="*/ 118533 w 1854585"/>
                <a:gd name="connsiteY12" fmla="*/ 1018228 h 1911462"/>
                <a:gd name="connsiteX13" fmla="*/ 224367 w 1854585"/>
                <a:gd name="connsiteY13" fmla="*/ 1018228 h 1911462"/>
                <a:gd name="connsiteX14" fmla="*/ 220133 w 1854585"/>
                <a:gd name="connsiteY14" fmla="*/ 1242595 h 1911462"/>
                <a:gd name="connsiteX15" fmla="*/ 359833 w 1854585"/>
                <a:gd name="connsiteY15" fmla="*/ 1234128 h 1911462"/>
                <a:gd name="connsiteX16" fmla="*/ 372533 w 1854585"/>
                <a:gd name="connsiteY16" fmla="*/ 1704028 h 1911462"/>
                <a:gd name="connsiteX17" fmla="*/ 575733 w 1854585"/>
                <a:gd name="connsiteY17" fmla="*/ 1704028 h 1911462"/>
                <a:gd name="connsiteX18" fmla="*/ 584200 w 1854585"/>
                <a:gd name="connsiteY18" fmla="*/ 1593962 h 1911462"/>
                <a:gd name="connsiteX19" fmla="*/ 668867 w 1854585"/>
                <a:gd name="connsiteY19" fmla="*/ 1581262 h 1911462"/>
                <a:gd name="connsiteX20" fmla="*/ 668867 w 1854585"/>
                <a:gd name="connsiteY20" fmla="*/ 1615128 h 1911462"/>
                <a:gd name="connsiteX21" fmla="*/ 842433 w 1854585"/>
                <a:gd name="connsiteY21" fmla="*/ 1610895 h 1911462"/>
                <a:gd name="connsiteX22" fmla="*/ 842433 w 1854585"/>
                <a:gd name="connsiteY22" fmla="*/ 1720962 h 1911462"/>
                <a:gd name="connsiteX23" fmla="*/ 893233 w 1854585"/>
                <a:gd name="connsiteY23" fmla="*/ 1712495 h 1911462"/>
                <a:gd name="connsiteX24" fmla="*/ 897467 w 1854585"/>
                <a:gd name="connsiteY24" fmla="*/ 1725195 h 1911462"/>
                <a:gd name="connsiteX25" fmla="*/ 1092200 w 1854585"/>
                <a:gd name="connsiteY25" fmla="*/ 1725195 h 1911462"/>
                <a:gd name="connsiteX26" fmla="*/ 1087967 w 1854585"/>
                <a:gd name="connsiteY26" fmla="*/ 1826795 h 1911462"/>
                <a:gd name="connsiteX27" fmla="*/ 1210733 w 1854585"/>
                <a:gd name="connsiteY27" fmla="*/ 1818328 h 1911462"/>
                <a:gd name="connsiteX28" fmla="*/ 1253067 w 1854585"/>
                <a:gd name="connsiteY28" fmla="*/ 1809862 h 1911462"/>
                <a:gd name="connsiteX29" fmla="*/ 1253067 w 1854585"/>
                <a:gd name="connsiteY29" fmla="*/ 1788695 h 1911462"/>
                <a:gd name="connsiteX30" fmla="*/ 1388533 w 1854585"/>
                <a:gd name="connsiteY30" fmla="*/ 1788695 h 1911462"/>
                <a:gd name="connsiteX31" fmla="*/ 1426633 w 1854585"/>
                <a:gd name="connsiteY31" fmla="*/ 1729428 h 1911462"/>
                <a:gd name="connsiteX32" fmla="*/ 1447800 w 1854585"/>
                <a:gd name="connsiteY32" fmla="*/ 1733662 h 1911462"/>
                <a:gd name="connsiteX33" fmla="*/ 1426633 w 1854585"/>
                <a:gd name="connsiteY33" fmla="*/ 1775995 h 1911462"/>
                <a:gd name="connsiteX34" fmla="*/ 1447800 w 1854585"/>
                <a:gd name="connsiteY34" fmla="*/ 1780228 h 1911462"/>
                <a:gd name="connsiteX35" fmla="*/ 1435100 w 1854585"/>
                <a:gd name="connsiteY35" fmla="*/ 1826795 h 1911462"/>
                <a:gd name="connsiteX36" fmla="*/ 1460500 w 1854585"/>
                <a:gd name="connsiteY36" fmla="*/ 1826795 h 1911462"/>
                <a:gd name="connsiteX37" fmla="*/ 1460500 w 1854585"/>
                <a:gd name="connsiteY37" fmla="*/ 1911462 h 1911462"/>
                <a:gd name="connsiteX38" fmla="*/ 1477433 w 1854585"/>
                <a:gd name="connsiteY38" fmla="*/ 1894528 h 1911462"/>
                <a:gd name="connsiteX39" fmla="*/ 1477433 w 1854585"/>
                <a:gd name="connsiteY39" fmla="*/ 1869128 h 1911462"/>
                <a:gd name="connsiteX40" fmla="*/ 1498600 w 1854585"/>
                <a:gd name="connsiteY40" fmla="*/ 1775995 h 1911462"/>
                <a:gd name="connsiteX41" fmla="*/ 1460500 w 1854585"/>
                <a:gd name="connsiteY41" fmla="*/ 1687095 h 1911462"/>
                <a:gd name="connsiteX42" fmla="*/ 1655233 w 1854585"/>
                <a:gd name="connsiteY42" fmla="*/ 1682862 h 1911462"/>
                <a:gd name="connsiteX43" fmla="*/ 1655233 w 1854585"/>
                <a:gd name="connsiteY43" fmla="*/ 1530462 h 1911462"/>
                <a:gd name="connsiteX44" fmla="*/ 1727200 w 1854585"/>
                <a:gd name="connsiteY44" fmla="*/ 1310328 h 1911462"/>
                <a:gd name="connsiteX45" fmla="*/ 1756833 w 1854585"/>
                <a:gd name="connsiteY45" fmla="*/ 1323028 h 1911462"/>
                <a:gd name="connsiteX46" fmla="*/ 1752600 w 1854585"/>
                <a:gd name="connsiteY46" fmla="*/ 1196028 h 1911462"/>
                <a:gd name="connsiteX47" fmla="*/ 1790700 w 1854585"/>
                <a:gd name="connsiteY47" fmla="*/ 1196028 h 1911462"/>
                <a:gd name="connsiteX48" fmla="*/ 1778000 w 1854585"/>
                <a:gd name="connsiteY48" fmla="*/ 988595 h 1911462"/>
                <a:gd name="connsiteX49" fmla="*/ 1828800 w 1854585"/>
                <a:gd name="connsiteY49" fmla="*/ 975895 h 1911462"/>
                <a:gd name="connsiteX50" fmla="*/ 1816100 w 1854585"/>
                <a:gd name="connsiteY50" fmla="*/ 857362 h 1911462"/>
                <a:gd name="connsiteX51" fmla="*/ 1778000 w 1854585"/>
                <a:gd name="connsiteY51" fmla="*/ 827728 h 1911462"/>
                <a:gd name="connsiteX52" fmla="*/ 1807633 w 1854585"/>
                <a:gd name="connsiteY52" fmla="*/ 730362 h 1911462"/>
                <a:gd name="connsiteX53" fmla="*/ 1824567 w 1854585"/>
                <a:gd name="connsiteY53" fmla="*/ 717662 h 1911462"/>
                <a:gd name="connsiteX54" fmla="*/ 1820333 w 1854585"/>
                <a:gd name="connsiteY54" fmla="*/ 649928 h 1911462"/>
                <a:gd name="connsiteX55" fmla="*/ 1761067 w 1854585"/>
                <a:gd name="connsiteY55" fmla="*/ 641462 h 1911462"/>
                <a:gd name="connsiteX56" fmla="*/ 1752600 w 1854585"/>
                <a:gd name="connsiteY56" fmla="*/ 603362 h 1911462"/>
                <a:gd name="connsiteX57" fmla="*/ 1749481 w 1854585"/>
                <a:gd name="connsiteY57" fmla="*/ 457647 h 1911462"/>
                <a:gd name="connsiteX58" fmla="*/ 1854200 w 1854585"/>
                <a:gd name="connsiteY58" fmla="*/ 452299 h 1911462"/>
                <a:gd name="connsiteX59" fmla="*/ 1853532 w 1854585"/>
                <a:gd name="connsiteY59" fmla="*/ 78206 h 1911462"/>
                <a:gd name="connsiteX60" fmla="*/ 1783125 w 1854585"/>
                <a:gd name="connsiteY60" fmla="*/ 68402 h 1911462"/>
                <a:gd name="connsiteX61" fmla="*/ 1775104 w 1854585"/>
                <a:gd name="connsiteY61" fmla="*/ 0 h 1911462"/>
                <a:gd name="connsiteX0" fmla="*/ 641907 w 1854585"/>
                <a:gd name="connsiteY0" fmla="*/ 0 h 1907450"/>
                <a:gd name="connsiteX1" fmla="*/ 642353 w 1854585"/>
                <a:gd name="connsiteY1" fmla="*/ 20721 h 1907450"/>
                <a:gd name="connsiteX2" fmla="*/ 741280 w 1854585"/>
                <a:gd name="connsiteY2" fmla="*/ 23394 h 1907450"/>
                <a:gd name="connsiteX3" fmla="*/ 741279 w 1854585"/>
                <a:gd name="connsiteY3" fmla="*/ 95584 h 1907450"/>
                <a:gd name="connsiteX4" fmla="*/ 642353 w 1854585"/>
                <a:gd name="connsiteY4" fmla="*/ 98257 h 1907450"/>
                <a:gd name="connsiteX5" fmla="*/ 639679 w 1854585"/>
                <a:gd name="connsiteY5" fmla="*/ 293436 h 1907450"/>
                <a:gd name="connsiteX6" fmla="*/ 473910 w 1854585"/>
                <a:gd name="connsiteY6" fmla="*/ 304131 h 1907450"/>
                <a:gd name="connsiteX7" fmla="*/ 465889 w 1854585"/>
                <a:gd name="connsiteY7" fmla="*/ 87562 h 1907450"/>
                <a:gd name="connsiteX8" fmla="*/ 0 w 1854585"/>
                <a:gd name="connsiteY8" fmla="*/ 93132 h 1907450"/>
                <a:gd name="connsiteX9" fmla="*/ 0 w 1854585"/>
                <a:gd name="connsiteY9" fmla="*/ 595116 h 1907450"/>
                <a:gd name="connsiteX10" fmla="*/ 0 w 1854585"/>
                <a:gd name="connsiteY10" fmla="*/ 722116 h 1907450"/>
                <a:gd name="connsiteX11" fmla="*/ 122767 w 1854585"/>
                <a:gd name="connsiteY11" fmla="*/ 722116 h 1907450"/>
                <a:gd name="connsiteX12" fmla="*/ 118533 w 1854585"/>
                <a:gd name="connsiteY12" fmla="*/ 1014216 h 1907450"/>
                <a:gd name="connsiteX13" fmla="*/ 224367 w 1854585"/>
                <a:gd name="connsiteY13" fmla="*/ 1014216 h 1907450"/>
                <a:gd name="connsiteX14" fmla="*/ 220133 w 1854585"/>
                <a:gd name="connsiteY14" fmla="*/ 1238583 h 1907450"/>
                <a:gd name="connsiteX15" fmla="*/ 359833 w 1854585"/>
                <a:gd name="connsiteY15" fmla="*/ 1230116 h 1907450"/>
                <a:gd name="connsiteX16" fmla="*/ 372533 w 1854585"/>
                <a:gd name="connsiteY16" fmla="*/ 1700016 h 1907450"/>
                <a:gd name="connsiteX17" fmla="*/ 575733 w 1854585"/>
                <a:gd name="connsiteY17" fmla="*/ 1700016 h 1907450"/>
                <a:gd name="connsiteX18" fmla="*/ 584200 w 1854585"/>
                <a:gd name="connsiteY18" fmla="*/ 1589950 h 1907450"/>
                <a:gd name="connsiteX19" fmla="*/ 668867 w 1854585"/>
                <a:gd name="connsiteY19" fmla="*/ 1577250 h 1907450"/>
                <a:gd name="connsiteX20" fmla="*/ 668867 w 1854585"/>
                <a:gd name="connsiteY20" fmla="*/ 1611116 h 1907450"/>
                <a:gd name="connsiteX21" fmla="*/ 842433 w 1854585"/>
                <a:gd name="connsiteY21" fmla="*/ 1606883 h 1907450"/>
                <a:gd name="connsiteX22" fmla="*/ 842433 w 1854585"/>
                <a:gd name="connsiteY22" fmla="*/ 1716950 h 1907450"/>
                <a:gd name="connsiteX23" fmla="*/ 893233 w 1854585"/>
                <a:gd name="connsiteY23" fmla="*/ 1708483 h 1907450"/>
                <a:gd name="connsiteX24" fmla="*/ 897467 w 1854585"/>
                <a:gd name="connsiteY24" fmla="*/ 1721183 h 1907450"/>
                <a:gd name="connsiteX25" fmla="*/ 1092200 w 1854585"/>
                <a:gd name="connsiteY25" fmla="*/ 1721183 h 1907450"/>
                <a:gd name="connsiteX26" fmla="*/ 1087967 w 1854585"/>
                <a:gd name="connsiteY26" fmla="*/ 1822783 h 1907450"/>
                <a:gd name="connsiteX27" fmla="*/ 1210733 w 1854585"/>
                <a:gd name="connsiteY27" fmla="*/ 1814316 h 1907450"/>
                <a:gd name="connsiteX28" fmla="*/ 1253067 w 1854585"/>
                <a:gd name="connsiteY28" fmla="*/ 1805850 h 1907450"/>
                <a:gd name="connsiteX29" fmla="*/ 1253067 w 1854585"/>
                <a:gd name="connsiteY29" fmla="*/ 1784683 h 1907450"/>
                <a:gd name="connsiteX30" fmla="*/ 1388533 w 1854585"/>
                <a:gd name="connsiteY30" fmla="*/ 1784683 h 1907450"/>
                <a:gd name="connsiteX31" fmla="*/ 1426633 w 1854585"/>
                <a:gd name="connsiteY31" fmla="*/ 1725416 h 1907450"/>
                <a:gd name="connsiteX32" fmla="*/ 1447800 w 1854585"/>
                <a:gd name="connsiteY32" fmla="*/ 1729650 h 1907450"/>
                <a:gd name="connsiteX33" fmla="*/ 1426633 w 1854585"/>
                <a:gd name="connsiteY33" fmla="*/ 1771983 h 1907450"/>
                <a:gd name="connsiteX34" fmla="*/ 1447800 w 1854585"/>
                <a:gd name="connsiteY34" fmla="*/ 1776216 h 1907450"/>
                <a:gd name="connsiteX35" fmla="*/ 1435100 w 1854585"/>
                <a:gd name="connsiteY35" fmla="*/ 1822783 h 1907450"/>
                <a:gd name="connsiteX36" fmla="*/ 1460500 w 1854585"/>
                <a:gd name="connsiteY36" fmla="*/ 1822783 h 1907450"/>
                <a:gd name="connsiteX37" fmla="*/ 1460500 w 1854585"/>
                <a:gd name="connsiteY37" fmla="*/ 1907450 h 1907450"/>
                <a:gd name="connsiteX38" fmla="*/ 1477433 w 1854585"/>
                <a:gd name="connsiteY38" fmla="*/ 1890516 h 1907450"/>
                <a:gd name="connsiteX39" fmla="*/ 1477433 w 1854585"/>
                <a:gd name="connsiteY39" fmla="*/ 1865116 h 1907450"/>
                <a:gd name="connsiteX40" fmla="*/ 1498600 w 1854585"/>
                <a:gd name="connsiteY40" fmla="*/ 1771983 h 1907450"/>
                <a:gd name="connsiteX41" fmla="*/ 1460500 w 1854585"/>
                <a:gd name="connsiteY41" fmla="*/ 1683083 h 1907450"/>
                <a:gd name="connsiteX42" fmla="*/ 1655233 w 1854585"/>
                <a:gd name="connsiteY42" fmla="*/ 1678850 h 1907450"/>
                <a:gd name="connsiteX43" fmla="*/ 1655233 w 1854585"/>
                <a:gd name="connsiteY43" fmla="*/ 1526450 h 1907450"/>
                <a:gd name="connsiteX44" fmla="*/ 1727200 w 1854585"/>
                <a:gd name="connsiteY44" fmla="*/ 1306316 h 1907450"/>
                <a:gd name="connsiteX45" fmla="*/ 1756833 w 1854585"/>
                <a:gd name="connsiteY45" fmla="*/ 1319016 h 1907450"/>
                <a:gd name="connsiteX46" fmla="*/ 1752600 w 1854585"/>
                <a:gd name="connsiteY46" fmla="*/ 1192016 h 1907450"/>
                <a:gd name="connsiteX47" fmla="*/ 1790700 w 1854585"/>
                <a:gd name="connsiteY47" fmla="*/ 1192016 h 1907450"/>
                <a:gd name="connsiteX48" fmla="*/ 1778000 w 1854585"/>
                <a:gd name="connsiteY48" fmla="*/ 984583 h 1907450"/>
                <a:gd name="connsiteX49" fmla="*/ 1828800 w 1854585"/>
                <a:gd name="connsiteY49" fmla="*/ 971883 h 1907450"/>
                <a:gd name="connsiteX50" fmla="*/ 1816100 w 1854585"/>
                <a:gd name="connsiteY50" fmla="*/ 853350 h 1907450"/>
                <a:gd name="connsiteX51" fmla="*/ 1778000 w 1854585"/>
                <a:gd name="connsiteY51" fmla="*/ 823716 h 1907450"/>
                <a:gd name="connsiteX52" fmla="*/ 1807633 w 1854585"/>
                <a:gd name="connsiteY52" fmla="*/ 726350 h 1907450"/>
                <a:gd name="connsiteX53" fmla="*/ 1824567 w 1854585"/>
                <a:gd name="connsiteY53" fmla="*/ 713650 h 1907450"/>
                <a:gd name="connsiteX54" fmla="*/ 1820333 w 1854585"/>
                <a:gd name="connsiteY54" fmla="*/ 645916 h 1907450"/>
                <a:gd name="connsiteX55" fmla="*/ 1761067 w 1854585"/>
                <a:gd name="connsiteY55" fmla="*/ 637450 h 1907450"/>
                <a:gd name="connsiteX56" fmla="*/ 1752600 w 1854585"/>
                <a:gd name="connsiteY56" fmla="*/ 599350 h 1907450"/>
                <a:gd name="connsiteX57" fmla="*/ 1749481 w 1854585"/>
                <a:gd name="connsiteY57" fmla="*/ 453635 h 1907450"/>
                <a:gd name="connsiteX58" fmla="*/ 1854200 w 1854585"/>
                <a:gd name="connsiteY58" fmla="*/ 448287 h 1907450"/>
                <a:gd name="connsiteX59" fmla="*/ 1853532 w 1854585"/>
                <a:gd name="connsiteY59" fmla="*/ 74194 h 1907450"/>
                <a:gd name="connsiteX60" fmla="*/ 1783125 w 1854585"/>
                <a:gd name="connsiteY60" fmla="*/ 64390 h 1907450"/>
                <a:gd name="connsiteX0" fmla="*/ 641907 w 1854585"/>
                <a:gd name="connsiteY0" fmla="*/ 0 h 1907450"/>
                <a:gd name="connsiteX1" fmla="*/ 642353 w 1854585"/>
                <a:gd name="connsiteY1" fmla="*/ 20721 h 1907450"/>
                <a:gd name="connsiteX2" fmla="*/ 741280 w 1854585"/>
                <a:gd name="connsiteY2" fmla="*/ 23394 h 1907450"/>
                <a:gd name="connsiteX3" fmla="*/ 741279 w 1854585"/>
                <a:gd name="connsiteY3" fmla="*/ 95584 h 1907450"/>
                <a:gd name="connsiteX4" fmla="*/ 642353 w 1854585"/>
                <a:gd name="connsiteY4" fmla="*/ 98257 h 1907450"/>
                <a:gd name="connsiteX5" fmla="*/ 639679 w 1854585"/>
                <a:gd name="connsiteY5" fmla="*/ 293436 h 1907450"/>
                <a:gd name="connsiteX6" fmla="*/ 473910 w 1854585"/>
                <a:gd name="connsiteY6" fmla="*/ 304131 h 1907450"/>
                <a:gd name="connsiteX7" fmla="*/ 465889 w 1854585"/>
                <a:gd name="connsiteY7" fmla="*/ 87562 h 1907450"/>
                <a:gd name="connsiteX8" fmla="*/ 0 w 1854585"/>
                <a:gd name="connsiteY8" fmla="*/ 93132 h 1907450"/>
                <a:gd name="connsiteX9" fmla="*/ 0 w 1854585"/>
                <a:gd name="connsiteY9" fmla="*/ 595116 h 1907450"/>
                <a:gd name="connsiteX10" fmla="*/ 0 w 1854585"/>
                <a:gd name="connsiteY10" fmla="*/ 722116 h 1907450"/>
                <a:gd name="connsiteX11" fmla="*/ 122767 w 1854585"/>
                <a:gd name="connsiteY11" fmla="*/ 722116 h 1907450"/>
                <a:gd name="connsiteX12" fmla="*/ 118533 w 1854585"/>
                <a:gd name="connsiteY12" fmla="*/ 1014216 h 1907450"/>
                <a:gd name="connsiteX13" fmla="*/ 224367 w 1854585"/>
                <a:gd name="connsiteY13" fmla="*/ 1014216 h 1907450"/>
                <a:gd name="connsiteX14" fmla="*/ 220133 w 1854585"/>
                <a:gd name="connsiteY14" fmla="*/ 1238583 h 1907450"/>
                <a:gd name="connsiteX15" fmla="*/ 359833 w 1854585"/>
                <a:gd name="connsiteY15" fmla="*/ 1230116 h 1907450"/>
                <a:gd name="connsiteX16" fmla="*/ 372533 w 1854585"/>
                <a:gd name="connsiteY16" fmla="*/ 1700016 h 1907450"/>
                <a:gd name="connsiteX17" fmla="*/ 575733 w 1854585"/>
                <a:gd name="connsiteY17" fmla="*/ 1700016 h 1907450"/>
                <a:gd name="connsiteX18" fmla="*/ 584200 w 1854585"/>
                <a:gd name="connsiteY18" fmla="*/ 1589950 h 1907450"/>
                <a:gd name="connsiteX19" fmla="*/ 668867 w 1854585"/>
                <a:gd name="connsiteY19" fmla="*/ 1577250 h 1907450"/>
                <a:gd name="connsiteX20" fmla="*/ 668867 w 1854585"/>
                <a:gd name="connsiteY20" fmla="*/ 1611116 h 1907450"/>
                <a:gd name="connsiteX21" fmla="*/ 842433 w 1854585"/>
                <a:gd name="connsiteY21" fmla="*/ 1606883 h 1907450"/>
                <a:gd name="connsiteX22" fmla="*/ 842433 w 1854585"/>
                <a:gd name="connsiteY22" fmla="*/ 1716950 h 1907450"/>
                <a:gd name="connsiteX23" fmla="*/ 893233 w 1854585"/>
                <a:gd name="connsiteY23" fmla="*/ 1708483 h 1907450"/>
                <a:gd name="connsiteX24" fmla="*/ 897467 w 1854585"/>
                <a:gd name="connsiteY24" fmla="*/ 1721183 h 1907450"/>
                <a:gd name="connsiteX25" fmla="*/ 1092200 w 1854585"/>
                <a:gd name="connsiteY25" fmla="*/ 1721183 h 1907450"/>
                <a:gd name="connsiteX26" fmla="*/ 1087967 w 1854585"/>
                <a:gd name="connsiteY26" fmla="*/ 1822783 h 1907450"/>
                <a:gd name="connsiteX27" fmla="*/ 1210733 w 1854585"/>
                <a:gd name="connsiteY27" fmla="*/ 1814316 h 1907450"/>
                <a:gd name="connsiteX28" fmla="*/ 1253067 w 1854585"/>
                <a:gd name="connsiteY28" fmla="*/ 1805850 h 1907450"/>
                <a:gd name="connsiteX29" fmla="*/ 1253067 w 1854585"/>
                <a:gd name="connsiteY29" fmla="*/ 1784683 h 1907450"/>
                <a:gd name="connsiteX30" fmla="*/ 1388533 w 1854585"/>
                <a:gd name="connsiteY30" fmla="*/ 1784683 h 1907450"/>
                <a:gd name="connsiteX31" fmla="*/ 1426633 w 1854585"/>
                <a:gd name="connsiteY31" fmla="*/ 1725416 h 1907450"/>
                <a:gd name="connsiteX32" fmla="*/ 1447800 w 1854585"/>
                <a:gd name="connsiteY32" fmla="*/ 1729650 h 1907450"/>
                <a:gd name="connsiteX33" fmla="*/ 1426633 w 1854585"/>
                <a:gd name="connsiteY33" fmla="*/ 1771983 h 1907450"/>
                <a:gd name="connsiteX34" fmla="*/ 1447800 w 1854585"/>
                <a:gd name="connsiteY34" fmla="*/ 1776216 h 1907450"/>
                <a:gd name="connsiteX35" fmla="*/ 1435100 w 1854585"/>
                <a:gd name="connsiteY35" fmla="*/ 1822783 h 1907450"/>
                <a:gd name="connsiteX36" fmla="*/ 1460500 w 1854585"/>
                <a:gd name="connsiteY36" fmla="*/ 1822783 h 1907450"/>
                <a:gd name="connsiteX37" fmla="*/ 1460500 w 1854585"/>
                <a:gd name="connsiteY37" fmla="*/ 1907450 h 1907450"/>
                <a:gd name="connsiteX38" fmla="*/ 1477433 w 1854585"/>
                <a:gd name="connsiteY38" fmla="*/ 1890516 h 1907450"/>
                <a:gd name="connsiteX39" fmla="*/ 1477433 w 1854585"/>
                <a:gd name="connsiteY39" fmla="*/ 1865116 h 1907450"/>
                <a:gd name="connsiteX40" fmla="*/ 1498600 w 1854585"/>
                <a:gd name="connsiteY40" fmla="*/ 1771983 h 1907450"/>
                <a:gd name="connsiteX41" fmla="*/ 1460500 w 1854585"/>
                <a:gd name="connsiteY41" fmla="*/ 1683083 h 1907450"/>
                <a:gd name="connsiteX42" fmla="*/ 1655233 w 1854585"/>
                <a:gd name="connsiteY42" fmla="*/ 1678850 h 1907450"/>
                <a:gd name="connsiteX43" fmla="*/ 1655233 w 1854585"/>
                <a:gd name="connsiteY43" fmla="*/ 1526450 h 1907450"/>
                <a:gd name="connsiteX44" fmla="*/ 1727200 w 1854585"/>
                <a:gd name="connsiteY44" fmla="*/ 1306316 h 1907450"/>
                <a:gd name="connsiteX45" fmla="*/ 1756833 w 1854585"/>
                <a:gd name="connsiteY45" fmla="*/ 1319016 h 1907450"/>
                <a:gd name="connsiteX46" fmla="*/ 1752600 w 1854585"/>
                <a:gd name="connsiteY46" fmla="*/ 1192016 h 1907450"/>
                <a:gd name="connsiteX47" fmla="*/ 1790700 w 1854585"/>
                <a:gd name="connsiteY47" fmla="*/ 1192016 h 1907450"/>
                <a:gd name="connsiteX48" fmla="*/ 1778000 w 1854585"/>
                <a:gd name="connsiteY48" fmla="*/ 984583 h 1907450"/>
                <a:gd name="connsiteX49" fmla="*/ 1828800 w 1854585"/>
                <a:gd name="connsiteY49" fmla="*/ 971883 h 1907450"/>
                <a:gd name="connsiteX50" fmla="*/ 1816100 w 1854585"/>
                <a:gd name="connsiteY50" fmla="*/ 853350 h 1907450"/>
                <a:gd name="connsiteX51" fmla="*/ 1778000 w 1854585"/>
                <a:gd name="connsiteY51" fmla="*/ 823716 h 1907450"/>
                <a:gd name="connsiteX52" fmla="*/ 1807633 w 1854585"/>
                <a:gd name="connsiteY52" fmla="*/ 726350 h 1907450"/>
                <a:gd name="connsiteX53" fmla="*/ 1824567 w 1854585"/>
                <a:gd name="connsiteY53" fmla="*/ 713650 h 1907450"/>
                <a:gd name="connsiteX54" fmla="*/ 1820333 w 1854585"/>
                <a:gd name="connsiteY54" fmla="*/ 645916 h 1907450"/>
                <a:gd name="connsiteX55" fmla="*/ 1761067 w 1854585"/>
                <a:gd name="connsiteY55" fmla="*/ 637450 h 1907450"/>
                <a:gd name="connsiteX56" fmla="*/ 1752600 w 1854585"/>
                <a:gd name="connsiteY56" fmla="*/ 599350 h 1907450"/>
                <a:gd name="connsiteX57" fmla="*/ 1749481 w 1854585"/>
                <a:gd name="connsiteY57" fmla="*/ 453635 h 1907450"/>
                <a:gd name="connsiteX58" fmla="*/ 1854200 w 1854585"/>
                <a:gd name="connsiteY58" fmla="*/ 448287 h 1907450"/>
                <a:gd name="connsiteX59" fmla="*/ 1853532 w 1854585"/>
                <a:gd name="connsiteY59" fmla="*/ 74194 h 1907450"/>
                <a:gd name="connsiteX0" fmla="*/ 641907 w 1854585"/>
                <a:gd name="connsiteY0" fmla="*/ 0 h 1907450"/>
                <a:gd name="connsiteX1" fmla="*/ 642353 w 1854585"/>
                <a:gd name="connsiteY1" fmla="*/ 20721 h 1907450"/>
                <a:gd name="connsiteX2" fmla="*/ 741280 w 1854585"/>
                <a:gd name="connsiteY2" fmla="*/ 23394 h 1907450"/>
                <a:gd name="connsiteX3" fmla="*/ 741279 w 1854585"/>
                <a:gd name="connsiteY3" fmla="*/ 95584 h 1907450"/>
                <a:gd name="connsiteX4" fmla="*/ 642353 w 1854585"/>
                <a:gd name="connsiteY4" fmla="*/ 98257 h 1907450"/>
                <a:gd name="connsiteX5" fmla="*/ 639679 w 1854585"/>
                <a:gd name="connsiteY5" fmla="*/ 293436 h 1907450"/>
                <a:gd name="connsiteX6" fmla="*/ 473910 w 1854585"/>
                <a:gd name="connsiteY6" fmla="*/ 304131 h 1907450"/>
                <a:gd name="connsiteX7" fmla="*/ 465889 w 1854585"/>
                <a:gd name="connsiteY7" fmla="*/ 87562 h 1907450"/>
                <a:gd name="connsiteX8" fmla="*/ 0 w 1854585"/>
                <a:gd name="connsiteY8" fmla="*/ 93132 h 1907450"/>
                <a:gd name="connsiteX9" fmla="*/ 0 w 1854585"/>
                <a:gd name="connsiteY9" fmla="*/ 595116 h 1907450"/>
                <a:gd name="connsiteX10" fmla="*/ 0 w 1854585"/>
                <a:gd name="connsiteY10" fmla="*/ 722116 h 1907450"/>
                <a:gd name="connsiteX11" fmla="*/ 122767 w 1854585"/>
                <a:gd name="connsiteY11" fmla="*/ 722116 h 1907450"/>
                <a:gd name="connsiteX12" fmla="*/ 118533 w 1854585"/>
                <a:gd name="connsiteY12" fmla="*/ 1014216 h 1907450"/>
                <a:gd name="connsiteX13" fmla="*/ 224367 w 1854585"/>
                <a:gd name="connsiteY13" fmla="*/ 1014216 h 1907450"/>
                <a:gd name="connsiteX14" fmla="*/ 220133 w 1854585"/>
                <a:gd name="connsiteY14" fmla="*/ 1238583 h 1907450"/>
                <a:gd name="connsiteX15" fmla="*/ 359833 w 1854585"/>
                <a:gd name="connsiteY15" fmla="*/ 1230116 h 1907450"/>
                <a:gd name="connsiteX16" fmla="*/ 372533 w 1854585"/>
                <a:gd name="connsiteY16" fmla="*/ 1700016 h 1907450"/>
                <a:gd name="connsiteX17" fmla="*/ 575733 w 1854585"/>
                <a:gd name="connsiteY17" fmla="*/ 1700016 h 1907450"/>
                <a:gd name="connsiteX18" fmla="*/ 584200 w 1854585"/>
                <a:gd name="connsiteY18" fmla="*/ 1589950 h 1907450"/>
                <a:gd name="connsiteX19" fmla="*/ 668867 w 1854585"/>
                <a:gd name="connsiteY19" fmla="*/ 1577250 h 1907450"/>
                <a:gd name="connsiteX20" fmla="*/ 668867 w 1854585"/>
                <a:gd name="connsiteY20" fmla="*/ 1611116 h 1907450"/>
                <a:gd name="connsiteX21" fmla="*/ 842433 w 1854585"/>
                <a:gd name="connsiteY21" fmla="*/ 1606883 h 1907450"/>
                <a:gd name="connsiteX22" fmla="*/ 842433 w 1854585"/>
                <a:gd name="connsiteY22" fmla="*/ 1716950 h 1907450"/>
                <a:gd name="connsiteX23" fmla="*/ 893233 w 1854585"/>
                <a:gd name="connsiteY23" fmla="*/ 1708483 h 1907450"/>
                <a:gd name="connsiteX24" fmla="*/ 897467 w 1854585"/>
                <a:gd name="connsiteY24" fmla="*/ 1721183 h 1907450"/>
                <a:gd name="connsiteX25" fmla="*/ 1092200 w 1854585"/>
                <a:gd name="connsiteY25" fmla="*/ 1721183 h 1907450"/>
                <a:gd name="connsiteX26" fmla="*/ 1087967 w 1854585"/>
                <a:gd name="connsiteY26" fmla="*/ 1822783 h 1907450"/>
                <a:gd name="connsiteX27" fmla="*/ 1210733 w 1854585"/>
                <a:gd name="connsiteY27" fmla="*/ 1814316 h 1907450"/>
                <a:gd name="connsiteX28" fmla="*/ 1253067 w 1854585"/>
                <a:gd name="connsiteY28" fmla="*/ 1805850 h 1907450"/>
                <a:gd name="connsiteX29" fmla="*/ 1253067 w 1854585"/>
                <a:gd name="connsiteY29" fmla="*/ 1784683 h 1907450"/>
                <a:gd name="connsiteX30" fmla="*/ 1388533 w 1854585"/>
                <a:gd name="connsiteY30" fmla="*/ 1784683 h 1907450"/>
                <a:gd name="connsiteX31" fmla="*/ 1426633 w 1854585"/>
                <a:gd name="connsiteY31" fmla="*/ 1725416 h 1907450"/>
                <a:gd name="connsiteX32" fmla="*/ 1447800 w 1854585"/>
                <a:gd name="connsiteY32" fmla="*/ 1729650 h 1907450"/>
                <a:gd name="connsiteX33" fmla="*/ 1426633 w 1854585"/>
                <a:gd name="connsiteY33" fmla="*/ 1771983 h 1907450"/>
                <a:gd name="connsiteX34" fmla="*/ 1447800 w 1854585"/>
                <a:gd name="connsiteY34" fmla="*/ 1776216 h 1907450"/>
                <a:gd name="connsiteX35" fmla="*/ 1435100 w 1854585"/>
                <a:gd name="connsiteY35" fmla="*/ 1822783 h 1907450"/>
                <a:gd name="connsiteX36" fmla="*/ 1460500 w 1854585"/>
                <a:gd name="connsiteY36" fmla="*/ 1822783 h 1907450"/>
                <a:gd name="connsiteX37" fmla="*/ 1460500 w 1854585"/>
                <a:gd name="connsiteY37" fmla="*/ 1907450 h 1907450"/>
                <a:gd name="connsiteX38" fmla="*/ 1477433 w 1854585"/>
                <a:gd name="connsiteY38" fmla="*/ 1890516 h 1907450"/>
                <a:gd name="connsiteX39" fmla="*/ 1477433 w 1854585"/>
                <a:gd name="connsiteY39" fmla="*/ 1865116 h 1907450"/>
                <a:gd name="connsiteX40" fmla="*/ 1498600 w 1854585"/>
                <a:gd name="connsiteY40" fmla="*/ 1771983 h 1907450"/>
                <a:gd name="connsiteX41" fmla="*/ 1460500 w 1854585"/>
                <a:gd name="connsiteY41" fmla="*/ 1683083 h 1907450"/>
                <a:gd name="connsiteX42" fmla="*/ 1655233 w 1854585"/>
                <a:gd name="connsiteY42" fmla="*/ 1678850 h 1907450"/>
                <a:gd name="connsiteX43" fmla="*/ 1655233 w 1854585"/>
                <a:gd name="connsiteY43" fmla="*/ 1526450 h 1907450"/>
                <a:gd name="connsiteX44" fmla="*/ 1727200 w 1854585"/>
                <a:gd name="connsiteY44" fmla="*/ 1306316 h 1907450"/>
                <a:gd name="connsiteX45" fmla="*/ 1756833 w 1854585"/>
                <a:gd name="connsiteY45" fmla="*/ 1319016 h 1907450"/>
                <a:gd name="connsiteX46" fmla="*/ 1752600 w 1854585"/>
                <a:gd name="connsiteY46" fmla="*/ 1192016 h 1907450"/>
                <a:gd name="connsiteX47" fmla="*/ 1790700 w 1854585"/>
                <a:gd name="connsiteY47" fmla="*/ 1192016 h 1907450"/>
                <a:gd name="connsiteX48" fmla="*/ 1778000 w 1854585"/>
                <a:gd name="connsiteY48" fmla="*/ 984583 h 1907450"/>
                <a:gd name="connsiteX49" fmla="*/ 1828800 w 1854585"/>
                <a:gd name="connsiteY49" fmla="*/ 971883 h 1907450"/>
                <a:gd name="connsiteX50" fmla="*/ 1816100 w 1854585"/>
                <a:gd name="connsiteY50" fmla="*/ 853350 h 1907450"/>
                <a:gd name="connsiteX51" fmla="*/ 1778000 w 1854585"/>
                <a:gd name="connsiteY51" fmla="*/ 823716 h 1907450"/>
                <a:gd name="connsiteX52" fmla="*/ 1807633 w 1854585"/>
                <a:gd name="connsiteY52" fmla="*/ 726350 h 1907450"/>
                <a:gd name="connsiteX53" fmla="*/ 1824567 w 1854585"/>
                <a:gd name="connsiteY53" fmla="*/ 713650 h 1907450"/>
                <a:gd name="connsiteX54" fmla="*/ 1820333 w 1854585"/>
                <a:gd name="connsiteY54" fmla="*/ 645916 h 1907450"/>
                <a:gd name="connsiteX55" fmla="*/ 1761067 w 1854585"/>
                <a:gd name="connsiteY55" fmla="*/ 637450 h 1907450"/>
                <a:gd name="connsiteX56" fmla="*/ 1752600 w 1854585"/>
                <a:gd name="connsiteY56" fmla="*/ 599350 h 1907450"/>
                <a:gd name="connsiteX57" fmla="*/ 1749481 w 1854585"/>
                <a:gd name="connsiteY57" fmla="*/ 453635 h 1907450"/>
                <a:gd name="connsiteX58" fmla="*/ 1854200 w 1854585"/>
                <a:gd name="connsiteY58" fmla="*/ 448287 h 1907450"/>
                <a:gd name="connsiteX59" fmla="*/ 1853532 w 1854585"/>
                <a:gd name="connsiteY59" fmla="*/ 85652 h 1907450"/>
                <a:gd name="connsiteX0" fmla="*/ 642353 w 1854585"/>
                <a:gd name="connsiteY0" fmla="*/ 0 h 1886729"/>
                <a:gd name="connsiteX1" fmla="*/ 741280 w 1854585"/>
                <a:gd name="connsiteY1" fmla="*/ 2673 h 1886729"/>
                <a:gd name="connsiteX2" fmla="*/ 741279 w 1854585"/>
                <a:gd name="connsiteY2" fmla="*/ 74863 h 1886729"/>
                <a:gd name="connsiteX3" fmla="*/ 642353 w 1854585"/>
                <a:gd name="connsiteY3" fmla="*/ 77536 h 1886729"/>
                <a:gd name="connsiteX4" fmla="*/ 639679 w 1854585"/>
                <a:gd name="connsiteY4" fmla="*/ 272715 h 1886729"/>
                <a:gd name="connsiteX5" fmla="*/ 473910 w 1854585"/>
                <a:gd name="connsiteY5" fmla="*/ 283410 h 1886729"/>
                <a:gd name="connsiteX6" fmla="*/ 465889 w 1854585"/>
                <a:gd name="connsiteY6" fmla="*/ 66841 h 1886729"/>
                <a:gd name="connsiteX7" fmla="*/ 0 w 1854585"/>
                <a:gd name="connsiteY7" fmla="*/ 72411 h 1886729"/>
                <a:gd name="connsiteX8" fmla="*/ 0 w 1854585"/>
                <a:gd name="connsiteY8" fmla="*/ 574395 h 1886729"/>
                <a:gd name="connsiteX9" fmla="*/ 0 w 1854585"/>
                <a:gd name="connsiteY9" fmla="*/ 701395 h 1886729"/>
                <a:gd name="connsiteX10" fmla="*/ 122767 w 1854585"/>
                <a:gd name="connsiteY10" fmla="*/ 701395 h 1886729"/>
                <a:gd name="connsiteX11" fmla="*/ 118533 w 1854585"/>
                <a:gd name="connsiteY11" fmla="*/ 993495 h 1886729"/>
                <a:gd name="connsiteX12" fmla="*/ 224367 w 1854585"/>
                <a:gd name="connsiteY12" fmla="*/ 993495 h 1886729"/>
                <a:gd name="connsiteX13" fmla="*/ 220133 w 1854585"/>
                <a:gd name="connsiteY13" fmla="*/ 1217862 h 1886729"/>
                <a:gd name="connsiteX14" fmla="*/ 359833 w 1854585"/>
                <a:gd name="connsiteY14" fmla="*/ 1209395 h 1886729"/>
                <a:gd name="connsiteX15" fmla="*/ 372533 w 1854585"/>
                <a:gd name="connsiteY15" fmla="*/ 1679295 h 1886729"/>
                <a:gd name="connsiteX16" fmla="*/ 575733 w 1854585"/>
                <a:gd name="connsiteY16" fmla="*/ 1679295 h 1886729"/>
                <a:gd name="connsiteX17" fmla="*/ 584200 w 1854585"/>
                <a:gd name="connsiteY17" fmla="*/ 1569229 h 1886729"/>
                <a:gd name="connsiteX18" fmla="*/ 668867 w 1854585"/>
                <a:gd name="connsiteY18" fmla="*/ 1556529 h 1886729"/>
                <a:gd name="connsiteX19" fmla="*/ 668867 w 1854585"/>
                <a:gd name="connsiteY19" fmla="*/ 1590395 h 1886729"/>
                <a:gd name="connsiteX20" fmla="*/ 842433 w 1854585"/>
                <a:gd name="connsiteY20" fmla="*/ 1586162 h 1886729"/>
                <a:gd name="connsiteX21" fmla="*/ 842433 w 1854585"/>
                <a:gd name="connsiteY21" fmla="*/ 1696229 h 1886729"/>
                <a:gd name="connsiteX22" fmla="*/ 893233 w 1854585"/>
                <a:gd name="connsiteY22" fmla="*/ 1687762 h 1886729"/>
                <a:gd name="connsiteX23" fmla="*/ 897467 w 1854585"/>
                <a:gd name="connsiteY23" fmla="*/ 1700462 h 1886729"/>
                <a:gd name="connsiteX24" fmla="*/ 1092200 w 1854585"/>
                <a:gd name="connsiteY24" fmla="*/ 1700462 h 1886729"/>
                <a:gd name="connsiteX25" fmla="*/ 1087967 w 1854585"/>
                <a:gd name="connsiteY25" fmla="*/ 1802062 h 1886729"/>
                <a:gd name="connsiteX26" fmla="*/ 1210733 w 1854585"/>
                <a:gd name="connsiteY26" fmla="*/ 1793595 h 1886729"/>
                <a:gd name="connsiteX27" fmla="*/ 1253067 w 1854585"/>
                <a:gd name="connsiteY27" fmla="*/ 1785129 h 1886729"/>
                <a:gd name="connsiteX28" fmla="*/ 1253067 w 1854585"/>
                <a:gd name="connsiteY28" fmla="*/ 1763962 h 1886729"/>
                <a:gd name="connsiteX29" fmla="*/ 1388533 w 1854585"/>
                <a:gd name="connsiteY29" fmla="*/ 1763962 h 1886729"/>
                <a:gd name="connsiteX30" fmla="*/ 1426633 w 1854585"/>
                <a:gd name="connsiteY30" fmla="*/ 1704695 h 1886729"/>
                <a:gd name="connsiteX31" fmla="*/ 1447800 w 1854585"/>
                <a:gd name="connsiteY31" fmla="*/ 1708929 h 1886729"/>
                <a:gd name="connsiteX32" fmla="*/ 1426633 w 1854585"/>
                <a:gd name="connsiteY32" fmla="*/ 1751262 h 1886729"/>
                <a:gd name="connsiteX33" fmla="*/ 1447800 w 1854585"/>
                <a:gd name="connsiteY33" fmla="*/ 1755495 h 1886729"/>
                <a:gd name="connsiteX34" fmla="*/ 1435100 w 1854585"/>
                <a:gd name="connsiteY34" fmla="*/ 1802062 h 1886729"/>
                <a:gd name="connsiteX35" fmla="*/ 1460500 w 1854585"/>
                <a:gd name="connsiteY35" fmla="*/ 1802062 h 1886729"/>
                <a:gd name="connsiteX36" fmla="*/ 1460500 w 1854585"/>
                <a:gd name="connsiteY36" fmla="*/ 1886729 h 1886729"/>
                <a:gd name="connsiteX37" fmla="*/ 1477433 w 1854585"/>
                <a:gd name="connsiteY37" fmla="*/ 1869795 h 1886729"/>
                <a:gd name="connsiteX38" fmla="*/ 1477433 w 1854585"/>
                <a:gd name="connsiteY38" fmla="*/ 1844395 h 1886729"/>
                <a:gd name="connsiteX39" fmla="*/ 1498600 w 1854585"/>
                <a:gd name="connsiteY39" fmla="*/ 1751262 h 1886729"/>
                <a:gd name="connsiteX40" fmla="*/ 1460500 w 1854585"/>
                <a:gd name="connsiteY40" fmla="*/ 1662362 h 1886729"/>
                <a:gd name="connsiteX41" fmla="*/ 1655233 w 1854585"/>
                <a:gd name="connsiteY41" fmla="*/ 1658129 h 1886729"/>
                <a:gd name="connsiteX42" fmla="*/ 1655233 w 1854585"/>
                <a:gd name="connsiteY42" fmla="*/ 1505729 h 1886729"/>
                <a:gd name="connsiteX43" fmla="*/ 1727200 w 1854585"/>
                <a:gd name="connsiteY43" fmla="*/ 1285595 h 1886729"/>
                <a:gd name="connsiteX44" fmla="*/ 1756833 w 1854585"/>
                <a:gd name="connsiteY44" fmla="*/ 1298295 h 1886729"/>
                <a:gd name="connsiteX45" fmla="*/ 1752600 w 1854585"/>
                <a:gd name="connsiteY45" fmla="*/ 1171295 h 1886729"/>
                <a:gd name="connsiteX46" fmla="*/ 1790700 w 1854585"/>
                <a:gd name="connsiteY46" fmla="*/ 1171295 h 1886729"/>
                <a:gd name="connsiteX47" fmla="*/ 1778000 w 1854585"/>
                <a:gd name="connsiteY47" fmla="*/ 963862 h 1886729"/>
                <a:gd name="connsiteX48" fmla="*/ 1828800 w 1854585"/>
                <a:gd name="connsiteY48" fmla="*/ 951162 h 1886729"/>
                <a:gd name="connsiteX49" fmla="*/ 1816100 w 1854585"/>
                <a:gd name="connsiteY49" fmla="*/ 832629 h 1886729"/>
                <a:gd name="connsiteX50" fmla="*/ 1778000 w 1854585"/>
                <a:gd name="connsiteY50" fmla="*/ 802995 h 1886729"/>
                <a:gd name="connsiteX51" fmla="*/ 1807633 w 1854585"/>
                <a:gd name="connsiteY51" fmla="*/ 705629 h 1886729"/>
                <a:gd name="connsiteX52" fmla="*/ 1824567 w 1854585"/>
                <a:gd name="connsiteY52" fmla="*/ 692929 h 1886729"/>
                <a:gd name="connsiteX53" fmla="*/ 1820333 w 1854585"/>
                <a:gd name="connsiteY53" fmla="*/ 625195 h 1886729"/>
                <a:gd name="connsiteX54" fmla="*/ 1761067 w 1854585"/>
                <a:gd name="connsiteY54" fmla="*/ 616729 h 1886729"/>
                <a:gd name="connsiteX55" fmla="*/ 1752600 w 1854585"/>
                <a:gd name="connsiteY55" fmla="*/ 578629 h 1886729"/>
                <a:gd name="connsiteX56" fmla="*/ 1749481 w 1854585"/>
                <a:gd name="connsiteY56" fmla="*/ 432914 h 1886729"/>
                <a:gd name="connsiteX57" fmla="*/ 1854200 w 1854585"/>
                <a:gd name="connsiteY57" fmla="*/ 427566 h 1886729"/>
                <a:gd name="connsiteX58" fmla="*/ 1853532 w 1854585"/>
                <a:gd name="connsiteY58" fmla="*/ 64931 h 1886729"/>
                <a:gd name="connsiteX0" fmla="*/ 741280 w 1854585"/>
                <a:gd name="connsiteY0" fmla="*/ 0 h 1884056"/>
                <a:gd name="connsiteX1" fmla="*/ 741279 w 1854585"/>
                <a:gd name="connsiteY1" fmla="*/ 72190 h 1884056"/>
                <a:gd name="connsiteX2" fmla="*/ 642353 w 1854585"/>
                <a:gd name="connsiteY2" fmla="*/ 74863 h 1884056"/>
                <a:gd name="connsiteX3" fmla="*/ 639679 w 1854585"/>
                <a:gd name="connsiteY3" fmla="*/ 270042 h 1884056"/>
                <a:gd name="connsiteX4" fmla="*/ 473910 w 1854585"/>
                <a:gd name="connsiteY4" fmla="*/ 280737 h 1884056"/>
                <a:gd name="connsiteX5" fmla="*/ 465889 w 1854585"/>
                <a:gd name="connsiteY5" fmla="*/ 64168 h 1884056"/>
                <a:gd name="connsiteX6" fmla="*/ 0 w 1854585"/>
                <a:gd name="connsiteY6" fmla="*/ 69738 h 1884056"/>
                <a:gd name="connsiteX7" fmla="*/ 0 w 1854585"/>
                <a:gd name="connsiteY7" fmla="*/ 571722 h 1884056"/>
                <a:gd name="connsiteX8" fmla="*/ 0 w 1854585"/>
                <a:gd name="connsiteY8" fmla="*/ 698722 h 1884056"/>
                <a:gd name="connsiteX9" fmla="*/ 122767 w 1854585"/>
                <a:gd name="connsiteY9" fmla="*/ 698722 h 1884056"/>
                <a:gd name="connsiteX10" fmla="*/ 118533 w 1854585"/>
                <a:gd name="connsiteY10" fmla="*/ 990822 h 1884056"/>
                <a:gd name="connsiteX11" fmla="*/ 224367 w 1854585"/>
                <a:gd name="connsiteY11" fmla="*/ 990822 h 1884056"/>
                <a:gd name="connsiteX12" fmla="*/ 220133 w 1854585"/>
                <a:gd name="connsiteY12" fmla="*/ 1215189 h 1884056"/>
                <a:gd name="connsiteX13" fmla="*/ 359833 w 1854585"/>
                <a:gd name="connsiteY13" fmla="*/ 1206722 h 1884056"/>
                <a:gd name="connsiteX14" fmla="*/ 372533 w 1854585"/>
                <a:gd name="connsiteY14" fmla="*/ 1676622 h 1884056"/>
                <a:gd name="connsiteX15" fmla="*/ 575733 w 1854585"/>
                <a:gd name="connsiteY15" fmla="*/ 1676622 h 1884056"/>
                <a:gd name="connsiteX16" fmla="*/ 584200 w 1854585"/>
                <a:gd name="connsiteY16" fmla="*/ 1566556 h 1884056"/>
                <a:gd name="connsiteX17" fmla="*/ 668867 w 1854585"/>
                <a:gd name="connsiteY17" fmla="*/ 1553856 h 1884056"/>
                <a:gd name="connsiteX18" fmla="*/ 668867 w 1854585"/>
                <a:gd name="connsiteY18" fmla="*/ 1587722 h 1884056"/>
                <a:gd name="connsiteX19" fmla="*/ 842433 w 1854585"/>
                <a:gd name="connsiteY19" fmla="*/ 1583489 h 1884056"/>
                <a:gd name="connsiteX20" fmla="*/ 842433 w 1854585"/>
                <a:gd name="connsiteY20" fmla="*/ 1693556 h 1884056"/>
                <a:gd name="connsiteX21" fmla="*/ 893233 w 1854585"/>
                <a:gd name="connsiteY21" fmla="*/ 1685089 h 1884056"/>
                <a:gd name="connsiteX22" fmla="*/ 897467 w 1854585"/>
                <a:gd name="connsiteY22" fmla="*/ 1697789 h 1884056"/>
                <a:gd name="connsiteX23" fmla="*/ 1092200 w 1854585"/>
                <a:gd name="connsiteY23" fmla="*/ 1697789 h 1884056"/>
                <a:gd name="connsiteX24" fmla="*/ 1087967 w 1854585"/>
                <a:gd name="connsiteY24" fmla="*/ 1799389 h 1884056"/>
                <a:gd name="connsiteX25" fmla="*/ 1210733 w 1854585"/>
                <a:gd name="connsiteY25" fmla="*/ 1790922 h 1884056"/>
                <a:gd name="connsiteX26" fmla="*/ 1253067 w 1854585"/>
                <a:gd name="connsiteY26" fmla="*/ 1782456 h 1884056"/>
                <a:gd name="connsiteX27" fmla="*/ 1253067 w 1854585"/>
                <a:gd name="connsiteY27" fmla="*/ 1761289 h 1884056"/>
                <a:gd name="connsiteX28" fmla="*/ 1388533 w 1854585"/>
                <a:gd name="connsiteY28" fmla="*/ 1761289 h 1884056"/>
                <a:gd name="connsiteX29" fmla="*/ 1426633 w 1854585"/>
                <a:gd name="connsiteY29" fmla="*/ 1702022 h 1884056"/>
                <a:gd name="connsiteX30" fmla="*/ 1447800 w 1854585"/>
                <a:gd name="connsiteY30" fmla="*/ 1706256 h 1884056"/>
                <a:gd name="connsiteX31" fmla="*/ 1426633 w 1854585"/>
                <a:gd name="connsiteY31" fmla="*/ 1748589 h 1884056"/>
                <a:gd name="connsiteX32" fmla="*/ 1447800 w 1854585"/>
                <a:gd name="connsiteY32" fmla="*/ 1752822 h 1884056"/>
                <a:gd name="connsiteX33" fmla="*/ 1435100 w 1854585"/>
                <a:gd name="connsiteY33" fmla="*/ 1799389 h 1884056"/>
                <a:gd name="connsiteX34" fmla="*/ 1460500 w 1854585"/>
                <a:gd name="connsiteY34" fmla="*/ 1799389 h 1884056"/>
                <a:gd name="connsiteX35" fmla="*/ 1460500 w 1854585"/>
                <a:gd name="connsiteY35" fmla="*/ 1884056 h 1884056"/>
                <a:gd name="connsiteX36" fmla="*/ 1477433 w 1854585"/>
                <a:gd name="connsiteY36" fmla="*/ 1867122 h 1884056"/>
                <a:gd name="connsiteX37" fmla="*/ 1477433 w 1854585"/>
                <a:gd name="connsiteY37" fmla="*/ 1841722 h 1884056"/>
                <a:gd name="connsiteX38" fmla="*/ 1498600 w 1854585"/>
                <a:gd name="connsiteY38" fmla="*/ 1748589 h 1884056"/>
                <a:gd name="connsiteX39" fmla="*/ 1460500 w 1854585"/>
                <a:gd name="connsiteY39" fmla="*/ 1659689 h 1884056"/>
                <a:gd name="connsiteX40" fmla="*/ 1655233 w 1854585"/>
                <a:gd name="connsiteY40" fmla="*/ 1655456 h 1884056"/>
                <a:gd name="connsiteX41" fmla="*/ 1655233 w 1854585"/>
                <a:gd name="connsiteY41" fmla="*/ 1503056 h 1884056"/>
                <a:gd name="connsiteX42" fmla="*/ 1727200 w 1854585"/>
                <a:gd name="connsiteY42" fmla="*/ 1282922 h 1884056"/>
                <a:gd name="connsiteX43" fmla="*/ 1756833 w 1854585"/>
                <a:gd name="connsiteY43" fmla="*/ 1295622 h 1884056"/>
                <a:gd name="connsiteX44" fmla="*/ 1752600 w 1854585"/>
                <a:gd name="connsiteY44" fmla="*/ 1168622 h 1884056"/>
                <a:gd name="connsiteX45" fmla="*/ 1790700 w 1854585"/>
                <a:gd name="connsiteY45" fmla="*/ 1168622 h 1884056"/>
                <a:gd name="connsiteX46" fmla="*/ 1778000 w 1854585"/>
                <a:gd name="connsiteY46" fmla="*/ 961189 h 1884056"/>
                <a:gd name="connsiteX47" fmla="*/ 1828800 w 1854585"/>
                <a:gd name="connsiteY47" fmla="*/ 948489 h 1884056"/>
                <a:gd name="connsiteX48" fmla="*/ 1816100 w 1854585"/>
                <a:gd name="connsiteY48" fmla="*/ 829956 h 1884056"/>
                <a:gd name="connsiteX49" fmla="*/ 1778000 w 1854585"/>
                <a:gd name="connsiteY49" fmla="*/ 800322 h 1884056"/>
                <a:gd name="connsiteX50" fmla="*/ 1807633 w 1854585"/>
                <a:gd name="connsiteY50" fmla="*/ 702956 h 1884056"/>
                <a:gd name="connsiteX51" fmla="*/ 1824567 w 1854585"/>
                <a:gd name="connsiteY51" fmla="*/ 690256 h 1884056"/>
                <a:gd name="connsiteX52" fmla="*/ 1820333 w 1854585"/>
                <a:gd name="connsiteY52" fmla="*/ 622522 h 1884056"/>
                <a:gd name="connsiteX53" fmla="*/ 1761067 w 1854585"/>
                <a:gd name="connsiteY53" fmla="*/ 614056 h 1884056"/>
                <a:gd name="connsiteX54" fmla="*/ 1752600 w 1854585"/>
                <a:gd name="connsiteY54" fmla="*/ 575956 h 1884056"/>
                <a:gd name="connsiteX55" fmla="*/ 1749481 w 1854585"/>
                <a:gd name="connsiteY55" fmla="*/ 430241 h 1884056"/>
                <a:gd name="connsiteX56" fmla="*/ 1854200 w 1854585"/>
                <a:gd name="connsiteY56" fmla="*/ 424893 h 1884056"/>
                <a:gd name="connsiteX57" fmla="*/ 1853532 w 1854585"/>
                <a:gd name="connsiteY57" fmla="*/ 62258 h 1884056"/>
                <a:gd name="connsiteX0" fmla="*/ 741279 w 1854585"/>
                <a:gd name="connsiteY0" fmla="*/ 9932 h 1821798"/>
                <a:gd name="connsiteX1" fmla="*/ 642353 w 1854585"/>
                <a:gd name="connsiteY1" fmla="*/ 12605 h 1821798"/>
                <a:gd name="connsiteX2" fmla="*/ 639679 w 1854585"/>
                <a:gd name="connsiteY2" fmla="*/ 207784 h 1821798"/>
                <a:gd name="connsiteX3" fmla="*/ 473910 w 1854585"/>
                <a:gd name="connsiteY3" fmla="*/ 218479 h 1821798"/>
                <a:gd name="connsiteX4" fmla="*/ 465889 w 1854585"/>
                <a:gd name="connsiteY4" fmla="*/ 1910 h 1821798"/>
                <a:gd name="connsiteX5" fmla="*/ 0 w 1854585"/>
                <a:gd name="connsiteY5" fmla="*/ 7480 h 1821798"/>
                <a:gd name="connsiteX6" fmla="*/ 0 w 1854585"/>
                <a:gd name="connsiteY6" fmla="*/ 509464 h 1821798"/>
                <a:gd name="connsiteX7" fmla="*/ 0 w 1854585"/>
                <a:gd name="connsiteY7" fmla="*/ 636464 h 1821798"/>
                <a:gd name="connsiteX8" fmla="*/ 122767 w 1854585"/>
                <a:gd name="connsiteY8" fmla="*/ 636464 h 1821798"/>
                <a:gd name="connsiteX9" fmla="*/ 118533 w 1854585"/>
                <a:gd name="connsiteY9" fmla="*/ 928564 h 1821798"/>
                <a:gd name="connsiteX10" fmla="*/ 224367 w 1854585"/>
                <a:gd name="connsiteY10" fmla="*/ 928564 h 1821798"/>
                <a:gd name="connsiteX11" fmla="*/ 220133 w 1854585"/>
                <a:gd name="connsiteY11" fmla="*/ 1152931 h 1821798"/>
                <a:gd name="connsiteX12" fmla="*/ 359833 w 1854585"/>
                <a:gd name="connsiteY12" fmla="*/ 1144464 h 1821798"/>
                <a:gd name="connsiteX13" fmla="*/ 372533 w 1854585"/>
                <a:gd name="connsiteY13" fmla="*/ 1614364 h 1821798"/>
                <a:gd name="connsiteX14" fmla="*/ 575733 w 1854585"/>
                <a:gd name="connsiteY14" fmla="*/ 1614364 h 1821798"/>
                <a:gd name="connsiteX15" fmla="*/ 584200 w 1854585"/>
                <a:gd name="connsiteY15" fmla="*/ 1504298 h 1821798"/>
                <a:gd name="connsiteX16" fmla="*/ 668867 w 1854585"/>
                <a:gd name="connsiteY16" fmla="*/ 1491598 h 1821798"/>
                <a:gd name="connsiteX17" fmla="*/ 668867 w 1854585"/>
                <a:gd name="connsiteY17" fmla="*/ 1525464 h 1821798"/>
                <a:gd name="connsiteX18" fmla="*/ 842433 w 1854585"/>
                <a:gd name="connsiteY18" fmla="*/ 1521231 h 1821798"/>
                <a:gd name="connsiteX19" fmla="*/ 842433 w 1854585"/>
                <a:gd name="connsiteY19" fmla="*/ 1631298 h 1821798"/>
                <a:gd name="connsiteX20" fmla="*/ 893233 w 1854585"/>
                <a:gd name="connsiteY20" fmla="*/ 1622831 h 1821798"/>
                <a:gd name="connsiteX21" fmla="*/ 897467 w 1854585"/>
                <a:gd name="connsiteY21" fmla="*/ 1635531 h 1821798"/>
                <a:gd name="connsiteX22" fmla="*/ 1092200 w 1854585"/>
                <a:gd name="connsiteY22" fmla="*/ 1635531 h 1821798"/>
                <a:gd name="connsiteX23" fmla="*/ 1087967 w 1854585"/>
                <a:gd name="connsiteY23" fmla="*/ 1737131 h 1821798"/>
                <a:gd name="connsiteX24" fmla="*/ 1210733 w 1854585"/>
                <a:gd name="connsiteY24" fmla="*/ 1728664 h 1821798"/>
                <a:gd name="connsiteX25" fmla="*/ 1253067 w 1854585"/>
                <a:gd name="connsiteY25" fmla="*/ 1720198 h 1821798"/>
                <a:gd name="connsiteX26" fmla="*/ 1253067 w 1854585"/>
                <a:gd name="connsiteY26" fmla="*/ 1699031 h 1821798"/>
                <a:gd name="connsiteX27" fmla="*/ 1388533 w 1854585"/>
                <a:gd name="connsiteY27" fmla="*/ 1699031 h 1821798"/>
                <a:gd name="connsiteX28" fmla="*/ 1426633 w 1854585"/>
                <a:gd name="connsiteY28" fmla="*/ 1639764 h 1821798"/>
                <a:gd name="connsiteX29" fmla="*/ 1447800 w 1854585"/>
                <a:gd name="connsiteY29" fmla="*/ 1643998 h 1821798"/>
                <a:gd name="connsiteX30" fmla="*/ 1426633 w 1854585"/>
                <a:gd name="connsiteY30" fmla="*/ 1686331 h 1821798"/>
                <a:gd name="connsiteX31" fmla="*/ 1447800 w 1854585"/>
                <a:gd name="connsiteY31" fmla="*/ 1690564 h 1821798"/>
                <a:gd name="connsiteX32" fmla="*/ 1435100 w 1854585"/>
                <a:gd name="connsiteY32" fmla="*/ 1737131 h 1821798"/>
                <a:gd name="connsiteX33" fmla="*/ 1460500 w 1854585"/>
                <a:gd name="connsiteY33" fmla="*/ 1737131 h 1821798"/>
                <a:gd name="connsiteX34" fmla="*/ 1460500 w 1854585"/>
                <a:gd name="connsiteY34" fmla="*/ 1821798 h 1821798"/>
                <a:gd name="connsiteX35" fmla="*/ 1477433 w 1854585"/>
                <a:gd name="connsiteY35" fmla="*/ 1804864 h 1821798"/>
                <a:gd name="connsiteX36" fmla="*/ 1477433 w 1854585"/>
                <a:gd name="connsiteY36" fmla="*/ 1779464 h 1821798"/>
                <a:gd name="connsiteX37" fmla="*/ 1498600 w 1854585"/>
                <a:gd name="connsiteY37" fmla="*/ 1686331 h 1821798"/>
                <a:gd name="connsiteX38" fmla="*/ 1460500 w 1854585"/>
                <a:gd name="connsiteY38" fmla="*/ 1597431 h 1821798"/>
                <a:gd name="connsiteX39" fmla="*/ 1655233 w 1854585"/>
                <a:gd name="connsiteY39" fmla="*/ 1593198 h 1821798"/>
                <a:gd name="connsiteX40" fmla="*/ 1655233 w 1854585"/>
                <a:gd name="connsiteY40" fmla="*/ 1440798 h 1821798"/>
                <a:gd name="connsiteX41" fmla="*/ 1727200 w 1854585"/>
                <a:gd name="connsiteY41" fmla="*/ 1220664 h 1821798"/>
                <a:gd name="connsiteX42" fmla="*/ 1756833 w 1854585"/>
                <a:gd name="connsiteY42" fmla="*/ 1233364 h 1821798"/>
                <a:gd name="connsiteX43" fmla="*/ 1752600 w 1854585"/>
                <a:gd name="connsiteY43" fmla="*/ 1106364 h 1821798"/>
                <a:gd name="connsiteX44" fmla="*/ 1790700 w 1854585"/>
                <a:gd name="connsiteY44" fmla="*/ 1106364 h 1821798"/>
                <a:gd name="connsiteX45" fmla="*/ 1778000 w 1854585"/>
                <a:gd name="connsiteY45" fmla="*/ 898931 h 1821798"/>
                <a:gd name="connsiteX46" fmla="*/ 1828800 w 1854585"/>
                <a:gd name="connsiteY46" fmla="*/ 886231 h 1821798"/>
                <a:gd name="connsiteX47" fmla="*/ 1816100 w 1854585"/>
                <a:gd name="connsiteY47" fmla="*/ 767698 h 1821798"/>
                <a:gd name="connsiteX48" fmla="*/ 1778000 w 1854585"/>
                <a:gd name="connsiteY48" fmla="*/ 738064 h 1821798"/>
                <a:gd name="connsiteX49" fmla="*/ 1807633 w 1854585"/>
                <a:gd name="connsiteY49" fmla="*/ 640698 h 1821798"/>
                <a:gd name="connsiteX50" fmla="*/ 1824567 w 1854585"/>
                <a:gd name="connsiteY50" fmla="*/ 627998 h 1821798"/>
                <a:gd name="connsiteX51" fmla="*/ 1820333 w 1854585"/>
                <a:gd name="connsiteY51" fmla="*/ 560264 h 1821798"/>
                <a:gd name="connsiteX52" fmla="*/ 1761067 w 1854585"/>
                <a:gd name="connsiteY52" fmla="*/ 551798 h 1821798"/>
                <a:gd name="connsiteX53" fmla="*/ 1752600 w 1854585"/>
                <a:gd name="connsiteY53" fmla="*/ 513698 h 1821798"/>
                <a:gd name="connsiteX54" fmla="*/ 1749481 w 1854585"/>
                <a:gd name="connsiteY54" fmla="*/ 367983 h 1821798"/>
                <a:gd name="connsiteX55" fmla="*/ 1854200 w 1854585"/>
                <a:gd name="connsiteY55" fmla="*/ 362635 h 1821798"/>
                <a:gd name="connsiteX56" fmla="*/ 1853532 w 1854585"/>
                <a:gd name="connsiteY56" fmla="*/ 0 h 1821798"/>
                <a:gd name="connsiteX0" fmla="*/ 741279 w 1854585"/>
                <a:gd name="connsiteY0" fmla="*/ 9932 h 1821798"/>
                <a:gd name="connsiteX1" fmla="*/ 642353 w 1854585"/>
                <a:gd name="connsiteY1" fmla="*/ 3438 h 1821798"/>
                <a:gd name="connsiteX2" fmla="*/ 639679 w 1854585"/>
                <a:gd name="connsiteY2" fmla="*/ 207784 h 1821798"/>
                <a:gd name="connsiteX3" fmla="*/ 473910 w 1854585"/>
                <a:gd name="connsiteY3" fmla="*/ 218479 h 1821798"/>
                <a:gd name="connsiteX4" fmla="*/ 465889 w 1854585"/>
                <a:gd name="connsiteY4" fmla="*/ 1910 h 1821798"/>
                <a:gd name="connsiteX5" fmla="*/ 0 w 1854585"/>
                <a:gd name="connsiteY5" fmla="*/ 7480 h 1821798"/>
                <a:gd name="connsiteX6" fmla="*/ 0 w 1854585"/>
                <a:gd name="connsiteY6" fmla="*/ 509464 h 1821798"/>
                <a:gd name="connsiteX7" fmla="*/ 0 w 1854585"/>
                <a:gd name="connsiteY7" fmla="*/ 636464 h 1821798"/>
                <a:gd name="connsiteX8" fmla="*/ 122767 w 1854585"/>
                <a:gd name="connsiteY8" fmla="*/ 636464 h 1821798"/>
                <a:gd name="connsiteX9" fmla="*/ 118533 w 1854585"/>
                <a:gd name="connsiteY9" fmla="*/ 928564 h 1821798"/>
                <a:gd name="connsiteX10" fmla="*/ 224367 w 1854585"/>
                <a:gd name="connsiteY10" fmla="*/ 928564 h 1821798"/>
                <a:gd name="connsiteX11" fmla="*/ 220133 w 1854585"/>
                <a:gd name="connsiteY11" fmla="*/ 1152931 h 1821798"/>
                <a:gd name="connsiteX12" fmla="*/ 359833 w 1854585"/>
                <a:gd name="connsiteY12" fmla="*/ 1144464 h 1821798"/>
                <a:gd name="connsiteX13" fmla="*/ 372533 w 1854585"/>
                <a:gd name="connsiteY13" fmla="*/ 1614364 h 1821798"/>
                <a:gd name="connsiteX14" fmla="*/ 575733 w 1854585"/>
                <a:gd name="connsiteY14" fmla="*/ 1614364 h 1821798"/>
                <a:gd name="connsiteX15" fmla="*/ 584200 w 1854585"/>
                <a:gd name="connsiteY15" fmla="*/ 1504298 h 1821798"/>
                <a:gd name="connsiteX16" fmla="*/ 668867 w 1854585"/>
                <a:gd name="connsiteY16" fmla="*/ 1491598 h 1821798"/>
                <a:gd name="connsiteX17" fmla="*/ 668867 w 1854585"/>
                <a:gd name="connsiteY17" fmla="*/ 1525464 h 1821798"/>
                <a:gd name="connsiteX18" fmla="*/ 842433 w 1854585"/>
                <a:gd name="connsiteY18" fmla="*/ 1521231 h 1821798"/>
                <a:gd name="connsiteX19" fmla="*/ 842433 w 1854585"/>
                <a:gd name="connsiteY19" fmla="*/ 1631298 h 1821798"/>
                <a:gd name="connsiteX20" fmla="*/ 893233 w 1854585"/>
                <a:gd name="connsiteY20" fmla="*/ 1622831 h 1821798"/>
                <a:gd name="connsiteX21" fmla="*/ 897467 w 1854585"/>
                <a:gd name="connsiteY21" fmla="*/ 1635531 h 1821798"/>
                <a:gd name="connsiteX22" fmla="*/ 1092200 w 1854585"/>
                <a:gd name="connsiteY22" fmla="*/ 1635531 h 1821798"/>
                <a:gd name="connsiteX23" fmla="*/ 1087967 w 1854585"/>
                <a:gd name="connsiteY23" fmla="*/ 1737131 h 1821798"/>
                <a:gd name="connsiteX24" fmla="*/ 1210733 w 1854585"/>
                <a:gd name="connsiteY24" fmla="*/ 1728664 h 1821798"/>
                <a:gd name="connsiteX25" fmla="*/ 1253067 w 1854585"/>
                <a:gd name="connsiteY25" fmla="*/ 1720198 h 1821798"/>
                <a:gd name="connsiteX26" fmla="*/ 1253067 w 1854585"/>
                <a:gd name="connsiteY26" fmla="*/ 1699031 h 1821798"/>
                <a:gd name="connsiteX27" fmla="*/ 1388533 w 1854585"/>
                <a:gd name="connsiteY27" fmla="*/ 1699031 h 1821798"/>
                <a:gd name="connsiteX28" fmla="*/ 1426633 w 1854585"/>
                <a:gd name="connsiteY28" fmla="*/ 1639764 h 1821798"/>
                <a:gd name="connsiteX29" fmla="*/ 1447800 w 1854585"/>
                <a:gd name="connsiteY29" fmla="*/ 1643998 h 1821798"/>
                <a:gd name="connsiteX30" fmla="*/ 1426633 w 1854585"/>
                <a:gd name="connsiteY30" fmla="*/ 1686331 h 1821798"/>
                <a:gd name="connsiteX31" fmla="*/ 1447800 w 1854585"/>
                <a:gd name="connsiteY31" fmla="*/ 1690564 h 1821798"/>
                <a:gd name="connsiteX32" fmla="*/ 1435100 w 1854585"/>
                <a:gd name="connsiteY32" fmla="*/ 1737131 h 1821798"/>
                <a:gd name="connsiteX33" fmla="*/ 1460500 w 1854585"/>
                <a:gd name="connsiteY33" fmla="*/ 1737131 h 1821798"/>
                <a:gd name="connsiteX34" fmla="*/ 1460500 w 1854585"/>
                <a:gd name="connsiteY34" fmla="*/ 1821798 h 1821798"/>
                <a:gd name="connsiteX35" fmla="*/ 1477433 w 1854585"/>
                <a:gd name="connsiteY35" fmla="*/ 1804864 h 1821798"/>
                <a:gd name="connsiteX36" fmla="*/ 1477433 w 1854585"/>
                <a:gd name="connsiteY36" fmla="*/ 1779464 h 1821798"/>
                <a:gd name="connsiteX37" fmla="*/ 1498600 w 1854585"/>
                <a:gd name="connsiteY37" fmla="*/ 1686331 h 1821798"/>
                <a:gd name="connsiteX38" fmla="*/ 1460500 w 1854585"/>
                <a:gd name="connsiteY38" fmla="*/ 1597431 h 1821798"/>
                <a:gd name="connsiteX39" fmla="*/ 1655233 w 1854585"/>
                <a:gd name="connsiteY39" fmla="*/ 1593198 h 1821798"/>
                <a:gd name="connsiteX40" fmla="*/ 1655233 w 1854585"/>
                <a:gd name="connsiteY40" fmla="*/ 1440798 h 1821798"/>
                <a:gd name="connsiteX41" fmla="*/ 1727200 w 1854585"/>
                <a:gd name="connsiteY41" fmla="*/ 1220664 h 1821798"/>
                <a:gd name="connsiteX42" fmla="*/ 1756833 w 1854585"/>
                <a:gd name="connsiteY42" fmla="*/ 1233364 h 1821798"/>
                <a:gd name="connsiteX43" fmla="*/ 1752600 w 1854585"/>
                <a:gd name="connsiteY43" fmla="*/ 1106364 h 1821798"/>
                <a:gd name="connsiteX44" fmla="*/ 1790700 w 1854585"/>
                <a:gd name="connsiteY44" fmla="*/ 1106364 h 1821798"/>
                <a:gd name="connsiteX45" fmla="*/ 1778000 w 1854585"/>
                <a:gd name="connsiteY45" fmla="*/ 898931 h 1821798"/>
                <a:gd name="connsiteX46" fmla="*/ 1828800 w 1854585"/>
                <a:gd name="connsiteY46" fmla="*/ 886231 h 1821798"/>
                <a:gd name="connsiteX47" fmla="*/ 1816100 w 1854585"/>
                <a:gd name="connsiteY47" fmla="*/ 767698 h 1821798"/>
                <a:gd name="connsiteX48" fmla="*/ 1778000 w 1854585"/>
                <a:gd name="connsiteY48" fmla="*/ 738064 h 1821798"/>
                <a:gd name="connsiteX49" fmla="*/ 1807633 w 1854585"/>
                <a:gd name="connsiteY49" fmla="*/ 640698 h 1821798"/>
                <a:gd name="connsiteX50" fmla="*/ 1824567 w 1854585"/>
                <a:gd name="connsiteY50" fmla="*/ 627998 h 1821798"/>
                <a:gd name="connsiteX51" fmla="*/ 1820333 w 1854585"/>
                <a:gd name="connsiteY51" fmla="*/ 560264 h 1821798"/>
                <a:gd name="connsiteX52" fmla="*/ 1761067 w 1854585"/>
                <a:gd name="connsiteY52" fmla="*/ 551798 h 1821798"/>
                <a:gd name="connsiteX53" fmla="*/ 1752600 w 1854585"/>
                <a:gd name="connsiteY53" fmla="*/ 513698 h 1821798"/>
                <a:gd name="connsiteX54" fmla="*/ 1749481 w 1854585"/>
                <a:gd name="connsiteY54" fmla="*/ 367983 h 1821798"/>
                <a:gd name="connsiteX55" fmla="*/ 1854200 w 1854585"/>
                <a:gd name="connsiteY55" fmla="*/ 362635 h 1821798"/>
                <a:gd name="connsiteX56" fmla="*/ 1853532 w 1854585"/>
                <a:gd name="connsiteY56"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84200 w 1854585"/>
                <a:gd name="connsiteY14" fmla="*/ 1504298 h 1821798"/>
                <a:gd name="connsiteX15" fmla="*/ 668867 w 1854585"/>
                <a:gd name="connsiteY15" fmla="*/ 1491598 h 1821798"/>
                <a:gd name="connsiteX16" fmla="*/ 668867 w 1854585"/>
                <a:gd name="connsiteY16" fmla="*/ 1525464 h 1821798"/>
                <a:gd name="connsiteX17" fmla="*/ 842433 w 1854585"/>
                <a:gd name="connsiteY17" fmla="*/ 1521231 h 1821798"/>
                <a:gd name="connsiteX18" fmla="*/ 842433 w 1854585"/>
                <a:gd name="connsiteY18" fmla="*/ 1631298 h 1821798"/>
                <a:gd name="connsiteX19" fmla="*/ 893233 w 1854585"/>
                <a:gd name="connsiteY19" fmla="*/ 1622831 h 1821798"/>
                <a:gd name="connsiteX20" fmla="*/ 897467 w 1854585"/>
                <a:gd name="connsiteY20" fmla="*/ 1635531 h 1821798"/>
                <a:gd name="connsiteX21" fmla="*/ 1092200 w 1854585"/>
                <a:gd name="connsiteY21" fmla="*/ 1635531 h 1821798"/>
                <a:gd name="connsiteX22" fmla="*/ 1087967 w 1854585"/>
                <a:gd name="connsiteY22" fmla="*/ 1737131 h 1821798"/>
                <a:gd name="connsiteX23" fmla="*/ 1210733 w 1854585"/>
                <a:gd name="connsiteY23" fmla="*/ 1728664 h 1821798"/>
                <a:gd name="connsiteX24" fmla="*/ 1253067 w 1854585"/>
                <a:gd name="connsiteY24" fmla="*/ 1720198 h 1821798"/>
                <a:gd name="connsiteX25" fmla="*/ 1253067 w 1854585"/>
                <a:gd name="connsiteY25" fmla="*/ 1699031 h 1821798"/>
                <a:gd name="connsiteX26" fmla="*/ 1388533 w 1854585"/>
                <a:gd name="connsiteY26" fmla="*/ 1699031 h 1821798"/>
                <a:gd name="connsiteX27" fmla="*/ 1426633 w 1854585"/>
                <a:gd name="connsiteY27" fmla="*/ 1639764 h 1821798"/>
                <a:gd name="connsiteX28" fmla="*/ 1447800 w 1854585"/>
                <a:gd name="connsiteY28" fmla="*/ 1643998 h 1821798"/>
                <a:gd name="connsiteX29" fmla="*/ 1426633 w 1854585"/>
                <a:gd name="connsiteY29" fmla="*/ 1686331 h 1821798"/>
                <a:gd name="connsiteX30" fmla="*/ 1447800 w 1854585"/>
                <a:gd name="connsiteY30" fmla="*/ 1690564 h 1821798"/>
                <a:gd name="connsiteX31" fmla="*/ 1435100 w 1854585"/>
                <a:gd name="connsiteY31" fmla="*/ 1737131 h 1821798"/>
                <a:gd name="connsiteX32" fmla="*/ 1460500 w 1854585"/>
                <a:gd name="connsiteY32" fmla="*/ 1737131 h 1821798"/>
                <a:gd name="connsiteX33" fmla="*/ 1460500 w 1854585"/>
                <a:gd name="connsiteY33" fmla="*/ 1821798 h 1821798"/>
                <a:gd name="connsiteX34" fmla="*/ 1477433 w 1854585"/>
                <a:gd name="connsiteY34" fmla="*/ 1804864 h 1821798"/>
                <a:gd name="connsiteX35" fmla="*/ 1477433 w 1854585"/>
                <a:gd name="connsiteY35" fmla="*/ 1779464 h 1821798"/>
                <a:gd name="connsiteX36" fmla="*/ 1498600 w 1854585"/>
                <a:gd name="connsiteY36" fmla="*/ 1686331 h 1821798"/>
                <a:gd name="connsiteX37" fmla="*/ 1460500 w 1854585"/>
                <a:gd name="connsiteY37" fmla="*/ 1597431 h 1821798"/>
                <a:gd name="connsiteX38" fmla="*/ 1655233 w 1854585"/>
                <a:gd name="connsiteY38" fmla="*/ 1593198 h 1821798"/>
                <a:gd name="connsiteX39" fmla="*/ 1655233 w 1854585"/>
                <a:gd name="connsiteY39" fmla="*/ 1440798 h 1821798"/>
                <a:gd name="connsiteX40" fmla="*/ 1727200 w 1854585"/>
                <a:gd name="connsiteY40" fmla="*/ 1220664 h 1821798"/>
                <a:gd name="connsiteX41" fmla="*/ 1756833 w 1854585"/>
                <a:gd name="connsiteY41" fmla="*/ 1233364 h 1821798"/>
                <a:gd name="connsiteX42" fmla="*/ 1752600 w 1854585"/>
                <a:gd name="connsiteY42" fmla="*/ 1106364 h 1821798"/>
                <a:gd name="connsiteX43" fmla="*/ 1790700 w 1854585"/>
                <a:gd name="connsiteY43" fmla="*/ 1106364 h 1821798"/>
                <a:gd name="connsiteX44" fmla="*/ 1778000 w 1854585"/>
                <a:gd name="connsiteY44" fmla="*/ 898931 h 1821798"/>
                <a:gd name="connsiteX45" fmla="*/ 1828800 w 1854585"/>
                <a:gd name="connsiteY45" fmla="*/ 886231 h 1821798"/>
                <a:gd name="connsiteX46" fmla="*/ 1816100 w 1854585"/>
                <a:gd name="connsiteY46" fmla="*/ 767698 h 1821798"/>
                <a:gd name="connsiteX47" fmla="*/ 1778000 w 1854585"/>
                <a:gd name="connsiteY47" fmla="*/ 738064 h 1821798"/>
                <a:gd name="connsiteX48" fmla="*/ 1807633 w 1854585"/>
                <a:gd name="connsiteY48" fmla="*/ 640698 h 1821798"/>
                <a:gd name="connsiteX49" fmla="*/ 1824567 w 1854585"/>
                <a:gd name="connsiteY49" fmla="*/ 627998 h 1821798"/>
                <a:gd name="connsiteX50" fmla="*/ 1820333 w 1854585"/>
                <a:gd name="connsiteY50" fmla="*/ 560264 h 1821798"/>
                <a:gd name="connsiteX51" fmla="*/ 1761067 w 1854585"/>
                <a:gd name="connsiteY51" fmla="*/ 551798 h 1821798"/>
                <a:gd name="connsiteX52" fmla="*/ 1752600 w 1854585"/>
                <a:gd name="connsiteY52" fmla="*/ 513698 h 1821798"/>
                <a:gd name="connsiteX53" fmla="*/ 1749481 w 1854585"/>
                <a:gd name="connsiteY53" fmla="*/ 367983 h 1821798"/>
                <a:gd name="connsiteX54" fmla="*/ 1854200 w 1854585"/>
                <a:gd name="connsiteY54" fmla="*/ 362635 h 1821798"/>
                <a:gd name="connsiteX55" fmla="*/ 1853532 w 1854585"/>
                <a:gd name="connsiteY55"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668867 w 1854585"/>
                <a:gd name="connsiteY15" fmla="*/ 1491598 h 1821798"/>
                <a:gd name="connsiteX16" fmla="*/ 668867 w 1854585"/>
                <a:gd name="connsiteY16" fmla="*/ 1525464 h 1821798"/>
                <a:gd name="connsiteX17" fmla="*/ 842433 w 1854585"/>
                <a:gd name="connsiteY17" fmla="*/ 1521231 h 1821798"/>
                <a:gd name="connsiteX18" fmla="*/ 842433 w 1854585"/>
                <a:gd name="connsiteY18" fmla="*/ 1631298 h 1821798"/>
                <a:gd name="connsiteX19" fmla="*/ 893233 w 1854585"/>
                <a:gd name="connsiteY19" fmla="*/ 1622831 h 1821798"/>
                <a:gd name="connsiteX20" fmla="*/ 897467 w 1854585"/>
                <a:gd name="connsiteY20" fmla="*/ 1635531 h 1821798"/>
                <a:gd name="connsiteX21" fmla="*/ 1092200 w 1854585"/>
                <a:gd name="connsiteY21" fmla="*/ 1635531 h 1821798"/>
                <a:gd name="connsiteX22" fmla="*/ 1087967 w 1854585"/>
                <a:gd name="connsiteY22" fmla="*/ 1737131 h 1821798"/>
                <a:gd name="connsiteX23" fmla="*/ 1210733 w 1854585"/>
                <a:gd name="connsiteY23" fmla="*/ 1728664 h 1821798"/>
                <a:gd name="connsiteX24" fmla="*/ 1253067 w 1854585"/>
                <a:gd name="connsiteY24" fmla="*/ 1720198 h 1821798"/>
                <a:gd name="connsiteX25" fmla="*/ 1253067 w 1854585"/>
                <a:gd name="connsiteY25" fmla="*/ 1699031 h 1821798"/>
                <a:gd name="connsiteX26" fmla="*/ 1388533 w 1854585"/>
                <a:gd name="connsiteY26" fmla="*/ 1699031 h 1821798"/>
                <a:gd name="connsiteX27" fmla="*/ 1426633 w 1854585"/>
                <a:gd name="connsiteY27" fmla="*/ 1639764 h 1821798"/>
                <a:gd name="connsiteX28" fmla="*/ 1447800 w 1854585"/>
                <a:gd name="connsiteY28" fmla="*/ 1643998 h 1821798"/>
                <a:gd name="connsiteX29" fmla="*/ 1426633 w 1854585"/>
                <a:gd name="connsiteY29" fmla="*/ 1686331 h 1821798"/>
                <a:gd name="connsiteX30" fmla="*/ 1447800 w 1854585"/>
                <a:gd name="connsiteY30" fmla="*/ 1690564 h 1821798"/>
                <a:gd name="connsiteX31" fmla="*/ 1435100 w 1854585"/>
                <a:gd name="connsiteY31" fmla="*/ 1737131 h 1821798"/>
                <a:gd name="connsiteX32" fmla="*/ 1460500 w 1854585"/>
                <a:gd name="connsiteY32" fmla="*/ 1737131 h 1821798"/>
                <a:gd name="connsiteX33" fmla="*/ 1460500 w 1854585"/>
                <a:gd name="connsiteY33" fmla="*/ 1821798 h 1821798"/>
                <a:gd name="connsiteX34" fmla="*/ 1477433 w 1854585"/>
                <a:gd name="connsiteY34" fmla="*/ 1804864 h 1821798"/>
                <a:gd name="connsiteX35" fmla="*/ 1477433 w 1854585"/>
                <a:gd name="connsiteY35" fmla="*/ 1779464 h 1821798"/>
                <a:gd name="connsiteX36" fmla="*/ 1498600 w 1854585"/>
                <a:gd name="connsiteY36" fmla="*/ 1686331 h 1821798"/>
                <a:gd name="connsiteX37" fmla="*/ 1460500 w 1854585"/>
                <a:gd name="connsiteY37" fmla="*/ 1597431 h 1821798"/>
                <a:gd name="connsiteX38" fmla="*/ 1655233 w 1854585"/>
                <a:gd name="connsiteY38" fmla="*/ 1593198 h 1821798"/>
                <a:gd name="connsiteX39" fmla="*/ 1655233 w 1854585"/>
                <a:gd name="connsiteY39" fmla="*/ 1440798 h 1821798"/>
                <a:gd name="connsiteX40" fmla="*/ 1727200 w 1854585"/>
                <a:gd name="connsiteY40" fmla="*/ 1220664 h 1821798"/>
                <a:gd name="connsiteX41" fmla="*/ 1756833 w 1854585"/>
                <a:gd name="connsiteY41" fmla="*/ 1233364 h 1821798"/>
                <a:gd name="connsiteX42" fmla="*/ 1752600 w 1854585"/>
                <a:gd name="connsiteY42" fmla="*/ 1106364 h 1821798"/>
                <a:gd name="connsiteX43" fmla="*/ 1790700 w 1854585"/>
                <a:gd name="connsiteY43" fmla="*/ 1106364 h 1821798"/>
                <a:gd name="connsiteX44" fmla="*/ 1778000 w 1854585"/>
                <a:gd name="connsiteY44" fmla="*/ 898931 h 1821798"/>
                <a:gd name="connsiteX45" fmla="*/ 1828800 w 1854585"/>
                <a:gd name="connsiteY45" fmla="*/ 886231 h 1821798"/>
                <a:gd name="connsiteX46" fmla="*/ 1816100 w 1854585"/>
                <a:gd name="connsiteY46" fmla="*/ 767698 h 1821798"/>
                <a:gd name="connsiteX47" fmla="*/ 1778000 w 1854585"/>
                <a:gd name="connsiteY47" fmla="*/ 738064 h 1821798"/>
                <a:gd name="connsiteX48" fmla="*/ 1807633 w 1854585"/>
                <a:gd name="connsiteY48" fmla="*/ 640698 h 1821798"/>
                <a:gd name="connsiteX49" fmla="*/ 1824567 w 1854585"/>
                <a:gd name="connsiteY49" fmla="*/ 627998 h 1821798"/>
                <a:gd name="connsiteX50" fmla="*/ 1820333 w 1854585"/>
                <a:gd name="connsiteY50" fmla="*/ 560264 h 1821798"/>
                <a:gd name="connsiteX51" fmla="*/ 1761067 w 1854585"/>
                <a:gd name="connsiteY51" fmla="*/ 551798 h 1821798"/>
                <a:gd name="connsiteX52" fmla="*/ 1752600 w 1854585"/>
                <a:gd name="connsiteY52" fmla="*/ 513698 h 1821798"/>
                <a:gd name="connsiteX53" fmla="*/ 1749481 w 1854585"/>
                <a:gd name="connsiteY53" fmla="*/ 367983 h 1821798"/>
                <a:gd name="connsiteX54" fmla="*/ 1854200 w 1854585"/>
                <a:gd name="connsiteY54" fmla="*/ 362635 h 1821798"/>
                <a:gd name="connsiteX55" fmla="*/ 1853532 w 1854585"/>
                <a:gd name="connsiteY55"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668867 w 1854585"/>
                <a:gd name="connsiteY15" fmla="*/ 1525464 h 1821798"/>
                <a:gd name="connsiteX16" fmla="*/ 842433 w 1854585"/>
                <a:gd name="connsiteY16" fmla="*/ 1521231 h 1821798"/>
                <a:gd name="connsiteX17" fmla="*/ 842433 w 1854585"/>
                <a:gd name="connsiteY17" fmla="*/ 1631298 h 1821798"/>
                <a:gd name="connsiteX18" fmla="*/ 893233 w 1854585"/>
                <a:gd name="connsiteY18" fmla="*/ 1622831 h 1821798"/>
                <a:gd name="connsiteX19" fmla="*/ 897467 w 1854585"/>
                <a:gd name="connsiteY19" fmla="*/ 1635531 h 1821798"/>
                <a:gd name="connsiteX20" fmla="*/ 1092200 w 1854585"/>
                <a:gd name="connsiteY20" fmla="*/ 1635531 h 1821798"/>
                <a:gd name="connsiteX21" fmla="*/ 1087967 w 1854585"/>
                <a:gd name="connsiteY21" fmla="*/ 1737131 h 1821798"/>
                <a:gd name="connsiteX22" fmla="*/ 1210733 w 1854585"/>
                <a:gd name="connsiteY22" fmla="*/ 1728664 h 1821798"/>
                <a:gd name="connsiteX23" fmla="*/ 1253067 w 1854585"/>
                <a:gd name="connsiteY23" fmla="*/ 1720198 h 1821798"/>
                <a:gd name="connsiteX24" fmla="*/ 1253067 w 1854585"/>
                <a:gd name="connsiteY24" fmla="*/ 1699031 h 1821798"/>
                <a:gd name="connsiteX25" fmla="*/ 1388533 w 1854585"/>
                <a:gd name="connsiteY25" fmla="*/ 1699031 h 1821798"/>
                <a:gd name="connsiteX26" fmla="*/ 1426633 w 1854585"/>
                <a:gd name="connsiteY26" fmla="*/ 1639764 h 1821798"/>
                <a:gd name="connsiteX27" fmla="*/ 1447800 w 1854585"/>
                <a:gd name="connsiteY27" fmla="*/ 1643998 h 1821798"/>
                <a:gd name="connsiteX28" fmla="*/ 1426633 w 1854585"/>
                <a:gd name="connsiteY28" fmla="*/ 1686331 h 1821798"/>
                <a:gd name="connsiteX29" fmla="*/ 1447800 w 1854585"/>
                <a:gd name="connsiteY29" fmla="*/ 1690564 h 1821798"/>
                <a:gd name="connsiteX30" fmla="*/ 1435100 w 1854585"/>
                <a:gd name="connsiteY30" fmla="*/ 1737131 h 1821798"/>
                <a:gd name="connsiteX31" fmla="*/ 1460500 w 1854585"/>
                <a:gd name="connsiteY31" fmla="*/ 1737131 h 1821798"/>
                <a:gd name="connsiteX32" fmla="*/ 1460500 w 1854585"/>
                <a:gd name="connsiteY32" fmla="*/ 1821798 h 1821798"/>
                <a:gd name="connsiteX33" fmla="*/ 1477433 w 1854585"/>
                <a:gd name="connsiteY33" fmla="*/ 1804864 h 1821798"/>
                <a:gd name="connsiteX34" fmla="*/ 1477433 w 1854585"/>
                <a:gd name="connsiteY34" fmla="*/ 1779464 h 1821798"/>
                <a:gd name="connsiteX35" fmla="*/ 1498600 w 1854585"/>
                <a:gd name="connsiteY35" fmla="*/ 1686331 h 1821798"/>
                <a:gd name="connsiteX36" fmla="*/ 1460500 w 1854585"/>
                <a:gd name="connsiteY36" fmla="*/ 1597431 h 1821798"/>
                <a:gd name="connsiteX37" fmla="*/ 1655233 w 1854585"/>
                <a:gd name="connsiteY37" fmla="*/ 1593198 h 1821798"/>
                <a:gd name="connsiteX38" fmla="*/ 1655233 w 1854585"/>
                <a:gd name="connsiteY38" fmla="*/ 1440798 h 1821798"/>
                <a:gd name="connsiteX39" fmla="*/ 1727200 w 1854585"/>
                <a:gd name="connsiteY39" fmla="*/ 1220664 h 1821798"/>
                <a:gd name="connsiteX40" fmla="*/ 1756833 w 1854585"/>
                <a:gd name="connsiteY40" fmla="*/ 1233364 h 1821798"/>
                <a:gd name="connsiteX41" fmla="*/ 1752600 w 1854585"/>
                <a:gd name="connsiteY41" fmla="*/ 1106364 h 1821798"/>
                <a:gd name="connsiteX42" fmla="*/ 1790700 w 1854585"/>
                <a:gd name="connsiteY42" fmla="*/ 1106364 h 1821798"/>
                <a:gd name="connsiteX43" fmla="*/ 1778000 w 1854585"/>
                <a:gd name="connsiteY43" fmla="*/ 898931 h 1821798"/>
                <a:gd name="connsiteX44" fmla="*/ 1828800 w 1854585"/>
                <a:gd name="connsiteY44" fmla="*/ 886231 h 1821798"/>
                <a:gd name="connsiteX45" fmla="*/ 1816100 w 1854585"/>
                <a:gd name="connsiteY45" fmla="*/ 767698 h 1821798"/>
                <a:gd name="connsiteX46" fmla="*/ 1778000 w 1854585"/>
                <a:gd name="connsiteY46" fmla="*/ 738064 h 1821798"/>
                <a:gd name="connsiteX47" fmla="*/ 1807633 w 1854585"/>
                <a:gd name="connsiteY47" fmla="*/ 640698 h 1821798"/>
                <a:gd name="connsiteX48" fmla="*/ 1824567 w 1854585"/>
                <a:gd name="connsiteY48" fmla="*/ 627998 h 1821798"/>
                <a:gd name="connsiteX49" fmla="*/ 1820333 w 1854585"/>
                <a:gd name="connsiteY49" fmla="*/ 560264 h 1821798"/>
                <a:gd name="connsiteX50" fmla="*/ 1761067 w 1854585"/>
                <a:gd name="connsiteY50" fmla="*/ 551798 h 1821798"/>
                <a:gd name="connsiteX51" fmla="*/ 1752600 w 1854585"/>
                <a:gd name="connsiteY51" fmla="*/ 513698 h 1821798"/>
                <a:gd name="connsiteX52" fmla="*/ 1749481 w 1854585"/>
                <a:gd name="connsiteY52" fmla="*/ 367983 h 1821798"/>
                <a:gd name="connsiteX53" fmla="*/ 1854200 w 1854585"/>
                <a:gd name="connsiteY53" fmla="*/ 362635 h 1821798"/>
                <a:gd name="connsiteX54" fmla="*/ 1853532 w 1854585"/>
                <a:gd name="connsiteY54"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31298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87967 w 1854585"/>
                <a:gd name="connsiteY20" fmla="*/ 1737131 h 1821798"/>
                <a:gd name="connsiteX21" fmla="*/ 1210733 w 1854585"/>
                <a:gd name="connsiteY21" fmla="*/ 1728664 h 1821798"/>
                <a:gd name="connsiteX22" fmla="*/ 1253067 w 1854585"/>
                <a:gd name="connsiteY22" fmla="*/ 1720198 h 1821798"/>
                <a:gd name="connsiteX23" fmla="*/ 1253067 w 1854585"/>
                <a:gd name="connsiteY23" fmla="*/ 1699031 h 1821798"/>
                <a:gd name="connsiteX24" fmla="*/ 1388533 w 1854585"/>
                <a:gd name="connsiteY24" fmla="*/ 1699031 h 1821798"/>
                <a:gd name="connsiteX25" fmla="*/ 1426633 w 1854585"/>
                <a:gd name="connsiteY25" fmla="*/ 1639764 h 1821798"/>
                <a:gd name="connsiteX26" fmla="*/ 1447800 w 1854585"/>
                <a:gd name="connsiteY26" fmla="*/ 1643998 h 1821798"/>
                <a:gd name="connsiteX27" fmla="*/ 1426633 w 1854585"/>
                <a:gd name="connsiteY27" fmla="*/ 1686331 h 1821798"/>
                <a:gd name="connsiteX28" fmla="*/ 1447800 w 1854585"/>
                <a:gd name="connsiteY28" fmla="*/ 1690564 h 1821798"/>
                <a:gd name="connsiteX29" fmla="*/ 1435100 w 1854585"/>
                <a:gd name="connsiteY29" fmla="*/ 1737131 h 1821798"/>
                <a:gd name="connsiteX30" fmla="*/ 1460500 w 1854585"/>
                <a:gd name="connsiteY30" fmla="*/ 1737131 h 1821798"/>
                <a:gd name="connsiteX31" fmla="*/ 1460500 w 1854585"/>
                <a:gd name="connsiteY31" fmla="*/ 1821798 h 1821798"/>
                <a:gd name="connsiteX32" fmla="*/ 1477433 w 1854585"/>
                <a:gd name="connsiteY32" fmla="*/ 1804864 h 1821798"/>
                <a:gd name="connsiteX33" fmla="*/ 1477433 w 1854585"/>
                <a:gd name="connsiteY33" fmla="*/ 1779464 h 1821798"/>
                <a:gd name="connsiteX34" fmla="*/ 1498600 w 1854585"/>
                <a:gd name="connsiteY34" fmla="*/ 1686331 h 1821798"/>
                <a:gd name="connsiteX35" fmla="*/ 1460500 w 1854585"/>
                <a:gd name="connsiteY35" fmla="*/ 1597431 h 1821798"/>
                <a:gd name="connsiteX36" fmla="*/ 1655233 w 1854585"/>
                <a:gd name="connsiteY36" fmla="*/ 1593198 h 1821798"/>
                <a:gd name="connsiteX37" fmla="*/ 1655233 w 1854585"/>
                <a:gd name="connsiteY37" fmla="*/ 1440798 h 1821798"/>
                <a:gd name="connsiteX38" fmla="*/ 1727200 w 1854585"/>
                <a:gd name="connsiteY38" fmla="*/ 1220664 h 1821798"/>
                <a:gd name="connsiteX39" fmla="*/ 1756833 w 1854585"/>
                <a:gd name="connsiteY39" fmla="*/ 1233364 h 1821798"/>
                <a:gd name="connsiteX40" fmla="*/ 1752600 w 1854585"/>
                <a:gd name="connsiteY40" fmla="*/ 1106364 h 1821798"/>
                <a:gd name="connsiteX41" fmla="*/ 1790700 w 1854585"/>
                <a:gd name="connsiteY41" fmla="*/ 1106364 h 1821798"/>
                <a:gd name="connsiteX42" fmla="*/ 1778000 w 1854585"/>
                <a:gd name="connsiteY42" fmla="*/ 898931 h 1821798"/>
                <a:gd name="connsiteX43" fmla="*/ 1828800 w 1854585"/>
                <a:gd name="connsiteY43" fmla="*/ 886231 h 1821798"/>
                <a:gd name="connsiteX44" fmla="*/ 1816100 w 1854585"/>
                <a:gd name="connsiteY44" fmla="*/ 767698 h 1821798"/>
                <a:gd name="connsiteX45" fmla="*/ 1778000 w 1854585"/>
                <a:gd name="connsiteY45" fmla="*/ 738064 h 1821798"/>
                <a:gd name="connsiteX46" fmla="*/ 1807633 w 1854585"/>
                <a:gd name="connsiteY46" fmla="*/ 640698 h 1821798"/>
                <a:gd name="connsiteX47" fmla="*/ 1824567 w 1854585"/>
                <a:gd name="connsiteY47" fmla="*/ 627998 h 1821798"/>
                <a:gd name="connsiteX48" fmla="*/ 1820333 w 1854585"/>
                <a:gd name="connsiteY48" fmla="*/ 560264 h 1821798"/>
                <a:gd name="connsiteX49" fmla="*/ 1761067 w 1854585"/>
                <a:gd name="connsiteY49" fmla="*/ 551798 h 1821798"/>
                <a:gd name="connsiteX50" fmla="*/ 1752600 w 1854585"/>
                <a:gd name="connsiteY50" fmla="*/ 513698 h 1821798"/>
                <a:gd name="connsiteX51" fmla="*/ 1749481 w 1854585"/>
                <a:gd name="connsiteY51" fmla="*/ 367983 h 1821798"/>
                <a:gd name="connsiteX52" fmla="*/ 1854200 w 1854585"/>
                <a:gd name="connsiteY52" fmla="*/ 362635 h 1821798"/>
                <a:gd name="connsiteX53" fmla="*/ 1853532 w 1854585"/>
                <a:gd name="connsiteY53"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87967 w 1854585"/>
                <a:gd name="connsiteY20" fmla="*/ 1737131 h 1821798"/>
                <a:gd name="connsiteX21" fmla="*/ 1210733 w 1854585"/>
                <a:gd name="connsiteY21" fmla="*/ 1728664 h 1821798"/>
                <a:gd name="connsiteX22" fmla="*/ 1253067 w 1854585"/>
                <a:gd name="connsiteY22" fmla="*/ 1720198 h 1821798"/>
                <a:gd name="connsiteX23" fmla="*/ 1253067 w 1854585"/>
                <a:gd name="connsiteY23" fmla="*/ 1699031 h 1821798"/>
                <a:gd name="connsiteX24" fmla="*/ 1388533 w 1854585"/>
                <a:gd name="connsiteY24" fmla="*/ 1699031 h 1821798"/>
                <a:gd name="connsiteX25" fmla="*/ 1426633 w 1854585"/>
                <a:gd name="connsiteY25" fmla="*/ 1639764 h 1821798"/>
                <a:gd name="connsiteX26" fmla="*/ 1447800 w 1854585"/>
                <a:gd name="connsiteY26" fmla="*/ 1643998 h 1821798"/>
                <a:gd name="connsiteX27" fmla="*/ 1426633 w 1854585"/>
                <a:gd name="connsiteY27" fmla="*/ 1686331 h 1821798"/>
                <a:gd name="connsiteX28" fmla="*/ 1447800 w 1854585"/>
                <a:gd name="connsiteY28" fmla="*/ 1690564 h 1821798"/>
                <a:gd name="connsiteX29" fmla="*/ 1435100 w 1854585"/>
                <a:gd name="connsiteY29" fmla="*/ 1737131 h 1821798"/>
                <a:gd name="connsiteX30" fmla="*/ 1460500 w 1854585"/>
                <a:gd name="connsiteY30" fmla="*/ 1737131 h 1821798"/>
                <a:gd name="connsiteX31" fmla="*/ 1460500 w 1854585"/>
                <a:gd name="connsiteY31" fmla="*/ 1821798 h 1821798"/>
                <a:gd name="connsiteX32" fmla="*/ 1477433 w 1854585"/>
                <a:gd name="connsiteY32" fmla="*/ 1804864 h 1821798"/>
                <a:gd name="connsiteX33" fmla="*/ 1477433 w 1854585"/>
                <a:gd name="connsiteY33" fmla="*/ 1779464 h 1821798"/>
                <a:gd name="connsiteX34" fmla="*/ 1498600 w 1854585"/>
                <a:gd name="connsiteY34" fmla="*/ 1686331 h 1821798"/>
                <a:gd name="connsiteX35" fmla="*/ 1460500 w 1854585"/>
                <a:gd name="connsiteY35" fmla="*/ 1597431 h 1821798"/>
                <a:gd name="connsiteX36" fmla="*/ 1655233 w 1854585"/>
                <a:gd name="connsiteY36" fmla="*/ 1593198 h 1821798"/>
                <a:gd name="connsiteX37" fmla="*/ 1655233 w 1854585"/>
                <a:gd name="connsiteY37" fmla="*/ 1440798 h 1821798"/>
                <a:gd name="connsiteX38" fmla="*/ 1727200 w 1854585"/>
                <a:gd name="connsiteY38" fmla="*/ 1220664 h 1821798"/>
                <a:gd name="connsiteX39" fmla="*/ 1756833 w 1854585"/>
                <a:gd name="connsiteY39" fmla="*/ 1233364 h 1821798"/>
                <a:gd name="connsiteX40" fmla="*/ 1752600 w 1854585"/>
                <a:gd name="connsiteY40" fmla="*/ 1106364 h 1821798"/>
                <a:gd name="connsiteX41" fmla="*/ 1790700 w 1854585"/>
                <a:gd name="connsiteY41" fmla="*/ 1106364 h 1821798"/>
                <a:gd name="connsiteX42" fmla="*/ 1778000 w 1854585"/>
                <a:gd name="connsiteY42" fmla="*/ 898931 h 1821798"/>
                <a:gd name="connsiteX43" fmla="*/ 1828800 w 1854585"/>
                <a:gd name="connsiteY43" fmla="*/ 886231 h 1821798"/>
                <a:gd name="connsiteX44" fmla="*/ 1816100 w 1854585"/>
                <a:gd name="connsiteY44" fmla="*/ 767698 h 1821798"/>
                <a:gd name="connsiteX45" fmla="*/ 1778000 w 1854585"/>
                <a:gd name="connsiteY45" fmla="*/ 738064 h 1821798"/>
                <a:gd name="connsiteX46" fmla="*/ 1807633 w 1854585"/>
                <a:gd name="connsiteY46" fmla="*/ 640698 h 1821798"/>
                <a:gd name="connsiteX47" fmla="*/ 1824567 w 1854585"/>
                <a:gd name="connsiteY47" fmla="*/ 627998 h 1821798"/>
                <a:gd name="connsiteX48" fmla="*/ 1820333 w 1854585"/>
                <a:gd name="connsiteY48" fmla="*/ 560264 h 1821798"/>
                <a:gd name="connsiteX49" fmla="*/ 1761067 w 1854585"/>
                <a:gd name="connsiteY49" fmla="*/ 551798 h 1821798"/>
                <a:gd name="connsiteX50" fmla="*/ 1752600 w 1854585"/>
                <a:gd name="connsiteY50" fmla="*/ 513698 h 1821798"/>
                <a:gd name="connsiteX51" fmla="*/ 1749481 w 1854585"/>
                <a:gd name="connsiteY51" fmla="*/ 367983 h 1821798"/>
                <a:gd name="connsiteX52" fmla="*/ 1854200 w 1854585"/>
                <a:gd name="connsiteY52" fmla="*/ 362635 h 1821798"/>
                <a:gd name="connsiteX53" fmla="*/ 1853532 w 1854585"/>
                <a:gd name="connsiteY53"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87967 w 1854585"/>
                <a:gd name="connsiteY20" fmla="*/ 1737131 h 1821798"/>
                <a:gd name="connsiteX21" fmla="*/ 1253067 w 1854585"/>
                <a:gd name="connsiteY21" fmla="*/ 1720198 h 1821798"/>
                <a:gd name="connsiteX22" fmla="*/ 1253067 w 1854585"/>
                <a:gd name="connsiteY22" fmla="*/ 1699031 h 1821798"/>
                <a:gd name="connsiteX23" fmla="*/ 1388533 w 1854585"/>
                <a:gd name="connsiteY23" fmla="*/ 1699031 h 1821798"/>
                <a:gd name="connsiteX24" fmla="*/ 1426633 w 1854585"/>
                <a:gd name="connsiteY24" fmla="*/ 1639764 h 1821798"/>
                <a:gd name="connsiteX25" fmla="*/ 1447800 w 1854585"/>
                <a:gd name="connsiteY25" fmla="*/ 1643998 h 1821798"/>
                <a:gd name="connsiteX26" fmla="*/ 1426633 w 1854585"/>
                <a:gd name="connsiteY26" fmla="*/ 1686331 h 1821798"/>
                <a:gd name="connsiteX27" fmla="*/ 1447800 w 1854585"/>
                <a:gd name="connsiteY27" fmla="*/ 1690564 h 1821798"/>
                <a:gd name="connsiteX28" fmla="*/ 1435100 w 1854585"/>
                <a:gd name="connsiteY28" fmla="*/ 1737131 h 1821798"/>
                <a:gd name="connsiteX29" fmla="*/ 1460500 w 1854585"/>
                <a:gd name="connsiteY29" fmla="*/ 1737131 h 1821798"/>
                <a:gd name="connsiteX30" fmla="*/ 1460500 w 1854585"/>
                <a:gd name="connsiteY30" fmla="*/ 1821798 h 1821798"/>
                <a:gd name="connsiteX31" fmla="*/ 1477433 w 1854585"/>
                <a:gd name="connsiteY31" fmla="*/ 1804864 h 1821798"/>
                <a:gd name="connsiteX32" fmla="*/ 1477433 w 1854585"/>
                <a:gd name="connsiteY32" fmla="*/ 1779464 h 1821798"/>
                <a:gd name="connsiteX33" fmla="*/ 1498600 w 1854585"/>
                <a:gd name="connsiteY33" fmla="*/ 1686331 h 1821798"/>
                <a:gd name="connsiteX34" fmla="*/ 1460500 w 1854585"/>
                <a:gd name="connsiteY34" fmla="*/ 1597431 h 1821798"/>
                <a:gd name="connsiteX35" fmla="*/ 1655233 w 1854585"/>
                <a:gd name="connsiteY35" fmla="*/ 1593198 h 1821798"/>
                <a:gd name="connsiteX36" fmla="*/ 1655233 w 1854585"/>
                <a:gd name="connsiteY36" fmla="*/ 1440798 h 1821798"/>
                <a:gd name="connsiteX37" fmla="*/ 1727200 w 1854585"/>
                <a:gd name="connsiteY37" fmla="*/ 1220664 h 1821798"/>
                <a:gd name="connsiteX38" fmla="*/ 1756833 w 1854585"/>
                <a:gd name="connsiteY38" fmla="*/ 1233364 h 1821798"/>
                <a:gd name="connsiteX39" fmla="*/ 1752600 w 1854585"/>
                <a:gd name="connsiteY39" fmla="*/ 1106364 h 1821798"/>
                <a:gd name="connsiteX40" fmla="*/ 1790700 w 1854585"/>
                <a:gd name="connsiteY40" fmla="*/ 1106364 h 1821798"/>
                <a:gd name="connsiteX41" fmla="*/ 1778000 w 1854585"/>
                <a:gd name="connsiteY41" fmla="*/ 898931 h 1821798"/>
                <a:gd name="connsiteX42" fmla="*/ 1828800 w 1854585"/>
                <a:gd name="connsiteY42" fmla="*/ 886231 h 1821798"/>
                <a:gd name="connsiteX43" fmla="*/ 1816100 w 1854585"/>
                <a:gd name="connsiteY43" fmla="*/ 767698 h 1821798"/>
                <a:gd name="connsiteX44" fmla="*/ 1778000 w 1854585"/>
                <a:gd name="connsiteY44" fmla="*/ 738064 h 1821798"/>
                <a:gd name="connsiteX45" fmla="*/ 1807633 w 1854585"/>
                <a:gd name="connsiteY45" fmla="*/ 640698 h 1821798"/>
                <a:gd name="connsiteX46" fmla="*/ 1824567 w 1854585"/>
                <a:gd name="connsiteY46" fmla="*/ 627998 h 1821798"/>
                <a:gd name="connsiteX47" fmla="*/ 1820333 w 1854585"/>
                <a:gd name="connsiteY47" fmla="*/ 560264 h 1821798"/>
                <a:gd name="connsiteX48" fmla="*/ 1761067 w 1854585"/>
                <a:gd name="connsiteY48" fmla="*/ 551798 h 1821798"/>
                <a:gd name="connsiteX49" fmla="*/ 1752600 w 1854585"/>
                <a:gd name="connsiteY49" fmla="*/ 513698 h 1821798"/>
                <a:gd name="connsiteX50" fmla="*/ 1749481 w 1854585"/>
                <a:gd name="connsiteY50" fmla="*/ 367983 h 1821798"/>
                <a:gd name="connsiteX51" fmla="*/ 1854200 w 1854585"/>
                <a:gd name="connsiteY51" fmla="*/ 362635 h 1821798"/>
                <a:gd name="connsiteX52" fmla="*/ 1853532 w 1854585"/>
                <a:gd name="connsiteY52"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87967 w 1854585"/>
                <a:gd name="connsiteY20" fmla="*/ 1737131 h 1821798"/>
                <a:gd name="connsiteX21" fmla="*/ 1253067 w 1854585"/>
                <a:gd name="connsiteY21" fmla="*/ 1720198 h 1821798"/>
                <a:gd name="connsiteX22" fmla="*/ 1388533 w 1854585"/>
                <a:gd name="connsiteY22" fmla="*/ 1699031 h 1821798"/>
                <a:gd name="connsiteX23" fmla="*/ 1426633 w 1854585"/>
                <a:gd name="connsiteY23" fmla="*/ 1639764 h 1821798"/>
                <a:gd name="connsiteX24" fmla="*/ 1447800 w 1854585"/>
                <a:gd name="connsiteY24" fmla="*/ 1643998 h 1821798"/>
                <a:gd name="connsiteX25" fmla="*/ 1426633 w 1854585"/>
                <a:gd name="connsiteY25" fmla="*/ 1686331 h 1821798"/>
                <a:gd name="connsiteX26" fmla="*/ 1447800 w 1854585"/>
                <a:gd name="connsiteY26" fmla="*/ 1690564 h 1821798"/>
                <a:gd name="connsiteX27" fmla="*/ 1435100 w 1854585"/>
                <a:gd name="connsiteY27" fmla="*/ 1737131 h 1821798"/>
                <a:gd name="connsiteX28" fmla="*/ 1460500 w 1854585"/>
                <a:gd name="connsiteY28" fmla="*/ 1737131 h 1821798"/>
                <a:gd name="connsiteX29" fmla="*/ 1460500 w 1854585"/>
                <a:gd name="connsiteY29" fmla="*/ 1821798 h 1821798"/>
                <a:gd name="connsiteX30" fmla="*/ 1477433 w 1854585"/>
                <a:gd name="connsiteY30" fmla="*/ 1804864 h 1821798"/>
                <a:gd name="connsiteX31" fmla="*/ 1477433 w 1854585"/>
                <a:gd name="connsiteY31" fmla="*/ 1779464 h 1821798"/>
                <a:gd name="connsiteX32" fmla="*/ 1498600 w 1854585"/>
                <a:gd name="connsiteY32" fmla="*/ 1686331 h 1821798"/>
                <a:gd name="connsiteX33" fmla="*/ 1460500 w 1854585"/>
                <a:gd name="connsiteY33" fmla="*/ 1597431 h 1821798"/>
                <a:gd name="connsiteX34" fmla="*/ 1655233 w 1854585"/>
                <a:gd name="connsiteY34" fmla="*/ 1593198 h 1821798"/>
                <a:gd name="connsiteX35" fmla="*/ 1655233 w 1854585"/>
                <a:gd name="connsiteY35" fmla="*/ 1440798 h 1821798"/>
                <a:gd name="connsiteX36" fmla="*/ 1727200 w 1854585"/>
                <a:gd name="connsiteY36" fmla="*/ 1220664 h 1821798"/>
                <a:gd name="connsiteX37" fmla="*/ 1756833 w 1854585"/>
                <a:gd name="connsiteY37" fmla="*/ 1233364 h 1821798"/>
                <a:gd name="connsiteX38" fmla="*/ 1752600 w 1854585"/>
                <a:gd name="connsiteY38" fmla="*/ 1106364 h 1821798"/>
                <a:gd name="connsiteX39" fmla="*/ 1790700 w 1854585"/>
                <a:gd name="connsiteY39" fmla="*/ 1106364 h 1821798"/>
                <a:gd name="connsiteX40" fmla="*/ 1778000 w 1854585"/>
                <a:gd name="connsiteY40" fmla="*/ 898931 h 1821798"/>
                <a:gd name="connsiteX41" fmla="*/ 1828800 w 1854585"/>
                <a:gd name="connsiteY41" fmla="*/ 886231 h 1821798"/>
                <a:gd name="connsiteX42" fmla="*/ 1816100 w 1854585"/>
                <a:gd name="connsiteY42" fmla="*/ 767698 h 1821798"/>
                <a:gd name="connsiteX43" fmla="*/ 1778000 w 1854585"/>
                <a:gd name="connsiteY43" fmla="*/ 738064 h 1821798"/>
                <a:gd name="connsiteX44" fmla="*/ 1807633 w 1854585"/>
                <a:gd name="connsiteY44" fmla="*/ 640698 h 1821798"/>
                <a:gd name="connsiteX45" fmla="*/ 1824567 w 1854585"/>
                <a:gd name="connsiteY45" fmla="*/ 627998 h 1821798"/>
                <a:gd name="connsiteX46" fmla="*/ 1820333 w 1854585"/>
                <a:gd name="connsiteY46" fmla="*/ 560264 h 1821798"/>
                <a:gd name="connsiteX47" fmla="*/ 1761067 w 1854585"/>
                <a:gd name="connsiteY47" fmla="*/ 551798 h 1821798"/>
                <a:gd name="connsiteX48" fmla="*/ 1752600 w 1854585"/>
                <a:gd name="connsiteY48" fmla="*/ 513698 h 1821798"/>
                <a:gd name="connsiteX49" fmla="*/ 1749481 w 1854585"/>
                <a:gd name="connsiteY49" fmla="*/ 367983 h 1821798"/>
                <a:gd name="connsiteX50" fmla="*/ 1854200 w 1854585"/>
                <a:gd name="connsiteY50" fmla="*/ 362635 h 1821798"/>
                <a:gd name="connsiteX51" fmla="*/ 1853532 w 1854585"/>
                <a:gd name="connsiteY51"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87967 w 1854585"/>
                <a:gd name="connsiteY20" fmla="*/ 1737131 h 1821798"/>
                <a:gd name="connsiteX21" fmla="*/ 1388533 w 1854585"/>
                <a:gd name="connsiteY21" fmla="*/ 1699031 h 1821798"/>
                <a:gd name="connsiteX22" fmla="*/ 1426633 w 1854585"/>
                <a:gd name="connsiteY22" fmla="*/ 1639764 h 1821798"/>
                <a:gd name="connsiteX23" fmla="*/ 1447800 w 1854585"/>
                <a:gd name="connsiteY23" fmla="*/ 1643998 h 1821798"/>
                <a:gd name="connsiteX24" fmla="*/ 1426633 w 1854585"/>
                <a:gd name="connsiteY24" fmla="*/ 1686331 h 1821798"/>
                <a:gd name="connsiteX25" fmla="*/ 1447800 w 1854585"/>
                <a:gd name="connsiteY25" fmla="*/ 1690564 h 1821798"/>
                <a:gd name="connsiteX26" fmla="*/ 1435100 w 1854585"/>
                <a:gd name="connsiteY26" fmla="*/ 1737131 h 1821798"/>
                <a:gd name="connsiteX27" fmla="*/ 1460500 w 1854585"/>
                <a:gd name="connsiteY27" fmla="*/ 1737131 h 1821798"/>
                <a:gd name="connsiteX28" fmla="*/ 1460500 w 1854585"/>
                <a:gd name="connsiteY28" fmla="*/ 1821798 h 1821798"/>
                <a:gd name="connsiteX29" fmla="*/ 1477433 w 1854585"/>
                <a:gd name="connsiteY29" fmla="*/ 1804864 h 1821798"/>
                <a:gd name="connsiteX30" fmla="*/ 1477433 w 1854585"/>
                <a:gd name="connsiteY30" fmla="*/ 1779464 h 1821798"/>
                <a:gd name="connsiteX31" fmla="*/ 1498600 w 1854585"/>
                <a:gd name="connsiteY31" fmla="*/ 1686331 h 1821798"/>
                <a:gd name="connsiteX32" fmla="*/ 1460500 w 1854585"/>
                <a:gd name="connsiteY32" fmla="*/ 1597431 h 1821798"/>
                <a:gd name="connsiteX33" fmla="*/ 1655233 w 1854585"/>
                <a:gd name="connsiteY33" fmla="*/ 1593198 h 1821798"/>
                <a:gd name="connsiteX34" fmla="*/ 1655233 w 1854585"/>
                <a:gd name="connsiteY34" fmla="*/ 1440798 h 1821798"/>
                <a:gd name="connsiteX35" fmla="*/ 1727200 w 1854585"/>
                <a:gd name="connsiteY35" fmla="*/ 1220664 h 1821798"/>
                <a:gd name="connsiteX36" fmla="*/ 1756833 w 1854585"/>
                <a:gd name="connsiteY36" fmla="*/ 1233364 h 1821798"/>
                <a:gd name="connsiteX37" fmla="*/ 1752600 w 1854585"/>
                <a:gd name="connsiteY37" fmla="*/ 1106364 h 1821798"/>
                <a:gd name="connsiteX38" fmla="*/ 1790700 w 1854585"/>
                <a:gd name="connsiteY38" fmla="*/ 1106364 h 1821798"/>
                <a:gd name="connsiteX39" fmla="*/ 1778000 w 1854585"/>
                <a:gd name="connsiteY39" fmla="*/ 898931 h 1821798"/>
                <a:gd name="connsiteX40" fmla="*/ 1828800 w 1854585"/>
                <a:gd name="connsiteY40" fmla="*/ 886231 h 1821798"/>
                <a:gd name="connsiteX41" fmla="*/ 1816100 w 1854585"/>
                <a:gd name="connsiteY41" fmla="*/ 767698 h 1821798"/>
                <a:gd name="connsiteX42" fmla="*/ 1778000 w 1854585"/>
                <a:gd name="connsiteY42" fmla="*/ 738064 h 1821798"/>
                <a:gd name="connsiteX43" fmla="*/ 1807633 w 1854585"/>
                <a:gd name="connsiteY43" fmla="*/ 640698 h 1821798"/>
                <a:gd name="connsiteX44" fmla="*/ 1824567 w 1854585"/>
                <a:gd name="connsiteY44" fmla="*/ 627998 h 1821798"/>
                <a:gd name="connsiteX45" fmla="*/ 1820333 w 1854585"/>
                <a:gd name="connsiteY45" fmla="*/ 560264 h 1821798"/>
                <a:gd name="connsiteX46" fmla="*/ 1761067 w 1854585"/>
                <a:gd name="connsiteY46" fmla="*/ 551798 h 1821798"/>
                <a:gd name="connsiteX47" fmla="*/ 1752600 w 1854585"/>
                <a:gd name="connsiteY47" fmla="*/ 513698 h 1821798"/>
                <a:gd name="connsiteX48" fmla="*/ 1749481 w 1854585"/>
                <a:gd name="connsiteY48" fmla="*/ 367983 h 1821798"/>
                <a:gd name="connsiteX49" fmla="*/ 1854200 w 1854585"/>
                <a:gd name="connsiteY49" fmla="*/ 362635 h 1821798"/>
                <a:gd name="connsiteX50" fmla="*/ 1853532 w 1854585"/>
                <a:gd name="connsiteY50"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87967 w 1854585"/>
                <a:gd name="connsiteY20" fmla="*/ 1737131 h 1821798"/>
                <a:gd name="connsiteX21" fmla="*/ 1388533 w 1854585"/>
                <a:gd name="connsiteY21" fmla="*/ 1699031 h 1821798"/>
                <a:gd name="connsiteX22" fmla="*/ 1426633 w 1854585"/>
                <a:gd name="connsiteY22" fmla="*/ 1639764 h 1821798"/>
                <a:gd name="connsiteX23" fmla="*/ 1447800 w 1854585"/>
                <a:gd name="connsiteY23" fmla="*/ 1643998 h 1821798"/>
                <a:gd name="connsiteX24" fmla="*/ 1426633 w 1854585"/>
                <a:gd name="connsiteY24" fmla="*/ 1686331 h 1821798"/>
                <a:gd name="connsiteX25" fmla="*/ 1447800 w 1854585"/>
                <a:gd name="connsiteY25" fmla="*/ 1690564 h 1821798"/>
                <a:gd name="connsiteX26" fmla="*/ 1435100 w 1854585"/>
                <a:gd name="connsiteY26" fmla="*/ 1737131 h 1821798"/>
                <a:gd name="connsiteX27" fmla="*/ 1460500 w 1854585"/>
                <a:gd name="connsiteY27" fmla="*/ 1737131 h 1821798"/>
                <a:gd name="connsiteX28" fmla="*/ 1460500 w 1854585"/>
                <a:gd name="connsiteY28" fmla="*/ 1821798 h 1821798"/>
                <a:gd name="connsiteX29" fmla="*/ 1477433 w 1854585"/>
                <a:gd name="connsiteY29" fmla="*/ 1804864 h 1821798"/>
                <a:gd name="connsiteX30" fmla="*/ 1477433 w 1854585"/>
                <a:gd name="connsiteY30" fmla="*/ 1779464 h 1821798"/>
                <a:gd name="connsiteX31" fmla="*/ 1498600 w 1854585"/>
                <a:gd name="connsiteY31" fmla="*/ 1686331 h 1821798"/>
                <a:gd name="connsiteX32" fmla="*/ 1510918 w 1854585"/>
                <a:gd name="connsiteY32" fmla="*/ 1595140 h 1821798"/>
                <a:gd name="connsiteX33" fmla="*/ 1655233 w 1854585"/>
                <a:gd name="connsiteY33" fmla="*/ 1593198 h 1821798"/>
                <a:gd name="connsiteX34" fmla="*/ 1655233 w 1854585"/>
                <a:gd name="connsiteY34" fmla="*/ 1440798 h 1821798"/>
                <a:gd name="connsiteX35" fmla="*/ 1727200 w 1854585"/>
                <a:gd name="connsiteY35" fmla="*/ 1220664 h 1821798"/>
                <a:gd name="connsiteX36" fmla="*/ 1756833 w 1854585"/>
                <a:gd name="connsiteY36" fmla="*/ 1233364 h 1821798"/>
                <a:gd name="connsiteX37" fmla="*/ 1752600 w 1854585"/>
                <a:gd name="connsiteY37" fmla="*/ 1106364 h 1821798"/>
                <a:gd name="connsiteX38" fmla="*/ 1790700 w 1854585"/>
                <a:gd name="connsiteY38" fmla="*/ 1106364 h 1821798"/>
                <a:gd name="connsiteX39" fmla="*/ 1778000 w 1854585"/>
                <a:gd name="connsiteY39" fmla="*/ 898931 h 1821798"/>
                <a:gd name="connsiteX40" fmla="*/ 1828800 w 1854585"/>
                <a:gd name="connsiteY40" fmla="*/ 886231 h 1821798"/>
                <a:gd name="connsiteX41" fmla="*/ 1816100 w 1854585"/>
                <a:gd name="connsiteY41" fmla="*/ 767698 h 1821798"/>
                <a:gd name="connsiteX42" fmla="*/ 1778000 w 1854585"/>
                <a:gd name="connsiteY42" fmla="*/ 738064 h 1821798"/>
                <a:gd name="connsiteX43" fmla="*/ 1807633 w 1854585"/>
                <a:gd name="connsiteY43" fmla="*/ 640698 h 1821798"/>
                <a:gd name="connsiteX44" fmla="*/ 1824567 w 1854585"/>
                <a:gd name="connsiteY44" fmla="*/ 627998 h 1821798"/>
                <a:gd name="connsiteX45" fmla="*/ 1820333 w 1854585"/>
                <a:gd name="connsiteY45" fmla="*/ 560264 h 1821798"/>
                <a:gd name="connsiteX46" fmla="*/ 1761067 w 1854585"/>
                <a:gd name="connsiteY46" fmla="*/ 551798 h 1821798"/>
                <a:gd name="connsiteX47" fmla="*/ 1752600 w 1854585"/>
                <a:gd name="connsiteY47" fmla="*/ 513698 h 1821798"/>
                <a:gd name="connsiteX48" fmla="*/ 1749481 w 1854585"/>
                <a:gd name="connsiteY48" fmla="*/ 367983 h 1821798"/>
                <a:gd name="connsiteX49" fmla="*/ 1854200 w 1854585"/>
                <a:gd name="connsiteY49" fmla="*/ 362635 h 1821798"/>
                <a:gd name="connsiteX50" fmla="*/ 1853532 w 1854585"/>
                <a:gd name="connsiteY50"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87967 w 1854585"/>
                <a:gd name="connsiteY20" fmla="*/ 1737131 h 1821798"/>
                <a:gd name="connsiteX21" fmla="*/ 1388533 w 1854585"/>
                <a:gd name="connsiteY21" fmla="*/ 1699031 h 1821798"/>
                <a:gd name="connsiteX22" fmla="*/ 1447800 w 1854585"/>
                <a:gd name="connsiteY22" fmla="*/ 1643998 h 1821798"/>
                <a:gd name="connsiteX23" fmla="*/ 1426633 w 1854585"/>
                <a:gd name="connsiteY23" fmla="*/ 1686331 h 1821798"/>
                <a:gd name="connsiteX24" fmla="*/ 1447800 w 1854585"/>
                <a:gd name="connsiteY24" fmla="*/ 1690564 h 1821798"/>
                <a:gd name="connsiteX25" fmla="*/ 1435100 w 1854585"/>
                <a:gd name="connsiteY25" fmla="*/ 1737131 h 1821798"/>
                <a:gd name="connsiteX26" fmla="*/ 1460500 w 1854585"/>
                <a:gd name="connsiteY26" fmla="*/ 1737131 h 1821798"/>
                <a:gd name="connsiteX27" fmla="*/ 1460500 w 1854585"/>
                <a:gd name="connsiteY27" fmla="*/ 1821798 h 1821798"/>
                <a:gd name="connsiteX28" fmla="*/ 1477433 w 1854585"/>
                <a:gd name="connsiteY28" fmla="*/ 1804864 h 1821798"/>
                <a:gd name="connsiteX29" fmla="*/ 1477433 w 1854585"/>
                <a:gd name="connsiteY29" fmla="*/ 1779464 h 1821798"/>
                <a:gd name="connsiteX30" fmla="*/ 1498600 w 1854585"/>
                <a:gd name="connsiteY30" fmla="*/ 1686331 h 1821798"/>
                <a:gd name="connsiteX31" fmla="*/ 1510918 w 1854585"/>
                <a:gd name="connsiteY31" fmla="*/ 1595140 h 1821798"/>
                <a:gd name="connsiteX32" fmla="*/ 1655233 w 1854585"/>
                <a:gd name="connsiteY32" fmla="*/ 1593198 h 1821798"/>
                <a:gd name="connsiteX33" fmla="*/ 1655233 w 1854585"/>
                <a:gd name="connsiteY33" fmla="*/ 1440798 h 1821798"/>
                <a:gd name="connsiteX34" fmla="*/ 1727200 w 1854585"/>
                <a:gd name="connsiteY34" fmla="*/ 1220664 h 1821798"/>
                <a:gd name="connsiteX35" fmla="*/ 1756833 w 1854585"/>
                <a:gd name="connsiteY35" fmla="*/ 1233364 h 1821798"/>
                <a:gd name="connsiteX36" fmla="*/ 1752600 w 1854585"/>
                <a:gd name="connsiteY36" fmla="*/ 1106364 h 1821798"/>
                <a:gd name="connsiteX37" fmla="*/ 1790700 w 1854585"/>
                <a:gd name="connsiteY37" fmla="*/ 1106364 h 1821798"/>
                <a:gd name="connsiteX38" fmla="*/ 1778000 w 1854585"/>
                <a:gd name="connsiteY38" fmla="*/ 898931 h 1821798"/>
                <a:gd name="connsiteX39" fmla="*/ 1828800 w 1854585"/>
                <a:gd name="connsiteY39" fmla="*/ 886231 h 1821798"/>
                <a:gd name="connsiteX40" fmla="*/ 1816100 w 1854585"/>
                <a:gd name="connsiteY40" fmla="*/ 767698 h 1821798"/>
                <a:gd name="connsiteX41" fmla="*/ 1778000 w 1854585"/>
                <a:gd name="connsiteY41" fmla="*/ 738064 h 1821798"/>
                <a:gd name="connsiteX42" fmla="*/ 1807633 w 1854585"/>
                <a:gd name="connsiteY42" fmla="*/ 640698 h 1821798"/>
                <a:gd name="connsiteX43" fmla="*/ 1824567 w 1854585"/>
                <a:gd name="connsiteY43" fmla="*/ 627998 h 1821798"/>
                <a:gd name="connsiteX44" fmla="*/ 1820333 w 1854585"/>
                <a:gd name="connsiteY44" fmla="*/ 560264 h 1821798"/>
                <a:gd name="connsiteX45" fmla="*/ 1761067 w 1854585"/>
                <a:gd name="connsiteY45" fmla="*/ 551798 h 1821798"/>
                <a:gd name="connsiteX46" fmla="*/ 1752600 w 1854585"/>
                <a:gd name="connsiteY46" fmla="*/ 513698 h 1821798"/>
                <a:gd name="connsiteX47" fmla="*/ 1749481 w 1854585"/>
                <a:gd name="connsiteY47" fmla="*/ 367983 h 1821798"/>
                <a:gd name="connsiteX48" fmla="*/ 1854200 w 1854585"/>
                <a:gd name="connsiteY48" fmla="*/ 362635 h 1821798"/>
                <a:gd name="connsiteX49" fmla="*/ 1853532 w 1854585"/>
                <a:gd name="connsiteY49"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87967 w 1854585"/>
                <a:gd name="connsiteY20" fmla="*/ 1737131 h 1821798"/>
                <a:gd name="connsiteX21" fmla="*/ 1388533 w 1854585"/>
                <a:gd name="connsiteY21" fmla="*/ 1699031 h 1821798"/>
                <a:gd name="connsiteX22" fmla="*/ 1426633 w 1854585"/>
                <a:gd name="connsiteY22" fmla="*/ 1686331 h 1821798"/>
                <a:gd name="connsiteX23" fmla="*/ 1447800 w 1854585"/>
                <a:gd name="connsiteY23" fmla="*/ 1690564 h 1821798"/>
                <a:gd name="connsiteX24" fmla="*/ 1435100 w 1854585"/>
                <a:gd name="connsiteY24" fmla="*/ 1737131 h 1821798"/>
                <a:gd name="connsiteX25" fmla="*/ 1460500 w 1854585"/>
                <a:gd name="connsiteY25" fmla="*/ 1737131 h 1821798"/>
                <a:gd name="connsiteX26" fmla="*/ 1460500 w 1854585"/>
                <a:gd name="connsiteY26" fmla="*/ 1821798 h 1821798"/>
                <a:gd name="connsiteX27" fmla="*/ 1477433 w 1854585"/>
                <a:gd name="connsiteY27" fmla="*/ 1804864 h 1821798"/>
                <a:gd name="connsiteX28" fmla="*/ 1477433 w 1854585"/>
                <a:gd name="connsiteY28" fmla="*/ 1779464 h 1821798"/>
                <a:gd name="connsiteX29" fmla="*/ 1498600 w 1854585"/>
                <a:gd name="connsiteY29" fmla="*/ 1686331 h 1821798"/>
                <a:gd name="connsiteX30" fmla="*/ 1510918 w 1854585"/>
                <a:gd name="connsiteY30" fmla="*/ 1595140 h 1821798"/>
                <a:gd name="connsiteX31" fmla="*/ 1655233 w 1854585"/>
                <a:gd name="connsiteY31" fmla="*/ 1593198 h 1821798"/>
                <a:gd name="connsiteX32" fmla="*/ 1655233 w 1854585"/>
                <a:gd name="connsiteY32" fmla="*/ 1440798 h 1821798"/>
                <a:gd name="connsiteX33" fmla="*/ 1727200 w 1854585"/>
                <a:gd name="connsiteY33" fmla="*/ 1220664 h 1821798"/>
                <a:gd name="connsiteX34" fmla="*/ 1756833 w 1854585"/>
                <a:gd name="connsiteY34" fmla="*/ 1233364 h 1821798"/>
                <a:gd name="connsiteX35" fmla="*/ 1752600 w 1854585"/>
                <a:gd name="connsiteY35" fmla="*/ 1106364 h 1821798"/>
                <a:gd name="connsiteX36" fmla="*/ 1790700 w 1854585"/>
                <a:gd name="connsiteY36" fmla="*/ 1106364 h 1821798"/>
                <a:gd name="connsiteX37" fmla="*/ 1778000 w 1854585"/>
                <a:gd name="connsiteY37" fmla="*/ 898931 h 1821798"/>
                <a:gd name="connsiteX38" fmla="*/ 1828800 w 1854585"/>
                <a:gd name="connsiteY38" fmla="*/ 886231 h 1821798"/>
                <a:gd name="connsiteX39" fmla="*/ 1816100 w 1854585"/>
                <a:gd name="connsiteY39" fmla="*/ 767698 h 1821798"/>
                <a:gd name="connsiteX40" fmla="*/ 1778000 w 1854585"/>
                <a:gd name="connsiteY40" fmla="*/ 738064 h 1821798"/>
                <a:gd name="connsiteX41" fmla="*/ 1807633 w 1854585"/>
                <a:gd name="connsiteY41" fmla="*/ 640698 h 1821798"/>
                <a:gd name="connsiteX42" fmla="*/ 1824567 w 1854585"/>
                <a:gd name="connsiteY42" fmla="*/ 627998 h 1821798"/>
                <a:gd name="connsiteX43" fmla="*/ 1820333 w 1854585"/>
                <a:gd name="connsiteY43" fmla="*/ 560264 h 1821798"/>
                <a:gd name="connsiteX44" fmla="*/ 1761067 w 1854585"/>
                <a:gd name="connsiteY44" fmla="*/ 551798 h 1821798"/>
                <a:gd name="connsiteX45" fmla="*/ 1752600 w 1854585"/>
                <a:gd name="connsiteY45" fmla="*/ 513698 h 1821798"/>
                <a:gd name="connsiteX46" fmla="*/ 1749481 w 1854585"/>
                <a:gd name="connsiteY46" fmla="*/ 367983 h 1821798"/>
                <a:gd name="connsiteX47" fmla="*/ 1854200 w 1854585"/>
                <a:gd name="connsiteY47" fmla="*/ 362635 h 1821798"/>
                <a:gd name="connsiteX48" fmla="*/ 1853532 w 1854585"/>
                <a:gd name="connsiteY48"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87967 w 1854585"/>
                <a:gd name="connsiteY20" fmla="*/ 1737131 h 1821798"/>
                <a:gd name="connsiteX21" fmla="*/ 1388533 w 1854585"/>
                <a:gd name="connsiteY21" fmla="*/ 1699031 h 1821798"/>
                <a:gd name="connsiteX22" fmla="*/ 1447800 w 1854585"/>
                <a:gd name="connsiteY22" fmla="*/ 1690564 h 1821798"/>
                <a:gd name="connsiteX23" fmla="*/ 1435100 w 1854585"/>
                <a:gd name="connsiteY23" fmla="*/ 1737131 h 1821798"/>
                <a:gd name="connsiteX24" fmla="*/ 1460500 w 1854585"/>
                <a:gd name="connsiteY24" fmla="*/ 1737131 h 1821798"/>
                <a:gd name="connsiteX25" fmla="*/ 1460500 w 1854585"/>
                <a:gd name="connsiteY25" fmla="*/ 1821798 h 1821798"/>
                <a:gd name="connsiteX26" fmla="*/ 1477433 w 1854585"/>
                <a:gd name="connsiteY26" fmla="*/ 1804864 h 1821798"/>
                <a:gd name="connsiteX27" fmla="*/ 1477433 w 1854585"/>
                <a:gd name="connsiteY27" fmla="*/ 1779464 h 1821798"/>
                <a:gd name="connsiteX28" fmla="*/ 1498600 w 1854585"/>
                <a:gd name="connsiteY28" fmla="*/ 1686331 h 1821798"/>
                <a:gd name="connsiteX29" fmla="*/ 1510918 w 1854585"/>
                <a:gd name="connsiteY29" fmla="*/ 1595140 h 1821798"/>
                <a:gd name="connsiteX30" fmla="*/ 1655233 w 1854585"/>
                <a:gd name="connsiteY30" fmla="*/ 1593198 h 1821798"/>
                <a:gd name="connsiteX31" fmla="*/ 1655233 w 1854585"/>
                <a:gd name="connsiteY31" fmla="*/ 1440798 h 1821798"/>
                <a:gd name="connsiteX32" fmla="*/ 1727200 w 1854585"/>
                <a:gd name="connsiteY32" fmla="*/ 1220664 h 1821798"/>
                <a:gd name="connsiteX33" fmla="*/ 1756833 w 1854585"/>
                <a:gd name="connsiteY33" fmla="*/ 1233364 h 1821798"/>
                <a:gd name="connsiteX34" fmla="*/ 1752600 w 1854585"/>
                <a:gd name="connsiteY34" fmla="*/ 1106364 h 1821798"/>
                <a:gd name="connsiteX35" fmla="*/ 1790700 w 1854585"/>
                <a:gd name="connsiteY35" fmla="*/ 1106364 h 1821798"/>
                <a:gd name="connsiteX36" fmla="*/ 1778000 w 1854585"/>
                <a:gd name="connsiteY36" fmla="*/ 898931 h 1821798"/>
                <a:gd name="connsiteX37" fmla="*/ 1828800 w 1854585"/>
                <a:gd name="connsiteY37" fmla="*/ 886231 h 1821798"/>
                <a:gd name="connsiteX38" fmla="*/ 1816100 w 1854585"/>
                <a:gd name="connsiteY38" fmla="*/ 767698 h 1821798"/>
                <a:gd name="connsiteX39" fmla="*/ 1778000 w 1854585"/>
                <a:gd name="connsiteY39" fmla="*/ 738064 h 1821798"/>
                <a:gd name="connsiteX40" fmla="*/ 1807633 w 1854585"/>
                <a:gd name="connsiteY40" fmla="*/ 640698 h 1821798"/>
                <a:gd name="connsiteX41" fmla="*/ 1824567 w 1854585"/>
                <a:gd name="connsiteY41" fmla="*/ 627998 h 1821798"/>
                <a:gd name="connsiteX42" fmla="*/ 1820333 w 1854585"/>
                <a:gd name="connsiteY42" fmla="*/ 560264 h 1821798"/>
                <a:gd name="connsiteX43" fmla="*/ 1761067 w 1854585"/>
                <a:gd name="connsiteY43" fmla="*/ 551798 h 1821798"/>
                <a:gd name="connsiteX44" fmla="*/ 1752600 w 1854585"/>
                <a:gd name="connsiteY44" fmla="*/ 513698 h 1821798"/>
                <a:gd name="connsiteX45" fmla="*/ 1749481 w 1854585"/>
                <a:gd name="connsiteY45" fmla="*/ 367983 h 1821798"/>
                <a:gd name="connsiteX46" fmla="*/ 1854200 w 1854585"/>
                <a:gd name="connsiteY46" fmla="*/ 362635 h 1821798"/>
                <a:gd name="connsiteX47" fmla="*/ 1853532 w 1854585"/>
                <a:gd name="connsiteY47"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87967 w 1854585"/>
                <a:gd name="connsiteY20" fmla="*/ 1737131 h 1821798"/>
                <a:gd name="connsiteX21" fmla="*/ 1447800 w 1854585"/>
                <a:gd name="connsiteY21" fmla="*/ 1690564 h 1821798"/>
                <a:gd name="connsiteX22" fmla="*/ 1435100 w 1854585"/>
                <a:gd name="connsiteY22" fmla="*/ 1737131 h 1821798"/>
                <a:gd name="connsiteX23" fmla="*/ 1460500 w 1854585"/>
                <a:gd name="connsiteY23" fmla="*/ 1737131 h 1821798"/>
                <a:gd name="connsiteX24" fmla="*/ 1460500 w 1854585"/>
                <a:gd name="connsiteY24" fmla="*/ 1821798 h 1821798"/>
                <a:gd name="connsiteX25" fmla="*/ 1477433 w 1854585"/>
                <a:gd name="connsiteY25" fmla="*/ 1804864 h 1821798"/>
                <a:gd name="connsiteX26" fmla="*/ 1477433 w 1854585"/>
                <a:gd name="connsiteY26" fmla="*/ 1779464 h 1821798"/>
                <a:gd name="connsiteX27" fmla="*/ 1498600 w 1854585"/>
                <a:gd name="connsiteY27" fmla="*/ 1686331 h 1821798"/>
                <a:gd name="connsiteX28" fmla="*/ 1510918 w 1854585"/>
                <a:gd name="connsiteY28" fmla="*/ 1595140 h 1821798"/>
                <a:gd name="connsiteX29" fmla="*/ 1655233 w 1854585"/>
                <a:gd name="connsiteY29" fmla="*/ 1593198 h 1821798"/>
                <a:gd name="connsiteX30" fmla="*/ 1655233 w 1854585"/>
                <a:gd name="connsiteY30" fmla="*/ 1440798 h 1821798"/>
                <a:gd name="connsiteX31" fmla="*/ 1727200 w 1854585"/>
                <a:gd name="connsiteY31" fmla="*/ 1220664 h 1821798"/>
                <a:gd name="connsiteX32" fmla="*/ 1756833 w 1854585"/>
                <a:gd name="connsiteY32" fmla="*/ 1233364 h 1821798"/>
                <a:gd name="connsiteX33" fmla="*/ 1752600 w 1854585"/>
                <a:gd name="connsiteY33" fmla="*/ 1106364 h 1821798"/>
                <a:gd name="connsiteX34" fmla="*/ 1790700 w 1854585"/>
                <a:gd name="connsiteY34" fmla="*/ 1106364 h 1821798"/>
                <a:gd name="connsiteX35" fmla="*/ 1778000 w 1854585"/>
                <a:gd name="connsiteY35" fmla="*/ 898931 h 1821798"/>
                <a:gd name="connsiteX36" fmla="*/ 1828800 w 1854585"/>
                <a:gd name="connsiteY36" fmla="*/ 886231 h 1821798"/>
                <a:gd name="connsiteX37" fmla="*/ 1816100 w 1854585"/>
                <a:gd name="connsiteY37" fmla="*/ 767698 h 1821798"/>
                <a:gd name="connsiteX38" fmla="*/ 1778000 w 1854585"/>
                <a:gd name="connsiteY38" fmla="*/ 738064 h 1821798"/>
                <a:gd name="connsiteX39" fmla="*/ 1807633 w 1854585"/>
                <a:gd name="connsiteY39" fmla="*/ 640698 h 1821798"/>
                <a:gd name="connsiteX40" fmla="*/ 1824567 w 1854585"/>
                <a:gd name="connsiteY40" fmla="*/ 627998 h 1821798"/>
                <a:gd name="connsiteX41" fmla="*/ 1820333 w 1854585"/>
                <a:gd name="connsiteY41" fmla="*/ 560264 h 1821798"/>
                <a:gd name="connsiteX42" fmla="*/ 1761067 w 1854585"/>
                <a:gd name="connsiteY42" fmla="*/ 551798 h 1821798"/>
                <a:gd name="connsiteX43" fmla="*/ 1752600 w 1854585"/>
                <a:gd name="connsiteY43" fmla="*/ 513698 h 1821798"/>
                <a:gd name="connsiteX44" fmla="*/ 1749481 w 1854585"/>
                <a:gd name="connsiteY44" fmla="*/ 367983 h 1821798"/>
                <a:gd name="connsiteX45" fmla="*/ 1854200 w 1854585"/>
                <a:gd name="connsiteY45" fmla="*/ 362635 h 1821798"/>
                <a:gd name="connsiteX46" fmla="*/ 1853532 w 1854585"/>
                <a:gd name="connsiteY46"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87967 w 1854585"/>
                <a:gd name="connsiteY20" fmla="*/ 1737131 h 1821798"/>
                <a:gd name="connsiteX21" fmla="*/ 1445508 w 1854585"/>
                <a:gd name="connsiteY21" fmla="*/ 1715773 h 1821798"/>
                <a:gd name="connsiteX22" fmla="*/ 1435100 w 1854585"/>
                <a:gd name="connsiteY22" fmla="*/ 1737131 h 1821798"/>
                <a:gd name="connsiteX23" fmla="*/ 1460500 w 1854585"/>
                <a:gd name="connsiteY23" fmla="*/ 1737131 h 1821798"/>
                <a:gd name="connsiteX24" fmla="*/ 1460500 w 1854585"/>
                <a:gd name="connsiteY24" fmla="*/ 1821798 h 1821798"/>
                <a:gd name="connsiteX25" fmla="*/ 1477433 w 1854585"/>
                <a:gd name="connsiteY25" fmla="*/ 1804864 h 1821798"/>
                <a:gd name="connsiteX26" fmla="*/ 1477433 w 1854585"/>
                <a:gd name="connsiteY26" fmla="*/ 1779464 h 1821798"/>
                <a:gd name="connsiteX27" fmla="*/ 1498600 w 1854585"/>
                <a:gd name="connsiteY27" fmla="*/ 1686331 h 1821798"/>
                <a:gd name="connsiteX28" fmla="*/ 1510918 w 1854585"/>
                <a:gd name="connsiteY28" fmla="*/ 1595140 h 1821798"/>
                <a:gd name="connsiteX29" fmla="*/ 1655233 w 1854585"/>
                <a:gd name="connsiteY29" fmla="*/ 1593198 h 1821798"/>
                <a:gd name="connsiteX30" fmla="*/ 1655233 w 1854585"/>
                <a:gd name="connsiteY30" fmla="*/ 1440798 h 1821798"/>
                <a:gd name="connsiteX31" fmla="*/ 1727200 w 1854585"/>
                <a:gd name="connsiteY31" fmla="*/ 1220664 h 1821798"/>
                <a:gd name="connsiteX32" fmla="*/ 1756833 w 1854585"/>
                <a:gd name="connsiteY32" fmla="*/ 1233364 h 1821798"/>
                <a:gd name="connsiteX33" fmla="*/ 1752600 w 1854585"/>
                <a:gd name="connsiteY33" fmla="*/ 1106364 h 1821798"/>
                <a:gd name="connsiteX34" fmla="*/ 1790700 w 1854585"/>
                <a:gd name="connsiteY34" fmla="*/ 1106364 h 1821798"/>
                <a:gd name="connsiteX35" fmla="*/ 1778000 w 1854585"/>
                <a:gd name="connsiteY35" fmla="*/ 898931 h 1821798"/>
                <a:gd name="connsiteX36" fmla="*/ 1828800 w 1854585"/>
                <a:gd name="connsiteY36" fmla="*/ 886231 h 1821798"/>
                <a:gd name="connsiteX37" fmla="*/ 1816100 w 1854585"/>
                <a:gd name="connsiteY37" fmla="*/ 767698 h 1821798"/>
                <a:gd name="connsiteX38" fmla="*/ 1778000 w 1854585"/>
                <a:gd name="connsiteY38" fmla="*/ 738064 h 1821798"/>
                <a:gd name="connsiteX39" fmla="*/ 1807633 w 1854585"/>
                <a:gd name="connsiteY39" fmla="*/ 640698 h 1821798"/>
                <a:gd name="connsiteX40" fmla="*/ 1824567 w 1854585"/>
                <a:gd name="connsiteY40" fmla="*/ 627998 h 1821798"/>
                <a:gd name="connsiteX41" fmla="*/ 1820333 w 1854585"/>
                <a:gd name="connsiteY41" fmla="*/ 560264 h 1821798"/>
                <a:gd name="connsiteX42" fmla="*/ 1761067 w 1854585"/>
                <a:gd name="connsiteY42" fmla="*/ 551798 h 1821798"/>
                <a:gd name="connsiteX43" fmla="*/ 1752600 w 1854585"/>
                <a:gd name="connsiteY43" fmla="*/ 513698 h 1821798"/>
                <a:gd name="connsiteX44" fmla="*/ 1749481 w 1854585"/>
                <a:gd name="connsiteY44" fmla="*/ 367983 h 1821798"/>
                <a:gd name="connsiteX45" fmla="*/ 1854200 w 1854585"/>
                <a:gd name="connsiteY45" fmla="*/ 362635 h 1821798"/>
                <a:gd name="connsiteX46" fmla="*/ 1853532 w 1854585"/>
                <a:gd name="connsiteY46"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59833 w 1854585"/>
                <a:gd name="connsiteY11" fmla="*/ 114446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94843 w 1854585"/>
                <a:gd name="connsiteY20" fmla="*/ 1721088 h 1821798"/>
                <a:gd name="connsiteX21" fmla="*/ 1445508 w 1854585"/>
                <a:gd name="connsiteY21" fmla="*/ 1715773 h 1821798"/>
                <a:gd name="connsiteX22" fmla="*/ 1435100 w 1854585"/>
                <a:gd name="connsiteY22" fmla="*/ 1737131 h 1821798"/>
                <a:gd name="connsiteX23" fmla="*/ 1460500 w 1854585"/>
                <a:gd name="connsiteY23" fmla="*/ 1737131 h 1821798"/>
                <a:gd name="connsiteX24" fmla="*/ 1460500 w 1854585"/>
                <a:gd name="connsiteY24" fmla="*/ 1821798 h 1821798"/>
                <a:gd name="connsiteX25" fmla="*/ 1477433 w 1854585"/>
                <a:gd name="connsiteY25" fmla="*/ 1804864 h 1821798"/>
                <a:gd name="connsiteX26" fmla="*/ 1477433 w 1854585"/>
                <a:gd name="connsiteY26" fmla="*/ 1779464 h 1821798"/>
                <a:gd name="connsiteX27" fmla="*/ 1498600 w 1854585"/>
                <a:gd name="connsiteY27" fmla="*/ 1686331 h 1821798"/>
                <a:gd name="connsiteX28" fmla="*/ 1510918 w 1854585"/>
                <a:gd name="connsiteY28" fmla="*/ 1595140 h 1821798"/>
                <a:gd name="connsiteX29" fmla="*/ 1655233 w 1854585"/>
                <a:gd name="connsiteY29" fmla="*/ 1593198 h 1821798"/>
                <a:gd name="connsiteX30" fmla="*/ 1655233 w 1854585"/>
                <a:gd name="connsiteY30" fmla="*/ 1440798 h 1821798"/>
                <a:gd name="connsiteX31" fmla="*/ 1727200 w 1854585"/>
                <a:gd name="connsiteY31" fmla="*/ 1220664 h 1821798"/>
                <a:gd name="connsiteX32" fmla="*/ 1756833 w 1854585"/>
                <a:gd name="connsiteY32" fmla="*/ 1233364 h 1821798"/>
                <a:gd name="connsiteX33" fmla="*/ 1752600 w 1854585"/>
                <a:gd name="connsiteY33" fmla="*/ 1106364 h 1821798"/>
                <a:gd name="connsiteX34" fmla="*/ 1790700 w 1854585"/>
                <a:gd name="connsiteY34" fmla="*/ 1106364 h 1821798"/>
                <a:gd name="connsiteX35" fmla="*/ 1778000 w 1854585"/>
                <a:gd name="connsiteY35" fmla="*/ 898931 h 1821798"/>
                <a:gd name="connsiteX36" fmla="*/ 1828800 w 1854585"/>
                <a:gd name="connsiteY36" fmla="*/ 886231 h 1821798"/>
                <a:gd name="connsiteX37" fmla="*/ 1816100 w 1854585"/>
                <a:gd name="connsiteY37" fmla="*/ 767698 h 1821798"/>
                <a:gd name="connsiteX38" fmla="*/ 1778000 w 1854585"/>
                <a:gd name="connsiteY38" fmla="*/ 738064 h 1821798"/>
                <a:gd name="connsiteX39" fmla="*/ 1807633 w 1854585"/>
                <a:gd name="connsiteY39" fmla="*/ 640698 h 1821798"/>
                <a:gd name="connsiteX40" fmla="*/ 1824567 w 1854585"/>
                <a:gd name="connsiteY40" fmla="*/ 627998 h 1821798"/>
                <a:gd name="connsiteX41" fmla="*/ 1820333 w 1854585"/>
                <a:gd name="connsiteY41" fmla="*/ 560264 h 1821798"/>
                <a:gd name="connsiteX42" fmla="*/ 1761067 w 1854585"/>
                <a:gd name="connsiteY42" fmla="*/ 551798 h 1821798"/>
                <a:gd name="connsiteX43" fmla="*/ 1752600 w 1854585"/>
                <a:gd name="connsiteY43" fmla="*/ 513698 h 1821798"/>
                <a:gd name="connsiteX44" fmla="*/ 1749481 w 1854585"/>
                <a:gd name="connsiteY44" fmla="*/ 367983 h 1821798"/>
                <a:gd name="connsiteX45" fmla="*/ 1854200 w 1854585"/>
                <a:gd name="connsiteY45" fmla="*/ 362635 h 1821798"/>
                <a:gd name="connsiteX46" fmla="*/ 1853532 w 1854585"/>
                <a:gd name="connsiteY46"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73583 w 1854585"/>
                <a:gd name="connsiteY11" fmla="*/ 1158214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94843 w 1854585"/>
                <a:gd name="connsiteY20" fmla="*/ 1721088 h 1821798"/>
                <a:gd name="connsiteX21" fmla="*/ 1445508 w 1854585"/>
                <a:gd name="connsiteY21" fmla="*/ 1715773 h 1821798"/>
                <a:gd name="connsiteX22" fmla="*/ 1435100 w 1854585"/>
                <a:gd name="connsiteY22" fmla="*/ 1737131 h 1821798"/>
                <a:gd name="connsiteX23" fmla="*/ 1460500 w 1854585"/>
                <a:gd name="connsiteY23" fmla="*/ 1737131 h 1821798"/>
                <a:gd name="connsiteX24" fmla="*/ 1460500 w 1854585"/>
                <a:gd name="connsiteY24" fmla="*/ 1821798 h 1821798"/>
                <a:gd name="connsiteX25" fmla="*/ 1477433 w 1854585"/>
                <a:gd name="connsiteY25" fmla="*/ 1804864 h 1821798"/>
                <a:gd name="connsiteX26" fmla="*/ 1477433 w 1854585"/>
                <a:gd name="connsiteY26" fmla="*/ 1779464 h 1821798"/>
                <a:gd name="connsiteX27" fmla="*/ 1498600 w 1854585"/>
                <a:gd name="connsiteY27" fmla="*/ 1686331 h 1821798"/>
                <a:gd name="connsiteX28" fmla="*/ 1510918 w 1854585"/>
                <a:gd name="connsiteY28" fmla="*/ 1595140 h 1821798"/>
                <a:gd name="connsiteX29" fmla="*/ 1655233 w 1854585"/>
                <a:gd name="connsiteY29" fmla="*/ 1593198 h 1821798"/>
                <a:gd name="connsiteX30" fmla="*/ 1655233 w 1854585"/>
                <a:gd name="connsiteY30" fmla="*/ 1440798 h 1821798"/>
                <a:gd name="connsiteX31" fmla="*/ 1727200 w 1854585"/>
                <a:gd name="connsiteY31" fmla="*/ 1220664 h 1821798"/>
                <a:gd name="connsiteX32" fmla="*/ 1756833 w 1854585"/>
                <a:gd name="connsiteY32" fmla="*/ 1233364 h 1821798"/>
                <a:gd name="connsiteX33" fmla="*/ 1752600 w 1854585"/>
                <a:gd name="connsiteY33" fmla="*/ 1106364 h 1821798"/>
                <a:gd name="connsiteX34" fmla="*/ 1790700 w 1854585"/>
                <a:gd name="connsiteY34" fmla="*/ 1106364 h 1821798"/>
                <a:gd name="connsiteX35" fmla="*/ 1778000 w 1854585"/>
                <a:gd name="connsiteY35" fmla="*/ 898931 h 1821798"/>
                <a:gd name="connsiteX36" fmla="*/ 1828800 w 1854585"/>
                <a:gd name="connsiteY36" fmla="*/ 886231 h 1821798"/>
                <a:gd name="connsiteX37" fmla="*/ 1816100 w 1854585"/>
                <a:gd name="connsiteY37" fmla="*/ 767698 h 1821798"/>
                <a:gd name="connsiteX38" fmla="*/ 1778000 w 1854585"/>
                <a:gd name="connsiteY38" fmla="*/ 738064 h 1821798"/>
                <a:gd name="connsiteX39" fmla="*/ 1807633 w 1854585"/>
                <a:gd name="connsiteY39" fmla="*/ 640698 h 1821798"/>
                <a:gd name="connsiteX40" fmla="*/ 1824567 w 1854585"/>
                <a:gd name="connsiteY40" fmla="*/ 627998 h 1821798"/>
                <a:gd name="connsiteX41" fmla="*/ 1820333 w 1854585"/>
                <a:gd name="connsiteY41" fmla="*/ 560264 h 1821798"/>
                <a:gd name="connsiteX42" fmla="*/ 1761067 w 1854585"/>
                <a:gd name="connsiteY42" fmla="*/ 551798 h 1821798"/>
                <a:gd name="connsiteX43" fmla="*/ 1752600 w 1854585"/>
                <a:gd name="connsiteY43" fmla="*/ 513698 h 1821798"/>
                <a:gd name="connsiteX44" fmla="*/ 1749481 w 1854585"/>
                <a:gd name="connsiteY44" fmla="*/ 367983 h 1821798"/>
                <a:gd name="connsiteX45" fmla="*/ 1854200 w 1854585"/>
                <a:gd name="connsiteY45" fmla="*/ 362635 h 1821798"/>
                <a:gd name="connsiteX46" fmla="*/ 1853532 w 1854585"/>
                <a:gd name="connsiteY46"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75875 w 1854585"/>
                <a:gd name="connsiteY11" fmla="*/ 1146755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94843 w 1854585"/>
                <a:gd name="connsiteY20" fmla="*/ 1721088 h 1821798"/>
                <a:gd name="connsiteX21" fmla="*/ 1445508 w 1854585"/>
                <a:gd name="connsiteY21" fmla="*/ 1715773 h 1821798"/>
                <a:gd name="connsiteX22" fmla="*/ 1435100 w 1854585"/>
                <a:gd name="connsiteY22" fmla="*/ 1737131 h 1821798"/>
                <a:gd name="connsiteX23" fmla="*/ 1460500 w 1854585"/>
                <a:gd name="connsiteY23" fmla="*/ 1737131 h 1821798"/>
                <a:gd name="connsiteX24" fmla="*/ 1460500 w 1854585"/>
                <a:gd name="connsiteY24" fmla="*/ 1821798 h 1821798"/>
                <a:gd name="connsiteX25" fmla="*/ 1477433 w 1854585"/>
                <a:gd name="connsiteY25" fmla="*/ 1804864 h 1821798"/>
                <a:gd name="connsiteX26" fmla="*/ 1477433 w 1854585"/>
                <a:gd name="connsiteY26" fmla="*/ 1779464 h 1821798"/>
                <a:gd name="connsiteX27" fmla="*/ 1498600 w 1854585"/>
                <a:gd name="connsiteY27" fmla="*/ 1686331 h 1821798"/>
                <a:gd name="connsiteX28" fmla="*/ 1510918 w 1854585"/>
                <a:gd name="connsiteY28" fmla="*/ 1595140 h 1821798"/>
                <a:gd name="connsiteX29" fmla="*/ 1655233 w 1854585"/>
                <a:gd name="connsiteY29" fmla="*/ 1593198 h 1821798"/>
                <a:gd name="connsiteX30" fmla="*/ 1655233 w 1854585"/>
                <a:gd name="connsiteY30" fmla="*/ 1440798 h 1821798"/>
                <a:gd name="connsiteX31" fmla="*/ 1727200 w 1854585"/>
                <a:gd name="connsiteY31" fmla="*/ 1220664 h 1821798"/>
                <a:gd name="connsiteX32" fmla="*/ 1756833 w 1854585"/>
                <a:gd name="connsiteY32" fmla="*/ 1233364 h 1821798"/>
                <a:gd name="connsiteX33" fmla="*/ 1752600 w 1854585"/>
                <a:gd name="connsiteY33" fmla="*/ 1106364 h 1821798"/>
                <a:gd name="connsiteX34" fmla="*/ 1790700 w 1854585"/>
                <a:gd name="connsiteY34" fmla="*/ 1106364 h 1821798"/>
                <a:gd name="connsiteX35" fmla="*/ 1778000 w 1854585"/>
                <a:gd name="connsiteY35" fmla="*/ 898931 h 1821798"/>
                <a:gd name="connsiteX36" fmla="*/ 1828800 w 1854585"/>
                <a:gd name="connsiteY36" fmla="*/ 886231 h 1821798"/>
                <a:gd name="connsiteX37" fmla="*/ 1816100 w 1854585"/>
                <a:gd name="connsiteY37" fmla="*/ 767698 h 1821798"/>
                <a:gd name="connsiteX38" fmla="*/ 1778000 w 1854585"/>
                <a:gd name="connsiteY38" fmla="*/ 738064 h 1821798"/>
                <a:gd name="connsiteX39" fmla="*/ 1807633 w 1854585"/>
                <a:gd name="connsiteY39" fmla="*/ 640698 h 1821798"/>
                <a:gd name="connsiteX40" fmla="*/ 1824567 w 1854585"/>
                <a:gd name="connsiteY40" fmla="*/ 627998 h 1821798"/>
                <a:gd name="connsiteX41" fmla="*/ 1820333 w 1854585"/>
                <a:gd name="connsiteY41" fmla="*/ 560264 h 1821798"/>
                <a:gd name="connsiteX42" fmla="*/ 1761067 w 1854585"/>
                <a:gd name="connsiteY42" fmla="*/ 551798 h 1821798"/>
                <a:gd name="connsiteX43" fmla="*/ 1752600 w 1854585"/>
                <a:gd name="connsiteY43" fmla="*/ 513698 h 1821798"/>
                <a:gd name="connsiteX44" fmla="*/ 1749481 w 1854585"/>
                <a:gd name="connsiteY44" fmla="*/ 367983 h 1821798"/>
                <a:gd name="connsiteX45" fmla="*/ 1854200 w 1854585"/>
                <a:gd name="connsiteY45" fmla="*/ 362635 h 1821798"/>
                <a:gd name="connsiteX46" fmla="*/ 1853532 w 1854585"/>
                <a:gd name="connsiteY46"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80459 w 1854585"/>
                <a:gd name="connsiteY11" fmla="*/ 1160505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94843 w 1854585"/>
                <a:gd name="connsiteY20" fmla="*/ 1721088 h 1821798"/>
                <a:gd name="connsiteX21" fmla="*/ 1445508 w 1854585"/>
                <a:gd name="connsiteY21" fmla="*/ 1715773 h 1821798"/>
                <a:gd name="connsiteX22" fmla="*/ 1435100 w 1854585"/>
                <a:gd name="connsiteY22" fmla="*/ 1737131 h 1821798"/>
                <a:gd name="connsiteX23" fmla="*/ 1460500 w 1854585"/>
                <a:gd name="connsiteY23" fmla="*/ 1737131 h 1821798"/>
                <a:gd name="connsiteX24" fmla="*/ 1460500 w 1854585"/>
                <a:gd name="connsiteY24" fmla="*/ 1821798 h 1821798"/>
                <a:gd name="connsiteX25" fmla="*/ 1477433 w 1854585"/>
                <a:gd name="connsiteY25" fmla="*/ 1804864 h 1821798"/>
                <a:gd name="connsiteX26" fmla="*/ 1477433 w 1854585"/>
                <a:gd name="connsiteY26" fmla="*/ 1779464 h 1821798"/>
                <a:gd name="connsiteX27" fmla="*/ 1498600 w 1854585"/>
                <a:gd name="connsiteY27" fmla="*/ 1686331 h 1821798"/>
                <a:gd name="connsiteX28" fmla="*/ 1510918 w 1854585"/>
                <a:gd name="connsiteY28" fmla="*/ 1595140 h 1821798"/>
                <a:gd name="connsiteX29" fmla="*/ 1655233 w 1854585"/>
                <a:gd name="connsiteY29" fmla="*/ 1593198 h 1821798"/>
                <a:gd name="connsiteX30" fmla="*/ 1655233 w 1854585"/>
                <a:gd name="connsiteY30" fmla="*/ 1440798 h 1821798"/>
                <a:gd name="connsiteX31" fmla="*/ 1727200 w 1854585"/>
                <a:gd name="connsiteY31" fmla="*/ 1220664 h 1821798"/>
                <a:gd name="connsiteX32" fmla="*/ 1756833 w 1854585"/>
                <a:gd name="connsiteY32" fmla="*/ 1233364 h 1821798"/>
                <a:gd name="connsiteX33" fmla="*/ 1752600 w 1854585"/>
                <a:gd name="connsiteY33" fmla="*/ 1106364 h 1821798"/>
                <a:gd name="connsiteX34" fmla="*/ 1790700 w 1854585"/>
                <a:gd name="connsiteY34" fmla="*/ 1106364 h 1821798"/>
                <a:gd name="connsiteX35" fmla="*/ 1778000 w 1854585"/>
                <a:gd name="connsiteY35" fmla="*/ 898931 h 1821798"/>
                <a:gd name="connsiteX36" fmla="*/ 1828800 w 1854585"/>
                <a:gd name="connsiteY36" fmla="*/ 886231 h 1821798"/>
                <a:gd name="connsiteX37" fmla="*/ 1816100 w 1854585"/>
                <a:gd name="connsiteY37" fmla="*/ 767698 h 1821798"/>
                <a:gd name="connsiteX38" fmla="*/ 1778000 w 1854585"/>
                <a:gd name="connsiteY38" fmla="*/ 738064 h 1821798"/>
                <a:gd name="connsiteX39" fmla="*/ 1807633 w 1854585"/>
                <a:gd name="connsiteY39" fmla="*/ 640698 h 1821798"/>
                <a:gd name="connsiteX40" fmla="*/ 1824567 w 1854585"/>
                <a:gd name="connsiteY40" fmla="*/ 627998 h 1821798"/>
                <a:gd name="connsiteX41" fmla="*/ 1820333 w 1854585"/>
                <a:gd name="connsiteY41" fmla="*/ 560264 h 1821798"/>
                <a:gd name="connsiteX42" fmla="*/ 1761067 w 1854585"/>
                <a:gd name="connsiteY42" fmla="*/ 551798 h 1821798"/>
                <a:gd name="connsiteX43" fmla="*/ 1752600 w 1854585"/>
                <a:gd name="connsiteY43" fmla="*/ 513698 h 1821798"/>
                <a:gd name="connsiteX44" fmla="*/ 1749481 w 1854585"/>
                <a:gd name="connsiteY44" fmla="*/ 367983 h 1821798"/>
                <a:gd name="connsiteX45" fmla="*/ 1854200 w 1854585"/>
                <a:gd name="connsiteY45" fmla="*/ 362635 h 1821798"/>
                <a:gd name="connsiteX46" fmla="*/ 1853532 w 1854585"/>
                <a:gd name="connsiteY46"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24367 w 1854585"/>
                <a:gd name="connsiteY9" fmla="*/ 928564 h 1821798"/>
                <a:gd name="connsiteX10" fmla="*/ 220133 w 1854585"/>
                <a:gd name="connsiteY10" fmla="*/ 1152931 h 1821798"/>
                <a:gd name="connsiteX11" fmla="*/ 366708 w 1854585"/>
                <a:gd name="connsiteY11" fmla="*/ 1151338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94843 w 1854585"/>
                <a:gd name="connsiteY20" fmla="*/ 1721088 h 1821798"/>
                <a:gd name="connsiteX21" fmla="*/ 1445508 w 1854585"/>
                <a:gd name="connsiteY21" fmla="*/ 1715773 h 1821798"/>
                <a:gd name="connsiteX22" fmla="*/ 1435100 w 1854585"/>
                <a:gd name="connsiteY22" fmla="*/ 1737131 h 1821798"/>
                <a:gd name="connsiteX23" fmla="*/ 1460500 w 1854585"/>
                <a:gd name="connsiteY23" fmla="*/ 1737131 h 1821798"/>
                <a:gd name="connsiteX24" fmla="*/ 1460500 w 1854585"/>
                <a:gd name="connsiteY24" fmla="*/ 1821798 h 1821798"/>
                <a:gd name="connsiteX25" fmla="*/ 1477433 w 1854585"/>
                <a:gd name="connsiteY25" fmla="*/ 1804864 h 1821798"/>
                <a:gd name="connsiteX26" fmla="*/ 1477433 w 1854585"/>
                <a:gd name="connsiteY26" fmla="*/ 1779464 h 1821798"/>
                <a:gd name="connsiteX27" fmla="*/ 1498600 w 1854585"/>
                <a:gd name="connsiteY27" fmla="*/ 1686331 h 1821798"/>
                <a:gd name="connsiteX28" fmla="*/ 1510918 w 1854585"/>
                <a:gd name="connsiteY28" fmla="*/ 1595140 h 1821798"/>
                <a:gd name="connsiteX29" fmla="*/ 1655233 w 1854585"/>
                <a:gd name="connsiteY29" fmla="*/ 1593198 h 1821798"/>
                <a:gd name="connsiteX30" fmla="*/ 1655233 w 1854585"/>
                <a:gd name="connsiteY30" fmla="*/ 1440798 h 1821798"/>
                <a:gd name="connsiteX31" fmla="*/ 1727200 w 1854585"/>
                <a:gd name="connsiteY31" fmla="*/ 1220664 h 1821798"/>
                <a:gd name="connsiteX32" fmla="*/ 1756833 w 1854585"/>
                <a:gd name="connsiteY32" fmla="*/ 1233364 h 1821798"/>
                <a:gd name="connsiteX33" fmla="*/ 1752600 w 1854585"/>
                <a:gd name="connsiteY33" fmla="*/ 1106364 h 1821798"/>
                <a:gd name="connsiteX34" fmla="*/ 1790700 w 1854585"/>
                <a:gd name="connsiteY34" fmla="*/ 1106364 h 1821798"/>
                <a:gd name="connsiteX35" fmla="*/ 1778000 w 1854585"/>
                <a:gd name="connsiteY35" fmla="*/ 898931 h 1821798"/>
                <a:gd name="connsiteX36" fmla="*/ 1828800 w 1854585"/>
                <a:gd name="connsiteY36" fmla="*/ 886231 h 1821798"/>
                <a:gd name="connsiteX37" fmla="*/ 1816100 w 1854585"/>
                <a:gd name="connsiteY37" fmla="*/ 767698 h 1821798"/>
                <a:gd name="connsiteX38" fmla="*/ 1778000 w 1854585"/>
                <a:gd name="connsiteY38" fmla="*/ 738064 h 1821798"/>
                <a:gd name="connsiteX39" fmla="*/ 1807633 w 1854585"/>
                <a:gd name="connsiteY39" fmla="*/ 640698 h 1821798"/>
                <a:gd name="connsiteX40" fmla="*/ 1824567 w 1854585"/>
                <a:gd name="connsiteY40" fmla="*/ 627998 h 1821798"/>
                <a:gd name="connsiteX41" fmla="*/ 1820333 w 1854585"/>
                <a:gd name="connsiteY41" fmla="*/ 560264 h 1821798"/>
                <a:gd name="connsiteX42" fmla="*/ 1761067 w 1854585"/>
                <a:gd name="connsiteY42" fmla="*/ 551798 h 1821798"/>
                <a:gd name="connsiteX43" fmla="*/ 1752600 w 1854585"/>
                <a:gd name="connsiteY43" fmla="*/ 513698 h 1821798"/>
                <a:gd name="connsiteX44" fmla="*/ 1749481 w 1854585"/>
                <a:gd name="connsiteY44" fmla="*/ 367983 h 1821798"/>
                <a:gd name="connsiteX45" fmla="*/ 1854200 w 1854585"/>
                <a:gd name="connsiteY45" fmla="*/ 362635 h 1821798"/>
                <a:gd name="connsiteX46" fmla="*/ 1853532 w 1854585"/>
                <a:gd name="connsiteY46"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18533 w 1854585"/>
                <a:gd name="connsiteY8" fmla="*/ 928564 h 1821798"/>
                <a:gd name="connsiteX9" fmla="*/ 215200 w 1854585"/>
                <a:gd name="connsiteY9" fmla="*/ 926273 h 1821798"/>
                <a:gd name="connsiteX10" fmla="*/ 220133 w 1854585"/>
                <a:gd name="connsiteY10" fmla="*/ 1152931 h 1821798"/>
                <a:gd name="connsiteX11" fmla="*/ 366708 w 1854585"/>
                <a:gd name="connsiteY11" fmla="*/ 1151338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94843 w 1854585"/>
                <a:gd name="connsiteY20" fmla="*/ 1721088 h 1821798"/>
                <a:gd name="connsiteX21" fmla="*/ 1445508 w 1854585"/>
                <a:gd name="connsiteY21" fmla="*/ 1715773 h 1821798"/>
                <a:gd name="connsiteX22" fmla="*/ 1435100 w 1854585"/>
                <a:gd name="connsiteY22" fmla="*/ 1737131 h 1821798"/>
                <a:gd name="connsiteX23" fmla="*/ 1460500 w 1854585"/>
                <a:gd name="connsiteY23" fmla="*/ 1737131 h 1821798"/>
                <a:gd name="connsiteX24" fmla="*/ 1460500 w 1854585"/>
                <a:gd name="connsiteY24" fmla="*/ 1821798 h 1821798"/>
                <a:gd name="connsiteX25" fmla="*/ 1477433 w 1854585"/>
                <a:gd name="connsiteY25" fmla="*/ 1804864 h 1821798"/>
                <a:gd name="connsiteX26" fmla="*/ 1477433 w 1854585"/>
                <a:gd name="connsiteY26" fmla="*/ 1779464 h 1821798"/>
                <a:gd name="connsiteX27" fmla="*/ 1498600 w 1854585"/>
                <a:gd name="connsiteY27" fmla="*/ 1686331 h 1821798"/>
                <a:gd name="connsiteX28" fmla="*/ 1510918 w 1854585"/>
                <a:gd name="connsiteY28" fmla="*/ 1595140 h 1821798"/>
                <a:gd name="connsiteX29" fmla="*/ 1655233 w 1854585"/>
                <a:gd name="connsiteY29" fmla="*/ 1593198 h 1821798"/>
                <a:gd name="connsiteX30" fmla="*/ 1655233 w 1854585"/>
                <a:gd name="connsiteY30" fmla="*/ 1440798 h 1821798"/>
                <a:gd name="connsiteX31" fmla="*/ 1727200 w 1854585"/>
                <a:gd name="connsiteY31" fmla="*/ 1220664 h 1821798"/>
                <a:gd name="connsiteX32" fmla="*/ 1756833 w 1854585"/>
                <a:gd name="connsiteY32" fmla="*/ 1233364 h 1821798"/>
                <a:gd name="connsiteX33" fmla="*/ 1752600 w 1854585"/>
                <a:gd name="connsiteY33" fmla="*/ 1106364 h 1821798"/>
                <a:gd name="connsiteX34" fmla="*/ 1790700 w 1854585"/>
                <a:gd name="connsiteY34" fmla="*/ 1106364 h 1821798"/>
                <a:gd name="connsiteX35" fmla="*/ 1778000 w 1854585"/>
                <a:gd name="connsiteY35" fmla="*/ 898931 h 1821798"/>
                <a:gd name="connsiteX36" fmla="*/ 1828800 w 1854585"/>
                <a:gd name="connsiteY36" fmla="*/ 886231 h 1821798"/>
                <a:gd name="connsiteX37" fmla="*/ 1816100 w 1854585"/>
                <a:gd name="connsiteY37" fmla="*/ 767698 h 1821798"/>
                <a:gd name="connsiteX38" fmla="*/ 1778000 w 1854585"/>
                <a:gd name="connsiteY38" fmla="*/ 738064 h 1821798"/>
                <a:gd name="connsiteX39" fmla="*/ 1807633 w 1854585"/>
                <a:gd name="connsiteY39" fmla="*/ 640698 h 1821798"/>
                <a:gd name="connsiteX40" fmla="*/ 1824567 w 1854585"/>
                <a:gd name="connsiteY40" fmla="*/ 627998 h 1821798"/>
                <a:gd name="connsiteX41" fmla="*/ 1820333 w 1854585"/>
                <a:gd name="connsiteY41" fmla="*/ 560264 h 1821798"/>
                <a:gd name="connsiteX42" fmla="*/ 1761067 w 1854585"/>
                <a:gd name="connsiteY42" fmla="*/ 551798 h 1821798"/>
                <a:gd name="connsiteX43" fmla="*/ 1752600 w 1854585"/>
                <a:gd name="connsiteY43" fmla="*/ 513698 h 1821798"/>
                <a:gd name="connsiteX44" fmla="*/ 1749481 w 1854585"/>
                <a:gd name="connsiteY44" fmla="*/ 367983 h 1821798"/>
                <a:gd name="connsiteX45" fmla="*/ 1854200 w 1854585"/>
                <a:gd name="connsiteY45" fmla="*/ 362635 h 1821798"/>
                <a:gd name="connsiteX46" fmla="*/ 1853532 w 1854585"/>
                <a:gd name="connsiteY46"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509464 h 1821798"/>
                <a:gd name="connsiteX6" fmla="*/ 0 w 1854585"/>
                <a:gd name="connsiteY6" fmla="*/ 636464 h 1821798"/>
                <a:gd name="connsiteX7" fmla="*/ 122767 w 1854585"/>
                <a:gd name="connsiteY7" fmla="*/ 636464 h 1821798"/>
                <a:gd name="connsiteX8" fmla="*/ 136866 w 1854585"/>
                <a:gd name="connsiteY8" fmla="*/ 921689 h 1821798"/>
                <a:gd name="connsiteX9" fmla="*/ 215200 w 1854585"/>
                <a:gd name="connsiteY9" fmla="*/ 926273 h 1821798"/>
                <a:gd name="connsiteX10" fmla="*/ 220133 w 1854585"/>
                <a:gd name="connsiteY10" fmla="*/ 1152931 h 1821798"/>
                <a:gd name="connsiteX11" fmla="*/ 366708 w 1854585"/>
                <a:gd name="connsiteY11" fmla="*/ 1151338 h 1821798"/>
                <a:gd name="connsiteX12" fmla="*/ 372533 w 1854585"/>
                <a:gd name="connsiteY12" fmla="*/ 1614364 h 1821798"/>
                <a:gd name="connsiteX13" fmla="*/ 575733 w 1854585"/>
                <a:gd name="connsiteY13" fmla="*/ 1614364 h 1821798"/>
                <a:gd name="connsiteX14" fmla="*/ 572741 w 1854585"/>
                <a:gd name="connsiteY14" fmla="*/ 1522632 h 1821798"/>
                <a:gd name="connsiteX15" fmla="*/ 842433 w 1854585"/>
                <a:gd name="connsiteY15" fmla="*/ 1521231 h 1821798"/>
                <a:gd name="connsiteX16" fmla="*/ 842433 w 1854585"/>
                <a:gd name="connsiteY16" fmla="*/ 1624423 h 1821798"/>
                <a:gd name="connsiteX17" fmla="*/ 893233 w 1854585"/>
                <a:gd name="connsiteY17" fmla="*/ 1622831 h 1821798"/>
                <a:gd name="connsiteX18" fmla="*/ 897467 w 1854585"/>
                <a:gd name="connsiteY18" fmla="*/ 1635531 h 1821798"/>
                <a:gd name="connsiteX19" fmla="*/ 1092200 w 1854585"/>
                <a:gd name="connsiteY19" fmla="*/ 1635531 h 1821798"/>
                <a:gd name="connsiteX20" fmla="*/ 1094843 w 1854585"/>
                <a:gd name="connsiteY20" fmla="*/ 1721088 h 1821798"/>
                <a:gd name="connsiteX21" fmla="*/ 1445508 w 1854585"/>
                <a:gd name="connsiteY21" fmla="*/ 1715773 h 1821798"/>
                <a:gd name="connsiteX22" fmla="*/ 1435100 w 1854585"/>
                <a:gd name="connsiteY22" fmla="*/ 1737131 h 1821798"/>
                <a:gd name="connsiteX23" fmla="*/ 1460500 w 1854585"/>
                <a:gd name="connsiteY23" fmla="*/ 1737131 h 1821798"/>
                <a:gd name="connsiteX24" fmla="*/ 1460500 w 1854585"/>
                <a:gd name="connsiteY24" fmla="*/ 1821798 h 1821798"/>
                <a:gd name="connsiteX25" fmla="*/ 1477433 w 1854585"/>
                <a:gd name="connsiteY25" fmla="*/ 1804864 h 1821798"/>
                <a:gd name="connsiteX26" fmla="*/ 1477433 w 1854585"/>
                <a:gd name="connsiteY26" fmla="*/ 1779464 h 1821798"/>
                <a:gd name="connsiteX27" fmla="*/ 1498600 w 1854585"/>
                <a:gd name="connsiteY27" fmla="*/ 1686331 h 1821798"/>
                <a:gd name="connsiteX28" fmla="*/ 1510918 w 1854585"/>
                <a:gd name="connsiteY28" fmla="*/ 1595140 h 1821798"/>
                <a:gd name="connsiteX29" fmla="*/ 1655233 w 1854585"/>
                <a:gd name="connsiteY29" fmla="*/ 1593198 h 1821798"/>
                <a:gd name="connsiteX30" fmla="*/ 1655233 w 1854585"/>
                <a:gd name="connsiteY30" fmla="*/ 1440798 h 1821798"/>
                <a:gd name="connsiteX31" fmla="*/ 1727200 w 1854585"/>
                <a:gd name="connsiteY31" fmla="*/ 1220664 h 1821798"/>
                <a:gd name="connsiteX32" fmla="*/ 1756833 w 1854585"/>
                <a:gd name="connsiteY32" fmla="*/ 1233364 h 1821798"/>
                <a:gd name="connsiteX33" fmla="*/ 1752600 w 1854585"/>
                <a:gd name="connsiteY33" fmla="*/ 1106364 h 1821798"/>
                <a:gd name="connsiteX34" fmla="*/ 1790700 w 1854585"/>
                <a:gd name="connsiteY34" fmla="*/ 1106364 h 1821798"/>
                <a:gd name="connsiteX35" fmla="*/ 1778000 w 1854585"/>
                <a:gd name="connsiteY35" fmla="*/ 898931 h 1821798"/>
                <a:gd name="connsiteX36" fmla="*/ 1828800 w 1854585"/>
                <a:gd name="connsiteY36" fmla="*/ 886231 h 1821798"/>
                <a:gd name="connsiteX37" fmla="*/ 1816100 w 1854585"/>
                <a:gd name="connsiteY37" fmla="*/ 767698 h 1821798"/>
                <a:gd name="connsiteX38" fmla="*/ 1778000 w 1854585"/>
                <a:gd name="connsiteY38" fmla="*/ 738064 h 1821798"/>
                <a:gd name="connsiteX39" fmla="*/ 1807633 w 1854585"/>
                <a:gd name="connsiteY39" fmla="*/ 640698 h 1821798"/>
                <a:gd name="connsiteX40" fmla="*/ 1824567 w 1854585"/>
                <a:gd name="connsiteY40" fmla="*/ 627998 h 1821798"/>
                <a:gd name="connsiteX41" fmla="*/ 1820333 w 1854585"/>
                <a:gd name="connsiteY41" fmla="*/ 560264 h 1821798"/>
                <a:gd name="connsiteX42" fmla="*/ 1761067 w 1854585"/>
                <a:gd name="connsiteY42" fmla="*/ 551798 h 1821798"/>
                <a:gd name="connsiteX43" fmla="*/ 1752600 w 1854585"/>
                <a:gd name="connsiteY43" fmla="*/ 513698 h 1821798"/>
                <a:gd name="connsiteX44" fmla="*/ 1749481 w 1854585"/>
                <a:gd name="connsiteY44" fmla="*/ 367983 h 1821798"/>
                <a:gd name="connsiteX45" fmla="*/ 1854200 w 1854585"/>
                <a:gd name="connsiteY45" fmla="*/ 362635 h 1821798"/>
                <a:gd name="connsiteX46" fmla="*/ 1853532 w 1854585"/>
                <a:gd name="connsiteY46" fmla="*/ 0 h 1821798"/>
                <a:gd name="connsiteX0" fmla="*/ 642353 w 1854585"/>
                <a:gd name="connsiteY0" fmla="*/ 3438 h 1821798"/>
                <a:gd name="connsiteX1" fmla="*/ 639679 w 1854585"/>
                <a:gd name="connsiteY1" fmla="*/ 207784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636464 h 1821798"/>
                <a:gd name="connsiteX6" fmla="*/ 122767 w 1854585"/>
                <a:gd name="connsiteY6" fmla="*/ 636464 h 1821798"/>
                <a:gd name="connsiteX7" fmla="*/ 136866 w 1854585"/>
                <a:gd name="connsiteY7" fmla="*/ 921689 h 1821798"/>
                <a:gd name="connsiteX8" fmla="*/ 215200 w 1854585"/>
                <a:gd name="connsiteY8" fmla="*/ 926273 h 1821798"/>
                <a:gd name="connsiteX9" fmla="*/ 220133 w 1854585"/>
                <a:gd name="connsiteY9" fmla="*/ 1152931 h 1821798"/>
                <a:gd name="connsiteX10" fmla="*/ 366708 w 1854585"/>
                <a:gd name="connsiteY10" fmla="*/ 1151338 h 1821798"/>
                <a:gd name="connsiteX11" fmla="*/ 372533 w 1854585"/>
                <a:gd name="connsiteY11" fmla="*/ 1614364 h 1821798"/>
                <a:gd name="connsiteX12" fmla="*/ 575733 w 1854585"/>
                <a:gd name="connsiteY12" fmla="*/ 1614364 h 1821798"/>
                <a:gd name="connsiteX13" fmla="*/ 572741 w 1854585"/>
                <a:gd name="connsiteY13" fmla="*/ 1522632 h 1821798"/>
                <a:gd name="connsiteX14" fmla="*/ 842433 w 1854585"/>
                <a:gd name="connsiteY14" fmla="*/ 1521231 h 1821798"/>
                <a:gd name="connsiteX15" fmla="*/ 842433 w 1854585"/>
                <a:gd name="connsiteY15" fmla="*/ 1624423 h 1821798"/>
                <a:gd name="connsiteX16" fmla="*/ 893233 w 1854585"/>
                <a:gd name="connsiteY16" fmla="*/ 1622831 h 1821798"/>
                <a:gd name="connsiteX17" fmla="*/ 897467 w 1854585"/>
                <a:gd name="connsiteY17" fmla="*/ 1635531 h 1821798"/>
                <a:gd name="connsiteX18" fmla="*/ 1092200 w 1854585"/>
                <a:gd name="connsiteY18" fmla="*/ 1635531 h 1821798"/>
                <a:gd name="connsiteX19" fmla="*/ 1094843 w 1854585"/>
                <a:gd name="connsiteY19" fmla="*/ 1721088 h 1821798"/>
                <a:gd name="connsiteX20" fmla="*/ 1445508 w 1854585"/>
                <a:gd name="connsiteY20" fmla="*/ 1715773 h 1821798"/>
                <a:gd name="connsiteX21" fmla="*/ 1435100 w 1854585"/>
                <a:gd name="connsiteY21" fmla="*/ 1737131 h 1821798"/>
                <a:gd name="connsiteX22" fmla="*/ 1460500 w 1854585"/>
                <a:gd name="connsiteY22" fmla="*/ 1737131 h 1821798"/>
                <a:gd name="connsiteX23" fmla="*/ 1460500 w 1854585"/>
                <a:gd name="connsiteY23" fmla="*/ 1821798 h 1821798"/>
                <a:gd name="connsiteX24" fmla="*/ 1477433 w 1854585"/>
                <a:gd name="connsiteY24" fmla="*/ 1804864 h 1821798"/>
                <a:gd name="connsiteX25" fmla="*/ 1477433 w 1854585"/>
                <a:gd name="connsiteY25" fmla="*/ 1779464 h 1821798"/>
                <a:gd name="connsiteX26" fmla="*/ 1498600 w 1854585"/>
                <a:gd name="connsiteY26" fmla="*/ 1686331 h 1821798"/>
                <a:gd name="connsiteX27" fmla="*/ 1510918 w 1854585"/>
                <a:gd name="connsiteY27" fmla="*/ 1595140 h 1821798"/>
                <a:gd name="connsiteX28" fmla="*/ 1655233 w 1854585"/>
                <a:gd name="connsiteY28" fmla="*/ 1593198 h 1821798"/>
                <a:gd name="connsiteX29" fmla="*/ 1655233 w 1854585"/>
                <a:gd name="connsiteY29" fmla="*/ 1440798 h 1821798"/>
                <a:gd name="connsiteX30" fmla="*/ 1727200 w 1854585"/>
                <a:gd name="connsiteY30" fmla="*/ 1220664 h 1821798"/>
                <a:gd name="connsiteX31" fmla="*/ 1756833 w 1854585"/>
                <a:gd name="connsiteY31" fmla="*/ 1233364 h 1821798"/>
                <a:gd name="connsiteX32" fmla="*/ 1752600 w 1854585"/>
                <a:gd name="connsiteY32" fmla="*/ 1106364 h 1821798"/>
                <a:gd name="connsiteX33" fmla="*/ 1790700 w 1854585"/>
                <a:gd name="connsiteY33" fmla="*/ 1106364 h 1821798"/>
                <a:gd name="connsiteX34" fmla="*/ 1778000 w 1854585"/>
                <a:gd name="connsiteY34" fmla="*/ 898931 h 1821798"/>
                <a:gd name="connsiteX35" fmla="*/ 1828800 w 1854585"/>
                <a:gd name="connsiteY35" fmla="*/ 886231 h 1821798"/>
                <a:gd name="connsiteX36" fmla="*/ 1816100 w 1854585"/>
                <a:gd name="connsiteY36" fmla="*/ 767698 h 1821798"/>
                <a:gd name="connsiteX37" fmla="*/ 1778000 w 1854585"/>
                <a:gd name="connsiteY37" fmla="*/ 738064 h 1821798"/>
                <a:gd name="connsiteX38" fmla="*/ 1807633 w 1854585"/>
                <a:gd name="connsiteY38" fmla="*/ 640698 h 1821798"/>
                <a:gd name="connsiteX39" fmla="*/ 1824567 w 1854585"/>
                <a:gd name="connsiteY39" fmla="*/ 627998 h 1821798"/>
                <a:gd name="connsiteX40" fmla="*/ 1820333 w 1854585"/>
                <a:gd name="connsiteY40" fmla="*/ 560264 h 1821798"/>
                <a:gd name="connsiteX41" fmla="*/ 1761067 w 1854585"/>
                <a:gd name="connsiteY41" fmla="*/ 551798 h 1821798"/>
                <a:gd name="connsiteX42" fmla="*/ 1752600 w 1854585"/>
                <a:gd name="connsiteY42" fmla="*/ 513698 h 1821798"/>
                <a:gd name="connsiteX43" fmla="*/ 1749481 w 1854585"/>
                <a:gd name="connsiteY43" fmla="*/ 367983 h 1821798"/>
                <a:gd name="connsiteX44" fmla="*/ 1854200 w 1854585"/>
                <a:gd name="connsiteY44" fmla="*/ 362635 h 1821798"/>
                <a:gd name="connsiteX45" fmla="*/ 1853532 w 1854585"/>
                <a:gd name="connsiteY45" fmla="*/ 0 h 1821798"/>
                <a:gd name="connsiteX0" fmla="*/ 642353 w 1854585"/>
                <a:gd name="connsiteY0" fmla="*/ 3438 h 1821798"/>
                <a:gd name="connsiteX1" fmla="*/ 641971 w 1854585"/>
                <a:gd name="connsiteY1" fmla="*/ 219243 h 1821798"/>
                <a:gd name="connsiteX2" fmla="*/ 473910 w 1854585"/>
                <a:gd name="connsiteY2" fmla="*/ 218479 h 1821798"/>
                <a:gd name="connsiteX3" fmla="*/ 465889 w 1854585"/>
                <a:gd name="connsiteY3" fmla="*/ 1910 h 1821798"/>
                <a:gd name="connsiteX4" fmla="*/ 0 w 1854585"/>
                <a:gd name="connsiteY4" fmla="*/ 7480 h 1821798"/>
                <a:gd name="connsiteX5" fmla="*/ 0 w 1854585"/>
                <a:gd name="connsiteY5" fmla="*/ 636464 h 1821798"/>
                <a:gd name="connsiteX6" fmla="*/ 122767 w 1854585"/>
                <a:gd name="connsiteY6" fmla="*/ 636464 h 1821798"/>
                <a:gd name="connsiteX7" fmla="*/ 136866 w 1854585"/>
                <a:gd name="connsiteY7" fmla="*/ 921689 h 1821798"/>
                <a:gd name="connsiteX8" fmla="*/ 215200 w 1854585"/>
                <a:gd name="connsiteY8" fmla="*/ 926273 h 1821798"/>
                <a:gd name="connsiteX9" fmla="*/ 220133 w 1854585"/>
                <a:gd name="connsiteY9" fmla="*/ 1152931 h 1821798"/>
                <a:gd name="connsiteX10" fmla="*/ 366708 w 1854585"/>
                <a:gd name="connsiteY10" fmla="*/ 1151338 h 1821798"/>
                <a:gd name="connsiteX11" fmla="*/ 372533 w 1854585"/>
                <a:gd name="connsiteY11" fmla="*/ 1614364 h 1821798"/>
                <a:gd name="connsiteX12" fmla="*/ 575733 w 1854585"/>
                <a:gd name="connsiteY12" fmla="*/ 1614364 h 1821798"/>
                <a:gd name="connsiteX13" fmla="*/ 572741 w 1854585"/>
                <a:gd name="connsiteY13" fmla="*/ 1522632 h 1821798"/>
                <a:gd name="connsiteX14" fmla="*/ 842433 w 1854585"/>
                <a:gd name="connsiteY14" fmla="*/ 1521231 h 1821798"/>
                <a:gd name="connsiteX15" fmla="*/ 842433 w 1854585"/>
                <a:gd name="connsiteY15" fmla="*/ 1624423 h 1821798"/>
                <a:gd name="connsiteX16" fmla="*/ 893233 w 1854585"/>
                <a:gd name="connsiteY16" fmla="*/ 1622831 h 1821798"/>
                <a:gd name="connsiteX17" fmla="*/ 897467 w 1854585"/>
                <a:gd name="connsiteY17" fmla="*/ 1635531 h 1821798"/>
                <a:gd name="connsiteX18" fmla="*/ 1092200 w 1854585"/>
                <a:gd name="connsiteY18" fmla="*/ 1635531 h 1821798"/>
                <a:gd name="connsiteX19" fmla="*/ 1094843 w 1854585"/>
                <a:gd name="connsiteY19" fmla="*/ 1721088 h 1821798"/>
                <a:gd name="connsiteX20" fmla="*/ 1445508 w 1854585"/>
                <a:gd name="connsiteY20" fmla="*/ 1715773 h 1821798"/>
                <a:gd name="connsiteX21" fmla="*/ 1435100 w 1854585"/>
                <a:gd name="connsiteY21" fmla="*/ 1737131 h 1821798"/>
                <a:gd name="connsiteX22" fmla="*/ 1460500 w 1854585"/>
                <a:gd name="connsiteY22" fmla="*/ 1737131 h 1821798"/>
                <a:gd name="connsiteX23" fmla="*/ 1460500 w 1854585"/>
                <a:gd name="connsiteY23" fmla="*/ 1821798 h 1821798"/>
                <a:gd name="connsiteX24" fmla="*/ 1477433 w 1854585"/>
                <a:gd name="connsiteY24" fmla="*/ 1804864 h 1821798"/>
                <a:gd name="connsiteX25" fmla="*/ 1477433 w 1854585"/>
                <a:gd name="connsiteY25" fmla="*/ 1779464 h 1821798"/>
                <a:gd name="connsiteX26" fmla="*/ 1498600 w 1854585"/>
                <a:gd name="connsiteY26" fmla="*/ 1686331 h 1821798"/>
                <a:gd name="connsiteX27" fmla="*/ 1510918 w 1854585"/>
                <a:gd name="connsiteY27" fmla="*/ 1595140 h 1821798"/>
                <a:gd name="connsiteX28" fmla="*/ 1655233 w 1854585"/>
                <a:gd name="connsiteY28" fmla="*/ 1593198 h 1821798"/>
                <a:gd name="connsiteX29" fmla="*/ 1655233 w 1854585"/>
                <a:gd name="connsiteY29" fmla="*/ 1440798 h 1821798"/>
                <a:gd name="connsiteX30" fmla="*/ 1727200 w 1854585"/>
                <a:gd name="connsiteY30" fmla="*/ 1220664 h 1821798"/>
                <a:gd name="connsiteX31" fmla="*/ 1756833 w 1854585"/>
                <a:gd name="connsiteY31" fmla="*/ 1233364 h 1821798"/>
                <a:gd name="connsiteX32" fmla="*/ 1752600 w 1854585"/>
                <a:gd name="connsiteY32" fmla="*/ 1106364 h 1821798"/>
                <a:gd name="connsiteX33" fmla="*/ 1790700 w 1854585"/>
                <a:gd name="connsiteY33" fmla="*/ 1106364 h 1821798"/>
                <a:gd name="connsiteX34" fmla="*/ 1778000 w 1854585"/>
                <a:gd name="connsiteY34" fmla="*/ 898931 h 1821798"/>
                <a:gd name="connsiteX35" fmla="*/ 1828800 w 1854585"/>
                <a:gd name="connsiteY35" fmla="*/ 886231 h 1821798"/>
                <a:gd name="connsiteX36" fmla="*/ 1816100 w 1854585"/>
                <a:gd name="connsiteY36" fmla="*/ 767698 h 1821798"/>
                <a:gd name="connsiteX37" fmla="*/ 1778000 w 1854585"/>
                <a:gd name="connsiteY37" fmla="*/ 738064 h 1821798"/>
                <a:gd name="connsiteX38" fmla="*/ 1807633 w 1854585"/>
                <a:gd name="connsiteY38" fmla="*/ 640698 h 1821798"/>
                <a:gd name="connsiteX39" fmla="*/ 1824567 w 1854585"/>
                <a:gd name="connsiteY39" fmla="*/ 627998 h 1821798"/>
                <a:gd name="connsiteX40" fmla="*/ 1820333 w 1854585"/>
                <a:gd name="connsiteY40" fmla="*/ 560264 h 1821798"/>
                <a:gd name="connsiteX41" fmla="*/ 1761067 w 1854585"/>
                <a:gd name="connsiteY41" fmla="*/ 551798 h 1821798"/>
                <a:gd name="connsiteX42" fmla="*/ 1752600 w 1854585"/>
                <a:gd name="connsiteY42" fmla="*/ 513698 h 1821798"/>
                <a:gd name="connsiteX43" fmla="*/ 1749481 w 1854585"/>
                <a:gd name="connsiteY43" fmla="*/ 367983 h 1821798"/>
                <a:gd name="connsiteX44" fmla="*/ 1854200 w 1854585"/>
                <a:gd name="connsiteY44" fmla="*/ 362635 h 1821798"/>
                <a:gd name="connsiteX45" fmla="*/ 1853532 w 1854585"/>
                <a:gd name="connsiteY45" fmla="*/ 0 h 182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854585" h="1821798">
                  <a:moveTo>
                    <a:pt x="642353" y="3438"/>
                  </a:moveTo>
                  <a:cubicBezTo>
                    <a:pt x="641462" y="68498"/>
                    <a:pt x="642862" y="154183"/>
                    <a:pt x="641971" y="219243"/>
                  </a:cubicBezTo>
                  <a:lnTo>
                    <a:pt x="473910" y="218479"/>
                  </a:lnTo>
                  <a:lnTo>
                    <a:pt x="465889" y="1910"/>
                  </a:lnTo>
                  <a:lnTo>
                    <a:pt x="0" y="7480"/>
                  </a:lnTo>
                  <a:lnTo>
                    <a:pt x="0" y="636464"/>
                  </a:lnTo>
                  <a:lnTo>
                    <a:pt x="122767" y="636464"/>
                  </a:lnTo>
                  <a:cubicBezTo>
                    <a:pt x="121356" y="733831"/>
                    <a:pt x="138277" y="824322"/>
                    <a:pt x="136866" y="921689"/>
                  </a:cubicBezTo>
                  <a:lnTo>
                    <a:pt x="215200" y="926273"/>
                  </a:lnTo>
                  <a:cubicBezTo>
                    <a:pt x="213789" y="1001062"/>
                    <a:pt x="221544" y="1078142"/>
                    <a:pt x="220133" y="1152931"/>
                  </a:cubicBezTo>
                  <a:lnTo>
                    <a:pt x="366708" y="1151338"/>
                  </a:lnTo>
                  <a:cubicBezTo>
                    <a:pt x="368650" y="1305680"/>
                    <a:pt x="370591" y="1460022"/>
                    <a:pt x="372533" y="1614364"/>
                  </a:cubicBezTo>
                  <a:lnTo>
                    <a:pt x="575733" y="1614364"/>
                  </a:lnTo>
                  <a:lnTo>
                    <a:pt x="572741" y="1522632"/>
                  </a:lnTo>
                  <a:lnTo>
                    <a:pt x="842433" y="1521231"/>
                  </a:lnTo>
                  <a:lnTo>
                    <a:pt x="842433" y="1624423"/>
                  </a:lnTo>
                  <a:lnTo>
                    <a:pt x="893233" y="1622831"/>
                  </a:lnTo>
                  <a:lnTo>
                    <a:pt x="897467" y="1635531"/>
                  </a:lnTo>
                  <a:lnTo>
                    <a:pt x="1092200" y="1635531"/>
                  </a:lnTo>
                  <a:lnTo>
                    <a:pt x="1094843" y="1721088"/>
                  </a:lnTo>
                  <a:lnTo>
                    <a:pt x="1445508" y="1715773"/>
                  </a:lnTo>
                  <a:lnTo>
                    <a:pt x="1435100" y="1737131"/>
                  </a:lnTo>
                  <a:lnTo>
                    <a:pt x="1460500" y="1737131"/>
                  </a:lnTo>
                  <a:lnTo>
                    <a:pt x="1460500" y="1821798"/>
                  </a:lnTo>
                  <a:lnTo>
                    <a:pt x="1477433" y="1804864"/>
                  </a:lnTo>
                  <a:lnTo>
                    <a:pt x="1477433" y="1779464"/>
                  </a:lnTo>
                  <a:lnTo>
                    <a:pt x="1498600" y="1686331"/>
                  </a:lnTo>
                  <a:lnTo>
                    <a:pt x="1510918" y="1595140"/>
                  </a:lnTo>
                  <a:lnTo>
                    <a:pt x="1655233" y="1593198"/>
                  </a:lnTo>
                  <a:lnTo>
                    <a:pt x="1655233" y="1440798"/>
                  </a:lnTo>
                  <a:lnTo>
                    <a:pt x="1727200" y="1220664"/>
                  </a:lnTo>
                  <a:lnTo>
                    <a:pt x="1756833" y="1233364"/>
                  </a:lnTo>
                  <a:lnTo>
                    <a:pt x="1752600" y="1106364"/>
                  </a:lnTo>
                  <a:lnTo>
                    <a:pt x="1790700" y="1106364"/>
                  </a:lnTo>
                  <a:lnTo>
                    <a:pt x="1778000" y="898931"/>
                  </a:lnTo>
                  <a:lnTo>
                    <a:pt x="1828800" y="886231"/>
                  </a:lnTo>
                  <a:lnTo>
                    <a:pt x="1816100" y="767698"/>
                  </a:lnTo>
                  <a:lnTo>
                    <a:pt x="1778000" y="738064"/>
                  </a:lnTo>
                  <a:lnTo>
                    <a:pt x="1807633" y="640698"/>
                  </a:lnTo>
                  <a:lnTo>
                    <a:pt x="1824567" y="627998"/>
                  </a:lnTo>
                  <a:lnTo>
                    <a:pt x="1820333" y="560264"/>
                  </a:lnTo>
                  <a:lnTo>
                    <a:pt x="1761067" y="551798"/>
                  </a:lnTo>
                  <a:lnTo>
                    <a:pt x="1752600" y="513698"/>
                  </a:lnTo>
                  <a:cubicBezTo>
                    <a:pt x="1751560" y="465126"/>
                    <a:pt x="1750521" y="416555"/>
                    <a:pt x="1749481" y="367983"/>
                  </a:cubicBezTo>
                  <a:lnTo>
                    <a:pt x="1854200" y="362635"/>
                  </a:lnTo>
                  <a:cubicBezTo>
                    <a:pt x="1855760" y="241502"/>
                    <a:pt x="1851972" y="121133"/>
                    <a:pt x="1853532" y="0"/>
                  </a:cubicBezTo>
                </a:path>
              </a:pathLst>
            </a:custGeom>
            <a:noFill/>
            <a:ln w="952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77E421A-7AC4-CA63-FDC4-951B19E726C4}"/>
                </a:ext>
              </a:extLst>
            </p:cNvPr>
            <p:cNvSpPr/>
            <p:nvPr/>
          </p:nvSpPr>
          <p:spPr>
            <a:xfrm>
              <a:off x="7181194" y="458702"/>
              <a:ext cx="3832636" cy="5616000"/>
            </a:xfrm>
            <a:prstGeom prst="rect">
              <a:avLst/>
            </a:prstGeom>
            <a:noFill/>
            <a:ln w="12700" cap="flat">
              <a:solidFill>
                <a:schemeClr val="tx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Arial"/>
                <a:ea typeface="Arial"/>
                <a:cs typeface="Arial"/>
                <a:sym typeface="Arial"/>
              </a:endParaRPr>
            </a:p>
          </p:txBody>
        </p:sp>
        <p:sp>
          <p:nvSpPr>
            <p:cNvPr id="35" name="TextBox 34">
              <a:extLst>
                <a:ext uri="{FF2B5EF4-FFF2-40B4-BE49-F238E27FC236}">
                  <a16:creationId xmlns:a16="http://schemas.microsoft.com/office/drawing/2014/main" id="{46C92C98-3890-81CA-7BF1-25013B72084F}"/>
                </a:ext>
              </a:extLst>
            </p:cNvPr>
            <p:cNvSpPr txBox="1"/>
            <p:nvPr/>
          </p:nvSpPr>
          <p:spPr>
            <a:xfrm>
              <a:off x="7538695" y="978588"/>
              <a:ext cx="759294" cy="430887"/>
            </a:xfrm>
            <a:prstGeom prst="rect">
              <a:avLst/>
            </a:prstGeom>
            <a:noFill/>
          </p:spPr>
          <p:txBody>
            <a:bodyPr wrap="square" rtlCol="0">
              <a:spAutoFit/>
            </a:bodyPr>
            <a:lstStyle/>
            <a:p>
              <a:pPr algn="ctr"/>
              <a:r>
                <a:rPr lang="en-US" sz="1100"/>
                <a:t>i-80Gold Property</a:t>
              </a:r>
            </a:p>
          </p:txBody>
        </p:sp>
      </p:grpSp>
      <p:pic>
        <p:nvPicPr>
          <p:cNvPr id="37" name="Picture 36">
            <a:extLst>
              <a:ext uri="{FF2B5EF4-FFF2-40B4-BE49-F238E27FC236}">
                <a16:creationId xmlns:a16="http://schemas.microsoft.com/office/drawing/2014/main" id="{0FD380B4-0F89-5D27-BF4F-977559A84C7E}"/>
              </a:ext>
            </a:extLst>
          </p:cNvPr>
          <p:cNvPicPr>
            <a:picLocks noChangeAspect="1"/>
          </p:cNvPicPr>
          <p:nvPr/>
        </p:nvPicPr>
        <p:blipFill>
          <a:blip r:embed="rId3">
            <a:extLst>
              <a:ext uri="{28A0092B-C50C-407E-A947-70E740481C1C}">
                <a14:useLocalDpi xmlns:a14="http://schemas.microsoft.com/office/drawing/2010/main" val="0"/>
              </a:ext>
            </a:extLst>
          </a:blip>
          <a:srcRect t="291" b="291"/>
          <a:stretch/>
        </p:blipFill>
        <p:spPr>
          <a:xfrm>
            <a:off x="10305859" y="-1"/>
            <a:ext cx="1886140" cy="2115489"/>
          </a:xfrm>
          <a:prstGeom prst="rect">
            <a:avLst/>
          </a:prstGeom>
          <a:ln>
            <a:solidFill>
              <a:schemeClr val="tx1">
                <a:lumMod val="75000"/>
                <a:lumOff val="25000"/>
              </a:schemeClr>
            </a:solidFill>
          </a:ln>
        </p:spPr>
      </p:pic>
      <p:sp>
        <p:nvSpPr>
          <p:cNvPr id="38" name="Rectangle 37">
            <a:extLst>
              <a:ext uri="{FF2B5EF4-FFF2-40B4-BE49-F238E27FC236}">
                <a16:creationId xmlns:a16="http://schemas.microsoft.com/office/drawing/2014/main" id="{7585511C-DE34-C829-1A79-5A2A0E38EF69}"/>
              </a:ext>
            </a:extLst>
          </p:cNvPr>
          <p:cNvSpPr/>
          <p:nvPr/>
        </p:nvSpPr>
        <p:spPr>
          <a:xfrm>
            <a:off x="10322560" y="1175481"/>
            <a:ext cx="339376" cy="1300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BF861F6-9936-C914-BC64-0375E57C1B6C}"/>
              </a:ext>
            </a:extLst>
          </p:cNvPr>
          <p:cNvSpPr/>
          <p:nvPr/>
        </p:nvSpPr>
        <p:spPr>
          <a:xfrm>
            <a:off x="11803196" y="826610"/>
            <a:ext cx="339376" cy="1300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2289393-3D7F-B494-45E9-FC71DA359B28}"/>
              </a:ext>
            </a:extLst>
          </p:cNvPr>
          <p:cNvSpPr/>
          <p:nvPr/>
        </p:nvSpPr>
        <p:spPr>
          <a:xfrm>
            <a:off x="11803196" y="1614010"/>
            <a:ext cx="339376" cy="1300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37">
            <a:extLst>
              <a:ext uri="{FF2B5EF4-FFF2-40B4-BE49-F238E27FC236}">
                <a16:creationId xmlns:a16="http://schemas.microsoft.com/office/drawing/2014/main" id="{AB622826-CF1B-C619-75E9-2ED915DFF446}"/>
              </a:ext>
            </a:extLst>
          </p:cNvPr>
          <p:cNvCxnSpPr>
            <a:cxnSpLocks/>
          </p:cNvCxnSpPr>
          <p:nvPr/>
        </p:nvCxnSpPr>
        <p:spPr>
          <a:xfrm flipV="1">
            <a:off x="10107086" y="5874534"/>
            <a:ext cx="0" cy="105383"/>
          </a:xfrm>
          <a:prstGeom prst="straightConnector1">
            <a:avLst/>
          </a:prstGeom>
          <a:noFill/>
          <a:ln w="41275" cap="flat">
            <a:solidFill>
              <a:schemeClr val="tx1"/>
            </a:solidFill>
            <a:prstDash val="solid"/>
            <a:round/>
            <a:tailEnd type="triangle"/>
          </a:ln>
          <a:effectLst>
            <a:outerShdw blurRad="76200" dist="38100" dir="5400000" sx="50000" sy="50000" rotWithShape="0">
              <a:srgbClr val="000000">
                <a:alpha val="18000"/>
              </a:srgbClr>
            </a:outerShdw>
          </a:effectLst>
          <a:sp3d/>
        </p:spPr>
        <p:style>
          <a:lnRef idx="0">
            <a:scrgbClr r="0" g="0" b="0"/>
          </a:lnRef>
          <a:fillRef idx="0">
            <a:scrgbClr r="0" g="0" b="0"/>
          </a:fillRef>
          <a:effectRef idx="0">
            <a:scrgbClr r="0" g="0" b="0"/>
          </a:effectRef>
          <a:fontRef idx="none"/>
        </p:style>
      </p:cxnSp>
      <p:sp>
        <p:nvSpPr>
          <p:cNvPr id="42" name="TextBox 38">
            <a:extLst>
              <a:ext uri="{FF2B5EF4-FFF2-40B4-BE49-F238E27FC236}">
                <a16:creationId xmlns:a16="http://schemas.microsoft.com/office/drawing/2014/main" id="{AC2F22CF-2B10-3CF0-99E4-16EBFBABAD78}"/>
              </a:ext>
            </a:extLst>
          </p:cNvPr>
          <p:cNvSpPr txBox="1"/>
          <p:nvPr/>
        </p:nvSpPr>
        <p:spPr>
          <a:xfrm>
            <a:off x="9918244" y="5874805"/>
            <a:ext cx="42830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defTabSz="1219139"/>
            <a:r>
              <a:rPr lang="en-US" sz="1600" b="1"/>
              <a:t>N</a:t>
            </a:r>
          </a:p>
        </p:txBody>
      </p:sp>
    </p:spTree>
    <p:extLst>
      <p:ext uri="{BB962C8B-B14F-4D97-AF65-F5344CB8AC3E}">
        <p14:creationId xmlns:p14="http://schemas.microsoft.com/office/powerpoint/2010/main" val="631280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98C74-1B31-E26C-B410-C92E299B4699}"/>
            </a:ext>
          </a:extLst>
        </p:cNvPr>
        <p:cNvGrpSpPr/>
        <p:nvPr/>
      </p:nvGrpSpPr>
      <p:grpSpPr>
        <a:xfrm>
          <a:off x="0" y="0"/>
          <a:ext cx="0" cy="0"/>
          <a:chOff x="0" y="0"/>
          <a:chExt cx="0" cy="0"/>
        </a:xfrm>
      </p:grpSpPr>
      <p:sp>
        <p:nvSpPr>
          <p:cNvPr id="4" name="CuadroTexto 5">
            <a:extLst>
              <a:ext uri="{FF2B5EF4-FFF2-40B4-BE49-F238E27FC236}">
                <a16:creationId xmlns:a16="http://schemas.microsoft.com/office/drawing/2014/main" id="{47FA073E-B702-A3E7-8522-0BD39846660D}"/>
              </a:ext>
            </a:extLst>
          </p:cNvPr>
          <p:cNvSpPr txBox="1"/>
          <p:nvPr/>
        </p:nvSpPr>
        <p:spPr>
          <a:xfrm>
            <a:off x="578071" y="306122"/>
            <a:ext cx="4788180" cy="861774"/>
          </a:xfrm>
          <a:prstGeom prst="rect">
            <a:avLst/>
          </a:prstGeom>
          <a:noFill/>
        </p:spPr>
        <p:txBody>
          <a:bodyPr wrap="square" lIns="121920" tIns="60960" rIns="121920" bIns="60960" rtlCol="0" anchor="t">
            <a:spAutoFit/>
          </a:bodyPr>
          <a:lstStyle/>
          <a:p>
            <a:r>
              <a:rPr lang="en-US" sz="2400" b="1">
                <a:solidFill>
                  <a:srgbClr val="003C58"/>
                </a:solidFill>
                <a:latin typeface="+mj-lt"/>
              </a:rPr>
              <a:t>Eureka Property </a:t>
            </a:r>
            <a:endParaRPr lang="en-US" sz="2400">
              <a:solidFill>
                <a:srgbClr val="003C58"/>
              </a:solidFill>
              <a:latin typeface="+mj-lt"/>
            </a:endParaRPr>
          </a:p>
          <a:p>
            <a:r>
              <a:rPr lang="en-US" sz="2400">
                <a:solidFill>
                  <a:srgbClr val="003C58"/>
                </a:solidFill>
                <a:latin typeface="+mj-lt"/>
              </a:rPr>
              <a:t>Windfall Project</a:t>
            </a:r>
          </a:p>
        </p:txBody>
      </p:sp>
      <p:sp>
        <p:nvSpPr>
          <p:cNvPr id="5" name="CuadroTexto 5">
            <a:extLst>
              <a:ext uri="{FF2B5EF4-FFF2-40B4-BE49-F238E27FC236}">
                <a16:creationId xmlns:a16="http://schemas.microsoft.com/office/drawing/2014/main" id="{FE8A4379-DC0F-C721-B12B-16037C361AB1}"/>
              </a:ext>
            </a:extLst>
          </p:cNvPr>
          <p:cNvSpPr txBox="1"/>
          <p:nvPr/>
        </p:nvSpPr>
        <p:spPr>
          <a:xfrm>
            <a:off x="4068959" y="318880"/>
            <a:ext cx="7465238" cy="461665"/>
          </a:xfrm>
          <a:prstGeom prst="rect">
            <a:avLst/>
          </a:prstGeom>
          <a:noFill/>
        </p:spPr>
        <p:txBody>
          <a:bodyPr wrap="square" rIns="0" rtlCol="0">
            <a:spAutoFit/>
          </a:bodyPr>
          <a:lstStyle/>
          <a:p>
            <a:r>
              <a:rPr lang="en-US" sz="2400">
                <a:solidFill>
                  <a:srgbClr val="003C58"/>
                </a:solidFill>
                <a:latin typeface="+mj-lt"/>
              </a:rPr>
              <a:t>Potential for:</a:t>
            </a:r>
            <a:endParaRPr lang="en-US" sz="2400" spc="13">
              <a:solidFill>
                <a:srgbClr val="003C58"/>
              </a:solidFill>
              <a:latin typeface="+mj-lt"/>
            </a:endParaRPr>
          </a:p>
        </p:txBody>
      </p:sp>
      <p:cxnSp>
        <p:nvCxnSpPr>
          <p:cNvPr id="7" name="Straight Connector 6">
            <a:extLst>
              <a:ext uri="{FF2B5EF4-FFF2-40B4-BE49-F238E27FC236}">
                <a16:creationId xmlns:a16="http://schemas.microsoft.com/office/drawing/2014/main" id="{8146F97F-4AC9-0999-ADF3-33ED3C5A868A}"/>
              </a:ext>
            </a:extLst>
          </p:cNvPr>
          <p:cNvCxnSpPr/>
          <p:nvPr/>
        </p:nvCxnSpPr>
        <p:spPr>
          <a:xfrm>
            <a:off x="3608013" y="441058"/>
            <a:ext cx="0" cy="653456"/>
          </a:xfrm>
          <a:prstGeom prst="line">
            <a:avLst/>
          </a:prstGeom>
          <a:ln w="12700">
            <a:solidFill>
              <a:srgbClr val="003C58"/>
            </a:solidFill>
          </a:ln>
        </p:spPr>
        <p:style>
          <a:lnRef idx="1">
            <a:schemeClr val="accent1"/>
          </a:lnRef>
          <a:fillRef idx="0">
            <a:schemeClr val="accent1"/>
          </a:fillRef>
          <a:effectRef idx="0">
            <a:schemeClr val="accent1"/>
          </a:effectRef>
          <a:fontRef idx="minor">
            <a:schemeClr val="tx1"/>
          </a:fontRef>
        </p:style>
      </p:cxnSp>
      <p:sp>
        <p:nvSpPr>
          <p:cNvPr id="3" name="CuadroTexto 5">
            <a:extLst>
              <a:ext uri="{FF2B5EF4-FFF2-40B4-BE49-F238E27FC236}">
                <a16:creationId xmlns:a16="http://schemas.microsoft.com/office/drawing/2014/main" id="{F256E366-9E9E-94C8-F29B-05BEAC8CA65E}"/>
              </a:ext>
            </a:extLst>
          </p:cNvPr>
          <p:cNvSpPr txBox="1"/>
          <p:nvPr/>
        </p:nvSpPr>
        <p:spPr>
          <a:xfrm>
            <a:off x="5916013" y="306121"/>
            <a:ext cx="5794459" cy="830997"/>
          </a:xfrm>
          <a:prstGeom prst="rect">
            <a:avLst/>
          </a:prstGeom>
          <a:noFill/>
        </p:spPr>
        <p:txBody>
          <a:bodyPr wrap="square" rIns="0" rtlCol="0">
            <a:spAutoFit/>
          </a:bodyPr>
          <a:lstStyle/>
          <a:p>
            <a:r>
              <a:rPr lang="en-US" sz="2400" b="1" spc="13">
                <a:solidFill>
                  <a:srgbClr val="003C58"/>
                </a:solidFill>
                <a:latin typeface="+mj-lt"/>
              </a:rPr>
              <a:t>100-200 Koz Gold </a:t>
            </a:r>
            <a:r>
              <a:rPr lang="en-US" sz="2400">
                <a:solidFill>
                  <a:srgbClr val="003C58"/>
                </a:solidFill>
                <a:latin typeface="+mj-lt"/>
              </a:rPr>
              <a:t>Open-Pit Oxide </a:t>
            </a:r>
          </a:p>
          <a:p>
            <a:r>
              <a:rPr lang="en-US" sz="2400" spc="13">
                <a:solidFill>
                  <a:srgbClr val="003C58"/>
                </a:solidFill>
                <a:latin typeface="+mj-lt"/>
              </a:rPr>
              <a:t>Grading 0.75-2</a:t>
            </a:r>
            <a:r>
              <a:rPr lang="en-US" sz="1867" spc="13">
                <a:solidFill>
                  <a:srgbClr val="003C58"/>
                </a:solidFill>
                <a:latin typeface="+mj-lt"/>
              </a:rPr>
              <a:t> </a:t>
            </a:r>
            <a:r>
              <a:rPr lang="en-US" sz="2400" spc="13">
                <a:solidFill>
                  <a:srgbClr val="003C58"/>
                </a:solidFill>
                <a:latin typeface="+mj-lt"/>
              </a:rPr>
              <a:t>g/t Au</a:t>
            </a:r>
            <a:r>
              <a:rPr lang="en-US" sz="1867" spc="13">
                <a:solidFill>
                  <a:srgbClr val="003C58"/>
                </a:solidFill>
                <a:latin typeface="+mj-lt"/>
              </a:rPr>
              <a:t> </a:t>
            </a:r>
            <a:endParaRPr lang="en-US" sz="2400" spc="13">
              <a:solidFill>
                <a:srgbClr val="003C58"/>
              </a:solidFill>
              <a:latin typeface="+mj-lt"/>
            </a:endParaRPr>
          </a:p>
        </p:txBody>
      </p:sp>
      <p:pic>
        <p:nvPicPr>
          <p:cNvPr id="8" name="Picture 7">
            <a:extLst>
              <a:ext uri="{FF2B5EF4-FFF2-40B4-BE49-F238E27FC236}">
                <a16:creationId xmlns:a16="http://schemas.microsoft.com/office/drawing/2014/main" id="{2A06E4D8-6EFC-D440-EA4A-1EC4654E3D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455" y="1123328"/>
            <a:ext cx="11462464" cy="5607000"/>
          </a:xfrm>
          <a:prstGeom prst="rect">
            <a:avLst/>
          </a:prstGeom>
          <a:ln>
            <a:solidFill>
              <a:schemeClr val="tx1"/>
            </a:solidFill>
          </a:ln>
        </p:spPr>
      </p:pic>
      <p:sp>
        <p:nvSpPr>
          <p:cNvPr id="9" name="Rectangle 8">
            <a:extLst>
              <a:ext uri="{FF2B5EF4-FFF2-40B4-BE49-F238E27FC236}">
                <a16:creationId xmlns:a16="http://schemas.microsoft.com/office/drawing/2014/main" id="{8B81ED6E-2125-AD7F-D6B8-16418D55FC34}"/>
              </a:ext>
            </a:extLst>
          </p:cNvPr>
          <p:cNvSpPr/>
          <p:nvPr/>
        </p:nvSpPr>
        <p:spPr>
          <a:xfrm rot="1399149">
            <a:off x="7123888" y="3439542"/>
            <a:ext cx="44308" cy="306181"/>
          </a:xfrm>
          <a:prstGeom prst="rect">
            <a:avLst/>
          </a:prstGeom>
          <a:solidFill>
            <a:srgbClr val="E4E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C42272E1-77FD-1EAD-F5A7-5B3D4EA1AA59}"/>
              </a:ext>
            </a:extLst>
          </p:cNvPr>
          <p:cNvSpPr/>
          <p:nvPr/>
        </p:nvSpPr>
        <p:spPr>
          <a:xfrm rot="1399149">
            <a:off x="7259819" y="3128087"/>
            <a:ext cx="44308" cy="306181"/>
          </a:xfrm>
          <a:prstGeom prst="rect">
            <a:avLst/>
          </a:prstGeom>
          <a:solidFill>
            <a:srgbClr val="E4E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10">
            <a:extLst>
              <a:ext uri="{FF2B5EF4-FFF2-40B4-BE49-F238E27FC236}">
                <a16:creationId xmlns:a16="http://schemas.microsoft.com/office/drawing/2014/main" id="{55931D74-EE3D-63B0-C719-BB380CA845B9}"/>
              </a:ext>
            </a:extLst>
          </p:cNvPr>
          <p:cNvSpPr/>
          <p:nvPr/>
        </p:nvSpPr>
        <p:spPr>
          <a:xfrm>
            <a:off x="8578121" y="3368742"/>
            <a:ext cx="48769" cy="752221"/>
          </a:xfrm>
          <a:prstGeom prst="rect">
            <a:avLst/>
          </a:prstGeom>
          <a:solidFill>
            <a:srgbClr val="E4E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Rectangle 11">
            <a:extLst>
              <a:ext uri="{FF2B5EF4-FFF2-40B4-BE49-F238E27FC236}">
                <a16:creationId xmlns:a16="http://schemas.microsoft.com/office/drawing/2014/main" id="{48DB3B75-70D5-3930-FAF3-9E9BE67803A0}"/>
              </a:ext>
            </a:extLst>
          </p:cNvPr>
          <p:cNvSpPr/>
          <p:nvPr/>
        </p:nvSpPr>
        <p:spPr>
          <a:xfrm>
            <a:off x="8578121" y="3177142"/>
            <a:ext cx="48769" cy="131864"/>
          </a:xfrm>
          <a:prstGeom prst="rect">
            <a:avLst/>
          </a:prstGeom>
          <a:solidFill>
            <a:srgbClr val="E4E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4EDA3237-0ABE-A605-4154-8E0D23D97693}"/>
              </a:ext>
            </a:extLst>
          </p:cNvPr>
          <p:cNvSpPr/>
          <p:nvPr/>
        </p:nvSpPr>
        <p:spPr>
          <a:xfrm>
            <a:off x="8561588" y="4199064"/>
            <a:ext cx="87468" cy="321348"/>
          </a:xfrm>
          <a:prstGeom prst="rect">
            <a:avLst/>
          </a:prstGeom>
          <a:solidFill>
            <a:srgbClr val="E4E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Rectangle 13">
            <a:extLst>
              <a:ext uri="{FF2B5EF4-FFF2-40B4-BE49-F238E27FC236}">
                <a16:creationId xmlns:a16="http://schemas.microsoft.com/office/drawing/2014/main" id="{3DA79CEE-2AEE-B5A8-40D3-E2362C565DCC}"/>
              </a:ext>
            </a:extLst>
          </p:cNvPr>
          <p:cNvSpPr/>
          <p:nvPr/>
        </p:nvSpPr>
        <p:spPr>
          <a:xfrm>
            <a:off x="6872858" y="3731944"/>
            <a:ext cx="177621" cy="399112"/>
          </a:xfrm>
          <a:prstGeom prst="rect">
            <a:avLst/>
          </a:prstGeom>
          <a:solidFill>
            <a:srgbClr val="E4E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Freeform: Shape 42">
            <a:extLst>
              <a:ext uri="{FF2B5EF4-FFF2-40B4-BE49-F238E27FC236}">
                <a16:creationId xmlns:a16="http://schemas.microsoft.com/office/drawing/2014/main" id="{8400D412-9081-C021-1924-649532F71835}"/>
              </a:ext>
            </a:extLst>
          </p:cNvPr>
          <p:cNvSpPr/>
          <p:nvPr/>
        </p:nvSpPr>
        <p:spPr>
          <a:xfrm rot="5400000">
            <a:off x="3733166" y="2727240"/>
            <a:ext cx="2746074" cy="1639523"/>
          </a:xfrm>
          <a:custGeom>
            <a:avLst/>
            <a:gdLst>
              <a:gd name="connsiteX0" fmla="*/ 0 w 1741868"/>
              <a:gd name="connsiteY0" fmla="*/ 1039969 h 1039969"/>
              <a:gd name="connsiteX1" fmla="*/ 289775 w 1741868"/>
              <a:gd name="connsiteY1" fmla="*/ 859665 h 1039969"/>
              <a:gd name="connsiteX2" fmla="*/ 573110 w 1741868"/>
              <a:gd name="connsiteY2" fmla="*/ 711558 h 1039969"/>
              <a:gd name="connsiteX3" fmla="*/ 811369 w 1741868"/>
              <a:gd name="connsiteY3" fmla="*/ 585989 h 1039969"/>
              <a:gd name="connsiteX4" fmla="*/ 833907 w 1741868"/>
              <a:gd name="connsiteY4" fmla="*/ 569890 h 1039969"/>
              <a:gd name="connsiteX5" fmla="*/ 1017431 w 1741868"/>
              <a:gd name="connsiteY5" fmla="*/ 492617 h 1039969"/>
              <a:gd name="connsiteX6" fmla="*/ 1056068 w 1741868"/>
              <a:gd name="connsiteY6" fmla="*/ 466859 h 1039969"/>
              <a:gd name="connsiteX7" fmla="*/ 1236372 w 1741868"/>
              <a:gd name="connsiteY7" fmla="*/ 341290 h 1039969"/>
              <a:gd name="connsiteX8" fmla="*/ 1268569 w 1741868"/>
              <a:gd name="connsiteY8" fmla="*/ 321972 h 1039969"/>
              <a:gd name="connsiteX9" fmla="*/ 1410237 w 1741868"/>
              <a:gd name="connsiteY9" fmla="*/ 238259 h 1039969"/>
              <a:gd name="connsiteX10" fmla="*/ 1606639 w 1741868"/>
              <a:gd name="connsiteY10" fmla="*/ 93372 h 1039969"/>
              <a:gd name="connsiteX11" fmla="*/ 1741868 w 1741868"/>
              <a:gd name="connsiteY11" fmla="*/ 0 h 103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1868" h="1039969">
                <a:moveTo>
                  <a:pt x="0" y="1039969"/>
                </a:moveTo>
                <a:lnTo>
                  <a:pt x="289775" y="859665"/>
                </a:lnTo>
                <a:lnTo>
                  <a:pt x="573110" y="711558"/>
                </a:lnTo>
                <a:lnTo>
                  <a:pt x="811369" y="585989"/>
                </a:lnTo>
                <a:lnTo>
                  <a:pt x="833907" y="569890"/>
                </a:lnTo>
                <a:lnTo>
                  <a:pt x="1017431" y="492617"/>
                </a:lnTo>
                <a:lnTo>
                  <a:pt x="1056068" y="466859"/>
                </a:lnTo>
                <a:lnTo>
                  <a:pt x="1236372" y="341290"/>
                </a:lnTo>
                <a:lnTo>
                  <a:pt x="1268569" y="321972"/>
                </a:lnTo>
                <a:lnTo>
                  <a:pt x="1410237" y="238259"/>
                </a:lnTo>
                <a:lnTo>
                  <a:pt x="1606639" y="93372"/>
                </a:lnTo>
                <a:lnTo>
                  <a:pt x="1741868" y="0"/>
                </a:lnTo>
              </a:path>
            </a:pathLst>
          </a:cu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Freeform: Shape 35">
            <a:extLst>
              <a:ext uri="{FF2B5EF4-FFF2-40B4-BE49-F238E27FC236}">
                <a16:creationId xmlns:a16="http://schemas.microsoft.com/office/drawing/2014/main" id="{BF8C7455-C779-482A-7209-B7283E641277}"/>
              </a:ext>
            </a:extLst>
          </p:cNvPr>
          <p:cNvSpPr/>
          <p:nvPr/>
        </p:nvSpPr>
        <p:spPr>
          <a:xfrm rot="5400000">
            <a:off x="969740" y="2803815"/>
            <a:ext cx="2484538" cy="1547096"/>
          </a:xfrm>
          <a:custGeom>
            <a:avLst/>
            <a:gdLst>
              <a:gd name="connsiteX0" fmla="*/ 0 w 1342623"/>
              <a:gd name="connsiteY0" fmla="*/ 701899 h 701899"/>
              <a:gd name="connsiteX1" fmla="*/ 132009 w 1342623"/>
              <a:gd name="connsiteY1" fmla="*/ 634285 h 701899"/>
              <a:gd name="connsiteX2" fmla="*/ 344510 w 1342623"/>
              <a:gd name="connsiteY2" fmla="*/ 582769 h 701899"/>
              <a:gd name="connsiteX3" fmla="*/ 495837 w 1342623"/>
              <a:gd name="connsiteY3" fmla="*/ 521594 h 701899"/>
              <a:gd name="connsiteX4" fmla="*/ 669702 w 1342623"/>
              <a:gd name="connsiteY4" fmla="*/ 425003 h 701899"/>
              <a:gd name="connsiteX5" fmla="*/ 862885 w 1342623"/>
              <a:gd name="connsiteY5" fmla="*/ 309093 h 701899"/>
              <a:gd name="connsiteX6" fmla="*/ 885423 w 1342623"/>
              <a:gd name="connsiteY6" fmla="*/ 286555 h 701899"/>
              <a:gd name="connsiteX7" fmla="*/ 956256 w 1342623"/>
              <a:gd name="connsiteY7" fmla="*/ 218941 h 701899"/>
              <a:gd name="connsiteX8" fmla="*/ 1049628 w 1342623"/>
              <a:gd name="connsiteY8" fmla="*/ 167425 h 701899"/>
              <a:gd name="connsiteX9" fmla="*/ 1171978 w 1342623"/>
              <a:gd name="connsiteY9" fmla="*/ 112690 h 701899"/>
              <a:gd name="connsiteX10" fmla="*/ 1255690 w 1342623"/>
              <a:gd name="connsiteY10" fmla="*/ 57955 h 701899"/>
              <a:gd name="connsiteX11" fmla="*/ 1342623 w 1342623"/>
              <a:gd name="connsiteY11" fmla="*/ 0 h 7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2623" h="701899">
                <a:moveTo>
                  <a:pt x="0" y="701899"/>
                </a:moveTo>
                <a:lnTo>
                  <a:pt x="132009" y="634285"/>
                </a:lnTo>
                <a:lnTo>
                  <a:pt x="344510" y="582769"/>
                </a:lnTo>
                <a:lnTo>
                  <a:pt x="495837" y="521594"/>
                </a:lnTo>
                <a:lnTo>
                  <a:pt x="669702" y="425003"/>
                </a:lnTo>
                <a:lnTo>
                  <a:pt x="862885" y="309093"/>
                </a:lnTo>
                <a:lnTo>
                  <a:pt x="885423" y="286555"/>
                </a:lnTo>
                <a:lnTo>
                  <a:pt x="956256" y="218941"/>
                </a:lnTo>
                <a:lnTo>
                  <a:pt x="1049628" y="167425"/>
                </a:lnTo>
                <a:lnTo>
                  <a:pt x="1171978" y="112690"/>
                </a:lnTo>
                <a:lnTo>
                  <a:pt x="1255690" y="57955"/>
                </a:lnTo>
                <a:lnTo>
                  <a:pt x="1342623" y="0"/>
                </a:lnTo>
              </a:path>
            </a:pathLst>
          </a:cu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Freeform: Shape 38">
            <a:extLst>
              <a:ext uri="{FF2B5EF4-FFF2-40B4-BE49-F238E27FC236}">
                <a16:creationId xmlns:a16="http://schemas.microsoft.com/office/drawing/2014/main" id="{291730FD-11BB-50D6-C0F5-0D439F9FCD18}"/>
              </a:ext>
            </a:extLst>
          </p:cNvPr>
          <p:cNvSpPr/>
          <p:nvPr/>
        </p:nvSpPr>
        <p:spPr>
          <a:xfrm rot="5400000">
            <a:off x="6234634" y="2392865"/>
            <a:ext cx="2335603" cy="2130823"/>
          </a:xfrm>
          <a:custGeom>
            <a:avLst/>
            <a:gdLst>
              <a:gd name="connsiteX0" fmla="*/ 0 w 1358721"/>
              <a:gd name="connsiteY0" fmla="*/ 1239591 h 1239591"/>
              <a:gd name="connsiteX1" fmla="*/ 212501 w 1358721"/>
              <a:gd name="connsiteY1" fmla="*/ 1104363 h 1239591"/>
              <a:gd name="connsiteX2" fmla="*/ 434662 w 1358721"/>
              <a:gd name="connsiteY2" fmla="*/ 946597 h 1239591"/>
              <a:gd name="connsiteX3" fmla="*/ 563450 w 1358721"/>
              <a:gd name="connsiteY3" fmla="*/ 833907 h 1239591"/>
              <a:gd name="connsiteX4" fmla="*/ 701898 w 1358721"/>
              <a:gd name="connsiteY4" fmla="*/ 695459 h 1239591"/>
              <a:gd name="connsiteX5" fmla="*/ 821028 w 1358721"/>
              <a:gd name="connsiteY5" fmla="*/ 573109 h 1239591"/>
              <a:gd name="connsiteX6" fmla="*/ 907960 w 1358721"/>
              <a:gd name="connsiteY6" fmla="*/ 470079 h 1239591"/>
              <a:gd name="connsiteX7" fmla="*/ 1017431 w 1358721"/>
              <a:gd name="connsiteY7" fmla="*/ 370267 h 1239591"/>
              <a:gd name="connsiteX8" fmla="*/ 1104363 w 1358721"/>
              <a:gd name="connsiteY8" fmla="*/ 267236 h 1239591"/>
              <a:gd name="connsiteX9" fmla="*/ 1178417 w 1358721"/>
              <a:gd name="connsiteY9" fmla="*/ 180304 h 1239591"/>
              <a:gd name="connsiteX10" fmla="*/ 1207394 w 1358721"/>
              <a:gd name="connsiteY10" fmla="*/ 157766 h 1239591"/>
              <a:gd name="connsiteX11" fmla="*/ 1303986 w 1358721"/>
              <a:gd name="connsiteY11" fmla="*/ 57955 h 1239591"/>
              <a:gd name="connsiteX12" fmla="*/ 1358721 w 1358721"/>
              <a:gd name="connsiteY12" fmla="*/ 0 h 123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8721" h="1239591">
                <a:moveTo>
                  <a:pt x="0" y="1239591"/>
                </a:moveTo>
                <a:lnTo>
                  <a:pt x="212501" y="1104363"/>
                </a:lnTo>
                <a:lnTo>
                  <a:pt x="434662" y="946597"/>
                </a:lnTo>
                <a:lnTo>
                  <a:pt x="563450" y="833907"/>
                </a:lnTo>
                <a:lnTo>
                  <a:pt x="701898" y="695459"/>
                </a:lnTo>
                <a:lnTo>
                  <a:pt x="821028" y="573109"/>
                </a:lnTo>
                <a:lnTo>
                  <a:pt x="907960" y="470079"/>
                </a:lnTo>
                <a:lnTo>
                  <a:pt x="1017431" y="370267"/>
                </a:lnTo>
                <a:lnTo>
                  <a:pt x="1104363" y="267236"/>
                </a:lnTo>
                <a:lnTo>
                  <a:pt x="1178417" y="180304"/>
                </a:lnTo>
                <a:lnTo>
                  <a:pt x="1207394" y="157766"/>
                </a:lnTo>
                <a:lnTo>
                  <a:pt x="1303986" y="57955"/>
                </a:lnTo>
                <a:lnTo>
                  <a:pt x="1358721" y="0"/>
                </a:lnTo>
              </a:path>
            </a:pathLst>
          </a:cu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Freeform: Shape 48">
            <a:extLst>
              <a:ext uri="{FF2B5EF4-FFF2-40B4-BE49-F238E27FC236}">
                <a16:creationId xmlns:a16="http://schemas.microsoft.com/office/drawing/2014/main" id="{2A3D1F89-5B2D-3A2A-A06C-6B154CC62CA9}"/>
              </a:ext>
            </a:extLst>
          </p:cNvPr>
          <p:cNvSpPr/>
          <p:nvPr/>
        </p:nvSpPr>
        <p:spPr>
          <a:xfrm rot="5400000">
            <a:off x="9692149" y="3578568"/>
            <a:ext cx="1668498" cy="1002127"/>
          </a:xfrm>
          <a:custGeom>
            <a:avLst/>
            <a:gdLst>
              <a:gd name="connsiteX0" fmla="*/ 0 w 804195"/>
              <a:gd name="connsiteY0" fmla="*/ 467625 h 467625"/>
              <a:gd name="connsiteX1" fmla="*/ 256151 w 804195"/>
              <a:gd name="connsiteY1" fmla="*/ 351463 h 467625"/>
              <a:gd name="connsiteX2" fmla="*/ 384227 w 804195"/>
              <a:gd name="connsiteY2" fmla="*/ 262108 h 467625"/>
              <a:gd name="connsiteX3" fmla="*/ 509324 w 804195"/>
              <a:gd name="connsiteY3" fmla="*/ 178710 h 467625"/>
              <a:gd name="connsiteX4" fmla="*/ 613571 w 804195"/>
              <a:gd name="connsiteY4" fmla="*/ 110205 h 467625"/>
              <a:gd name="connsiteX5" fmla="*/ 804195 w 804195"/>
              <a:gd name="connsiteY5" fmla="*/ 0 h 46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195" h="467625">
                <a:moveTo>
                  <a:pt x="0" y="467625"/>
                </a:moveTo>
                <a:lnTo>
                  <a:pt x="256151" y="351463"/>
                </a:lnTo>
                <a:lnTo>
                  <a:pt x="384227" y="262108"/>
                </a:lnTo>
                <a:lnTo>
                  <a:pt x="509324" y="178710"/>
                </a:lnTo>
                <a:lnTo>
                  <a:pt x="613571" y="110205"/>
                </a:lnTo>
                <a:lnTo>
                  <a:pt x="804195" y="0"/>
                </a:lnTo>
              </a:path>
            </a:pathLst>
          </a:cu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ectangle 18">
            <a:extLst>
              <a:ext uri="{FF2B5EF4-FFF2-40B4-BE49-F238E27FC236}">
                <a16:creationId xmlns:a16="http://schemas.microsoft.com/office/drawing/2014/main" id="{7CEFD673-BFCD-CD08-3D2C-3E200EF2B88D}"/>
              </a:ext>
            </a:extLst>
          </p:cNvPr>
          <p:cNvSpPr/>
          <p:nvPr/>
        </p:nvSpPr>
        <p:spPr>
          <a:xfrm>
            <a:off x="10154546" y="6318781"/>
            <a:ext cx="1518372" cy="406372"/>
          </a:xfrm>
          <a:prstGeom prst="rect">
            <a:avLst/>
          </a:prstGeom>
          <a:solidFill>
            <a:srgbClr val="E4E4E4"/>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1" name="Freeform: Shape 6">
            <a:extLst>
              <a:ext uri="{FF2B5EF4-FFF2-40B4-BE49-F238E27FC236}">
                <a16:creationId xmlns:a16="http://schemas.microsoft.com/office/drawing/2014/main" id="{CE257BF2-A1C4-67AF-E0AC-F723F25F53B6}"/>
              </a:ext>
            </a:extLst>
          </p:cNvPr>
          <p:cNvSpPr/>
          <p:nvPr/>
        </p:nvSpPr>
        <p:spPr>
          <a:xfrm>
            <a:off x="210453" y="2928442"/>
            <a:ext cx="11484490" cy="1527619"/>
          </a:xfrm>
          <a:custGeom>
            <a:avLst/>
            <a:gdLst>
              <a:gd name="connsiteX0" fmla="*/ 69668 w 11643360"/>
              <a:gd name="connsiteY0" fmla="*/ 60960 h 1576252"/>
              <a:gd name="connsiteX1" fmla="*/ 1210491 w 11643360"/>
              <a:gd name="connsiteY1" fmla="*/ 0 h 1576252"/>
              <a:gd name="connsiteX2" fmla="*/ 1306285 w 11643360"/>
              <a:gd name="connsiteY2" fmla="*/ 34834 h 1576252"/>
              <a:gd name="connsiteX3" fmla="*/ 1837508 w 11643360"/>
              <a:gd name="connsiteY3" fmla="*/ 182880 h 1576252"/>
              <a:gd name="connsiteX4" fmla="*/ 2551611 w 11643360"/>
              <a:gd name="connsiteY4" fmla="*/ 383177 h 1576252"/>
              <a:gd name="connsiteX5" fmla="*/ 3309257 w 11643360"/>
              <a:gd name="connsiteY5" fmla="*/ 513806 h 1576252"/>
              <a:gd name="connsiteX6" fmla="*/ 3439885 w 11643360"/>
              <a:gd name="connsiteY6" fmla="*/ 539932 h 1576252"/>
              <a:gd name="connsiteX7" fmla="*/ 3796937 w 11643360"/>
              <a:gd name="connsiteY7" fmla="*/ 592183 h 1576252"/>
              <a:gd name="connsiteX8" fmla="*/ 3884023 w 11643360"/>
              <a:gd name="connsiteY8" fmla="*/ 592183 h 1576252"/>
              <a:gd name="connsiteX9" fmla="*/ 5207725 w 11643360"/>
              <a:gd name="connsiteY9" fmla="*/ 653143 h 1576252"/>
              <a:gd name="connsiteX10" fmla="*/ 6078583 w 11643360"/>
              <a:gd name="connsiteY10" fmla="*/ 548640 h 1576252"/>
              <a:gd name="connsiteX11" fmla="*/ 7123611 w 11643360"/>
              <a:gd name="connsiteY11" fmla="*/ 391886 h 1576252"/>
              <a:gd name="connsiteX12" fmla="*/ 7559040 w 11643360"/>
              <a:gd name="connsiteY12" fmla="*/ 348343 h 1576252"/>
              <a:gd name="connsiteX13" fmla="*/ 7663543 w 11643360"/>
              <a:gd name="connsiteY13" fmla="*/ 348343 h 1576252"/>
              <a:gd name="connsiteX14" fmla="*/ 8081554 w 11643360"/>
              <a:gd name="connsiteY14" fmla="*/ 435429 h 1576252"/>
              <a:gd name="connsiteX15" fmla="*/ 9178834 w 11643360"/>
              <a:gd name="connsiteY15" fmla="*/ 661852 h 1576252"/>
              <a:gd name="connsiteX16" fmla="*/ 9640388 w 11643360"/>
              <a:gd name="connsiteY16" fmla="*/ 853440 h 1576252"/>
              <a:gd name="connsiteX17" fmla="*/ 10145485 w 11643360"/>
              <a:gd name="connsiteY17" fmla="*/ 940526 h 1576252"/>
              <a:gd name="connsiteX18" fmla="*/ 10641874 w 11643360"/>
              <a:gd name="connsiteY18" fmla="*/ 975360 h 1576252"/>
              <a:gd name="connsiteX19" fmla="*/ 10981508 w 11643360"/>
              <a:gd name="connsiteY19" fmla="*/ 949234 h 1576252"/>
              <a:gd name="connsiteX20" fmla="*/ 11617234 w 11643360"/>
              <a:gd name="connsiteY20" fmla="*/ 905692 h 1576252"/>
              <a:gd name="connsiteX21" fmla="*/ 11643360 w 11643360"/>
              <a:gd name="connsiteY21" fmla="*/ 1375954 h 1576252"/>
              <a:gd name="connsiteX22" fmla="*/ 11129554 w 11643360"/>
              <a:gd name="connsiteY22" fmla="*/ 1541417 h 1576252"/>
              <a:gd name="connsiteX23" fmla="*/ 11051177 w 11643360"/>
              <a:gd name="connsiteY23" fmla="*/ 1541417 h 1576252"/>
              <a:gd name="connsiteX24" fmla="*/ 10554788 w 11643360"/>
              <a:gd name="connsiteY24" fmla="*/ 1576252 h 1576252"/>
              <a:gd name="connsiteX25" fmla="*/ 9962605 w 11643360"/>
              <a:gd name="connsiteY25" fmla="*/ 1558834 h 1576252"/>
              <a:gd name="connsiteX26" fmla="*/ 9866811 w 11643360"/>
              <a:gd name="connsiteY26" fmla="*/ 1550126 h 1576252"/>
              <a:gd name="connsiteX27" fmla="*/ 9109165 w 11643360"/>
              <a:gd name="connsiteY27" fmla="*/ 1428206 h 1576252"/>
              <a:gd name="connsiteX28" fmla="*/ 8682445 w 11643360"/>
              <a:gd name="connsiteY28" fmla="*/ 1393372 h 1576252"/>
              <a:gd name="connsiteX29" fmla="*/ 7889965 w 11643360"/>
              <a:gd name="connsiteY29" fmla="*/ 1271452 h 1576252"/>
              <a:gd name="connsiteX30" fmla="*/ 7410994 w 11643360"/>
              <a:gd name="connsiteY30" fmla="*/ 1140823 h 1576252"/>
              <a:gd name="connsiteX31" fmla="*/ 7045234 w 11643360"/>
              <a:gd name="connsiteY31" fmla="*/ 1158240 h 1576252"/>
              <a:gd name="connsiteX32" fmla="*/ 6514011 w 11643360"/>
              <a:gd name="connsiteY32" fmla="*/ 1236617 h 1576252"/>
              <a:gd name="connsiteX33" fmla="*/ 5921828 w 11643360"/>
              <a:gd name="connsiteY33" fmla="*/ 1332412 h 1576252"/>
              <a:gd name="connsiteX34" fmla="*/ 5416731 w 11643360"/>
              <a:gd name="connsiteY34" fmla="*/ 1410789 h 1576252"/>
              <a:gd name="connsiteX35" fmla="*/ 5050971 w 11643360"/>
              <a:gd name="connsiteY35" fmla="*/ 1436914 h 1576252"/>
              <a:gd name="connsiteX36" fmla="*/ 4589417 w 11643360"/>
              <a:gd name="connsiteY36" fmla="*/ 1358537 h 1576252"/>
              <a:gd name="connsiteX37" fmla="*/ 4484914 w 11643360"/>
              <a:gd name="connsiteY37" fmla="*/ 1332412 h 1576252"/>
              <a:gd name="connsiteX38" fmla="*/ 4014651 w 11643360"/>
              <a:gd name="connsiteY38" fmla="*/ 1236617 h 1576252"/>
              <a:gd name="connsiteX39" fmla="*/ 3526971 w 11643360"/>
              <a:gd name="connsiteY39" fmla="*/ 1140823 h 1576252"/>
              <a:gd name="connsiteX40" fmla="*/ 2873828 w 11643360"/>
              <a:gd name="connsiteY40" fmla="*/ 1114697 h 1576252"/>
              <a:gd name="connsiteX41" fmla="*/ 2124891 w 11643360"/>
              <a:gd name="connsiteY41" fmla="*/ 1149532 h 1576252"/>
              <a:gd name="connsiteX42" fmla="*/ 1480457 w 11643360"/>
              <a:gd name="connsiteY42" fmla="*/ 1036320 h 1576252"/>
              <a:gd name="connsiteX43" fmla="*/ 836023 w 11643360"/>
              <a:gd name="connsiteY43" fmla="*/ 984069 h 1576252"/>
              <a:gd name="connsiteX44" fmla="*/ 426720 w 11643360"/>
              <a:gd name="connsiteY44" fmla="*/ 949234 h 1576252"/>
              <a:gd name="connsiteX45" fmla="*/ 0 w 11643360"/>
              <a:gd name="connsiteY45" fmla="*/ 940526 h 1576252"/>
              <a:gd name="connsiteX46" fmla="*/ 0 w 11643360"/>
              <a:gd name="connsiteY46" fmla="*/ 78377 h 1576252"/>
              <a:gd name="connsiteX47" fmla="*/ 69668 w 11643360"/>
              <a:gd name="connsiteY47" fmla="*/ 60960 h 157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43360" h="1576252">
                <a:moveTo>
                  <a:pt x="69668" y="60960"/>
                </a:moveTo>
                <a:lnTo>
                  <a:pt x="1210491" y="0"/>
                </a:lnTo>
                <a:lnTo>
                  <a:pt x="1306285" y="34834"/>
                </a:lnTo>
                <a:lnTo>
                  <a:pt x="1837508" y="182880"/>
                </a:lnTo>
                <a:lnTo>
                  <a:pt x="2551611" y="383177"/>
                </a:lnTo>
                <a:lnTo>
                  <a:pt x="3309257" y="513806"/>
                </a:lnTo>
                <a:cubicBezTo>
                  <a:pt x="3416827" y="533364"/>
                  <a:pt x="3373565" y="523351"/>
                  <a:pt x="3439885" y="539932"/>
                </a:cubicBezTo>
                <a:lnTo>
                  <a:pt x="3796937" y="592183"/>
                </a:lnTo>
                <a:lnTo>
                  <a:pt x="3884023" y="592183"/>
                </a:lnTo>
                <a:lnTo>
                  <a:pt x="5207725" y="653143"/>
                </a:lnTo>
                <a:lnTo>
                  <a:pt x="6078583" y="548640"/>
                </a:lnTo>
                <a:lnTo>
                  <a:pt x="7123611" y="391886"/>
                </a:lnTo>
                <a:lnTo>
                  <a:pt x="7559040" y="348343"/>
                </a:lnTo>
                <a:lnTo>
                  <a:pt x="7663543" y="348343"/>
                </a:lnTo>
                <a:lnTo>
                  <a:pt x="8081554" y="435429"/>
                </a:lnTo>
                <a:lnTo>
                  <a:pt x="9178834" y="661852"/>
                </a:lnTo>
                <a:lnTo>
                  <a:pt x="9640388" y="853440"/>
                </a:lnTo>
                <a:lnTo>
                  <a:pt x="10145485" y="940526"/>
                </a:lnTo>
                <a:lnTo>
                  <a:pt x="10641874" y="975360"/>
                </a:lnTo>
                <a:lnTo>
                  <a:pt x="10981508" y="949234"/>
                </a:lnTo>
                <a:lnTo>
                  <a:pt x="11617234" y="905692"/>
                </a:lnTo>
                <a:lnTo>
                  <a:pt x="11643360" y="1375954"/>
                </a:lnTo>
                <a:lnTo>
                  <a:pt x="11129554" y="1541417"/>
                </a:lnTo>
                <a:lnTo>
                  <a:pt x="11051177" y="1541417"/>
                </a:lnTo>
                <a:lnTo>
                  <a:pt x="10554788" y="1576252"/>
                </a:lnTo>
                <a:lnTo>
                  <a:pt x="9962605" y="1558834"/>
                </a:lnTo>
                <a:lnTo>
                  <a:pt x="9866811" y="1550126"/>
                </a:lnTo>
                <a:lnTo>
                  <a:pt x="9109165" y="1428206"/>
                </a:lnTo>
                <a:lnTo>
                  <a:pt x="8682445" y="1393372"/>
                </a:lnTo>
                <a:lnTo>
                  <a:pt x="7889965" y="1271452"/>
                </a:lnTo>
                <a:lnTo>
                  <a:pt x="7410994" y="1140823"/>
                </a:lnTo>
                <a:lnTo>
                  <a:pt x="7045234" y="1158240"/>
                </a:lnTo>
                <a:lnTo>
                  <a:pt x="6514011" y="1236617"/>
                </a:lnTo>
                <a:lnTo>
                  <a:pt x="5921828" y="1332412"/>
                </a:lnTo>
                <a:lnTo>
                  <a:pt x="5416731" y="1410789"/>
                </a:lnTo>
                <a:lnTo>
                  <a:pt x="5050971" y="1436914"/>
                </a:lnTo>
                <a:lnTo>
                  <a:pt x="4589417" y="1358537"/>
                </a:lnTo>
                <a:lnTo>
                  <a:pt x="4484914" y="1332412"/>
                </a:lnTo>
                <a:lnTo>
                  <a:pt x="4014651" y="1236617"/>
                </a:lnTo>
                <a:lnTo>
                  <a:pt x="3526971" y="1140823"/>
                </a:lnTo>
                <a:lnTo>
                  <a:pt x="2873828" y="1114697"/>
                </a:lnTo>
                <a:lnTo>
                  <a:pt x="2124891" y="1149532"/>
                </a:lnTo>
                <a:lnTo>
                  <a:pt x="1480457" y="1036320"/>
                </a:lnTo>
                <a:lnTo>
                  <a:pt x="836023" y="984069"/>
                </a:lnTo>
                <a:lnTo>
                  <a:pt x="426720" y="949234"/>
                </a:lnTo>
                <a:lnTo>
                  <a:pt x="0" y="940526"/>
                </a:lnTo>
                <a:lnTo>
                  <a:pt x="0" y="78377"/>
                </a:lnTo>
                <a:lnTo>
                  <a:pt x="69668" y="60960"/>
                </a:lnTo>
                <a:close/>
              </a:path>
            </a:pathLst>
          </a:custGeom>
          <a:gradFill>
            <a:gsLst>
              <a:gs pos="0">
                <a:schemeClr val="bg1">
                  <a:lumMod val="75000"/>
                  <a:alpha val="50000"/>
                </a:schemeClr>
              </a:gs>
              <a:gs pos="26000">
                <a:schemeClr val="bg1">
                  <a:lumMod val="75000"/>
                  <a:alpha val="50000"/>
                </a:schemeClr>
              </a:gs>
              <a:gs pos="83000">
                <a:schemeClr val="bg1">
                  <a:lumMod val="75000"/>
                  <a:alpha val="50000"/>
                </a:schemeClr>
              </a:gs>
              <a:gs pos="100000">
                <a:schemeClr val="bg1">
                  <a:lumMod val="75000"/>
                  <a:alpha val="50000"/>
                </a:schemeClr>
              </a:gs>
            </a:gsLst>
            <a:lin ang="5400000" scaled="1"/>
          </a:gra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extBox 24">
            <a:extLst>
              <a:ext uri="{FF2B5EF4-FFF2-40B4-BE49-F238E27FC236}">
                <a16:creationId xmlns:a16="http://schemas.microsoft.com/office/drawing/2014/main" id="{5D3B63BF-C90C-242D-5C31-97A65BF1DD96}"/>
              </a:ext>
            </a:extLst>
          </p:cNvPr>
          <p:cNvSpPr txBox="1"/>
          <p:nvPr/>
        </p:nvSpPr>
        <p:spPr>
          <a:xfrm>
            <a:off x="2843926" y="3573895"/>
            <a:ext cx="744701" cy="238624"/>
          </a:xfrm>
          <a:prstGeom prst="rect">
            <a:avLst/>
          </a:prstGeom>
          <a:noFill/>
        </p:spPr>
        <p:txBody>
          <a:bodyPr wrap="square" rtlCol="0">
            <a:spAutoFit/>
          </a:bodyPr>
          <a:lstStyle/>
          <a:p>
            <a:r>
              <a:rPr lang="en-US" sz="900"/>
              <a:t>Rustler Pit</a:t>
            </a:r>
          </a:p>
        </p:txBody>
      </p:sp>
      <p:sp>
        <p:nvSpPr>
          <p:cNvPr id="26" name="TextBox 25">
            <a:extLst>
              <a:ext uri="{FF2B5EF4-FFF2-40B4-BE49-F238E27FC236}">
                <a16:creationId xmlns:a16="http://schemas.microsoft.com/office/drawing/2014/main" id="{35A508D1-BB63-9820-F999-CD274A631254}"/>
              </a:ext>
            </a:extLst>
          </p:cNvPr>
          <p:cNvSpPr txBox="1"/>
          <p:nvPr/>
        </p:nvSpPr>
        <p:spPr>
          <a:xfrm>
            <a:off x="8022807" y="3678881"/>
            <a:ext cx="805414" cy="238624"/>
          </a:xfrm>
          <a:prstGeom prst="rect">
            <a:avLst/>
          </a:prstGeom>
          <a:noFill/>
        </p:spPr>
        <p:txBody>
          <a:bodyPr wrap="square" rtlCol="0">
            <a:spAutoFit/>
          </a:bodyPr>
          <a:lstStyle/>
          <a:p>
            <a:r>
              <a:rPr lang="en-US" sz="900"/>
              <a:t>Windfall Pit</a:t>
            </a:r>
          </a:p>
        </p:txBody>
      </p:sp>
      <p:cxnSp>
        <p:nvCxnSpPr>
          <p:cNvPr id="27" name="Straight Connector 26">
            <a:extLst>
              <a:ext uri="{FF2B5EF4-FFF2-40B4-BE49-F238E27FC236}">
                <a16:creationId xmlns:a16="http://schemas.microsoft.com/office/drawing/2014/main" id="{5BC97961-4D5D-BF7D-2DFE-6DE406DF4DD0}"/>
              </a:ext>
            </a:extLst>
          </p:cNvPr>
          <p:cNvCxnSpPr>
            <a:cxnSpLocks/>
          </p:cNvCxnSpPr>
          <p:nvPr/>
        </p:nvCxnSpPr>
        <p:spPr>
          <a:xfrm flipH="1" flipV="1">
            <a:off x="4444920" y="3854364"/>
            <a:ext cx="35448" cy="177599"/>
          </a:xfrm>
          <a:prstGeom prst="line">
            <a:avLst/>
          </a:prstGeom>
          <a:ln w="1047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97D444E-61AA-A610-AABB-339B2C62B8E9}"/>
              </a:ext>
            </a:extLst>
          </p:cNvPr>
          <p:cNvCxnSpPr>
            <a:cxnSpLocks/>
          </p:cNvCxnSpPr>
          <p:nvPr/>
        </p:nvCxnSpPr>
        <p:spPr>
          <a:xfrm flipH="1" flipV="1">
            <a:off x="3947857" y="3716637"/>
            <a:ext cx="34302" cy="137727"/>
          </a:xfrm>
          <a:prstGeom prst="line">
            <a:avLst/>
          </a:prstGeom>
          <a:ln w="1047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9DE4738-370D-9EF3-FCD8-5422F57750AB}"/>
              </a:ext>
            </a:extLst>
          </p:cNvPr>
          <p:cNvCxnSpPr>
            <a:cxnSpLocks/>
          </p:cNvCxnSpPr>
          <p:nvPr/>
        </p:nvCxnSpPr>
        <p:spPr>
          <a:xfrm flipV="1">
            <a:off x="4366326" y="4168959"/>
            <a:ext cx="283980" cy="8224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9079C1-0C83-BD5B-5788-66D1144A5DA0}"/>
              </a:ext>
            </a:extLst>
          </p:cNvPr>
          <p:cNvCxnSpPr>
            <a:cxnSpLocks/>
          </p:cNvCxnSpPr>
          <p:nvPr/>
        </p:nvCxnSpPr>
        <p:spPr>
          <a:xfrm flipH="1" flipV="1">
            <a:off x="4643523" y="3916871"/>
            <a:ext cx="53273" cy="222088"/>
          </a:xfrm>
          <a:prstGeom prst="line">
            <a:avLst/>
          </a:prstGeom>
          <a:ln w="1047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B6173D-0AC8-5238-ABEA-450F81F80E52}"/>
              </a:ext>
            </a:extLst>
          </p:cNvPr>
          <p:cNvCxnSpPr>
            <a:cxnSpLocks/>
          </p:cNvCxnSpPr>
          <p:nvPr/>
        </p:nvCxnSpPr>
        <p:spPr>
          <a:xfrm flipH="1" flipV="1">
            <a:off x="4243348" y="3651563"/>
            <a:ext cx="32361" cy="130150"/>
          </a:xfrm>
          <a:prstGeom prst="line">
            <a:avLst/>
          </a:prstGeom>
          <a:ln w="1047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DE086CB-0196-B8A0-123E-A4AE1F922F84}"/>
              </a:ext>
            </a:extLst>
          </p:cNvPr>
          <p:cNvCxnSpPr>
            <a:cxnSpLocks/>
          </p:cNvCxnSpPr>
          <p:nvPr/>
        </p:nvCxnSpPr>
        <p:spPr>
          <a:xfrm>
            <a:off x="1660764" y="3627143"/>
            <a:ext cx="0" cy="216184"/>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696C9A-3477-D88F-EEFB-10B7113FF86C}"/>
              </a:ext>
            </a:extLst>
          </p:cNvPr>
          <p:cNvCxnSpPr>
            <a:cxnSpLocks/>
          </p:cNvCxnSpPr>
          <p:nvPr/>
        </p:nvCxnSpPr>
        <p:spPr>
          <a:xfrm flipV="1">
            <a:off x="1677097" y="3111801"/>
            <a:ext cx="0" cy="209057"/>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191E4C-2892-C811-5BAD-C6788270F33F}"/>
              </a:ext>
            </a:extLst>
          </p:cNvPr>
          <p:cNvCxnSpPr>
            <a:cxnSpLocks/>
          </p:cNvCxnSpPr>
          <p:nvPr/>
        </p:nvCxnSpPr>
        <p:spPr>
          <a:xfrm>
            <a:off x="1917661" y="3218712"/>
            <a:ext cx="0" cy="110883"/>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30B3CB2-27CF-1BCC-9CB5-4A8167AA9FE2}"/>
              </a:ext>
            </a:extLst>
          </p:cNvPr>
          <p:cNvCxnSpPr>
            <a:cxnSpLocks/>
          </p:cNvCxnSpPr>
          <p:nvPr/>
        </p:nvCxnSpPr>
        <p:spPr>
          <a:xfrm flipV="1">
            <a:off x="977369" y="3407104"/>
            <a:ext cx="0" cy="78083"/>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0F79C00-0EB0-4F68-39AC-1A9B76E271DA}"/>
              </a:ext>
            </a:extLst>
          </p:cNvPr>
          <p:cNvCxnSpPr>
            <a:cxnSpLocks/>
          </p:cNvCxnSpPr>
          <p:nvPr/>
        </p:nvCxnSpPr>
        <p:spPr>
          <a:xfrm flipV="1">
            <a:off x="1418948" y="3389157"/>
            <a:ext cx="0" cy="157845"/>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5DE0E22-4315-CDBB-38E2-18D72F8CCB20}"/>
              </a:ext>
            </a:extLst>
          </p:cNvPr>
          <p:cNvSpPr txBox="1"/>
          <p:nvPr/>
        </p:nvSpPr>
        <p:spPr>
          <a:xfrm rot="1278251">
            <a:off x="7950590" y="1583718"/>
            <a:ext cx="1127110" cy="238624"/>
          </a:xfrm>
          <a:prstGeom prst="rect">
            <a:avLst/>
          </a:prstGeom>
          <a:noFill/>
        </p:spPr>
        <p:txBody>
          <a:bodyPr wrap="square" rtlCol="0">
            <a:spAutoFit/>
          </a:bodyPr>
          <a:lstStyle/>
          <a:p>
            <a:pPr algn="ctr"/>
            <a:r>
              <a:rPr lang="en-US" sz="900"/>
              <a:t>Patent Boundary</a:t>
            </a:r>
          </a:p>
        </p:txBody>
      </p:sp>
      <p:cxnSp>
        <p:nvCxnSpPr>
          <p:cNvPr id="38" name="Straight Connector 37">
            <a:extLst>
              <a:ext uri="{FF2B5EF4-FFF2-40B4-BE49-F238E27FC236}">
                <a16:creationId xmlns:a16="http://schemas.microsoft.com/office/drawing/2014/main" id="{0F6EEC7E-7C04-5113-5295-A1D56AAE7104}"/>
              </a:ext>
            </a:extLst>
          </p:cNvPr>
          <p:cNvCxnSpPr>
            <a:cxnSpLocks/>
          </p:cNvCxnSpPr>
          <p:nvPr/>
        </p:nvCxnSpPr>
        <p:spPr>
          <a:xfrm flipH="1" flipV="1">
            <a:off x="8900926" y="3951995"/>
            <a:ext cx="66527" cy="196921"/>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68BC48F-A1F4-A531-77A7-7FB95AB99A09}"/>
              </a:ext>
            </a:extLst>
          </p:cNvPr>
          <p:cNvCxnSpPr>
            <a:cxnSpLocks/>
          </p:cNvCxnSpPr>
          <p:nvPr/>
        </p:nvCxnSpPr>
        <p:spPr>
          <a:xfrm>
            <a:off x="5363439" y="3789753"/>
            <a:ext cx="22789" cy="129221"/>
          </a:xfrm>
          <a:prstGeom prst="line">
            <a:avLst/>
          </a:prstGeom>
          <a:ln w="1047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9B4DF2B-69A5-4291-CBAC-A784BA3A0625}"/>
              </a:ext>
            </a:extLst>
          </p:cNvPr>
          <p:cNvCxnSpPr>
            <a:cxnSpLocks/>
          </p:cNvCxnSpPr>
          <p:nvPr/>
        </p:nvCxnSpPr>
        <p:spPr>
          <a:xfrm>
            <a:off x="5498568" y="3843327"/>
            <a:ext cx="0" cy="118896"/>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410118B-C51C-F085-7840-1F97D67CADA1}"/>
              </a:ext>
            </a:extLst>
          </p:cNvPr>
          <p:cNvCxnSpPr>
            <a:cxnSpLocks/>
          </p:cNvCxnSpPr>
          <p:nvPr/>
        </p:nvCxnSpPr>
        <p:spPr>
          <a:xfrm flipV="1">
            <a:off x="9207427" y="3787581"/>
            <a:ext cx="0" cy="191068"/>
          </a:xfrm>
          <a:prstGeom prst="line">
            <a:avLst/>
          </a:prstGeom>
          <a:ln w="1047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BAFD581-E8FC-9D27-6F01-F6D89617BB6D}"/>
              </a:ext>
            </a:extLst>
          </p:cNvPr>
          <p:cNvCxnSpPr>
            <a:cxnSpLocks/>
          </p:cNvCxnSpPr>
          <p:nvPr/>
        </p:nvCxnSpPr>
        <p:spPr>
          <a:xfrm flipV="1">
            <a:off x="9207427" y="4097654"/>
            <a:ext cx="0" cy="75891"/>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D20A8B9-2D57-DCE8-6303-7800C63216EE}"/>
              </a:ext>
            </a:extLst>
          </p:cNvPr>
          <p:cNvCxnSpPr>
            <a:cxnSpLocks/>
          </p:cNvCxnSpPr>
          <p:nvPr/>
        </p:nvCxnSpPr>
        <p:spPr>
          <a:xfrm flipV="1">
            <a:off x="9998830" y="4135599"/>
            <a:ext cx="0" cy="115885"/>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13A48C-03C6-B61E-BFD6-FA9B6DFBAA00}"/>
              </a:ext>
            </a:extLst>
          </p:cNvPr>
          <p:cNvCxnSpPr>
            <a:cxnSpLocks/>
          </p:cNvCxnSpPr>
          <p:nvPr/>
        </p:nvCxnSpPr>
        <p:spPr>
          <a:xfrm>
            <a:off x="5210015" y="4065558"/>
            <a:ext cx="0" cy="142806"/>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DBBB035-465E-6D0F-21BE-B7C3F52FFB99}"/>
              </a:ext>
            </a:extLst>
          </p:cNvPr>
          <p:cNvCxnSpPr>
            <a:cxnSpLocks/>
          </p:cNvCxnSpPr>
          <p:nvPr/>
        </p:nvCxnSpPr>
        <p:spPr>
          <a:xfrm>
            <a:off x="1614307" y="3017150"/>
            <a:ext cx="62790" cy="0"/>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E971AC-6DBD-10CB-A6B8-AFB07163462B}"/>
              </a:ext>
            </a:extLst>
          </p:cNvPr>
          <p:cNvCxnSpPr>
            <a:cxnSpLocks/>
          </p:cNvCxnSpPr>
          <p:nvPr/>
        </p:nvCxnSpPr>
        <p:spPr>
          <a:xfrm>
            <a:off x="1843679" y="3017150"/>
            <a:ext cx="22432" cy="0"/>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75288CF-B540-ABAA-080D-E82A136AF444}"/>
              </a:ext>
            </a:extLst>
          </p:cNvPr>
          <p:cNvCxnSpPr>
            <a:cxnSpLocks/>
          </p:cNvCxnSpPr>
          <p:nvPr/>
        </p:nvCxnSpPr>
        <p:spPr>
          <a:xfrm flipV="1">
            <a:off x="10177942" y="4097654"/>
            <a:ext cx="0" cy="128339"/>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EAD9D3B-5329-628B-1C06-75AA38D7FA2B}"/>
              </a:ext>
            </a:extLst>
          </p:cNvPr>
          <p:cNvCxnSpPr>
            <a:cxnSpLocks/>
          </p:cNvCxnSpPr>
          <p:nvPr/>
        </p:nvCxnSpPr>
        <p:spPr>
          <a:xfrm flipV="1">
            <a:off x="10309007" y="4065558"/>
            <a:ext cx="0" cy="191068"/>
          </a:xfrm>
          <a:prstGeom prst="line">
            <a:avLst/>
          </a:prstGeom>
          <a:ln w="1047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4BB8FF9-3CB8-E6E5-B24B-62D5B918376E}"/>
              </a:ext>
            </a:extLst>
          </p:cNvPr>
          <p:cNvCxnSpPr>
            <a:cxnSpLocks/>
          </p:cNvCxnSpPr>
          <p:nvPr/>
        </p:nvCxnSpPr>
        <p:spPr>
          <a:xfrm>
            <a:off x="5783222" y="3883715"/>
            <a:ext cx="0" cy="118896"/>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29AE35D-0EAC-F8E7-CDC7-256F3A344E89}"/>
              </a:ext>
            </a:extLst>
          </p:cNvPr>
          <p:cNvCxnSpPr>
            <a:cxnSpLocks/>
          </p:cNvCxnSpPr>
          <p:nvPr/>
        </p:nvCxnSpPr>
        <p:spPr>
          <a:xfrm flipV="1">
            <a:off x="6331254" y="3776482"/>
            <a:ext cx="0" cy="192574"/>
          </a:xfrm>
          <a:prstGeom prst="line">
            <a:avLst/>
          </a:prstGeom>
          <a:ln w="1047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C3E3FF0-2747-9DF6-F047-D6D8E1E098FF}"/>
              </a:ext>
            </a:extLst>
          </p:cNvPr>
          <p:cNvCxnSpPr>
            <a:cxnSpLocks/>
          </p:cNvCxnSpPr>
          <p:nvPr/>
        </p:nvCxnSpPr>
        <p:spPr>
          <a:xfrm flipV="1">
            <a:off x="7451926" y="3627143"/>
            <a:ext cx="33215" cy="185376"/>
          </a:xfrm>
          <a:prstGeom prst="line">
            <a:avLst/>
          </a:prstGeom>
          <a:ln w="1047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D7F933F-C795-2C2C-5748-5E3E596D9F64}"/>
              </a:ext>
            </a:extLst>
          </p:cNvPr>
          <p:cNvCxnSpPr>
            <a:cxnSpLocks/>
          </p:cNvCxnSpPr>
          <p:nvPr/>
        </p:nvCxnSpPr>
        <p:spPr>
          <a:xfrm flipV="1">
            <a:off x="7533592" y="3297058"/>
            <a:ext cx="17569" cy="80682"/>
          </a:xfrm>
          <a:prstGeom prst="line">
            <a:avLst/>
          </a:prstGeom>
          <a:ln w="1047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F417AE2-4563-A0C4-74AB-EE90942A72FE}"/>
              </a:ext>
            </a:extLst>
          </p:cNvPr>
          <p:cNvCxnSpPr>
            <a:cxnSpLocks/>
          </p:cNvCxnSpPr>
          <p:nvPr/>
        </p:nvCxnSpPr>
        <p:spPr>
          <a:xfrm flipH="1">
            <a:off x="7428462" y="3031898"/>
            <a:ext cx="40070" cy="5438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E17C344-DDA8-35FE-B213-562D69DEBCBC}"/>
              </a:ext>
            </a:extLst>
          </p:cNvPr>
          <p:cNvCxnSpPr>
            <a:cxnSpLocks/>
          </p:cNvCxnSpPr>
          <p:nvPr/>
        </p:nvCxnSpPr>
        <p:spPr>
          <a:xfrm>
            <a:off x="7026064" y="3468079"/>
            <a:ext cx="19377" cy="183484"/>
          </a:xfrm>
          <a:prstGeom prst="line">
            <a:avLst/>
          </a:prstGeom>
          <a:ln w="1047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DF2C2CD-A284-2D9D-C9C5-4A8A5D6A7D84}"/>
              </a:ext>
            </a:extLst>
          </p:cNvPr>
          <p:cNvCxnSpPr>
            <a:cxnSpLocks/>
          </p:cNvCxnSpPr>
          <p:nvPr/>
        </p:nvCxnSpPr>
        <p:spPr>
          <a:xfrm flipV="1">
            <a:off x="10550980" y="4050456"/>
            <a:ext cx="13218" cy="201028"/>
          </a:xfrm>
          <a:prstGeom prst="line">
            <a:avLst/>
          </a:prstGeom>
          <a:ln w="104775">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43CD5C0-6A10-931C-6BAA-C51707105F0E}"/>
              </a:ext>
            </a:extLst>
          </p:cNvPr>
          <p:cNvSpPr txBox="1"/>
          <p:nvPr/>
        </p:nvSpPr>
        <p:spPr>
          <a:xfrm rot="5400000">
            <a:off x="6064217" y="2689688"/>
            <a:ext cx="1149508" cy="238624"/>
          </a:xfrm>
          <a:prstGeom prst="rect">
            <a:avLst/>
          </a:prstGeom>
          <a:noFill/>
        </p:spPr>
        <p:txBody>
          <a:bodyPr wrap="square" rtlCol="0">
            <a:spAutoFit/>
          </a:bodyPr>
          <a:lstStyle/>
          <a:p>
            <a:pPr algn="ctr"/>
            <a:r>
              <a:rPr lang="en-US" sz="900"/>
              <a:t>Cross Section</a:t>
            </a:r>
          </a:p>
        </p:txBody>
      </p:sp>
      <p:sp>
        <p:nvSpPr>
          <p:cNvPr id="57" name="TextBox 56">
            <a:extLst>
              <a:ext uri="{FF2B5EF4-FFF2-40B4-BE49-F238E27FC236}">
                <a16:creationId xmlns:a16="http://schemas.microsoft.com/office/drawing/2014/main" id="{D8EC37E9-9DA9-3287-AE0F-2DA02AC202F2}"/>
              </a:ext>
            </a:extLst>
          </p:cNvPr>
          <p:cNvSpPr txBox="1"/>
          <p:nvPr/>
        </p:nvSpPr>
        <p:spPr>
          <a:xfrm>
            <a:off x="1912773" y="3336528"/>
            <a:ext cx="978662" cy="461665"/>
          </a:xfrm>
          <a:prstGeom prst="rect">
            <a:avLst/>
          </a:prstGeom>
          <a:noFill/>
        </p:spPr>
        <p:txBody>
          <a:bodyPr wrap="square" rtlCol="0">
            <a:spAutoFit/>
          </a:bodyPr>
          <a:lstStyle/>
          <a:p>
            <a:pPr algn="ctr"/>
            <a:r>
              <a:rPr lang="en-US" sz="1200" b="1"/>
              <a:t>Windfall Fault Zone</a:t>
            </a:r>
          </a:p>
        </p:txBody>
      </p:sp>
      <p:cxnSp>
        <p:nvCxnSpPr>
          <p:cNvPr id="58" name="Straight Connector 57">
            <a:extLst>
              <a:ext uri="{FF2B5EF4-FFF2-40B4-BE49-F238E27FC236}">
                <a16:creationId xmlns:a16="http://schemas.microsoft.com/office/drawing/2014/main" id="{FB9E0D26-3201-875B-E924-5C9166F56610}"/>
              </a:ext>
            </a:extLst>
          </p:cNvPr>
          <p:cNvCxnSpPr>
            <a:cxnSpLocks/>
          </p:cNvCxnSpPr>
          <p:nvPr/>
        </p:nvCxnSpPr>
        <p:spPr>
          <a:xfrm flipV="1">
            <a:off x="5825048" y="3786074"/>
            <a:ext cx="0" cy="192574"/>
          </a:xfrm>
          <a:prstGeom prst="line">
            <a:avLst/>
          </a:prstGeom>
          <a:ln w="1047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183CC32-2CB1-6458-5F84-CD4A74E7D8D5}"/>
              </a:ext>
            </a:extLst>
          </p:cNvPr>
          <p:cNvCxnSpPr>
            <a:cxnSpLocks/>
          </p:cNvCxnSpPr>
          <p:nvPr/>
        </p:nvCxnSpPr>
        <p:spPr>
          <a:xfrm flipH="1">
            <a:off x="6505364" y="2601970"/>
            <a:ext cx="35934" cy="193275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228702AA-54AC-F0C9-8861-8F8A7A501753}"/>
              </a:ext>
            </a:extLst>
          </p:cNvPr>
          <p:cNvGrpSpPr/>
          <p:nvPr/>
        </p:nvGrpSpPr>
        <p:grpSpPr>
          <a:xfrm rot="16200000">
            <a:off x="1127866" y="5066582"/>
            <a:ext cx="690554" cy="2377234"/>
            <a:chOff x="361107" y="4353094"/>
            <a:chExt cx="690554" cy="2377234"/>
          </a:xfrm>
        </p:grpSpPr>
        <p:sp>
          <p:nvSpPr>
            <p:cNvPr id="20" name="Rectangle 19">
              <a:extLst>
                <a:ext uri="{FF2B5EF4-FFF2-40B4-BE49-F238E27FC236}">
                  <a16:creationId xmlns:a16="http://schemas.microsoft.com/office/drawing/2014/main" id="{0C94932D-ABB4-43BE-9D8B-7F61A7C2F4C8}"/>
                </a:ext>
              </a:extLst>
            </p:cNvPr>
            <p:cNvSpPr/>
            <p:nvPr/>
          </p:nvSpPr>
          <p:spPr>
            <a:xfrm>
              <a:off x="361107" y="4353094"/>
              <a:ext cx="690554" cy="2377234"/>
            </a:xfrm>
            <a:prstGeom prst="rect">
              <a:avLst/>
            </a:prstGeom>
            <a:solidFill>
              <a:srgbClr val="E4E4E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cxnSp>
          <p:nvCxnSpPr>
            <p:cNvPr id="22" name="Straight Connector 21">
              <a:extLst>
                <a:ext uri="{FF2B5EF4-FFF2-40B4-BE49-F238E27FC236}">
                  <a16:creationId xmlns:a16="http://schemas.microsoft.com/office/drawing/2014/main" id="{DFD7C6FA-138C-49CD-3C2A-80B5AC3F5E65}"/>
                </a:ext>
              </a:extLst>
            </p:cNvPr>
            <p:cNvCxnSpPr>
              <a:cxnSpLocks/>
            </p:cNvCxnSpPr>
            <p:nvPr/>
          </p:nvCxnSpPr>
          <p:spPr>
            <a:xfrm>
              <a:off x="728037" y="4487893"/>
              <a:ext cx="0" cy="1584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DE7644-C75C-D007-9765-9D49A869AC21}"/>
                </a:ext>
              </a:extLst>
            </p:cNvPr>
            <p:cNvSpPr txBox="1"/>
            <p:nvPr/>
          </p:nvSpPr>
          <p:spPr>
            <a:xfrm rot="5400000">
              <a:off x="411314" y="5147087"/>
              <a:ext cx="923364" cy="268453"/>
            </a:xfrm>
            <a:prstGeom prst="rect">
              <a:avLst/>
            </a:prstGeom>
            <a:noFill/>
          </p:spPr>
          <p:txBody>
            <a:bodyPr wrap="square" rtlCol="0">
              <a:spAutoFit/>
            </a:bodyPr>
            <a:lstStyle/>
            <a:p>
              <a:r>
                <a:rPr lang="en-US" sz="1100" b="1"/>
                <a:t>200 Meters</a:t>
              </a:r>
            </a:p>
          </p:txBody>
        </p:sp>
        <p:sp>
          <p:nvSpPr>
            <p:cNvPr id="68" name="TextBox 67">
              <a:extLst>
                <a:ext uri="{FF2B5EF4-FFF2-40B4-BE49-F238E27FC236}">
                  <a16:creationId xmlns:a16="http://schemas.microsoft.com/office/drawing/2014/main" id="{534489DF-395F-942D-616A-049EDD055646}"/>
                </a:ext>
              </a:extLst>
            </p:cNvPr>
            <p:cNvSpPr txBox="1"/>
            <p:nvPr/>
          </p:nvSpPr>
          <p:spPr>
            <a:xfrm rot="5400000">
              <a:off x="134344" y="5194218"/>
              <a:ext cx="923364" cy="268453"/>
            </a:xfrm>
            <a:prstGeom prst="rect">
              <a:avLst/>
            </a:prstGeom>
            <a:noFill/>
          </p:spPr>
          <p:txBody>
            <a:bodyPr wrap="square" rtlCol="0">
              <a:spAutoFit/>
            </a:bodyPr>
            <a:lstStyle/>
            <a:p>
              <a:r>
                <a:rPr lang="en-US" sz="1100"/>
                <a:t>~600 feet</a:t>
              </a:r>
            </a:p>
          </p:txBody>
        </p:sp>
      </p:grpSp>
      <p:cxnSp>
        <p:nvCxnSpPr>
          <p:cNvPr id="69" name="Straight Connector 68">
            <a:extLst>
              <a:ext uri="{FF2B5EF4-FFF2-40B4-BE49-F238E27FC236}">
                <a16:creationId xmlns:a16="http://schemas.microsoft.com/office/drawing/2014/main" id="{D03E5FC7-7CDD-273E-8990-FA8F2919821A}"/>
              </a:ext>
            </a:extLst>
          </p:cNvPr>
          <p:cNvCxnSpPr>
            <a:cxnSpLocks/>
          </p:cNvCxnSpPr>
          <p:nvPr/>
        </p:nvCxnSpPr>
        <p:spPr>
          <a:xfrm flipV="1">
            <a:off x="9472052" y="4148916"/>
            <a:ext cx="0" cy="72122"/>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8AC372E-9DEB-5E71-ED72-68EDD223A0F9}"/>
              </a:ext>
            </a:extLst>
          </p:cNvPr>
          <p:cNvCxnSpPr>
            <a:cxnSpLocks/>
          </p:cNvCxnSpPr>
          <p:nvPr/>
        </p:nvCxnSpPr>
        <p:spPr>
          <a:xfrm flipV="1">
            <a:off x="9732831" y="4160454"/>
            <a:ext cx="0" cy="20043"/>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1C66557-4EF8-B0B2-74AC-6C08B0D71564}"/>
              </a:ext>
            </a:extLst>
          </p:cNvPr>
          <p:cNvCxnSpPr>
            <a:cxnSpLocks/>
          </p:cNvCxnSpPr>
          <p:nvPr/>
        </p:nvCxnSpPr>
        <p:spPr>
          <a:xfrm flipV="1">
            <a:off x="9732831" y="4127094"/>
            <a:ext cx="0" cy="20043"/>
          </a:xfrm>
          <a:prstGeom prst="line">
            <a:avLst/>
          </a:prstGeom>
          <a:ln w="104775">
            <a:solidFill>
              <a:srgbClr val="FFC000"/>
            </a:solidFill>
          </a:ln>
        </p:spPr>
        <p:style>
          <a:lnRef idx="1">
            <a:schemeClr val="accent1"/>
          </a:lnRef>
          <a:fillRef idx="0">
            <a:schemeClr val="accent1"/>
          </a:fillRef>
          <a:effectRef idx="0">
            <a:schemeClr val="accent1"/>
          </a:effectRef>
          <a:fontRef idx="minor">
            <a:schemeClr val="tx1"/>
          </a:fontRef>
        </p:style>
      </p:cxnSp>
      <p:sp>
        <p:nvSpPr>
          <p:cNvPr id="72" name="Rectangle: Rounded Corners 64">
            <a:extLst>
              <a:ext uri="{FF2B5EF4-FFF2-40B4-BE49-F238E27FC236}">
                <a16:creationId xmlns:a16="http://schemas.microsoft.com/office/drawing/2014/main" id="{9E570BA1-7C34-11C7-C2D6-79EEAACC40B4}"/>
              </a:ext>
            </a:extLst>
          </p:cNvPr>
          <p:cNvSpPr/>
          <p:nvPr/>
        </p:nvSpPr>
        <p:spPr>
          <a:xfrm>
            <a:off x="3362960" y="5003852"/>
            <a:ext cx="1730317" cy="67066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solidFill>
                  <a:schemeClr val="tx1"/>
                </a:solidFill>
                <a:ea typeface="Calibri" panose="020F0502020204030204" pitchFamily="34" charset="0"/>
                <a:cs typeface="Times New Roman" panose="02020603050405020304" pitchFamily="18" charset="0"/>
              </a:rPr>
              <a:t>WF032</a:t>
            </a:r>
            <a:r>
              <a:rPr lang="en-US" sz="1400" b="1">
                <a:solidFill>
                  <a:srgbClr val="FF0000"/>
                </a:solidFill>
                <a:ea typeface="Calibri" panose="020F0502020204030204" pitchFamily="34" charset="0"/>
                <a:cs typeface="Times New Roman" panose="02020603050405020304" pitchFamily="18" charset="0"/>
              </a:rPr>
              <a:t> 2.00 </a:t>
            </a:r>
            <a:r>
              <a:rPr lang="en-US" sz="1400" b="1">
                <a:solidFill>
                  <a:schemeClr val="tx1"/>
                </a:solidFill>
                <a:ea typeface="Calibri" panose="020F0502020204030204" pitchFamily="34" charset="0"/>
                <a:cs typeface="Times New Roman" panose="02020603050405020304" pitchFamily="18" charset="0"/>
              </a:rPr>
              <a:t>/ 38.3</a:t>
            </a:r>
          </a:p>
          <a:p>
            <a:pPr marL="0" marR="0" algn="ctr">
              <a:spcBef>
                <a:spcPts val="0"/>
              </a:spcBef>
              <a:spcAft>
                <a:spcPts val="0"/>
              </a:spcAft>
            </a:pPr>
            <a:r>
              <a:rPr lang="en-US" sz="1400">
                <a:solidFill>
                  <a:schemeClr val="tx1"/>
                </a:solidFill>
                <a:ea typeface="Calibri" panose="020F0502020204030204" pitchFamily="34" charset="0"/>
                <a:cs typeface="Times New Roman" panose="02020603050405020304" pitchFamily="18" charset="0"/>
              </a:rPr>
              <a:t>incl. </a:t>
            </a:r>
            <a:r>
              <a:rPr lang="en-US" sz="1400" b="1">
                <a:solidFill>
                  <a:srgbClr val="FF0000"/>
                </a:solidFill>
                <a:ea typeface="Calibri" panose="020F0502020204030204" pitchFamily="34" charset="0"/>
                <a:cs typeface="Times New Roman" panose="02020603050405020304" pitchFamily="18" charset="0"/>
              </a:rPr>
              <a:t>6.05 </a:t>
            </a:r>
            <a:r>
              <a:rPr lang="en-US" sz="1400" b="1">
                <a:solidFill>
                  <a:srgbClr val="000000"/>
                </a:solidFill>
                <a:ea typeface="Calibri" panose="020F0502020204030204" pitchFamily="34" charset="0"/>
                <a:cs typeface="Times New Roman" panose="02020603050405020304" pitchFamily="18" charset="0"/>
              </a:rPr>
              <a:t>/ 5.4</a:t>
            </a:r>
            <a:r>
              <a:rPr lang="en-US" sz="1400" kern="1200">
                <a:solidFill>
                  <a:srgbClr val="000000"/>
                </a:solidFill>
                <a:effectLst/>
                <a:ea typeface="Calibri" panose="020F0502020204030204" pitchFamily="34" charset="0"/>
                <a:cs typeface="Times New Roman" panose="02020603050405020304" pitchFamily="18" charset="0"/>
              </a:rPr>
              <a:t> </a:t>
            </a:r>
            <a:endParaRPr lang="en-US" sz="1400">
              <a:effectLst/>
              <a:ea typeface="Calibri" panose="020F0502020204030204" pitchFamily="34" charset="0"/>
            </a:endParaRPr>
          </a:p>
        </p:txBody>
      </p:sp>
      <p:cxnSp>
        <p:nvCxnSpPr>
          <p:cNvPr id="73" name="Straight Connector 72">
            <a:extLst>
              <a:ext uri="{FF2B5EF4-FFF2-40B4-BE49-F238E27FC236}">
                <a16:creationId xmlns:a16="http://schemas.microsoft.com/office/drawing/2014/main" id="{1616E5D9-4978-F80E-4A30-899940389803}"/>
              </a:ext>
            </a:extLst>
          </p:cNvPr>
          <p:cNvCxnSpPr>
            <a:cxnSpLocks/>
          </p:cNvCxnSpPr>
          <p:nvPr/>
        </p:nvCxnSpPr>
        <p:spPr>
          <a:xfrm>
            <a:off x="4755737" y="3360253"/>
            <a:ext cx="13183" cy="1053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92F969E7-D7CA-65A6-2C79-324163FC94EA}"/>
              </a:ext>
            </a:extLst>
          </p:cNvPr>
          <p:cNvCxnSpPr>
            <a:cxnSpLocks/>
          </p:cNvCxnSpPr>
          <p:nvPr/>
        </p:nvCxnSpPr>
        <p:spPr>
          <a:xfrm flipH="1" flipV="1">
            <a:off x="4763509" y="3791730"/>
            <a:ext cx="1512" cy="210880"/>
          </a:xfrm>
          <a:prstGeom prst="line">
            <a:avLst/>
          </a:prstGeom>
          <a:ln w="1047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A2FE9E5-40E1-9426-BCE6-CDD4193A2432}"/>
              </a:ext>
            </a:extLst>
          </p:cNvPr>
          <p:cNvCxnSpPr>
            <a:cxnSpLocks/>
          </p:cNvCxnSpPr>
          <p:nvPr/>
        </p:nvCxnSpPr>
        <p:spPr>
          <a:xfrm>
            <a:off x="4551800" y="2634761"/>
            <a:ext cx="189413" cy="11507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8CA8F40-4613-94F1-1C95-CE5C46E1BF52}"/>
              </a:ext>
            </a:extLst>
          </p:cNvPr>
          <p:cNvCxnSpPr>
            <a:cxnSpLocks/>
          </p:cNvCxnSpPr>
          <p:nvPr/>
        </p:nvCxnSpPr>
        <p:spPr>
          <a:xfrm>
            <a:off x="5990087" y="2707756"/>
            <a:ext cx="384321" cy="3805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4985F08-717C-8A6A-A868-3EF355F3C0BF}"/>
              </a:ext>
            </a:extLst>
          </p:cNvPr>
          <p:cNvCxnSpPr>
            <a:cxnSpLocks/>
          </p:cNvCxnSpPr>
          <p:nvPr/>
        </p:nvCxnSpPr>
        <p:spPr>
          <a:xfrm flipH="1">
            <a:off x="6511818" y="3011359"/>
            <a:ext cx="6432" cy="13430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8" name="Rectangle: Rounded Corners 82">
            <a:extLst>
              <a:ext uri="{FF2B5EF4-FFF2-40B4-BE49-F238E27FC236}">
                <a16:creationId xmlns:a16="http://schemas.microsoft.com/office/drawing/2014/main" id="{EC5BDB8C-3BEA-34F3-EED5-C07F551DDE40}"/>
              </a:ext>
            </a:extLst>
          </p:cNvPr>
          <p:cNvSpPr/>
          <p:nvPr/>
        </p:nvSpPr>
        <p:spPr>
          <a:xfrm>
            <a:off x="6218466" y="4558324"/>
            <a:ext cx="1897767" cy="170285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solidFill>
                  <a:schemeClr val="tx1"/>
                </a:solidFill>
                <a:ea typeface="Calibri" panose="020F0502020204030204" pitchFamily="34" charset="0"/>
                <a:cs typeface="Times New Roman" panose="02020603050405020304" pitchFamily="18" charset="0"/>
              </a:rPr>
              <a:t>WF033</a:t>
            </a:r>
            <a:r>
              <a:rPr lang="en-US" sz="1400" b="1">
                <a:solidFill>
                  <a:srgbClr val="FF0000"/>
                </a:solidFill>
                <a:ea typeface="Calibri" panose="020F0502020204030204" pitchFamily="34" charset="0"/>
                <a:cs typeface="Times New Roman" panose="02020603050405020304" pitchFamily="18" charset="0"/>
              </a:rPr>
              <a:t> 0.95 </a:t>
            </a:r>
            <a:r>
              <a:rPr lang="en-US" sz="1400" b="1">
                <a:solidFill>
                  <a:schemeClr val="tx1"/>
                </a:solidFill>
                <a:ea typeface="Calibri" panose="020F0502020204030204" pitchFamily="34" charset="0"/>
                <a:cs typeface="Times New Roman" panose="02020603050405020304" pitchFamily="18" charset="0"/>
              </a:rPr>
              <a:t>/ 22.8</a:t>
            </a:r>
          </a:p>
          <a:p>
            <a:pPr marL="0" marR="0" algn="ctr">
              <a:spcBef>
                <a:spcPts val="0"/>
              </a:spcBef>
              <a:spcAft>
                <a:spcPts val="0"/>
              </a:spcAft>
            </a:pPr>
            <a:r>
              <a:rPr lang="en-US" sz="1400">
                <a:solidFill>
                  <a:schemeClr val="tx1"/>
                </a:solidFill>
                <a:ea typeface="Calibri" panose="020F0502020204030204" pitchFamily="34" charset="0"/>
                <a:cs typeface="Times New Roman" panose="02020603050405020304" pitchFamily="18" charset="0"/>
              </a:rPr>
              <a:t>and</a:t>
            </a:r>
          </a:p>
          <a:p>
            <a:pPr marL="0" marR="0" algn="ctr">
              <a:spcBef>
                <a:spcPts val="0"/>
              </a:spcBef>
              <a:spcAft>
                <a:spcPts val="0"/>
              </a:spcAft>
            </a:pPr>
            <a:r>
              <a:rPr lang="en-US" sz="1400" b="1">
                <a:solidFill>
                  <a:srgbClr val="FF0000"/>
                </a:solidFill>
                <a:ea typeface="Calibri" panose="020F0502020204030204" pitchFamily="34" charset="0"/>
                <a:cs typeface="Times New Roman" panose="02020603050405020304" pitchFamily="18" charset="0"/>
              </a:rPr>
              <a:t>8.08 </a:t>
            </a:r>
            <a:r>
              <a:rPr lang="en-US" sz="1400" b="1">
                <a:solidFill>
                  <a:srgbClr val="000000"/>
                </a:solidFill>
                <a:ea typeface="Calibri" panose="020F0502020204030204" pitchFamily="34" charset="0"/>
                <a:cs typeface="Times New Roman" panose="02020603050405020304" pitchFamily="18" charset="0"/>
              </a:rPr>
              <a:t>/ 8.7</a:t>
            </a:r>
          </a:p>
          <a:p>
            <a:pPr marL="0" marR="0" algn="ctr">
              <a:spcBef>
                <a:spcPts val="0"/>
              </a:spcBef>
              <a:spcAft>
                <a:spcPts val="0"/>
              </a:spcAft>
            </a:pPr>
            <a:r>
              <a:rPr lang="en-US" sz="1400">
                <a:solidFill>
                  <a:srgbClr val="000000"/>
                </a:solidFill>
                <a:ea typeface="Calibri" panose="020F0502020204030204" pitchFamily="34" charset="0"/>
                <a:cs typeface="Times New Roman" panose="02020603050405020304" pitchFamily="18" charset="0"/>
              </a:rPr>
              <a:t>i</a:t>
            </a:r>
            <a:r>
              <a:rPr lang="en-US" sz="1400" kern="1200">
                <a:solidFill>
                  <a:srgbClr val="000000"/>
                </a:solidFill>
                <a:effectLst/>
                <a:ea typeface="Calibri" panose="020F0502020204030204" pitchFamily="34" charset="0"/>
                <a:cs typeface="Times New Roman" panose="02020603050405020304" pitchFamily="18" charset="0"/>
              </a:rPr>
              <a:t>ncl. </a:t>
            </a:r>
            <a:r>
              <a:rPr lang="en-US" sz="1400" b="1" kern="1200">
                <a:solidFill>
                  <a:srgbClr val="FF0000"/>
                </a:solidFill>
                <a:effectLst/>
                <a:ea typeface="Calibri" panose="020F0502020204030204" pitchFamily="34" charset="0"/>
                <a:cs typeface="Times New Roman" panose="02020603050405020304" pitchFamily="18" charset="0"/>
              </a:rPr>
              <a:t>50.32</a:t>
            </a:r>
            <a:r>
              <a:rPr lang="en-US" sz="1400" b="1" kern="1200">
                <a:solidFill>
                  <a:srgbClr val="000000"/>
                </a:solidFill>
                <a:effectLst/>
                <a:ea typeface="Calibri" panose="020F0502020204030204" pitchFamily="34" charset="0"/>
                <a:cs typeface="Times New Roman" panose="02020603050405020304" pitchFamily="18" charset="0"/>
              </a:rPr>
              <a:t> / 1.3</a:t>
            </a:r>
          </a:p>
          <a:p>
            <a:pPr algn="ctr"/>
            <a:r>
              <a:rPr lang="en-US" sz="1400" b="1">
                <a:solidFill>
                  <a:schemeClr val="tx1"/>
                </a:solidFill>
                <a:ea typeface="Calibri" panose="020F0502020204030204" pitchFamily="34" charset="0"/>
              </a:rPr>
              <a:t>782 g/t Ag</a:t>
            </a:r>
          </a:p>
          <a:p>
            <a:pPr algn="ctr"/>
            <a:r>
              <a:rPr lang="en-US" sz="1400" b="1">
                <a:solidFill>
                  <a:schemeClr val="tx1"/>
                </a:solidFill>
                <a:ea typeface="Calibri" panose="020F0502020204030204" pitchFamily="34" charset="0"/>
              </a:rPr>
              <a:t>15% Pb</a:t>
            </a:r>
          </a:p>
          <a:p>
            <a:pPr algn="ctr"/>
            <a:r>
              <a:rPr lang="en-US" sz="1400" b="1">
                <a:solidFill>
                  <a:schemeClr val="tx1"/>
                </a:solidFill>
                <a:ea typeface="Calibri" panose="020F0502020204030204" pitchFamily="34" charset="0"/>
              </a:rPr>
              <a:t>2.5% Zn</a:t>
            </a:r>
            <a:endParaRPr lang="en-US" sz="1400" b="1">
              <a:effectLst/>
              <a:ea typeface="Calibri" panose="020F0502020204030204" pitchFamily="34" charset="0"/>
            </a:endParaRPr>
          </a:p>
        </p:txBody>
      </p:sp>
      <p:cxnSp>
        <p:nvCxnSpPr>
          <p:cNvPr id="79" name="Straight Connector 78">
            <a:extLst>
              <a:ext uri="{FF2B5EF4-FFF2-40B4-BE49-F238E27FC236}">
                <a16:creationId xmlns:a16="http://schemas.microsoft.com/office/drawing/2014/main" id="{BF4C6F7B-8365-CC78-0D32-5966400D78F5}"/>
              </a:ext>
            </a:extLst>
          </p:cNvPr>
          <p:cNvCxnSpPr>
            <a:cxnSpLocks/>
          </p:cNvCxnSpPr>
          <p:nvPr/>
        </p:nvCxnSpPr>
        <p:spPr>
          <a:xfrm>
            <a:off x="6485452" y="3168067"/>
            <a:ext cx="0" cy="71903"/>
          </a:xfrm>
          <a:prstGeom prst="line">
            <a:avLst/>
          </a:prstGeom>
          <a:ln w="1047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CDDFCDE-9879-4F7D-C1C1-A836BE5F8505}"/>
              </a:ext>
            </a:extLst>
          </p:cNvPr>
          <p:cNvCxnSpPr>
            <a:cxnSpLocks/>
          </p:cNvCxnSpPr>
          <p:nvPr/>
        </p:nvCxnSpPr>
        <p:spPr>
          <a:xfrm flipV="1">
            <a:off x="6498635" y="3750588"/>
            <a:ext cx="0" cy="192574"/>
          </a:xfrm>
          <a:prstGeom prst="line">
            <a:avLst/>
          </a:prstGeom>
          <a:ln w="1047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B6E5227-A110-00C4-99D3-E49B03BC4AC2}"/>
              </a:ext>
            </a:extLst>
          </p:cNvPr>
          <p:cNvCxnSpPr>
            <a:cxnSpLocks/>
          </p:cNvCxnSpPr>
          <p:nvPr/>
        </p:nvCxnSpPr>
        <p:spPr>
          <a:xfrm flipH="1" flipV="1">
            <a:off x="6544176" y="3949738"/>
            <a:ext cx="161612" cy="5893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83B3A85-9C8E-B4DC-2F10-F4BB2880D08F}"/>
              </a:ext>
            </a:extLst>
          </p:cNvPr>
          <p:cNvCxnSpPr>
            <a:cxnSpLocks/>
          </p:cNvCxnSpPr>
          <p:nvPr/>
        </p:nvCxnSpPr>
        <p:spPr>
          <a:xfrm>
            <a:off x="10667603" y="3620154"/>
            <a:ext cx="5835" cy="9189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3" name="Rectangle: Rounded Corners 87">
            <a:extLst>
              <a:ext uri="{FF2B5EF4-FFF2-40B4-BE49-F238E27FC236}">
                <a16:creationId xmlns:a16="http://schemas.microsoft.com/office/drawing/2014/main" id="{99DCA4FA-6FF7-7D08-1C9E-AD4B66C69B9C}"/>
              </a:ext>
            </a:extLst>
          </p:cNvPr>
          <p:cNvSpPr/>
          <p:nvPr/>
        </p:nvSpPr>
        <p:spPr>
          <a:xfrm>
            <a:off x="9683718" y="4817685"/>
            <a:ext cx="1769717" cy="5683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solidFill>
                  <a:schemeClr val="tx1"/>
                </a:solidFill>
                <a:ea typeface="Calibri" panose="020F0502020204030204" pitchFamily="34" charset="0"/>
                <a:cs typeface="Times New Roman" panose="02020603050405020304" pitchFamily="18" charset="0"/>
              </a:rPr>
              <a:t>WF031</a:t>
            </a:r>
            <a:r>
              <a:rPr lang="en-US" sz="1400" b="1">
                <a:solidFill>
                  <a:srgbClr val="FF0000"/>
                </a:solidFill>
                <a:ea typeface="Calibri" panose="020F0502020204030204" pitchFamily="34" charset="0"/>
                <a:cs typeface="Times New Roman" panose="02020603050405020304" pitchFamily="18" charset="0"/>
              </a:rPr>
              <a:t> 1.2 </a:t>
            </a:r>
            <a:r>
              <a:rPr lang="en-US" sz="1400" b="1">
                <a:solidFill>
                  <a:schemeClr val="tx1"/>
                </a:solidFill>
                <a:ea typeface="Calibri" panose="020F0502020204030204" pitchFamily="34" charset="0"/>
                <a:cs typeface="Times New Roman" panose="02020603050405020304" pitchFamily="18" charset="0"/>
              </a:rPr>
              <a:t>/ 17.1</a:t>
            </a:r>
          </a:p>
          <a:p>
            <a:pPr marL="0" marR="0" algn="ctr">
              <a:spcBef>
                <a:spcPts val="0"/>
              </a:spcBef>
              <a:spcAft>
                <a:spcPts val="0"/>
              </a:spcAft>
            </a:pPr>
            <a:r>
              <a:rPr lang="en-US" sz="1400">
                <a:solidFill>
                  <a:schemeClr val="tx1"/>
                </a:solidFill>
                <a:ea typeface="Calibri" panose="020F0502020204030204" pitchFamily="34" charset="0"/>
                <a:cs typeface="Times New Roman" panose="02020603050405020304" pitchFamily="18" charset="0"/>
              </a:rPr>
              <a:t>incl. </a:t>
            </a:r>
            <a:r>
              <a:rPr lang="en-US" sz="1400" b="1">
                <a:solidFill>
                  <a:srgbClr val="FF0000"/>
                </a:solidFill>
                <a:ea typeface="Calibri" panose="020F0502020204030204" pitchFamily="34" charset="0"/>
                <a:cs typeface="Times New Roman" panose="02020603050405020304" pitchFamily="18" charset="0"/>
              </a:rPr>
              <a:t>3.45 </a:t>
            </a:r>
            <a:r>
              <a:rPr lang="en-US" sz="1400" b="1">
                <a:solidFill>
                  <a:srgbClr val="000000"/>
                </a:solidFill>
                <a:ea typeface="Calibri" panose="020F0502020204030204" pitchFamily="34" charset="0"/>
                <a:cs typeface="Times New Roman" panose="02020603050405020304" pitchFamily="18" charset="0"/>
              </a:rPr>
              <a:t>/ 2.9</a:t>
            </a:r>
            <a:r>
              <a:rPr lang="en-US" sz="1400" kern="1200">
                <a:solidFill>
                  <a:srgbClr val="000000"/>
                </a:solidFill>
                <a:effectLst/>
                <a:ea typeface="Calibri" panose="020F0502020204030204" pitchFamily="34" charset="0"/>
                <a:cs typeface="Times New Roman" panose="02020603050405020304" pitchFamily="18" charset="0"/>
              </a:rPr>
              <a:t> </a:t>
            </a:r>
            <a:endParaRPr lang="en-US" sz="1400">
              <a:effectLst/>
              <a:ea typeface="Calibri" panose="020F0502020204030204" pitchFamily="34" charset="0"/>
            </a:endParaRPr>
          </a:p>
        </p:txBody>
      </p:sp>
      <p:cxnSp>
        <p:nvCxnSpPr>
          <p:cNvPr id="84" name="Straight Connector 83">
            <a:extLst>
              <a:ext uri="{FF2B5EF4-FFF2-40B4-BE49-F238E27FC236}">
                <a16:creationId xmlns:a16="http://schemas.microsoft.com/office/drawing/2014/main" id="{238F8ABC-0988-B5F0-1566-C148004CD53E}"/>
              </a:ext>
            </a:extLst>
          </p:cNvPr>
          <p:cNvCxnSpPr>
            <a:cxnSpLocks/>
          </p:cNvCxnSpPr>
          <p:nvPr/>
        </p:nvCxnSpPr>
        <p:spPr>
          <a:xfrm flipV="1">
            <a:off x="10666194" y="4035521"/>
            <a:ext cx="0" cy="191068"/>
          </a:xfrm>
          <a:prstGeom prst="line">
            <a:avLst/>
          </a:prstGeom>
          <a:ln w="1047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C4F8CE71-1CF0-2C6D-07E6-EB335374BCDD}"/>
              </a:ext>
            </a:extLst>
          </p:cNvPr>
          <p:cNvCxnSpPr>
            <a:cxnSpLocks/>
          </p:cNvCxnSpPr>
          <p:nvPr/>
        </p:nvCxnSpPr>
        <p:spPr>
          <a:xfrm flipV="1">
            <a:off x="10485389" y="4291053"/>
            <a:ext cx="132201" cy="5253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Rounded Corners 105">
            <a:extLst>
              <a:ext uri="{FF2B5EF4-FFF2-40B4-BE49-F238E27FC236}">
                <a16:creationId xmlns:a16="http://schemas.microsoft.com/office/drawing/2014/main" id="{C78DA114-F5F7-DA05-7151-551F6C2EE22C}"/>
              </a:ext>
            </a:extLst>
          </p:cNvPr>
          <p:cNvSpPr/>
          <p:nvPr/>
        </p:nvSpPr>
        <p:spPr>
          <a:xfrm>
            <a:off x="7045441" y="2161217"/>
            <a:ext cx="1854075" cy="85703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solidFill>
                  <a:schemeClr val="tx1"/>
                </a:solidFill>
                <a:ea typeface="Calibri" panose="020F0502020204030204" pitchFamily="34" charset="0"/>
                <a:cs typeface="Times New Roman" panose="02020603050405020304" pitchFamily="18" charset="0"/>
              </a:rPr>
              <a:t>WF030</a:t>
            </a:r>
            <a:r>
              <a:rPr lang="en-US" sz="1400" b="1">
                <a:solidFill>
                  <a:srgbClr val="FF0000"/>
                </a:solidFill>
                <a:ea typeface="Calibri" panose="020F0502020204030204" pitchFamily="34" charset="0"/>
                <a:cs typeface="Times New Roman" panose="02020603050405020304" pitchFamily="18" charset="0"/>
              </a:rPr>
              <a:t> 1.19 </a:t>
            </a:r>
            <a:r>
              <a:rPr lang="en-US" sz="1400" b="1">
                <a:solidFill>
                  <a:schemeClr val="tx1"/>
                </a:solidFill>
                <a:ea typeface="Calibri" panose="020F0502020204030204" pitchFamily="34" charset="0"/>
                <a:cs typeface="Times New Roman" panose="02020603050405020304" pitchFamily="18" charset="0"/>
              </a:rPr>
              <a:t>/ 10.1</a:t>
            </a:r>
          </a:p>
          <a:p>
            <a:pPr marL="0" marR="0" algn="ctr">
              <a:spcBef>
                <a:spcPts val="0"/>
              </a:spcBef>
              <a:spcAft>
                <a:spcPts val="0"/>
              </a:spcAft>
            </a:pPr>
            <a:r>
              <a:rPr lang="en-US" sz="1400">
                <a:solidFill>
                  <a:schemeClr val="tx1"/>
                </a:solidFill>
                <a:ea typeface="Calibri" panose="020F0502020204030204" pitchFamily="34" charset="0"/>
                <a:cs typeface="Times New Roman" panose="02020603050405020304" pitchFamily="18" charset="0"/>
              </a:rPr>
              <a:t>and</a:t>
            </a:r>
          </a:p>
          <a:p>
            <a:pPr marL="0" marR="0" algn="ctr">
              <a:spcBef>
                <a:spcPts val="0"/>
              </a:spcBef>
              <a:spcAft>
                <a:spcPts val="0"/>
              </a:spcAft>
            </a:pPr>
            <a:r>
              <a:rPr lang="en-US" sz="1400" b="1">
                <a:solidFill>
                  <a:srgbClr val="FF0000"/>
                </a:solidFill>
                <a:ea typeface="Calibri" panose="020F0502020204030204" pitchFamily="34" charset="0"/>
                <a:cs typeface="Times New Roman" panose="02020603050405020304" pitchFamily="18" charset="0"/>
              </a:rPr>
              <a:t>3.24 </a:t>
            </a:r>
            <a:r>
              <a:rPr lang="en-US" sz="1400" b="1">
                <a:solidFill>
                  <a:srgbClr val="000000"/>
                </a:solidFill>
                <a:ea typeface="Calibri" panose="020F0502020204030204" pitchFamily="34" charset="0"/>
                <a:cs typeface="Times New Roman" panose="02020603050405020304" pitchFamily="18" charset="0"/>
              </a:rPr>
              <a:t>/ 6.6</a:t>
            </a:r>
            <a:r>
              <a:rPr lang="en-US" sz="1400" kern="1200">
                <a:solidFill>
                  <a:srgbClr val="000000"/>
                </a:solidFill>
                <a:effectLst/>
                <a:ea typeface="Calibri" panose="020F0502020204030204" pitchFamily="34" charset="0"/>
                <a:cs typeface="Times New Roman" panose="02020603050405020304" pitchFamily="18" charset="0"/>
              </a:rPr>
              <a:t> </a:t>
            </a:r>
            <a:endParaRPr lang="en-US" sz="1400">
              <a:effectLst/>
              <a:ea typeface="Calibri" panose="020F0502020204030204" pitchFamily="34" charset="0"/>
            </a:endParaRPr>
          </a:p>
        </p:txBody>
      </p:sp>
      <p:cxnSp>
        <p:nvCxnSpPr>
          <p:cNvPr id="87" name="Straight Connector 86">
            <a:extLst>
              <a:ext uri="{FF2B5EF4-FFF2-40B4-BE49-F238E27FC236}">
                <a16:creationId xmlns:a16="http://schemas.microsoft.com/office/drawing/2014/main" id="{90ABCBD2-5865-6B68-7D3E-D2382B664740}"/>
              </a:ext>
            </a:extLst>
          </p:cNvPr>
          <p:cNvCxnSpPr>
            <a:cxnSpLocks/>
          </p:cNvCxnSpPr>
          <p:nvPr/>
        </p:nvCxnSpPr>
        <p:spPr>
          <a:xfrm flipH="1">
            <a:off x="7389137" y="3168067"/>
            <a:ext cx="4619" cy="74880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Freeform: Shape 7">
            <a:extLst>
              <a:ext uri="{FF2B5EF4-FFF2-40B4-BE49-F238E27FC236}">
                <a16:creationId xmlns:a16="http://schemas.microsoft.com/office/drawing/2014/main" id="{DB75B901-DEC0-47CE-A5DC-77A672984342}"/>
              </a:ext>
            </a:extLst>
          </p:cNvPr>
          <p:cNvSpPr/>
          <p:nvPr/>
        </p:nvSpPr>
        <p:spPr>
          <a:xfrm>
            <a:off x="5623333" y="3050494"/>
            <a:ext cx="2499049" cy="88619"/>
          </a:xfrm>
          <a:custGeom>
            <a:avLst/>
            <a:gdLst>
              <a:gd name="connsiteX0" fmla="*/ 0 w 2578608"/>
              <a:gd name="connsiteY0" fmla="*/ 91440 h 91440"/>
              <a:gd name="connsiteX1" fmla="*/ 475488 w 2578608"/>
              <a:gd name="connsiteY1" fmla="*/ 82296 h 91440"/>
              <a:gd name="connsiteX2" fmla="*/ 932688 w 2578608"/>
              <a:gd name="connsiteY2" fmla="*/ 73152 h 91440"/>
              <a:gd name="connsiteX3" fmla="*/ 1216152 w 2578608"/>
              <a:gd name="connsiteY3" fmla="*/ 45720 h 91440"/>
              <a:gd name="connsiteX4" fmla="*/ 1353312 w 2578608"/>
              <a:gd name="connsiteY4" fmla="*/ 9144 h 91440"/>
              <a:gd name="connsiteX5" fmla="*/ 1709928 w 2578608"/>
              <a:gd name="connsiteY5" fmla="*/ 0 h 91440"/>
              <a:gd name="connsiteX6" fmla="*/ 1984248 w 2578608"/>
              <a:gd name="connsiteY6" fmla="*/ 0 h 91440"/>
              <a:gd name="connsiteX7" fmla="*/ 2578608 w 2578608"/>
              <a:gd name="connsiteY7" fmla="*/ 9144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08" h="91440">
                <a:moveTo>
                  <a:pt x="0" y="91440"/>
                </a:moveTo>
                <a:lnTo>
                  <a:pt x="475488" y="82296"/>
                </a:lnTo>
                <a:lnTo>
                  <a:pt x="932688" y="73152"/>
                </a:lnTo>
                <a:lnTo>
                  <a:pt x="1216152" y="45720"/>
                </a:lnTo>
                <a:lnTo>
                  <a:pt x="1353312" y="9144"/>
                </a:lnTo>
                <a:lnTo>
                  <a:pt x="1709928" y="0"/>
                </a:lnTo>
                <a:lnTo>
                  <a:pt x="1984248" y="0"/>
                </a:lnTo>
                <a:lnTo>
                  <a:pt x="2578608" y="9144"/>
                </a:lnTo>
              </a:path>
            </a:pathLst>
          </a:custGeom>
          <a:no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2" name="TextBox 91">
            <a:extLst>
              <a:ext uri="{FF2B5EF4-FFF2-40B4-BE49-F238E27FC236}">
                <a16:creationId xmlns:a16="http://schemas.microsoft.com/office/drawing/2014/main" id="{6E18CDE3-132B-99AF-46D4-AB2D07BFF7C5}"/>
              </a:ext>
            </a:extLst>
          </p:cNvPr>
          <p:cNvSpPr txBox="1"/>
          <p:nvPr/>
        </p:nvSpPr>
        <p:spPr>
          <a:xfrm>
            <a:off x="236247" y="1154441"/>
            <a:ext cx="1482244" cy="600761"/>
          </a:xfrm>
          <a:prstGeom prst="rect">
            <a:avLst/>
          </a:prstGeom>
          <a:solidFill>
            <a:schemeClr val="bg1"/>
          </a:solidFill>
          <a:ln>
            <a:noFill/>
          </a:ln>
        </p:spPr>
        <p:txBody>
          <a:bodyPr wrap="square" rtlCol="0">
            <a:spAutoFit/>
          </a:bodyPr>
          <a:lstStyle/>
          <a:p>
            <a:pPr algn="ctr"/>
            <a:r>
              <a:rPr lang="en-US" sz="1600"/>
              <a:t>Drill Results</a:t>
            </a:r>
          </a:p>
          <a:p>
            <a:pPr algn="ctr"/>
            <a:r>
              <a:rPr lang="en-US" sz="1600"/>
              <a:t>Plan View</a:t>
            </a:r>
          </a:p>
        </p:txBody>
      </p:sp>
      <p:cxnSp>
        <p:nvCxnSpPr>
          <p:cNvPr id="94" name="Straight Arrow Connector 93">
            <a:extLst>
              <a:ext uri="{FF2B5EF4-FFF2-40B4-BE49-F238E27FC236}">
                <a16:creationId xmlns:a16="http://schemas.microsoft.com/office/drawing/2014/main" id="{850CB930-E405-C403-3764-4318B03F4F9E}"/>
              </a:ext>
            </a:extLst>
          </p:cNvPr>
          <p:cNvCxnSpPr>
            <a:cxnSpLocks/>
          </p:cNvCxnSpPr>
          <p:nvPr/>
        </p:nvCxnSpPr>
        <p:spPr>
          <a:xfrm flipH="1" flipV="1">
            <a:off x="6577800" y="3269037"/>
            <a:ext cx="434767" cy="13063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22A6D12-F544-F9CE-1630-EA3B5B3A0E3C}"/>
              </a:ext>
            </a:extLst>
          </p:cNvPr>
          <p:cNvSpPr txBox="1"/>
          <p:nvPr/>
        </p:nvSpPr>
        <p:spPr>
          <a:xfrm>
            <a:off x="5310462" y="2004798"/>
            <a:ext cx="968461" cy="600164"/>
          </a:xfrm>
          <a:prstGeom prst="rect">
            <a:avLst/>
          </a:prstGeom>
          <a:noFill/>
        </p:spPr>
        <p:txBody>
          <a:bodyPr wrap="square" rtlCol="0">
            <a:spAutoFit/>
          </a:bodyPr>
          <a:lstStyle/>
          <a:p>
            <a:pPr algn="ctr"/>
            <a:r>
              <a:rPr lang="en-US" sz="1100" b="1"/>
              <a:t>New Mineralized</a:t>
            </a:r>
          </a:p>
          <a:p>
            <a:pPr algn="ctr"/>
            <a:r>
              <a:rPr lang="en-US" sz="1100" b="1"/>
              <a:t>Structure</a:t>
            </a:r>
          </a:p>
        </p:txBody>
      </p:sp>
      <p:pic>
        <p:nvPicPr>
          <p:cNvPr id="100" name="Picture 99" descr="A diagram of a geometric figure&#10;&#10;AI-generated content may be incorrect.">
            <a:extLst>
              <a:ext uri="{FF2B5EF4-FFF2-40B4-BE49-F238E27FC236}">
                <a16:creationId xmlns:a16="http://schemas.microsoft.com/office/drawing/2014/main" id="{F11EEDB5-AA1E-D341-F6BB-26B0A230C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891" y="4934723"/>
            <a:ext cx="2390050" cy="921464"/>
          </a:xfrm>
          <a:prstGeom prst="rect">
            <a:avLst/>
          </a:prstGeom>
          <a:ln w="12700">
            <a:solidFill>
              <a:schemeClr val="tx1">
                <a:lumMod val="75000"/>
                <a:lumOff val="25000"/>
              </a:schemeClr>
            </a:solidFill>
          </a:ln>
        </p:spPr>
      </p:pic>
      <p:sp>
        <p:nvSpPr>
          <p:cNvPr id="101" name="Rectangle 100">
            <a:extLst>
              <a:ext uri="{FF2B5EF4-FFF2-40B4-BE49-F238E27FC236}">
                <a16:creationId xmlns:a16="http://schemas.microsoft.com/office/drawing/2014/main" id="{B333AA3A-A1D8-F448-D99E-9AF7C985AAE5}"/>
              </a:ext>
            </a:extLst>
          </p:cNvPr>
          <p:cNvSpPr/>
          <p:nvPr/>
        </p:nvSpPr>
        <p:spPr>
          <a:xfrm>
            <a:off x="325120" y="5003852"/>
            <a:ext cx="609600" cy="1777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178DF843-D242-45C5-DB0C-2789F83810E7}"/>
              </a:ext>
            </a:extLst>
          </p:cNvPr>
          <p:cNvSpPr/>
          <p:nvPr/>
        </p:nvSpPr>
        <p:spPr>
          <a:xfrm rot="21221156">
            <a:off x="1234438" y="5368724"/>
            <a:ext cx="467360" cy="177748"/>
          </a:xfrm>
          <a:prstGeom prst="rect">
            <a:avLst/>
          </a:prstGeom>
          <a:solidFill>
            <a:schemeClr val="bg1">
              <a:lumMod val="8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0683902F-6D40-F4F0-BBDE-910BBB25B212}"/>
              </a:ext>
            </a:extLst>
          </p:cNvPr>
          <p:cNvSpPr>
            <a:spLocks noGrp="1"/>
          </p:cNvSpPr>
          <p:nvPr>
            <p:ph type="sldNum" sz="quarter" idx="12"/>
          </p:nvPr>
        </p:nvSpPr>
        <p:spPr>
          <a:xfrm>
            <a:off x="9683718" y="6177776"/>
            <a:ext cx="2508281" cy="651233"/>
          </a:xfrm>
        </p:spPr>
        <p:txBody>
          <a:bodyPr/>
          <a:lstStyle/>
          <a:p>
            <a:fld id="{D8955D86-EBE6-46A3-AC78-27FE558A77BB}" type="slidenum">
              <a:rPr lang="en-ID" smtClean="0"/>
              <a:pPr/>
              <a:t>37</a:t>
            </a:fld>
            <a:endParaRPr lang="en-ID"/>
          </a:p>
        </p:txBody>
      </p:sp>
      <p:cxnSp>
        <p:nvCxnSpPr>
          <p:cNvPr id="103" name="Straight Arrow Connector 37">
            <a:extLst>
              <a:ext uri="{FF2B5EF4-FFF2-40B4-BE49-F238E27FC236}">
                <a16:creationId xmlns:a16="http://schemas.microsoft.com/office/drawing/2014/main" id="{9D7164CC-0E6B-36AA-561E-D57CA2327CE7}"/>
              </a:ext>
            </a:extLst>
          </p:cNvPr>
          <p:cNvCxnSpPr>
            <a:cxnSpLocks/>
          </p:cNvCxnSpPr>
          <p:nvPr/>
        </p:nvCxnSpPr>
        <p:spPr>
          <a:xfrm>
            <a:off x="2346286" y="6254945"/>
            <a:ext cx="239434" cy="0"/>
          </a:xfrm>
          <a:prstGeom prst="straightConnector1">
            <a:avLst/>
          </a:prstGeom>
          <a:noFill/>
          <a:ln w="41275" cap="flat">
            <a:solidFill>
              <a:schemeClr val="tx1"/>
            </a:solidFill>
            <a:prstDash val="solid"/>
            <a:round/>
            <a:tailEnd type="triangle"/>
          </a:ln>
          <a:effectLst>
            <a:outerShdw blurRad="76200" dist="38100" dir="5400000" sx="50000" sy="50000" rotWithShape="0">
              <a:srgbClr val="000000">
                <a:alpha val="18000"/>
              </a:srgbClr>
            </a:outerShdw>
          </a:effectLst>
          <a:sp3d/>
        </p:spPr>
        <p:style>
          <a:lnRef idx="0">
            <a:scrgbClr r="0" g="0" b="0"/>
          </a:lnRef>
          <a:fillRef idx="0">
            <a:scrgbClr r="0" g="0" b="0"/>
          </a:fillRef>
          <a:effectRef idx="0">
            <a:scrgbClr r="0" g="0" b="0"/>
          </a:effectRef>
          <a:fontRef idx="none"/>
        </p:style>
      </p:cxnSp>
      <p:sp>
        <p:nvSpPr>
          <p:cNvPr id="104" name="TextBox 38">
            <a:extLst>
              <a:ext uri="{FF2B5EF4-FFF2-40B4-BE49-F238E27FC236}">
                <a16:creationId xmlns:a16="http://schemas.microsoft.com/office/drawing/2014/main" id="{45F66ECF-A214-1D1C-0EBC-FAE4B0AB5090}"/>
              </a:ext>
            </a:extLst>
          </p:cNvPr>
          <p:cNvSpPr txBox="1"/>
          <p:nvPr/>
        </p:nvSpPr>
        <p:spPr>
          <a:xfrm>
            <a:off x="2035929" y="6001165"/>
            <a:ext cx="42830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defTabSz="1219139"/>
            <a:r>
              <a:rPr lang="en-US" sz="1600" b="1"/>
              <a:t>N</a:t>
            </a:r>
          </a:p>
        </p:txBody>
      </p:sp>
    </p:spTree>
    <p:extLst>
      <p:ext uri="{BB962C8B-B14F-4D97-AF65-F5344CB8AC3E}">
        <p14:creationId xmlns:p14="http://schemas.microsoft.com/office/powerpoint/2010/main" val="1629343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AC755C9-CD84-E065-36E8-B12B827194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49" r="8742"/>
          <a:stretch>
            <a:fillRect/>
          </a:stretch>
        </p:blipFill>
        <p:spPr bwMode="auto">
          <a:xfrm>
            <a:off x="2546350" y="954335"/>
            <a:ext cx="8815791" cy="572135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56AD0E-5DF0-BF9D-30D4-EA98B5FBE5F3}"/>
              </a:ext>
            </a:extLst>
          </p:cNvPr>
          <p:cNvSpPr txBox="1"/>
          <p:nvPr/>
        </p:nvSpPr>
        <p:spPr>
          <a:xfrm>
            <a:off x="3368161" y="2217986"/>
            <a:ext cx="1053558" cy="369332"/>
          </a:xfrm>
          <a:prstGeom prst="rect">
            <a:avLst/>
          </a:prstGeom>
          <a:noFill/>
        </p:spPr>
        <p:txBody>
          <a:bodyPr wrap="none" rtlCol="0">
            <a:spAutoFit/>
          </a:bodyPr>
          <a:lstStyle/>
          <a:p>
            <a:r>
              <a:rPr lang="en-US">
                <a:solidFill>
                  <a:prstClr val="black"/>
                </a:solidFill>
                <a:latin typeface="Calibri" panose="020F0502020204030204"/>
              </a:rPr>
              <a:t>Hamburg</a:t>
            </a:r>
            <a:endParaRPr lang="en-US"/>
          </a:p>
        </p:txBody>
      </p:sp>
      <p:sp>
        <p:nvSpPr>
          <p:cNvPr id="7" name="TextBox 6">
            <a:extLst>
              <a:ext uri="{FF2B5EF4-FFF2-40B4-BE49-F238E27FC236}">
                <a16:creationId xmlns:a16="http://schemas.microsoft.com/office/drawing/2014/main" id="{56EB2DDD-EF67-7310-9B4C-B32CD3F76DE2}"/>
              </a:ext>
            </a:extLst>
          </p:cNvPr>
          <p:cNvSpPr txBox="1"/>
          <p:nvPr/>
        </p:nvSpPr>
        <p:spPr>
          <a:xfrm>
            <a:off x="7344058" y="3040510"/>
            <a:ext cx="1346702" cy="369332"/>
          </a:xfrm>
          <a:prstGeom prst="rect">
            <a:avLst/>
          </a:prstGeom>
          <a:noFill/>
        </p:spPr>
        <p:txBody>
          <a:bodyPr wrap="square">
            <a:spAutoFit/>
          </a:bodyPr>
          <a:lstStyle/>
          <a:p>
            <a:r>
              <a:rPr lang="en-US">
                <a:solidFill>
                  <a:prstClr val="black"/>
                </a:solidFill>
                <a:latin typeface="Calibri" panose="020F0502020204030204"/>
              </a:rPr>
              <a:t>Dunderberg</a:t>
            </a:r>
            <a:endParaRPr lang="en-US"/>
          </a:p>
        </p:txBody>
      </p:sp>
      <p:sp>
        <p:nvSpPr>
          <p:cNvPr id="8" name="TextBox 7">
            <a:extLst>
              <a:ext uri="{FF2B5EF4-FFF2-40B4-BE49-F238E27FC236}">
                <a16:creationId xmlns:a16="http://schemas.microsoft.com/office/drawing/2014/main" id="{5B6E1F88-733A-FA3D-7B96-E58A1B274DFD}"/>
              </a:ext>
            </a:extLst>
          </p:cNvPr>
          <p:cNvSpPr txBox="1"/>
          <p:nvPr/>
        </p:nvSpPr>
        <p:spPr>
          <a:xfrm>
            <a:off x="10126608" y="3604665"/>
            <a:ext cx="1053558" cy="369332"/>
          </a:xfrm>
          <a:prstGeom prst="rect">
            <a:avLst/>
          </a:prstGeom>
          <a:noFill/>
        </p:spPr>
        <p:txBody>
          <a:bodyPr wrap="square">
            <a:spAutoFit/>
          </a:bodyPr>
          <a:lstStyle/>
          <a:p>
            <a:r>
              <a:rPr lang="en-US"/>
              <a:t>Windfall</a:t>
            </a:r>
          </a:p>
        </p:txBody>
      </p:sp>
      <p:sp>
        <p:nvSpPr>
          <p:cNvPr id="9" name="TextBox 8">
            <a:extLst>
              <a:ext uri="{FF2B5EF4-FFF2-40B4-BE49-F238E27FC236}">
                <a16:creationId xmlns:a16="http://schemas.microsoft.com/office/drawing/2014/main" id="{75304954-5F03-1F21-16B7-5FD85636DE4E}"/>
              </a:ext>
            </a:extLst>
          </p:cNvPr>
          <p:cNvSpPr txBox="1"/>
          <p:nvPr/>
        </p:nvSpPr>
        <p:spPr>
          <a:xfrm>
            <a:off x="5262353" y="1970457"/>
            <a:ext cx="1171598" cy="646331"/>
          </a:xfrm>
          <a:prstGeom prst="rect">
            <a:avLst/>
          </a:prstGeom>
          <a:noFill/>
        </p:spPr>
        <p:txBody>
          <a:bodyPr wrap="square">
            <a:spAutoFit/>
          </a:bodyPr>
          <a:lstStyle/>
          <a:p>
            <a:r>
              <a:rPr lang="en-US" sz="1800"/>
              <a:t>Tertiary</a:t>
            </a:r>
          </a:p>
          <a:p>
            <a:r>
              <a:rPr lang="en-US" sz="1800"/>
              <a:t>Volcanics </a:t>
            </a:r>
          </a:p>
        </p:txBody>
      </p:sp>
      <p:sp>
        <p:nvSpPr>
          <p:cNvPr id="10" name="TextBox 9">
            <a:extLst>
              <a:ext uri="{FF2B5EF4-FFF2-40B4-BE49-F238E27FC236}">
                <a16:creationId xmlns:a16="http://schemas.microsoft.com/office/drawing/2014/main" id="{2C69B217-429F-DFFC-D226-6BA14E598BA7}"/>
              </a:ext>
            </a:extLst>
          </p:cNvPr>
          <p:cNvSpPr txBox="1"/>
          <p:nvPr/>
        </p:nvSpPr>
        <p:spPr>
          <a:xfrm>
            <a:off x="9349909" y="2432122"/>
            <a:ext cx="1171598" cy="369332"/>
          </a:xfrm>
          <a:prstGeom prst="rect">
            <a:avLst/>
          </a:prstGeom>
          <a:noFill/>
        </p:spPr>
        <p:txBody>
          <a:bodyPr wrap="square">
            <a:spAutoFit/>
          </a:bodyPr>
          <a:lstStyle/>
          <a:p>
            <a:r>
              <a:rPr lang="en-US"/>
              <a:t>Dump</a:t>
            </a:r>
            <a:r>
              <a:rPr lang="en-US" sz="1800"/>
              <a:t> </a:t>
            </a:r>
          </a:p>
        </p:txBody>
      </p:sp>
      <p:sp>
        <p:nvSpPr>
          <p:cNvPr id="11" name="TextBox 10">
            <a:extLst>
              <a:ext uri="{FF2B5EF4-FFF2-40B4-BE49-F238E27FC236}">
                <a16:creationId xmlns:a16="http://schemas.microsoft.com/office/drawing/2014/main" id="{0892B105-A81C-AA25-E43F-586858270A0F}"/>
              </a:ext>
            </a:extLst>
          </p:cNvPr>
          <p:cNvSpPr txBox="1"/>
          <p:nvPr/>
        </p:nvSpPr>
        <p:spPr>
          <a:xfrm>
            <a:off x="7613328" y="1769229"/>
            <a:ext cx="1532300" cy="369332"/>
          </a:xfrm>
          <a:prstGeom prst="rect">
            <a:avLst/>
          </a:prstGeom>
          <a:noFill/>
        </p:spPr>
        <p:txBody>
          <a:bodyPr wrap="square">
            <a:spAutoFit/>
          </a:bodyPr>
          <a:lstStyle/>
          <a:p>
            <a:r>
              <a:rPr lang="en-US"/>
              <a:t>WF033</a:t>
            </a:r>
            <a:endParaRPr lang="en-US" sz="1800"/>
          </a:p>
        </p:txBody>
      </p:sp>
      <p:sp>
        <p:nvSpPr>
          <p:cNvPr id="12" name="TextBox 11">
            <a:extLst>
              <a:ext uri="{FF2B5EF4-FFF2-40B4-BE49-F238E27FC236}">
                <a16:creationId xmlns:a16="http://schemas.microsoft.com/office/drawing/2014/main" id="{69E06135-CC91-0591-D582-4C6D141F8698}"/>
              </a:ext>
            </a:extLst>
          </p:cNvPr>
          <p:cNvSpPr txBox="1"/>
          <p:nvPr/>
        </p:nvSpPr>
        <p:spPr>
          <a:xfrm>
            <a:off x="9109113" y="1053152"/>
            <a:ext cx="2138811" cy="954695"/>
          </a:xfrm>
          <a:prstGeom prst="rect">
            <a:avLst/>
          </a:prstGeom>
          <a:solidFill>
            <a:schemeClr val="bg1"/>
          </a:solidFill>
        </p:spPr>
        <p:txBody>
          <a:bodyPr wrap="square" rtlCol="0">
            <a:spAutoFit/>
          </a:bodyPr>
          <a:lstStyle/>
          <a:p>
            <a:pPr algn="ctr"/>
            <a:r>
              <a:rPr lang="en-US"/>
              <a:t>Drill Section WF033</a:t>
            </a:r>
          </a:p>
          <a:p>
            <a:pPr algn="ctr"/>
            <a:r>
              <a:rPr lang="en-US"/>
              <a:t>Looking </a:t>
            </a:r>
            <a:r>
              <a:rPr lang="en-US" err="1"/>
              <a:t>Northt</a:t>
            </a:r>
            <a:endParaRPr lang="en-US"/>
          </a:p>
        </p:txBody>
      </p:sp>
      <p:sp>
        <p:nvSpPr>
          <p:cNvPr id="13" name="TextBox 12">
            <a:extLst>
              <a:ext uri="{FF2B5EF4-FFF2-40B4-BE49-F238E27FC236}">
                <a16:creationId xmlns:a16="http://schemas.microsoft.com/office/drawing/2014/main" id="{C93EFE1A-A5D4-1FA6-D827-3BEFEFD22D1D}"/>
              </a:ext>
            </a:extLst>
          </p:cNvPr>
          <p:cNvSpPr txBox="1"/>
          <p:nvPr/>
        </p:nvSpPr>
        <p:spPr>
          <a:xfrm>
            <a:off x="9598329" y="5842536"/>
            <a:ext cx="787395" cy="253916"/>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 100 Feet </a:t>
            </a:r>
          </a:p>
        </p:txBody>
      </p:sp>
      <p:grpSp>
        <p:nvGrpSpPr>
          <p:cNvPr id="14" name="Group 13">
            <a:extLst>
              <a:ext uri="{FF2B5EF4-FFF2-40B4-BE49-F238E27FC236}">
                <a16:creationId xmlns:a16="http://schemas.microsoft.com/office/drawing/2014/main" id="{65AA1940-1A48-F1D9-9507-423D463523F1}"/>
              </a:ext>
            </a:extLst>
          </p:cNvPr>
          <p:cNvGrpSpPr/>
          <p:nvPr/>
        </p:nvGrpSpPr>
        <p:grpSpPr>
          <a:xfrm>
            <a:off x="9598329" y="6112848"/>
            <a:ext cx="817644" cy="48249"/>
            <a:chOff x="8933144" y="4901748"/>
            <a:chExt cx="1002034" cy="50498"/>
          </a:xfrm>
        </p:grpSpPr>
        <p:sp>
          <p:nvSpPr>
            <p:cNvPr id="15" name="Rectangle 14">
              <a:extLst>
                <a:ext uri="{FF2B5EF4-FFF2-40B4-BE49-F238E27FC236}">
                  <a16:creationId xmlns:a16="http://schemas.microsoft.com/office/drawing/2014/main" id="{8770C97A-6BE1-C557-1B43-88A97CF2F852}"/>
                </a:ext>
              </a:extLst>
            </p:cNvPr>
            <p:cNvSpPr/>
            <p:nvPr/>
          </p:nvSpPr>
          <p:spPr>
            <a:xfrm>
              <a:off x="9434923" y="4901749"/>
              <a:ext cx="500255" cy="504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D15CEAB-3555-D173-E819-A69F2251D3E2}"/>
                </a:ext>
              </a:extLst>
            </p:cNvPr>
            <p:cNvSpPr/>
            <p:nvPr/>
          </p:nvSpPr>
          <p:spPr>
            <a:xfrm>
              <a:off x="8933144" y="4901748"/>
              <a:ext cx="500255" cy="504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F9BB34A6-9A6F-B174-F07B-52096AAC2F93}"/>
              </a:ext>
            </a:extLst>
          </p:cNvPr>
          <p:cNvSpPr txBox="1"/>
          <p:nvPr/>
        </p:nvSpPr>
        <p:spPr>
          <a:xfrm>
            <a:off x="3395680" y="3242440"/>
            <a:ext cx="1663250" cy="646331"/>
          </a:xfrm>
          <a:prstGeom prst="rect">
            <a:avLst/>
          </a:prstGeom>
          <a:noFill/>
        </p:spPr>
        <p:txBody>
          <a:bodyPr wrap="square">
            <a:spAutoFit/>
          </a:bodyPr>
          <a:lstStyle/>
          <a:p>
            <a:pPr algn="ctr"/>
            <a:r>
              <a:rPr lang="en-US" sz="1800"/>
              <a:t>Conceptual</a:t>
            </a:r>
          </a:p>
          <a:p>
            <a:pPr algn="ctr"/>
            <a:r>
              <a:rPr lang="en-US" sz="1800"/>
              <a:t>Pit</a:t>
            </a:r>
          </a:p>
        </p:txBody>
      </p:sp>
      <p:cxnSp>
        <p:nvCxnSpPr>
          <p:cNvPr id="18" name="Straight Arrow Connector 17">
            <a:extLst>
              <a:ext uri="{FF2B5EF4-FFF2-40B4-BE49-F238E27FC236}">
                <a16:creationId xmlns:a16="http://schemas.microsoft.com/office/drawing/2014/main" id="{05B8FFD7-C4A7-EA05-1A1C-ABDBCB2EA226}"/>
              </a:ext>
            </a:extLst>
          </p:cNvPr>
          <p:cNvCxnSpPr>
            <a:cxnSpLocks/>
          </p:cNvCxnSpPr>
          <p:nvPr/>
        </p:nvCxnSpPr>
        <p:spPr>
          <a:xfrm flipV="1">
            <a:off x="4832064" y="3593578"/>
            <a:ext cx="383809" cy="444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screenshot of a computer&#10;&#10;Description automatically generated">
            <a:extLst>
              <a:ext uri="{FF2B5EF4-FFF2-40B4-BE49-F238E27FC236}">
                <a16:creationId xmlns:a16="http://schemas.microsoft.com/office/drawing/2014/main" id="{3EC3A0E7-D930-B971-2729-C7B3ED6DD961}"/>
              </a:ext>
            </a:extLst>
          </p:cNvPr>
          <p:cNvPicPr>
            <a:picLocks noChangeAspect="1"/>
          </p:cNvPicPr>
          <p:nvPr/>
        </p:nvPicPr>
        <p:blipFill>
          <a:blip r:embed="rId3">
            <a:extLst>
              <a:ext uri="{28A0092B-C50C-407E-A947-70E740481C1C}">
                <a14:useLocalDpi xmlns:a14="http://schemas.microsoft.com/office/drawing/2010/main" val="0"/>
              </a:ext>
            </a:extLst>
          </a:blip>
          <a:srcRect r="44976" b="51184"/>
          <a:stretch/>
        </p:blipFill>
        <p:spPr>
          <a:xfrm>
            <a:off x="10250069" y="4341471"/>
            <a:ext cx="829254" cy="1231570"/>
          </a:xfrm>
          <a:prstGeom prst="rect">
            <a:avLst/>
          </a:prstGeom>
        </p:spPr>
      </p:pic>
      <p:sp>
        <p:nvSpPr>
          <p:cNvPr id="20" name="TextBox 19">
            <a:extLst>
              <a:ext uri="{FF2B5EF4-FFF2-40B4-BE49-F238E27FC236}">
                <a16:creationId xmlns:a16="http://schemas.microsoft.com/office/drawing/2014/main" id="{0BDA4A8C-B3D5-E3F1-B46D-FC46A12EA6FB}"/>
              </a:ext>
            </a:extLst>
          </p:cNvPr>
          <p:cNvSpPr txBox="1"/>
          <p:nvPr/>
        </p:nvSpPr>
        <p:spPr>
          <a:xfrm>
            <a:off x="4035745" y="4756618"/>
            <a:ext cx="1592638" cy="369332"/>
          </a:xfrm>
          <a:prstGeom prst="rect">
            <a:avLst/>
          </a:prstGeom>
          <a:noFill/>
        </p:spPr>
        <p:txBody>
          <a:bodyPr wrap="square">
            <a:spAutoFit/>
          </a:bodyPr>
          <a:lstStyle/>
          <a:p>
            <a:r>
              <a:rPr lang="en-US" sz="1800"/>
              <a:t>Planned Hole</a:t>
            </a:r>
          </a:p>
        </p:txBody>
      </p:sp>
      <p:cxnSp>
        <p:nvCxnSpPr>
          <p:cNvPr id="21" name="Straight Arrow Connector 20">
            <a:extLst>
              <a:ext uri="{FF2B5EF4-FFF2-40B4-BE49-F238E27FC236}">
                <a16:creationId xmlns:a16="http://schemas.microsoft.com/office/drawing/2014/main" id="{49F2C4E3-9FF8-1BD1-D870-8B4235D614DA}"/>
              </a:ext>
            </a:extLst>
          </p:cNvPr>
          <p:cNvCxnSpPr>
            <a:cxnSpLocks/>
          </p:cNvCxnSpPr>
          <p:nvPr/>
        </p:nvCxnSpPr>
        <p:spPr>
          <a:xfrm>
            <a:off x="4956521" y="5053146"/>
            <a:ext cx="482215" cy="2971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17">
            <a:extLst>
              <a:ext uri="{FF2B5EF4-FFF2-40B4-BE49-F238E27FC236}">
                <a16:creationId xmlns:a16="http://schemas.microsoft.com/office/drawing/2014/main" id="{F1C5AEEB-A55D-2A60-26BE-F11A659D220C}"/>
              </a:ext>
            </a:extLst>
          </p:cNvPr>
          <p:cNvSpPr/>
          <p:nvPr/>
        </p:nvSpPr>
        <p:spPr>
          <a:xfrm>
            <a:off x="7879464" y="3737649"/>
            <a:ext cx="1324893" cy="56459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solidFill>
                  <a:schemeClr val="tx1"/>
                </a:solidFill>
                <a:ea typeface="Calibri" panose="020F0502020204030204" pitchFamily="34" charset="0"/>
                <a:cs typeface="Times New Roman" panose="02020603050405020304" pitchFamily="18" charset="0"/>
              </a:rPr>
              <a:t>Carlin-style</a:t>
            </a:r>
          </a:p>
          <a:p>
            <a:pPr algn="ctr"/>
            <a:r>
              <a:rPr lang="en-US" sz="1400" b="1">
                <a:solidFill>
                  <a:srgbClr val="FF0000"/>
                </a:solidFill>
                <a:ea typeface="Calibri" panose="020F0502020204030204" pitchFamily="34" charset="0"/>
                <a:cs typeface="Times New Roman" panose="02020603050405020304" pitchFamily="18" charset="0"/>
              </a:rPr>
              <a:t>0.95 </a:t>
            </a:r>
            <a:r>
              <a:rPr lang="en-US" sz="1400" b="1">
                <a:solidFill>
                  <a:schemeClr val="tx1"/>
                </a:solidFill>
                <a:ea typeface="Calibri" panose="020F0502020204030204" pitchFamily="34" charset="0"/>
                <a:cs typeface="Times New Roman" panose="02020603050405020304" pitchFamily="18" charset="0"/>
              </a:rPr>
              <a:t>/ 22.8</a:t>
            </a:r>
          </a:p>
        </p:txBody>
      </p:sp>
      <p:sp>
        <p:nvSpPr>
          <p:cNvPr id="23" name="TextBox 22">
            <a:extLst>
              <a:ext uri="{FF2B5EF4-FFF2-40B4-BE49-F238E27FC236}">
                <a16:creationId xmlns:a16="http://schemas.microsoft.com/office/drawing/2014/main" id="{1A9E7B4F-E56B-7E91-7EAF-A087A585C2FC}"/>
              </a:ext>
            </a:extLst>
          </p:cNvPr>
          <p:cNvSpPr txBox="1"/>
          <p:nvPr/>
        </p:nvSpPr>
        <p:spPr>
          <a:xfrm rot="3729243">
            <a:off x="6467230" y="5718811"/>
            <a:ext cx="1973995" cy="646331"/>
          </a:xfrm>
          <a:prstGeom prst="rect">
            <a:avLst/>
          </a:prstGeom>
          <a:noFill/>
        </p:spPr>
        <p:txBody>
          <a:bodyPr wrap="square" rtlCol="0">
            <a:spAutoFit/>
          </a:bodyPr>
          <a:lstStyle/>
          <a:p>
            <a:pPr algn="ctr"/>
            <a:r>
              <a:rPr lang="en-US"/>
              <a:t>Windfall Fault Zone </a:t>
            </a:r>
          </a:p>
        </p:txBody>
      </p:sp>
      <p:cxnSp>
        <p:nvCxnSpPr>
          <p:cNvPr id="24" name="Straight Connector 23">
            <a:extLst>
              <a:ext uri="{FF2B5EF4-FFF2-40B4-BE49-F238E27FC236}">
                <a16:creationId xmlns:a16="http://schemas.microsoft.com/office/drawing/2014/main" id="{3D077483-A0EC-939A-7A64-5806B916FA7C}"/>
              </a:ext>
            </a:extLst>
          </p:cNvPr>
          <p:cNvCxnSpPr>
            <a:cxnSpLocks/>
          </p:cNvCxnSpPr>
          <p:nvPr/>
        </p:nvCxnSpPr>
        <p:spPr>
          <a:xfrm flipH="1">
            <a:off x="5550152" y="4891453"/>
            <a:ext cx="552335" cy="9198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F2AA1EB5-5D58-D989-8E41-5652826FF497}"/>
              </a:ext>
            </a:extLst>
          </p:cNvPr>
          <p:cNvGrpSpPr/>
          <p:nvPr/>
        </p:nvGrpSpPr>
        <p:grpSpPr>
          <a:xfrm>
            <a:off x="420273" y="2555951"/>
            <a:ext cx="3136815" cy="3286585"/>
            <a:chOff x="517807" y="2005584"/>
            <a:chExt cx="3136815" cy="3286585"/>
          </a:xfrm>
        </p:grpSpPr>
        <p:pic>
          <p:nvPicPr>
            <p:cNvPr id="26" name="Picture 25">
              <a:extLst>
                <a:ext uri="{FF2B5EF4-FFF2-40B4-BE49-F238E27FC236}">
                  <a16:creationId xmlns:a16="http://schemas.microsoft.com/office/drawing/2014/main" id="{0147DBED-3ECF-3012-6A23-30090D5DBD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6200000">
              <a:off x="442923" y="2080469"/>
              <a:ext cx="3286584" cy="3136815"/>
            </a:xfrm>
            <a:prstGeom prst="rect">
              <a:avLst/>
            </a:prstGeom>
            <a:ln>
              <a:solidFill>
                <a:schemeClr val="tx1"/>
              </a:solidFill>
            </a:ln>
          </p:spPr>
        </p:pic>
        <p:sp>
          <p:nvSpPr>
            <p:cNvPr id="27" name="TextBox 26">
              <a:extLst>
                <a:ext uri="{FF2B5EF4-FFF2-40B4-BE49-F238E27FC236}">
                  <a16:creationId xmlns:a16="http://schemas.microsoft.com/office/drawing/2014/main" id="{F8144E92-F8F3-0A5F-C6A9-3C2C7DB2B0CC}"/>
                </a:ext>
              </a:extLst>
            </p:cNvPr>
            <p:cNvSpPr txBox="1"/>
            <p:nvPr/>
          </p:nvSpPr>
          <p:spPr>
            <a:xfrm rot="17283318">
              <a:off x="2584132" y="4203339"/>
              <a:ext cx="1156167" cy="246221"/>
            </a:xfrm>
            <a:prstGeom prst="rect">
              <a:avLst/>
            </a:prstGeom>
            <a:noFill/>
          </p:spPr>
          <p:txBody>
            <a:bodyPr wrap="square" rtlCol="0">
              <a:spAutoFit/>
            </a:bodyPr>
            <a:lstStyle/>
            <a:p>
              <a:pPr algn="ctr"/>
              <a:r>
                <a:rPr lang="en-US" sz="1000"/>
                <a:t>Patent Boundary</a:t>
              </a:r>
            </a:p>
          </p:txBody>
        </p:sp>
        <p:sp>
          <p:nvSpPr>
            <p:cNvPr id="28" name="TextBox 27">
              <a:extLst>
                <a:ext uri="{FF2B5EF4-FFF2-40B4-BE49-F238E27FC236}">
                  <a16:creationId xmlns:a16="http://schemas.microsoft.com/office/drawing/2014/main" id="{C433EFEF-A52D-5125-891F-1FE3B18A64FF}"/>
                </a:ext>
              </a:extLst>
            </p:cNvPr>
            <p:cNvSpPr txBox="1"/>
            <p:nvPr/>
          </p:nvSpPr>
          <p:spPr>
            <a:xfrm>
              <a:off x="2415976" y="3187282"/>
              <a:ext cx="1215397" cy="246221"/>
            </a:xfrm>
            <a:prstGeom prst="rect">
              <a:avLst/>
            </a:prstGeom>
            <a:noFill/>
          </p:spPr>
          <p:txBody>
            <a:bodyPr wrap="none" rtlCol="0">
              <a:spAutoFit/>
            </a:bodyPr>
            <a:lstStyle/>
            <a:p>
              <a:r>
                <a:rPr lang="en-US" sz="1000"/>
                <a:t>Cross Section Line</a:t>
              </a:r>
            </a:p>
          </p:txBody>
        </p:sp>
        <p:sp>
          <p:nvSpPr>
            <p:cNvPr id="29" name="TextBox 28">
              <a:extLst>
                <a:ext uri="{FF2B5EF4-FFF2-40B4-BE49-F238E27FC236}">
                  <a16:creationId xmlns:a16="http://schemas.microsoft.com/office/drawing/2014/main" id="{48A033D1-8928-1420-F3E4-7F0869B6072C}"/>
                </a:ext>
              </a:extLst>
            </p:cNvPr>
            <p:cNvSpPr txBox="1"/>
            <p:nvPr/>
          </p:nvSpPr>
          <p:spPr>
            <a:xfrm>
              <a:off x="517807" y="2005584"/>
              <a:ext cx="1228180" cy="369332"/>
            </a:xfrm>
            <a:prstGeom prst="rect">
              <a:avLst/>
            </a:prstGeom>
            <a:solidFill>
              <a:srgbClr val="E4E4E4"/>
            </a:solidFill>
            <a:ln>
              <a:solidFill>
                <a:schemeClr val="tx1"/>
              </a:solidFill>
            </a:ln>
          </p:spPr>
          <p:txBody>
            <a:bodyPr wrap="square" rtlCol="0">
              <a:spAutoFit/>
            </a:bodyPr>
            <a:lstStyle/>
            <a:p>
              <a:pPr algn="ctr"/>
              <a:r>
                <a:rPr lang="en-US"/>
                <a:t>Plan View</a:t>
              </a:r>
            </a:p>
          </p:txBody>
        </p:sp>
      </p:grpSp>
      <p:sp>
        <p:nvSpPr>
          <p:cNvPr id="30" name="TextBox 29">
            <a:extLst>
              <a:ext uri="{FF2B5EF4-FFF2-40B4-BE49-F238E27FC236}">
                <a16:creationId xmlns:a16="http://schemas.microsoft.com/office/drawing/2014/main" id="{3C2851F9-3AF9-D4BF-33D8-AE627EA2A1BB}"/>
              </a:ext>
            </a:extLst>
          </p:cNvPr>
          <p:cNvSpPr txBox="1"/>
          <p:nvPr/>
        </p:nvSpPr>
        <p:spPr>
          <a:xfrm>
            <a:off x="9522102" y="6164955"/>
            <a:ext cx="968854" cy="276999"/>
          </a:xfrm>
          <a:prstGeom prst="rect">
            <a:avLst/>
          </a:prstGeom>
          <a:noFill/>
        </p:spPr>
        <p:txBody>
          <a:bodyPr wrap="square" rtlCol="0">
            <a:spAutoFit/>
          </a:bodyPr>
          <a:lstStyle/>
          <a:p>
            <a:pPr algn="ctr"/>
            <a:r>
              <a:rPr lang="en-US" sz="1200" b="1"/>
              <a:t>30 Meters</a:t>
            </a:r>
          </a:p>
        </p:txBody>
      </p:sp>
      <p:cxnSp>
        <p:nvCxnSpPr>
          <p:cNvPr id="31" name="Straight Connector 30">
            <a:extLst>
              <a:ext uri="{FF2B5EF4-FFF2-40B4-BE49-F238E27FC236}">
                <a16:creationId xmlns:a16="http://schemas.microsoft.com/office/drawing/2014/main" id="{44D3C0A7-A75F-45C8-6B17-C939008521AB}"/>
              </a:ext>
            </a:extLst>
          </p:cNvPr>
          <p:cNvCxnSpPr>
            <a:cxnSpLocks/>
          </p:cNvCxnSpPr>
          <p:nvPr/>
        </p:nvCxnSpPr>
        <p:spPr>
          <a:xfrm>
            <a:off x="5412370" y="3411415"/>
            <a:ext cx="502106" cy="3076443"/>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982BA79-CCDB-BF99-8BBD-03F72F5DCDD8}"/>
              </a:ext>
            </a:extLst>
          </p:cNvPr>
          <p:cNvSpPr txBox="1"/>
          <p:nvPr/>
        </p:nvSpPr>
        <p:spPr>
          <a:xfrm rot="4920000">
            <a:off x="5419740" y="5905054"/>
            <a:ext cx="1060749" cy="276999"/>
          </a:xfrm>
          <a:prstGeom prst="rect">
            <a:avLst/>
          </a:prstGeom>
          <a:noFill/>
        </p:spPr>
        <p:txBody>
          <a:bodyPr wrap="square" lIns="91440" tIns="45720" rIns="91440" bIns="45720" rtlCol="0" anchor="t">
            <a:spAutoFit/>
          </a:bodyPr>
          <a:lstStyle/>
          <a:p>
            <a:r>
              <a:rPr lang="en-US" sz="1200">
                <a:solidFill>
                  <a:prstClr val="black"/>
                </a:solidFill>
                <a:latin typeface="Calibri" panose="020F0502020204030204"/>
              </a:rPr>
              <a:t>Footwall Fau</a:t>
            </a:r>
            <a:r>
              <a:rPr lang="en-US" sz="1200">
                <a:solidFill>
                  <a:prstClr val="black"/>
                </a:solidFill>
                <a:latin typeface="Calibri"/>
                <a:ea typeface="Calibri"/>
                <a:cs typeface="Calibri"/>
              </a:rPr>
              <a:t>lt</a:t>
            </a:r>
            <a:endParaRPr lang="en-US" sz="1200"/>
          </a:p>
        </p:txBody>
      </p:sp>
      <p:sp>
        <p:nvSpPr>
          <p:cNvPr id="33" name="Rectangle: Rounded Corners 59">
            <a:extLst>
              <a:ext uri="{FF2B5EF4-FFF2-40B4-BE49-F238E27FC236}">
                <a16:creationId xmlns:a16="http://schemas.microsoft.com/office/drawing/2014/main" id="{7EBE2B82-2C51-0D6F-5F83-DCE3CE361C72}"/>
              </a:ext>
            </a:extLst>
          </p:cNvPr>
          <p:cNvSpPr/>
          <p:nvPr/>
        </p:nvSpPr>
        <p:spPr>
          <a:xfrm>
            <a:off x="3940214" y="6013876"/>
            <a:ext cx="975635" cy="24619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algn="ctr">
              <a:spcBef>
                <a:spcPts val="0"/>
              </a:spcBef>
              <a:spcAft>
                <a:spcPts val="0"/>
              </a:spcAft>
            </a:pPr>
            <a:r>
              <a:rPr lang="en-US" sz="1200" b="1">
                <a:solidFill>
                  <a:srgbClr val="FF0000"/>
                </a:solidFill>
                <a:ea typeface="Calibri" panose="020F0502020204030204" pitchFamily="34" charset="0"/>
                <a:cs typeface="Times New Roman" panose="02020603050405020304" pitchFamily="18" charset="0"/>
              </a:rPr>
              <a:t>g/t Au </a:t>
            </a:r>
            <a:r>
              <a:rPr lang="en-US" sz="1200" b="1">
                <a:solidFill>
                  <a:srgbClr val="000000"/>
                </a:solidFill>
                <a:ea typeface="Calibri" panose="020F0502020204030204" pitchFamily="34" charset="0"/>
                <a:cs typeface="Times New Roman" panose="02020603050405020304" pitchFamily="18" charset="0"/>
              </a:rPr>
              <a:t>/ m</a:t>
            </a:r>
            <a:r>
              <a:rPr lang="en-US" sz="1200" kern="1200">
                <a:solidFill>
                  <a:srgbClr val="000000"/>
                </a:solidFill>
                <a:effectLst/>
                <a:ea typeface="Calibri" panose="020F0502020204030204" pitchFamily="34" charset="0"/>
                <a:cs typeface="Times New Roman" panose="02020603050405020304" pitchFamily="18" charset="0"/>
              </a:rPr>
              <a:t> </a:t>
            </a:r>
            <a:endParaRPr lang="en-US" sz="1200">
              <a:effectLst/>
              <a:ea typeface="Calibri" panose="020F0502020204030204" pitchFamily="34" charset="0"/>
            </a:endParaRPr>
          </a:p>
        </p:txBody>
      </p:sp>
      <p:sp>
        <p:nvSpPr>
          <p:cNvPr id="34" name="TextBox 33">
            <a:extLst>
              <a:ext uri="{FF2B5EF4-FFF2-40B4-BE49-F238E27FC236}">
                <a16:creationId xmlns:a16="http://schemas.microsoft.com/office/drawing/2014/main" id="{9907A4D2-524C-6CA7-C633-4D7EE78492B8}"/>
              </a:ext>
            </a:extLst>
          </p:cNvPr>
          <p:cNvSpPr txBox="1"/>
          <p:nvPr/>
        </p:nvSpPr>
        <p:spPr>
          <a:xfrm>
            <a:off x="3877541" y="5797547"/>
            <a:ext cx="1174790" cy="246221"/>
          </a:xfrm>
          <a:prstGeom prst="rect">
            <a:avLst/>
          </a:prstGeom>
          <a:noFill/>
        </p:spPr>
        <p:txBody>
          <a:bodyPr wrap="square" rtlCol="0">
            <a:spAutoFit/>
          </a:bodyPr>
          <a:lstStyle/>
          <a:p>
            <a:r>
              <a:rPr lang="en-US" sz="1000"/>
              <a:t>Gold Composites</a:t>
            </a:r>
          </a:p>
        </p:txBody>
      </p:sp>
      <p:cxnSp>
        <p:nvCxnSpPr>
          <p:cNvPr id="35" name="Straight Arrow Connector 34">
            <a:extLst>
              <a:ext uri="{FF2B5EF4-FFF2-40B4-BE49-F238E27FC236}">
                <a16:creationId xmlns:a16="http://schemas.microsoft.com/office/drawing/2014/main" id="{8EABA099-5E18-1C22-36F3-71EA18FDD25D}"/>
              </a:ext>
            </a:extLst>
          </p:cNvPr>
          <p:cNvCxnSpPr>
            <a:cxnSpLocks/>
          </p:cNvCxnSpPr>
          <p:nvPr/>
        </p:nvCxnSpPr>
        <p:spPr>
          <a:xfrm flipH="1">
            <a:off x="5844433" y="5054833"/>
            <a:ext cx="2084405" cy="4737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0ECFF27-098E-E5E1-B834-D5714CBFBC19}"/>
              </a:ext>
            </a:extLst>
          </p:cNvPr>
          <p:cNvCxnSpPr>
            <a:cxnSpLocks/>
          </p:cNvCxnSpPr>
          <p:nvPr/>
        </p:nvCxnSpPr>
        <p:spPr>
          <a:xfrm flipH="1" flipV="1">
            <a:off x="6894209" y="3638001"/>
            <a:ext cx="977486" cy="2507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12">
            <a:extLst>
              <a:ext uri="{FF2B5EF4-FFF2-40B4-BE49-F238E27FC236}">
                <a16:creationId xmlns:a16="http://schemas.microsoft.com/office/drawing/2014/main" id="{0A386FD5-6F0A-8265-8556-2B2326E0B5AD}"/>
              </a:ext>
            </a:extLst>
          </p:cNvPr>
          <p:cNvSpPr/>
          <p:nvPr/>
        </p:nvSpPr>
        <p:spPr>
          <a:xfrm>
            <a:off x="7965560" y="4715353"/>
            <a:ext cx="1297370" cy="17791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algn="ctr">
              <a:spcBef>
                <a:spcPts val="0"/>
              </a:spcBef>
              <a:spcAft>
                <a:spcPts val="0"/>
              </a:spcAft>
            </a:pPr>
            <a:r>
              <a:rPr lang="en-US" sz="1400" b="1">
                <a:solidFill>
                  <a:schemeClr val="tx1"/>
                </a:solidFill>
                <a:ea typeface="Calibri" panose="020F0502020204030204" pitchFamily="34" charset="0"/>
                <a:cs typeface="Times New Roman" panose="02020603050405020304" pitchFamily="18" charset="0"/>
              </a:rPr>
              <a:t>CRD-style</a:t>
            </a:r>
          </a:p>
          <a:p>
            <a:pPr marL="0" marR="0" algn="ctr">
              <a:spcBef>
                <a:spcPts val="0"/>
              </a:spcBef>
              <a:spcAft>
                <a:spcPts val="0"/>
              </a:spcAft>
            </a:pPr>
            <a:r>
              <a:rPr lang="en-US" sz="1400" b="1">
                <a:solidFill>
                  <a:srgbClr val="FF0000"/>
                </a:solidFill>
                <a:ea typeface="Calibri" panose="020F0502020204030204" pitchFamily="34" charset="0"/>
                <a:cs typeface="Times New Roman" panose="02020603050405020304" pitchFamily="18" charset="0"/>
              </a:rPr>
              <a:t>8.08 </a:t>
            </a:r>
            <a:r>
              <a:rPr lang="en-US" sz="1400" b="1">
                <a:solidFill>
                  <a:srgbClr val="000000"/>
                </a:solidFill>
                <a:ea typeface="Calibri" panose="020F0502020204030204" pitchFamily="34" charset="0"/>
                <a:cs typeface="Times New Roman" panose="02020603050405020304" pitchFamily="18" charset="0"/>
              </a:rPr>
              <a:t>/ 8.7</a:t>
            </a:r>
          </a:p>
          <a:p>
            <a:pPr marL="0" marR="0" algn="ctr">
              <a:spcBef>
                <a:spcPts val="0"/>
              </a:spcBef>
              <a:spcAft>
                <a:spcPts val="0"/>
              </a:spcAft>
            </a:pPr>
            <a:r>
              <a:rPr lang="en-US" sz="1400">
                <a:solidFill>
                  <a:srgbClr val="000000"/>
                </a:solidFill>
                <a:ea typeface="Calibri" panose="020F0502020204030204" pitchFamily="34" charset="0"/>
                <a:cs typeface="Times New Roman" panose="02020603050405020304" pitchFamily="18" charset="0"/>
              </a:rPr>
              <a:t>i</a:t>
            </a:r>
            <a:r>
              <a:rPr lang="en-US" sz="1400" kern="1200">
                <a:solidFill>
                  <a:srgbClr val="000000"/>
                </a:solidFill>
                <a:effectLst/>
                <a:ea typeface="Calibri" panose="020F0502020204030204" pitchFamily="34" charset="0"/>
                <a:cs typeface="Times New Roman" panose="02020603050405020304" pitchFamily="18" charset="0"/>
              </a:rPr>
              <a:t>ncl.</a:t>
            </a:r>
          </a:p>
          <a:p>
            <a:pPr marL="0" marR="0" algn="ctr">
              <a:spcBef>
                <a:spcPts val="0"/>
              </a:spcBef>
              <a:spcAft>
                <a:spcPts val="0"/>
              </a:spcAft>
            </a:pPr>
            <a:r>
              <a:rPr lang="en-US" sz="1400" kern="1200">
                <a:solidFill>
                  <a:srgbClr val="000000"/>
                </a:solidFill>
                <a:effectLst/>
                <a:ea typeface="Calibri" panose="020F0502020204030204" pitchFamily="34" charset="0"/>
                <a:cs typeface="Times New Roman" panose="02020603050405020304" pitchFamily="18" charset="0"/>
              </a:rPr>
              <a:t> </a:t>
            </a:r>
            <a:r>
              <a:rPr lang="en-US" sz="1400" b="1" kern="1200">
                <a:solidFill>
                  <a:srgbClr val="FF0000"/>
                </a:solidFill>
                <a:effectLst/>
                <a:ea typeface="Calibri" panose="020F0502020204030204" pitchFamily="34" charset="0"/>
                <a:cs typeface="Times New Roman" panose="02020603050405020304" pitchFamily="18" charset="0"/>
              </a:rPr>
              <a:t>50.32</a:t>
            </a:r>
            <a:r>
              <a:rPr lang="en-US" sz="1400" b="1" kern="1200">
                <a:solidFill>
                  <a:srgbClr val="000000"/>
                </a:solidFill>
                <a:effectLst/>
                <a:ea typeface="Calibri" panose="020F0502020204030204" pitchFamily="34" charset="0"/>
                <a:cs typeface="Times New Roman" panose="02020603050405020304" pitchFamily="18" charset="0"/>
              </a:rPr>
              <a:t> / 1.3</a:t>
            </a:r>
          </a:p>
          <a:p>
            <a:pPr algn="ctr"/>
            <a:r>
              <a:rPr lang="en-US" sz="1400" b="1">
                <a:solidFill>
                  <a:schemeClr val="tx1"/>
                </a:solidFill>
                <a:ea typeface="Calibri" panose="020F0502020204030204" pitchFamily="34" charset="0"/>
              </a:rPr>
              <a:t>782 g/t Ag</a:t>
            </a:r>
          </a:p>
          <a:p>
            <a:pPr algn="ctr"/>
            <a:r>
              <a:rPr lang="en-US" sz="1400" b="1">
                <a:solidFill>
                  <a:schemeClr val="tx1"/>
                </a:solidFill>
                <a:ea typeface="Calibri" panose="020F0502020204030204" pitchFamily="34" charset="0"/>
              </a:rPr>
              <a:t>15% Pb</a:t>
            </a:r>
          </a:p>
          <a:p>
            <a:pPr algn="ctr"/>
            <a:r>
              <a:rPr lang="en-US" sz="1400" b="1">
                <a:solidFill>
                  <a:schemeClr val="tx1"/>
                </a:solidFill>
                <a:ea typeface="Calibri" panose="020F0502020204030204" pitchFamily="34" charset="0"/>
              </a:rPr>
              <a:t>2.5% Zn</a:t>
            </a:r>
            <a:endParaRPr lang="en-US" sz="1400" b="1">
              <a:effectLst/>
              <a:ea typeface="Calibri" panose="020F0502020204030204" pitchFamily="34" charset="0"/>
            </a:endParaRPr>
          </a:p>
        </p:txBody>
      </p:sp>
      <p:sp>
        <p:nvSpPr>
          <p:cNvPr id="2" name="Slide Number Placeholder 1">
            <a:extLst>
              <a:ext uri="{FF2B5EF4-FFF2-40B4-BE49-F238E27FC236}">
                <a16:creationId xmlns:a16="http://schemas.microsoft.com/office/drawing/2014/main" id="{55323279-123D-70F5-12D5-77B8649778CE}"/>
              </a:ext>
            </a:extLst>
          </p:cNvPr>
          <p:cNvSpPr>
            <a:spLocks noGrp="1"/>
          </p:cNvSpPr>
          <p:nvPr>
            <p:ph type="sldNum" sz="quarter" idx="12"/>
          </p:nvPr>
        </p:nvSpPr>
        <p:spPr/>
        <p:txBody>
          <a:bodyPr/>
          <a:lstStyle/>
          <a:p>
            <a:fld id="{D8955D86-EBE6-46A3-AC78-27FE558A77BB}" type="slidenum">
              <a:rPr lang="en-ID" smtClean="0"/>
              <a:pPr/>
              <a:t>38</a:t>
            </a:fld>
            <a:endParaRPr lang="en-ID"/>
          </a:p>
        </p:txBody>
      </p:sp>
      <p:sp>
        <p:nvSpPr>
          <p:cNvPr id="3" name="Title 2">
            <a:extLst>
              <a:ext uri="{FF2B5EF4-FFF2-40B4-BE49-F238E27FC236}">
                <a16:creationId xmlns:a16="http://schemas.microsoft.com/office/drawing/2014/main" id="{7BF9822E-3882-CC46-5EB9-DEB2737664AC}"/>
              </a:ext>
            </a:extLst>
          </p:cNvPr>
          <p:cNvSpPr>
            <a:spLocks noGrp="1"/>
          </p:cNvSpPr>
          <p:nvPr>
            <p:ph type="title"/>
          </p:nvPr>
        </p:nvSpPr>
        <p:spPr>
          <a:xfrm>
            <a:off x="642939" y="293685"/>
            <a:ext cx="9588181" cy="739775"/>
          </a:xfrm>
        </p:spPr>
        <p:txBody>
          <a:bodyPr>
            <a:normAutofit/>
          </a:bodyPr>
          <a:lstStyle/>
          <a:p>
            <a:r>
              <a:rPr lang="en-US"/>
              <a:t>Eureka Property </a:t>
            </a:r>
            <a:br>
              <a:rPr lang="en-US"/>
            </a:br>
            <a:r>
              <a:rPr lang="en-US" sz="2000" b="0"/>
              <a:t>Cross-section of </a:t>
            </a:r>
            <a:r>
              <a:rPr lang="en-US" sz="2000" b="0" i="1"/>
              <a:t>WF033</a:t>
            </a:r>
            <a:r>
              <a:rPr lang="en-US" sz="2000" b="0"/>
              <a:t> showing CRD + Carlin-style mineralization</a:t>
            </a:r>
            <a:r>
              <a:rPr lang="en-CA" sz="2000" b="0"/>
              <a:t> </a:t>
            </a:r>
            <a:endParaRPr lang="en-US" b="0"/>
          </a:p>
        </p:txBody>
      </p:sp>
      <p:sp>
        <p:nvSpPr>
          <p:cNvPr id="38" name="TextBox 37">
            <a:extLst>
              <a:ext uri="{FF2B5EF4-FFF2-40B4-BE49-F238E27FC236}">
                <a16:creationId xmlns:a16="http://schemas.microsoft.com/office/drawing/2014/main" id="{7791CDE1-2104-F7F8-7BD1-4876237FADF4}"/>
              </a:ext>
            </a:extLst>
          </p:cNvPr>
          <p:cNvSpPr txBox="1"/>
          <p:nvPr/>
        </p:nvSpPr>
        <p:spPr>
          <a:xfrm>
            <a:off x="642939" y="6613848"/>
            <a:ext cx="2836033" cy="276999"/>
          </a:xfrm>
          <a:prstGeom prst="rect">
            <a:avLst/>
          </a:prstGeom>
          <a:noFill/>
        </p:spPr>
        <p:txBody>
          <a:bodyPr wrap="none" rtlCol="0">
            <a:spAutoFit/>
          </a:bodyPr>
          <a:lstStyle/>
          <a:p>
            <a:r>
              <a:rPr lang="en-US" sz="1200">
                <a:solidFill>
                  <a:schemeClr val="bg2">
                    <a:lumMod val="50000"/>
                  </a:schemeClr>
                </a:solidFill>
              </a:rPr>
              <a:t>CRD - Carbonate replacement deposit </a:t>
            </a:r>
          </a:p>
        </p:txBody>
      </p:sp>
    </p:spTree>
    <p:extLst>
      <p:ext uri="{BB962C8B-B14F-4D97-AF65-F5344CB8AC3E}">
        <p14:creationId xmlns:p14="http://schemas.microsoft.com/office/powerpoint/2010/main" val="3358581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5A1D4-3781-A526-0C49-F0899F1E7344}"/>
            </a:ext>
          </a:extLst>
        </p:cNvPr>
        <p:cNvGrpSpPr/>
        <p:nvPr/>
      </p:nvGrpSpPr>
      <p:grpSpPr>
        <a:xfrm>
          <a:off x="0" y="0"/>
          <a:ext cx="0" cy="0"/>
          <a:chOff x="0" y="0"/>
          <a:chExt cx="0" cy="0"/>
        </a:xfrm>
      </p:grpSpPr>
      <p:pic>
        <p:nvPicPr>
          <p:cNvPr id="3" name="Picture 2" descr="A map of a gold mine&#10;&#10;AI-generated content may be incorrect.">
            <a:extLst>
              <a:ext uri="{FF2B5EF4-FFF2-40B4-BE49-F238E27FC236}">
                <a16:creationId xmlns:a16="http://schemas.microsoft.com/office/drawing/2014/main" id="{37C3E5E1-0597-47AE-2A8C-2809E98D3B7E}"/>
              </a:ext>
            </a:extLst>
          </p:cNvPr>
          <p:cNvPicPr>
            <a:picLocks noChangeAspect="1"/>
          </p:cNvPicPr>
          <p:nvPr/>
        </p:nvPicPr>
        <p:blipFill>
          <a:blip r:embed="rId3"/>
          <a:srcRect l="48321" t="3552" r="2415" b="2431"/>
          <a:stretch>
            <a:fillRect/>
          </a:stretch>
        </p:blipFill>
        <p:spPr>
          <a:xfrm>
            <a:off x="7838666" y="994891"/>
            <a:ext cx="4191799" cy="5689837"/>
          </a:xfrm>
          <a:prstGeom prst="rect">
            <a:avLst/>
          </a:prstGeom>
        </p:spPr>
      </p:pic>
      <p:sp>
        <p:nvSpPr>
          <p:cNvPr id="4" name="Text Placeholder 3">
            <a:extLst>
              <a:ext uri="{FF2B5EF4-FFF2-40B4-BE49-F238E27FC236}">
                <a16:creationId xmlns:a16="http://schemas.microsoft.com/office/drawing/2014/main" id="{C1EB6C03-99D5-EC06-448D-B15E15FAC391}"/>
              </a:ext>
            </a:extLst>
          </p:cNvPr>
          <p:cNvSpPr>
            <a:spLocks noGrp="1"/>
          </p:cNvSpPr>
          <p:nvPr>
            <p:ph type="body" sz="half" idx="2"/>
          </p:nvPr>
        </p:nvSpPr>
        <p:spPr>
          <a:xfrm>
            <a:off x="575035" y="1486101"/>
            <a:ext cx="6792695" cy="4917544"/>
          </a:xfrm>
        </p:spPr>
        <p:txBody>
          <a:bodyPr vert="horz" lIns="121920" tIns="60960" rIns="121920" bIns="60960" rtlCol="0" anchor="t">
            <a:normAutofit/>
          </a:bodyPr>
          <a:lstStyle/>
          <a:p>
            <a:pPr>
              <a:lnSpc>
                <a:spcPct val="100000"/>
              </a:lnSpc>
              <a:spcBef>
                <a:spcPts val="3200"/>
              </a:spcBef>
              <a:spcAft>
                <a:spcPts val="1600"/>
              </a:spcAft>
            </a:pPr>
            <a:r>
              <a:rPr lang="en-US" b="1">
                <a:latin typeface="+mn-lt"/>
                <a:ea typeface="Calibri"/>
                <a:cs typeface="Calibri"/>
              </a:rPr>
              <a:t>One of the highest-grade historical districts in Nevada:              </a:t>
            </a:r>
            <a:r>
              <a:rPr lang="en-US">
                <a:latin typeface="+mn-lt"/>
                <a:ea typeface="Calibri"/>
                <a:cs typeface="Calibri"/>
              </a:rPr>
              <a:t>Early 1900's Gold Production @ avg. </a:t>
            </a:r>
            <a:r>
              <a:rPr lang="en-US" b="1">
                <a:latin typeface="+mn-lt"/>
                <a:ea typeface="Calibri"/>
                <a:cs typeface="Calibri"/>
              </a:rPr>
              <a:t>1.2 oz/T (41 g/t)</a:t>
            </a:r>
            <a:endParaRPr lang="en-US" b="1">
              <a:latin typeface="+mn-lt"/>
              <a:ea typeface="Calibri"/>
            </a:endParaRPr>
          </a:p>
          <a:p>
            <a:pPr>
              <a:lnSpc>
                <a:spcPct val="100000"/>
              </a:lnSpc>
              <a:spcBef>
                <a:spcPts val="1600"/>
              </a:spcBef>
              <a:spcAft>
                <a:spcPts val="267"/>
              </a:spcAft>
            </a:pPr>
            <a:r>
              <a:rPr lang="en-US" b="1">
                <a:latin typeface="+mn-lt"/>
                <a:ea typeface="Calibri"/>
                <a:cs typeface="Calibri"/>
              </a:rPr>
              <a:t>High-Grade Epithermal Vein Mineralization: </a:t>
            </a:r>
            <a:endParaRPr lang="en-US">
              <a:latin typeface="+mn-lt"/>
            </a:endParaRPr>
          </a:p>
          <a:p>
            <a:pPr marL="719649" indent="-262460">
              <a:lnSpc>
                <a:spcPct val="100000"/>
              </a:lnSpc>
              <a:spcBef>
                <a:spcPts val="800"/>
              </a:spcBef>
              <a:spcAft>
                <a:spcPts val="267"/>
              </a:spcAft>
              <a:buSzPct val="75000"/>
              <a:buFont typeface="Courier New" panose="02070309020205020404" pitchFamily="49" charset="0"/>
              <a:buChar char="o"/>
            </a:pPr>
            <a:r>
              <a:rPr lang="en-US" b="1">
                <a:solidFill>
                  <a:schemeClr val="tx1">
                    <a:lumMod val="75000"/>
                    <a:lumOff val="25000"/>
                  </a:schemeClr>
                </a:solidFill>
                <a:latin typeface="+mn-lt"/>
                <a:ea typeface="Calibri"/>
                <a:cs typeface="Calibri"/>
              </a:rPr>
              <a:t>&gt;1 oz/T Gold </a:t>
            </a:r>
            <a:r>
              <a:rPr lang="en-US">
                <a:solidFill>
                  <a:schemeClr val="tx1">
                    <a:lumMod val="75000"/>
                    <a:lumOff val="25000"/>
                  </a:schemeClr>
                </a:solidFill>
                <a:latin typeface="+mn-lt"/>
                <a:ea typeface="Calibri"/>
                <a:cs typeface="Calibri"/>
              </a:rPr>
              <a:t>left behind in flooded stopes @ </a:t>
            </a:r>
            <a:r>
              <a:rPr lang="en-US" b="1">
                <a:solidFill>
                  <a:schemeClr val="tx1">
                    <a:lumMod val="75000"/>
                    <a:lumOff val="25000"/>
                  </a:schemeClr>
                </a:solidFill>
                <a:latin typeface="+mn-lt"/>
                <a:ea typeface="Calibri"/>
                <a:cs typeface="Calibri"/>
              </a:rPr>
              <a:t>1,000 ft depth</a:t>
            </a:r>
            <a:endParaRPr lang="en-US" b="1">
              <a:solidFill>
                <a:schemeClr val="tx1">
                  <a:lumMod val="75000"/>
                  <a:lumOff val="25000"/>
                </a:schemeClr>
              </a:solidFill>
              <a:latin typeface="+mn-lt"/>
              <a:ea typeface="Calibri"/>
            </a:endParaRPr>
          </a:p>
          <a:p>
            <a:pPr marL="719649" indent="-262460">
              <a:lnSpc>
                <a:spcPct val="100000"/>
              </a:lnSpc>
              <a:spcBef>
                <a:spcPts val="800"/>
              </a:spcBef>
              <a:spcAft>
                <a:spcPts val="1600"/>
              </a:spcAft>
              <a:buSzPct val="75000"/>
              <a:buFont typeface="Courier New" panose="02070309020205020404" pitchFamily="49" charset="0"/>
              <a:buChar char="o"/>
            </a:pPr>
            <a:r>
              <a:rPr lang="en-US" b="1">
                <a:solidFill>
                  <a:schemeClr val="tx1">
                    <a:lumMod val="75000"/>
                    <a:lumOff val="25000"/>
                  </a:schemeClr>
                </a:solidFill>
                <a:latin typeface="+mn-lt"/>
                <a:ea typeface="Calibri"/>
                <a:cs typeface="Calibri"/>
              </a:rPr>
              <a:t>&gt;1 oz/T Gold </a:t>
            </a:r>
            <a:r>
              <a:rPr lang="en-US">
                <a:solidFill>
                  <a:schemeClr val="tx1">
                    <a:lumMod val="75000"/>
                    <a:lumOff val="25000"/>
                  </a:schemeClr>
                </a:solidFill>
                <a:latin typeface="+mn-lt"/>
                <a:ea typeface="Calibri"/>
                <a:cs typeface="Calibri"/>
              </a:rPr>
              <a:t>in </a:t>
            </a:r>
            <a:r>
              <a:rPr lang="en-US" b="1">
                <a:solidFill>
                  <a:schemeClr val="tx1">
                    <a:lumMod val="75000"/>
                    <a:lumOff val="25000"/>
                  </a:schemeClr>
                </a:solidFill>
                <a:latin typeface="+mn-lt"/>
                <a:ea typeface="Calibri"/>
                <a:cs typeface="Calibri"/>
              </a:rPr>
              <a:t>legacy drillholes</a:t>
            </a:r>
          </a:p>
          <a:p>
            <a:pPr marL="719649" indent="-262460">
              <a:lnSpc>
                <a:spcPct val="100000"/>
              </a:lnSpc>
              <a:spcBef>
                <a:spcPts val="0"/>
              </a:spcBef>
              <a:spcAft>
                <a:spcPts val="1600"/>
              </a:spcAft>
              <a:buSzPct val="75000"/>
              <a:buFont typeface="Courier New" panose="02070309020205020404" pitchFamily="49" charset="0"/>
              <a:buChar char="o"/>
            </a:pPr>
            <a:r>
              <a:rPr lang="en-US" b="1">
                <a:solidFill>
                  <a:schemeClr val="tx1">
                    <a:lumMod val="75000"/>
                    <a:lumOff val="25000"/>
                  </a:schemeClr>
                </a:solidFill>
                <a:latin typeface="+mn-lt"/>
                <a:ea typeface="Calibri"/>
                <a:cs typeface="Calibri"/>
              </a:rPr>
              <a:t>Near-Surface Mineralization</a:t>
            </a:r>
          </a:p>
          <a:p>
            <a:pPr>
              <a:lnSpc>
                <a:spcPct val="100000"/>
              </a:lnSpc>
              <a:spcBef>
                <a:spcPts val="1600"/>
              </a:spcBef>
              <a:spcAft>
                <a:spcPts val="1600"/>
              </a:spcAft>
            </a:pPr>
            <a:r>
              <a:rPr lang="en-US" b="1">
                <a:latin typeface="+mn-lt"/>
                <a:ea typeface="Calibri"/>
                <a:cs typeface="Calibri"/>
              </a:rPr>
              <a:t>Exploration potential</a:t>
            </a:r>
            <a:r>
              <a:rPr lang="en-US">
                <a:latin typeface="+mn-lt"/>
                <a:ea typeface="Calibri"/>
                <a:cs typeface="Calibri"/>
              </a:rPr>
              <a:t> includes both</a:t>
            </a:r>
            <a:br>
              <a:rPr lang="en-US">
                <a:latin typeface="+mn-lt"/>
                <a:ea typeface="Calibri"/>
                <a:cs typeface="Calibri"/>
              </a:rPr>
            </a:br>
            <a:r>
              <a:rPr lang="en-US" b="1">
                <a:latin typeface="+mn-lt"/>
                <a:ea typeface="Calibri"/>
                <a:cs typeface="Calibri"/>
              </a:rPr>
              <a:t>underground and open-pit targets </a:t>
            </a:r>
          </a:p>
          <a:p>
            <a:pPr>
              <a:lnSpc>
                <a:spcPct val="100000"/>
              </a:lnSpc>
              <a:spcBef>
                <a:spcPts val="1600"/>
              </a:spcBef>
              <a:spcAft>
                <a:spcPts val="1600"/>
              </a:spcAft>
            </a:pPr>
            <a:r>
              <a:rPr lang="en-US">
                <a:latin typeface="+mn-lt"/>
                <a:ea typeface="Calibri"/>
                <a:cs typeface="Calibri"/>
              </a:rPr>
              <a:t> </a:t>
            </a:r>
            <a:endParaRPr lang="en-US">
              <a:latin typeface="+mn-lt"/>
              <a:ea typeface="Calibri"/>
            </a:endParaRPr>
          </a:p>
        </p:txBody>
      </p:sp>
      <p:sp>
        <p:nvSpPr>
          <p:cNvPr id="11" name="CuadroTexto 10">
            <a:extLst>
              <a:ext uri="{FF2B5EF4-FFF2-40B4-BE49-F238E27FC236}">
                <a16:creationId xmlns:a16="http://schemas.microsoft.com/office/drawing/2014/main" id="{F31B354E-8E66-3086-291A-30BB507DF2CF}"/>
              </a:ext>
            </a:extLst>
          </p:cNvPr>
          <p:cNvSpPr txBox="1"/>
          <p:nvPr/>
        </p:nvSpPr>
        <p:spPr>
          <a:xfrm>
            <a:off x="575033" y="313707"/>
            <a:ext cx="8873768" cy="492443"/>
          </a:xfrm>
          <a:prstGeom prst="rect">
            <a:avLst/>
          </a:prstGeom>
          <a:noFill/>
        </p:spPr>
        <p:txBody>
          <a:bodyPr wrap="square" lIns="121920" tIns="60960" rIns="121920" bIns="60960" rtlCol="0" anchor="t">
            <a:spAutoFit/>
          </a:bodyPr>
          <a:lstStyle/>
          <a:p>
            <a:r>
              <a:rPr lang="en-US" sz="2400" b="1">
                <a:solidFill>
                  <a:srgbClr val="003C58"/>
                </a:solidFill>
                <a:latin typeface="+mj-lt"/>
              </a:rPr>
              <a:t>Seven Troughs Project</a:t>
            </a:r>
          </a:p>
        </p:txBody>
      </p:sp>
      <p:sp>
        <p:nvSpPr>
          <p:cNvPr id="8" name="TextBox 7">
            <a:extLst>
              <a:ext uri="{FF2B5EF4-FFF2-40B4-BE49-F238E27FC236}">
                <a16:creationId xmlns:a16="http://schemas.microsoft.com/office/drawing/2014/main" id="{691792A0-95A8-66C9-D231-25110A70C97E}"/>
              </a:ext>
            </a:extLst>
          </p:cNvPr>
          <p:cNvSpPr txBox="1"/>
          <p:nvPr/>
        </p:nvSpPr>
        <p:spPr>
          <a:xfrm>
            <a:off x="9963164" y="6285328"/>
            <a:ext cx="1191048" cy="30777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200">
                <a:highlight>
                  <a:srgbClr val="C0C0C0"/>
                </a:highlight>
                <a:cs typeface="Arial"/>
              </a:rPr>
              <a:t>Scale in Miles</a:t>
            </a:r>
          </a:p>
        </p:txBody>
      </p:sp>
      <p:sp>
        <p:nvSpPr>
          <p:cNvPr id="2" name="Slide Number Placeholder 1">
            <a:extLst>
              <a:ext uri="{FF2B5EF4-FFF2-40B4-BE49-F238E27FC236}">
                <a16:creationId xmlns:a16="http://schemas.microsoft.com/office/drawing/2014/main" id="{6C8D24C5-81DC-ACAA-F1CC-B767326B2AF0}"/>
              </a:ext>
            </a:extLst>
          </p:cNvPr>
          <p:cNvSpPr>
            <a:spLocks noGrp="1"/>
          </p:cNvSpPr>
          <p:nvPr>
            <p:ph type="sldNum" sz="quarter" idx="12"/>
          </p:nvPr>
        </p:nvSpPr>
        <p:spPr>
          <a:xfrm>
            <a:off x="9683718" y="6177776"/>
            <a:ext cx="2508281" cy="651233"/>
          </a:xfrm>
        </p:spPr>
        <p:txBody>
          <a:bodyPr/>
          <a:lstStyle/>
          <a:p>
            <a:fld id="{D8955D86-EBE6-46A3-AC78-27FE558A77BB}" type="slidenum">
              <a:rPr lang="en-ID" smtClean="0"/>
              <a:pPr/>
              <a:t>39</a:t>
            </a:fld>
            <a:endParaRPr lang="en-ID"/>
          </a:p>
        </p:txBody>
      </p:sp>
      <p:pic>
        <p:nvPicPr>
          <p:cNvPr id="6" name="Picture 5" descr="A close-up of a rock&#10;&#10;AI-generated content may be incorrect.">
            <a:extLst>
              <a:ext uri="{FF2B5EF4-FFF2-40B4-BE49-F238E27FC236}">
                <a16:creationId xmlns:a16="http://schemas.microsoft.com/office/drawing/2014/main" id="{7F318636-5117-57C1-022C-1337E97B4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318" y="4231794"/>
            <a:ext cx="3121871" cy="2280209"/>
          </a:xfrm>
          <a:prstGeom prst="rect">
            <a:avLst/>
          </a:prstGeom>
        </p:spPr>
      </p:pic>
    </p:spTree>
    <p:extLst>
      <p:ext uri="{BB962C8B-B14F-4D97-AF65-F5344CB8AC3E}">
        <p14:creationId xmlns:p14="http://schemas.microsoft.com/office/powerpoint/2010/main" val="3905418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1DAB94-78C3-80EA-16D6-24FB9FAAE764}"/>
              </a:ext>
            </a:extLst>
          </p:cNvPr>
          <p:cNvSpPr>
            <a:spLocks noGrp="1"/>
          </p:cNvSpPr>
          <p:nvPr>
            <p:ph type="sldNum" sz="quarter" idx="12"/>
          </p:nvPr>
        </p:nvSpPr>
        <p:spPr/>
        <p:txBody>
          <a:bodyPr/>
          <a:lstStyle/>
          <a:p>
            <a:fld id="{D8955D86-EBE6-46A3-AC78-27FE558A77BB}" type="slidenum">
              <a:rPr lang="en-ID" smtClean="0"/>
              <a:pPr/>
              <a:t>4</a:t>
            </a:fld>
            <a:endParaRPr lang="en-ID"/>
          </a:p>
        </p:txBody>
      </p:sp>
      <p:sp>
        <p:nvSpPr>
          <p:cNvPr id="5" name="Title 4">
            <a:extLst>
              <a:ext uri="{FF2B5EF4-FFF2-40B4-BE49-F238E27FC236}">
                <a16:creationId xmlns:a16="http://schemas.microsoft.com/office/drawing/2014/main" id="{0C7EAA5A-9B5E-F51F-686A-24640C51F730}"/>
              </a:ext>
            </a:extLst>
          </p:cNvPr>
          <p:cNvSpPr>
            <a:spLocks noGrp="1"/>
          </p:cNvSpPr>
          <p:nvPr>
            <p:ph type="title"/>
          </p:nvPr>
        </p:nvSpPr>
        <p:spPr>
          <a:xfrm>
            <a:off x="642940" y="194693"/>
            <a:ext cx="11515592" cy="992379"/>
          </a:xfrm>
        </p:spPr>
        <p:txBody>
          <a:bodyPr>
            <a:normAutofit fontScale="90000"/>
          </a:bodyPr>
          <a:lstStyle/>
          <a:p>
            <a:pPr>
              <a:lnSpc>
                <a:spcPct val="100000"/>
              </a:lnSpc>
            </a:pPr>
            <a:r>
              <a:rPr lang="en-CA"/>
              <a:t>Under Owned – A Neglected Market Sector</a:t>
            </a:r>
            <a:br>
              <a:rPr lang="en-CA"/>
            </a:br>
            <a:r>
              <a:rPr lang="en-CA"/>
              <a:t>Mining Industry as a Percentage of Global Equities</a:t>
            </a:r>
            <a:br>
              <a:rPr lang="en-CA"/>
            </a:br>
            <a:r>
              <a:rPr lang="en-CA" sz="2133" b="0"/>
              <a:t>Global Mining Industry Aggregate Market Cap Relative to Total Global Stocks Market Cap</a:t>
            </a:r>
            <a:endParaRPr lang="en-US" b="0"/>
          </a:p>
        </p:txBody>
      </p:sp>
      <p:sp>
        <p:nvSpPr>
          <p:cNvPr id="10" name="TextBox 9">
            <a:extLst>
              <a:ext uri="{FF2B5EF4-FFF2-40B4-BE49-F238E27FC236}">
                <a16:creationId xmlns:a16="http://schemas.microsoft.com/office/drawing/2014/main" id="{ACF5E531-AB22-FA45-8271-7B4E9D0A3D2A}"/>
              </a:ext>
            </a:extLst>
          </p:cNvPr>
          <p:cNvSpPr txBox="1"/>
          <p:nvPr/>
        </p:nvSpPr>
        <p:spPr>
          <a:xfrm>
            <a:off x="494725" y="6539528"/>
            <a:ext cx="5702202" cy="235898"/>
          </a:xfrm>
          <a:prstGeom prst="rect">
            <a:avLst/>
          </a:prstGeom>
          <a:noFill/>
        </p:spPr>
        <p:txBody>
          <a:bodyPr wrap="none" rtlCol="0">
            <a:spAutoFit/>
          </a:bodyPr>
          <a:lstStyle/>
          <a:p>
            <a:r>
              <a:rPr lang="en-CA" sz="933">
                <a:solidFill>
                  <a:schemeClr val="tx1">
                    <a:lumMod val="75000"/>
                    <a:lumOff val="25000"/>
                  </a:schemeClr>
                </a:solidFill>
              </a:rPr>
              <a:t>Source: Statista, S&amp;P Global Market Intelligence, Tavi Costa, </a:t>
            </a:r>
            <a:r>
              <a:rPr lang="en-CA" sz="933" err="1">
                <a:solidFill>
                  <a:schemeClr val="tx1">
                    <a:lumMod val="75000"/>
                    <a:lumOff val="25000"/>
                  </a:schemeClr>
                </a:solidFill>
              </a:rPr>
              <a:t>Crescat</a:t>
            </a:r>
            <a:r>
              <a:rPr lang="en-CA" sz="933">
                <a:solidFill>
                  <a:schemeClr val="tx1">
                    <a:lumMod val="75000"/>
                    <a:lumOff val="25000"/>
                  </a:schemeClr>
                </a:solidFill>
              </a:rPr>
              <a:t> Capital LLC. As of May 13, 2025.</a:t>
            </a:r>
          </a:p>
        </p:txBody>
      </p:sp>
      <p:graphicFrame>
        <p:nvGraphicFramePr>
          <p:cNvPr id="11" name="Chart 10">
            <a:extLst>
              <a:ext uri="{FF2B5EF4-FFF2-40B4-BE49-F238E27FC236}">
                <a16:creationId xmlns:a16="http://schemas.microsoft.com/office/drawing/2014/main" id="{2FCFD14C-D81D-E4AD-590A-151CB8254D27}"/>
              </a:ext>
            </a:extLst>
          </p:cNvPr>
          <p:cNvGraphicFramePr>
            <a:graphicFrameLocks/>
          </p:cNvGraphicFramePr>
          <p:nvPr/>
        </p:nvGraphicFramePr>
        <p:xfrm>
          <a:off x="494725" y="1348773"/>
          <a:ext cx="10616731" cy="49958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1880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C4C250-DFF6-6136-1B9C-D38F51A8B320}"/>
              </a:ext>
            </a:extLst>
          </p:cNvPr>
          <p:cNvSpPr>
            <a:spLocks noGrp="1"/>
          </p:cNvSpPr>
          <p:nvPr>
            <p:ph type="sldNum" sz="quarter" idx="12"/>
          </p:nvPr>
        </p:nvSpPr>
        <p:spPr/>
        <p:txBody>
          <a:bodyPr/>
          <a:lstStyle/>
          <a:p>
            <a:fld id="{D8955D86-EBE6-46A3-AC78-27FE558A77BB}" type="slidenum">
              <a:rPr lang="en-ID" smtClean="0"/>
              <a:pPr/>
              <a:t>40</a:t>
            </a:fld>
            <a:endParaRPr lang="en-ID"/>
          </a:p>
        </p:txBody>
      </p:sp>
      <p:sp>
        <p:nvSpPr>
          <p:cNvPr id="3" name="Title 2">
            <a:extLst>
              <a:ext uri="{FF2B5EF4-FFF2-40B4-BE49-F238E27FC236}">
                <a16:creationId xmlns:a16="http://schemas.microsoft.com/office/drawing/2014/main" id="{E3BDE8A9-BCBA-F1A8-74D8-915127234D34}"/>
              </a:ext>
            </a:extLst>
          </p:cNvPr>
          <p:cNvSpPr>
            <a:spLocks noGrp="1"/>
          </p:cNvSpPr>
          <p:nvPr>
            <p:ph type="title"/>
          </p:nvPr>
        </p:nvSpPr>
        <p:spPr/>
        <p:txBody>
          <a:bodyPr>
            <a:normAutofit/>
          </a:bodyPr>
          <a:lstStyle/>
          <a:p>
            <a:r>
              <a:rPr lang="en-US"/>
              <a:t>Seven Troughs Epithermal Deposit Model</a:t>
            </a:r>
          </a:p>
        </p:txBody>
      </p:sp>
      <p:pic>
        <p:nvPicPr>
          <p:cNvPr id="5" name="Picture 6">
            <a:extLst>
              <a:ext uri="{FF2B5EF4-FFF2-40B4-BE49-F238E27FC236}">
                <a16:creationId xmlns:a16="http://schemas.microsoft.com/office/drawing/2014/main" id="{DB6EC3B3-FB6C-6155-8351-614C5ADA1FAC}"/>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603822" y="1250857"/>
            <a:ext cx="7954433" cy="521563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Freeform: Shape 11">
            <a:extLst>
              <a:ext uri="{FF2B5EF4-FFF2-40B4-BE49-F238E27FC236}">
                <a16:creationId xmlns:a16="http://schemas.microsoft.com/office/drawing/2014/main" id="{ADB7264B-3359-1812-06C1-D8C822F798B4}"/>
              </a:ext>
            </a:extLst>
          </p:cNvPr>
          <p:cNvSpPr/>
          <p:nvPr/>
        </p:nvSpPr>
        <p:spPr>
          <a:xfrm>
            <a:off x="2662155" y="2200183"/>
            <a:ext cx="4514850" cy="4260850"/>
          </a:xfrm>
          <a:custGeom>
            <a:avLst/>
            <a:gdLst>
              <a:gd name="connsiteX0" fmla="*/ 0 w 4514850"/>
              <a:gd name="connsiteY0" fmla="*/ 12700 h 4260850"/>
              <a:gd name="connsiteX1" fmla="*/ 273050 w 4514850"/>
              <a:gd name="connsiteY1" fmla="*/ 0 h 4260850"/>
              <a:gd name="connsiteX2" fmla="*/ 463550 w 4514850"/>
              <a:gd name="connsiteY2" fmla="*/ 6350 h 4260850"/>
              <a:gd name="connsiteX3" fmla="*/ 977900 w 4514850"/>
              <a:gd name="connsiteY3" fmla="*/ 165100 h 4260850"/>
              <a:gd name="connsiteX4" fmla="*/ 1003300 w 4514850"/>
              <a:gd name="connsiteY4" fmla="*/ 101600 h 4260850"/>
              <a:gd name="connsiteX5" fmla="*/ 1054100 w 4514850"/>
              <a:gd name="connsiteY5" fmla="*/ 63500 h 4260850"/>
              <a:gd name="connsiteX6" fmla="*/ 1162050 w 4514850"/>
              <a:gd name="connsiteY6" fmla="*/ 50800 h 4260850"/>
              <a:gd name="connsiteX7" fmla="*/ 1339850 w 4514850"/>
              <a:gd name="connsiteY7" fmla="*/ 50800 h 4260850"/>
              <a:gd name="connsiteX8" fmla="*/ 1530350 w 4514850"/>
              <a:gd name="connsiteY8" fmla="*/ 76200 h 4260850"/>
              <a:gd name="connsiteX9" fmla="*/ 1720850 w 4514850"/>
              <a:gd name="connsiteY9" fmla="*/ 88900 h 4260850"/>
              <a:gd name="connsiteX10" fmla="*/ 1892300 w 4514850"/>
              <a:gd name="connsiteY10" fmla="*/ 101600 h 4260850"/>
              <a:gd name="connsiteX11" fmla="*/ 2006600 w 4514850"/>
              <a:gd name="connsiteY11" fmla="*/ 114300 h 4260850"/>
              <a:gd name="connsiteX12" fmla="*/ 1968500 w 4514850"/>
              <a:gd name="connsiteY12" fmla="*/ 209550 h 4260850"/>
              <a:gd name="connsiteX13" fmla="*/ 2139950 w 4514850"/>
              <a:gd name="connsiteY13" fmla="*/ 228600 h 4260850"/>
              <a:gd name="connsiteX14" fmla="*/ 2311400 w 4514850"/>
              <a:gd name="connsiteY14" fmla="*/ 241300 h 4260850"/>
              <a:gd name="connsiteX15" fmla="*/ 2425700 w 4514850"/>
              <a:gd name="connsiteY15" fmla="*/ 285750 h 4260850"/>
              <a:gd name="connsiteX16" fmla="*/ 2501900 w 4514850"/>
              <a:gd name="connsiteY16" fmla="*/ 368300 h 4260850"/>
              <a:gd name="connsiteX17" fmla="*/ 2616200 w 4514850"/>
              <a:gd name="connsiteY17" fmla="*/ 482600 h 4260850"/>
              <a:gd name="connsiteX18" fmla="*/ 2616200 w 4514850"/>
              <a:gd name="connsiteY18" fmla="*/ 482600 h 4260850"/>
              <a:gd name="connsiteX19" fmla="*/ 2743200 w 4514850"/>
              <a:gd name="connsiteY19" fmla="*/ 336550 h 4260850"/>
              <a:gd name="connsiteX20" fmla="*/ 2787650 w 4514850"/>
              <a:gd name="connsiteY20" fmla="*/ 254000 h 4260850"/>
              <a:gd name="connsiteX21" fmla="*/ 2832100 w 4514850"/>
              <a:gd name="connsiteY21" fmla="*/ 190500 h 4260850"/>
              <a:gd name="connsiteX22" fmla="*/ 2914650 w 4514850"/>
              <a:gd name="connsiteY22" fmla="*/ 152400 h 4260850"/>
              <a:gd name="connsiteX23" fmla="*/ 2952750 w 4514850"/>
              <a:gd name="connsiteY23" fmla="*/ 152400 h 4260850"/>
              <a:gd name="connsiteX24" fmla="*/ 3009900 w 4514850"/>
              <a:gd name="connsiteY24" fmla="*/ 203200 h 4260850"/>
              <a:gd name="connsiteX25" fmla="*/ 3111500 w 4514850"/>
              <a:gd name="connsiteY25" fmla="*/ 146050 h 4260850"/>
              <a:gd name="connsiteX26" fmla="*/ 3219450 w 4514850"/>
              <a:gd name="connsiteY26" fmla="*/ 114300 h 4260850"/>
              <a:gd name="connsiteX27" fmla="*/ 3333750 w 4514850"/>
              <a:gd name="connsiteY27" fmla="*/ 107950 h 4260850"/>
              <a:gd name="connsiteX28" fmla="*/ 3467100 w 4514850"/>
              <a:gd name="connsiteY28" fmla="*/ 95250 h 4260850"/>
              <a:gd name="connsiteX29" fmla="*/ 3562350 w 4514850"/>
              <a:gd name="connsiteY29" fmla="*/ 120650 h 4260850"/>
              <a:gd name="connsiteX30" fmla="*/ 3695700 w 4514850"/>
              <a:gd name="connsiteY30" fmla="*/ 127000 h 4260850"/>
              <a:gd name="connsiteX31" fmla="*/ 3727450 w 4514850"/>
              <a:gd name="connsiteY31" fmla="*/ 76200 h 4260850"/>
              <a:gd name="connsiteX32" fmla="*/ 3854450 w 4514850"/>
              <a:gd name="connsiteY32" fmla="*/ 63500 h 4260850"/>
              <a:gd name="connsiteX33" fmla="*/ 3949700 w 4514850"/>
              <a:gd name="connsiteY33" fmla="*/ 57150 h 4260850"/>
              <a:gd name="connsiteX34" fmla="*/ 4057650 w 4514850"/>
              <a:gd name="connsiteY34" fmla="*/ 50800 h 4260850"/>
              <a:gd name="connsiteX35" fmla="*/ 4191000 w 4514850"/>
              <a:gd name="connsiteY35" fmla="*/ 6350 h 4260850"/>
              <a:gd name="connsiteX36" fmla="*/ 4514850 w 4514850"/>
              <a:gd name="connsiteY36" fmla="*/ 6350 h 4260850"/>
              <a:gd name="connsiteX37" fmla="*/ 4330700 w 4514850"/>
              <a:gd name="connsiteY37" fmla="*/ 101600 h 4260850"/>
              <a:gd name="connsiteX38" fmla="*/ 4083050 w 4514850"/>
              <a:gd name="connsiteY38" fmla="*/ 273050 h 4260850"/>
              <a:gd name="connsiteX39" fmla="*/ 3810000 w 4514850"/>
              <a:gd name="connsiteY39" fmla="*/ 482600 h 4260850"/>
              <a:gd name="connsiteX40" fmla="*/ 3492500 w 4514850"/>
              <a:gd name="connsiteY40" fmla="*/ 762000 h 4260850"/>
              <a:gd name="connsiteX41" fmla="*/ 3251200 w 4514850"/>
              <a:gd name="connsiteY41" fmla="*/ 984250 h 4260850"/>
              <a:gd name="connsiteX42" fmla="*/ 2990850 w 4514850"/>
              <a:gd name="connsiteY42" fmla="*/ 1314450 h 4260850"/>
              <a:gd name="connsiteX43" fmla="*/ 2559050 w 4514850"/>
              <a:gd name="connsiteY43" fmla="*/ 1847850 h 4260850"/>
              <a:gd name="connsiteX44" fmla="*/ 2393950 w 4514850"/>
              <a:gd name="connsiteY44" fmla="*/ 2114550 h 4260850"/>
              <a:gd name="connsiteX45" fmla="*/ 2190750 w 4514850"/>
              <a:gd name="connsiteY45" fmla="*/ 2432050 h 4260850"/>
              <a:gd name="connsiteX46" fmla="*/ 2038350 w 4514850"/>
              <a:gd name="connsiteY46" fmla="*/ 2686050 h 4260850"/>
              <a:gd name="connsiteX47" fmla="*/ 1835150 w 4514850"/>
              <a:gd name="connsiteY47" fmla="*/ 3035300 h 4260850"/>
              <a:gd name="connsiteX48" fmla="*/ 1657350 w 4514850"/>
              <a:gd name="connsiteY48" fmla="*/ 3467100 h 4260850"/>
              <a:gd name="connsiteX49" fmla="*/ 1371600 w 4514850"/>
              <a:gd name="connsiteY49" fmla="*/ 4121150 h 4260850"/>
              <a:gd name="connsiteX50" fmla="*/ 1301750 w 4514850"/>
              <a:gd name="connsiteY50" fmla="*/ 4260850 h 4260850"/>
              <a:gd name="connsiteX51" fmla="*/ 749300 w 4514850"/>
              <a:gd name="connsiteY51" fmla="*/ 4254500 h 4260850"/>
              <a:gd name="connsiteX52" fmla="*/ 781050 w 4514850"/>
              <a:gd name="connsiteY52" fmla="*/ 4000500 h 4260850"/>
              <a:gd name="connsiteX53" fmla="*/ 781050 w 4514850"/>
              <a:gd name="connsiteY53" fmla="*/ 3683000 h 4260850"/>
              <a:gd name="connsiteX54" fmla="*/ 749300 w 4514850"/>
              <a:gd name="connsiteY54" fmla="*/ 3257550 h 4260850"/>
              <a:gd name="connsiteX55" fmla="*/ 692150 w 4514850"/>
              <a:gd name="connsiteY55" fmla="*/ 2622550 h 4260850"/>
              <a:gd name="connsiteX56" fmla="*/ 641350 w 4514850"/>
              <a:gd name="connsiteY56" fmla="*/ 2273300 h 4260850"/>
              <a:gd name="connsiteX57" fmla="*/ 596900 w 4514850"/>
              <a:gd name="connsiteY57" fmla="*/ 1936750 h 4260850"/>
              <a:gd name="connsiteX58" fmla="*/ 514350 w 4514850"/>
              <a:gd name="connsiteY58" fmla="*/ 1524000 h 4260850"/>
              <a:gd name="connsiteX59" fmla="*/ 450850 w 4514850"/>
              <a:gd name="connsiteY59" fmla="*/ 1085850 h 4260850"/>
              <a:gd name="connsiteX60" fmla="*/ 368300 w 4514850"/>
              <a:gd name="connsiteY60" fmla="*/ 844550 h 4260850"/>
              <a:gd name="connsiteX61" fmla="*/ 304800 w 4514850"/>
              <a:gd name="connsiteY61" fmla="*/ 565150 h 4260850"/>
              <a:gd name="connsiteX62" fmla="*/ 203200 w 4514850"/>
              <a:gd name="connsiteY62" fmla="*/ 387350 h 4260850"/>
              <a:gd name="connsiteX63" fmla="*/ 101600 w 4514850"/>
              <a:gd name="connsiteY63" fmla="*/ 158750 h 4260850"/>
              <a:gd name="connsiteX64" fmla="*/ 0 w 4514850"/>
              <a:gd name="connsiteY64" fmla="*/ 12700 h 42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514850" h="4260850">
                <a:moveTo>
                  <a:pt x="0" y="12700"/>
                </a:moveTo>
                <a:lnTo>
                  <a:pt x="273050" y="0"/>
                </a:lnTo>
                <a:lnTo>
                  <a:pt x="463550" y="6350"/>
                </a:lnTo>
                <a:lnTo>
                  <a:pt x="977900" y="165100"/>
                </a:lnTo>
                <a:lnTo>
                  <a:pt x="1003300" y="101600"/>
                </a:lnTo>
                <a:lnTo>
                  <a:pt x="1054100" y="63500"/>
                </a:lnTo>
                <a:lnTo>
                  <a:pt x="1162050" y="50800"/>
                </a:lnTo>
                <a:lnTo>
                  <a:pt x="1339850" y="50800"/>
                </a:lnTo>
                <a:lnTo>
                  <a:pt x="1530350" y="76200"/>
                </a:lnTo>
                <a:lnTo>
                  <a:pt x="1720850" y="88900"/>
                </a:lnTo>
                <a:lnTo>
                  <a:pt x="1892300" y="101600"/>
                </a:lnTo>
                <a:lnTo>
                  <a:pt x="2006600" y="114300"/>
                </a:lnTo>
                <a:lnTo>
                  <a:pt x="1968500" y="209550"/>
                </a:lnTo>
                <a:lnTo>
                  <a:pt x="2139950" y="228600"/>
                </a:lnTo>
                <a:lnTo>
                  <a:pt x="2311400" y="241300"/>
                </a:lnTo>
                <a:lnTo>
                  <a:pt x="2425700" y="285750"/>
                </a:lnTo>
                <a:lnTo>
                  <a:pt x="2501900" y="368300"/>
                </a:lnTo>
                <a:lnTo>
                  <a:pt x="2616200" y="482600"/>
                </a:lnTo>
                <a:lnTo>
                  <a:pt x="2616200" y="482600"/>
                </a:lnTo>
                <a:lnTo>
                  <a:pt x="2743200" y="336550"/>
                </a:lnTo>
                <a:lnTo>
                  <a:pt x="2787650" y="254000"/>
                </a:lnTo>
                <a:lnTo>
                  <a:pt x="2832100" y="190500"/>
                </a:lnTo>
                <a:lnTo>
                  <a:pt x="2914650" y="152400"/>
                </a:lnTo>
                <a:lnTo>
                  <a:pt x="2952750" y="152400"/>
                </a:lnTo>
                <a:lnTo>
                  <a:pt x="3009900" y="203200"/>
                </a:lnTo>
                <a:lnTo>
                  <a:pt x="3111500" y="146050"/>
                </a:lnTo>
                <a:lnTo>
                  <a:pt x="3219450" y="114300"/>
                </a:lnTo>
                <a:lnTo>
                  <a:pt x="3333750" y="107950"/>
                </a:lnTo>
                <a:lnTo>
                  <a:pt x="3467100" y="95250"/>
                </a:lnTo>
                <a:lnTo>
                  <a:pt x="3562350" y="120650"/>
                </a:lnTo>
                <a:lnTo>
                  <a:pt x="3695700" y="127000"/>
                </a:lnTo>
                <a:lnTo>
                  <a:pt x="3727450" y="76200"/>
                </a:lnTo>
                <a:lnTo>
                  <a:pt x="3854450" y="63500"/>
                </a:lnTo>
                <a:lnTo>
                  <a:pt x="3949700" y="57150"/>
                </a:lnTo>
                <a:lnTo>
                  <a:pt x="4057650" y="50800"/>
                </a:lnTo>
                <a:lnTo>
                  <a:pt x="4191000" y="6350"/>
                </a:lnTo>
                <a:lnTo>
                  <a:pt x="4514850" y="6350"/>
                </a:lnTo>
                <a:lnTo>
                  <a:pt x="4330700" y="101600"/>
                </a:lnTo>
                <a:lnTo>
                  <a:pt x="4083050" y="273050"/>
                </a:lnTo>
                <a:lnTo>
                  <a:pt x="3810000" y="482600"/>
                </a:lnTo>
                <a:lnTo>
                  <a:pt x="3492500" y="762000"/>
                </a:lnTo>
                <a:lnTo>
                  <a:pt x="3251200" y="984250"/>
                </a:lnTo>
                <a:lnTo>
                  <a:pt x="2990850" y="1314450"/>
                </a:lnTo>
                <a:lnTo>
                  <a:pt x="2559050" y="1847850"/>
                </a:lnTo>
                <a:lnTo>
                  <a:pt x="2393950" y="2114550"/>
                </a:lnTo>
                <a:lnTo>
                  <a:pt x="2190750" y="2432050"/>
                </a:lnTo>
                <a:lnTo>
                  <a:pt x="2038350" y="2686050"/>
                </a:lnTo>
                <a:lnTo>
                  <a:pt x="1835150" y="3035300"/>
                </a:lnTo>
                <a:lnTo>
                  <a:pt x="1657350" y="3467100"/>
                </a:lnTo>
                <a:lnTo>
                  <a:pt x="1371600" y="4121150"/>
                </a:lnTo>
                <a:lnTo>
                  <a:pt x="1301750" y="4260850"/>
                </a:lnTo>
                <a:lnTo>
                  <a:pt x="749300" y="4254500"/>
                </a:lnTo>
                <a:lnTo>
                  <a:pt x="781050" y="4000500"/>
                </a:lnTo>
                <a:lnTo>
                  <a:pt x="781050" y="3683000"/>
                </a:lnTo>
                <a:lnTo>
                  <a:pt x="749300" y="3257550"/>
                </a:lnTo>
                <a:lnTo>
                  <a:pt x="692150" y="2622550"/>
                </a:lnTo>
                <a:lnTo>
                  <a:pt x="641350" y="2273300"/>
                </a:lnTo>
                <a:lnTo>
                  <a:pt x="596900" y="1936750"/>
                </a:lnTo>
                <a:lnTo>
                  <a:pt x="514350" y="1524000"/>
                </a:lnTo>
                <a:lnTo>
                  <a:pt x="450850" y="1085850"/>
                </a:lnTo>
                <a:lnTo>
                  <a:pt x="368300" y="844550"/>
                </a:lnTo>
                <a:lnTo>
                  <a:pt x="304800" y="565150"/>
                </a:lnTo>
                <a:lnTo>
                  <a:pt x="203200" y="387350"/>
                </a:lnTo>
                <a:lnTo>
                  <a:pt x="101600" y="158750"/>
                </a:lnTo>
                <a:lnTo>
                  <a:pt x="0" y="12700"/>
                </a:lnTo>
                <a:close/>
              </a:path>
            </a:pathLst>
          </a:custGeom>
          <a:solidFill>
            <a:schemeClr val="accent2">
              <a:lumMod val="20000"/>
              <a:lumOff val="80000"/>
              <a:alpha val="5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030014EF-9724-54A7-64A6-D988E75D075D}"/>
              </a:ext>
            </a:extLst>
          </p:cNvPr>
          <p:cNvCxnSpPr>
            <a:cxnSpLocks/>
          </p:cNvCxnSpPr>
          <p:nvPr/>
        </p:nvCxnSpPr>
        <p:spPr>
          <a:xfrm>
            <a:off x="2996160" y="4065916"/>
            <a:ext cx="1462421" cy="345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Freeform: Shape 9">
            <a:extLst>
              <a:ext uri="{FF2B5EF4-FFF2-40B4-BE49-F238E27FC236}">
                <a16:creationId xmlns:a16="http://schemas.microsoft.com/office/drawing/2014/main" id="{3BE7795F-6188-1967-78AC-E57FC0F2B132}"/>
              </a:ext>
            </a:extLst>
          </p:cNvPr>
          <p:cNvSpPr/>
          <p:nvPr/>
        </p:nvSpPr>
        <p:spPr>
          <a:xfrm>
            <a:off x="4287755" y="2003333"/>
            <a:ext cx="2393950" cy="247650"/>
          </a:xfrm>
          <a:custGeom>
            <a:avLst/>
            <a:gdLst>
              <a:gd name="connsiteX0" fmla="*/ 0 w 2393950"/>
              <a:gd name="connsiteY0" fmla="*/ 95250 h 247650"/>
              <a:gd name="connsiteX1" fmla="*/ 311150 w 2393950"/>
              <a:gd name="connsiteY1" fmla="*/ 50800 h 247650"/>
              <a:gd name="connsiteX2" fmla="*/ 717550 w 2393950"/>
              <a:gd name="connsiteY2" fmla="*/ 25400 h 247650"/>
              <a:gd name="connsiteX3" fmla="*/ 1028700 w 2393950"/>
              <a:gd name="connsiteY3" fmla="*/ 12700 h 247650"/>
              <a:gd name="connsiteX4" fmla="*/ 1225550 w 2393950"/>
              <a:gd name="connsiteY4" fmla="*/ 0 h 247650"/>
              <a:gd name="connsiteX5" fmla="*/ 1441450 w 2393950"/>
              <a:gd name="connsiteY5" fmla="*/ 6350 h 247650"/>
              <a:gd name="connsiteX6" fmla="*/ 1733550 w 2393950"/>
              <a:gd name="connsiteY6" fmla="*/ 57150 h 247650"/>
              <a:gd name="connsiteX7" fmla="*/ 1949450 w 2393950"/>
              <a:gd name="connsiteY7" fmla="*/ 107950 h 247650"/>
              <a:gd name="connsiteX8" fmla="*/ 2241550 w 2393950"/>
              <a:gd name="connsiteY8" fmla="*/ 158750 h 247650"/>
              <a:gd name="connsiteX9" fmla="*/ 2393950 w 2393950"/>
              <a:gd name="connsiteY9" fmla="*/ 190500 h 247650"/>
              <a:gd name="connsiteX10" fmla="*/ 2266950 w 2393950"/>
              <a:gd name="connsiteY10" fmla="*/ 203200 h 247650"/>
              <a:gd name="connsiteX11" fmla="*/ 1993900 w 2393950"/>
              <a:gd name="connsiteY11" fmla="*/ 165100 h 247650"/>
              <a:gd name="connsiteX12" fmla="*/ 1765300 w 2393950"/>
              <a:gd name="connsiteY12" fmla="*/ 133350 h 247650"/>
              <a:gd name="connsiteX13" fmla="*/ 1568450 w 2393950"/>
              <a:gd name="connsiteY13" fmla="*/ 127000 h 247650"/>
              <a:gd name="connsiteX14" fmla="*/ 1466850 w 2393950"/>
              <a:gd name="connsiteY14" fmla="*/ 152400 h 247650"/>
              <a:gd name="connsiteX15" fmla="*/ 1289050 w 2393950"/>
              <a:gd name="connsiteY15" fmla="*/ 171450 h 247650"/>
              <a:gd name="connsiteX16" fmla="*/ 1212850 w 2393950"/>
              <a:gd name="connsiteY16" fmla="*/ 222250 h 247650"/>
              <a:gd name="connsiteX17" fmla="*/ 1111250 w 2393950"/>
              <a:gd name="connsiteY17" fmla="*/ 247650 h 247650"/>
              <a:gd name="connsiteX18" fmla="*/ 1041400 w 2393950"/>
              <a:gd name="connsiteY18" fmla="*/ 184150 h 247650"/>
              <a:gd name="connsiteX19" fmla="*/ 1009650 w 2393950"/>
              <a:gd name="connsiteY19" fmla="*/ 165100 h 247650"/>
              <a:gd name="connsiteX20" fmla="*/ 946150 w 2393950"/>
              <a:gd name="connsiteY20" fmla="*/ 196850 h 247650"/>
              <a:gd name="connsiteX21" fmla="*/ 838200 w 2393950"/>
              <a:gd name="connsiteY21" fmla="*/ 146050 h 247650"/>
              <a:gd name="connsiteX22" fmla="*/ 755650 w 2393950"/>
              <a:gd name="connsiteY22" fmla="*/ 139700 h 247650"/>
              <a:gd name="connsiteX23" fmla="*/ 622300 w 2393950"/>
              <a:gd name="connsiteY23" fmla="*/ 158750 h 247650"/>
              <a:gd name="connsiteX24" fmla="*/ 476250 w 2393950"/>
              <a:gd name="connsiteY24" fmla="*/ 133350 h 247650"/>
              <a:gd name="connsiteX25" fmla="*/ 311150 w 2393950"/>
              <a:gd name="connsiteY25" fmla="*/ 139700 h 247650"/>
              <a:gd name="connsiteX26" fmla="*/ 190500 w 2393950"/>
              <a:gd name="connsiteY26" fmla="*/ 133350 h 247650"/>
              <a:gd name="connsiteX27" fmla="*/ 0 w 2393950"/>
              <a:gd name="connsiteY27" fmla="*/ 952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93950" h="247650">
                <a:moveTo>
                  <a:pt x="0" y="95250"/>
                </a:moveTo>
                <a:lnTo>
                  <a:pt x="311150" y="50800"/>
                </a:lnTo>
                <a:lnTo>
                  <a:pt x="717550" y="25400"/>
                </a:lnTo>
                <a:lnTo>
                  <a:pt x="1028700" y="12700"/>
                </a:lnTo>
                <a:lnTo>
                  <a:pt x="1225550" y="0"/>
                </a:lnTo>
                <a:lnTo>
                  <a:pt x="1441450" y="6350"/>
                </a:lnTo>
                <a:lnTo>
                  <a:pt x="1733550" y="57150"/>
                </a:lnTo>
                <a:lnTo>
                  <a:pt x="1949450" y="107950"/>
                </a:lnTo>
                <a:lnTo>
                  <a:pt x="2241550" y="158750"/>
                </a:lnTo>
                <a:lnTo>
                  <a:pt x="2393950" y="190500"/>
                </a:lnTo>
                <a:lnTo>
                  <a:pt x="2266950" y="203200"/>
                </a:lnTo>
                <a:lnTo>
                  <a:pt x="1993900" y="165100"/>
                </a:lnTo>
                <a:lnTo>
                  <a:pt x="1765300" y="133350"/>
                </a:lnTo>
                <a:lnTo>
                  <a:pt x="1568450" y="127000"/>
                </a:lnTo>
                <a:lnTo>
                  <a:pt x="1466850" y="152400"/>
                </a:lnTo>
                <a:lnTo>
                  <a:pt x="1289050" y="171450"/>
                </a:lnTo>
                <a:lnTo>
                  <a:pt x="1212850" y="222250"/>
                </a:lnTo>
                <a:lnTo>
                  <a:pt x="1111250" y="247650"/>
                </a:lnTo>
                <a:lnTo>
                  <a:pt x="1041400" y="184150"/>
                </a:lnTo>
                <a:lnTo>
                  <a:pt x="1009650" y="165100"/>
                </a:lnTo>
                <a:lnTo>
                  <a:pt x="946150" y="196850"/>
                </a:lnTo>
                <a:lnTo>
                  <a:pt x="838200" y="146050"/>
                </a:lnTo>
                <a:lnTo>
                  <a:pt x="755650" y="139700"/>
                </a:lnTo>
                <a:lnTo>
                  <a:pt x="622300" y="158750"/>
                </a:lnTo>
                <a:lnTo>
                  <a:pt x="476250" y="133350"/>
                </a:lnTo>
                <a:lnTo>
                  <a:pt x="311150" y="139700"/>
                </a:lnTo>
                <a:lnTo>
                  <a:pt x="190500" y="133350"/>
                </a:lnTo>
                <a:lnTo>
                  <a:pt x="0" y="95250"/>
                </a:lnTo>
                <a:close/>
              </a:path>
            </a:pathLst>
          </a:custGeom>
          <a:solidFill>
            <a:srgbClr val="FFC000">
              <a:alpha val="50000"/>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10">
            <a:extLst>
              <a:ext uri="{FF2B5EF4-FFF2-40B4-BE49-F238E27FC236}">
                <a16:creationId xmlns:a16="http://schemas.microsoft.com/office/drawing/2014/main" id="{68FDF784-7795-D72A-4A7F-624AD40F77F6}"/>
              </a:ext>
            </a:extLst>
          </p:cNvPr>
          <p:cNvSpPr/>
          <p:nvPr/>
        </p:nvSpPr>
        <p:spPr>
          <a:xfrm>
            <a:off x="3125705" y="2104933"/>
            <a:ext cx="3752850" cy="577850"/>
          </a:xfrm>
          <a:custGeom>
            <a:avLst/>
            <a:gdLst>
              <a:gd name="connsiteX0" fmla="*/ 0 w 3752850"/>
              <a:gd name="connsiteY0" fmla="*/ 95250 h 577850"/>
              <a:gd name="connsiteX1" fmla="*/ 368300 w 3752850"/>
              <a:gd name="connsiteY1" fmla="*/ 57150 h 577850"/>
              <a:gd name="connsiteX2" fmla="*/ 571500 w 3752850"/>
              <a:gd name="connsiteY2" fmla="*/ 63500 h 577850"/>
              <a:gd name="connsiteX3" fmla="*/ 946150 w 3752850"/>
              <a:gd name="connsiteY3" fmla="*/ 63500 h 577850"/>
              <a:gd name="connsiteX4" fmla="*/ 1193800 w 3752850"/>
              <a:gd name="connsiteY4" fmla="*/ 0 h 577850"/>
              <a:gd name="connsiteX5" fmla="*/ 1416050 w 3752850"/>
              <a:gd name="connsiteY5" fmla="*/ 44450 h 577850"/>
              <a:gd name="connsiteX6" fmla="*/ 1600200 w 3752850"/>
              <a:gd name="connsiteY6" fmla="*/ 31750 h 577850"/>
              <a:gd name="connsiteX7" fmla="*/ 1695450 w 3752850"/>
              <a:gd name="connsiteY7" fmla="*/ 31750 h 577850"/>
              <a:gd name="connsiteX8" fmla="*/ 1784350 w 3752850"/>
              <a:gd name="connsiteY8" fmla="*/ 63500 h 577850"/>
              <a:gd name="connsiteX9" fmla="*/ 1866900 w 3752850"/>
              <a:gd name="connsiteY9" fmla="*/ 31750 h 577850"/>
              <a:gd name="connsiteX10" fmla="*/ 1981200 w 3752850"/>
              <a:gd name="connsiteY10" fmla="*/ 44450 h 577850"/>
              <a:gd name="connsiteX11" fmla="*/ 2095500 w 3752850"/>
              <a:gd name="connsiteY11" fmla="*/ 88900 h 577850"/>
              <a:gd name="connsiteX12" fmla="*/ 2165350 w 3752850"/>
              <a:gd name="connsiteY12" fmla="*/ 69850 h 577850"/>
              <a:gd name="connsiteX13" fmla="*/ 2216150 w 3752850"/>
              <a:gd name="connsiteY13" fmla="*/ 88900 h 577850"/>
              <a:gd name="connsiteX14" fmla="*/ 2266950 w 3752850"/>
              <a:gd name="connsiteY14" fmla="*/ 139700 h 577850"/>
              <a:gd name="connsiteX15" fmla="*/ 2355850 w 3752850"/>
              <a:gd name="connsiteY15" fmla="*/ 101600 h 577850"/>
              <a:gd name="connsiteX16" fmla="*/ 2451100 w 3752850"/>
              <a:gd name="connsiteY16" fmla="*/ 69850 h 577850"/>
              <a:gd name="connsiteX17" fmla="*/ 2673350 w 3752850"/>
              <a:gd name="connsiteY17" fmla="*/ 38100 h 577850"/>
              <a:gd name="connsiteX18" fmla="*/ 2813050 w 3752850"/>
              <a:gd name="connsiteY18" fmla="*/ 31750 h 577850"/>
              <a:gd name="connsiteX19" fmla="*/ 3067050 w 3752850"/>
              <a:gd name="connsiteY19" fmla="*/ 50800 h 577850"/>
              <a:gd name="connsiteX20" fmla="*/ 3289300 w 3752850"/>
              <a:gd name="connsiteY20" fmla="*/ 88900 h 577850"/>
              <a:gd name="connsiteX21" fmla="*/ 3403600 w 3752850"/>
              <a:gd name="connsiteY21" fmla="*/ 95250 h 577850"/>
              <a:gd name="connsiteX22" fmla="*/ 3581400 w 3752850"/>
              <a:gd name="connsiteY22" fmla="*/ 76200 h 577850"/>
              <a:gd name="connsiteX23" fmla="*/ 3752850 w 3752850"/>
              <a:gd name="connsiteY23" fmla="*/ 88900 h 577850"/>
              <a:gd name="connsiteX24" fmla="*/ 3613150 w 3752850"/>
              <a:gd name="connsiteY24" fmla="*/ 139700 h 577850"/>
              <a:gd name="connsiteX25" fmla="*/ 3467100 w 3752850"/>
              <a:gd name="connsiteY25" fmla="*/ 152400 h 577850"/>
              <a:gd name="connsiteX26" fmla="*/ 3257550 w 3752850"/>
              <a:gd name="connsiteY26" fmla="*/ 177800 h 577850"/>
              <a:gd name="connsiteX27" fmla="*/ 3225800 w 3752850"/>
              <a:gd name="connsiteY27" fmla="*/ 222250 h 577850"/>
              <a:gd name="connsiteX28" fmla="*/ 2959100 w 3752850"/>
              <a:gd name="connsiteY28" fmla="*/ 190500 h 577850"/>
              <a:gd name="connsiteX29" fmla="*/ 2857500 w 3752850"/>
              <a:gd name="connsiteY29" fmla="*/ 196850 h 577850"/>
              <a:gd name="connsiteX30" fmla="*/ 2686050 w 3752850"/>
              <a:gd name="connsiteY30" fmla="*/ 222250 h 577850"/>
              <a:gd name="connsiteX31" fmla="*/ 2540000 w 3752850"/>
              <a:gd name="connsiteY31" fmla="*/ 311150 h 577850"/>
              <a:gd name="connsiteX32" fmla="*/ 2495550 w 3752850"/>
              <a:gd name="connsiteY32" fmla="*/ 234950 h 577850"/>
              <a:gd name="connsiteX33" fmla="*/ 2470150 w 3752850"/>
              <a:gd name="connsiteY33" fmla="*/ 234950 h 577850"/>
              <a:gd name="connsiteX34" fmla="*/ 2362200 w 3752850"/>
              <a:gd name="connsiteY34" fmla="*/ 285750 h 577850"/>
              <a:gd name="connsiteX35" fmla="*/ 2273300 w 3752850"/>
              <a:gd name="connsiteY35" fmla="*/ 425450 h 577850"/>
              <a:gd name="connsiteX36" fmla="*/ 2209800 w 3752850"/>
              <a:gd name="connsiteY36" fmla="*/ 508000 h 577850"/>
              <a:gd name="connsiteX37" fmla="*/ 2178050 w 3752850"/>
              <a:gd name="connsiteY37" fmla="*/ 577850 h 577850"/>
              <a:gd name="connsiteX38" fmla="*/ 2127250 w 3752850"/>
              <a:gd name="connsiteY38" fmla="*/ 577850 h 577850"/>
              <a:gd name="connsiteX39" fmla="*/ 2082800 w 3752850"/>
              <a:gd name="connsiteY39" fmla="*/ 495300 h 577850"/>
              <a:gd name="connsiteX40" fmla="*/ 2019300 w 3752850"/>
              <a:gd name="connsiteY40" fmla="*/ 444500 h 577850"/>
              <a:gd name="connsiteX41" fmla="*/ 1930400 w 3752850"/>
              <a:gd name="connsiteY41" fmla="*/ 387350 h 577850"/>
              <a:gd name="connsiteX42" fmla="*/ 1866900 w 3752850"/>
              <a:gd name="connsiteY42" fmla="*/ 355600 h 577850"/>
              <a:gd name="connsiteX43" fmla="*/ 1708150 w 3752850"/>
              <a:gd name="connsiteY43" fmla="*/ 330200 h 577850"/>
              <a:gd name="connsiteX44" fmla="*/ 1606550 w 3752850"/>
              <a:gd name="connsiteY44" fmla="*/ 317500 h 577850"/>
              <a:gd name="connsiteX45" fmla="*/ 1504950 w 3752850"/>
              <a:gd name="connsiteY45" fmla="*/ 292100 h 577850"/>
              <a:gd name="connsiteX46" fmla="*/ 1543050 w 3752850"/>
              <a:gd name="connsiteY46" fmla="*/ 215900 h 577850"/>
              <a:gd name="connsiteX47" fmla="*/ 1498600 w 3752850"/>
              <a:gd name="connsiteY47" fmla="*/ 196850 h 577850"/>
              <a:gd name="connsiteX48" fmla="*/ 1390650 w 3752850"/>
              <a:gd name="connsiteY48" fmla="*/ 196850 h 577850"/>
              <a:gd name="connsiteX49" fmla="*/ 1282700 w 3752850"/>
              <a:gd name="connsiteY49" fmla="*/ 190500 h 577850"/>
              <a:gd name="connsiteX50" fmla="*/ 1117600 w 3752850"/>
              <a:gd name="connsiteY50" fmla="*/ 171450 h 577850"/>
              <a:gd name="connsiteX51" fmla="*/ 965200 w 3752850"/>
              <a:gd name="connsiteY51" fmla="*/ 146050 h 577850"/>
              <a:gd name="connsiteX52" fmla="*/ 800100 w 3752850"/>
              <a:gd name="connsiteY52" fmla="*/ 146050 h 577850"/>
              <a:gd name="connsiteX53" fmla="*/ 698500 w 3752850"/>
              <a:gd name="connsiteY53" fmla="*/ 139700 h 577850"/>
              <a:gd name="connsiteX54" fmla="*/ 577850 w 3752850"/>
              <a:gd name="connsiteY54" fmla="*/ 158750 h 577850"/>
              <a:gd name="connsiteX55" fmla="*/ 533400 w 3752850"/>
              <a:gd name="connsiteY55" fmla="*/ 190500 h 577850"/>
              <a:gd name="connsiteX56" fmla="*/ 495300 w 3752850"/>
              <a:gd name="connsiteY56" fmla="*/ 266700 h 577850"/>
              <a:gd name="connsiteX57" fmla="*/ 419100 w 3752850"/>
              <a:gd name="connsiteY57" fmla="*/ 234950 h 577850"/>
              <a:gd name="connsiteX58" fmla="*/ 266700 w 3752850"/>
              <a:gd name="connsiteY58" fmla="*/ 184150 h 577850"/>
              <a:gd name="connsiteX59" fmla="*/ 114300 w 3752850"/>
              <a:gd name="connsiteY59" fmla="*/ 139700 h 577850"/>
              <a:gd name="connsiteX60" fmla="*/ 0 w 3752850"/>
              <a:gd name="connsiteY60" fmla="*/ 9525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752850" h="577850">
                <a:moveTo>
                  <a:pt x="0" y="95250"/>
                </a:moveTo>
                <a:lnTo>
                  <a:pt x="368300" y="57150"/>
                </a:lnTo>
                <a:lnTo>
                  <a:pt x="571500" y="63500"/>
                </a:lnTo>
                <a:lnTo>
                  <a:pt x="946150" y="63500"/>
                </a:lnTo>
                <a:lnTo>
                  <a:pt x="1193800" y="0"/>
                </a:lnTo>
                <a:lnTo>
                  <a:pt x="1416050" y="44450"/>
                </a:lnTo>
                <a:lnTo>
                  <a:pt x="1600200" y="31750"/>
                </a:lnTo>
                <a:lnTo>
                  <a:pt x="1695450" y="31750"/>
                </a:lnTo>
                <a:lnTo>
                  <a:pt x="1784350" y="63500"/>
                </a:lnTo>
                <a:lnTo>
                  <a:pt x="1866900" y="31750"/>
                </a:lnTo>
                <a:lnTo>
                  <a:pt x="1981200" y="44450"/>
                </a:lnTo>
                <a:lnTo>
                  <a:pt x="2095500" y="88900"/>
                </a:lnTo>
                <a:lnTo>
                  <a:pt x="2165350" y="69850"/>
                </a:lnTo>
                <a:lnTo>
                  <a:pt x="2216150" y="88900"/>
                </a:lnTo>
                <a:lnTo>
                  <a:pt x="2266950" y="139700"/>
                </a:lnTo>
                <a:lnTo>
                  <a:pt x="2355850" y="101600"/>
                </a:lnTo>
                <a:lnTo>
                  <a:pt x="2451100" y="69850"/>
                </a:lnTo>
                <a:lnTo>
                  <a:pt x="2673350" y="38100"/>
                </a:lnTo>
                <a:lnTo>
                  <a:pt x="2813050" y="31750"/>
                </a:lnTo>
                <a:lnTo>
                  <a:pt x="3067050" y="50800"/>
                </a:lnTo>
                <a:lnTo>
                  <a:pt x="3289300" y="88900"/>
                </a:lnTo>
                <a:lnTo>
                  <a:pt x="3403600" y="95250"/>
                </a:lnTo>
                <a:lnTo>
                  <a:pt x="3581400" y="76200"/>
                </a:lnTo>
                <a:lnTo>
                  <a:pt x="3752850" y="88900"/>
                </a:lnTo>
                <a:lnTo>
                  <a:pt x="3613150" y="139700"/>
                </a:lnTo>
                <a:lnTo>
                  <a:pt x="3467100" y="152400"/>
                </a:lnTo>
                <a:lnTo>
                  <a:pt x="3257550" y="177800"/>
                </a:lnTo>
                <a:lnTo>
                  <a:pt x="3225800" y="222250"/>
                </a:lnTo>
                <a:lnTo>
                  <a:pt x="2959100" y="190500"/>
                </a:lnTo>
                <a:lnTo>
                  <a:pt x="2857500" y="196850"/>
                </a:lnTo>
                <a:lnTo>
                  <a:pt x="2686050" y="222250"/>
                </a:lnTo>
                <a:lnTo>
                  <a:pt x="2540000" y="311150"/>
                </a:lnTo>
                <a:lnTo>
                  <a:pt x="2495550" y="234950"/>
                </a:lnTo>
                <a:lnTo>
                  <a:pt x="2470150" y="234950"/>
                </a:lnTo>
                <a:lnTo>
                  <a:pt x="2362200" y="285750"/>
                </a:lnTo>
                <a:lnTo>
                  <a:pt x="2273300" y="425450"/>
                </a:lnTo>
                <a:lnTo>
                  <a:pt x="2209800" y="508000"/>
                </a:lnTo>
                <a:lnTo>
                  <a:pt x="2178050" y="577850"/>
                </a:lnTo>
                <a:lnTo>
                  <a:pt x="2127250" y="577850"/>
                </a:lnTo>
                <a:lnTo>
                  <a:pt x="2082800" y="495300"/>
                </a:lnTo>
                <a:lnTo>
                  <a:pt x="2019300" y="444500"/>
                </a:lnTo>
                <a:lnTo>
                  <a:pt x="1930400" y="387350"/>
                </a:lnTo>
                <a:lnTo>
                  <a:pt x="1866900" y="355600"/>
                </a:lnTo>
                <a:lnTo>
                  <a:pt x="1708150" y="330200"/>
                </a:lnTo>
                <a:lnTo>
                  <a:pt x="1606550" y="317500"/>
                </a:lnTo>
                <a:lnTo>
                  <a:pt x="1504950" y="292100"/>
                </a:lnTo>
                <a:lnTo>
                  <a:pt x="1543050" y="215900"/>
                </a:lnTo>
                <a:lnTo>
                  <a:pt x="1498600" y="196850"/>
                </a:lnTo>
                <a:lnTo>
                  <a:pt x="1390650" y="196850"/>
                </a:lnTo>
                <a:lnTo>
                  <a:pt x="1282700" y="190500"/>
                </a:lnTo>
                <a:lnTo>
                  <a:pt x="1117600" y="171450"/>
                </a:lnTo>
                <a:lnTo>
                  <a:pt x="965200" y="146050"/>
                </a:lnTo>
                <a:lnTo>
                  <a:pt x="800100" y="146050"/>
                </a:lnTo>
                <a:lnTo>
                  <a:pt x="698500" y="139700"/>
                </a:lnTo>
                <a:lnTo>
                  <a:pt x="577850" y="158750"/>
                </a:lnTo>
                <a:lnTo>
                  <a:pt x="533400" y="190500"/>
                </a:lnTo>
                <a:lnTo>
                  <a:pt x="495300" y="266700"/>
                </a:lnTo>
                <a:lnTo>
                  <a:pt x="419100" y="234950"/>
                </a:lnTo>
                <a:lnTo>
                  <a:pt x="266700" y="184150"/>
                </a:lnTo>
                <a:lnTo>
                  <a:pt x="114300" y="139700"/>
                </a:lnTo>
                <a:lnTo>
                  <a:pt x="0" y="95250"/>
                </a:lnTo>
                <a:close/>
              </a:path>
            </a:pathLst>
          </a:custGeom>
          <a:solidFill>
            <a:schemeClr val="accent2">
              <a:lumMod val="75000"/>
              <a:alpha val="5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15">
            <a:extLst>
              <a:ext uri="{FF2B5EF4-FFF2-40B4-BE49-F238E27FC236}">
                <a16:creationId xmlns:a16="http://schemas.microsoft.com/office/drawing/2014/main" id="{ADD999A2-C7C0-BFC5-100C-E33D40742100}"/>
              </a:ext>
            </a:extLst>
          </p:cNvPr>
          <p:cNvSpPr/>
          <p:nvPr/>
        </p:nvSpPr>
        <p:spPr>
          <a:xfrm>
            <a:off x="5197339" y="2247146"/>
            <a:ext cx="203200" cy="590550"/>
          </a:xfrm>
          <a:custGeom>
            <a:avLst/>
            <a:gdLst>
              <a:gd name="connsiteX0" fmla="*/ 203200 w 203200"/>
              <a:gd name="connsiteY0" fmla="*/ 0 h 590550"/>
              <a:gd name="connsiteX1" fmla="*/ 127000 w 203200"/>
              <a:gd name="connsiteY1" fmla="*/ 165100 h 590550"/>
              <a:gd name="connsiteX2" fmla="*/ 57150 w 203200"/>
              <a:gd name="connsiteY2" fmla="*/ 387350 h 590550"/>
              <a:gd name="connsiteX3" fmla="*/ 0 w 203200"/>
              <a:gd name="connsiteY3" fmla="*/ 590550 h 590550"/>
              <a:gd name="connsiteX4" fmla="*/ 76200 w 203200"/>
              <a:gd name="connsiteY4" fmla="*/ 476250 h 590550"/>
              <a:gd name="connsiteX5" fmla="*/ 133350 w 203200"/>
              <a:gd name="connsiteY5" fmla="*/ 292100 h 590550"/>
              <a:gd name="connsiteX6" fmla="*/ 171450 w 203200"/>
              <a:gd name="connsiteY6" fmla="*/ 133350 h 590550"/>
              <a:gd name="connsiteX7" fmla="*/ 203200 w 203200"/>
              <a:gd name="connsiteY7"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00" h="590550">
                <a:moveTo>
                  <a:pt x="203200" y="0"/>
                </a:moveTo>
                <a:lnTo>
                  <a:pt x="127000" y="165100"/>
                </a:lnTo>
                <a:lnTo>
                  <a:pt x="57150" y="387350"/>
                </a:lnTo>
                <a:lnTo>
                  <a:pt x="0" y="590550"/>
                </a:lnTo>
                <a:lnTo>
                  <a:pt x="76200" y="476250"/>
                </a:lnTo>
                <a:lnTo>
                  <a:pt x="133350" y="292100"/>
                </a:lnTo>
                <a:lnTo>
                  <a:pt x="171450" y="133350"/>
                </a:lnTo>
                <a:lnTo>
                  <a:pt x="20320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21">
            <a:extLst>
              <a:ext uri="{FF2B5EF4-FFF2-40B4-BE49-F238E27FC236}">
                <a16:creationId xmlns:a16="http://schemas.microsoft.com/office/drawing/2014/main" id="{40BAFC96-0AF9-783C-9EC1-C1777B391B57}"/>
              </a:ext>
            </a:extLst>
          </p:cNvPr>
          <p:cNvSpPr/>
          <p:nvPr/>
        </p:nvSpPr>
        <p:spPr>
          <a:xfrm>
            <a:off x="4130057" y="3241658"/>
            <a:ext cx="910351" cy="2110852"/>
          </a:xfrm>
          <a:custGeom>
            <a:avLst/>
            <a:gdLst>
              <a:gd name="connsiteX0" fmla="*/ 224392 w 886351"/>
              <a:gd name="connsiteY0" fmla="*/ 1957826 h 2086852"/>
              <a:gd name="connsiteX1" fmla="*/ 347808 w 886351"/>
              <a:gd name="connsiteY1" fmla="*/ 1705385 h 2086852"/>
              <a:gd name="connsiteX2" fmla="*/ 415126 w 886351"/>
              <a:gd name="connsiteY2" fmla="*/ 1486602 h 2086852"/>
              <a:gd name="connsiteX3" fmla="*/ 600250 w 886351"/>
              <a:gd name="connsiteY3" fmla="*/ 970499 h 2086852"/>
              <a:gd name="connsiteX4" fmla="*/ 661958 w 886351"/>
              <a:gd name="connsiteY4" fmla="*/ 740496 h 2086852"/>
              <a:gd name="connsiteX5" fmla="*/ 684397 w 886351"/>
              <a:gd name="connsiteY5" fmla="*/ 684398 h 2086852"/>
              <a:gd name="connsiteX6" fmla="*/ 751715 w 886351"/>
              <a:gd name="connsiteY6" fmla="*/ 532933 h 2086852"/>
              <a:gd name="connsiteX7" fmla="*/ 847082 w 886351"/>
              <a:gd name="connsiteY7" fmla="*/ 280491 h 2086852"/>
              <a:gd name="connsiteX8" fmla="*/ 886351 w 886351"/>
              <a:gd name="connsiteY8" fmla="*/ 67318 h 2086852"/>
              <a:gd name="connsiteX9" fmla="*/ 824643 w 886351"/>
              <a:gd name="connsiteY9" fmla="*/ 168295 h 2086852"/>
              <a:gd name="connsiteX10" fmla="*/ 751715 w 886351"/>
              <a:gd name="connsiteY10" fmla="*/ 403907 h 2086852"/>
              <a:gd name="connsiteX11" fmla="*/ 684397 w 886351"/>
              <a:gd name="connsiteY11" fmla="*/ 532933 h 2086852"/>
              <a:gd name="connsiteX12" fmla="*/ 617080 w 886351"/>
              <a:gd name="connsiteY12" fmla="*/ 656349 h 2086852"/>
              <a:gd name="connsiteX13" fmla="*/ 560981 w 886351"/>
              <a:gd name="connsiteY13" fmla="*/ 762935 h 2086852"/>
              <a:gd name="connsiteX14" fmla="*/ 516103 w 886351"/>
              <a:gd name="connsiteY14" fmla="*/ 863912 h 2086852"/>
              <a:gd name="connsiteX15" fmla="*/ 482444 w 886351"/>
              <a:gd name="connsiteY15" fmla="*/ 914400 h 2086852"/>
              <a:gd name="connsiteX16" fmla="*/ 454395 w 886351"/>
              <a:gd name="connsiteY16" fmla="*/ 819034 h 2086852"/>
              <a:gd name="connsiteX17" fmla="*/ 437565 w 886351"/>
              <a:gd name="connsiteY17" fmla="*/ 774155 h 2086852"/>
              <a:gd name="connsiteX18" fmla="*/ 409516 w 886351"/>
              <a:gd name="connsiteY18" fmla="*/ 701227 h 2086852"/>
              <a:gd name="connsiteX19" fmla="*/ 387077 w 886351"/>
              <a:gd name="connsiteY19" fmla="*/ 650739 h 2086852"/>
              <a:gd name="connsiteX20" fmla="*/ 330979 w 886351"/>
              <a:gd name="connsiteY20" fmla="*/ 499274 h 2086852"/>
              <a:gd name="connsiteX21" fmla="*/ 314150 w 886351"/>
              <a:gd name="connsiteY21" fmla="*/ 454396 h 2086852"/>
              <a:gd name="connsiteX22" fmla="*/ 258051 w 886351"/>
              <a:gd name="connsiteY22" fmla="*/ 336589 h 2086852"/>
              <a:gd name="connsiteX23" fmla="*/ 173904 w 886351"/>
              <a:gd name="connsiteY23" fmla="*/ 173905 h 2086852"/>
              <a:gd name="connsiteX24" fmla="*/ 39269 w 886351"/>
              <a:gd name="connsiteY24" fmla="*/ 16830 h 2086852"/>
              <a:gd name="connsiteX25" fmla="*/ 0 w 886351"/>
              <a:gd name="connsiteY25" fmla="*/ 0 h 2086852"/>
              <a:gd name="connsiteX26" fmla="*/ 28049 w 886351"/>
              <a:gd name="connsiteY26" fmla="*/ 129026 h 2086852"/>
              <a:gd name="connsiteX27" fmla="*/ 145855 w 886351"/>
              <a:gd name="connsiteY27" fmla="*/ 353419 h 2086852"/>
              <a:gd name="connsiteX28" fmla="*/ 291710 w 886351"/>
              <a:gd name="connsiteY28" fmla="*/ 673178 h 2086852"/>
              <a:gd name="connsiteX29" fmla="*/ 364638 w 886351"/>
              <a:gd name="connsiteY29" fmla="*/ 976108 h 2086852"/>
              <a:gd name="connsiteX30" fmla="*/ 370248 w 886351"/>
              <a:gd name="connsiteY30" fmla="*/ 1150013 h 2086852"/>
              <a:gd name="connsiteX31" fmla="*/ 353418 w 886351"/>
              <a:gd name="connsiteY31" fmla="*/ 1380015 h 2086852"/>
              <a:gd name="connsiteX32" fmla="*/ 308540 w 886351"/>
              <a:gd name="connsiteY32" fmla="*/ 1548310 h 2086852"/>
              <a:gd name="connsiteX33" fmla="*/ 230002 w 886351"/>
              <a:gd name="connsiteY33" fmla="*/ 1739043 h 2086852"/>
              <a:gd name="connsiteX34" fmla="*/ 129026 w 886351"/>
              <a:gd name="connsiteY34" fmla="*/ 1980265 h 2086852"/>
              <a:gd name="connsiteX35" fmla="*/ 123416 w 886351"/>
              <a:gd name="connsiteY35" fmla="*/ 2086852 h 2086852"/>
              <a:gd name="connsiteX36" fmla="*/ 224392 w 886351"/>
              <a:gd name="connsiteY36" fmla="*/ 1957826 h 2086852"/>
              <a:gd name="connsiteX0" fmla="*/ 224392 w 886351"/>
              <a:gd name="connsiteY0" fmla="*/ 1957826 h 2086852"/>
              <a:gd name="connsiteX1" fmla="*/ 347808 w 886351"/>
              <a:gd name="connsiteY1" fmla="*/ 1705385 h 2086852"/>
              <a:gd name="connsiteX2" fmla="*/ 415126 w 886351"/>
              <a:gd name="connsiteY2" fmla="*/ 1486602 h 2086852"/>
              <a:gd name="connsiteX3" fmla="*/ 600250 w 886351"/>
              <a:gd name="connsiteY3" fmla="*/ 970499 h 2086852"/>
              <a:gd name="connsiteX4" fmla="*/ 661958 w 886351"/>
              <a:gd name="connsiteY4" fmla="*/ 740496 h 2086852"/>
              <a:gd name="connsiteX5" fmla="*/ 684397 w 886351"/>
              <a:gd name="connsiteY5" fmla="*/ 684398 h 2086852"/>
              <a:gd name="connsiteX6" fmla="*/ 751715 w 886351"/>
              <a:gd name="connsiteY6" fmla="*/ 532933 h 2086852"/>
              <a:gd name="connsiteX7" fmla="*/ 847082 w 886351"/>
              <a:gd name="connsiteY7" fmla="*/ 280491 h 2086852"/>
              <a:gd name="connsiteX8" fmla="*/ 886351 w 886351"/>
              <a:gd name="connsiteY8" fmla="*/ 67318 h 2086852"/>
              <a:gd name="connsiteX9" fmla="*/ 824643 w 886351"/>
              <a:gd name="connsiteY9" fmla="*/ 168295 h 2086852"/>
              <a:gd name="connsiteX10" fmla="*/ 751715 w 886351"/>
              <a:gd name="connsiteY10" fmla="*/ 403907 h 2086852"/>
              <a:gd name="connsiteX11" fmla="*/ 672397 w 886351"/>
              <a:gd name="connsiteY11" fmla="*/ 518533 h 2086852"/>
              <a:gd name="connsiteX12" fmla="*/ 617080 w 886351"/>
              <a:gd name="connsiteY12" fmla="*/ 656349 h 2086852"/>
              <a:gd name="connsiteX13" fmla="*/ 560981 w 886351"/>
              <a:gd name="connsiteY13" fmla="*/ 762935 h 2086852"/>
              <a:gd name="connsiteX14" fmla="*/ 516103 w 886351"/>
              <a:gd name="connsiteY14" fmla="*/ 863912 h 2086852"/>
              <a:gd name="connsiteX15" fmla="*/ 482444 w 886351"/>
              <a:gd name="connsiteY15" fmla="*/ 914400 h 2086852"/>
              <a:gd name="connsiteX16" fmla="*/ 454395 w 886351"/>
              <a:gd name="connsiteY16" fmla="*/ 819034 h 2086852"/>
              <a:gd name="connsiteX17" fmla="*/ 437565 w 886351"/>
              <a:gd name="connsiteY17" fmla="*/ 774155 h 2086852"/>
              <a:gd name="connsiteX18" fmla="*/ 409516 w 886351"/>
              <a:gd name="connsiteY18" fmla="*/ 701227 h 2086852"/>
              <a:gd name="connsiteX19" fmla="*/ 387077 w 886351"/>
              <a:gd name="connsiteY19" fmla="*/ 650739 h 2086852"/>
              <a:gd name="connsiteX20" fmla="*/ 330979 w 886351"/>
              <a:gd name="connsiteY20" fmla="*/ 499274 h 2086852"/>
              <a:gd name="connsiteX21" fmla="*/ 314150 w 886351"/>
              <a:gd name="connsiteY21" fmla="*/ 454396 h 2086852"/>
              <a:gd name="connsiteX22" fmla="*/ 258051 w 886351"/>
              <a:gd name="connsiteY22" fmla="*/ 336589 h 2086852"/>
              <a:gd name="connsiteX23" fmla="*/ 173904 w 886351"/>
              <a:gd name="connsiteY23" fmla="*/ 173905 h 2086852"/>
              <a:gd name="connsiteX24" fmla="*/ 39269 w 886351"/>
              <a:gd name="connsiteY24" fmla="*/ 16830 h 2086852"/>
              <a:gd name="connsiteX25" fmla="*/ 0 w 886351"/>
              <a:gd name="connsiteY25" fmla="*/ 0 h 2086852"/>
              <a:gd name="connsiteX26" fmla="*/ 28049 w 886351"/>
              <a:gd name="connsiteY26" fmla="*/ 129026 h 2086852"/>
              <a:gd name="connsiteX27" fmla="*/ 145855 w 886351"/>
              <a:gd name="connsiteY27" fmla="*/ 353419 h 2086852"/>
              <a:gd name="connsiteX28" fmla="*/ 291710 w 886351"/>
              <a:gd name="connsiteY28" fmla="*/ 673178 h 2086852"/>
              <a:gd name="connsiteX29" fmla="*/ 364638 w 886351"/>
              <a:gd name="connsiteY29" fmla="*/ 976108 h 2086852"/>
              <a:gd name="connsiteX30" fmla="*/ 370248 w 886351"/>
              <a:gd name="connsiteY30" fmla="*/ 1150013 h 2086852"/>
              <a:gd name="connsiteX31" fmla="*/ 353418 w 886351"/>
              <a:gd name="connsiteY31" fmla="*/ 1380015 h 2086852"/>
              <a:gd name="connsiteX32" fmla="*/ 308540 w 886351"/>
              <a:gd name="connsiteY32" fmla="*/ 1548310 h 2086852"/>
              <a:gd name="connsiteX33" fmla="*/ 230002 w 886351"/>
              <a:gd name="connsiteY33" fmla="*/ 1739043 h 2086852"/>
              <a:gd name="connsiteX34" fmla="*/ 129026 w 886351"/>
              <a:gd name="connsiteY34" fmla="*/ 1980265 h 2086852"/>
              <a:gd name="connsiteX35" fmla="*/ 123416 w 886351"/>
              <a:gd name="connsiteY35" fmla="*/ 2086852 h 2086852"/>
              <a:gd name="connsiteX36" fmla="*/ 224392 w 886351"/>
              <a:gd name="connsiteY36" fmla="*/ 1957826 h 2086852"/>
              <a:gd name="connsiteX0" fmla="*/ 224392 w 886351"/>
              <a:gd name="connsiteY0" fmla="*/ 1957826 h 2086852"/>
              <a:gd name="connsiteX1" fmla="*/ 347808 w 886351"/>
              <a:gd name="connsiteY1" fmla="*/ 1705385 h 2086852"/>
              <a:gd name="connsiteX2" fmla="*/ 415126 w 886351"/>
              <a:gd name="connsiteY2" fmla="*/ 1486602 h 2086852"/>
              <a:gd name="connsiteX3" fmla="*/ 600250 w 886351"/>
              <a:gd name="connsiteY3" fmla="*/ 970499 h 2086852"/>
              <a:gd name="connsiteX4" fmla="*/ 661958 w 886351"/>
              <a:gd name="connsiteY4" fmla="*/ 740496 h 2086852"/>
              <a:gd name="connsiteX5" fmla="*/ 684397 w 886351"/>
              <a:gd name="connsiteY5" fmla="*/ 684398 h 2086852"/>
              <a:gd name="connsiteX6" fmla="*/ 751715 w 886351"/>
              <a:gd name="connsiteY6" fmla="*/ 532933 h 2086852"/>
              <a:gd name="connsiteX7" fmla="*/ 847082 w 886351"/>
              <a:gd name="connsiteY7" fmla="*/ 280491 h 2086852"/>
              <a:gd name="connsiteX8" fmla="*/ 886351 w 886351"/>
              <a:gd name="connsiteY8" fmla="*/ 67318 h 2086852"/>
              <a:gd name="connsiteX9" fmla="*/ 824643 w 886351"/>
              <a:gd name="connsiteY9" fmla="*/ 168295 h 2086852"/>
              <a:gd name="connsiteX10" fmla="*/ 730115 w 886351"/>
              <a:gd name="connsiteY10" fmla="*/ 377507 h 2086852"/>
              <a:gd name="connsiteX11" fmla="*/ 672397 w 886351"/>
              <a:gd name="connsiteY11" fmla="*/ 518533 h 2086852"/>
              <a:gd name="connsiteX12" fmla="*/ 617080 w 886351"/>
              <a:gd name="connsiteY12" fmla="*/ 656349 h 2086852"/>
              <a:gd name="connsiteX13" fmla="*/ 560981 w 886351"/>
              <a:gd name="connsiteY13" fmla="*/ 762935 h 2086852"/>
              <a:gd name="connsiteX14" fmla="*/ 516103 w 886351"/>
              <a:gd name="connsiteY14" fmla="*/ 863912 h 2086852"/>
              <a:gd name="connsiteX15" fmla="*/ 482444 w 886351"/>
              <a:gd name="connsiteY15" fmla="*/ 914400 h 2086852"/>
              <a:gd name="connsiteX16" fmla="*/ 454395 w 886351"/>
              <a:gd name="connsiteY16" fmla="*/ 819034 h 2086852"/>
              <a:gd name="connsiteX17" fmla="*/ 437565 w 886351"/>
              <a:gd name="connsiteY17" fmla="*/ 774155 h 2086852"/>
              <a:gd name="connsiteX18" fmla="*/ 409516 w 886351"/>
              <a:gd name="connsiteY18" fmla="*/ 701227 h 2086852"/>
              <a:gd name="connsiteX19" fmla="*/ 387077 w 886351"/>
              <a:gd name="connsiteY19" fmla="*/ 650739 h 2086852"/>
              <a:gd name="connsiteX20" fmla="*/ 330979 w 886351"/>
              <a:gd name="connsiteY20" fmla="*/ 499274 h 2086852"/>
              <a:gd name="connsiteX21" fmla="*/ 314150 w 886351"/>
              <a:gd name="connsiteY21" fmla="*/ 454396 h 2086852"/>
              <a:gd name="connsiteX22" fmla="*/ 258051 w 886351"/>
              <a:gd name="connsiteY22" fmla="*/ 336589 h 2086852"/>
              <a:gd name="connsiteX23" fmla="*/ 173904 w 886351"/>
              <a:gd name="connsiteY23" fmla="*/ 173905 h 2086852"/>
              <a:gd name="connsiteX24" fmla="*/ 39269 w 886351"/>
              <a:gd name="connsiteY24" fmla="*/ 16830 h 2086852"/>
              <a:gd name="connsiteX25" fmla="*/ 0 w 886351"/>
              <a:gd name="connsiteY25" fmla="*/ 0 h 2086852"/>
              <a:gd name="connsiteX26" fmla="*/ 28049 w 886351"/>
              <a:gd name="connsiteY26" fmla="*/ 129026 h 2086852"/>
              <a:gd name="connsiteX27" fmla="*/ 145855 w 886351"/>
              <a:gd name="connsiteY27" fmla="*/ 353419 h 2086852"/>
              <a:gd name="connsiteX28" fmla="*/ 291710 w 886351"/>
              <a:gd name="connsiteY28" fmla="*/ 673178 h 2086852"/>
              <a:gd name="connsiteX29" fmla="*/ 364638 w 886351"/>
              <a:gd name="connsiteY29" fmla="*/ 976108 h 2086852"/>
              <a:gd name="connsiteX30" fmla="*/ 370248 w 886351"/>
              <a:gd name="connsiteY30" fmla="*/ 1150013 h 2086852"/>
              <a:gd name="connsiteX31" fmla="*/ 353418 w 886351"/>
              <a:gd name="connsiteY31" fmla="*/ 1380015 h 2086852"/>
              <a:gd name="connsiteX32" fmla="*/ 308540 w 886351"/>
              <a:gd name="connsiteY32" fmla="*/ 1548310 h 2086852"/>
              <a:gd name="connsiteX33" fmla="*/ 230002 w 886351"/>
              <a:gd name="connsiteY33" fmla="*/ 1739043 h 2086852"/>
              <a:gd name="connsiteX34" fmla="*/ 129026 w 886351"/>
              <a:gd name="connsiteY34" fmla="*/ 1980265 h 2086852"/>
              <a:gd name="connsiteX35" fmla="*/ 123416 w 886351"/>
              <a:gd name="connsiteY35" fmla="*/ 2086852 h 2086852"/>
              <a:gd name="connsiteX36" fmla="*/ 224392 w 886351"/>
              <a:gd name="connsiteY36" fmla="*/ 1957826 h 2086852"/>
              <a:gd name="connsiteX0" fmla="*/ 224392 w 886351"/>
              <a:gd name="connsiteY0" fmla="*/ 1957826 h 2086852"/>
              <a:gd name="connsiteX1" fmla="*/ 347808 w 886351"/>
              <a:gd name="connsiteY1" fmla="*/ 1705385 h 2086852"/>
              <a:gd name="connsiteX2" fmla="*/ 415126 w 886351"/>
              <a:gd name="connsiteY2" fmla="*/ 1486602 h 2086852"/>
              <a:gd name="connsiteX3" fmla="*/ 600250 w 886351"/>
              <a:gd name="connsiteY3" fmla="*/ 970499 h 2086852"/>
              <a:gd name="connsiteX4" fmla="*/ 661958 w 886351"/>
              <a:gd name="connsiteY4" fmla="*/ 740496 h 2086852"/>
              <a:gd name="connsiteX5" fmla="*/ 684397 w 886351"/>
              <a:gd name="connsiteY5" fmla="*/ 684398 h 2086852"/>
              <a:gd name="connsiteX6" fmla="*/ 751715 w 886351"/>
              <a:gd name="connsiteY6" fmla="*/ 532933 h 2086852"/>
              <a:gd name="connsiteX7" fmla="*/ 878282 w 886351"/>
              <a:gd name="connsiteY7" fmla="*/ 220491 h 2086852"/>
              <a:gd name="connsiteX8" fmla="*/ 886351 w 886351"/>
              <a:gd name="connsiteY8" fmla="*/ 67318 h 2086852"/>
              <a:gd name="connsiteX9" fmla="*/ 824643 w 886351"/>
              <a:gd name="connsiteY9" fmla="*/ 168295 h 2086852"/>
              <a:gd name="connsiteX10" fmla="*/ 730115 w 886351"/>
              <a:gd name="connsiteY10" fmla="*/ 377507 h 2086852"/>
              <a:gd name="connsiteX11" fmla="*/ 672397 w 886351"/>
              <a:gd name="connsiteY11" fmla="*/ 518533 h 2086852"/>
              <a:gd name="connsiteX12" fmla="*/ 617080 w 886351"/>
              <a:gd name="connsiteY12" fmla="*/ 656349 h 2086852"/>
              <a:gd name="connsiteX13" fmla="*/ 560981 w 886351"/>
              <a:gd name="connsiteY13" fmla="*/ 762935 h 2086852"/>
              <a:gd name="connsiteX14" fmla="*/ 516103 w 886351"/>
              <a:gd name="connsiteY14" fmla="*/ 863912 h 2086852"/>
              <a:gd name="connsiteX15" fmla="*/ 482444 w 886351"/>
              <a:gd name="connsiteY15" fmla="*/ 914400 h 2086852"/>
              <a:gd name="connsiteX16" fmla="*/ 454395 w 886351"/>
              <a:gd name="connsiteY16" fmla="*/ 819034 h 2086852"/>
              <a:gd name="connsiteX17" fmla="*/ 437565 w 886351"/>
              <a:gd name="connsiteY17" fmla="*/ 774155 h 2086852"/>
              <a:gd name="connsiteX18" fmla="*/ 409516 w 886351"/>
              <a:gd name="connsiteY18" fmla="*/ 701227 h 2086852"/>
              <a:gd name="connsiteX19" fmla="*/ 387077 w 886351"/>
              <a:gd name="connsiteY19" fmla="*/ 650739 h 2086852"/>
              <a:gd name="connsiteX20" fmla="*/ 330979 w 886351"/>
              <a:gd name="connsiteY20" fmla="*/ 499274 h 2086852"/>
              <a:gd name="connsiteX21" fmla="*/ 314150 w 886351"/>
              <a:gd name="connsiteY21" fmla="*/ 454396 h 2086852"/>
              <a:gd name="connsiteX22" fmla="*/ 258051 w 886351"/>
              <a:gd name="connsiteY22" fmla="*/ 336589 h 2086852"/>
              <a:gd name="connsiteX23" fmla="*/ 173904 w 886351"/>
              <a:gd name="connsiteY23" fmla="*/ 173905 h 2086852"/>
              <a:gd name="connsiteX24" fmla="*/ 39269 w 886351"/>
              <a:gd name="connsiteY24" fmla="*/ 16830 h 2086852"/>
              <a:gd name="connsiteX25" fmla="*/ 0 w 886351"/>
              <a:gd name="connsiteY25" fmla="*/ 0 h 2086852"/>
              <a:gd name="connsiteX26" fmla="*/ 28049 w 886351"/>
              <a:gd name="connsiteY26" fmla="*/ 129026 h 2086852"/>
              <a:gd name="connsiteX27" fmla="*/ 145855 w 886351"/>
              <a:gd name="connsiteY27" fmla="*/ 353419 h 2086852"/>
              <a:gd name="connsiteX28" fmla="*/ 291710 w 886351"/>
              <a:gd name="connsiteY28" fmla="*/ 673178 h 2086852"/>
              <a:gd name="connsiteX29" fmla="*/ 364638 w 886351"/>
              <a:gd name="connsiteY29" fmla="*/ 976108 h 2086852"/>
              <a:gd name="connsiteX30" fmla="*/ 370248 w 886351"/>
              <a:gd name="connsiteY30" fmla="*/ 1150013 h 2086852"/>
              <a:gd name="connsiteX31" fmla="*/ 353418 w 886351"/>
              <a:gd name="connsiteY31" fmla="*/ 1380015 h 2086852"/>
              <a:gd name="connsiteX32" fmla="*/ 308540 w 886351"/>
              <a:gd name="connsiteY32" fmla="*/ 1548310 h 2086852"/>
              <a:gd name="connsiteX33" fmla="*/ 230002 w 886351"/>
              <a:gd name="connsiteY33" fmla="*/ 1739043 h 2086852"/>
              <a:gd name="connsiteX34" fmla="*/ 129026 w 886351"/>
              <a:gd name="connsiteY34" fmla="*/ 1980265 h 2086852"/>
              <a:gd name="connsiteX35" fmla="*/ 123416 w 886351"/>
              <a:gd name="connsiteY35" fmla="*/ 2086852 h 2086852"/>
              <a:gd name="connsiteX36" fmla="*/ 224392 w 886351"/>
              <a:gd name="connsiteY36" fmla="*/ 1957826 h 2086852"/>
              <a:gd name="connsiteX0" fmla="*/ 224392 w 886351"/>
              <a:gd name="connsiteY0" fmla="*/ 1957826 h 2086852"/>
              <a:gd name="connsiteX1" fmla="*/ 347808 w 886351"/>
              <a:gd name="connsiteY1" fmla="*/ 1705385 h 2086852"/>
              <a:gd name="connsiteX2" fmla="*/ 415126 w 886351"/>
              <a:gd name="connsiteY2" fmla="*/ 1486602 h 2086852"/>
              <a:gd name="connsiteX3" fmla="*/ 600250 w 886351"/>
              <a:gd name="connsiteY3" fmla="*/ 970499 h 2086852"/>
              <a:gd name="connsiteX4" fmla="*/ 669158 w 886351"/>
              <a:gd name="connsiteY4" fmla="*/ 774096 h 2086852"/>
              <a:gd name="connsiteX5" fmla="*/ 684397 w 886351"/>
              <a:gd name="connsiteY5" fmla="*/ 684398 h 2086852"/>
              <a:gd name="connsiteX6" fmla="*/ 751715 w 886351"/>
              <a:gd name="connsiteY6" fmla="*/ 532933 h 2086852"/>
              <a:gd name="connsiteX7" fmla="*/ 878282 w 886351"/>
              <a:gd name="connsiteY7" fmla="*/ 220491 h 2086852"/>
              <a:gd name="connsiteX8" fmla="*/ 886351 w 886351"/>
              <a:gd name="connsiteY8" fmla="*/ 67318 h 2086852"/>
              <a:gd name="connsiteX9" fmla="*/ 824643 w 886351"/>
              <a:gd name="connsiteY9" fmla="*/ 168295 h 2086852"/>
              <a:gd name="connsiteX10" fmla="*/ 730115 w 886351"/>
              <a:gd name="connsiteY10" fmla="*/ 377507 h 2086852"/>
              <a:gd name="connsiteX11" fmla="*/ 672397 w 886351"/>
              <a:gd name="connsiteY11" fmla="*/ 518533 h 2086852"/>
              <a:gd name="connsiteX12" fmla="*/ 617080 w 886351"/>
              <a:gd name="connsiteY12" fmla="*/ 656349 h 2086852"/>
              <a:gd name="connsiteX13" fmla="*/ 560981 w 886351"/>
              <a:gd name="connsiteY13" fmla="*/ 762935 h 2086852"/>
              <a:gd name="connsiteX14" fmla="*/ 516103 w 886351"/>
              <a:gd name="connsiteY14" fmla="*/ 863912 h 2086852"/>
              <a:gd name="connsiteX15" fmla="*/ 482444 w 886351"/>
              <a:gd name="connsiteY15" fmla="*/ 914400 h 2086852"/>
              <a:gd name="connsiteX16" fmla="*/ 454395 w 886351"/>
              <a:gd name="connsiteY16" fmla="*/ 819034 h 2086852"/>
              <a:gd name="connsiteX17" fmla="*/ 437565 w 886351"/>
              <a:gd name="connsiteY17" fmla="*/ 774155 h 2086852"/>
              <a:gd name="connsiteX18" fmla="*/ 409516 w 886351"/>
              <a:gd name="connsiteY18" fmla="*/ 701227 h 2086852"/>
              <a:gd name="connsiteX19" fmla="*/ 387077 w 886351"/>
              <a:gd name="connsiteY19" fmla="*/ 650739 h 2086852"/>
              <a:gd name="connsiteX20" fmla="*/ 330979 w 886351"/>
              <a:gd name="connsiteY20" fmla="*/ 499274 h 2086852"/>
              <a:gd name="connsiteX21" fmla="*/ 314150 w 886351"/>
              <a:gd name="connsiteY21" fmla="*/ 454396 h 2086852"/>
              <a:gd name="connsiteX22" fmla="*/ 258051 w 886351"/>
              <a:gd name="connsiteY22" fmla="*/ 336589 h 2086852"/>
              <a:gd name="connsiteX23" fmla="*/ 173904 w 886351"/>
              <a:gd name="connsiteY23" fmla="*/ 173905 h 2086852"/>
              <a:gd name="connsiteX24" fmla="*/ 39269 w 886351"/>
              <a:gd name="connsiteY24" fmla="*/ 16830 h 2086852"/>
              <a:gd name="connsiteX25" fmla="*/ 0 w 886351"/>
              <a:gd name="connsiteY25" fmla="*/ 0 h 2086852"/>
              <a:gd name="connsiteX26" fmla="*/ 28049 w 886351"/>
              <a:gd name="connsiteY26" fmla="*/ 129026 h 2086852"/>
              <a:gd name="connsiteX27" fmla="*/ 145855 w 886351"/>
              <a:gd name="connsiteY27" fmla="*/ 353419 h 2086852"/>
              <a:gd name="connsiteX28" fmla="*/ 291710 w 886351"/>
              <a:gd name="connsiteY28" fmla="*/ 673178 h 2086852"/>
              <a:gd name="connsiteX29" fmla="*/ 364638 w 886351"/>
              <a:gd name="connsiteY29" fmla="*/ 976108 h 2086852"/>
              <a:gd name="connsiteX30" fmla="*/ 370248 w 886351"/>
              <a:gd name="connsiteY30" fmla="*/ 1150013 h 2086852"/>
              <a:gd name="connsiteX31" fmla="*/ 353418 w 886351"/>
              <a:gd name="connsiteY31" fmla="*/ 1380015 h 2086852"/>
              <a:gd name="connsiteX32" fmla="*/ 308540 w 886351"/>
              <a:gd name="connsiteY32" fmla="*/ 1548310 h 2086852"/>
              <a:gd name="connsiteX33" fmla="*/ 230002 w 886351"/>
              <a:gd name="connsiteY33" fmla="*/ 1739043 h 2086852"/>
              <a:gd name="connsiteX34" fmla="*/ 129026 w 886351"/>
              <a:gd name="connsiteY34" fmla="*/ 1980265 h 2086852"/>
              <a:gd name="connsiteX35" fmla="*/ 123416 w 886351"/>
              <a:gd name="connsiteY35" fmla="*/ 2086852 h 2086852"/>
              <a:gd name="connsiteX36" fmla="*/ 224392 w 886351"/>
              <a:gd name="connsiteY36" fmla="*/ 1957826 h 2086852"/>
              <a:gd name="connsiteX0" fmla="*/ 224392 w 886351"/>
              <a:gd name="connsiteY0" fmla="*/ 1957826 h 2086852"/>
              <a:gd name="connsiteX1" fmla="*/ 347808 w 886351"/>
              <a:gd name="connsiteY1" fmla="*/ 1705385 h 2086852"/>
              <a:gd name="connsiteX2" fmla="*/ 415126 w 886351"/>
              <a:gd name="connsiteY2" fmla="*/ 1486602 h 2086852"/>
              <a:gd name="connsiteX3" fmla="*/ 600250 w 886351"/>
              <a:gd name="connsiteY3" fmla="*/ 970499 h 2086852"/>
              <a:gd name="connsiteX4" fmla="*/ 669158 w 886351"/>
              <a:gd name="connsiteY4" fmla="*/ 774096 h 2086852"/>
              <a:gd name="connsiteX5" fmla="*/ 715597 w 886351"/>
              <a:gd name="connsiteY5" fmla="*/ 657998 h 2086852"/>
              <a:gd name="connsiteX6" fmla="*/ 751715 w 886351"/>
              <a:gd name="connsiteY6" fmla="*/ 532933 h 2086852"/>
              <a:gd name="connsiteX7" fmla="*/ 878282 w 886351"/>
              <a:gd name="connsiteY7" fmla="*/ 220491 h 2086852"/>
              <a:gd name="connsiteX8" fmla="*/ 886351 w 886351"/>
              <a:gd name="connsiteY8" fmla="*/ 67318 h 2086852"/>
              <a:gd name="connsiteX9" fmla="*/ 824643 w 886351"/>
              <a:gd name="connsiteY9" fmla="*/ 168295 h 2086852"/>
              <a:gd name="connsiteX10" fmla="*/ 730115 w 886351"/>
              <a:gd name="connsiteY10" fmla="*/ 377507 h 2086852"/>
              <a:gd name="connsiteX11" fmla="*/ 672397 w 886351"/>
              <a:gd name="connsiteY11" fmla="*/ 518533 h 2086852"/>
              <a:gd name="connsiteX12" fmla="*/ 617080 w 886351"/>
              <a:gd name="connsiteY12" fmla="*/ 656349 h 2086852"/>
              <a:gd name="connsiteX13" fmla="*/ 560981 w 886351"/>
              <a:gd name="connsiteY13" fmla="*/ 762935 h 2086852"/>
              <a:gd name="connsiteX14" fmla="*/ 516103 w 886351"/>
              <a:gd name="connsiteY14" fmla="*/ 863912 h 2086852"/>
              <a:gd name="connsiteX15" fmla="*/ 482444 w 886351"/>
              <a:gd name="connsiteY15" fmla="*/ 914400 h 2086852"/>
              <a:gd name="connsiteX16" fmla="*/ 454395 w 886351"/>
              <a:gd name="connsiteY16" fmla="*/ 819034 h 2086852"/>
              <a:gd name="connsiteX17" fmla="*/ 437565 w 886351"/>
              <a:gd name="connsiteY17" fmla="*/ 774155 h 2086852"/>
              <a:gd name="connsiteX18" fmla="*/ 409516 w 886351"/>
              <a:gd name="connsiteY18" fmla="*/ 701227 h 2086852"/>
              <a:gd name="connsiteX19" fmla="*/ 387077 w 886351"/>
              <a:gd name="connsiteY19" fmla="*/ 650739 h 2086852"/>
              <a:gd name="connsiteX20" fmla="*/ 330979 w 886351"/>
              <a:gd name="connsiteY20" fmla="*/ 499274 h 2086852"/>
              <a:gd name="connsiteX21" fmla="*/ 314150 w 886351"/>
              <a:gd name="connsiteY21" fmla="*/ 454396 h 2086852"/>
              <a:gd name="connsiteX22" fmla="*/ 258051 w 886351"/>
              <a:gd name="connsiteY22" fmla="*/ 336589 h 2086852"/>
              <a:gd name="connsiteX23" fmla="*/ 173904 w 886351"/>
              <a:gd name="connsiteY23" fmla="*/ 173905 h 2086852"/>
              <a:gd name="connsiteX24" fmla="*/ 39269 w 886351"/>
              <a:gd name="connsiteY24" fmla="*/ 16830 h 2086852"/>
              <a:gd name="connsiteX25" fmla="*/ 0 w 886351"/>
              <a:gd name="connsiteY25" fmla="*/ 0 h 2086852"/>
              <a:gd name="connsiteX26" fmla="*/ 28049 w 886351"/>
              <a:gd name="connsiteY26" fmla="*/ 129026 h 2086852"/>
              <a:gd name="connsiteX27" fmla="*/ 145855 w 886351"/>
              <a:gd name="connsiteY27" fmla="*/ 353419 h 2086852"/>
              <a:gd name="connsiteX28" fmla="*/ 291710 w 886351"/>
              <a:gd name="connsiteY28" fmla="*/ 673178 h 2086852"/>
              <a:gd name="connsiteX29" fmla="*/ 364638 w 886351"/>
              <a:gd name="connsiteY29" fmla="*/ 976108 h 2086852"/>
              <a:gd name="connsiteX30" fmla="*/ 370248 w 886351"/>
              <a:gd name="connsiteY30" fmla="*/ 1150013 h 2086852"/>
              <a:gd name="connsiteX31" fmla="*/ 353418 w 886351"/>
              <a:gd name="connsiteY31" fmla="*/ 1380015 h 2086852"/>
              <a:gd name="connsiteX32" fmla="*/ 308540 w 886351"/>
              <a:gd name="connsiteY32" fmla="*/ 1548310 h 2086852"/>
              <a:gd name="connsiteX33" fmla="*/ 230002 w 886351"/>
              <a:gd name="connsiteY33" fmla="*/ 1739043 h 2086852"/>
              <a:gd name="connsiteX34" fmla="*/ 129026 w 886351"/>
              <a:gd name="connsiteY34" fmla="*/ 1980265 h 2086852"/>
              <a:gd name="connsiteX35" fmla="*/ 123416 w 886351"/>
              <a:gd name="connsiteY35" fmla="*/ 2086852 h 2086852"/>
              <a:gd name="connsiteX36" fmla="*/ 224392 w 886351"/>
              <a:gd name="connsiteY36" fmla="*/ 1957826 h 2086852"/>
              <a:gd name="connsiteX0" fmla="*/ 224392 w 910351"/>
              <a:gd name="connsiteY0" fmla="*/ 1957826 h 2086852"/>
              <a:gd name="connsiteX1" fmla="*/ 347808 w 910351"/>
              <a:gd name="connsiteY1" fmla="*/ 1705385 h 2086852"/>
              <a:gd name="connsiteX2" fmla="*/ 415126 w 910351"/>
              <a:gd name="connsiteY2" fmla="*/ 1486602 h 2086852"/>
              <a:gd name="connsiteX3" fmla="*/ 600250 w 910351"/>
              <a:gd name="connsiteY3" fmla="*/ 970499 h 2086852"/>
              <a:gd name="connsiteX4" fmla="*/ 669158 w 910351"/>
              <a:gd name="connsiteY4" fmla="*/ 774096 h 2086852"/>
              <a:gd name="connsiteX5" fmla="*/ 715597 w 910351"/>
              <a:gd name="connsiteY5" fmla="*/ 657998 h 2086852"/>
              <a:gd name="connsiteX6" fmla="*/ 751715 w 910351"/>
              <a:gd name="connsiteY6" fmla="*/ 532933 h 2086852"/>
              <a:gd name="connsiteX7" fmla="*/ 878282 w 910351"/>
              <a:gd name="connsiteY7" fmla="*/ 220491 h 2086852"/>
              <a:gd name="connsiteX8" fmla="*/ 910351 w 910351"/>
              <a:gd name="connsiteY8" fmla="*/ 19318 h 2086852"/>
              <a:gd name="connsiteX9" fmla="*/ 824643 w 910351"/>
              <a:gd name="connsiteY9" fmla="*/ 168295 h 2086852"/>
              <a:gd name="connsiteX10" fmla="*/ 730115 w 910351"/>
              <a:gd name="connsiteY10" fmla="*/ 377507 h 2086852"/>
              <a:gd name="connsiteX11" fmla="*/ 672397 w 910351"/>
              <a:gd name="connsiteY11" fmla="*/ 518533 h 2086852"/>
              <a:gd name="connsiteX12" fmla="*/ 617080 w 910351"/>
              <a:gd name="connsiteY12" fmla="*/ 656349 h 2086852"/>
              <a:gd name="connsiteX13" fmla="*/ 560981 w 910351"/>
              <a:gd name="connsiteY13" fmla="*/ 762935 h 2086852"/>
              <a:gd name="connsiteX14" fmla="*/ 516103 w 910351"/>
              <a:gd name="connsiteY14" fmla="*/ 863912 h 2086852"/>
              <a:gd name="connsiteX15" fmla="*/ 482444 w 910351"/>
              <a:gd name="connsiteY15" fmla="*/ 914400 h 2086852"/>
              <a:gd name="connsiteX16" fmla="*/ 454395 w 910351"/>
              <a:gd name="connsiteY16" fmla="*/ 819034 h 2086852"/>
              <a:gd name="connsiteX17" fmla="*/ 437565 w 910351"/>
              <a:gd name="connsiteY17" fmla="*/ 774155 h 2086852"/>
              <a:gd name="connsiteX18" fmla="*/ 409516 w 910351"/>
              <a:gd name="connsiteY18" fmla="*/ 701227 h 2086852"/>
              <a:gd name="connsiteX19" fmla="*/ 387077 w 910351"/>
              <a:gd name="connsiteY19" fmla="*/ 650739 h 2086852"/>
              <a:gd name="connsiteX20" fmla="*/ 330979 w 910351"/>
              <a:gd name="connsiteY20" fmla="*/ 499274 h 2086852"/>
              <a:gd name="connsiteX21" fmla="*/ 314150 w 910351"/>
              <a:gd name="connsiteY21" fmla="*/ 454396 h 2086852"/>
              <a:gd name="connsiteX22" fmla="*/ 258051 w 910351"/>
              <a:gd name="connsiteY22" fmla="*/ 336589 h 2086852"/>
              <a:gd name="connsiteX23" fmla="*/ 173904 w 910351"/>
              <a:gd name="connsiteY23" fmla="*/ 173905 h 2086852"/>
              <a:gd name="connsiteX24" fmla="*/ 39269 w 910351"/>
              <a:gd name="connsiteY24" fmla="*/ 16830 h 2086852"/>
              <a:gd name="connsiteX25" fmla="*/ 0 w 910351"/>
              <a:gd name="connsiteY25" fmla="*/ 0 h 2086852"/>
              <a:gd name="connsiteX26" fmla="*/ 28049 w 910351"/>
              <a:gd name="connsiteY26" fmla="*/ 129026 h 2086852"/>
              <a:gd name="connsiteX27" fmla="*/ 145855 w 910351"/>
              <a:gd name="connsiteY27" fmla="*/ 353419 h 2086852"/>
              <a:gd name="connsiteX28" fmla="*/ 291710 w 910351"/>
              <a:gd name="connsiteY28" fmla="*/ 673178 h 2086852"/>
              <a:gd name="connsiteX29" fmla="*/ 364638 w 910351"/>
              <a:gd name="connsiteY29" fmla="*/ 976108 h 2086852"/>
              <a:gd name="connsiteX30" fmla="*/ 370248 w 910351"/>
              <a:gd name="connsiteY30" fmla="*/ 1150013 h 2086852"/>
              <a:gd name="connsiteX31" fmla="*/ 353418 w 910351"/>
              <a:gd name="connsiteY31" fmla="*/ 1380015 h 2086852"/>
              <a:gd name="connsiteX32" fmla="*/ 308540 w 910351"/>
              <a:gd name="connsiteY32" fmla="*/ 1548310 h 2086852"/>
              <a:gd name="connsiteX33" fmla="*/ 230002 w 910351"/>
              <a:gd name="connsiteY33" fmla="*/ 1739043 h 2086852"/>
              <a:gd name="connsiteX34" fmla="*/ 129026 w 910351"/>
              <a:gd name="connsiteY34" fmla="*/ 1980265 h 2086852"/>
              <a:gd name="connsiteX35" fmla="*/ 123416 w 910351"/>
              <a:gd name="connsiteY35" fmla="*/ 2086852 h 2086852"/>
              <a:gd name="connsiteX36" fmla="*/ 224392 w 910351"/>
              <a:gd name="connsiteY36" fmla="*/ 1957826 h 2086852"/>
              <a:gd name="connsiteX0" fmla="*/ 236392 w 922351"/>
              <a:gd name="connsiteY0" fmla="*/ 1972226 h 2101252"/>
              <a:gd name="connsiteX1" fmla="*/ 359808 w 922351"/>
              <a:gd name="connsiteY1" fmla="*/ 1719785 h 2101252"/>
              <a:gd name="connsiteX2" fmla="*/ 427126 w 922351"/>
              <a:gd name="connsiteY2" fmla="*/ 1501002 h 2101252"/>
              <a:gd name="connsiteX3" fmla="*/ 612250 w 922351"/>
              <a:gd name="connsiteY3" fmla="*/ 984899 h 2101252"/>
              <a:gd name="connsiteX4" fmla="*/ 681158 w 922351"/>
              <a:gd name="connsiteY4" fmla="*/ 788496 h 2101252"/>
              <a:gd name="connsiteX5" fmla="*/ 727597 w 922351"/>
              <a:gd name="connsiteY5" fmla="*/ 672398 h 2101252"/>
              <a:gd name="connsiteX6" fmla="*/ 763715 w 922351"/>
              <a:gd name="connsiteY6" fmla="*/ 547333 h 2101252"/>
              <a:gd name="connsiteX7" fmla="*/ 890282 w 922351"/>
              <a:gd name="connsiteY7" fmla="*/ 234891 h 2101252"/>
              <a:gd name="connsiteX8" fmla="*/ 922351 w 922351"/>
              <a:gd name="connsiteY8" fmla="*/ 33718 h 2101252"/>
              <a:gd name="connsiteX9" fmla="*/ 836643 w 922351"/>
              <a:gd name="connsiteY9" fmla="*/ 182695 h 2101252"/>
              <a:gd name="connsiteX10" fmla="*/ 742115 w 922351"/>
              <a:gd name="connsiteY10" fmla="*/ 391907 h 2101252"/>
              <a:gd name="connsiteX11" fmla="*/ 684397 w 922351"/>
              <a:gd name="connsiteY11" fmla="*/ 532933 h 2101252"/>
              <a:gd name="connsiteX12" fmla="*/ 629080 w 922351"/>
              <a:gd name="connsiteY12" fmla="*/ 670749 h 2101252"/>
              <a:gd name="connsiteX13" fmla="*/ 572981 w 922351"/>
              <a:gd name="connsiteY13" fmla="*/ 777335 h 2101252"/>
              <a:gd name="connsiteX14" fmla="*/ 528103 w 922351"/>
              <a:gd name="connsiteY14" fmla="*/ 878312 h 2101252"/>
              <a:gd name="connsiteX15" fmla="*/ 494444 w 922351"/>
              <a:gd name="connsiteY15" fmla="*/ 928800 h 2101252"/>
              <a:gd name="connsiteX16" fmla="*/ 466395 w 922351"/>
              <a:gd name="connsiteY16" fmla="*/ 833434 h 2101252"/>
              <a:gd name="connsiteX17" fmla="*/ 449565 w 922351"/>
              <a:gd name="connsiteY17" fmla="*/ 788555 h 2101252"/>
              <a:gd name="connsiteX18" fmla="*/ 421516 w 922351"/>
              <a:gd name="connsiteY18" fmla="*/ 715627 h 2101252"/>
              <a:gd name="connsiteX19" fmla="*/ 399077 w 922351"/>
              <a:gd name="connsiteY19" fmla="*/ 665139 h 2101252"/>
              <a:gd name="connsiteX20" fmla="*/ 342979 w 922351"/>
              <a:gd name="connsiteY20" fmla="*/ 513674 h 2101252"/>
              <a:gd name="connsiteX21" fmla="*/ 326150 w 922351"/>
              <a:gd name="connsiteY21" fmla="*/ 468796 h 2101252"/>
              <a:gd name="connsiteX22" fmla="*/ 270051 w 922351"/>
              <a:gd name="connsiteY22" fmla="*/ 350989 h 2101252"/>
              <a:gd name="connsiteX23" fmla="*/ 185904 w 922351"/>
              <a:gd name="connsiteY23" fmla="*/ 188305 h 2101252"/>
              <a:gd name="connsiteX24" fmla="*/ 51269 w 922351"/>
              <a:gd name="connsiteY24" fmla="*/ 31230 h 2101252"/>
              <a:gd name="connsiteX25" fmla="*/ 0 w 922351"/>
              <a:gd name="connsiteY25" fmla="*/ 0 h 2101252"/>
              <a:gd name="connsiteX26" fmla="*/ 40049 w 922351"/>
              <a:gd name="connsiteY26" fmla="*/ 143426 h 2101252"/>
              <a:gd name="connsiteX27" fmla="*/ 157855 w 922351"/>
              <a:gd name="connsiteY27" fmla="*/ 367819 h 2101252"/>
              <a:gd name="connsiteX28" fmla="*/ 303710 w 922351"/>
              <a:gd name="connsiteY28" fmla="*/ 687578 h 2101252"/>
              <a:gd name="connsiteX29" fmla="*/ 376638 w 922351"/>
              <a:gd name="connsiteY29" fmla="*/ 990508 h 2101252"/>
              <a:gd name="connsiteX30" fmla="*/ 382248 w 922351"/>
              <a:gd name="connsiteY30" fmla="*/ 1164413 h 2101252"/>
              <a:gd name="connsiteX31" fmla="*/ 365418 w 922351"/>
              <a:gd name="connsiteY31" fmla="*/ 1394415 h 2101252"/>
              <a:gd name="connsiteX32" fmla="*/ 320540 w 922351"/>
              <a:gd name="connsiteY32" fmla="*/ 1562710 h 2101252"/>
              <a:gd name="connsiteX33" fmla="*/ 242002 w 922351"/>
              <a:gd name="connsiteY33" fmla="*/ 1753443 h 2101252"/>
              <a:gd name="connsiteX34" fmla="*/ 141026 w 922351"/>
              <a:gd name="connsiteY34" fmla="*/ 1994665 h 2101252"/>
              <a:gd name="connsiteX35" fmla="*/ 135416 w 922351"/>
              <a:gd name="connsiteY35" fmla="*/ 2101252 h 2101252"/>
              <a:gd name="connsiteX36" fmla="*/ 236392 w 922351"/>
              <a:gd name="connsiteY36" fmla="*/ 1972226 h 2101252"/>
              <a:gd name="connsiteX0" fmla="*/ 236392 w 922351"/>
              <a:gd name="connsiteY0" fmla="*/ 1972226 h 2101252"/>
              <a:gd name="connsiteX1" fmla="*/ 359808 w 922351"/>
              <a:gd name="connsiteY1" fmla="*/ 1719785 h 2101252"/>
              <a:gd name="connsiteX2" fmla="*/ 427126 w 922351"/>
              <a:gd name="connsiteY2" fmla="*/ 1501002 h 2101252"/>
              <a:gd name="connsiteX3" fmla="*/ 612250 w 922351"/>
              <a:gd name="connsiteY3" fmla="*/ 984899 h 2101252"/>
              <a:gd name="connsiteX4" fmla="*/ 681158 w 922351"/>
              <a:gd name="connsiteY4" fmla="*/ 788496 h 2101252"/>
              <a:gd name="connsiteX5" fmla="*/ 727597 w 922351"/>
              <a:gd name="connsiteY5" fmla="*/ 672398 h 2101252"/>
              <a:gd name="connsiteX6" fmla="*/ 763715 w 922351"/>
              <a:gd name="connsiteY6" fmla="*/ 547333 h 2101252"/>
              <a:gd name="connsiteX7" fmla="*/ 890282 w 922351"/>
              <a:gd name="connsiteY7" fmla="*/ 234891 h 2101252"/>
              <a:gd name="connsiteX8" fmla="*/ 922351 w 922351"/>
              <a:gd name="connsiteY8" fmla="*/ 33718 h 2101252"/>
              <a:gd name="connsiteX9" fmla="*/ 836643 w 922351"/>
              <a:gd name="connsiteY9" fmla="*/ 182695 h 2101252"/>
              <a:gd name="connsiteX10" fmla="*/ 742115 w 922351"/>
              <a:gd name="connsiteY10" fmla="*/ 391907 h 2101252"/>
              <a:gd name="connsiteX11" fmla="*/ 684397 w 922351"/>
              <a:gd name="connsiteY11" fmla="*/ 532933 h 2101252"/>
              <a:gd name="connsiteX12" fmla="*/ 629080 w 922351"/>
              <a:gd name="connsiteY12" fmla="*/ 670749 h 2101252"/>
              <a:gd name="connsiteX13" fmla="*/ 572981 w 922351"/>
              <a:gd name="connsiteY13" fmla="*/ 777335 h 2101252"/>
              <a:gd name="connsiteX14" fmla="*/ 528103 w 922351"/>
              <a:gd name="connsiteY14" fmla="*/ 878312 h 2101252"/>
              <a:gd name="connsiteX15" fmla="*/ 494444 w 922351"/>
              <a:gd name="connsiteY15" fmla="*/ 928800 h 2101252"/>
              <a:gd name="connsiteX16" fmla="*/ 466395 w 922351"/>
              <a:gd name="connsiteY16" fmla="*/ 833434 h 2101252"/>
              <a:gd name="connsiteX17" fmla="*/ 449565 w 922351"/>
              <a:gd name="connsiteY17" fmla="*/ 788555 h 2101252"/>
              <a:gd name="connsiteX18" fmla="*/ 421516 w 922351"/>
              <a:gd name="connsiteY18" fmla="*/ 715627 h 2101252"/>
              <a:gd name="connsiteX19" fmla="*/ 399077 w 922351"/>
              <a:gd name="connsiteY19" fmla="*/ 665139 h 2101252"/>
              <a:gd name="connsiteX20" fmla="*/ 342979 w 922351"/>
              <a:gd name="connsiteY20" fmla="*/ 513674 h 2101252"/>
              <a:gd name="connsiteX21" fmla="*/ 326150 w 922351"/>
              <a:gd name="connsiteY21" fmla="*/ 468796 h 2101252"/>
              <a:gd name="connsiteX22" fmla="*/ 270051 w 922351"/>
              <a:gd name="connsiteY22" fmla="*/ 350989 h 2101252"/>
              <a:gd name="connsiteX23" fmla="*/ 185904 w 922351"/>
              <a:gd name="connsiteY23" fmla="*/ 188305 h 2101252"/>
              <a:gd name="connsiteX24" fmla="*/ 75269 w 922351"/>
              <a:gd name="connsiteY24" fmla="*/ 40830 h 2101252"/>
              <a:gd name="connsiteX25" fmla="*/ 0 w 922351"/>
              <a:gd name="connsiteY25" fmla="*/ 0 h 2101252"/>
              <a:gd name="connsiteX26" fmla="*/ 40049 w 922351"/>
              <a:gd name="connsiteY26" fmla="*/ 143426 h 2101252"/>
              <a:gd name="connsiteX27" fmla="*/ 157855 w 922351"/>
              <a:gd name="connsiteY27" fmla="*/ 367819 h 2101252"/>
              <a:gd name="connsiteX28" fmla="*/ 303710 w 922351"/>
              <a:gd name="connsiteY28" fmla="*/ 687578 h 2101252"/>
              <a:gd name="connsiteX29" fmla="*/ 376638 w 922351"/>
              <a:gd name="connsiteY29" fmla="*/ 990508 h 2101252"/>
              <a:gd name="connsiteX30" fmla="*/ 382248 w 922351"/>
              <a:gd name="connsiteY30" fmla="*/ 1164413 h 2101252"/>
              <a:gd name="connsiteX31" fmla="*/ 365418 w 922351"/>
              <a:gd name="connsiteY31" fmla="*/ 1394415 h 2101252"/>
              <a:gd name="connsiteX32" fmla="*/ 320540 w 922351"/>
              <a:gd name="connsiteY32" fmla="*/ 1562710 h 2101252"/>
              <a:gd name="connsiteX33" fmla="*/ 242002 w 922351"/>
              <a:gd name="connsiteY33" fmla="*/ 1753443 h 2101252"/>
              <a:gd name="connsiteX34" fmla="*/ 141026 w 922351"/>
              <a:gd name="connsiteY34" fmla="*/ 1994665 h 2101252"/>
              <a:gd name="connsiteX35" fmla="*/ 135416 w 922351"/>
              <a:gd name="connsiteY35" fmla="*/ 2101252 h 2101252"/>
              <a:gd name="connsiteX36" fmla="*/ 236392 w 922351"/>
              <a:gd name="connsiteY36" fmla="*/ 1972226 h 2101252"/>
              <a:gd name="connsiteX0" fmla="*/ 224392 w 910351"/>
              <a:gd name="connsiteY0" fmla="*/ 1981826 h 2110852"/>
              <a:gd name="connsiteX1" fmla="*/ 347808 w 910351"/>
              <a:gd name="connsiteY1" fmla="*/ 1729385 h 2110852"/>
              <a:gd name="connsiteX2" fmla="*/ 415126 w 910351"/>
              <a:gd name="connsiteY2" fmla="*/ 1510602 h 2110852"/>
              <a:gd name="connsiteX3" fmla="*/ 600250 w 910351"/>
              <a:gd name="connsiteY3" fmla="*/ 994499 h 2110852"/>
              <a:gd name="connsiteX4" fmla="*/ 669158 w 910351"/>
              <a:gd name="connsiteY4" fmla="*/ 798096 h 2110852"/>
              <a:gd name="connsiteX5" fmla="*/ 715597 w 910351"/>
              <a:gd name="connsiteY5" fmla="*/ 681998 h 2110852"/>
              <a:gd name="connsiteX6" fmla="*/ 751715 w 910351"/>
              <a:gd name="connsiteY6" fmla="*/ 556933 h 2110852"/>
              <a:gd name="connsiteX7" fmla="*/ 878282 w 910351"/>
              <a:gd name="connsiteY7" fmla="*/ 244491 h 2110852"/>
              <a:gd name="connsiteX8" fmla="*/ 910351 w 910351"/>
              <a:gd name="connsiteY8" fmla="*/ 43318 h 2110852"/>
              <a:gd name="connsiteX9" fmla="*/ 824643 w 910351"/>
              <a:gd name="connsiteY9" fmla="*/ 192295 h 2110852"/>
              <a:gd name="connsiteX10" fmla="*/ 730115 w 910351"/>
              <a:gd name="connsiteY10" fmla="*/ 401507 h 2110852"/>
              <a:gd name="connsiteX11" fmla="*/ 672397 w 910351"/>
              <a:gd name="connsiteY11" fmla="*/ 542533 h 2110852"/>
              <a:gd name="connsiteX12" fmla="*/ 617080 w 910351"/>
              <a:gd name="connsiteY12" fmla="*/ 680349 h 2110852"/>
              <a:gd name="connsiteX13" fmla="*/ 560981 w 910351"/>
              <a:gd name="connsiteY13" fmla="*/ 786935 h 2110852"/>
              <a:gd name="connsiteX14" fmla="*/ 516103 w 910351"/>
              <a:gd name="connsiteY14" fmla="*/ 887912 h 2110852"/>
              <a:gd name="connsiteX15" fmla="*/ 482444 w 910351"/>
              <a:gd name="connsiteY15" fmla="*/ 938400 h 2110852"/>
              <a:gd name="connsiteX16" fmla="*/ 454395 w 910351"/>
              <a:gd name="connsiteY16" fmla="*/ 843034 h 2110852"/>
              <a:gd name="connsiteX17" fmla="*/ 437565 w 910351"/>
              <a:gd name="connsiteY17" fmla="*/ 798155 h 2110852"/>
              <a:gd name="connsiteX18" fmla="*/ 409516 w 910351"/>
              <a:gd name="connsiteY18" fmla="*/ 725227 h 2110852"/>
              <a:gd name="connsiteX19" fmla="*/ 387077 w 910351"/>
              <a:gd name="connsiteY19" fmla="*/ 674739 h 2110852"/>
              <a:gd name="connsiteX20" fmla="*/ 330979 w 910351"/>
              <a:gd name="connsiteY20" fmla="*/ 523274 h 2110852"/>
              <a:gd name="connsiteX21" fmla="*/ 314150 w 910351"/>
              <a:gd name="connsiteY21" fmla="*/ 478396 h 2110852"/>
              <a:gd name="connsiteX22" fmla="*/ 258051 w 910351"/>
              <a:gd name="connsiteY22" fmla="*/ 360589 h 2110852"/>
              <a:gd name="connsiteX23" fmla="*/ 173904 w 910351"/>
              <a:gd name="connsiteY23" fmla="*/ 197905 h 2110852"/>
              <a:gd name="connsiteX24" fmla="*/ 63269 w 910351"/>
              <a:gd name="connsiteY24" fmla="*/ 50430 h 2110852"/>
              <a:gd name="connsiteX25" fmla="*/ 0 w 910351"/>
              <a:gd name="connsiteY25" fmla="*/ 0 h 2110852"/>
              <a:gd name="connsiteX26" fmla="*/ 28049 w 910351"/>
              <a:gd name="connsiteY26" fmla="*/ 153026 h 2110852"/>
              <a:gd name="connsiteX27" fmla="*/ 145855 w 910351"/>
              <a:gd name="connsiteY27" fmla="*/ 377419 h 2110852"/>
              <a:gd name="connsiteX28" fmla="*/ 291710 w 910351"/>
              <a:gd name="connsiteY28" fmla="*/ 697178 h 2110852"/>
              <a:gd name="connsiteX29" fmla="*/ 364638 w 910351"/>
              <a:gd name="connsiteY29" fmla="*/ 1000108 h 2110852"/>
              <a:gd name="connsiteX30" fmla="*/ 370248 w 910351"/>
              <a:gd name="connsiteY30" fmla="*/ 1174013 h 2110852"/>
              <a:gd name="connsiteX31" fmla="*/ 353418 w 910351"/>
              <a:gd name="connsiteY31" fmla="*/ 1404015 h 2110852"/>
              <a:gd name="connsiteX32" fmla="*/ 308540 w 910351"/>
              <a:gd name="connsiteY32" fmla="*/ 1572310 h 2110852"/>
              <a:gd name="connsiteX33" fmla="*/ 230002 w 910351"/>
              <a:gd name="connsiteY33" fmla="*/ 1763043 h 2110852"/>
              <a:gd name="connsiteX34" fmla="*/ 129026 w 910351"/>
              <a:gd name="connsiteY34" fmla="*/ 2004265 h 2110852"/>
              <a:gd name="connsiteX35" fmla="*/ 123416 w 910351"/>
              <a:gd name="connsiteY35" fmla="*/ 2110852 h 2110852"/>
              <a:gd name="connsiteX36" fmla="*/ 224392 w 910351"/>
              <a:gd name="connsiteY36" fmla="*/ 1981826 h 21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0351" h="2110852">
                <a:moveTo>
                  <a:pt x="224392" y="1981826"/>
                </a:moveTo>
                <a:lnTo>
                  <a:pt x="347808" y="1729385"/>
                </a:lnTo>
                <a:lnTo>
                  <a:pt x="415126" y="1510602"/>
                </a:lnTo>
                <a:lnTo>
                  <a:pt x="600250" y="994499"/>
                </a:lnTo>
                <a:lnTo>
                  <a:pt x="669158" y="798096"/>
                </a:lnTo>
                <a:lnTo>
                  <a:pt x="715597" y="681998"/>
                </a:lnTo>
                <a:lnTo>
                  <a:pt x="751715" y="556933"/>
                </a:lnTo>
                <a:lnTo>
                  <a:pt x="878282" y="244491"/>
                </a:lnTo>
                <a:lnTo>
                  <a:pt x="910351" y="43318"/>
                </a:lnTo>
                <a:lnTo>
                  <a:pt x="824643" y="192295"/>
                </a:lnTo>
                <a:lnTo>
                  <a:pt x="730115" y="401507"/>
                </a:lnTo>
                <a:lnTo>
                  <a:pt x="672397" y="542533"/>
                </a:lnTo>
                <a:lnTo>
                  <a:pt x="617080" y="680349"/>
                </a:lnTo>
                <a:lnTo>
                  <a:pt x="560981" y="786935"/>
                </a:lnTo>
                <a:lnTo>
                  <a:pt x="516103" y="887912"/>
                </a:lnTo>
                <a:lnTo>
                  <a:pt x="482444" y="938400"/>
                </a:lnTo>
                <a:lnTo>
                  <a:pt x="454395" y="843034"/>
                </a:lnTo>
                <a:lnTo>
                  <a:pt x="437565" y="798155"/>
                </a:lnTo>
                <a:lnTo>
                  <a:pt x="409516" y="725227"/>
                </a:lnTo>
                <a:lnTo>
                  <a:pt x="387077" y="674739"/>
                </a:lnTo>
                <a:lnTo>
                  <a:pt x="330979" y="523274"/>
                </a:lnTo>
                <a:lnTo>
                  <a:pt x="314150" y="478396"/>
                </a:lnTo>
                <a:lnTo>
                  <a:pt x="258051" y="360589"/>
                </a:lnTo>
                <a:lnTo>
                  <a:pt x="173904" y="197905"/>
                </a:lnTo>
                <a:lnTo>
                  <a:pt x="63269" y="50430"/>
                </a:lnTo>
                <a:lnTo>
                  <a:pt x="0" y="0"/>
                </a:lnTo>
                <a:lnTo>
                  <a:pt x="28049" y="153026"/>
                </a:lnTo>
                <a:lnTo>
                  <a:pt x="145855" y="377419"/>
                </a:lnTo>
                <a:lnTo>
                  <a:pt x="291710" y="697178"/>
                </a:lnTo>
                <a:lnTo>
                  <a:pt x="364638" y="1000108"/>
                </a:lnTo>
                <a:lnTo>
                  <a:pt x="370248" y="1174013"/>
                </a:lnTo>
                <a:lnTo>
                  <a:pt x="353418" y="1404015"/>
                </a:lnTo>
                <a:lnTo>
                  <a:pt x="308540" y="1572310"/>
                </a:lnTo>
                <a:lnTo>
                  <a:pt x="230002" y="1763043"/>
                </a:lnTo>
                <a:lnTo>
                  <a:pt x="129026" y="2004265"/>
                </a:lnTo>
                <a:lnTo>
                  <a:pt x="123416" y="2110852"/>
                </a:lnTo>
                <a:lnTo>
                  <a:pt x="224392" y="1981826"/>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22">
            <a:extLst>
              <a:ext uri="{FF2B5EF4-FFF2-40B4-BE49-F238E27FC236}">
                <a16:creationId xmlns:a16="http://schemas.microsoft.com/office/drawing/2014/main" id="{F66C351C-E356-5A2B-8A64-FB7DBFFBB36F}"/>
              </a:ext>
            </a:extLst>
          </p:cNvPr>
          <p:cNvSpPr/>
          <p:nvPr/>
        </p:nvSpPr>
        <p:spPr>
          <a:xfrm>
            <a:off x="5066896" y="2923460"/>
            <a:ext cx="95367" cy="286100"/>
          </a:xfrm>
          <a:custGeom>
            <a:avLst/>
            <a:gdLst>
              <a:gd name="connsiteX0" fmla="*/ 95367 w 95367"/>
              <a:gd name="connsiteY0" fmla="*/ 0 h 286100"/>
              <a:gd name="connsiteX1" fmla="*/ 33659 w 95367"/>
              <a:gd name="connsiteY1" fmla="*/ 112196 h 286100"/>
              <a:gd name="connsiteX2" fmla="*/ 11220 w 95367"/>
              <a:gd name="connsiteY2" fmla="*/ 196343 h 286100"/>
              <a:gd name="connsiteX3" fmla="*/ 0 w 95367"/>
              <a:gd name="connsiteY3" fmla="*/ 286100 h 286100"/>
              <a:gd name="connsiteX4" fmla="*/ 50488 w 95367"/>
              <a:gd name="connsiteY4" fmla="*/ 162684 h 286100"/>
              <a:gd name="connsiteX5" fmla="*/ 84147 w 95367"/>
              <a:gd name="connsiteY5" fmla="*/ 89757 h 286100"/>
              <a:gd name="connsiteX6" fmla="*/ 95367 w 95367"/>
              <a:gd name="connsiteY6" fmla="*/ 0 h 2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7" h="286100">
                <a:moveTo>
                  <a:pt x="95367" y="0"/>
                </a:moveTo>
                <a:lnTo>
                  <a:pt x="33659" y="112196"/>
                </a:lnTo>
                <a:lnTo>
                  <a:pt x="11220" y="196343"/>
                </a:lnTo>
                <a:lnTo>
                  <a:pt x="0" y="286100"/>
                </a:lnTo>
                <a:lnTo>
                  <a:pt x="50488" y="162684"/>
                </a:lnTo>
                <a:lnTo>
                  <a:pt x="84147" y="89757"/>
                </a:lnTo>
                <a:lnTo>
                  <a:pt x="95367"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23">
            <a:extLst>
              <a:ext uri="{FF2B5EF4-FFF2-40B4-BE49-F238E27FC236}">
                <a16:creationId xmlns:a16="http://schemas.microsoft.com/office/drawing/2014/main" id="{3FBEE558-E5AB-A002-1A5B-A6A955BB7D10}"/>
              </a:ext>
            </a:extLst>
          </p:cNvPr>
          <p:cNvSpPr/>
          <p:nvPr/>
        </p:nvSpPr>
        <p:spPr>
          <a:xfrm>
            <a:off x="3779755" y="2603529"/>
            <a:ext cx="162685" cy="280491"/>
          </a:xfrm>
          <a:custGeom>
            <a:avLst/>
            <a:gdLst>
              <a:gd name="connsiteX0" fmla="*/ 162685 w 162685"/>
              <a:gd name="connsiteY0" fmla="*/ 280491 h 280491"/>
              <a:gd name="connsiteX1" fmla="*/ 129026 w 162685"/>
              <a:gd name="connsiteY1" fmla="*/ 162685 h 280491"/>
              <a:gd name="connsiteX2" fmla="*/ 84147 w 162685"/>
              <a:gd name="connsiteY2" fmla="*/ 67318 h 280491"/>
              <a:gd name="connsiteX3" fmla="*/ 0 w 162685"/>
              <a:gd name="connsiteY3" fmla="*/ 0 h 280491"/>
              <a:gd name="connsiteX4" fmla="*/ 39269 w 162685"/>
              <a:gd name="connsiteY4" fmla="*/ 106587 h 280491"/>
              <a:gd name="connsiteX5" fmla="*/ 89757 w 162685"/>
              <a:gd name="connsiteY5" fmla="*/ 201954 h 280491"/>
              <a:gd name="connsiteX6" fmla="*/ 162685 w 162685"/>
              <a:gd name="connsiteY6" fmla="*/ 280491 h 28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685" h="280491">
                <a:moveTo>
                  <a:pt x="162685" y="280491"/>
                </a:moveTo>
                <a:lnTo>
                  <a:pt x="129026" y="162685"/>
                </a:lnTo>
                <a:lnTo>
                  <a:pt x="84147" y="67318"/>
                </a:lnTo>
                <a:lnTo>
                  <a:pt x="0" y="0"/>
                </a:lnTo>
                <a:lnTo>
                  <a:pt x="39269" y="106587"/>
                </a:lnTo>
                <a:lnTo>
                  <a:pt x="89757" y="201954"/>
                </a:lnTo>
                <a:lnTo>
                  <a:pt x="162685" y="280491"/>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27">
            <a:extLst>
              <a:ext uri="{FF2B5EF4-FFF2-40B4-BE49-F238E27FC236}">
                <a16:creationId xmlns:a16="http://schemas.microsoft.com/office/drawing/2014/main" id="{BE83E9F4-F000-BACD-BF58-55D1C3C5E190}"/>
              </a:ext>
            </a:extLst>
          </p:cNvPr>
          <p:cNvSpPr/>
          <p:nvPr/>
        </p:nvSpPr>
        <p:spPr>
          <a:xfrm>
            <a:off x="3569445" y="2264774"/>
            <a:ext cx="162685" cy="280491"/>
          </a:xfrm>
          <a:custGeom>
            <a:avLst/>
            <a:gdLst>
              <a:gd name="connsiteX0" fmla="*/ 162685 w 162685"/>
              <a:gd name="connsiteY0" fmla="*/ 280491 h 280491"/>
              <a:gd name="connsiteX1" fmla="*/ 129026 w 162685"/>
              <a:gd name="connsiteY1" fmla="*/ 162685 h 280491"/>
              <a:gd name="connsiteX2" fmla="*/ 84147 w 162685"/>
              <a:gd name="connsiteY2" fmla="*/ 67318 h 280491"/>
              <a:gd name="connsiteX3" fmla="*/ 0 w 162685"/>
              <a:gd name="connsiteY3" fmla="*/ 0 h 280491"/>
              <a:gd name="connsiteX4" fmla="*/ 39269 w 162685"/>
              <a:gd name="connsiteY4" fmla="*/ 106587 h 280491"/>
              <a:gd name="connsiteX5" fmla="*/ 89757 w 162685"/>
              <a:gd name="connsiteY5" fmla="*/ 201954 h 280491"/>
              <a:gd name="connsiteX6" fmla="*/ 162685 w 162685"/>
              <a:gd name="connsiteY6" fmla="*/ 280491 h 28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685" h="280491">
                <a:moveTo>
                  <a:pt x="162685" y="280491"/>
                </a:moveTo>
                <a:lnTo>
                  <a:pt x="129026" y="162685"/>
                </a:lnTo>
                <a:lnTo>
                  <a:pt x="84147" y="67318"/>
                </a:lnTo>
                <a:lnTo>
                  <a:pt x="0" y="0"/>
                </a:lnTo>
                <a:lnTo>
                  <a:pt x="39269" y="106587"/>
                </a:lnTo>
                <a:lnTo>
                  <a:pt x="89757" y="201954"/>
                </a:lnTo>
                <a:lnTo>
                  <a:pt x="162685" y="280491"/>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7E50A9C-62AD-2D2B-6C40-661EA452A053}"/>
              </a:ext>
            </a:extLst>
          </p:cNvPr>
          <p:cNvSpPr/>
          <p:nvPr/>
        </p:nvSpPr>
        <p:spPr>
          <a:xfrm>
            <a:off x="1603822" y="1460408"/>
            <a:ext cx="419981" cy="2457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1E565CF-5675-3E89-0169-D0655198AED7}"/>
              </a:ext>
            </a:extLst>
          </p:cNvPr>
          <p:cNvSpPr/>
          <p:nvPr/>
        </p:nvSpPr>
        <p:spPr>
          <a:xfrm>
            <a:off x="1689761" y="5085824"/>
            <a:ext cx="1031225" cy="1230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293482-0A16-7D62-8B94-E4CFB951EB95}"/>
              </a:ext>
            </a:extLst>
          </p:cNvPr>
          <p:cNvSpPr/>
          <p:nvPr/>
        </p:nvSpPr>
        <p:spPr>
          <a:xfrm>
            <a:off x="6878555" y="3265658"/>
            <a:ext cx="2679700" cy="31479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90B111E-CB82-70C1-EBFC-88BA485702DB}"/>
              </a:ext>
            </a:extLst>
          </p:cNvPr>
          <p:cNvPicPr>
            <a:picLocks noChangeAspect="1"/>
          </p:cNvPicPr>
          <p:nvPr/>
        </p:nvPicPr>
        <p:blipFill>
          <a:blip r:embed="rId3">
            <a:alphaModFix amt="50000"/>
          </a:blip>
          <a:stretch>
            <a:fillRect/>
          </a:stretch>
        </p:blipFill>
        <p:spPr>
          <a:xfrm>
            <a:off x="7249229" y="3152651"/>
            <a:ext cx="388654" cy="388654"/>
          </a:xfrm>
          <a:prstGeom prst="rect">
            <a:avLst/>
          </a:prstGeom>
        </p:spPr>
      </p:pic>
      <p:sp>
        <p:nvSpPr>
          <p:cNvPr id="19" name="Title 1">
            <a:extLst>
              <a:ext uri="{FF2B5EF4-FFF2-40B4-BE49-F238E27FC236}">
                <a16:creationId xmlns:a16="http://schemas.microsoft.com/office/drawing/2014/main" id="{C3AE948B-CF6D-AEE1-BE0E-61FC73075FED}"/>
              </a:ext>
            </a:extLst>
          </p:cNvPr>
          <p:cNvSpPr txBox="1">
            <a:spLocks/>
          </p:cNvSpPr>
          <p:nvPr/>
        </p:nvSpPr>
        <p:spPr>
          <a:xfrm>
            <a:off x="7637883" y="3128690"/>
            <a:ext cx="1789793" cy="51861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t>Unaltered Cover</a:t>
            </a:r>
          </a:p>
        </p:txBody>
      </p:sp>
      <p:sp>
        <p:nvSpPr>
          <p:cNvPr id="20" name="Title 1">
            <a:extLst>
              <a:ext uri="{FF2B5EF4-FFF2-40B4-BE49-F238E27FC236}">
                <a16:creationId xmlns:a16="http://schemas.microsoft.com/office/drawing/2014/main" id="{E4852FD9-73D0-BDDC-ACFB-4BE5D8A38ADB}"/>
              </a:ext>
            </a:extLst>
          </p:cNvPr>
          <p:cNvSpPr txBox="1">
            <a:spLocks/>
          </p:cNvSpPr>
          <p:nvPr/>
        </p:nvSpPr>
        <p:spPr>
          <a:xfrm>
            <a:off x="7637883" y="3547304"/>
            <a:ext cx="1789793" cy="51861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t>Silica/Opalite</a:t>
            </a:r>
          </a:p>
        </p:txBody>
      </p:sp>
      <p:pic>
        <p:nvPicPr>
          <p:cNvPr id="21" name="Picture 20">
            <a:extLst>
              <a:ext uri="{FF2B5EF4-FFF2-40B4-BE49-F238E27FC236}">
                <a16:creationId xmlns:a16="http://schemas.microsoft.com/office/drawing/2014/main" id="{4BF910D3-BBF2-DB75-6EA3-5B83D630EB54}"/>
              </a:ext>
            </a:extLst>
          </p:cNvPr>
          <p:cNvPicPr>
            <a:picLocks noChangeAspect="1"/>
          </p:cNvPicPr>
          <p:nvPr/>
        </p:nvPicPr>
        <p:blipFill>
          <a:blip r:embed="rId4"/>
          <a:stretch>
            <a:fillRect/>
          </a:stretch>
        </p:blipFill>
        <p:spPr>
          <a:xfrm>
            <a:off x="7249229" y="3591215"/>
            <a:ext cx="388654" cy="396274"/>
          </a:xfrm>
          <a:prstGeom prst="rect">
            <a:avLst/>
          </a:prstGeom>
        </p:spPr>
      </p:pic>
      <p:sp>
        <p:nvSpPr>
          <p:cNvPr id="22" name="Rectangle 21">
            <a:extLst>
              <a:ext uri="{FF2B5EF4-FFF2-40B4-BE49-F238E27FC236}">
                <a16:creationId xmlns:a16="http://schemas.microsoft.com/office/drawing/2014/main" id="{86A1E38E-8164-B6CB-077C-74C3B210C41A}"/>
              </a:ext>
            </a:extLst>
          </p:cNvPr>
          <p:cNvSpPr/>
          <p:nvPr/>
        </p:nvSpPr>
        <p:spPr>
          <a:xfrm>
            <a:off x="7293167" y="3610270"/>
            <a:ext cx="320037" cy="343074"/>
          </a:xfrm>
          <a:prstGeom prst="rect">
            <a:avLst/>
          </a:prstGeom>
          <a:solidFill>
            <a:srgbClr val="FFC000">
              <a:alpha val="50000"/>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738A7B13-EE34-F45D-44DF-ED99AA11A77A}"/>
              </a:ext>
            </a:extLst>
          </p:cNvPr>
          <p:cNvSpPr txBox="1">
            <a:spLocks/>
          </p:cNvSpPr>
          <p:nvPr/>
        </p:nvSpPr>
        <p:spPr>
          <a:xfrm>
            <a:off x="7613204" y="3960329"/>
            <a:ext cx="1953230" cy="51861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t>Advanced Clay Alt</a:t>
            </a:r>
          </a:p>
        </p:txBody>
      </p:sp>
      <p:pic>
        <p:nvPicPr>
          <p:cNvPr id="24" name="Picture 23">
            <a:extLst>
              <a:ext uri="{FF2B5EF4-FFF2-40B4-BE49-F238E27FC236}">
                <a16:creationId xmlns:a16="http://schemas.microsoft.com/office/drawing/2014/main" id="{A1433AA4-0B1D-2B7A-7F3C-024F65E53B55}"/>
              </a:ext>
            </a:extLst>
          </p:cNvPr>
          <p:cNvPicPr>
            <a:picLocks noChangeAspect="1"/>
          </p:cNvPicPr>
          <p:nvPr/>
        </p:nvPicPr>
        <p:blipFill>
          <a:blip r:embed="rId5"/>
          <a:stretch>
            <a:fillRect/>
          </a:stretch>
        </p:blipFill>
        <p:spPr>
          <a:xfrm>
            <a:off x="7232171" y="4025720"/>
            <a:ext cx="381033" cy="358171"/>
          </a:xfrm>
          <a:prstGeom prst="rect">
            <a:avLst/>
          </a:prstGeom>
        </p:spPr>
      </p:pic>
      <p:sp>
        <p:nvSpPr>
          <p:cNvPr id="25" name="Rectangle 24">
            <a:extLst>
              <a:ext uri="{FF2B5EF4-FFF2-40B4-BE49-F238E27FC236}">
                <a16:creationId xmlns:a16="http://schemas.microsoft.com/office/drawing/2014/main" id="{C611180E-6CB2-963A-2A99-3C475FB13FD5}"/>
              </a:ext>
            </a:extLst>
          </p:cNvPr>
          <p:cNvSpPr/>
          <p:nvPr/>
        </p:nvSpPr>
        <p:spPr>
          <a:xfrm>
            <a:off x="7259160" y="4047416"/>
            <a:ext cx="329366" cy="322847"/>
          </a:xfrm>
          <a:prstGeom prst="rect">
            <a:avLst/>
          </a:prstGeom>
          <a:solidFill>
            <a:schemeClr val="accent2">
              <a:lumMod val="75000"/>
              <a:alpha val="5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3FDA5CFA-5A06-FD88-E5BC-8ADA102C00B3}"/>
              </a:ext>
            </a:extLst>
          </p:cNvPr>
          <p:cNvSpPr txBox="1">
            <a:spLocks/>
          </p:cNvSpPr>
          <p:nvPr/>
        </p:nvSpPr>
        <p:spPr>
          <a:xfrm>
            <a:off x="7667180" y="4413788"/>
            <a:ext cx="1789793" cy="51861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t>Clay Alteration</a:t>
            </a:r>
          </a:p>
        </p:txBody>
      </p:sp>
      <p:pic>
        <p:nvPicPr>
          <p:cNvPr id="27" name="Picture 26">
            <a:extLst>
              <a:ext uri="{FF2B5EF4-FFF2-40B4-BE49-F238E27FC236}">
                <a16:creationId xmlns:a16="http://schemas.microsoft.com/office/drawing/2014/main" id="{8CFA75D8-AF59-C30C-57D3-0D4F40978443}"/>
              </a:ext>
            </a:extLst>
          </p:cNvPr>
          <p:cNvPicPr>
            <a:picLocks noChangeAspect="1"/>
          </p:cNvPicPr>
          <p:nvPr/>
        </p:nvPicPr>
        <p:blipFill>
          <a:blip r:embed="rId6"/>
          <a:stretch>
            <a:fillRect/>
          </a:stretch>
        </p:blipFill>
        <p:spPr>
          <a:xfrm>
            <a:off x="7260763" y="4494009"/>
            <a:ext cx="381033" cy="358171"/>
          </a:xfrm>
          <a:prstGeom prst="rect">
            <a:avLst/>
          </a:prstGeom>
        </p:spPr>
      </p:pic>
      <p:sp>
        <p:nvSpPr>
          <p:cNvPr id="28" name="Rectangle 27">
            <a:extLst>
              <a:ext uri="{FF2B5EF4-FFF2-40B4-BE49-F238E27FC236}">
                <a16:creationId xmlns:a16="http://schemas.microsoft.com/office/drawing/2014/main" id="{A8780526-E8F1-315D-8E66-CA7F502C3B5E}"/>
              </a:ext>
            </a:extLst>
          </p:cNvPr>
          <p:cNvSpPr/>
          <p:nvPr/>
        </p:nvSpPr>
        <p:spPr>
          <a:xfrm>
            <a:off x="7293167" y="4513581"/>
            <a:ext cx="320037" cy="334474"/>
          </a:xfrm>
          <a:prstGeom prst="rect">
            <a:avLst/>
          </a:prstGeom>
          <a:solidFill>
            <a:schemeClr val="accent2">
              <a:lumMod val="20000"/>
              <a:lumOff val="8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E6BF3867-533D-AC77-602A-1C8C30BD1724}"/>
              </a:ext>
            </a:extLst>
          </p:cNvPr>
          <p:cNvSpPr txBox="1">
            <a:spLocks/>
          </p:cNvSpPr>
          <p:nvPr/>
        </p:nvSpPr>
        <p:spPr>
          <a:xfrm>
            <a:off x="7637883" y="4994092"/>
            <a:ext cx="1789793" cy="51861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t>Gold-Quartz Vein</a:t>
            </a:r>
          </a:p>
        </p:txBody>
      </p:sp>
      <p:sp>
        <p:nvSpPr>
          <p:cNvPr id="30" name="Title 1">
            <a:extLst>
              <a:ext uri="{FF2B5EF4-FFF2-40B4-BE49-F238E27FC236}">
                <a16:creationId xmlns:a16="http://schemas.microsoft.com/office/drawing/2014/main" id="{F4A89DDF-6964-6725-0379-A5C282AD8EA7}"/>
              </a:ext>
            </a:extLst>
          </p:cNvPr>
          <p:cNvSpPr txBox="1">
            <a:spLocks/>
          </p:cNvSpPr>
          <p:nvPr/>
        </p:nvSpPr>
        <p:spPr>
          <a:xfrm>
            <a:off x="1689761" y="3771139"/>
            <a:ext cx="1453667" cy="967561"/>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ConceptualHigh-Grade Au Target</a:t>
            </a:r>
          </a:p>
        </p:txBody>
      </p:sp>
      <p:sp>
        <p:nvSpPr>
          <p:cNvPr id="31" name="Rectangle 30">
            <a:extLst>
              <a:ext uri="{FF2B5EF4-FFF2-40B4-BE49-F238E27FC236}">
                <a16:creationId xmlns:a16="http://schemas.microsoft.com/office/drawing/2014/main" id="{A05ED124-361B-3249-6435-0ECBA685839B}"/>
              </a:ext>
            </a:extLst>
          </p:cNvPr>
          <p:cNvSpPr/>
          <p:nvPr/>
        </p:nvSpPr>
        <p:spPr>
          <a:xfrm rot="16200000">
            <a:off x="2379108" y="5404503"/>
            <a:ext cx="45719" cy="80991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1FB66FE7-5F7A-0B67-E10A-D506594D3712}"/>
              </a:ext>
            </a:extLst>
          </p:cNvPr>
          <p:cNvSpPr txBox="1">
            <a:spLocks/>
          </p:cNvSpPr>
          <p:nvPr/>
        </p:nvSpPr>
        <p:spPr>
          <a:xfrm>
            <a:off x="2069400" y="5341661"/>
            <a:ext cx="744131" cy="51861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a:t>~300 m</a:t>
            </a:r>
          </a:p>
        </p:txBody>
      </p:sp>
      <p:pic>
        <p:nvPicPr>
          <p:cNvPr id="33" name="Picture 32">
            <a:extLst>
              <a:ext uri="{FF2B5EF4-FFF2-40B4-BE49-F238E27FC236}">
                <a16:creationId xmlns:a16="http://schemas.microsoft.com/office/drawing/2014/main" id="{ABDAF975-E5FE-4EF2-6834-50D59F533A52}"/>
              </a:ext>
            </a:extLst>
          </p:cNvPr>
          <p:cNvPicPr>
            <a:picLocks noChangeAspect="1"/>
          </p:cNvPicPr>
          <p:nvPr/>
        </p:nvPicPr>
        <p:blipFill>
          <a:blip r:embed="rId7"/>
          <a:stretch>
            <a:fillRect/>
          </a:stretch>
        </p:blipFill>
        <p:spPr>
          <a:xfrm>
            <a:off x="7260763" y="5588110"/>
            <a:ext cx="358171" cy="358171"/>
          </a:xfrm>
          <a:prstGeom prst="rect">
            <a:avLst/>
          </a:prstGeom>
        </p:spPr>
      </p:pic>
      <p:sp>
        <p:nvSpPr>
          <p:cNvPr id="34" name="Title 1">
            <a:extLst>
              <a:ext uri="{FF2B5EF4-FFF2-40B4-BE49-F238E27FC236}">
                <a16:creationId xmlns:a16="http://schemas.microsoft.com/office/drawing/2014/main" id="{B9565C90-C867-953E-22DE-044AAC3C4204}"/>
              </a:ext>
            </a:extLst>
          </p:cNvPr>
          <p:cNvSpPr txBox="1">
            <a:spLocks/>
          </p:cNvSpPr>
          <p:nvPr/>
        </p:nvSpPr>
        <p:spPr>
          <a:xfrm>
            <a:off x="7655504" y="5527294"/>
            <a:ext cx="1789793" cy="51861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t>Unaltered</a:t>
            </a:r>
          </a:p>
        </p:txBody>
      </p:sp>
      <p:sp>
        <p:nvSpPr>
          <p:cNvPr id="35" name="Title 1">
            <a:extLst>
              <a:ext uri="{FF2B5EF4-FFF2-40B4-BE49-F238E27FC236}">
                <a16:creationId xmlns:a16="http://schemas.microsoft.com/office/drawing/2014/main" id="{F06903E7-3FC6-A3D5-3838-AED374705358}"/>
              </a:ext>
            </a:extLst>
          </p:cNvPr>
          <p:cNvSpPr txBox="1">
            <a:spLocks/>
          </p:cNvSpPr>
          <p:nvPr/>
        </p:nvSpPr>
        <p:spPr>
          <a:xfrm>
            <a:off x="7520616" y="2199972"/>
            <a:ext cx="2045818" cy="654265"/>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a:t>Depth of Historical Mining</a:t>
            </a:r>
          </a:p>
        </p:txBody>
      </p:sp>
      <p:sp>
        <p:nvSpPr>
          <p:cNvPr id="36" name="Freeform: Shape 57">
            <a:extLst>
              <a:ext uri="{FF2B5EF4-FFF2-40B4-BE49-F238E27FC236}">
                <a16:creationId xmlns:a16="http://schemas.microsoft.com/office/drawing/2014/main" id="{E33E1349-0E14-B92E-196C-6571AD1461C5}"/>
              </a:ext>
            </a:extLst>
          </p:cNvPr>
          <p:cNvSpPr/>
          <p:nvPr/>
        </p:nvSpPr>
        <p:spPr>
          <a:xfrm rot="2016947">
            <a:off x="7240510" y="4948097"/>
            <a:ext cx="265345" cy="596900"/>
          </a:xfrm>
          <a:custGeom>
            <a:avLst/>
            <a:gdLst>
              <a:gd name="connsiteX0" fmla="*/ 165100 w 165100"/>
              <a:gd name="connsiteY0" fmla="*/ 0 h 596900"/>
              <a:gd name="connsiteX1" fmla="*/ 107950 w 165100"/>
              <a:gd name="connsiteY1" fmla="*/ 114300 h 596900"/>
              <a:gd name="connsiteX2" fmla="*/ 12700 w 165100"/>
              <a:gd name="connsiteY2" fmla="*/ 425450 h 596900"/>
              <a:gd name="connsiteX3" fmla="*/ 0 w 165100"/>
              <a:gd name="connsiteY3" fmla="*/ 596900 h 596900"/>
              <a:gd name="connsiteX4" fmla="*/ 82550 w 165100"/>
              <a:gd name="connsiteY4" fmla="*/ 361950 h 596900"/>
              <a:gd name="connsiteX5" fmla="*/ 146050 w 165100"/>
              <a:gd name="connsiteY5" fmla="*/ 146050 h 596900"/>
              <a:gd name="connsiteX6" fmla="*/ 165100 w 165100"/>
              <a:gd name="connsiteY6" fmla="*/ 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00" h="596900">
                <a:moveTo>
                  <a:pt x="165100" y="0"/>
                </a:moveTo>
                <a:lnTo>
                  <a:pt x="107950" y="114300"/>
                </a:lnTo>
                <a:lnTo>
                  <a:pt x="12700" y="425450"/>
                </a:lnTo>
                <a:lnTo>
                  <a:pt x="0" y="596900"/>
                </a:lnTo>
                <a:lnTo>
                  <a:pt x="82550" y="361950"/>
                </a:lnTo>
                <a:lnTo>
                  <a:pt x="146050" y="146050"/>
                </a:lnTo>
                <a:lnTo>
                  <a:pt x="16510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12">
            <a:extLst>
              <a:ext uri="{FF2B5EF4-FFF2-40B4-BE49-F238E27FC236}">
                <a16:creationId xmlns:a16="http://schemas.microsoft.com/office/drawing/2014/main" id="{75DAD573-A8F4-072E-F2F1-7B2F38474FE0}"/>
              </a:ext>
            </a:extLst>
          </p:cNvPr>
          <p:cNvSpPr/>
          <p:nvPr/>
        </p:nvSpPr>
        <p:spPr>
          <a:xfrm>
            <a:off x="5436787" y="2250983"/>
            <a:ext cx="130629" cy="394552"/>
          </a:xfrm>
          <a:custGeom>
            <a:avLst/>
            <a:gdLst>
              <a:gd name="connsiteX0" fmla="*/ 130629 w 130629"/>
              <a:gd name="connsiteY0" fmla="*/ 0 h 394552"/>
              <a:gd name="connsiteX1" fmla="*/ 71979 w 130629"/>
              <a:gd name="connsiteY1" fmla="*/ 119965 h 394552"/>
              <a:gd name="connsiteX2" fmla="*/ 37323 w 130629"/>
              <a:gd name="connsiteY2" fmla="*/ 234599 h 394552"/>
              <a:gd name="connsiteX3" fmla="*/ 0 w 130629"/>
              <a:gd name="connsiteY3" fmla="*/ 394552 h 394552"/>
              <a:gd name="connsiteX4" fmla="*/ 39988 w 130629"/>
              <a:gd name="connsiteY4" fmla="*/ 327905 h 394552"/>
              <a:gd name="connsiteX5" fmla="*/ 87974 w 130629"/>
              <a:gd name="connsiteY5" fmla="*/ 186613 h 394552"/>
              <a:gd name="connsiteX6" fmla="*/ 114633 w 130629"/>
              <a:gd name="connsiteY6" fmla="*/ 95972 h 394552"/>
              <a:gd name="connsiteX7" fmla="*/ 130629 w 130629"/>
              <a:gd name="connsiteY7" fmla="*/ 0 h 39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29" h="394552">
                <a:moveTo>
                  <a:pt x="130629" y="0"/>
                </a:moveTo>
                <a:lnTo>
                  <a:pt x="71979" y="119965"/>
                </a:lnTo>
                <a:lnTo>
                  <a:pt x="37323" y="234599"/>
                </a:lnTo>
                <a:lnTo>
                  <a:pt x="0" y="394552"/>
                </a:lnTo>
                <a:lnTo>
                  <a:pt x="39988" y="327905"/>
                </a:lnTo>
                <a:lnTo>
                  <a:pt x="87974" y="186613"/>
                </a:lnTo>
                <a:lnTo>
                  <a:pt x="114633" y="95972"/>
                </a:lnTo>
                <a:lnTo>
                  <a:pt x="130629"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13">
            <a:extLst>
              <a:ext uri="{FF2B5EF4-FFF2-40B4-BE49-F238E27FC236}">
                <a16:creationId xmlns:a16="http://schemas.microsoft.com/office/drawing/2014/main" id="{29615F90-13CF-6720-065B-85A0509C7224}"/>
              </a:ext>
            </a:extLst>
          </p:cNvPr>
          <p:cNvSpPr/>
          <p:nvPr/>
        </p:nvSpPr>
        <p:spPr>
          <a:xfrm>
            <a:off x="5633152" y="2220237"/>
            <a:ext cx="130629" cy="394552"/>
          </a:xfrm>
          <a:custGeom>
            <a:avLst/>
            <a:gdLst>
              <a:gd name="connsiteX0" fmla="*/ 130629 w 130629"/>
              <a:gd name="connsiteY0" fmla="*/ 0 h 394552"/>
              <a:gd name="connsiteX1" fmla="*/ 71979 w 130629"/>
              <a:gd name="connsiteY1" fmla="*/ 119965 h 394552"/>
              <a:gd name="connsiteX2" fmla="*/ 37323 w 130629"/>
              <a:gd name="connsiteY2" fmla="*/ 234599 h 394552"/>
              <a:gd name="connsiteX3" fmla="*/ 0 w 130629"/>
              <a:gd name="connsiteY3" fmla="*/ 394552 h 394552"/>
              <a:gd name="connsiteX4" fmla="*/ 39988 w 130629"/>
              <a:gd name="connsiteY4" fmla="*/ 327905 h 394552"/>
              <a:gd name="connsiteX5" fmla="*/ 87974 w 130629"/>
              <a:gd name="connsiteY5" fmla="*/ 186613 h 394552"/>
              <a:gd name="connsiteX6" fmla="*/ 114633 w 130629"/>
              <a:gd name="connsiteY6" fmla="*/ 95972 h 394552"/>
              <a:gd name="connsiteX7" fmla="*/ 130629 w 130629"/>
              <a:gd name="connsiteY7" fmla="*/ 0 h 39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29" h="394552">
                <a:moveTo>
                  <a:pt x="130629" y="0"/>
                </a:moveTo>
                <a:lnTo>
                  <a:pt x="71979" y="119965"/>
                </a:lnTo>
                <a:lnTo>
                  <a:pt x="37323" y="234599"/>
                </a:lnTo>
                <a:lnTo>
                  <a:pt x="0" y="394552"/>
                </a:lnTo>
                <a:lnTo>
                  <a:pt x="39988" y="327905"/>
                </a:lnTo>
                <a:lnTo>
                  <a:pt x="87974" y="186613"/>
                </a:lnTo>
                <a:lnTo>
                  <a:pt x="114633" y="95972"/>
                </a:lnTo>
                <a:lnTo>
                  <a:pt x="130629"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14">
            <a:extLst>
              <a:ext uri="{FF2B5EF4-FFF2-40B4-BE49-F238E27FC236}">
                <a16:creationId xmlns:a16="http://schemas.microsoft.com/office/drawing/2014/main" id="{07F61675-17C9-AADA-5627-EA84F2814A4A}"/>
              </a:ext>
            </a:extLst>
          </p:cNvPr>
          <p:cNvSpPr/>
          <p:nvPr/>
        </p:nvSpPr>
        <p:spPr>
          <a:xfrm>
            <a:off x="5039175" y="2208977"/>
            <a:ext cx="130629" cy="394552"/>
          </a:xfrm>
          <a:custGeom>
            <a:avLst/>
            <a:gdLst>
              <a:gd name="connsiteX0" fmla="*/ 130629 w 130629"/>
              <a:gd name="connsiteY0" fmla="*/ 0 h 394552"/>
              <a:gd name="connsiteX1" fmla="*/ 71979 w 130629"/>
              <a:gd name="connsiteY1" fmla="*/ 119965 h 394552"/>
              <a:gd name="connsiteX2" fmla="*/ 37323 w 130629"/>
              <a:gd name="connsiteY2" fmla="*/ 234599 h 394552"/>
              <a:gd name="connsiteX3" fmla="*/ 0 w 130629"/>
              <a:gd name="connsiteY3" fmla="*/ 394552 h 394552"/>
              <a:gd name="connsiteX4" fmla="*/ 39988 w 130629"/>
              <a:gd name="connsiteY4" fmla="*/ 327905 h 394552"/>
              <a:gd name="connsiteX5" fmla="*/ 87974 w 130629"/>
              <a:gd name="connsiteY5" fmla="*/ 186613 h 394552"/>
              <a:gd name="connsiteX6" fmla="*/ 114633 w 130629"/>
              <a:gd name="connsiteY6" fmla="*/ 95972 h 394552"/>
              <a:gd name="connsiteX7" fmla="*/ 130629 w 130629"/>
              <a:gd name="connsiteY7" fmla="*/ 0 h 39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29" h="394552">
                <a:moveTo>
                  <a:pt x="130629" y="0"/>
                </a:moveTo>
                <a:lnTo>
                  <a:pt x="71979" y="119965"/>
                </a:lnTo>
                <a:lnTo>
                  <a:pt x="37323" y="234599"/>
                </a:lnTo>
                <a:lnTo>
                  <a:pt x="0" y="394552"/>
                </a:lnTo>
                <a:lnTo>
                  <a:pt x="39988" y="327905"/>
                </a:lnTo>
                <a:lnTo>
                  <a:pt x="87974" y="186613"/>
                </a:lnTo>
                <a:lnTo>
                  <a:pt x="114633" y="95972"/>
                </a:lnTo>
                <a:lnTo>
                  <a:pt x="130629"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9AB9753-6841-5F98-E6E6-19A22FBE8D1A}"/>
              </a:ext>
            </a:extLst>
          </p:cNvPr>
          <p:cNvCxnSpPr>
            <a:cxnSpLocks/>
          </p:cNvCxnSpPr>
          <p:nvPr/>
        </p:nvCxnSpPr>
        <p:spPr>
          <a:xfrm>
            <a:off x="2044437" y="2515190"/>
            <a:ext cx="5386428"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1" name="Title 1">
            <a:extLst>
              <a:ext uri="{FF2B5EF4-FFF2-40B4-BE49-F238E27FC236}">
                <a16:creationId xmlns:a16="http://schemas.microsoft.com/office/drawing/2014/main" id="{28D9C3F6-1D27-897F-6405-C2F043986F72}"/>
              </a:ext>
            </a:extLst>
          </p:cNvPr>
          <p:cNvSpPr txBox="1">
            <a:spLocks/>
          </p:cNvSpPr>
          <p:nvPr/>
        </p:nvSpPr>
        <p:spPr>
          <a:xfrm>
            <a:off x="5717449" y="2523095"/>
            <a:ext cx="407354" cy="32250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a:t>As</a:t>
            </a:r>
          </a:p>
        </p:txBody>
      </p:sp>
      <p:sp>
        <p:nvSpPr>
          <p:cNvPr id="42" name="Title 1">
            <a:extLst>
              <a:ext uri="{FF2B5EF4-FFF2-40B4-BE49-F238E27FC236}">
                <a16:creationId xmlns:a16="http://schemas.microsoft.com/office/drawing/2014/main" id="{C5CA37A1-2CFF-3166-8C1E-7EF4764E14C2}"/>
              </a:ext>
            </a:extLst>
          </p:cNvPr>
          <p:cNvSpPr txBox="1">
            <a:spLocks/>
          </p:cNvSpPr>
          <p:nvPr/>
        </p:nvSpPr>
        <p:spPr>
          <a:xfrm>
            <a:off x="5273423" y="1943680"/>
            <a:ext cx="407354" cy="32250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a:t>Hg</a:t>
            </a:r>
          </a:p>
        </p:txBody>
      </p:sp>
      <p:sp>
        <p:nvSpPr>
          <p:cNvPr id="43" name="Title 1">
            <a:extLst>
              <a:ext uri="{FF2B5EF4-FFF2-40B4-BE49-F238E27FC236}">
                <a16:creationId xmlns:a16="http://schemas.microsoft.com/office/drawing/2014/main" id="{97FE5CBB-0A0B-3D27-6814-CD0FE05E4259}"/>
              </a:ext>
            </a:extLst>
          </p:cNvPr>
          <p:cNvSpPr txBox="1">
            <a:spLocks/>
          </p:cNvSpPr>
          <p:nvPr/>
        </p:nvSpPr>
        <p:spPr>
          <a:xfrm>
            <a:off x="3857367" y="2239408"/>
            <a:ext cx="407354" cy="32250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a:t>Hg</a:t>
            </a:r>
          </a:p>
        </p:txBody>
      </p:sp>
      <p:sp>
        <p:nvSpPr>
          <p:cNvPr id="44" name="Freeform: Shape 33">
            <a:extLst>
              <a:ext uri="{FF2B5EF4-FFF2-40B4-BE49-F238E27FC236}">
                <a16:creationId xmlns:a16="http://schemas.microsoft.com/office/drawing/2014/main" id="{BE19177B-AFBC-FB2B-8385-5D28BF4443A1}"/>
              </a:ext>
            </a:extLst>
          </p:cNvPr>
          <p:cNvSpPr/>
          <p:nvPr/>
        </p:nvSpPr>
        <p:spPr>
          <a:xfrm>
            <a:off x="3138405" y="3184434"/>
            <a:ext cx="2543175" cy="228600"/>
          </a:xfrm>
          <a:custGeom>
            <a:avLst/>
            <a:gdLst>
              <a:gd name="connsiteX0" fmla="*/ 0 w 2543175"/>
              <a:gd name="connsiteY0" fmla="*/ 219075 h 238125"/>
              <a:gd name="connsiteX1" fmla="*/ 685800 w 2543175"/>
              <a:gd name="connsiteY1" fmla="*/ 66675 h 238125"/>
              <a:gd name="connsiteX2" fmla="*/ 1238250 w 2543175"/>
              <a:gd name="connsiteY2" fmla="*/ 28575 h 238125"/>
              <a:gd name="connsiteX3" fmla="*/ 1352550 w 2543175"/>
              <a:gd name="connsiteY3" fmla="*/ 0 h 238125"/>
              <a:gd name="connsiteX4" fmla="*/ 1924050 w 2543175"/>
              <a:gd name="connsiteY4" fmla="*/ 85725 h 238125"/>
              <a:gd name="connsiteX5" fmla="*/ 2543175 w 2543175"/>
              <a:gd name="connsiteY5" fmla="*/ 238125 h 238125"/>
              <a:gd name="connsiteX0" fmla="*/ 0 w 2543175"/>
              <a:gd name="connsiteY0" fmla="*/ 219075 h 238125"/>
              <a:gd name="connsiteX1" fmla="*/ 685800 w 2543175"/>
              <a:gd name="connsiteY1" fmla="*/ 66675 h 238125"/>
              <a:gd name="connsiteX2" fmla="*/ 1076325 w 2543175"/>
              <a:gd name="connsiteY2" fmla="*/ 9525 h 238125"/>
              <a:gd name="connsiteX3" fmla="*/ 1352550 w 2543175"/>
              <a:gd name="connsiteY3" fmla="*/ 0 h 238125"/>
              <a:gd name="connsiteX4" fmla="*/ 1924050 w 2543175"/>
              <a:gd name="connsiteY4" fmla="*/ 85725 h 238125"/>
              <a:gd name="connsiteX5" fmla="*/ 2543175 w 2543175"/>
              <a:gd name="connsiteY5" fmla="*/ 238125 h 238125"/>
              <a:gd name="connsiteX0" fmla="*/ 0 w 2543175"/>
              <a:gd name="connsiteY0" fmla="*/ 209550 h 228600"/>
              <a:gd name="connsiteX1" fmla="*/ 685800 w 2543175"/>
              <a:gd name="connsiteY1" fmla="*/ 57150 h 228600"/>
              <a:gd name="connsiteX2" fmla="*/ 1076325 w 2543175"/>
              <a:gd name="connsiteY2" fmla="*/ 0 h 228600"/>
              <a:gd name="connsiteX3" fmla="*/ 1590675 w 2543175"/>
              <a:gd name="connsiteY3" fmla="*/ 9525 h 228600"/>
              <a:gd name="connsiteX4" fmla="*/ 1924050 w 2543175"/>
              <a:gd name="connsiteY4" fmla="*/ 76200 h 228600"/>
              <a:gd name="connsiteX5" fmla="*/ 2543175 w 2543175"/>
              <a:gd name="connsiteY5"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3175" h="228600">
                <a:moveTo>
                  <a:pt x="0" y="209550"/>
                </a:moveTo>
                <a:lnTo>
                  <a:pt x="685800" y="57150"/>
                </a:lnTo>
                <a:lnTo>
                  <a:pt x="1076325" y="0"/>
                </a:lnTo>
                <a:lnTo>
                  <a:pt x="1590675" y="9525"/>
                </a:lnTo>
                <a:lnTo>
                  <a:pt x="1924050" y="76200"/>
                </a:lnTo>
                <a:lnTo>
                  <a:pt x="2543175" y="228600"/>
                </a:lnTo>
              </a:path>
            </a:pathLst>
          </a:custGeom>
          <a:ln>
            <a:solidFill>
              <a:schemeClr val="tx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Oval 44">
            <a:extLst>
              <a:ext uri="{FF2B5EF4-FFF2-40B4-BE49-F238E27FC236}">
                <a16:creationId xmlns:a16="http://schemas.microsoft.com/office/drawing/2014/main" id="{429B5149-5F4E-6DBF-A51D-668E0B78CE98}"/>
              </a:ext>
            </a:extLst>
          </p:cNvPr>
          <p:cNvSpPr/>
          <p:nvPr/>
        </p:nvSpPr>
        <p:spPr>
          <a:xfrm>
            <a:off x="5633152" y="2199972"/>
            <a:ext cx="491651" cy="14626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1740B79D-1A48-3897-686C-E9A0C005C124}"/>
              </a:ext>
            </a:extLst>
          </p:cNvPr>
          <p:cNvSpPr txBox="1">
            <a:spLocks/>
          </p:cNvSpPr>
          <p:nvPr/>
        </p:nvSpPr>
        <p:spPr>
          <a:xfrm>
            <a:off x="6522173" y="1675615"/>
            <a:ext cx="908691" cy="360834"/>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a:t>Badger Hill Target</a:t>
            </a:r>
          </a:p>
        </p:txBody>
      </p:sp>
      <p:cxnSp>
        <p:nvCxnSpPr>
          <p:cNvPr id="47" name="Straight Arrow Connector 46">
            <a:extLst>
              <a:ext uri="{FF2B5EF4-FFF2-40B4-BE49-F238E27FC236}">
                <a16:creationId xmlns:a16="http://schemas.microsoft.com/office/drawing/2014/main" id="{ADEC25C3-BE7D-BC3E-E850-0BB1E8728B96}"/>
              </a:ext>
            </a:extLst>
          </p:cNvPr>
          <p:cNvCxnSpPr>
            <a:cxnSpLocks/>
          </p:cNvCxnSpPr>
          <p:nvPr/>
        </p:nvCxnSpPr>
        <p:spPr>
          <a:xfrm flipH="1">
            <a:off x="6061295" y="1916643"/>
            <a:ext cx="442581" cy="2476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5DCCC00B-F4C2-3ECF-5606-EC1573E9A0C1}"/>
              </a:ext>
            </a:extLst>
          </p:cNvPr>
          <p:cNvSpPr txBox="1">
            <a:spLocks/>
          </p:cNvSpPr>
          <p:nvPr/>
        </p:nvSpPr>
        <p:spPr>
          <a:xfrm>
            <a:off x="3808385" y="1709005"/>
            <a:ext cx="908691" cy="360834"/>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a:t>CKT Target</a:t>
            </a:r>
          </a:p>
        </p:txBody>
      </p:sp>
      <p:cxnSp>
        <p:nvCxnSpPr>
          <p:cNvPr id="49" name="Straight Arrow Connector 48">
            <a:extLst>
              <a:ext uri="{FF2B5EF4-FFF2-40B4-BE49-F238E27FC236}">
                <a16:creationId xmlns:a16="http://schemas.microsoft.com/office/drawing/2014/main" id="{A6A9B478-77F8-0283-13D1-5FBC1409D3B2}"/>
              </a:ext>
            </a:extLst>
          </p:cNvPr>
          <p:cNvCxnSpPr>
            <a:cxnSpLocks/>
          </p:cNvCxnSpPr>
          <p:nvPr/>
        </p:nvCxnSpPr>
        <p:spPr>
          <a:xfrm>
            <a:off x="4645239" y="2028733"/>
            <a:ext cx="552704" cy="3657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539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CB35D-44F5-709C-E520-A62FF25F052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5F93CF1-F023-3A27-6F02-319FB934B0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6500" y="3808667"/>
            <a:ext cx="10778999" cy="2683259"/>
          </a:xfrm>
          <a:prstGeom prst="rect">
            <a:avLst/>
          </a:prstGeom>
        </p:spPr>
      </p:pic>
      <p:sp>
        <p:nvSpPr>
          <p:cNvPr id="6" name="TextBox 5">
            <a:extLst>
              <a:ext uri="{FF2B5EF4-FFF2-40B4-BE49-F238E27FC236}">
                <a16:creationId xmlns:a16="http://schemas.microsoft.com/office/drawing/2014/main" id="{76E715FB-F88F-AE0A-B72A-F5D21B15FB1E}"/>
              </a:ext>
            </a:extLst>
          </p:cNvPr>
          <p:cNvSpPr txBox="1"/>
          <p:nvPr/>
        </p:nvSpPr>
        <p:spPr>
          <a:xfrm>
            <a:off x="695210" y="1493180"/>
            <a:ext cx="11129685" cy="171329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721766" indent="-378875">
              <a:lnSpc>
                <a:spcPts val="1867"/>
              </a:lnSpc>
              <a:spcBef>
                <a:spcPts val="800"/>
              </a:spcBef>
              <a:spcAft>
                <a:spcPts val="800"/>
              </a:spcAft>
              <a:buFont typeface="Arial"/>
              <a:buChar char="•"/>
            </a:pPr>
            <a:r>
              <a:rPr lang="en-US" sz="1867" spc="-13">
                <a:solidFill>
                  <a:schemeClr val="tx1">
                    <a:lumMod val="75000"/>
                    <a:lumOff val="25000"/>
                  </a:schemeClr>
                </a:solidFill>
                <a:latin typeface="+mj-lt"/>
                <a:cs typeface="Calibri" panose="020F0502020204030204" pitchFamily="34" charset="0"/>
              </a:rPr>
              <a:t>Production to Date:  </a:t>
            </a:r>
            <a:r>
              <a:rPr lang="en-US" sz="1867" b="1" spc="-13">
                <a:solidFill>
                  <a:schemeClr val="tx1">
                    <a:lumMod val="75000"/>
                    <a:lumOff val="25000"/>
                  </a:schemeClr>
                </a:solidFill>
                <a:latin typeface="+mj-lt"/>
                <a:cs typeface="Calibri" panose="020F0502020204030204" pitchFamily="34" charset="0"/>
              </a:rPr>
              <a:t>3.3 M oz Gold</a:t>
            </a:r>
          </a:p>
          <a:p>
            <a:pPr marL="721766" indent="-378875">
              <a:lnSpc>
                <a:spcPts val="1867"/>
              </a:lnSpc>
              <a:spcBef>
                <a:spcPts val="800"/>
              </a:spcBef>
              <a:spcAft>
                <a:spcPts val="800"/>
              </a:spcAft>
              <a:buFont typeface="Arial"/>
              <a:buChar char="•"/>
            </a:pPr>
            <a:r>
              <a:rPr lang="en-US" sz="1867" spc="-13">
                <a:solidFill>
                  <a:schemeClr val="tx1">
                    <a:lumMod val="75000"/>
                    <a:lumOff val="25000"/>
                  </a:schemeClr>
                </a:solidFill>
                <a:latin typeface="+mj-lt"/>
                <a:cs typeface="Calibri" panose="020F0502020204030204" pitchFamily="34" charset="0"/>
              </a:rPr>
              <a:t>Resources:  </a:t>
            </a:r>
            <a:r>
              <a:rPr lang="en-US" sz="1867" b="1" spc="-13">
                <a:solidFill>
                  <a:schemeClr val="tx1">
                    <a:lumMod val="75000"/>
                    <a:lumOff val="25000"/>
                  </a:schemeClr>
                </a:solidFill>
                <a:latin typeface="+mj-lt"/>
                <a:cs typeface="Calibri" panose="020F0502020204030204" pitchFamily="34" charset="0"/>
              </a:rPr>
              <a:t>2.2 M oz</a:t>
            </a:r>
            <a:r>
              <a:rPr lang="en-US" sz="1867" spc="-13">
                <a:solidFill>
                  <a:schemeClr val="tx1">
                    <a:lumMod val="75000"/>
                    <a:lumOff val="25000"/>
                  </a:schemeClr>
                </a:solidFill>
                <a:latin typeface="+mj-lt"/>
                <a:cs typeface="Calibri" panose="020F0502020204030204" pitchFamily="34" charset="0"/>
              </a:rPr>
              <a:t> </a:t>
            </a:r>
            <a:r>
              <a:rPr lang="en-US" sz="1867" b="1" spc="-13">
                <a:solidFill>
                  <a:schemeClr val="tx1">
                    <a:lumMod val="75000"/>
                    <a:lumOff val="25000"/>
                  </a:schemeClr>
                </a:solidFill>
                <a:latin typeface="+mj-lt"/>
                <a:cs typeface="Calibri" panose="020F0502020204030204" pitchFamily="34" charset="0"/>
              </a:rPr>
              <a:t>Gold</a:t>
            </a:r>
            <a:r>
              <a:rPr lang="en-US" sz="1867" spc="-13">
                <a:solidFill>
                  <a:schemeClr val="tx1">
                    <a:lumMod val="75000"/>
                    <a:lumOff val="25000"/>
                  </a:schemeClr>
                </a:solidFill>
                <a:latin typeface="+mj-lt"/>
                <a:cs typeface="Calibri" panose="020F0502020204030204" pitchFamily="34" charset="0"/>
              </a:rPr>
              <a:t> M+I </a:t>
            </a:r>
            <a:r>
              <a:rPr lang="en-US" sz="1467" spc="-13">
                <a:solidFill>
                  <a:schemeClr val="tx1">
                    <a:lumMod val="75000"/>
                    <a:lumOff val="25000"/>
                  </a:schemeClr>
                </a:solidFill>
                <a:latin typeface="+mj-lt"/>
                <a:cs typeface="Calibri" panose="020F0502020204030204" pitchFamily="34" charset="0"/>
              </a:rPr>
              <a:t>@</a:t>
            </a:r>
            <a:r>
              <a:rPr lang="en-US" sz="1867" spc="-13">
                <a:solidFill>
                  <a:schemeClr val="tx1">
                    <a:lumMod val="75000"/>
                    <a:lumOff val="25000"/>
                  </a:schemeClr>
                </a:solidFill>
                <a:latin typeface="+mj-lt"/>
                <a:cs typeface="Calibri" panose="020F0502020204030204" pitchFamily="34" charset="0"/>
              </a:rPr>
              <a:t> 3.64 g/t  &amp;  </a:t>
            </a:r>
            <a:r>
              <a:rPr lang="en-US" sz="1867" b="1" spc="-13">
                <a:solidFill>
                  <a:schemeClr val="tx1">
                    <a:lumMod val="75000"/>
                    <a:lumOff val="25000"/>
                  </a:schemeClr>
                </a:solidFill>
                <a:latin typeface="+mj-lt"/>
                <a:cs typeface="Calibri" panose="020F0502020204030204" pitchFamily="34" charset="0"/>
              </a:rPr>
              <a:t>0.8 M oz Gold </a:t>
            </a:r>
            <a:r>
              <a:rPr lang="en-US" sz="1867" spc="-13">
                <a:solidFill>
                  <a:schemeClr val="tx1">
                    <a:lumMod val="75000"/>
                    <a:lumOff val="25000"/>
                  </a:schemeClr>
                </a:solidFill>
                <a:latin typeface="+mj-lt"/>
                <a:cs typeface="Calibri" panose="020F0502020204030204" pitchFamily="34" charset="0"/>
              </a:rPr>
              <a:t>Inferred </a:t>
            </a:r>
            <a:r>
              <a:rPr lang="en-US" sz="1600" spc="-13">
                <a:solidFill>
                  <a:schemeClr val="tx1">
                    <a:lumMod val="75000"/>
                    <a:lumOff val="25000"/>
                  </a:schemeClr>
                </a:solidFill>
                <a:latin typeface="+mj-lt"/>
                <a:cs typeface="Calibri" panose="020F0502020204030204" pitchFamily="34" charset="0"/>
              </a:rPr>
              <a:t>@</a:t>
            </a:r>
            <a:r>
              <a:rPr lang="en-US" sz="1867" spc="-13">
                <a:solidFill>
                  <a:schemeClr val="tx1">
                    <a:lumMod val="75000"/>
                    <a:lumOff val="25000"/>
                  </a:schemeClr>
                </a:solidFill>
                <a:latin typeface="+mj-lt"/>
                <a:cs typeface="Calibri" panose="020F0502020204030204" pitchFamily="34" charset="0"/>
              </a:rPr>
              <a:t> 3.18 g/t</a:t>
            </a:r>
          </a:p>
          <a:p>
            <a:pPr marL="721766" indent="-378875">
              <a:lnSpc>
                <a:spcPts val="1867"/>
              </a:lnSpc>
              <a:spcBef>
                <a:spcPts val="800"/>
              </a:spcBef>
              <a:spcAft>
                <a:spcPts val="800"/>
              </a:spcAft>
              <a:buFont typeface="Arial"/>
              <a:buChar char="•"/>
            </a:pPr>
            <a:r>
              <a:rPr lang="en-US" sz="1867" spc="-13">
                <a:solidFill>
                  <a:schemeClr val="tx1">
                    <a:lumMod val="75000"/>
                    <a:lumOff val="25000"/>
                  </a:schemeClr>
                </a:solidFill>
                <a:cs typeface="Calibri" panose="020F0502020204030204" pitchFamily="34" charset="0"/>
              </a:rPr>
              <a:t>Primary &amp; Secondary Structural Controls: </a:t>
            </a:r>
            <a:r>
              <a:rPr lang="en-US" sz="1867" b="1" spc="-13">
                <a:solidFill>
                  <a:schemeClr val="tx1">
                    <a:lumMod val="75000"/>
                    <a:lumOff val="25000"/>
                  </a:schemeClr>
                </a:solidFill>
                <a:cs typeface="Calibri" panose="020F0502020204030204" pitchFamily="34" charset="0"/>
              </a:rPr>
              <a:t>&gt;30 km</a:t>
            </a:r>
            <a:endParaRPr lang="en-US" sz="1867" spc="-13">
              <a:solidFill>
                <a:schemeClr val="tx1">
                  <a:lumMod val="75000"/>
                  <a:lumOff val="25000"/>
                </a:schemeClr>
              </a:solidFill>
              <a:latin typeface="+mj-lt"/>
              <a:cs typeface="Calibri" panose="020F0502020204030204" pitchFamily="34" charset="0"/>
            </a:endParaRPr>
          </a:p>
          <a:p>
            <a:pPr marL="721766" indent="-378875">
              <a:lnSpc>
                <a:spcPts val="1867"/>
              </a:lnSpc>
              <a:spcBef>
                <a:spcPts val="800"/>
              </a:spcBef>
              <a:spcAft>
                <a:spcPts val="800"/>
              </a:spcAft>
              <a:buFont typeface="Arial"/>
              <a:buChar char="•"/>
            </a:pPr>
            <a:r>
              <a:rPr lang="en-US" sz="1867" spc="-13">
                <a:solidFill>
                  <a:schemeClr val="tx1">
                    <a:lumMod val="75000"/>
                    <a:lumOff val="25000"/>
                  </a:schemeClr>
                </a:solidFill>
                <a:latin typeface="+mj-lt"/>
                <a:cs typeface="Calibri" panose="020F0502020204030204" pitchFamily="34" charset="0"/>
              </a:rPr>
              <a:t>2025 Exploration Budget: </a:t>
            </a:r>
            <a:r>
              <a:rPr lang="en-US" sz="1867" b="1" spc="-13">
                <a:solidFill>
                  <a:schemeClr val="tx1">
                    <a:lumMod val="75000"/>
                    <a:lumOff val="25000"/>
                  </a:schemeClr>
                </a:solidFill>
                <a:latin typeface="+mj-lt"/>
                <a:cs typeface="Calibri" panose="020F0502020204030204" pitchFamily="34" charset="0"/>
              </a:rPr>
              <a:t>US$10 M</a:t>
            </a:r>
            <a:r>
              <a:rPr lang="en-US" sz="1867" spc="-13">
                <a:solidFill>
                  <a:schemeClr val="tx1">
                    <a:lumMod val="75000"/>
                    <a:lumOff val="25000"/>
                  </a:schemeClr>
                </a:solidFill>
                <a:latin typeface="+mj-lt"/>
                <a:cs typeface="Calibri" panose="020F0502020204030204" pitchFamily="34" charset="0"/>
              </a:rPr>
              <a:t> (2024 Discovery Cost / oz $15)</a:t>
            </a:r>
          </a:p>
        </p:txBody>
      </p:sp>
      <p:pic>
        <p:nvPicPr>
          <p:cNvPr id="14" name="Picture 13" descr="A map of the world with blue dots and black text&#10;&#10;Description automatically generated">
            <a:extLst>
              <a:ext uri="{FF2B5EF4-FFF2-40B4-BE49-F238E27FC236}">
                <a16:creationId xmlns:a16="http://schemas.microsoft.com/office/drawing/2014/main" id="{F235D161-4871-7666-5786-AEE3F010F4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8615" y="890983"/>
            <a:ext cx="2156884" cy="2036233"/>
          </a:xfrm>
          <a:prstGeom prst="rect">
            <a:avLst/>
          </a:prstGeom>
        </p:spPr>
      </p:pic>
      <p:sp>
        <p:nvSpPr>
          <p:cNvPr id="11" name="CuadroTexto 10">
            <a:extLst>
              <a:ext uri="{FF2B5EF4-FFF2-40B4-BE49-F238E27FC236}">
                <a16:creationId xmlns:a16="http://schemas.microsoft.com/office/drawing/2014/main" id="{EE28FBA6-7522-353A-5D96-7F868A96DE3D}"/>
              </a:ext>
            </a:extLst>
          </p:cNvPr>
          <p:cNvSpPr txBox="1"/>
          <p:nvPr/>
        </p:nvSpPr>
        <p:spPr>
          <a:xfrm>
            <a:off x="575034" y="313708"/>
            <a:ext cx="11346325" cy="461665"/>
          </a:xfrm>
          <a:prstGeom prst="rect">
            <a:avLst/>
          </a:prstGeom>
          <a:noFill/>
        </p:spPr>
        <p:txBody>
          <a:bodyPr wrap="square" rtlCol="0">
            <a:spAutoFit/>
          </a:bodyPr>
          <a:lstStyle/>
          <a:p>
            <a:r>
              <a:rPr lang="en-US" sz="2400" b="1">
                <a:solidFill>
                  <a:srgbClr val="003C58"/>
                </a:solidFill>
                <a:latin typeface="+mj-lt"/>
              </a:rPr>
              <a:t>Fox Complex</a:t>
            </a:r>
            <a:endParaRPr lang="en-US" sz="2400">
              <a:solidFill>
                <a:srgbClr val="003C58"/>
              </a:solidFill>
              <a:latin typeface="+mj-lt"/>
            </a:endParaRPr>
          </a:p>
        </p:txBody>
      </p:sp>
      <p:sp>
        <p:nvSpPr>
          <p:cNvPr id="3" name="CuadroTexto 10">
            <a:extLst>
              <a:ext uri="{FF2B5EF4-FFF2-40B4-BE49-F238E27FC236}">
                <a16:creationId xmlns:a16="http://schemas.microsoft.com/office/drawing/2014/main" id="{46C5BE9E-0F1D-AE04-AFF2-F682FCDA95F3}"/>
              </a:ext>
            </a:extLst>
          </p:cNvPr>
          <p:cNvSpPr txBox="1"/>
          <p:nvPr/>
        </p:nvSpPr>
        <p:spPr>
          <a:xfrm>
            <a:off x="3024554" y="300037"/>
            <a:ext cx="9135208" cy="738664"/>
          </a:xfrm>
          <a:prstGeom prst="rect">
            <a:avLst/>
          </a:prstGeom>
          <a:noFill/>
        </p:spPr>
        <p:txBody>
          <a:bodyPr wrap="square" rtlCol="0">
            <a:spAutoFit/>
          </a:bodyPr>
          <a:lstStyle/>
          <a:p>
            <a:r>
              <a:rPr lang="en-US" sz="2400">
                <a:solidFill>
                  <a:srgbClr val="003C58"/>
                </a:solidFill>
                <a:latin typeface="+mj-lt"/>
              </a:rPr>
              <a:t>Growing Resource Base in the Timmins Camp</a:t>
            </a:r>
          </a:p>
          <a:p>
            <a:r>
              <a:rPr lang="en-US">
                <a:solidFill>
                  <a:srgbClr val="003C58"/>
                </a:solidFill>
                <a:latin typeface="+mj-lt"/>
              </a:rPr>
              <a:t>(Which has historically produced 70 M oz Gold) </a:t>
            </a:r>
          </a:p>
        </p:txBody>
      </p:sp>
      <p:sp>
        <p:nvSpPr>
          <p:cNvPr id="4" name="TextBox 3">
            <a:extLst>
              <a:ext uri="{FF2B5EF4-FFF2-40B4-BE49-F238E27FC236}">
                <a16:creationId xmlns:a16="http://schemas.microsoft.com/office/drawing/2014/main" id="{808447CB-A7AA-A9F3-0A0E-12EB4F8AFD54}"/>
              </a:ext>
            </a:extLst>
          </p:cNvPr>
          <p:cNvSpPr txBox="1"/>
          <p:nvPr/>
        </p:nvSpPr>
        <p:spPr>
          <a:xfrm>
            <a:off x="5434472" y="5241833"/>
            <a:ext cx="862601" cy="417801"/>
          </a:xfrm>
          <a:prstGeom prst="rect">
            <a:avLst/>
          </a:prstGeom>
          <a:solidFill>
            <a:srgbClr val="F0F0EC"/>
          </a:solidFill>
        </p:spPr>
        <p:txBody>
          <a:bodyPr wrap="square" lIns="24000" tIns="24000" rIns="24000" bIns="24000" rtlCol="0">
            <a:spAutoFit/>
          </a:bodyPr>
          <a:lstStyle/>
          <a:p>
            <a:pPr algn="ctr"/>
            <a:r>
              <a:rPr lang="en-US" sz="1200" i="1" spc="-13"/>
              <a:t>0.1 M oz Au Production</a:t>
            </a:r>
          </a:p>
        </p:txBody>
      </p:sp>
      <p:sp>
        <p:nvSpPr>
          <p:cNvPr id="7" name="TextBox 6">
            <a:extLst>
              <a:ext uri="{FF2B5EF4-FFF2-40B4-BE49-F238E27FC236}">
                <a16:creationId xmlns:a16="http://schemas.microsoft.com/office/drawing/2014/main" id="{E44665D8-C111-F127-1B19-107216BC9EB4}"/>
              </a:ext>
            </a:extLst>
          </p:cNvPr>
          <p:cNvSpPr txBox="1"/>
          <p:nvPr/>
        </p:nvSpPr>
        <p:spPr>
          <a:xfrm>
            <a:off x="8850841" y="5846416"/>
            <a:ext cx="857956" cy="417801"/>
          </a:xfrm>
          <a:prstGeom prst="rect">
            <a:avLst/>
          </a:prstGeom>
          <a:solidFill>
            <a:srgbClr val="F0F0EC"/>
          </a:solidFill>
        </p:spPr>
        <p:txBody>
          <a:bodyPr wrap="square" lIns="24000" tIns="24000" rIns="24000" bIns="24000" rtlCol="0">
            <a:spAutoFit/>
          </a:bodyPr>
          <a:lstStyle/>
          <a:p>
            <a:pPr algn="ctr"/>
            <a:r>
              <a:rPr lang="en-US" sz="1200" i="1" spc="-13"/>
              <a:t>&gt;1 M oz Au Production</a:t>
            </a:r>
          </a:p>
        </p:txBody>
      </p:sp>
      <p:sp>
        <p:nvSpPr>
          <p:cNvPr id="8" name="TextBox 7">
            <a:extLst>
              <a:ext uri="{FF2B5EF4-FFF2-40B4-BE49-F238E27FC236}">
                <a16:creationId xmlns:a16="http://schemas.microsoft.com/office/drawing/2014/main" id="{45516259-BAD5-D859-02BB-DA1E1DB78355}"/>
              </a:ext>
            </a:extLst>
          </p:cNvPr>
          <p:cNvSpPr txBox="1"/>
          <p:nvPr/>
        </p:nvSpPr>
        <p:spPr>
          <a:xfrm>
            <a:off x="937471" y="4849647"/>
            <a:ext cx="862600" cy="417801"/>
          </a:xfrm>
          <a:prstGeom prst="rect">
            <a:avLst/>
          </a:prstGeom>
          <a:solidFill>
            <a:srgbClr val="F0F0EC"/>
          </a:solidFill>
        </p:spPr>
        <p:txBody>
          <a:bodyPr wrap="square" lIns="24000" tIns="24000" rIns="24000" bIns="24000" rtlCol="0">
            <a:spAutoFit/>
          </a:bodyPr>
          <a:lstStyle/>
          <a:p>
            <a:pPr algn="ctr"/>
            <a:r>
              <a:rPr lang="en-US" sz="1200" i="1" spc="-13"/>
              <a:t>2.2 M oz Au Production</a:t>
            </a:r>
          </a:p>
        </p:txBody>
      </p:sp>
      <p:sp>
        <p:nvSpPr>
          <p:cNvPr id="12" name="Slide Number Placeholder 1">
            <a:extLst>
              <a:ext uri="{FF2B5EF4-FFF2-40B4-BE49-F238E27FC236}">
                <a16:creationId xmlns:a16="http://schemas.microsoft.com/office/drawing/2014/main" id="{AD46AEE8-D4DF-7D36-D1B7-1C68D006DD65}"/>
              </a:ext>
            </a:extLst>
          </p:cNvPr>
          <p:cNvSpPr>
            <a:spLocks noGrp="1"/>
          </p:cNvSpPr>
          <p:nvPr>
            <p:ph type="sldNum" sz="quarter" idx="12"/>
          </p:nvPr>
        </p:nvSpPr>
        <p:spPr>
          <a:xfrm>
            <a:off x="9683718" y="6177776"/>
            <a:ext cx="2508281" cy="651233"/>
          </a:xfrm>
        </p:spPr>
        <p:txBody>
          <a:bodyPr/>
          <a:lstStyle/>
          <a:p>
            <a:fld id="{D8955D86-EBE6-46A3-AC78-27FE558A77BB}" type="slidenum">
              <a:rPr lang="en-ID" smtClean="0"/>
              <a:pPr/>
              <a:t>41</a:t>
            </a:fld>
            <a:endParaRPr lang="en-ID"/>
          </a:p>
        </p:txBody>
      </p:sp>
      <p:cxnSp>
        <p:nvCxnSpPr>
          <p:cNvPr id="15" name="Straight Connector 14">
            <a:extLst>
              <a:ext uri="{FF2B5EF4-FFF2-40B4-BE49-F238E27FC236}">
                <a16:creationId xmlns:a16="http://schemas.microsoft.com/office/drawing/2014/main" id="{2A4979AB-5D9F-9E3D-F035-E321AAAB5491}"/>
              </a:ext>
            </a:extLst>
          </p:cNvPr>
          <p:cNvCxnSpPr/>
          <p:nvPr/>
        </p:nvCxnSpPr>
        <p:spPr>
          <a:xfrm>
            <a:off x="2822330" y="386862"/>
            <a:ext cx="0" cy="628650"/>
          </a:xfrm>
          <a:prstGeom prst="line">
            <a:avLst/>
          </a:prstGeom>
          <a:ln w="28575">
            <a:solidFill>
              <a:srgbClr val="003C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389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745E9-26A1-8B91-33DF-84D5B05BB53D}"/>
            </a:ext>
          </a:extLst>
        </p:cNvPr>
        <p:cNvGrpSpPr/>
        <p:nvPr/>
      </p:nvGrpSpPr>
      <p:grpSpPr>
        <a:xfrm>
          <a:off x="0" y="0"/>
          <a:ext cx="0" cy="0"/>
          <a:chOff x="0" y="0"/>
          <a:chExt cx="0" cy="0"/>
        </a:xfrm>
      </p:grpSpPr>
      <p:pic>
        <p:nvPicPr>
          <p:cNvPr id="5" name="Picture 4" descr="A map of a geolocation&#10;&#10;AI-generated content may be incorrect.">
            <a:extLst>
              <a:ext uri="{FF2B5EF4-FFF2-40B4-BE49-F238E27FC236}">
                <a16:creationId xmlns:a16="http://schemas.microsoft.com/office/drawing/2014/main" id="{D3FDD901-7853-302F-77B2-BB8126EE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229" y="1388692"/>
            <a:ext cx="9048667" cy="4690211"/>
          </a:xfrm>
          <a:prstGeom prst="rect">
            <a:avLst/>
          </a:prstGeom>
        </p:spPr>
      </p:pic>
      <p:sp>
        <p:nvSpPr>
          <p:cNvPr id="14" name="CuadroTexto 13">
            <a:extLst>
              <a:ext uri="{FF2B5EF4-FFF2-40B4-BE49-F238E27FC236}">
                <a16:creationId xmlns:a16="http://schemas.microsoft.com/office/drawing/2014/main" id="{4D577188-2A3F-69EF-2D49-B57DB8916277}"/>
              </a:ext>
            </a:extLst>
          </p:cNvPr>
          <p:cNvSpPr txBox="1"/>
          <p:nvPr/>
        </p:nvSpPr>
        <p:spPr>
          <a:xfrm>
            <a:off x="575033" y="313709"/>
            <a:ext cx="8873768" cy="461665"/>
          </a:xfrm>
          <a:prstGeom prst="rect">
            <a:avLst/>
          </a:prstGeom>
          <a:noFill/>
        </p:spPr>
        <p:txBody>
          <a:bodyPr wrap="square" rtlCol="0">
            <a:spAutoFit/>
          </a:bodyPr>
          <a:lstStyle/>
          <a:p>
            <a:r>
              <a:rPr lang="en-US" sz="2400" b="1">
                <a:solidFill>
                  <a:srgbClr val="003C58"/>
                </a:solidFill>
                <a:latin typeface="Arial" panose="020B0604020202020204" pitchFamily="34" charset="0"/>
                <a:cs typeface="Arial" panose="020B0604020202020204" pitchFamily="34" charset="0"/>
              </a:rPr>
              <a:t>Stock Project </a:t>
            </a:r>
            <a:r>
              <a:rPr lang="en-US" sz="2400">
                <a:solidFill>
                  <a:srgbClr val="003C58"/>
                </a:solidFill>
                <a:latin typeface="Arial" panose="020B0604020202020204" pitchFamily="34" charset="0"/>
                <a:cs typeface="Arial" panose="020B0604020202020204" pitchFamily="34" charset="0"/>
              </a:rPr>
              <a:t>| Estimated Resources and Exploration Potential</a:t>
            </a:r>
          </a:p>
        </p:txBody>
      </p:sp>
      <p:sp>
        <p:nvSpPr>
          <p:cNvPr id="51" name="CuadroTexto 30">
            <a:extLst>
              <a:ext uri="{FF2B5EF4-FFF2-40B4-BE49-F238E27FC236}">
                <a16:creationId xmlns:a16="http://schemas.microsoft.com/office/drawing/2014/main" id="{DCFD760B-7B0C-FA29-9618-67EB0AF57581}"/>
              </a:ext>
            </a:extLst>
          </p:cNvPr>
          <p:cNvSpPr txBox="1"/>
          <p:nvPr/>
        </p:nvSpPr>
        <p:spPr>
          <a:xfrm>
            <a:off x="197827" y="1391898"/>
            <a:ext cx="2874839" cy="4419930"/>
          </a:xfrm>
          <a:prstGeom prst="rect">
            <a:avLst/>
          </a:prstGeom>
          <a:noFill/>
          <a:effectLst/>
        </p:spPr>
        <p:txBody>
          <a:bodyPr wrap="square" lIns="48000" tIns="34291" rIns="48000" bIns="34291" rtlCol="0" anchor="t">
            <a:spAutoFit/>
          </a:bodyPr>
          <a:lstStyle/>
          <a:p>
            <a:pPr defTabSz="596885"/>
            <a:r>
              <a:rPr lang="en-US" sz="1600" b="1">
                <a:ln w="0"/>
                <a:latin typeface="Arial"/>
                <a:cs typeface="Arial"/>
              </a:rPr>
              <a:t>Stock Gold Resources</a:t>
            </a:r>
            <a:r>
              <a:rPr lang="en-US" sz="1467" baseline="30000">
                <a:ln w="0"/>
                <a:latin typeface="Arial"/>
                <a:cs typeface="Arial"/>
              </a:rPr>
              <a:t>1</a:t>
            </a:r>
          </a:p>
          <a:p>
            <a:pPr defTabSz="596885"/>
            <a:endParaRPr lang="en-US" sz="1467" b="1">
              <a:ln w="0"/>
              <a:latin typeface="Arial"/>
              <a:cs typeface="Arial"/>
            </a:endParaRPr>
          </a:p>
          <a:p>
            <a:pPr defTabSz="596885"/>
            <a:endParaRPr lang="en-US" sz="1067" b="1">
              <a:ln w="0"/>
              <a:latin typeface="Arial"/>
              <a:cs typeface="Arial"/>
            </a:endParaRPr>
          </a:p>
          <a:p>
            <a:pPr defTabSz="1079473">
              <a:spcAft>
                <a:spcPts val="800"/>
              </a:spcAft>
            </a:pPr>
            <a:r>
              <a:rPr lang="en-US" sz="1400" b="1">
                <a:ln w="0"/>
                <a:solidFill>
                  <a:srgbClr val="003C58"/>
                </a:solidFill>
                <a:latin typeface="Arial"/>
                <a:cs typeface="Arial"/>
              </a:rPr>
              <a:t>Indicated</a:t>
            </a:r>
            <a:endParaRPr lang="en-US" sz="1067" b="1">
              <a:ln w="0"/>
              <a:solidFill>
                <a:srgbClr val="003C58"/>
              </a:solidFill>
              <a:latin typeface="Arial"/>
              <a:cs typeface="Arial"/>
            </a:endParaRPr>
          </a:p>
          <a:p>
            <a:pPr defTabSz="1079473">
              <a:spcAft>
                <a:spcPts val="800"/>
              </a:spcAft>
            </a:pPr>
            <a:r>
              <a:rPr lang="en-US" sz="1067" b="1">
                <a:ln w="0"/>
                <a:solidFill>
                  <a:srgbClr val="003C58"/>
                </a:solidFill>
                <a:latin typeface="Arial"/>
                <a:cs typeface="Arial"/>
              </a:rPr>
              <a:t>West &amp; Main    	206,000 oz Au </a:t>
            </a:r>
            <a:r>
              <a:rPr lang="en-US" sz="1067">
                <a:ln w="0"/>
                <a:solidFill>
                  <a:srgbClr val="003C58"/>
                </a:solidFill>
                <a:latin typeface="Arial"/>
                <a:cs typeface="Arial"/>
              </a:rPr>
              <a:t>@ 3.31 g/t </a:t>
            </a:r>
          </a:p>
          <a:p>
            <a:pPr defTabSz="1079473">
              <a:spcAft>
                <a:spcPts val="800"/>
              </a:spcAft>
              <a:tabLst>
                <a:tab pos="1079473" algn="l"/>
              </a:tabLst>
            </a:pPr>
            <a:r>
              <a:rPr lang="en-US" sz="1067" b="1">
                <a:ln w="0"/>
                <a:solidFill>
                  <a:srgbClr val="003C58"/>
                </a:solidFill>
                <a:cs typeface="Arial"/>
              </a:rPr>
              <a:t>East              	75,000 oz Au </a:t>
            </a:r>
            <a:r>
              <a:rPr lang="en-US" sz="1067">
                <a:ln w="0"/>
                <a:solidFill>
                  <a:srgbClr val="003C58"/>
                </a:solidFill>
                <a:cs typeface="Arial"/>
              </a:rPr>
              <a:t>@ 2.70 g/t </a:t>
            </a:r>
          </a:p>
          <a:p>
            <a:pPr defTabSz="1079473">
              <a:spcAft>
                <a:spcPts val="800"/>
              </a:spcAft>
            </a:pPr>
            <a:endParaRPr lang="en-US" sz="1067" b="1">
              <a:ln w="0"/>
              <a:solidFill>
                <a:srgbClr val="003C58"/>
              </a:solidFill>
              <a:latin typeface="Arial"/>
              <a:cs typeface="Arial"/>
            </a:endParaRPr>
          </a:p>
          <a:p>
            <a:pPr defTabSz="1079473">
              <a:spcAft>
                <a:spcPts val="800"/>
              </a:spcAft>
            </a:pPr>
            <a:r>
              <a:rPr lang="en-US" sz="1067" b="1" spc="-13">
                <a:ln w="0"/>
                <a:solidFill>
                  <a:srgbClr val="003C58"/>
                </a:solidFill>
                <a:latin typeface="Arial"/>
                <a:cs typeface="Arial"/>
              </a:rPr>
              <a:t>Total Indicated	</a:t>
            </a:r>
            <a:r>
              <a:rPr lang="en-US" sz="1067" b="1" spc="-27">
                <a:ln w="0"/>
                <a:solidFill>
                  <a:srgbClr val="003C58"/>
                </a:solidFill>
                <a:cs typeface="Arial"/>
              </a:rPr>
              <a:t>281,000 oz Au </a:t>
            </a:r>
            <a:r>
              <a:rPr lang="en-US" sz="1067" spc="-27">
                <a:ln w="0"/>
                <a:solidFill>
                  <a:srgbClr val="003C58"/>
                </a:solidFill>
                <a:cs typeface="Arial"/>
              </a:rPr>
              <a:t>@ 3.12 g/t </a:t>
            </a:r>
          </a:p>
          <a:p>
            <a:pPr defTabSz="1079473">
              <a:spcAft>
                <a:spcPts val="800"/>
              </a:spcAft>
            </a:pPr>
            <a:endParaRPr lang="en-US" sz="1067" b="1">
              <a:ln w="0"/>
              <a:solidFill>
                <a:srgbClr val="003C58"/>
              </a:solidFill>
              <a:latin typeface="Arial"/>
              <a:cs typeface="Arial"/>
            </a:endParaRPr>
          </a:p>
          <a:p>
            <a:pPr defTabSz="1079473">
              <a:spcAft>
                <a:spcPts val="800"/>
              </a:spcAft>
            </a:pPr>
            <a:endParaRPr lang="en-US" sz="1067" b="1">
              <a:ln w="0"/>
              <a:solidFill>
                <a:srgbClr val="003C58"/>
              </a:solidFill>
              <a:latin typeface="Arial"/>
              <a:cs typeface="Arial"/>
            </a:endParaRPr>
          </a:p>
          <a:p>
            <a:pPr defTabSz="1079473">
              <a:spcAft>
                <a:spcPts val="800"/>
              </a:spcAft>
            </a:pPr>
            <a:r>
              <a:rPr lang="en-US" sz="1400" b="1">
                <a:ln w="0"/>
                <a:solidFill>
                  <a:srgbClr val="003C58"/>
                </a:solidFill>
                <a:latin typeface="Arial"/>
                <a:cs typeface="Arial"/>
              </a:rPr>
              <a:t>Inferred</a:t>
            </a:r>
          </a:p>
          <a:p>
            <a:pPr defTabSz="1079473">
              <a:spcAft>
                <a:spcPts val="800"/>
              </a:spcAft>
            </a:pPr>
            <a:endParaRPr lang="en-US" sz="1067" b="1">
              <a:ln w="0"/>
              <a:solidFill>
                <a:srgbClr val="003C58"/>
              </a:solidFill>
              <a:cs typeface="Arial"/>
            </a:endParaRPr>
          </a:p>
          <a:p>
            <a:pPr defTabSz="1079473">
              <a:spcAft>
                <a:spcPts val="800"/>
              </a:spcAft>
            </a:pPr>
            <a:r>
              <a:rPr lang="en-US" sz="1067" b="1">
                <a:ln w="0"/>
                <a:solidFill>
                  <a:srgbClr val="003C58"/>
                </a:solidFill>
                <a:cs typeface="Arial"/>
              </a:rPr>
              <a:t>West &amp; Main   	</a:t>
            </a:r>
            <a:r>
              <a:rPr lang="en-US" sz="1067" b="1">
                <a:ln w="0"/>
                <a:solidFill>
                  <a:srgbClr val="003C58"/>
                </a:solidFill>
                <a:latin typeface="Arial"/>
                <a:cs typeface="Arial"/>
              </a:rPr>
              <a:t>132,000 oz Au </a:t>
            </a:r>
            <a:r>
              <a:rPr lang="en-US" sz="1067">
                <a:ln w="0"/>
                <a:solidFill>
                  <a:srgbClr val="003C58"/>
                </a:solidFill>
                <a:latin typeface="Arial"/>
                <a:cs typeface="Arial"/>
              </a:rPr>
              <a:t>@ 2.96 g/t</a:t>
            </a:r>
            <a:endParaRPr lang="en-US" sz="1067">
              <a:ln w="0"/>
              <a:latin typeface="Arial"/>
              <a:cs typeface="Arial"/>
            </a:endParaRPr>
          </a:p>
          <a:p>
            <a:pPr defTabSz="1079473">
              <a:spcAft>
                <a:spcPts val="800"/>
              </a:spcAft>
            </a:pPr>
            <a:r>
              <a:rPr lang="en-US" sz="1067" b="1">
                <a:ln w="0"/>
                <a:solidFill>
                  <a:srgbClr val="003C58"/>
                </a:solidFill>
                <a:cs typeface="Arial"/>
              </a:rPr>
              <a:t>East              	50,000 oz Au </a:t>
            </a:r>
            <a:r>
              <a:rPr lang="en-US" sz="1067">
                <a:ln w="0"/>
                <a:solidFill>
                  <a:srgbClr val="003C58"/>
                </a:solidFill>
                <a:cs typeface="Arial"/>
              </a:rPr>
              <a:t>@ 2.66 g/t</a:t>
            </a:r>
            <a:endParaRPr lang="en-US" sz="1067" b="1">
              <a:ln w="0"/>
              <a:cs typeface="Arial"/>
            </a:endParaRPr>
          </a:p>
          <a:p>
            <a:pPr defTabSz="1079473">
              <a:spcAft>
                <a:spcPts val="800"/>
              </a:spcAft>
            </a:pPr>
            <a:endParaRPr lang="en-US" sz="1067" b="1" spc="-27">
              <a:ln w="0"/>
              <a:solidFill>
                <a:srgbClr val="003C58"/>
              </a:solidFill>
              <a:cs typeface="Arial"/>
            </a:endParaRPr>
          </a:p>
          <a:p>
            <a:pPr defTabSz="1079473">
              <a:spcAft>
                <a:spcPts val="800"/>
              </a:spcAft>
            </a:pPr>
            <a:r>
              <a:rPr lang="en-US" sz="1067" b="1" spc="-27">
                <a:ln w="0"/>
                <a:solidFill>
                  <a:srgbClr val="003C58"/>
                </a:solidFill>
                <a:cs typeface="Arial"/>
              </a:rPr>
              <a:t>Total Inferred	181,000 oz Au </a:t>
            </a:r>
            <a:r>
              <a:rPr lang="en-US" sz="1067" spc="-27">
                <a:ln w="0"/>
                <a:solidFill>
                  <a:srgbClr val="003C58"/>
                </a:solidFill>
                <a:cs typeface="Arial"/>
              </a:rPr>
              <a:t>@ 2.87 g/t</a:t>
            </a:r>
            <a:endParaRPr lang="en-US" sz="1067" b="1">
              <a:ln w="0"/>
              <a:cs typeface="Arial"/>
            </a:endParaRPr>
          </a:p>
          <a:p>
            <a:endParaRPr lang="en-US" sz="933" b="1">
              <a:ln w="0"/>
              <a:latin typeface="Arial"/>
              <a:cs typeface="Arial"/>
            </a:endParaRPr>
          </a:p>
        </p:txBody>
      </p:sp>
      <p:cxnSp>
        <p:nvCxnSpPr>
          <p:cNvPr id="3" name="Straight Connector 2">
            <a:extLst>
              <a:ext uri="{FF2B5EF4-FFF2-40B4-BE49-F238E27FC236}">
                <a16:creationId xmlns:a16="http://schemas.microsoft.com/office/drawing/2014/main" id="{944BA72B-64DF-CABC-C187-1762D65EB133}"/>
              </a:ext>
            </a:extLst>
          </p:cNvPr>
          <p:cNvCxnSpPr>
            <a:cxnSpLocks/>
          </p:cNvCxnSpPr>
          <p:nvPr/>
        </p:nvCxnSpPr>
        <p:spPr>
          <a:xfrm>
            <a:off x="232996" y="3121509"/>
            <a:ext cx="27321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4DF9888-9D19-05B1-1FA2-3CD88E9BB3D6}"/>
              </a:ext>
            </a:extLst>
          </p:cNvPr>
          <p:cNvSpPr txBox="1"/>
          <p:nvPr/>
        </p:nvSpPr>
        <p:spPr>
          <a:xfrm>
            <a:off x="-25079" y="6171296"/>
            <a:ext cx="2799679" cy="256545"/>
          </a:xfrm>
          <a:prstGeom prst="rect">
            <a:avLst/>
          </a:prstGeom>
          <a:noFill/>
        </p:spPr>
        <p:txBody>
          <a:bodyPr wrap="square" rtlCol="0">
            <a:spAutoFit/>
          </a:bodyPr>
          <a:lstStyle/>
          <a:p>
            <a:r>
              <a:rPr lang="en-US" sz="1067" i="1" baseline="30000">
                <a:solidFill>
                  <a:schemeClr val="bg1">
                    <a:lumMod val="50000"/>
                  </a:schemeClr>
                </a:solidFill>
              </a:rPr>
              <a:t>1</a:t>
            </a:r>
            <a:r>
              <a:rPr lang="en-US" sz="1067" i="1">
                <a:solidFill>
                  <a:schemeClr val="bg1">
                    <a:lumMod val="50000"/>
                  </a:schemeClr>
                </a:solidFill>
              </a:rPr>
              <a:t> Numbers may not sum due to rounding</a:t>
            </a:r>
            <a:endParaRPr lang="en-CA" sz="1067" i="1">
              <a:solidFill>
                <a:schemeClr val="bg1">
                  <a:lumMod val="50000"/>
                </a:schemeClr>
              </a:solidFill>
            </a:endParaRPr>
          </a:p>
        </p:txBody>
      </p:sp>
      <p:sp>
        <p:nvSpPr>
          <p:cNvPr id="7" name="Arrow: Right 6">
            <a:extLst>
              <a:ext uri="{FF2B5EF4-FFF2-40B4-BE49-F238E27FC236}">
                <a16:creationId xmlns:a16="http://schemas.microsoft.com/office/drawing/2014/main" id="{45BBB4A7-EF58-3ED6-E706-A00628A7EA21}"/>
              </a:ext>
            </a:extLst>
          </p:cNvPr>
          <p:cNvSpPr/>
          <p:nvPr/>
        </p:nvSpPr>
        <p:spPr>
          <a:xfrm rot="19025670">
            <a:off x="5036936" y="4544693"/>
            <a:ext cx="526473" cy="361779"/>
          </a:xfrm>
          <a:prstGeom prst="rightArrow">
            <a:avLst/>
          </a:prstGeom>
          <a:solidFill>
            <a:srgbClr val="FF000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 name="Arrow: Right 7">
            <a:extLst>
              <a:ext uri="{FF2B5EF4-FFF2-40B4-BE49-F238E27FC236}">
                <a16:creationId xmlns:a16="http://schemas.microsoft.com/office/drawing/2014/main" id="{A2B2CB80-33DE-8723-E919-98A426BD9E19}"/>
              </a:ext>
            </a:extLst>
          </p:cNvPr>
          <p:cNvSpPr/>
          <p:nvPr/>
        </p:nvSpPr>
        <p:spPr>
          <a:xfrm rot="19025670">
            <a:off x="3125393" y="4190276"/>
            <a:ext cx="526473" cy="361779"/>
          </a:xfrm>
          <a:prstGeom prst="rightArrow">
            <a:avLst/>
          </a:prstGeom>
          <a:solidFill>
            <a:srgbClr val="FF000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400"/>
          </a:p>
        </p:txBody>
      </p:sp>
      <p:cxnSp>
        <p:nvCxnSpPr>
          <p:cNvPr id="10" name="Straight Connector 9">
            <a:extLst>
              <a:ext uri="{FF2B5EF4-FFF2-40B4-BE49-F238E27FC236}">
                <a16:creationId xmlns:a16="http://schemas.microsoft.com/office/drawing/2014/main" id="{AE1164AF-AEA8-EADA-E3CE-369C1D44B142}"/>
              </a:ext>
            </a:extLst>
          </p:cNvPr>
          <p:cNvCxnSpPr>
            <a:cxnSpLocks/>
          </p:cNvCxnSpPr>
          <p:nvPr/>
        </p:nvCxnSpPr>
        <p:spPr>
          <a:xfrm>
            <a:off x="232996" y="5267064"/>
            <a:ext cx="27321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70DDA0C-5D00-8084-DDC3-45E8C831D26C}"/>
              </a:ext>
            </a:extLst>
          </p:cNvPr>
          <p:cNvSpPr>
            <a:spLocks noGrp="1"/>
          </p:cNvSpPr>
          <p:nvPr>
            <p:ph type="sldNum" sz="quarter" idx="12"/>
          </p:nvPr>
        </p:nvSpPr>
        <p:spPr>
          <a:xfrm>
            <a:off x="9683718" y="6177776"/>
            <a:ext cx="2508281" cy="651233"/>
          </a:xfrm>
        </p:spPr>
        <p:txBody>
          <a:bodyPr/>
          <a:lstStyle/>
          <a:p>
            <a:fld id="{D8955D86-EBE6-46A3-AC78-27FE558A77BB}" type="slidenum">
              <a:rPr lang="en-ID" smtClean="0"/>
              <a:pPr/>
              <a:t>42</a:t>
            </a:fld>
            <a:endParaRPr lang="en-ID"/>
          </a:p>
        </p:txBody>
      </p:sp>
    </p:spTree>
    <p:extLst>
      <p:ext uri="{BB962C8B-B14F-4D97-AF65-F5344CB8AC3E}">
        <p14:creationId xmlns:p14="http://schemas.microsoft.com/office/powerpoint/2010/main" val="1396997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a:extLst>
              <a:ext uri="{FF2B5EF4-FFF2-40B4-BE49-F238E27FC236}">
                <a16:creationId xmlns:a16="http://schemas.microsoft.com/office/drawing/2014/main" id="{40573A05-1823-F07E-E748-80A42B241FFE}"/>
              </a:ext>
            </a:extLst>
          </p:cNvPr>
          <p:cNvSpPr/>
          <p:nvPr/>
        </p:nvSpPr>
        <p:spPr>
          <a:xfrm>
            <a:off x="-44879" y="0"/>
            <a:ext cx="12236878" cy="6877033"/>
          </a:xfrm>
          <a:custGeom>
            <a:avLst/>
            <a:gdLst>
              <a:gd name="connsiteX0" fmla="*/ 0 w 5805268"/>
              <a:gd name="connsiteY0" fmla="*/ 0 h 6858000"/>
              <a:gd name="connsiteX1" fmla="*/ 5805268 w 5805268"/>
              <a:gd name="connsiteY1" fmla="*/ 0 h 6858000"/>
              <a:gd name="connsiteX2" fmla="*/ 5805268 w 5805268"/>
              <a:gd name="connsiteY2" fmla="*/ 6858000 h 6858000"/>
              <a:gd name="connsiteX3" fmla="*/ 0 w 5805268"/>
              <a:gd name="connsiteY3" fmla="*/ 6858000 h 6858000"/>
              <a:gd name="connsiteX4" fmla="*/ 0 w 5805268"/>
              <a:gd name="connsiteY4" fmla="*/ 0 h 6858000"/>
              <a:gd name="connsiteX0" fmla="*/ 0 w 5805268"/>
              <a:gd name="connsiteY0" fmla="*/ 0 h 6867378"/>
              <a:gd name="connsiteX1" fmla="*/ 5805268 w 5805268"/>
              <a:gd name="connsiteY1" fmla="*/ 0 h 6867378"/>
              <a:gd name="connsiteX2" fmla="*/ 5805268 w 5805268"/>
              <a:gd name="connsiteY2" fmla="*/ 6858000 h 6867378"/>
              <a:gd name="connsiteX3" fmla="*/ 1134794 w 5805268"/>
              <a:gd name="connsiteY3" fmla="*/ 6867378 h 6867378"/>
              <a:gd name="connsiteX4" fmla="*/ 0 w 5805268"/>
              <a:gd name="connsiteY4" fmla="*/ 0 h 6867378"/>
              <a:gd name="connsiteX0" fmla="*/ 18757 w 5824025"/>
              <a:gd name="connsiteY0" fmla="*/ 0 h 6872068"/>
              <a:gd name="connsiteX1" fmla="*/ 5824025 w 5824025"/>
              <a:gd name="connsiteY1" fmla="*/ 0 h 6872068"/>
              <a:gd name="connsiteX2" fmla="*/ 5824025 w 5824025"/>
              <a:gd name="connsiteY2" fmla="*/ 6858000 h 6872068"/>
              <a:gd name="connsiteX3" fmla="*/ 0 w 5824025"/>
              <a:gd name="connsiteY3" fmla="*/ 6872068 h 6872068"/>
              <a:gd name="connsiteX4" fmla="*/ 18757 w 5824025"/>
              <a:gd name="connsiteY4" fmla="*/ 0 h 687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025" h="6872068">
                <a:moveTo>
                  <a:pt x="18757" y="0"/>
                </a:moveTo>
                <a:lnTo>
                  <a:pt x="5824025" y="0"/>
                </a:lnTo>
                <a:lnTo>
                  <a:pt x="5824025" y="6858000"/>
                </a:lnTo>
                <a:lnTo>
                  <a:pt x="0" y="6872068"/>
                </a:lnTo>
                <a:cubicBezTo>
                  <a:pt x="6252" y="4581379"/>
                  <a:pt x="12505" y="2290689"/>
                  <a:pt x="18757" y="0"/>
                </a:cubicBezTo>
                <a:close/>
              </a:path>
            </a:pathLst>
          </a:custGeom>
          <a:blipFill>
            <a:blip r:embed="rId2"/>
            <a:stretch>
              <a:fillRect l="-1009" t="-11039" r="-667" b="-1024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6DE11E7-B236-A065-7680-6A402B96C9C2}"/>
              </a:ext>
            </a:extLst>
          </p:cNvPr>
          <p:cNvSpPr>
            <a:spLocks noGrp="1"/>
          </p:cNvSpPr>
          <p:nvPr>
            <p:ph type="sldNum" sz="quarter" idx="12"/>
          </p:nvPr>
        </p:nvSpPr>
        <p:spPr/>
        <p:txBody>
          <a:bodyPr/>
          <a:lstStyle/>
          <a:p>
            <a:fld id="{D8955D86-EBE6-46A3-AC78-27FE558A77BB}" type="slidenum">
              <a:rPr lang="en-ID" smtClean="0">
                <a:solidFill>
                  <a:schemeClr val="bg1">
                    <a:alpha val="49831"/>
                  </a:schemeClr>
                </a:solidFill>
              </a:rPr>
              <a:pPr/>
              <a:t>43</a:t>
            </a:fld>
            <a:endParaRPr lang="en-ID">
              <a:solidFill>
                <a:schemeClr val="bg1">
                  <a:alpha val="49831"/>
                </a:schemeClr>
              </a:solidFill>
            </a:endParaRPr>
          </a:p>
        </p:txBody>
      </p:sp>
      <p:sp>
        <p:nvSpPr>
          <p:cNvPr id="7" name="Rectangle 11">
            <a:extLst>
              <a:ext uri="{FF2B5EF4-FFF2-40B4-BE49-F238E27FC236}">
                <a16:creationId xmlns:a16="http://schemas.microsoft.com/office/drawing/2014/main" id="{91F52938-3FCA-D934-C8C1-D73F397FA636}"/>
              </a:ext>
            </a:extLst>
          </p:cNvPr>
          <p:cNvSpPr/>
          <p:nvPr/>
        </p:nvSpPr>
        <p:spPr>
          <a:xfrm>
            <a:off x="12192000" y="0"/>
            <a:ext cx="0" cy="6858000"/>
          </a:xfrm>
          <a:custGeom>
            <a:avLst/>
            <a:gdLst>
              <a:gd name="connsiteX0" fmla="*/ 0 w 5805268"/>
              <a:gd name="connsiteY0" fmla="*/ 0 h 6858000"/>
              <a:gd name="connsiteX1" fmla="*/ 5805268 w 5805268"/>
              <a:gd name="connsiteY1" fmla="*/ 0 h 6858000"/>
              <a:gd name="connsiteX2" fmla="*/ 5805268 w 5805268"/>
              <a:gd name="connsiteY2" fmla="*/ 6858000 h 6858000"/>
              <a:gd name="connsiteX3" fmla="*/ 0 w 5805268"/>
              <a:gd name="connsiteY3" fmla="*/ 6858000 h 6858000"/>
              <a:gd name="connsiteX4" fmla="*/ 0 w 5805268"/>
              <a:gd name="connsiteY4" fmla="*/ 0 h 6858000"/>
              <a:gd name="connsiteX0" fmla="*/ 0 w 5805268"/>
              <a:gd name="connsiteY0" fmla="*/ 0 h 6867378"/>
              <a:gd name="connsiteX1" fmla="*/ 5805268 w 5805268"/>
              <a:gd name="connsiteY1" fmla="*/ 0 h 6867378"/>
              <a:gd name="connsiteX2" fmla="*/ 5805268 w 5805268"/>
              <a:gd name="connsiteY2" fmla="*/ 6858000 h 6867378"/>
              <a:gd name="connsiteX3" fmla="*/ 1134794 w 5805268"/>
              <a:gd name="connsiteY3" fmla="*/ 6867378 h 6867378"/>
              <a:gd name="connsiteX4" fmla="*/ 0 w 5805268"/>
              <a:gd name="connsiteY4" fmla="*/ 0 h 6867378"/>
              <a:gd name="connsiteX0" fmla="*/ 60960 w 5866228"/>
              <a:gd name="connsiteY0" fmla="*/ 0 h 6858000"/>
              <a:gd name="connsiteX1" fmla="*/ 5866228 w 5866228"/>
              <a:gd name="connsiteY1" fmla="*/ 0 h 6858000"/>
              <a:gd name="connsiteX2" fmla="*/ 5866228 w 5866228"/>
              <a:gd name="connsiteY2" fmla="*/ 6858000 h 6858000"/>
              <a:gd name="connsiteX3" fmla="*/ 0 w 5866228"/>
              <a:gd name="connsiteY3" fmla="*/ 6797039 h 6858000"/>
              <a:gd name="connsiteX4" fmla="*/ 60960 w 5866228"/>
              <a:gd name="connsiteY4" fmla="*/ 0 h 6858000"/>
              <a:gd name="connsiteX0" fmla="*/ 0 w 5805268"/>
              <a:gd name="connsiteY0" fmla="*/ 0 h 6858000"/>
              <a:gd name="connsiteX1" fmla="*/ 5805268 w 5805268"/>
              <a:gd name="connsiteY1" fmla="*/ 0 h 6858000"/>
              <a:gd name="connsiteX2" fmla="*/ 5805268 w 5805268"/>
              <a:gd name="connsiteY2" fmla="*/ 6858000 h 6858000"/>
              <a:gd name="connsiteX3" fmla="*/ 0 w 5805268"/>
              <a:gd name="connsiteY3" fmla="*/ 0 h 6858000"/>
              <a:gd name="connsiteX0" fmla="*/ 0 w 0"/>
              <a:gd name="connsiteY0" fmla="*/ 6858000 h 6858000"/>
              <a:gd name="connsiteX1" fmla="*/ 0 w 0"/>
              <a:gd name="connsiteY1" fmla="*/ 0 h 6858000"/>
              <a:gd name="connsiteX2" fmla="*/ 0 w 0"/>
              <a:gd name="connsiteY2" fmla="*/ 6858000 h 6858000"/>
            </a:gdLst>
            <a:ahLst/>
            <a:cxnLst>
              <a:cxn ang="0">
                <a:pos x="connsiteX0" y="connsiteY0"/>
              </a:cxn>
              <a:cxn ang="0">
                <a:pos x="connsiteX1" y="connsiteY1"/>
              </a:cxn>
              <a:cxn ang="0">
                <a:pos x="connsiteX2" y="connsiteY2"/>
              </a:cxn>
            </a:cxnLst>
            <a:rect l="l" t="t" r="r" b="b"/>
            <a:pathLst>
              <a:path h="6858000">
                <a:moveTo>
                  <a:pt x="0" y="6858000"/>
                </a:moveTo>
                <a:lnTo>
                  <a:pt x="0" y="0"/>
                </a:lnTo>
                <a:lnTo>
                  <a:pt x="0" y="6858000"/>
                </a:lnTo>
                <a:close/>
              </a:path>
            </a:pathLst>
          </a:custGeom>
          <a:blipFill>
            <a:blip r:embed="rId2"/>
            <a:stretch>
              <a:fillRect l="17935" t="4276" r="9737" b="2339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54EE8F23-C5BD-4DBA-20F0-EC5BB03BDAD4}"/>
              </a:ext>
            </a:extLst>
          </p:cNvPr>
          <p:cNvSpPr txBox="1">
            <a:spLocks noGrp="1"/>
          </p:cNvSpPr>
          <p:nvPr>
            <p:ph type="title"/>
          </p:nvPr>
        </p:nvSpPr>
        <p:spPr>
          <a:xfrm>
            <a:off x="525133" y="299741"/>
            <a:ext cx="4884671" cy="424732"/>
          </a:xfrm>
          <a:prstGeom prst="rect">
            <a:avLst/>
          </a:prstGeom>
          <a:noFill/>
        </p:spPr>
        <p:txBody>
          <a:bodyPr wrap="none" rtlCol="0">
            <a:spAutoFit/>
          </a:bodyPr>
          <a:lstStyle/>
          <a:p>
            <a:r>
              <a:rPr lang="en-US">
                <a:solidFill>
                  <a:srgbClr val="003C58"/>
                </a:solidFill>
              </a:rPr>
              <a:t>Fox Complex: Stock Mine Portal</a:t>
            </a:r>
          </a:p>
        </p:txBody>
      </p:sp>
    </p:spTree>
    <p:extLst>
      <p:ext uri="{BB962C8B-B14F-4D97-AF65-F5344CB8AC3E}">
        <p14:creationId xmlns:p14="http://schemas.microsoft.com/office/powerpoint/2010/main" val="937813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8A7B7-AC44-90B1-0423-DDBFA94C73B3}"/>
            </a:ext>
          </a:extLst>
        </p:cNvPr>
        <p:cNvGrpSpPr/>
        <p:nvPr/>
      </p:nvGrpSpPr>
      <p:grpSpPr>
        <a:xfrm>
          <a:off x="0" y="0"/>
          <a:ext cx="0" cy="0"/>
          <a:chOff x="0" y="0"/>
          <a:chExt cx="0" cy="0"/>
        </a:xfrm>
      </p:grpSpPr>
      <p:pic>
        <p:nvPicPr>
          <p:cNvPr id="27" name="Picture 26" descr="A map of the geothermal area&#10;&#10;AI-generated content may be incorrect.">
            <a:extLst>
              <a:ext uri="{FF2B5EF4-FFF2-40B4-BE49-F238E27FC236}">
                <a16:creationId xmlns:a16="http://schemas.microsoft.com/office/drawing/2014/main" id="{241AAEF3-2C72-396F-75A3-004243DDF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556" y="357042"/>
            <a:ext cx="3917820" cy="6333318"/>
          </a:xfrm>
          <a:prstGeom prst="rect">
            <a:avLst/>
          </a:prstGeom>
        </p:spPr>
      </p:pic>
      <p:sp>
        <p:nvSpPr>
          <p:cNvPr id="10" name="CuadroTexto 9">
            <a:extLst>
              <a:ext uri="{FF2B5EF4-FFF2-40B4-BE49-F238E27FC236}">
                <a16:creationId xmlns:a16="http://schemas.microsoft.com/office/drawing/2014/main" id="{A2A7EBB8-ADD7-011F-5DEA-A19F5727D864}"/>
              </a:ext>
            </a:extLst>
          </p:cNvPr>
          <p:cNvSpPr txBox="1"/>
          <p:nvPr/>
        </p:nvSpPr>
        <p:spPr>
          <a:xfrm>
            <a:off x="575033" y="313710"/>
            <a:ext cx="8873768" cy="461665"/>
          </a:xfrm>
          <a:prstGeom prst="rect">
            <a:avLst/>
          </a:prstGeom>
          <a:noFill/>
        </p:spPr>
        <p:txBody>
          <a:bodyPr wrap="square" rtlCol="0">
            <a:spAutoFit/>
          </a:bodyPr>
          <a:lstStyle/>
          <a:p>
            <a:r>
              <a:rPr lang="en-US" sz="2400" b="1">
                <a:solidFill>
                  <a:srgbClr val="003C58"/>
                </a:solidFill>
                <a:latin typeface="+mj-lt"/>
              </a:rPr>
              <a:t>Grey Fox </a:t>
            </a:r>
            <a:r>
              <a:rPr lang="en-US" sz="2400">
                <a:solidFill>
                  <a:srgbClr val="003C58"/>
                </a:solidFill>
                <a:latin typeface="+mj-lt"/>
              </a:rPr>
              <a:t>|  A 2 Million oz Gold Deposit </a:t>
            </a:r>
          </a:p>
        </p:txBody>
      </p:sp>
      <p:sp>
        <p:nvSpPr>
          <p:cNvPr id="13" name="TextBox 12">
            <a:extLst>
              <a:ext uri="{FF2B5EF4-FFF2-40B4-BE49-F238E27FC236}">
                <a16:creationId xmlns:a16="http://schemas.microsoft.com/office/drawing/2014/main" id="{FA2AC60B-AC2C-07CB-8E52-6048A181236D}"/>
              </a:ext>
            </a:extLst>
          </p:cNvPr>
          <p:cNvSpPr txBox="1"/>
          <p:nvPr/>
        </p:nvSpPr>
        <p:spPr>
          <a:xfrm>
            <a:off x="737090" y="6544290"/>
            <a:ext cx="3024554" cy="246221"/>
          </a:xfrm>
          <a:prstGeom prst="rect">
            <a:avLst/>
          </a:prstGeom>
          <a:noFill/>
        </p:spPr>
        <p:txBody>
          <a:bodyPr wrap="square">
            <a:spAutoFit/>
          </a:bodyPr>
          <a:lstStyle/>
          <a:p>
            <a:pPr algn="l" fontAlgn="b"/>
            <a:r>
              <a:rPr lang="en-CA" sz="1000" i="1">
                <a:solidFill>
                  <a:schemeClr val="bg1">
                    <a:lumMod val="50000"/>
                  </a:schemeClr>
                </a:solidFill>
                <a:latin typeface="Arial" panose="020B0604020202020204" pitchFamily="34" charset="0"/>
                <a:cs typeface="Arial" panose="020B0604020202020204" pitchFamily="34" charset="0"/>
              </a:rPr>
              <a:t>All assay intervals represent true widths.</a:t>
            </a:r>
          </a:p>
        </p:txBody>
      </p:sp>
      <p:sp>
        <p:nvSpPr>
          <p:cNvPr id="8" name="Slide Number Placeholder 1">
            <a:extLst>
              <a:ext uri="{FF2B5EF4-FFF2-40B4-BE49-F238E27FC236}">
                <a16:creationId xmlns:a16="http://schemas.microsoft.com/office/drawing/2014/main" id="{A1024E18-4D9A-ABC2-638E-A6EE356EE576}"/>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44</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grpSp>
        <p:nvGrpSpPr>
          <p:cNvPr id="28" name="Group 27">
            <a:extLst>
              <a:ext uri="{FF2B5EF4-FFF2-40B4-BE49-F238E27FC236}">
                <a16:creationId xmlns:a16="http://schemas.microsoft.com/office/drawing/2014/main" id="{EE87D3EF-705C-7D7A-E96A-3985948CF842}"/>
              </a:ext>
            </a:extLst>
          </p:cNvPr>
          <p:cNvGrpSpPr/>
          <p:nvPr/>
        </p:nvGrpSpPr>
        <p:grpSpPr>
          <a:xfrm>
            <a:off x="9683718" y="-57478"/>
            <a:ext cx="2783937" cy="3897512"/>
            <a:chOff x="508858" y="3103969"/>
            <a:chExt cx="2783937" cy="3897512"/>
          </a:xfrm>
        </p:grpSpPr>
        <p:pic>
          <p:nvPicPr>
            <p:cNvPr id="6" name="Graphic 5">
              <a:extLst>
                <a:ext uri="{FF2B5EF4-FFF2-40B4-BE49-F238E27FC236}">
                  <a16:creationId xmlns:a16="http://schemas.microsoft.com/office/drawing/2014/main" id="{881F49E5-6E4D-BF9B-F77E-46F786D8266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08858" y="3103969"/>
              <a:ext cx="2783937" cy="3897512"/>
            </a:xfrm>
            <a:prstGeom prst="rect">
              <a:avLst/>
            </a:prstGeom>
          </p:spPr>
        </p:pic>
        <p:sp>
          <p:nvSpPr>
            <p:cNvPr id="2" name="TextBox 1">
              <a:extLst>
                <a:ext uri="{FF2B5EF4-FFF2-40B4-BE49-F238E27FC236}">
                  <a16:creationId xmlns:a16="http://schemas.microsoft.com/office/drawing/2014/main" id="{B2389595-6718-1198-640D-8C15F744D2F0}"/>
                </a:ext>
              </a:extLst>
            </p:cNvPr>
            <p:cNvSpPr txBox="1"/>
            <p:nvPr/>
          </p:nvSpPr>
          <p:spPr>
            <a:xfrm>
              <a:off x="2154737" y="5769040"/>
              <a:ext cx="556563" cy="230832"/>
            </a:xfrm>
            <a:prstGeom prst="rect">
              <a:avLst/>
            </a:prstGeom>
            <a:noFill/>
            <a:effectLst>
              <a:glow rad="228600">
                <a:schemeClr val="accent3">
                  <a:satMod val="175000"/>
                  <a:alpha val="40000"/>
                </a:schemeClr>
              </a:glow>
            </a:effectLst>
          </p:spPr>
          <p:txBody>
            <a:bodyPr wrap="none" rtlCol="0">
              <a:spAutoFit/>
            </a:bodyPr>
            <a:lstStyle/>
            <a:p>
              <a:r>
                <a:rPr lang="en-US" sz="900" b="1">
                  <a:ln w="0">
                    <a:solidFill>
                      <a:schemeClr val="bg1"/>
                    </a:solidFill>
                  </a:ln>
                  <a:effectLst>
                    <a:glow rad="63500">
                      <a:schemeClr val="bg1">
                        <a:alpha val="40000"/>
                      </a:schemeClr>
                    </a:glow>
                  </a:effectLst>
                </a:rPr>
                <a:t>Stroud</a:t>
              </a:r>
              <a:endParaRPr lang="en-CA" sz="900" b="1">
                <a:ln w="0">
                  <a:solidFill>
                    <a:schemeClr val="bg1"/>
                  </a:solidFill>
                </a:ln>
                <a:effectLst>
                  <a:glow rad="63500">
                    <a:schemeClr val="bg1">
                      <a:alpha val="40000"/>
                    </a:schemeClr>
                  </a:glow>
                </a:effectLst>
              </a:endParaRPr>
            </a:p>
          </p:txBody>
        </p:sp>
        <p:cxnSp>
          <p:nvCxnSpPr>
            <p:cNvPr id="9" name="Straight Connector 8">
              <a:extLst>
                <a:ext uri="{FF2B5EF4-FFF2-40B4-BE49-F238E27FC236}">
                  <a16:creationId xmlns:a16="http://schemas.microsoft.com/office/drawing/2014/main" id="{FBBA12EE-284B-620D-73E5-E1843AE9765B}"/>
                </a:ext>
              </a:extLst>
            </p:cNvPr>
            <p:cNvCxnSpPr>
              <a:cxnSpLocks/>
            </p:cNvCxnSpPr>
            <p:nvPr/>
          </p:nvCxnSpPr>
          <p:spPr>
            <a:xfrm>
              <a:off x="2197448" y="5580490"/>
              <a:ext cx="248828"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05B0830-2B77-B28B-4FCC-05100D1E0F25}"/>
                </a:ext>
              </a:extLst>
            </p:cNvPr>
            <p:cNvSpPr txBox="1"/>
            <p:nvPr/>
          </p:nvSpPr>
          <p:spPr>
            <a:xfrm>
              <a:off x="1061974" y="3645299"/>
              <a:ext cx="1361236" cy="261610"/>
            </a:xfrm>
            <a:prstGeom prst="rect">
              <a:avLst/>
            </a:prstGeom>
            <a:solidFill>
              <a:schemeClr val="bg1"/>
            </a:solidFill>
          </p:spPr>
          <p:txBody>
            <a:bodyPr wrap="square" rtlCol="0">
              <a:spAutoFit/>
            </a:bodyPr>
            <a:lstStyle/>
            <a:p>
              <a:pPr algn="ctr"/>
              <a:r>
                <a:rPr lang="en-US" sz="1100"/>
                <a:t>Fox Complex</a:t>
              </a:r>
            </a:p>
          </p:txBody>
        </p:sp>
      </p:grpSp>
      <p:graphicFrame>
        <p:nvGraphicFramePr>
          <p:cNvPr id="11" name="Table 10">
            <a:extLst>
              <a:ext uri="{FF2B5EF4-FFF2-40B4-BE49-F238E27FC236}">
                <a16:creationId xmlns:a16="http://schemas.microsoft.com/office/drawing/2014/main" id="{FBA1B288-00B4-AEE4-1819-3AF18EC35E71}"/>
              </a:ext>
            </a:extLst>
          </p:cNvPr>
          <p:cNvGraphicFramePr>
            <a:graphicFrameLocks noGrp="1"/>
          </p:cNvGraphicFramePr>
          <p:nvPr>
            <p:extLst>
              <p:ext uri="{D42A27DB-BD31-4B8C-83A1-F6EECF244321}">
                <p14:modId xmlns:p14="http://schemas.microsoft.com/office/powerpoint/2010/main" val="3719208583"/>
              </p:ext>
            </p:extLst>
          </p:nvPr>
        </p:nvGraphicFramePr>
        <p:xfrm>
          <a:off x="360680" y="823404"/>
          <a:ext cx="5755640" cy="1690562"/>
        </p:xfrm>
        <a:graphic>
          <a:graphicData uri="http://schemas.openxmlformats.org/drawingml/2006/table">
            <a:tbl>
              <a:tblPr firstRow="1" firstCol="1" bandRow="1">
                <a:tableStyleId>{5C22544A-7EE6-4342-B048-85BDC9FD1C3A}</a:tableStyleId>
              </a:tblPr>
              <a:tblGrid>
                <a:gridCol w="1126351">
                  <a:extLst>
                    <a:ext uri="{9D8B030D-6E8A-4147-A177-3AD203B41FA5}">
                      <a16:colId xmlns:a16="http://schemas.microsoft.com/office/drawing/2014/main" val="3996371391"/>
                    </a:ext>
                  </a:extLst>
                </a:gridCol>
                <a:gridCol w="1385656">
                  <a:extLst>
                    <a:ext uri="{9D8B030D-6E8A-4147-A177-3AD203B41FA5}">
                      <a16:colId xmlns:a16="http://schemas.microsoft.com/office/drawing/2014/main" val="4132005464"/>
                    </a:ext>
                  </a:extLst>
                </a:gridCol>
                <a:gridCol w="1215690">
                  <a:extLst>
                    <a:ext uri="{9D8B030D-6E8A-4147-A177-3AD203B41FA5}">
                      <a16:colId xmlns:a16="http://schemas.microsoft.com/office/drawing/2014/main" val="3114568907"/>
                    </a:ext>
                  </a:extLst>
                </a:gridCol>
                <a:gridCol w="2027943">
                  <a:extLst>
                    <a:ext uri="{9D8B030D-6E8A-4147-A177-3AD203B41FA5}">
                      <a16:colId xmlns:a16="http://schemas.microsoft.com/office/drawing/2014/main" val="3917444150"/>
                    </a:ext>
                  </a:extLst>
                </a:gridCol>
              </a:tblGrid>
              <a:tr h="323215">
                <a:tc>
                  <a:txBody>
                    <a:bodyPr/>
                    <a:lstStyle/>
                    <a:p>
                      <a:pPr algn="ctr">
                        <a:lnSpc>
                          <a:spcPct val="115000"/>
                        </a:lnSpc>
                        <a:buNone/>
                      </a:pPr>
                      <a:r>
                        <a:rPr lang="en-US" sz="1100" kern="100">
                          <a:solidFill>
                            <a:schemeClr val="tx1"/>
                          </a:solidFill>
                          <a:effectLst/>
                        </a:rPr>
                        <a:t>Hole ID</a:t>
                      </a:r>
                      <a:endParaRPr lang="en-CA" sz="1200" kern="100">
                        <a:solidFill>
                          <a:schemeClr val="tx1"/>
                        </a:solidFill>
                        <a:effectLst/>
                        <a:latin typeface="Times New Roman" panose="02020603050405020304" pitchFamily="18" charset="0"/>
                        <a:ea typeface="Arial Unicode MS" panose="020B0604020202020204" pitchFamily="34" charset="-128"/>
                      </a:endParaRPr>
                    </a:p>
                  </a:txBody>
                  <a:tcPr marL="68580" marR="68580" marT="0" marB="0">
                    <a:noFill/>
                  </a:tcPr>
                </a:tc>
                <a:tc>
                  <a:txBody>
                    <a:bodyPr/>
                    <a:lstStyle/>
                    <a:p>
                      <a:pPr algn="ctr">
                        <a:lnSpc>
                          <a:spcPct val="115000"/>
                        </a:lnSpc>
                        <a:buNone/>
                      </a:pPr>
                      <a:r>
                        <a:rPr lang="en-US" sz="1100" b="1" kern="100">
                          <a:solidFill>
                            <a:schemeClr val="tx1"/>
                          </a:solidFill>
                          <a:effectLst/>
                        </a:rPr>
                        <a:t>Gold Grade (g/t)</a:t>
                      </a:r>
                      <a:endParaRPr lang="en-CA" sz="1200" b="1" kern="100">
                        <a:solidFill>
                          <a:schemeClr val="tx1"/>
                        </a:solidFill>
                        <a:effectLst/>
                        <a:latin typeface="Times New Roman" panose="02020603050405020304" pitchFamily="18" charset="0"/>
                        <a:ea typeface="Arial Unicode MS" panose="020B0604020202020204" pitchFamily="34" charset="-128"/>
                      </a:endParaRPr>
                    </a:p>
                  </a:txBody>
                  <a:tcPr marL="68580" marR="68580" marT="0" marB="0">
                    <a:noFill/>
                  </a:tcPr>
                </a:tc>
                <a:tc>
                  <a:txBody>
                    <a:bodyPr/>
                    <a:lstStyle/>
                    <a:p>
                      <a:pPr algn="ctr">
                        <a:lnSpc>
                          <a:spcPct val="115000"/>
                        </a:lnSpc>
                        <a:buNone/>
                      </a:pPr>
                      <a:r>
                        <a:rPr lang="en-US" sz="1100" kern="100">
                          <a:solidFill>
                            <a:schemeClr val="tx1"/>
                          </a:solidFill>
                          <a:effectLst/>
                        </a:rPr>
                        <a:t>True Width (m)</a:t>
                      </a:r>
                      <a:endParaRPr lang="en-CA" sz="1200" kern="100">
                        <a:solidFill>
                          <a:schemeClr val="tx1"/>
                        </a:solidFill>
                        <a:effectLst/>
                        <a:latin typeface="Times New Roman" panose="02020603050405020304" pitchFamily="18" charset="0"/>
                        <a:ea typeface="Arial Unicode MS" panose="020B0604020202020204" pitchFamily="34" charset="-128"/>
                      </a:endParaRPr>
                    </a:p>
                  </a:txBody>
                  <a:tcPr marL="68580" marR="68580" marT="0" marB="0">
                    <a:noFill/>
                  </a:tcPr>
                </a:tc>
                <a:tc>
                  <a:txBody>
                    <a:bodyPr/>
                    <a:lstStyle/>
                    <a:p>
                      <a:pPr marL="76200">
                        <a:lnSpc>
                          <a:spcPct val="115000"/>
                        </a:lnSpc>
                        <a:buNone/>
                      </a:pPr>
                      <a:r>
                        <a:rPr lang="en-US" sz="1100" kern="100">
                          <a:solidFill>
                            <a:schemeClr val="tx1"/>
                          </a:solidFill>
                          <a:effectLst/>
                        </a:rPr>
                        <a:t>Notes</a:t>
                      </a:r>
                      <a:endParaRPr lang="en-CA" sz="1200" kern="100">
                        <a:solidFill>
                          <a:schemeClr val="tx1"/>
                        </a:solidFill>
                        <a:effectLst/>
                        <a:latin typeface="Times New Roman" panose="02020603050405020304" pitchFamily="18" charset="0"/>
                        <a:ea typeface="Arial Unicode MS" panose="020B0604020202020204" pitchFamily="34" charset="-128"/>
                      </a:endParaRPr>
                    </a:p>
                  </a:txBody>
                  <a:tcPr marL="68580" marR="68580" marT="0" marB="0">
                    <a:noFill/>
                  </a:tcPr>
                </a:tc>
                <a:extLst>
                  <a:ext uri="{0D108BD9-81ED-4DB2-BD59-A6C34878D82A}">
                    <a16:rowId xmlns:a16="http://schemas.microsoft.com/office/drawing/2014/main" val="3978934474"/>
                  </a:ext>
                </a:extLst>
              </a:tr>
              <a:tr h="215900">
                <a:tc>
                  <a:txBody>
                    <a:bodyPr/>
                    <a:lstStyle/>
                    <a:p>
                      <a:pPr algn="ctr">
                        <a:lnSpc>
                          <a:spcPct val="115000"/>
                        </a:lnSpc>
                        <a:buNone/>
                      </a:pPr>
                      <a:r>
                        <a:rPr lang="en-US" sz="1100" kern="100">
                          <a:solidFill>
                            <a:schemeClr val="tx1"/>
                          </a:solidFill>
                          <a:effectLst/>
                        </a:rPr>
                        <a:t>25GF-1597</a:t>
                      </a:r>
                      <a:endParaRPr lang="en-CA" sz="1200" kern="100">
                        <a:solidFill>
                          <a:schemeClr val="tx1"/>
                        </a:solidFill>
                        <a:effectLst/>
                        <a:latin typeface="Times New Roman" panose="02020603050405020304" pitchFamily="18" charset="0"/>
                        <a:ea typeface="Arial Unicode MS" panose="020B0604020202020204" pitchFamily="34" charset="-128"/>
                      </a:endParaRPr>
                    </a:p>
                  </a:txBody>
                  <a:tcPr marL="68580" marR="68580" marT="0" marB="0" anchor="ctr">
                    <a:noFill/>
                  </a:tcPr>
                </a:tc>
                <a:tc>
                  <a:txBody>
                    <a:bodyPr/>
                    <a:lstStyle/>
                    <a:p>
                      <a:pPr marR="308610" algn="r">
                        <a:lnSpc>
                          <a:spcPct val="115000"/>
                        </a:lnSpc>
                        <a:buNone/>
                      </a:pPr>
                      <a:r>
                        <a:rPr lang="en-US" sz="1600" b="1" kern="100">
                          <a:solidFill>
                            <a:srgbClr val="FF0000"/>
                          </a:solidFill>
                          <a:effectLst/>
                        </a:rPr>
                        <a:t>10.1</a:t>
                      </a:r>
                      <a:endParaRPr lang="en-CA" sz="1800" b="1" kern="100">
                        <a:solidFill>
                          <a:srgbClr val="FF0000"/>
                        </a:solidFill>
                        <a:effectLst/>
                        <a:latin typeface="Times New Roman" panose="02020603050405020304" pitchFamily="18" charset="0"/>
                        <a:ea typeface="Arial Unicode MS" panose="020B0604020202020204" pitchFamily="34" charset="-128"/>
                      </a:endParaRPr>
                    </a:p>
                  </a:txBody>
                  <a:tcPr marL="68580" marR="68580" marT="0" marB="0" anchor="ctr">
                    <a:noFill/>
                  </a:tcPr>
                </a:tc>
                <a:tc>
                  <a:txBody>
                    <a:bodyPr/>
                    <a:lstStyle/>
                    <a:p>
                      <a:pPr marR="330835" algn="r">
                        <a:lnSpc>
                          <a:spcPct val="115000"/>
                        </a:lnSpc>
                        <a:buNone/>
                      </a:pPr>
                      <a:r>
                        <a:rPr lang="en-US" sz="1600" b="1" kern="100">
                          <a:solidFill>
                            <a:srgbClr val="003C58"/>
                          </a:solidFill>
                          <a:effectLst/>
                        </a:rPr>
                        <a:t>5.8</a:t>
                      </a:r>
                      <a:endParaRPr lang="en-CA" sz="1800" b="1" kern="100">
                        <a:solidFill>
                          <a:srgbClr val="003C58"/>
                        </a:solidFill>
                        <a:effectLst/>
                        <a:latin typeface="Times New Roman" panose="02020603050405020304" pitchFamily="18" charset="0"/>
                        <a:ea typeface="Arial Unicode MS" panose="020B0604020202020204" pitchFamily="34" charset="-128"/>
                      </a:endParaRPr>
                    </a:p>
                  </a:txBody>
                  <a:tcPr marL="68580" marR="68580" marT="0" marB="0" anchor="ctr">
                    <a:noFill/>
                  </a:tcPr>
                </a:tc>
                <a:tc>
                  <a:txBody>
                    <a:bodyPr/>
                    <a:lstStyle/>
                    <a:p>
                      <a:pPr marL="76200">
                        <a:lnSpc>
                          <a:spcPct val="115000"/>
                        </a:lnSpc>
                        <a:buNone/>
                      </a:pPr>
                      <a:r>
                        <a:rPr lang="en-US" sz="1100" kern="100">
                          <a:solidFill>
                            <a:schemeClr val="tx1"/>
                          </a:solidFill>
                          <a:effectLst/>
                        </a:rPr>
                        <a:t>High-grade vein, good continuity</a:t>
                      </a:r>
                      <a:endParaRPr lang="en-CA" sz="1200" kern="100">
                        <a:solidFill>
                          <a:schemeClr val="tx1"/>
                        </a:solidFill>
                        <a:effectLst/>
                        <a:latin typeface="Times New Roman" panose="02020603050405020304" pitchFamily="18" charset="0"/>
                        <a:ea typeface="Arial Unicode MS" panose="020B0604020202020204" pitchFamily="34" charset="-128"/>
                      </a:endParaRPr>
                    </a:p>
                  </a:txBody>
                  <a:tcPr marL="68580" marR="68580" marT="0" marB="0" anchor="ctr">
                    <a:noFill/>
                  </a:tcPr>
                </a:tc>
                <a:extLst>
                  <a:ext uri="{0D108BD9-81ED-4DB2-BD59-A6C34878D82A}">
                    <a16:rowId xmlns:a16="http://schemas.microsoft.com/office/drawing/2014/main" val="2268199871"/>
                  </a:ext>
                </a:extLst>
              </a:tr>
              <a:tr h="215900">
                <a:tc>
                  <a:txBody>
                    <a:bodyPr/>
                    <a:lstStyle/>
                    <a:p>
                      <a:pPr algn="ctr">
                        <a:lnSpc>
                          <a:spcPct val="115000"/>
                        </a:lnSpc>
                        <a:buNone/>
                      </a:pPr>
                      <a:r>
                        <a:rPr lang="en-US" sz="1100" kern="100">
                          <a:solidFill>
                            <a:schemeClr val="tx1"/>
                          </a:solidFill>
                          <a:effectLst/>
                        </a:rPr>
                        <a:t>25GF-1564</a:t>
                      </a:r>
                      <a:endParaRPr lang="en-CA" sz="1200" kern="100">
                        <a:solidFill>
                          <a:schemeClr val="tx1"/>
                        </a:solidFill>
                        <a:effectLst/>
                        <a:latin typeface="Times New Roman" panose="02020603050405020304" pitchFamily="18" charset="0"/>
                        <a:ea typeface="Arial Unicode MS" panose="020B0604020202020204" pitchFamily="34" charset="-128"/>
                      </a:endParaRPr>
                    </a:p>
                  </a:txBody>
                  <a:tcPr marL="68580" marR="68580" marT="0" marB="0" anchor="ctr">
                    <a:noFill/>
                  </a:tcPr>
                </a:tc>
                <a:tc>
                  <a:txBody>
                    <a:bodyPr/>
                    <a:lstStyle/>
                    <a:p>
                      <a:pPr marR="308610" algn="r">
                        <a:lnSpc>
                          <a:spcPct val="115000"/>
                        </a:lnSpc>
                        <a:buNone/>
                      </a:pPr>
                      <a:r>
                        <a:rPr lang="en-US" sz="1600" b="1" kern="100">
                          <a:solidFill>
                            <a:srgbClr val="FF0000"/>
                          </a:solidFill>
                          <a:effectLst/>
                        </a:rPr>
                        <a:t>10.4</a:t>
                      </a:r>
                      <a:endParaRPr lang="en-CA" sz="1800" b="1" kern="100">
                        <a:solidFill>
                          <a:srgbClr val="FF0000"/>
                        </a:solidFill>
                        <a:effectLst/>
                        <a:latin typeface="Times New Roman" panose="02020603050405020304" pitchFamily="18" charset="0"/>
                        <a:ea typeface="Arial Unicode MS" panose="020B0604020202020204" pitchFamily="34" charset="-128"/>
                      </a:endParaRPr>
                    </a:p>
                  </a:txBody>
                  <a:tcPr marL="68580" marR="68580" marT="0" marB="0" anchor="ctr">
                    <a:noFill/>
                  </a:tcPr>
                </a:tc>
                <a:tc>
                  <a:txBody>
                    <a:bodyPr/>
                    <a:lstStyle/>
                    <a:p>
                      <a:pPr marR="330835" algn="r">
                        <a:lnSpc>
                          <a:spcPct val="115000"/>
                        </a:lnSpc>
                        <a:buNone/>
                      </a:pPr>
                      <a:r>
                        <a:rPr lang="en-US" sz="1600" b="1" kern="100">
                          <a:solidFill>
                            <a:srgbClr val="003C58"/>
                          </a:solidFill>
                          <a:effectLst/>
                        </a:rPr>
                        <a:t>5.6</a:t>
                      </a:r>
                      <a:endParaRPr lang="en-CA" sz="1800" b="1" kern="100">
                        <a:solidFill>
                          <a:srgbClr val="003C58"/>
                        </a:solidFill>
                        <a:effectLst/>
                        <a:latin typeface="Times New Roman" panose="02020603050405020304" pitchFamily="18" charset="0"/>
                        <a:ea typeface="Arial Unicode MS" panose="020B0604020202020204" pitchFamily="34" charset="-128"/>
                      </a:endParaRPr>
                    </a:p>
                  </a:txBody>
                  <a:tcPr marL="68580" marR="68580" marT="0" marB="0" anchor="ctr">
                    <a:noFill/>
                  </a:tcPr>
                </a:tc>
                <a:tc>
                  <a:txBody>
                    <a:bodyPr/>
                    <a:lstStyle/>
                    <a:p>
                      <a:pPr marL="76200">
                        <a:lnSpc>
                          <a:spcPct val="115000"/>
                        </a:lnSpc>
                        <a:buNone/>
                      </a:pPr>
                      <a:r>
                        <a:rPr lang="en-US" sz="1100" kern="100">
                          <a:solidFill>
                            <a:schemeClr val="tx1"/>
                          </a:solidFill>
                          <a:effectLst/>
                        </a:rPr>
                        <a:t>Within the Gibson Expansion Zone</a:t>
                      </a:r>
                      <a:endParaRPr lang="en-CA" sz="1200" kern="100">
                        <a:solidFill>
                          <a:schemeClr val="tx1"/>
                        </a:solidFill>
                        <a:effectLst/>
                        <a:latin typeface="Times New Roman" panose="02020603050405020304" pitchFamily="18" charset="0"/>
                        <a:ea typeface="Arial Unicode MS" panose="020B0604020202020204" pitchFamily="34" charset="-128"/>
                      </a:endParaRPr>
                    </a:p>
                  </a:txBody>
                  <a:tcPr marL="68580" marR="68580" marT="0" marB="0" anchor="ctr">
                    <a:noFill/>
                  </a:tcPr>
                </a:tc>
                <a:extLst>
                  <a:ext uri="{0D108BD9-81ED-4DB2-BD59-A6C34878D82A}">
                    <a16:rowId xmlns:a16="http://schemas.microsoft.com/office/drawing/2014/main" val="4047012008"/>
                  </a:ext>
                </a:extLst>
              </a:tr>
              <a:tr h="215900">
                <a:tc>
                  <a:txBody>
                    <a:bodyPr/>
                    <a:lstStyle/>
                    <a:p>
                      <a:pPr algn="ctr">
                        <a:lnSpc>
                          <a:spcPct val="115000"/>
                        </a:lnSpc>
                        <a:buNone/>
                      </a:pPr>
                      <a:r>
                        <a:rPr lang="en-US" sz="1100" kern="100">
                          <a:solidFill>
                            <a:schemeClr val="tx1"/>
                          </a:solidFill>
                          <a:effectLst/>
                        </a:rPr>
                        <a:t>25GF-1575</a:t>
                      </a:r>
                      <a:endParaRPr lang="en-CA" sz="1200" kern="100">
                        <a:solidFill>
                          <a:schemeClr val="tx1"/>
                        </a:solidFill>
                        <a:effectLst/>
                        <a:latin typeface="Times New Roman" panose="02020603050405020304" pitchFamily="18" charset="0"/>
                        <a:ea typeface="Arial Unicode MS" panose="020B0604020202020204" pitchFamily="34" charset="-128"/>
                      </a:endParaRPr>
                    </a:p>
                  </a:txBody>
                  <a:tcPr marL="68580" marR="68580" marT="0" marB="0" anchor="ctr">
                    <a:noFill/>
                  </a:tcPr>
                </a:tc>
                <a:tc>
                  <a:txBody>
                    <a:bodyPr/>
                    <a:lstStyle/>
                    <a:p>
                      <a:pPr marR="308610" algn="r">
                        <a:lnSpc>
                          <a:spcPct val="115000"/>
                        </a:lnSpc>
                        <a:buNone/>
                      </a:pPr>
                      <a:r>
                        <a:rPr lang="en-US" sz="1600" b="1" kern="100">
                          <a:solidFill>
                            <a:srgbClr val="FF0000"/>
                          </a:solidFill>
                          <a:effectLst/>
                        </a:rPr>
                        <a:t>4.8</a:t>
                      </a:r>
                      <a:endParaRPr lang="en-CA" sz="1800" b="1" kern="100">
                        <a:solidFill>
                          <a:srgbClr val="FF0000"/>
                        </a:solidFill>
                        <a:effectLst/>
                        <a:latin typeface="Times New Roman" panose="02020603050405020304" pitchFamily="18" charset="0"/>
                        <a:ea typeface="Arial Unicode MS" panose="020B0604020202020204" pitchFamily="34" charset="-128"/>
                      </a:endParaRPr>
                    </a:p>
                  </a:txBody>
                  <a:tcPr marL="68580" marR="68580" marT="0" marB="0" anchor="ctr">
                    <a:noFill/>
                  </a:tcPr>
                </a:tc>
                <a:tc>
                  <a:txBody>
                    <a:bodyPr/>
                    <a:lstStyle/>
                    <a:p>
                      <a:pPr marR="330835" algn="r">
                        <a:lnSpc>
                          <a:spcPct val="115000"/>
                        </a:lnSpc>
                        <a:buNone/>
                      </a:pPr>
                      <a:r>
                        <a:rPr lang="en-US" sz="1600" b="1" kern="100">
                          <a:solidFill>
                            <a:srgbClr val="003C58"/>
                          </a:solidFill>
                          <a:effectLst/>
                        </a:rPr>
                        <a:t>14.9</a:t>
                      </a:r>
                      <a:endParaRPr lang="en-CA" sz="1800" b="1" kern="100">
                        <a:solidFill>
                          <a:srgbClr val="003C58"/>
                        </a:solidFill>
                        <a:effectLst/>
                        <a:latin typeface="Times New Roman" panose="02020603050405020304" pitchFamily="18" charset="0"/>
                        <a:ea typeface="Arial Unicode MS" panose="020B0604020202020204" pitchFamily="34" charset="-128"/>
                      </a:endParaRPr>
                    </a:p>
                  </a:txBody>
                  <a:tcPr marL="68580" marR="68580" marT="0" marB="0" anchor="ctr">
                    <a:noFill/>
                  </a:tcPr>
                </a:tc>
                <a:tc>
                  <a:txBody>
                    <a:bodyPr/>
                    <a:lstStyle/>
                    <a:p>
                      <a:pPr marL="76200">
                        <a:lnSpc>
                          <a:spcPct val="115000"/>
                        </a:lnSpc>
                        <a:buNone/>
                      </a:pPr>
                      <a:r>
                        <a:rPr lang="en-US" sz="1100" kern="100">
                          <a:solidFill>
                            <a:schemeClr val="tx1"/>
                          </a:solidFill>
                          <a:effectLst/>
                        </a:rPr>
                        <a:t>Broad mineralized zone</a:t>
                      </a:r>
                      <a:endParaRPr lang="en-CA" sz="1200" kern="100">
                        <a:solidFill>
                          <a:schemeClr val="tx1"/>
                        </a:solidFill>
                        <a:effectLst/>
                        <a:latin typeface="Times New Roman" panose="02020603050405020304" pitchFamily="18" charset="0"/>
                        <a:ea typeface="Arial Unicode MS" panose="020B0604020202020204" pitchFamily="34" charset="-128"/>
                      </a:endParaRPr>
                    </a:p>
                  </a:txBody>
                  <a:tcPr marL="68580" marR="68580" marT="0" marB="0" anchor="ctr">
                    <a:noFill/>
                  </a:tcPr>
                </a:tc>
                <a:extLst>
                  <a:ext uri="{0D108BD9-81ED-4DB2-BD59-A6C34878D82A}">
                    <a16:rowId xmlns:a16="http://schemas.microsoft.com/office/drawing/2014/main" val="2343539062"/>
                  </a:ext>
                </a:extLst>
              </a:tr>
              <a:tr h="215900">
                <a:tc>
                  <a:txBody>
                    <a:bodyPr/>
                    <a:lstStyle/>
                    <a:p>
                      <a:pPr algn="ctr">
                        <a:lnSpc>
                          <a:spcPct val="115000"/>
                        </a:lnSpc>
                        <a:buNone/>
                      </a:pPr>
                      <a:r>
                        <a:rPr lang="en-US" sz="1100" kern="100">
                          <a:solidFill>
                            <a:schemeClr val="tx1"/>
                          </a:solidFill>
                          <a:effectLst/>
                        </a:rPr>
                        <a:t>25GF-1549</a:t>
                      </a:r>
                      <a:endParaRPr lang="en-CA" sz="1200" kern="100">
                        <a:solidFill>
                          <a:schemeClr val="tx1"/>
                        </a:solidFill>
                        <a:effectLst/>
                        <a:latin typeface="Times New Roman" panose="02020603050405020304" pitchFamily="18" charset="0"/>
                        <a:ea typeface="Arial Unicode MS" panose="020B0604020202020204" pitchFamily="34" charset="-128"/>
                      </a:endParaRPr>
                    </a:p>
                  </a:txBody>
                  <a:tcPr marL="68580" marR="68580" marT="0" marB="0" anchor="ctr">
                    <a:noFill/>
                  </a:tcPr>
                </a:tc>
                <a:tc>
                  <a:txBody>
                    <a:bodyPr/>
                    <a:lstStyle/>
                    <a:p>
                      <a:pPr marR="308610" algn="r">
                        <a:lnSpc>
                          <a:spcPct val="115000"/>
                        </a:lnSpc>
                        <a:buNone/>
                      </a:pPr>
                      <a:r>
                        <a:rPr lang="en-US" sz="1600" b="1" kern="100">
                          <a:solidFill>
                            <a:srgbClr val="FF0000"/>
                          </a:solidFill>
                          <a:effectLst/>
                        </a:rPr>
                        <a:t>4.4</a:t>
                      </a:r>
                      <a:endParaRPr lang="en-CA" sz="1800" b="1" kern="100">
                        <a:solidFill>
                          <a:srgbClr val="FF0000"/>
                        </a:solidFill>
                        <a:effectLst/>
                        <a:latin typeface="Times New Roman" panose="02020603050405020304" pitchFamily="18" charset="0"/>
                        <a:ea typeface="Arial Unicode MS" panose="020B0604020202020204" pitchFamily="34" charset="-128"/>
                      </a:endParaRPr>
                    </a:p>
                  </a:txBody>
                  <a:tcPr marL="68580" marR="68580" marT="0" marB="0" anchor="ctr">
                    <a:noFill/>
                  </a:tcPr>
                </a:tc>
                <a:tc>
                  <a:txBody>
                    <a:bodyPr/>
                    <a:lstStyle/>
                    <a:p>
                      <a:pPr marR="330835" algn="r">
                        <a:lnSpc>
                          <a:spcPct val="115000"/>
                        </a:lnSpc>
                        <a:buNone/>
                      </a:pPr>
                      <a:r>
                        <a:rPr lang="en-US" sz="1600" b="1" kern="100">
                          <a:solidFill>
                            <a:srgbClr val="003C58"/>
                          </a:solidFill>
                          <a:effectLst/>
                        </a:rPr>
                        <a:t>6.0</a:t>
                      </a:r>
                      <a:endParaRPr lang="en-CA" sz="1800" b="1" kern="100">
                        <a:solidFill>
                          <a:srgbClr val="003C58"/>
                        </a:solidFill>
                        <a:effectLst/>
                        <a:latin typeface="Times New Roman" panose="02020603050405020304" pitchFamily="18" charset="0"/>
                        <a:ea typeface="Arial Unicode MS" panose="020B0604020202020204" pitchFamily="34" charset="-128"/>
                      </a:endParaRPr>
                    </a:p>
                  </a:txBody>
                  <a:tcPr marL="68580" marR="68580" marT="0" marB="0" anchor="ctr">
                    <a:noFill/>
                  </a:tcPr>
                </a:tc>
                <a:tc>
                  <a:txBody>
                    <a:bodyPr/>
                    <a:lstStyle/>
                    <a:p>
                      <a:pPr marL="76200">
                        <a:lnSpc>
                          <a:spcPct val="115000"/>
                        </a:lnSpc>
                        <a:buNone/>
                      </a:pPr>
                      <a:r>
                        <a:rPr lang="en-US" sz="1100" kern="100">
                          <a:solidFill>
                            <a:schemeClr val="tx1"/>
                          </a:solidFill>
                          <a:effectLst/>
                        </a:rPr>
                        <a:t>Confirming mineable grades and widths</a:t>
                      </a:r>
                      <a:endParaRPr lang="en-CA" sz="1200" kern="100">
                        <a:solidFill>
                          <a:schemeClr val="tx1"/>
                        </a:solidFill>
                        <a:effectLst/>
                        <a:latin typeface="Times New Roman" panose="02020603050405020304" pitchFamily="18" charset="0"/>
                        <a:ea typeface="Arial Unicode MS" panose="020B0604020202020204" pitchFamily="34" charset="-128"/>
                      </a:endParaRPr>
                    </a:p>
                  </a:txBody>
                  <a:tcPr marL="68580" marR="68580" marT="0" marB="0" anchor="ctr">
                    <a:noFill/>
                  </a:tcPr>
                </a:tc>
                <a:extLst>
                  <a:ext uri="{0D108BD9-81ED-4DB2-BD59-A6C34878D82A}">
                    <a16:rowId xmlns:a16="http://schemas.microsoft.com/office/drawing/2014/main" val="1907743348"/>
                  </a:ext>
                </a:extLst>
              </a:tr>
            </a:tbl>
          </a:graphicData>
        </a:graphic>
      </p:graphicFrame>
      <p:sp>
        <p:nvSpPr>
          <p:cNvPr id="21" name="Rectangle 20">
            <a:extLst>
              <a:ext uri="{FF2B5EF4-FFF2-40B4-BE49-F238E27FC236}">
                <a16:creationId xmlns:a16="http://schemas.microsoft.com/office/drawing/2014/main" id="{746E6B21-2BBC-7232-F332-FC47E0E9CF40}"/>
              </a:ext>
            </a:extLst>
          </p:cNvPr>
          <p:cNvSpPr/>
          <p:nvPr/>
        </p:nvSpPr>
        <p:spPr>
          <a:xfrm>
            <a:off x="6201556" y="2608731"/>
            <a:ext cx="868680" cy="381285"/>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t>25GF-1597</a:t>
            </a:r>
          </a:p>
          <a:p>
            <a:pPr algn="ctr"/>
            <a:r>
              <a:rPr lang="en-US" sz="1200" b="1">
                <a:solidFill>
                  <a:srgbClr val="F71F35"/>
                </a:solidFill>
              </a:rPr>
              <a:t>10.1</a:t>
            </a:r>
            <a:r>
              <a:rPr lang="en-US" sz="1200" b="1"/>
              <a:t> / </a:t>
            </a:r>
            <a:r>
              <a:rPr lang="en-US" sz="1200" b="1">
                <a:solidFill>
                  <a:srgbClr val="003C58"/>
                </a:solidFill>
              </a:rPr>
              <a:t>5.8</a:t>
            </a:r>
          </a:p>
        </p:txBody>
      </p:sp>
      <p:sp>
        <p:nvSpPr>
          <p:cNvPr id="23" name="Rectangle 22">
            <a:extLst>
              <a:ext uri="{FF2B5EF4-FFF2-40B4-BE49-F238E27FC236}">
                <a16:creationId xmlns:a16="http://schemas.microsoft.com/office/drawing/2014/main" id="{6EFB014B-B1F8-9F7F-B76C-2C99572840D7}"/>
              </a:ext>
            </a:extLst>
          </p:cNvPr>
          <p:cNvSpPr/>
          <p:nvPr/>
        </p:nvSpPr>
        <p:spPr>
          <a:xfrm>
            <a:off x="8979529" y="3352481"/>
            <a:ext cx="902569" cy="362759"/>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t>25GF-1564</a:t>
            </a:r>
          </a:p>
          <a:p>
            <a:pPr algn="ctr"/>
            <a:r>
              <a:rPr lang="en-US" sz="1200" b="1">
                <a:solidFill>
                  <a:srgbClr val="F71F35"/>
                </a:solidFill>
              </a:rPr>
              <a:t>10.4</a:t>
            </a:r>
            <a:r>
              <a:rPr lang="en-US" sz="1200" b="1"/>
              <a:t> / </a:t>
            </a:r>
            <a:r>
              <a:rPr lang="en-US" sz="1200" b="1">
                <a:solidFill>
                  <a:srgbClr val="003C58"/>
                </a:solidFill>
              </a:rPr>
              <a:t>5.6</a:t>
            </a:r>
          </a:p>
        </p:txBody>
      </p:sp>
      <p:pic>
        <p:nvPicPr>
          <p:cNvPr id="31" name="Picture 30" descr="A diagram of a cross section&#10;&#10;AI-generated content may be incorrect.">
            <a:extLst>
              <a:ext uri="{FF2B5EF4-FFF2-40B4-BE49-F238E27FC236}">
                <a16:creationId xmlns:a16="http://schemas.microsoft.com/office/drawing/2014/main" id="{1BBE087F-FF97-5793-A37E-C85FD09D36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44" y="2527102"/>
            <a:ext cx="4970876" cy="4210624"/>
          </a:xfrm>
          <a:prstGeom prst="rect">
            <a:avLst/>
          </a:prstGeom>
        </p:spPr>
      </p:pic>
      <p:sp>
        <p:nvSpPr>
          <p:cNvPr id="32" name="Rectangle 31">
            <a:extLst>
              <a:ext uri="{FF2B5EF4-FFF2-40B4-BE49-F238E27FC236}">
                <a16:creationId xmlns:a16="http://schemas.microsoft.com/office/drawing/2014/main" id="{DC6E0862-6EEC-4C0D-EB35-0BB075FFF645}"/>
              </a:ext>
            </a:extLst>
          </p:cNvPr>
          <p:cNvSpPr/>
          <p:nvPr/>
        </p:nvSpPr>
        <p:spPr>
          <a:xfrm>
            <a:off x="3694593" y="3702691"/>
            <a:ext cx="868680" cy="381285"/>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t>25GF-1575</a:t>
            </a:r>
          </a:p>
          <a:p>
            <a:pPr algn="ctr"/>
            <a:r>
              <a:rPr lang="en-US" sz="1200" b="1">
                <a:solidFill>
                  <a:srgbClr val="F71F35"/>
                </a:solidFill>
              </a:rPr>
              <a:t>4.8</a:t>
            </a:r>
            <a:r>
              <a:rPr lang="en-US" sz="1200" b="1"/>
              <a:t> / 14.9</a:t>
            </a:r>
            <a:endParaRPr lang="en-US" sz="1200" b="1">
              <a:solidFill>
                <a:srgbClr val="003C58"/>
              </a:solidFill>
            </a:endParaRPr>
          </a:p>
        </p:txBody>
      </p:sp>
      <p:sp>
        <p:nvSpPr>
          <p:cNvPr id="33" name="Rectangle 32">
            <a:extLst>
              <a:ext uri="{FF2B5EF4-FFF2-40B4-BE49-F238E27FC236}">
                <a16:creationId xmlns:a16="http://schemas.microsoft.com/office/drawing/2014/main" id="{E43FAB75-F29C-20BB-14EC-6D6D9ECFD206}"/>
              </a:ext>
            </a:extLst>
          </p:cNvPr>
          <p:cNvSpPr/>
          <p:nvPr/>
        </p:nvSpPr>
        <p:spPr>
          <a:xfrm>
            <a:off x="2597313" y="5485771"/>
            <a:ext cx="868680" cy="381285"/>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t>25GF-1549</a:t>
            </a:r>
          </a:p>
          <a:p>
            <a:pPr algn="ctr"/>
            <a:r>
              <a:rPr lang="en-US" sz="1200" b="1">
                <a:solidFill>
                  <a:srgbClr val="F71F35"/>
                </a:solidFill>
              </a:rPr>
              <a:t>4.4</a:t>
            </a:r>
            <a:r>
              <a:rPr lang="en-US" sz="1200" b="1"/>
              <a:t> / 6.0</a:t>
            </a:r>
            <a:endParaRPr lang="en-US" sz="1200" b="1">
              <a:solidFill>
                <a:srgbClr val="003C58"/>
              </a:solidFill>
            </a:endParaRPr>
          </a:p>
        </p:txBody>
      </p:sp>
    </p:spTree>
    <p:extLst>
      <p:ext uri="{BB962C8B-B14F-4D97-AF65-F5344CB8AC3E}">
        <p14:creationId xmlns:p14="http://schemas.microsoft.com/office/powerpoint/2010/main" val="2816577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99CF4C-A012-C31A-EC56-9A6067E8FC1F}"/>
              </a:ext>
            </a:extLst>
          </p:cNvPr>
          <p:cNvSpPr>
            <a:spLocks noGrp="1"/>
          </p:cNvSpPr>
          <p:nvPr>
            <p:ph type="title"/>
          </p:nvPr>
        </p:nvSpPr>
        <p:spPr>
          <a:xfrm>
            <a:off x="2045494" y="2450731"/>
            <a:ext cx="8101011" cy="2196297"/>
          </a:xfrm>
        </p:spPr>
        <p:txBody>
          <a:bodyPr>
            <a:normAutofit/>
          </a:bodyPr>
          <a:lstStyle/>
          <a:p>
            <a:pPr algn="ctr"/>
            <a:r>
              <a:rPr lang="en-US" sz="4000"/>
              <a:t>Appendix</a:t>
            </a:r>
            <a:br>
              <a:rPr lang="en-US" sz="4000"/>
            </a:br>
            <a:endParaRPr lang="en-US" sz="4000"/>
          </a:p>
        </p:txBody>
      </p:sp>
      <p:sp>
        <p:nvSpPr>
          <p:cNvPr id="2" name="Slide Number Placeholder 1">
            <a:extLst>
              <a:ext uri="{FF2B5EF4-FFF2-40B4-BE49-F238E27FC236}">
                <a16:creationId xmlns:a16="http://schemas.microsoft.com/office/drawing/2014/main" id="{28B66652-6440-F183-C9EA-D23E949816CE}"/>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45</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790256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1527E8-1A25-5D4B-181C-C8009B6E55B9}"/>
              </a:ext>
            </a:extLst>
          </p:cNvPr>
          <p:cNvSpPr>
            <a:spLocks noGrp="1"/>
          </p:cNvSpPr>
          <p:nvPr>
            <p:ph type="title"/>
          </p:nvPr>
        </p:nvSpPr>
        <p:spPr/>
        <p:txBody>
          <a:bodyPr>
            <a:normAutofit/>
          </a:bodyPr>
          <a:lstStyle/>
          <a:p>
            <a:r>
              <a:rPr lang="en-US"/>
              <a:t>McEwen Inc.’s Management Team </a:t>
            </a:r>
          </a:p>
        </p:txBody>
      </p:sp>
      <p:grpSp>
        <p:nvGrpSpPr>
          <p:cNvPr id="43" name="Group 42">
            <a:extLst>
              <a:ext uri="{FF2B5EF4-FFF2-40B4-BE49-F238E27FC236}">
                <a16:creationId xmlns:a16="http://schemas.microsoft.com/office/drawing/2014/main" id="{F8CAC629-8814-3FE7-A278-C97F05433593}"/>
              </a:ext>
            </a:extLst>
          </p:cNvPr>
          <p:cNvGrpSpPr/>
          <p:nvPr/>
        </p:nvGrpSpPr>
        <p:grpSpPr>
          <a:xfrm>
            <a:off x="1031934" y="1063954"/>
            <a:ext cx="1616710" cy="1592988"/>
            <a:chOff x="1031934" y="1063954"/>
            <a:chExt cx="1616710" cy="1592988"/>
          </a:xfrm>
        </p:grpSpPr>
        <p:pic>
          <p:nvPicPr>
            <p:cNvPr id="10" name="Picture 9">
              <a:extLst>
                <a:ext uri="{FF2B5EF4-FFF2-40B4-BE49-F238E27FC236}">
                  <a16:creationId xmlns:a16="http://schemas.microsoft.com/office/drawing/2014/main" id="{C310BB94-9E52-2AF6-C3EE-DDD5A7955EE4}"/>
                </a:ext>
              </a:extLst>
            </p:cNvPr>
            <p:cNvPicPr>
              <a:picLocks noChangeAspect="1"/>
            </p:cNvPicPr>
            <p:nvPr/>
          </p:nvPicPr>
          <p:blipFill>
            <a:blip r:embed="rId3"/>
            <a:srcRect b="-34706"/>
            <a:stretch/>
          </p:blipFill>
          <p:spPr>
            <a:xfrm>
              <a:off x="1120927" y="1063954"/>
              <a:ext cx="1438725" cy="1440000"/>
            </a:xfrm>
            <a:prstGeom prst="ellipse">
              <a:avLst/>
            </a:prstGeom>
            <a:ln w="19050" cap="rnd">
              <a:solidFill>
                <a:srgbClr val="003C58"/>
              </a:solidFill>
            </a:ln>
            <a:effectLst/>
            <a:scene3d>
              <a:camera prst="orthographicFront"/>
              <a:lightRig rig="contrasting" dir="t">
                <a:rot lat="0" lon="0" rev="3000000"/>
              </a:lightRig>
            </a:scene3d>
            <a:sp3d contourW="7620">
              <a:bevelT w="95250" h="31750"/>
              <a:contourClr>
                <a:srgbClr val="333333"/>
              </a:contourClr>
            </a:sp3d>
          </p:spPr>
        </p:pic>
        <p:sp>
          <p:nvSpPr>
            <p:cNvPr id="8" name="Rounded Rectangle 7">
              <a:extLst>
                <a:ext uri="{FF2B5EF4-FFF2-40B4-BE49-F238E27FC236}">
                  <a16:creationId xmlns:a16="http://schemas.microsoft.com/office/drawing/2014/main" id="{0EA254D6-39B2-F7D2-0A83-A6385B638B49}"/>
                </a:ext>
              </a:extLst>
            </p:cNvPr>
            <p:cNvSpPr/>
            <p:nvPr/>
          </p:nvSpPr>
          <p:spPr>
            <a:xfrm>
              <a:off x="1031934" y="2055152"/>
              <a:ext cx="1616710" cy="601790"/>
            </a:xfrm>
            <a:prstGeom prst="roundRect">
              <a:avLst>
                <a:gd name="adj" fmla="val 50000"/>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95000"/>
                    </a:schemeClr>
                  </a:solidFill>
                </a:rPr>
                <a:t>Rob McEwen</a:t>
              </a:r>
            </a:p>
            <a:p>
              <a:pPr algn="ctr"/>
              <a:r>
                <a:rPr lang="en-US" sz="700">
                  <a:solidFill>
                    <a:schemeClr val="bg1">
                      <a:lumMod val="95000"/>
                    </a:schemeClr>
                  </a:solidFill>
                </a:rPr>
                <a:t>CHIEF OWNER AND CHAIRMAN</a:t>
              </a:r>
            </a:p>
          </p:txBody>
        </p:sp>
      </p:grpSp>
      <p:grpSp>
        <p:nvGrpSpPr>
          <p:cNvPr id="45" name="Group 44">
            <a:extLst>
              <a:ext uri="{FF2B5EF4-FFF2-40B4-BE49-F238E27FC236}">
                <a16:creationId xmlns:a16="http://schemas.microsoft.com/office/drawing/2014/main" id="{7177A5A2-7622-B50A-4EEB-0FB7BB6833CB}"/>
              </a:ext>
            </a:extLst>
          </p:cNvPr>
          <p:cNvGrpSpPr/>
          <p:nvPr/>
        </p:nvGrpSpPr>
        <p:grpSpPr>
          <a:xfrm>
            <a:off x="3765326" y="1063954"/>
            <a:ext cx="1616710" cy="1606112"/>
            <a:chOff x="3765326" y="1063954"/>
            <a:chExt cx="1616710" cy="1606112"/>
          </a:xfrm>
        </p:grpSpPr>
        <p:pic>
          <p:nvPicPr>
            <p:cNvPr id="11" name="Picture 10">
              <a:extLst>
                <a:ext uri="{FF2B5EF4-FFF2-40B4-BE49-F238E27FC236}">
                  <a16:creationId xmlns:a16="http://schemas.microsoft.com/office/drawing/2014/main" id="{8373C040-FD07-0076-FF69-F5665C362291}"/>
                </a:ext>
              </a:extLst>
            </p:cNvPr>
            <p:cNvPicPr>
              <a:picLocks noChangeAspect="1"/>
            </p:cNvPicPr>
            <p:nvPr/>
          </p:nvPicPr>
          <p:blipFill>
            <a:blip r:embed="rId4"/>
            <a:srcRect t="1" b="-36157"/>
            <a:stretch/>
          </p:blipFill>
          <p:spPr>
            <a:xfrm>
              <a:off x="3861526" y="1063954"/>
              <a:ext cx="1424311" cy="1440000"/>
            </a:xfrm>
            <a:prstGeom prst="ellipse">
              <a:avLst/>
            </a:prstGeom>
            <a:ln w="19050" cap="rnd">
              <a:solidFill>
                <a:srgbClr val="003C58"/>
              </a:solidFill>
            </a:ln>
            <a:effectLst/>
            <a:scene3d>
              <a:camera prst="orthographicFront"/>
              <a:lightRig rig="contrasting" dir="t">
                <a:rot lat="0" lon="0" rev="3000000"/>
              </a:lightRig>
            </a:scene3d>
            <a:sp3d contourW="7620">
              <a:bevelT w="95250" h="31750"/>
              <a:contourClr>
                <a:srgbClr val="333333"/>
              </a:contourClr>
            </a:sp3d>
          </p:spPr>
        </p:pic>
        <p:sp>
          <p:nvSpPr>
            <p:cNvPr id="25" name="Rounded Rectangle 24">
              <a:extLst>
                <a:ext uri="{FF2B5EF4-FFF2-40B4-BE49-F238E27FC236}">
                  <a16:creationId xmlns:a16="http://schemas.microsoft.com/office/drawing/2014/main" id="{827A8963-3357-8293-0F2B-47AFF0773E33}"/>
                </a:ext>
              </a:extLst>
            </p:cNvPr>
            <p:cNvSpPr/>
            <p:nvPr/>
          </p:nvSpPr>
          <p:spPr>
            <a:xfrm>
              <a:off x="3765326" y="2068276"/>
              <a:ext cx="1616710" cy="601790"/>
            </a:xfrm>
            <a:prstGeom prst="roundRect">
              <a:avLst>
                <a:gd name="adj" fmla="val 50000"/>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95000"/>
                    </a:schemeClr>
                  </a:solidFill>
                </a:rPr>
                <a:t>William Shaver</a:t>
              </a:r>
            </a:p>
            <a:p>
              <a:pPr algn="ctr"/>
              <a:r>
                <a:rPr lang="en-US" sz="700">
                  <a:solidFill>
                    <a:schemeClr val="bg1">
                      <a:lumMod val="95000"/>
                    </a:schemeClr>
                  </a:solidFill>
                </a:rPr>
                <a:t>CHIEF OPERATING OFFICER AND BOARD DIRECTOR</a:t>
              </a:r>
            </a:p>
          </p:txBody>
        </p:sp>
      </p:grpSp>
      <p:grpSp>
        <p:nvGrpSpPr>
          <p:cNvPr id="40" name="Group 39">
            <a:extLst>
              <a:ext uri="{FF2B5EF4-FFF2-40B4-BE49-F238E27FC236}">
                <a16:creationId xmlns:a16="http://schemas.microsoft.com/office/drawing/2014/main" id="{9B51242B-2017-3754-8BE9-36B6AA0F69CD}"/>
              </a:ext>
            </a:extLst>
          </p:cNvPr>
          <p:cNvGrpSpPr/>
          <p:nvPr/>
        </p:nvGrpSpPr>
        <p:grpSpPr>
          <a:xfrm>
            <a:off x="6396088" y="1033460"/>
            <a:ext cx="4104957" cy="1622690"/>
            <a:chOff x="1031934" y="4946304"/>
            <a:chExt cx="4104957" cy="1622690"/>
          </a:xfrm>
        </p:grpSpPr>
        <p:pic>
          <p:nvPicPr>
            <p:cNvPr id="12" name="Picture 11">
              <a:extLst>
                <a:ext uri="{FF2B5EF4-FFF2-40B4-BE49-F238E27FC236}">
                  <a16:creationId xmlns:a16="http://schemas.microsoft.com/office/drawing/2014/main" id="{5F4E04C1-4842-ECEF-A43F-D2D2C34EBD70}"/>
                </a:ext>
              </a:extLst>
            </p:cNvPr>
            <p:cNvPicPr>
              <a:picLocks noChangeAspect="1"/>
            </p:cNvPicPr>
            <p:nvPr/>
          </p:nvPicPr>
          <p:blipFill>
            <a:blip r:embed="rId5"/>
            <a:srcRect b="-33234"/>
            <a:stretch/>
          </p:blipFill>
          <p:spPr>
            <a:xfrm>
              <a:off x="1112982" y="4946304"/>
              <a:ext cx="1454614" cy="1440000"/>
            </a:xfrm>
            <a:prstGeom prst="ellipse">
              <a:avLst/>
            </a:prstGeom>
            <a:ln w="19050" cap="rnd">
              <a:solidFill>
                <a:srgbClr val="003C58"/>
              </a:solidFill>
            </a:ln>
            <a:effectLst/>
            <a:scene3d>
              <a:camera prst="orthographicFront"/>
              <a:lightRig rig="contrasting" dir="t">
                <a:rot lat="0" lon="0" rev="3000000"/>
              </a:lightRig>
            </a:scene3d>
            <a:sp3d contourW="7620">
              <a:bevelT w="95250" h="31750"/>
              <a:contourClr>
                <a:srgbClr val="333333"/>
              </a:contourClr>
            </a:sp3d>
          </p:spPr>
        </p:pic>
        <p:sp>
          <p:nvSpPr>
            <p:cNvPr id="26" name="Rounded Rectangle 25">
              <a:extLst>
                <a:ext uri="{FF2B5EF4-FFF2-40B4-BE49-F238E27FC236}">
                  <a16:creationId xmlns:a16="http://schemas.microsoft.com/office/drawing/2014/main" id="{5F0BB14D-FEC8-9427-1417-B96BEA63F200}"/>
                </a:ext>
              </a:extLst>
            </p:cNvPr>
            <p:cNvSpPr/>
            <p:nvPr/>
          </p:nvSpPr>
          <p:spPr>
            <a:xfrm>
              <a:off x="1031934" y="5967204"/>
              <a:ext cx="1616710" cy="601790"/>
            </a:xfrm>
            <a:prstGeom prst="roundRect">
              <a:avLst>
                <a:gd name="adj" fmla="val 50000"/>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95000"/>
                    </a:schemeClr>
                  </a:solidFill>
                </a:rPr>
                <a:t>Perry Ing</a:t>
              </a:r>
            </a:p>
            <a:p>
              <a:pPr algn="ctr"/>
              <a:r>
                <a:rPr lang="en-US" sz="700">
                  <a:solidFill>
                    <a:schemeClr val="bg1">
                      <a:lumMod val="95000"/>
                    </a:schemeClr>
                  </a:solidFill>
                </a:rPr>
                <a:t>CHIEF FINANCIAL OFFICER</a:t>
              </a:r>
            </a:p>
          </p:txBody>
        </p:sp>
        <p:pic>
          <p:nvPicPr>
            <p:cNvPr id="21" name="Picture 20">
              <a:extLst>
                <a:ext uri="{FF2B5EF4-FFF2-40B4-BE49-F238E27FC236}">
                  <a16:creationId xmlns:a16="http://schemas.microsoft.com/office/drawing/2014/main" id="{DE66AF7C-E505-3BA5-D3AD-0F1E6EBF4366}"/>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696" t="1" r="-1485" b="-34285"/>
            <a:stretch>
              <a:fillRect/>
            </a:stretch>
          </p:blipFill>
          <p:spPr>
            <a:xfrm>
              <a:off x="3682277" y="4946304"/>
              <a:ext cx="1454614" cy="1440000"/>
            </a:xfrm>
            <a:prstGeom prst="ellipse">
              <a:avLst/>
            </a:prstGeom>
            <a:ln w="19050" cap="rnd">
              <a:solidFill>
                <a:srgbClr val="003C58"/>
              </a:solidFill>
            </a:ln>
            <a:effectLst/>
            <a:scene3d>
              <a:camera prst="orthographicFront"/>
              <a:lightRig rig="contrasting" dir="t">
                <a:rot lat="0" lon="0" rev="3000000"/>
              </a:lightRig>
            </a:scene3d>
            <a:sp3d contourW="7620">
              <a:bevelT w="95250" h="31750"/>
              <a:contourClr>
                <a:srgbClr val="333333"/>
              </a:contourClr>
            </a:sp3d>
          </p:spPr>
        </p:pic>
      </p:grpSp>
      <p:sp>
        <p:nvSpPr>
          <p:cNvPr id="28" name="Rounded Rectangle 27">
            <a:extLst>
              <a:ext uri="{FF2B5EF4-FFF2-40B4-BE49-F238E27FC236}">
                <a16:creationId xmlns:a16="http://schemas.microsoft.com/office/drawing/2014/main" id="{3E0A0B3F-6012-0AB2-F5EE-DEC2774B77B2}"/>
              </a:ext>
            </a:extLst>
          </p:cNvPr>
          <p:cNvSpPr/>
          <p:nvPr/>
        </p:nvSpPr>
        <p:spPr>
          <a:xfrm>
            <a:off x="9007262" y="2027958"/>
            <a:ext cx="1616710" cy="601790"/>
          </a:xfrm>
          <a:prstGeom prst="roundRect">
            <a:avLst>
              <a:gd name="adj" fmla="val 50000"/>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95000"/>
                  </a:schemeClr>
                </a:solidFill>
              </a:rPr>
              <a:t>Carmen </a:t>
            </a:r>
            <a:r>
              <a:rPr lang="en-US" sz="1000" b="1" err="1">
                <a:solidFill>
                  <a:schemeClr val="bg1">
                    <a:lumMod val="95000"/>
                  </a:schemeClr>
                </a:solidFill>
              </a:rPr>
              <a:t>Diges</a:t>
            </a:r>
            <a:endParaRPr lang="en-US" sz="1000" b="1">
              <a:solidFill>
                <a:schemeClr val="bg1">
                  <a:lumMod val="95000"/>
                </a:schemeClr>
              </a:solidFill>
            </a:endParaRPr>
          </a:p>
          <a:p>
            <a:pPr algn="ctr"/>
            <a:r>
              <a:rPr lang="en-US" sz="700">
                <a:solidFill>
                  <a:schemeClr val="bg1">
                    <a:lumMod val="95000"/>
                  </a:schemeClr>
                </a:solidFill>
              </a:rPr>
              <a:t>GENERAL COUNSEL &amp; SECRETARY</a:t>
            </a:r>
          </a:p>
        </p:txBody>
      </p:sp>
      <p:grpSp>
        <p:nvGrpSpPr>
          <p:cNvPr id="42" name="Group 41">
            <a:extLst>
              <a:ext uri="{FF2B5EF4-FFF2-40B4-BE49-F238E27FC236}">
                <a16:creationId xmlns:a16="http://schemas.microsoft.com/office/drawing/2014/main" id="{8112BB67-F049-A993-A3E4-857EF8191A06}"/>
              </a:ext>
            </a:extLst>
          </p:cNvPr>
          <p:cNvGrpSpPr/>
          <p:nvPr/>
        </p:nvGrpSpPr>
        <p:grpSpPr>
          <a:xfrm>
            <a:off x="1031934" y="3006856"/>
            <a:ext cx="1616710" cy="1606112"/>
            <a:chOff x="3740905" y="3006856"/>
            <a:chExt cx="1616710" cy="1606112"/>
          </a:xfrm>
        </p:grpSpPr>
        <p:pic>
          <p:nvPicPr>
            <p:cNvPr id="13" name="Picture 12">
              <a:extLst>
                <a:ext uri="{FF2B5EF4-FFF2-40B4-BE49-F238E27FC236}">
                  <a16:creationId xmlns:a16="http://schemas.microsoft.com/office/drawing/2014/main" id="{64E47FE7-630D-B687-5FD3-991D4BA13259}"/>
                </a:ext>
              </a:extLst>
            </p:cNvPr>
            <p:cNvPicPr>
              <a:picLocks noChangeAspect="1"/>
            </p:cNvPicPr>
            <p:nvPr/>
          </p:nvPicPr>
          <p:blipFill>
            <a:blip r:embed="rId8"/>
            <a:srcRect t="-1" b="-36546"/>
            <a:stretch/>
          </p:blipFill>
          <p:spPr>
            <a:xfrm>
              <a:off x="3834216" y="3006856"/>
              <a:ext cx="1430089" cy="1440000"/>
            </a:xfrm>
            <a:prstGeom prst="ellipse">
              <a:avLst/>
            </a:prstGeom>
            <a:noFill/>
            <a:ln w="19050" cap="rnd">
              <a:solidFill>
                <a:srgbClr val="003C58"/>
              </a:solidFill>
            </a:ln>
            <a:effectLst/>
            <a:scene3d>
              <a:camera prst="orthographicFront"/>
              <a:lightRig rig="contrasting" dir="t">
                <a:rot lat="0" lon="0" rev="3000000"/>
              </a:lightRig>
            </a:scene3d>
            <a:sp3d>
              <a:bevelT w="0" h="0"/>
              <a:contourClr>
                <a:srgbClr val="333333"/>
              </a:contourClr>
            </a:sp3d>
          </p:spPr>
        </p:pic>
        <p:sp>
          <p:nvSpPr>
            <p:cNvPr id="29" name="Rounded Rectangle 28">
              <a:extLst>
                <a:ext uri="{FF2B5EF4-FFF2-40B4-BE49-F238E27FC236}">
                  <a16:creationId xmlns:a16="http://schemas.microsoft.com/office/drawing/2014/main" id="{1FE354CB-49EB-A225-58D3-9D16680EB4EB}"/>
                </a:ext>
              </a:extLst>
            </p:cNvPr>
            <p:cNvSpPr/>
            <p:nvPr/>
          </p:nvSpPr>
          <p:spPr>
            <a:xfrm>
              <a:off x="3740905" y="4011178"/>
              <a:ext cx="1616710" cy="601790"/>
            </a:xfrm>
            <a:prstGeom prst="roundRect">
              <a:avLst>
                <a:gd name="adj" fmla="val 50000"/>
              </a:avLst>
            </a:prstGeom>
            <a:solidFill>
              <a:srgbClr val="003C58"/>
            </a:solidFill>
            <a:ln>
              <a:solidFill>
                <a:srgbClr val="003C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95000"/>
                    </a:schemeClr>
                  </a:solidFill>
                </a:rPr>
                <a:t>Michael Meding</a:t>
              </a:r>
            </a:p>
            <a:p>
              <a:pPr algn="ctr"/>
              <a:r>
                <a:rPr lang="en-US" sz="700">
                  <a:solidFill>
                    <a:schemeClr val="bg1">
                      <a:lumMod val="95000"/>
                    </a:schemeClr>
                  </a:solidFill>
                </a:rPr>
                <a:t>VICE PRESIDENT AND GENERAL MANAGER - MCEWEN COPPER</a:t>
              </a:r>
            </a:p>
          </p:txBody>
        </p:sp>
      </p:grpSp>
      <p:grpSp>
        <p:nvGrpSpPr>
          <p:cNvPr id="44" name="Group 43">
            <a:extLst>
              <a:ext uri="{FF2B5EF4-FFF2-40B4-BE49-F238E27FC236}">
                <a16:creationId xmlns:a16="http://schemas.microsoft.com/office/drawing/2014/main" id="{696ECD80-9A57-7FFB-1AD9-B27063ADBD4F}"/>
              </a:ext>
            </a:extLst>
          </p:cNvPr>
          <p:cNvGrpSpPr/>
          <p:nvPr/>
        </p:nvGrpSpPr>
        <p:grpSpPr>
          <a:xfrm>
            <a:off x="3765326" y="3006856"/>
            <a:ext cx="1616710" cy="1622690"/>
            <a:chOff x="3740905" y="4946304"/>
            <a:chExt cx="1616710" cy="1622690"/>
          </a:xfrm>
        </p:grpSpPr>
        <p:pic>
          <p:nvPicPr>
            <p:cNvPr id="14" name="Picture 13">
              <a:extLst>
                <a:ext uri="{FF2B5EF4-FFF2-40B4-BE49-F238E27FC236}">
                  <a16:creationId xmlns:a16="http://schemas.microsoft.com/office/drawing/2014/main" id="{44B03D52-BC87-BBBF-9924-75BD093733DC}"/>
                </a:ext>
              </a:extLst>
            </p:cNvPr>
            <p:cNvPicPr>
              <a:picLocks noChangeAspect="1"/>
            </p:cNvPicPr>
            <p:nvPr/>
          </p:nvPicPr>
          <p:blipFill>
            <a:blip r:embed="rId9"/>
            <a:srcRect b="-33234"/>
            <a:stretch/>
          </p:blipFill>
          <p:spPr>
            <a:xfrm>
              <a:off x="3821953" y="4946304"/>
              <a:ext cx="1454614" cy="1440000"/>
            </a:xfrm>
            <a:prstGeom prst="ellipse">
              <a:avLst/>
            </a:prstGeom>
            <a:ln w="19050" cap="rnd">
              <a:solidFill>
                <a:srgbClr val="003C58"/>
              </a:solidFill>
            </a:ln>
            <a:effectLst/>
            <a:scene3d>
              <a:camera prst="orthographicFront"/>
              <a:lightRig rig="contrasting" dir="t">
                <a:rot lat="0" lon="0" rev="3000000"/>
              </a:lightRig>
            </a:scene3d>
            <a:sp3d contourW="7620">
              <a:bevelT w="95250" h="31750"/>
              <a:contourClr>
                <a:srgbClr val="333333"/>
              </a:contourClr>
            </a:sp3d>
          </p:spPr>
        </p:pic>
        <p:sp>
          <p:nvSpPr>
            <p:cNvPr id="30" name="Rounded Rectangle 29">
              <a:extLst>
                <a:ext uri="{FF2B5EF4-FFF2-40B4-BE49-F238E27FC236}">
                  <a16:creationId xmlns:a16="http://schemas.microsoft.com/office/drawing/2014/main" id="{5A64F393-52F4-0BCE-18F8-32286F01E7BE}"/>
                </a:ext>
              </a:extLst>
            </p:cNvPr>
            <p:cNvSpPr/>
            <p:nvPr/>
          </p:nvSpPr>
          <p:spPr>
            <a:xfrm>
              <a:off x="3740905" y="5967204"/>
              <a:ext cx="1616710" cy="601790"/>
            </a:xfrm>
            <a:prstGeom prst="roundRect">
              <a:avLst>
                <a:gd name="adj" fmla="val 50000"/>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95000"/>
                    </a:schemeClr>
                  </a:solidFill>
                </a:rPr>
                <a:t>Stefan Spears</a:t>
              </a:r>
            </a:p>
            <a:p>
              <a:pPr algn="ctr"/>
              <a:r>
                <a:rPr lang="en-US" sz="700">
                  <a:solidFill>
                    <a:schemeClr val="bg1">
                      <a:lumMod val="95000"/>
                    </a:schemeClr>
                  </a:solidFill>
                </a:rPr>
                <a:t>VICE PRESIDENT - CORPORATE DEVELOPMENT</a:t>
              </a:r>
            </a:p>
          </p:txBody>
        </p:sp>
      </p:grpSp>
      <p:grpSp>
        <p:nvGrpSpPr>
          <p:cNvPr id="46" name="Group 45">
            <a:extLst>
              <a:ext uri="{FF2B5EF4-FFF2-40B4-BE49-F238E27FC236}">
                <a16:creationId xmlns:a16="http://schemas.microsoft.com/office/drawing/2014/main" id="{1DA75BD5-4172-DD16-FA78-0DBE36F57F86}"/>
              </a:ext>
            </a:extLst>
          </p:cNvPr>
          <p:cNvGrpSpPr/>
          <p:nvPr/>
        </p:nvGrpSpPr>
        <p:grpSpPr>
          <a:xfrm>
            <a:off x="3714011" y="4990990"/>
            <a:ext cx="1616710" cy="1606112"/>
            <a:chOff x="6396088" y="3006856"/>
            <a:chExt cx="1616710" cy="1606112"/>
          </a:xfrm>
        </p:grpSpPr>
        <p:pic>
          <p:nvPicPr>
            <p:cNvPr id="9" name="Picture 8">
              <a:extLst>
                <a:ext uri="{FF2B5EF4-FFF2-40B4-BE49-F238E27FC236}">
                  <a16:creationId xmlns:a16="http://schemas.microsoft.com/office/drawing/2014/main" id="{BCC3B8F3-6BF6-DDFD-A4B0-317DD522EB3B}"/>
                </a:ext>
              </a:extLst>
            </p:cNvPr>
            <p:cNvPicPr>
              <a:picLocks noChangeAspect="1"/>
            </p:cNvPicPr>
            <p:nvPr/>
          </p:nvPicPr>
          <p:blipFill>
            <a:blip r:embed="rId10"/>
            <a:srcRect t="1" b="-35291"/>
            <a:stretch/>
          </p:blipFill>
          <p:spPr>
            <a:xfrm>
              <a:off x="6482767" y="3006856"/>
              <a:ext cx="1443353" cy="1440000"/>
            </a:xfrm>
            <a:prstGeom prst="ellipse">
              <a:avLst/>
            </a:prstGeom>
            <a:ln w="19050" cap="rnd">
              <a:solidFill>
                <a:srgbClr val="003C58"/>
              </a:solidFill>
            </a:ln>
            <a:effectLst/>
            <a:scene3d>
              <a:camera prst="orthographicFront"/>
              <a:lightRig rig="contrasting" dir="t">
                <a:rot lat="0" lon="0" rev="3000000"/>
              </a:lightRig>
            </a:scene3d>
            <a:sp3d contourW="7620">
              <a:bevelT w="95250" h="31750"/>
              <a:contourClr>
                <a:srgbClr val="333333"/>
              </a:contourClr>
            </a:sp3d>
          </p:spPr>
        </p:pic>
        <p:sp>
          <p:nvSpPr>
            <p:cNvPr id="34" name="Rounded Rectangle 33">
              <a:extLst>
                <a:ext uri="{FF2B5EF4-FFF2-40B4-BE49-F238E27FC236}">
                  <a16:creationId xmlns:a16="http://schemas.microsoft.com/office/drawing/2014/main" id="{551193AA-CD0D-BFC8-EFE6-3DDC578A029B}"/>
                </a:ext>
              </a:extLst>
            </p:cNvPr>
            <p:cNvSpPr/>
            <p:nvPr/>
          </p:nvSpPr>
          <p:spPr>
            <a:xfrm>
              <a:off x="6396088" y="4011178"/>
              <a:ext cx="1616710" cy="601790"/>
            </a:xfrm>
            <a:prstGeom prst="roundRect">
              <a:avLst>
                <a:gd name="adj" fmla="val 50000"/>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95000"/>
                    </a:schemeClr>
                  </a:solidFill>
                </a:rPr>
                <a:t>David Tyler</a:t>
              </a:r>
            </a:p>
            <a:p>
              <a:pPr algn="ctr"/>
              <a:r>
                <a:rPr lang="en-US" sz="700">
                  <a:solidFill>
                    <a:schemeClr val="bg1">
                      <a:lumMod val="95000"/>
                    </a:schemeClr>
                  </a:solidFill>
                </a:rPr>
                <a:t>PROJECT DIRECTOR MCEWEN COPPER</a:t>
              </a:r>
            </a:p>
          </p:txBody>
        </p:sp>
      </p:grpSp>
      <p:grpSp>
        <p:nvGrpSpPr>
          <p:cNvPr id="49" name="Group 48">
            <a:extLst>
              <a:ext uri="{FF2B5EF4-FFF2-40B4-BE49-F238E27FC236}">
                <a16:creationId xmlns:a16="http://schemas.microsoft.com/office/drawing/2014/main" id="{A2B8F7A8-60CA-737B-D397-49DC0475662B}"/>
              </a:ext>
            </a:extLst>
          </p:cNvPr>
          <p:cNvGrpSpPr/>
          <p:nvPr/>
        </p:nvGrpSpPr>
        <p:grpSpPr>
          <a:xfrm>
            <a:off x="6477136" y="4946304"/>
            <a:ext cx="1616710" cy="1622690"/>
            <a:chOff x="6447023" y="4946304"/>
            <a:chExt cx="1616710" cy="1622690"/>
          </a:xfrm>
        </p:grpSpPr>
        <p:pic>
          <p:nvPicPr>
            <p:cNvPr id="17" name="Picture 16">
              <a:extLst>
                <a:ext uri="{FF2B5EF4-FFF2-40B4-BE49-F238E27FC236}">
                  <a16:creationId xmlns:a16="http://schemas.microsoft.com/office/drawing/2014/main" id="{32E42986-F3CE-B4A3-9C6C-67F2EC1E5B92}"/>
                </a:ext>
              </a:extLst>
            </p:cNvPr>
            <p:cNvPicPr>
              <a:picLocks noChangeAspect="1"/>
            </p:cNvPicPr>
            <p:nvPr/>
          </p:nvPicPr>
          <p:blipFill>
            <a:blip r:embed="rId11"/>
            <a:srcRect t="1" b="-35291"/>
            <a:stretch/>
          </p:blipFill>
          <p:spPr>
            <a:xfrm>
              <a:off x="6539128" y="4946304"/>
              <a:ext cx="1432501" cy="1440000"/>
            </a:xfrm>
            <a:prstGeom prst="ellipse">
              <a:avLst/>
            </a:prstGeom>
            <a:ln w="19050" cap="rnd">
              <a:solidFill>
                <a:srgbClr val="003C58"/>
              </a:solidFill>
            </a:ln>
            <a:effectLst/>
            <a:scene3d>
              <a:camera prst="orthographicFront"/>
              <a:lightRig rig="contrasting" dir="t">
                <a:rot lat="0" lon="0" rev="3000000"/>
              </a:lightRig>
            </a:scene3d>
            <a:sp3d contourW="7620">
              <a:bevelT w="95250" h="31750"/>
              <a:contourClr>
                <a:srgbClr val="333333"/>
              </a:contourClr>
            </a:sp3d>
          </p:spPr>
        </p:pic>
        <p:sp>
          <p:nvSpPr>
            <p:cNvPr id="35" name="Rounded Rectangle 34">
              <a:extLst>
                <a:ext uri="{FF2B5EF4-FFF2-40B4-BE49-F238E27FC236}">
                  <a16:creationId xmlns:a16="http://schemas.microsoft.com/office/drawing/2014/main" id="{8A2E0082-FC99-775F-75F5-1EFD70E273AB}"/>
                </a:ext>
              </a:extLst>
            </p:cNvPr>
            <p:cNvSpPr/>
            <p:nvPr/>
          </p:nvSpPr>
          <p:spPr>
            <a:xfrm>
              <a:off x="6447023" y="5967204"/>
              <a:ext cx="1616710" cy="601790"/>
            </a:xfrm>
            <a:prstGeom prst="roundRect">
              <a:avLst>
                <a:gd name="adj" fmla="val 50000"/>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95000"/>
                    </a:schemeClr>
                  </a:solidFill>
                </a:rPr>
                <a:t>Luke Willis</a:t>
              </a:r>
            </a:p>
            <a:p>
              <a:pPr algn="ctr"/>
              <a:r>
                <a:rPr lang="en-US" sz="700">
                  <a:solidFill>
                    <a:schemeClr val="bg1">
                      <a:lumMod val="95000"/>
                    </a:schemeClr>
                  </a:solidFill>
                </a:rPr>
                <a:t>DIRECTOR</a:t>
              </a:r>
            </a:p>
            <a:p>
              <a:pPr algn="ctr"/>
              <a:r>
                <a:rPr lang="en-US" sz="700">
                  <a:solidFill>
                    <a:schemeClr val="bg1">
                      <a:lumMod val="95000"/>
                    </a:schemeClr>
                  </a:solidFill>
                </a:rPr>
                <a:t>RESOURCE MODELLING</a:t>
              </a:r>
            </a:p>
          </p:txBody>
        </p:sp>
      </p:grpSp>
      <p:grpSp>
        <p:nvGrpSpPr>
          <p:cNvPr id="41" name="Group 40">
            <a:extLst>
              <a:ext uri="{FF2B5EF4-FFF2-40B4-BE49-F238E27FC236}">
                <a16:creationId xmlns:a16="http://schemas.microsoft.com/office/drawing/2014/main" id="{CE8AF0A6-3029-1C2E-C517-F280E56E772E}"/>
              </a:ext>
            </a:extLst>
          </p:cNvPr>
          <p:cNvGrpSpPr/>
          <p:nvPr/>
        </p:nvGrpSpPr>
        <p:grpSpPr>
          <a:xfrm>
            <a:off x="9007262" y="3006856"/>
            <a:ext cx="1616710" cy="1592988"/>
            <a:chOff x="9007262" y="1063954"/>
            <a:chExt cx="1616710" cy="1592988"/>
          </a:xfrm>
        </p:grpSpPr>
        <p:pic>
          <p:nvPicPr>
            <p:cNvPr id="15" name="Picture 14">
              <a:extLst>
                <a:ext uri="{FF2B5EF4-FFF2-40B4-BE49-F238E27FC236}">
                  <a16:creationId xmlns:a16="http://schemas.microsoft.com/office/drawing/2014/main" id="{4D5DCAC3-FFAF-0BE7-F39E-966AB9F8148A}"/>
                </a:ext>
              </a:extLst>
            </p:cNvPr>
            <p:cNvPicPr>
              <a:picLocks noChangeAspect="1"/>
            </p:cNvPicPr>
            <p:nvPr/>
          </p:nvPicPr>
          <p:blipFill>
            <a:blip r:embed="rId12"/>
            <a:srcRect t="-1" b="-35291"/>
            <a:stretch/>
          </p:blipFill>
          <p:spPr>
            <a:xfrm>
              <a:off x="9098904" y="1063954"/>
              <a:ext cx="1433426" cy="1440000"/>
            </a:xfrm>
            <a:prstGeom prst="ellipse">
              <a:avLst/>
            </a:prstGeom>
            <a:ln w="19050" cap="rnd">
              <a:solidFill>
                <a:srgbClr val="003C58"/>
              </a:solidFill>
            </a:ln>
            <a:effectLst/>
            <a:scene3d>
              <a:camera prst="orthographicFront"/>
              <a:lightRig rig="contrasting" dir="t">
                <a:rot lat="0" lon="0" rev="3000000"/>
              </a:lightRig>
            </a:scene3d>
            <a:sp3d contourW="7620">
              <a:bevelT w="95250" h="31750"/>
              <a:contourClr>
                <a:srgbClr val="333333"/>
              </a:contourClr>
            </a:sp3d>
          </p:spPr>
        </p:pic>
        <p:sp>
          <p:nvSpPr>
            <p:cNvPr id="36" name="Rounded Rectangle 35">
              <a:extLst>
                <a:ext uri="{FF2B5EF4-FFF2-40B4-BE49-F238E27FC236}">
                  <a16:creationId xmlns:a16="http://schemas.microsoft.com/office/drawing/2014/main" id="{454520D9-6291-0E78-3FE6-95D592A1ADE2}"/>
                </a:ext>
              </a:extLst>
            </p:cNvPr>
            <p:cNvSpPr/>
            <p:nvPr/>
          </p:nvSpPr>
          <p:spPr>
            <a:xfrm>
              <a:off x="9007262" y="2055152"/>
              <a:ext cx="1616710" cy="601790"/>
            </a:xfrm>
            <a:prstGeom prst="roundRect">
              <a:avLst>
                <a:gd name="adj" fmla="val 50000"/>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95000"/>
                    </a:schemeClr>
                  </a:solidFill>
                </a:rPr>
                <a:t>Adrian Blanco S. </a:t>
              </a:r>
              <a:r>
                <a:rPr lang="en-US" sz="700">
                  <a:solidFill>
                    <a:schemeClr val="bg1">
                      <a:lumMod val="95000"/>
                    </a:schemeClr>
                  </a:solidFill>
                </a:rPr>
                <a:t>DIRECTOR - AMERICA AND MEXICO OPERATIONS</a:t>
              </a:r>
            </a:p>
          </p:txBody>
        </p:sp>
      </p:grpSp>
      <p:grpSp>
        <p:nvGrpSpPr>
          <p:cNvPr id="47" name="Group 46">
            <a:extLst>
              <a:ext uri="{FF2B5EF4-FFF2-40B4-BE49-F238E27FC236}">
                <a16:creationId xmlns:a16="http://schemas.microsoft.com/office/drawing/2014/main" id="{65B89BB0-C23C-D650-F7C1-1FCA01007CE9}"/>
              </a:ext>
            </a:extLst>
          </p:cNvPr>
          <p:cNvGrpSpPr/>
          <p:nvPr/>
        </p:nvGrpSpPr>
        <p:grpSpPr>
          <a:xfrm>
            <a:off x="1031934" y="4946304"/>
            <a:ext cx="1616710" cy="1608168"/>
            <a:chOff x="8939987" y="4782534"/>
            <a:chExt cx="1616710" cy="1608168"/>
          </a:xfrm>
        </p:grpSpPr>
        <p:pic>
          <p:nvPicPr>
            <p:cNvPr id="16" name="Picture 15">
              <a:extLst>
                <a:ext uri="{FF2B5EF4-FFF2-40B4-BE49-F238E27FC236}">
                  <a16:creationId xmlns:a16="http://schemas.microsoft.com/office/drawing/2014/main" id="{7EA202ED-ABB9-00C4-374B-8B75D60DBF3A}"/>
                </a:ext>
              </a:extLst>
            </p:cNvPr>
            <p:cNvPicPr>
              <a:picLocks noChangeAspect="1"/>
            </p:cNvPicPr>
            <p:nvPr/>
          </p:nvPicPr>
          <p:blipFill>
            <a:blip r:embed="rId13"/>
            <a:srcRect t="1" b="-35291"/>
            <a:stretch/>
          </p:blipFill>
          <p:spPr>
            <a:xfrm>
              <a:off x="9032092" y="4782534"/>
              <a:ext cx="1432501" cy="1440000"/>
            </a:xfrm>
            <a:prstGeom prst="ellipse">
              <a:avLst/>
            </a:prstGeom>
            <a:ln w="19050" cap="rnd">
              <a:solidFill>
                <a:srgbClr val="003C58"/>
              </a:solidFill>
            </a:ln>
            <a:effectLst/>
            <a:scene3d>
              <a:camera prst="orthographicFront"/>
              <a:lightRig rig="contrasting" dir="t">
                <a:rot lat="0" lon="0" rev="3000000"/>
              </a:lightRig>
            </a:scene3d>
            <a:sp3d contourW="7620">
              <a:bevelT w="95250" h="31750"/>
              <a:contourClr>
                <a:srgbClr val="333333"/>
              </a:contourClr>
            </a:sp3d>
          </p:spPr>
        </p:pic>
        <p:sp>
          <p:nvSpPr>
            <p:cNvPr id="37" name="Rounded Rectangle 36">
              <a:extLst>
                <a:ext uri="{FF2B5EF4-FFF2-40B4-BE49-F238E27FC236}">
                  <a16:creationId xmlns:a16="http://schemas.microsoft.com/office/drawing/2014/main" id="{E1741D08-A7ED-2168-8F60-547EF6C8860E}"/>
                </a:ext>
              </a:extLst>
            </p:cNvPr>
            <p:cNvSpPr/>
            <p:nvPr/>
          </p:nvSpPr>
          <p:spPr>
            <a:xfrm>
              <a:off x="8939987" y="5788912"/>
              <a:ext cx="1616710" cy="601790"/>
            </a:xfrm>
            <a:prstGeom prst="roundRect">
              <a:avLst>
                <a:gd name="adj" fmla="val 50000"/>
              </a:avLst>
            </a:prstGeom>
            <a:solidFill>
              <a:srgbClr val="003C58"/>
            </a:solidFill>
            <a:ln>
              <a:solidFill>
                <a:srgbClr val="003C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95000"/>
                    </a:schemeClr>
                  </a:solidFill>
                </a:rPr>
                <a:t>Rory </a:t>
              </a:r>
              <a:r>
                <a:rPr lang="en-US" sz="1000" b="1" err="1">
                  <a:solidFill>
                    <a:schemeClr val="bg1">
                      <a:lumMod val="95000"/>
                    </a:schemeClr>
                  </a:solidFill>
                </a:rPr>
                <a:t>Greyvensteyn</a:t>
              </a:r>
              <a:endParaRPr lang="en-US" sz="1000" b="1">
                <a:solidFill>
                  <a:schemeClr val="bg1">
                    <a:lumMod val="95000"/>
                  </a:schemeClr>
                </a:solidFill>
              </a:endParaRPr>
            </a:p>
            <a:p>
              <a:pPr algn="ctr"/>
              <a:r>
                <a:rPr lang="en-US" sz="700">
                  <a:solidFill>
                    <a:schemeClr val="bg1">
                      <a:lumMod val="95000"/>
                    </a:schemeClr>
                  </a:solidFill>
                </a:rPr>
                <a:t>DIRECTOR OF OPERATIONS CANADA</a:t>
              </a:r>
            </a:p>
          </p:txBody>
        </p:sp>
      </p:grpSp>
      <p:sp>
        <p:nvSpPr>
          <p:cNvPr id="27" name="Oval 26">
            <a:extLst>
              <a:ext uri="{FF2B5EF4-FFF2-40B4-BE49-F238E27FC236}">
                <a16:creationId xmlns:a16="http://schemas.microsoft.com/office/drawing/2014/main" id="{473CD655-06A5-F826-F496-9DC66214EAAA}"/>
              </a:ext>
            </a:extLst>
          </p:cNvPr>
          <p:cNvSpPr/>
          <p:nvPr/>
        </p:nvSpPr>
        <p:spPr>
          <a:xfrm>
            <a:off x="6507946" y="3019980"/>
            <a:ext cx="1440000" cy="1440000"/>
          </a:xfrm>
          <a:prstGeom prst="ellipse">
            <a:avLst/>
          </a:prstGeom>
          <a:gradFill flip="none" rotWithShape="1">
            <a:gsLst>
              <a:gs pos="25000">
                <a:srgbClr val="EDEDED"/>
              </a:gs>
              <a:gs pos="100000">
                <a:srgbClr val="B3B3B3"/>
              </a:gs>
            </a:gsLst>
            <a:path path="circle">
              <a:fillToRect l="50000" t="50000" r="50000" b="50000"/>
            </a:path>
            <a:tileRect/>
          </a:gradFill>
          <a:ln w="19050">
            <a:solidFill>
              <a:srgbClr val="003C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descr="A person in a suit and bow tie&#10;&#10;AI-generated content may be incorrect.">
            <a:extLst>
              <a:ext uri="{FF2B5EF4-FFF2-40B4-BE49-F238E27FC236}">
                <a16:creationId xmlns:a16="http://schemas.microsoft.com/office/drawing/2014/main" id="{D76CC803-080F-E023-168F-BE9C16DB10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04136" y="2837290"/>
            <a:ext cx="1424311" cy="1424311"/>
          </a:xfrm>
          <a:prstGeom prst="rect">
            <a:avLst/>
          </a:prstGeom>
        </p:spPr>
      </p:pic>
      <p:sp>
        <p:nvSpPr>
          <p:cNvPr id="33" name="Rounded Rectangle 32">
            <a:extLst>
              <a:ext uri="{FF2B5EF4-FFF2-40B4-BE49-F238E27FC236}">
                <a16:creationId xmlns:a16="http://schemas.microsoft.com/office/drawing/2014/main" id="{D688B128-60AD-6D3A-FB72-4CE24EAB9D2C}"/>
              </a:ext>
            </a:extLst>
          </p:cNvPr>
          <p:cNvSpPr/>
          <p:nvPr/>
        </p:nvSpPr>
        <p:spPr>
          <a:xfrm>
            <a:off x="6447023" y="4011178"/>
            <a:ext cx="1616710" cy="601790"/>
          </a:xfrm>
          <a:prstGeom prst="roundRect">
            <a:avLst>
              <a:gd name="adj" fmla="val 50000"/>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95000"/>
                  </a:schemeClr>
                </a:solidFill>
              </a:rPr>
              <a:t>Jeff Chan</a:t>
            </a:r>
          </a:p>
          <a:p>
            <a:pPr algn="ctr"/>
            <a:r>
              <a:rPr lang="en-US" sz="700">
                <a:solidFill>
                  <a:schemeClr val="bg1">
                    <a:lumMod val="95000"/>
                  </a:schemeClr>
                </a:solidFill>
              </a:rPr>
              <a:t>VICE PRESIDENT - FINANCE</a:t>
            </a:r>
          </a:p>
        </p:txBody>
      </p:sp>
      <p:grpSp>
        <p:nvGrpSpPr>
          <p:cNvPr id="2" name="Group 1">
            <a:extLst>
              <a:ext uri="{FF2B5EF4-FFF2-40B4-BE49-F238E27FC236}">
                <a16:creationId xmlns:a16="http://schemas.microsoft.com/office/drawing/2014/main" id="{9B74B23A-D6D6-62F8-ABE4-D33C805CD059}"/>
              </a:ext>
            </a:extLst>
          </p:cNvPr>
          <p:cNvGrpSpPr/>
          <p:nvPr/>
        </p:nvGrpSpPr>
        <p:grpSpPr>
          <a:xfrm>
            <a:off x="9095617" y="4946304"/>
            <a:ext cx="1616710" cy="1622690"/>
            <a:chOff x="6447023" y="4946304"/>
            <a:chExt cx="1616710" cy="1622690"/>
          </a:xfrm>
        </p:grpSpPr>
        <p:pic>
          <p:nvPicPr>
            <p:cNvPr id="4" name="Picture 3">
              <a:extLst>
                <a:ext uri="{FF2B5EF4-FFF2-40B4-BE49-F238E27FC236}">
                  <a16:creationId xmlns:a16="http://schemas.microsoft.com/office/drawing/2014/main" id="{6F5D50E2-557A-F7E3-A173-56ABEA4E9A08}"/>
                </a:ext>
              </a:extLst>
            </p:cNvPr>
            <p:cNvPicPr>
              <a:picLocks noChangeAspect="1"/>
            </p:cNvPicPr>
            <p:nvPr/>
          </p:nvPicPr>
          <p:blipFill>
            <a:blip r:embed="rId15">
              <a:extLst>
                <a:ext uri="{28A0092B-C50C-407E-A947-70E740481C1C}">
                  <a14:useLocalDpi xmlns:a14="http://schemas.microsoft.com/office/drawing/2010/main" val="0"/>
                </a:ext>
              </a:extLst>
            </a:blip>
            <a:srcRect l="-262" t="1" r="262" b="-35295"/>
            <a:stretch/>
          </p:blipFill>
          <p:spPr>
            <a:xfrm>
              <a:off x="6539128" y="4946304"/>
              <a:ext cx="1432501" cy="1440000"/>
            </a:xfrm>
            <a:prstGeom prst="ellipse">
              <a:avLst/>
            </a:prstGeom>
            <a:ln w="19050" cap="rnd">
              <a:solidFill>
                <a:srgbClr val="003C58"/>
              </a:solidFill>
            </a:ln>
            <a:effectLst/>
            <a:scene3d>
              <a:camera prst="orthographicFront"/>
              <a:lightRig rig="contrasting" dir="t">
                <a:rot lat="0" lon="0" rev="3000000"/>
              </a:lightRig>
            </a:scene3d>
            <a:sp3d contourW="7620">
              <a:bevelT w="95250" h="31750"/>
              <a:contourClr>
                <a:srgbClr val="333333"/>
              </a:contourClr>
            </a:sp3d>
          </p:spPr>
        </p:pic>
        <p:sp>
          <p:nvSpPr>
            <p:cNvPr id="5" name="Rounded Rectangle 4">
              <a:extLst>
                <a:ext uri="{FF2B5EF4-FFF2-40B4-BE49-F238E27FC236}">
                  <a16:creationId xmlns:a16="http://schemas.microsoft.com/office/drawing/2014/main" id="{6278929C-7D7E-7679-508D-C3E8762EC13D}"/>
                </a:ext>
              </a:extLst>
            </p:cNvPr>
            <p:cNvSpPr/>
            <p:nvPr/>
          </p:nvSpPr>
          <p:spPr>
            <a:xfrm>
              <a:off x="6447023" y="5967204"/>
              <a:ext cx="1616710" cy="601790"/>
            </a:xfrm>
            <a:prstGeom prst="roundRect">
              <a:avLst>
                <a:gd name="adj" fmla="val 50000"/>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95000"/>
                    </a:schemeClr>
                  </a:solidFill>
                </a:rPr>
                <a:t>Kevin Bromfield</a:t>
              </a:r>
            </a:p>
            <a:p>
              <a:pPr algn="ctr"/>
              <a:r>
                <a:rPr lang="en-US" sz="700">
                  <a:solidFill>
                    <a:schemeClr val="bg1">
                      <a:lumMod val="95000"/>
                    </a:schemeClr>
                  </a:solidFill>
                </a:rPr>
                <a:t>PROJECT DIRECTOR</a:t>
              </a:r>
            </a:p>
            <a:p>
              <a:pPr algn="ctr"/>
              <a:r>
                <a:rPr lang="en-US" sz="700">
                  <a:solidFill>
                    <a:schemeClr val="bg1">
                      <a:lumMod val="95000"/>
                    </a:schemeClr>
                  </a:solidFill>
                </a:rPr>
                <a:t>GREY FOX</a:t>
              </a:r>
            </a:p>
          </p:txBody>
        </p:sp>
      </p:grpSp>
      <p:sp>
        <p:nvSpPr>
          <p:cNvPr id="6" name="Slide Number Placeholder 1">
            <a:extLst>
              <a:ext uri="{FF2B5EF4-FFF2-40B4-BE49-F238E27FC236}">
                <a16:creationId xmlns:a16="http://schemas.microsoft.com/office/drawing/2014/main" id="{0D8E8BFE-23C7-CD51-5A7C-997CA0E43496}"/>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46</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298475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B017CA-150C-E72C-31CE-9508FF162BEE}"/>
              </a:ext>
            </a:extLst>
          </p:cNvPr>
          <p:cNvPicPr>
            <a:picLocks noChangeAspect="1"/>
          </p:cNvPicPr>
          <p:nvPr/>
        </p:nvPicPr>
        <p:blipFill>
          <a:blip r:embed="rId4"/>
          <a:stretch>
            <a:fillRect/>
          </a:stretch>
        </p:blipFill>
        <p:spPr>
          <a:xfrm>
            <a:off x="442913" y="419100"/>
            <a:ext cx="11591925" cy="6581775"/>
          </a:xfrm>
          <a:prstGeom prst="rect">
            <a:avLst/>
          </a:prstGeom>
        </p:spPr>
      </p:pic>
      <p:sp>
        <p:nvSpPr>
          <p:cNvPr id="7" name="Oval 2">
            <a:extLst>
              <a:ext uri="{FF2B5EF4-FFF2-40B4-BE49-F238E27FC236}">
                <a16:creationId xmlns:a16="http://schemas.microsoft.com/office/drawing/2014/main" id="{4F0AC778-69F8-FB73-5B28-FF471D04DFC8}"/>
              </a:ext>
            </a:extLst>
          </p:cNvPr>
          <p:cNvSpPr/>
          <p:nvPr/>
        </p:nvSpPr>
        <p:spPr bwMode="auto">
          <a:xfrm>
            <a:off x="9200947" y="764996"/>
            <a:ext cx="2541176" cy="2541176"/>
          </a:xfrm>
          <a:prstGeom prst="ellipse">
            <a:avLst/>
          </a:prstGeom>
          <a:noFill/>
          <a:ln w="9525" algn="ctr">
            <a:noFill/>
            <a:miter lim="800000"/>
            <a:headEnd/>
            <a:tailEnd/>
          </a:ln>
          <a:effectLst>
            <a:glow rad="228600">
              <a:schemeClr val="accent6">
                <a:satMod val="175000"/>
                <a:alpha val="40000"/>
              </a:schemeClr>
            </a:glo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883">
              <a:solidFill>
                <a:srgbClr val="000000"/>
              </a:solidFill>
              <a:latin typeface="+mj-lt"/>
            </a:endParaRPr>
          </a:p>
        </p:txBody>
      </p:sp>
      <p:sp>
        <p:nvSpPr>
          <p:cNvPr id="4" name="Oval 2">
            <a:extLst>
              <a:ext uri="{FF2B5EF4-FFF2-40B4-BE49-F238E27FC236}">
                <a16:creationId xmlns:a16="http://schemas.microsoft.com/office/drawing/2014/main" id="{7D3718CB-6A6A-F10A-1AEF-8BC389BA30A7}"/>
              </a:ext>
            </a:extLst>
          </p:cNvPr>
          <p:cNvSpPr/>
          <p:nvPr/>
        </p:nvSpPr>
        <p:spPr bwMode="auto">
          <a:xfrm>
            <a:off x="9200947" y="764996"/>
            <a:ext cx="2541176" cy="2541176"/>
          </a:xfrm>
          <a:prstGeom prst="ellipse">
            <a:avLst/>
          </a:prstGeom>
          <a:noFill/>
          <a:ln w="9525" algn="ctr">
            <a:noFill/>
            <a:miter lim="800000"/>
            <a:headEnd/>
            <a:tailEnd/>
          </a:ln>
          <a:effectLst>
            <a:glow rad="228600">
              <a:schemeClr val="accent6">
                <a:satMod val="175000"/>
                <a:alpha val="40000"/>
              </a:schemeClr>
            </a:glo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883">
              <a:solidFill>
                <a:srgbClr val="000000"/>
              </a:solidFill>
              <a:latin typeface="+mj-lt"/>
            </a:endParaRPr>
          </a:p>
        </p:txBody>
      </p:sp>
      <p:sp>
        <p:nvSpPr>
          <p:cNvPr id="16" name="TextBox 10">
            <a:extLst>
              <a:ext uri="{FF2B5EF4-FFF2-40B4-BE49-F238E27FC236}">
                <a16:creationId xmlns:a16="http://schemas.microsoft.com/office/drawing/2014/main" id="{C2E832CA-7F80-3870-12FF-35E094741754}"/>
              </a:ext>
            </a:extLst>
          </p:cNvPr>
          <p:cNvSpPr txBox="1"/>
          <p:nvPr/>
        </p:nvSpPr>
        <p:spPr bwMode="gray">
          <a:xfrm>
            <a:off x="504824" y="5603243"/>
            <a:ext cx="11162568" cy="324498"/>
          </a:xfrm>
          <a:prstGeom prst="rect">
            <a:avLst/>
          </a:prstGeom>
          <a:solidFill>
            <a:srgbClr val="E7730E"/>
          </a:solidFill>
          <a:ln>
            <a:noFill/>
          </a:ln>
          <a:effectLst>
            <a:outerShdw sx="1000" sy="1000" algn="tl" rotWithShape="0">
              <a:prstClr val="black"/>
            </a:outerShdw>
          </a:effectLst>
        </p:spPr>
        <p:txBody>
          <a:bodyPr vert="horz" wrap="square" lIns="36000" tIns="54000" rIns="36000" bIns="54000" rtlCol="0" anchor="b" anchorCtr="0">
            <a:spAutoFit/>
          </a:bodyPr>
          <a:lstStyle/>
          <a:p>
            <a:pPr algn="ctr"/>
            <a:r>
              <a:rPr lang="en-US" sz="1400" i="1" spc="-30">
                <a:solidFill>
                  <a:schemeClr val="bg1"/>
                </a:solidFill>
                <a:latin typeface="+mj-lt"/>
              </a:rPr>
              <a:t>Over 250 years’ combined experience at top tier mining projects &amp; operations in San Juan, Argentina, with major mining companies such as:</a:t>
            </a:r>
          </a:p>
        </p:txBody>
      </p:sp>
      <p:pic>
        <p:nvPicPr>
          <p:cNvPr id="3" name="Picture 2" descr="Barrick Gold Corporation - Home">
            <a:extLst>
              <a:ext uri="{FF2B5EF4-FFF2-40B4-BE49-F238E27FC236}">
                <a16:creationId xmlns:a16="http://schemas.microsoft.com/office/drawing/2014/main" id="{5C39139F-64F5-C0A2-4524-6BB7D95123BF}"/>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79477" y="6150356"/>
            <a:ext cx="1005495" cy="199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cEwen Mining logo in transparent PNG format">
            <a:extLst>
              <a:ext uri="{FF2B5EF4-FFF2-40B4-BE49-F238E27FC236}">
                <a16:creationId xmlns:a16="http://schemas.microsoft.com/office/drawing/2014/main" id="{3E3FA1F4-37AA-BF54-3168-0AA4D56AEF0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40045" y="6329342"/>
            <a:ext cx="1185929" cy="255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rafigura - Wikipedia">
            <a:extLst>
              <a:ext uri="{FF2B5EF4-FFF2-40B4-BE49-F238E27FC236}">
                <a16:creationId xmlns:a16="http://schemas.microsoft.com/office/drawing/2014/main" id="{9F30F79B-A975-F4A9-DE85-90721C12DDE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95854" y="6082108"/>
            <a:ext cx="765997" cy="2681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ustral Gold Ltd. (Austral Gold) - BNamericas">
            <a:extLst>
              <a:ext uri="{FF2B5EF4-FFF2-40B4-BE49-F238E27FC236}">
                <a16:creationId xmlns:a16="http://schemas.microsoft.com/office/drawing/2014/main" id="{4B9AD0C9-7EC2-C196-F74D-DDC0E65A30D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40402" y="6232828"/>
            <a:ext cx="1005496" cy="3470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Buenaventura Mining Company logo in transparent PNG and vectorized SVG  formats">
            <a:extLst>
              <a:ext uri="{FF2B5EF4-FFF2-40B4-BE49-F238E27FC236}">
                <a16:creationId xmlns:a16="http://schemas.microsoft.com/office/drawing/2014/main" id="{22B7391F-1DED-F93E-784B-7560823E1DE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04493" y="6158353"/>
            <a:ext cx="1326678" cy="1704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SNC-Lavalin - Wikipedia">
            <a:extLst>
              <a:ext uri="{FF2B5EF4-FFF2-40B4-BE49-F238E27FC236}">
                <a16:creationId xmlns:a16="http://schemas.microsoft.com/office/drawing/2014/main" id="{8BC2AA2B-2307-09BA-1B8D-B5220C791AE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742853" y="6230069"/>
            <a:ext cx="747730" cy="3432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Hochschild Mining - Wikipedia">
            <a:extLst>
              <a:ext uri="{FF2B5EF4-FFF2-40B4-BE49-F238E27FC236}">
                <a16:creationId xmlns:a16="http://schemas.microsoft.com/office/drawing/2014/main" id="{6D8C5E0E-017C-10CE-0AB8-48FDDD6A442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238518" y="6242166"/>
            <a:ext cx="633794" cy="3312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Yamana Gold - Home">
            <a:extLst>
              <a:ext uri="{FF2B5EF4-FFF2-40B4-BE49-F238E27FC236}">
                <a16:creationId xmlns:a16="http://schemas.microsoft.com/office/drawing/2014/main" id="{9B9E8628-7F4A-BE0B-60C3-D7F50A16FF0C}"/>
              </a:ext>
            </a:extLst>
          </p:cNvPr>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64366" y="6229726"/>
            <a:ext cx="1095727" cy="12053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Logotipo, nombre de la empresa&#10;&#10;Descripción generada automáticamente">
            <a:extLst>
              <a:ext uri="{FF2B5EF4-FFF2-40B4-BE49-F238E27FC236}">
                <a16:creationId xmlns:a16="http://schemas.microsoft.com/office/drawing/2014/main" id="{2FE183A7-EDC2-A4D1-B893-BB2378F3EE3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35689" b="31523"/>
          <a:stretch/>
        </p:blipFill>
        <p:spPr>
          <a:xfrm>
            <a:off x="9609727" y="6390752"/>
            <a:ext cx="1072699" cy="234047"/>
          </a:xfrm>
          <a:prstGeom prst="rect">
            <a:avLst/>
          </a:prstGeom>
        </p:spPr>
      </p:pic>
      <p:pic>
        <p:nvPicPr>
          <p:cNvPr id="15" name="Imagen 15" descr="Logotipo, nombre de la empresa&#10;&#10;Descripción generada automáticamente">
            <a:extLst>
              <a:ext uri="{FF2B5EF4-FFF2-40B4-BE49-F238E27FC236}">
                <a16:creationId xmlns:a16="http://schemas.microsoft.com/office/drawing/2014/main" id="{C6B0D10D-F8F0-EE01-C9C5-D45353C4FC8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448492" y="6065176"/>
            <a:ext cx="1365886" cy="308530"/>
          </a:xfrm>
          <a:prstGeom prst="rect">
            <a:avLst/>
          </a:prstGeom>
        </p:spPr>
      </p:pic>
      <p:pic>
        <p:nvPicPr>
          <p:cNvPr id="20" name="Picture 19">
            <a:extLst>
              <a:ext uri="{FF2B5EF4-FFF2-40B4-BE49-F238E27FC236}">
                <a16:creationId xmlns:a16="http://schemas.microsoft.com/office/drawing/2014/main" id="{0FC26B38-3FB0-817F-1198-15EF1B0FEF9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07299" y="6444105"/>
            <a:ext cx="1013905" cy="140289"/>
          </a:xfrm>
          <a:prstGeom prst="rect">
            <a:avLst/>
          </a:prstGeom>
        </p:spPr>
      </p:pic>
      <p:sp>
        <p:nvSpPr>
          <p:cNvPr id="17" name="PageHeading 2">
            <a:extLst>
              <a:ext uri="{FF2B5EF4-FFF2-40B4-BE49-F238E27FC236}">
                <a16:creationId xmlns:a16="http://schemas.microsoft.com/office/drawing/2014/main" id="{16E071C6-2555-D22E-6D4C-FAF2A0437517}"/>
              </a:ext>
            </a:extLst>
          </p:cNvPr>
          <p:cNvSpPr>
            <a:spLocks noGrp="1"/>
          </p:cNvSpPr>
          <p:nvPr>
            <p:ph type="title"/>
            <p:custDataLst>
              <p:tags r:id="rId1"/>
            </p:custDataLst>
          </p:nvPr>
        </p:nvSpPr>
        <p:spPr bwMode="auto">
          <a:xfrm>
            <a:off x="504824" y="350864"/>
            <a:ext cx="11687176" cy="738664"/>
          </a:xfrm>
        </p:spPr>
        <p:txBody>
          <a:bodyPr vert="horz" wrap="square" lIns="0" tIns="0" rIns="0" bIns="0" numCol="1" rtlCol="0" anchor="b" anchorCtr="0" compatLnSpc="1">
            <a:prstTxWarp prst="textNoShape">
              <a:avLst/>
            </a:prstTxWarp>
            <a:spAutoFit/>
          </a:bodyPr>
          <a:lstStyle/>
          <a:p>
            <a:pPr>
              <a:lnSpc>
                <a:spcPct val="100000"/>
              </a:lnSpc>
            </a:pPr>
            <a:r>
              <a:rPr lang="en-US" sz="2400" b="1" spc="-20">
                <a:solidFill>
                  <a:srgbClr val="003C58"/>
                </a:solidFill>
                <a:latin typeface="+mj-lt"/>
                <a:cs typeface="Calibri"/>
              </a:rPr>
              <a:t>McEwen Copper’s </a:t>
            </a:r>
            <a:r>
              <a:rPr lang="en-US" sz="2400" b="1" spc="-30">
                <a:solidFill>
                  <a:srgbClr val="003C58"/>
                </a:solidFill>
                <a:latin typeface="+mj-lt"/>
                <a:cs typeface="Calibri"/>
              </a:rPr>
              <a:t>Los Azules </a:t>
            </a:r>
            <a:r>
              <a:rPr lang="en-US" sz="2400" b="1" spc="-30">
                <a:solidFill>
                  <a:srgbClr val="003C58"/>
                </a:solidFill>
              </a:rPr>
              <a:t>Management Team</a:t>
            </a:r>
            <a:r>
              <a:rPr lang="en-US" sz="2400" b="1" spc="-30">
                <a:solidFill>
                  <a:srgbClr val="003C58"/>
                </a:solidFill>
                <a:cs typeface="Calibri"/>
              </a:rPr>
              <a:t> </a:t>
            </a:r>
            <a:br>
              <a:rPr lang="en-US" sz="2800" b="1" spc="-20">
                <a:cs typeface="Calibri" panose="020F0502020204030204" pitchFamily="34" charset="0"/>
              </a:rPr>
            </a:br>
            <a:r>
              <a:rPr lang="en-US" sz="2400" spc="-30">
                <a:solidFill>
                  <a:srgbClr val="003C58"/>
                </a:solidFill>
                <a:cs typeface="Calibri"/>
              </a:rPr>
              <a:t>Deep Experience Plus </a:t>
            </a:r>
            <a:r>
              <a:rPr lang="en-US" sz="2400" spc="-30">
                <a:solidFill>
                  <a:srgbClr val="003C58"/>
                </a:solidFill>
                <a:latin typeface="+mj-lt"/>
                <a:cs typeface="Calibri"/>
              </a:rPr>
              <a:t>a Track </a:t>
            </a:r>
            <a:r>
              <a:rPr lang="en-US" sz="2400" spc="-30">
                <a:solidFill>
                  <a:srgbClr val="003C58"/>
                </a:solidFill>
                <a:cs typeface="Calibri"/>
              </a:rPr>
              <a:t>R</a:t>
            </a:r>
            <a:r>
              <a:rPr lang="en-US" sz="2400" spc="-30">
                <a:solidFill>
                  <a:srgbClr val="003C58"/>
                </a:solidFill>
                <a:latin typeface="+mj-lt"/>
                <a:cs typeface="Calibri"/>
              </a:rPr>
              <a:t>ecord of Success in the San Juan Province</a:t>
            </a:r>
            <a:r>
              <a:rPr lang="en-US" sz="2400" spc="-30">
                <a:solidFill>
                  <a:srgbClr val="003C58"/>
                </a:solidFill>
                <a:cs typeface="Calibri"/>
              </a:rPr>
              <a:t> </a:t>
            </a:r>
            <a:endParaRPr lang="en-US" sz="1900" spc="-30">
              <a:solidFill>
                <a:srgbClr val="003C58"/>
              </a:solidFill>
              <a:cs typeface="Arial"/>
            </a:endParaRPr>
          </a:p>
        </p:txBody>
      </p:sp>
      <p:sp>
        <p:nvSpPr>
          <p:cNvPr id="18" name="Slide Number Placeholder 1">
            <a:extLst>
              <a:ext uri="{FF2B5EF4-FFF2-40B4-BE49-F238E27FC236}">
                <a16:creationId xmlns:a16="http://schemas.microsoft.com/office/drawing/2014/main" id="{BFE9E72C-BD83-E8E0-CD32-F4565D3D85EB}"/>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47</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77406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A9B32C-4189-CFC3-C58F-915241856775}"/>
              </a:ext>
            </a:extLst>
          </p:cNvPr>
          <p:cNvSpPr/>
          <p:nvPr/>
        </p:nvSpPr>
        <p:spPr>
          <a:xfrm>
            <a:off x="1740877" y="1648338"/>
            <a:ext cx="8924192" cy="2760784"/>
          </a:xfrm>
          <a:prstGeom prst="rect">
            <a:avLst/>
          </a:prstGeom>
          <a:solidFill>
            <a:srgbClr val="F7F7F7"/>
          </a:solidFill>
          <a:ln>
            <a:solidFill>
              <a:srgbClr val="003C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C701200-7BB9-BA4B-3D0F-6970C418336D}"/>
              </a:ext>
            </a:extLst>
          </p:cNvPr>
          <p:cNvSpPr>
            <a:spLocks noGrp="1"/>
          </p:cNvSpPr>
          <p:nvPr>
            <p:ph type="title"/>
          </p:nvPr>
        </p:nvSpPr>
        <p:spPr/>
        <p:txBody>
          <a:bodyPr>
            <a:normAutofit/>
          </a:bodyPr>
          <a:lstStyle/>
          <a:p>
            <a:r>
              <a:rPr lang="en-US"/>
              <a:t>McEwen Copper’s Los Azules Project</a:t>
            </a:r>
          </a:p>
        </p:txBody>
      </p:sp>
      <p:sp>
        <p:nvSpPr>
          <p:cNvPr id="15" name="TextBox 14">
            <a:extLst>
              <a:ext uri="{FF2B5EF4-FFF2-40B4-BE49-F238E27FC236}">
                <a16:creationId xmlns:a16="http://schemas.microsoft.com/office/drawing/2014/main" id="{98F6BA7B-C6CE-6F51-F14B-41A5606D0E7D}"/>
              </a:ext>
            </a:extLst>
          </p:cNvPr>
          <p:cNvSpPr txBox="1"/>
          <p:nvPr/>
        </p:nvSpPr>
        <p:spPr>
          <a:xfrm>
            <a:off x="1819603" y="1760961"/>
            <a:ext cx="8756270" cy="612645"/>
          </a:xfrm>
          <a:prstGeom prst="rect">
            <a:avLst/>
          </a:prstGeom>
          <a:solidFill>
            <a:srgbClr val="E1E7D5"/>
          </a:solidFill>
        </p:spPr>
        <p:txBody>
          <a:bodyPr wrap="square" tIns="108000" rIns="108000" bIns="72000" rtlCol="0">
            <a:spAutoFit/>
          </a:bodyPr>
          <a:lstStyle/>
          <a:p>
            <a:pPr algn="ctr"/>
            <a:r>
              <a:rPr lang="en-US" sz="2800" b="1">
                <a:solidFill>
                  <a:srgbClr val="003C58"/>
                </a:solidFill>
              </a:rPr>
              <a:t>Los </a:t>
            </a:r>
            <a:r>
              <a:rPr lang="en-US" sz="2800" b="1" err="1">
                <a:solidFill>
                  <a:srgbClr val="003C58"/>
                </a:solidFill>
              </a:rPr>
              <a:t>Azules</a:t>
            </a:r>
            <a:r>
              <a:rPr lang="en-US" sz="2800" b="1">
                <a:solidFill>
                  <a:srgbClr val="003C58"/>
                </a:solidFill>
              </a:rPr>
              <a:t> 2023 PEA Mineral Resources Estimate</a:t>
            </a:r>
          </a:p>
        </p:txBody>
      </p:sp>
      <p:graphicFrame>
        <p:nvGraphicFramePr>
          <p:cNvPr id="16" name="Table 15">
            <a:extLst>
              <a:ext uri="{FF2B5EF4-FFF2-40B4-BE49-F238E27FC236}">
                <a16:creationId xmlns:a16="http://schemas.microsoft.com/office/drawing/2014/main" id="{74B6A44F-2B23-37FC-DA63-30E844E20C6B}"/>
              </a:ext>
            </a:extLst>
          </p:cNvPr>
          <p:cNvGraphicFramePr>
            <a:graphicFrameLocks noGrp="1"/>
          </p:cNvGraphicFramePr>
          <p:nvPr>
            <p:extLst>
              <p:ext uri="{D42A27DB-BD31-4B8C-83A1-F6EECF244321}">
                <p14:modId xmlns:p14="http://schemas.microsoft.com/office/powerpoint/2010/main" val="1489429361"/>
              </p:ext>
            </p:extLst>
          </p:nvPr>
        </p:nvGraphicFramePr>
        <p:xfrm>
          <a:off x="1819603" y="2490769"/>
          <a:ext cx="8737625" cy="1836000"/>
        </p:xfrm>
        <a:graphic>
          <a:graphicData uri="http://schemas.openxmlformats.org/drawingml/2006/table">
            <a:tbl>
              <a:tblPr firstRow="1" bandRow="1">
                <a:tableStyleId>{2D5ABB26-0587-4C30-8999-92F81FD0307C}</a:tableStyleId>
              </a:tblPr>
              <a:tblGrid>
                <a:gridCol w="1978674">
                  <a:extLst>
                    <a:ext uri="{9D8B030D-6E8A-4147-A177-3AD203B41FA5}">
                      <a16:colId xmlns:a16="http://schemas.microsoft.com/office/drawing/2014/main" val="2014358982"/>
                    </a:ext>
                  </a:extLst>
                </a:gridCol>
                <a:gridCol w="1548000">
                  <a:extLst>
                    <a:ext uri="{9D8B030D-6E8A-4147-A177-3AD203B41FA5}">
                      <a16:colId xmlns:a16="http://schemas.microsoft.com/office/drawing/2014/main" val="692103615"/>
                    </a:ext>
                  </a:extLst>
                </a:gridCol>
                <a:gridCol w="2520000">
                  <a:extLst>
                    <a:ext uri="{9D8B030D-6E8A-4147-A177-3AD203B41FA5}">
                      <a16:colId xmlns:a16="http://schemas.microsoft.com/office/drawing/2014/main" val="3528012537"/>
                    </a:ext>
                  </a:extLst>
                </a:gridCol>
                <a:gridCol w="2690951">
                  <a:extLst>
                    <a:ext uri="{9D8B030D-6E8A-4147-A177-3AD203B41FA5}">
                      <a16:colId xmlns:a16="http://schemas.microsoft.com/office/drawing/2014/main" val="2049012393"/>
                    </a:ext>
                  </a:extLst>
                </a:gridCol>
              </a:tblGrid>
              <a:tr h="612000">
                <a:tc>
                  <a:txBody>
                    <a:bodyPr/>
                    <a:lstStyle/>
                    <a:p>
                      <a:pPr algn="r"/>
                      <a:endParaRPr lang="en-US" sz="2000" b="1">
                        <a:solidFill>
                          <a:srgbClr val="003C58"/>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a:solidFill>
                            <a:srgbClr val="003C58"/>
                          </a:solidFill>
                        </a:rPr>
                        <a:t>Tonnes</a:t>
                      </a:r>
                    </a:p>
                  </a:txBody>
                  <a:tcPr anchor="ctr"/>
                </a:tc>
                <a:tc>
                  <a:txBody>
                    <a:bodyPr/>
                    <a:lstStyle/>
                    <a:p>
                      <a:pPr algn="ctr"/>
                      <a:r>
                        <a:rPr lang="en-US" sz="2000" b="0">
                          <a:solidFill>
                            <a:srgbClr val="003C58"/>
                          </a:solidFill>
                        </a:rPr>
                        <a:t>Avg Cu Grade</a:t>
                      </a:r>
                    </a:p>
                  </a:txBody>
                  <a:tcPr anchor="ctr"/>
                </a:tc>
                <a:tc>
                  <a:txBody>
                    <a:bodyPr/>
                    <a:lstStyle/>
                    <a:p>
                      <a:pPr algn="ctr"/>
                      <a:r>
                        <a:rPr lang="en-US" sz="2000" b="0">
                          <a:solidFill>
                            <a:srgbClr val="003C58"/>
                          </a:solidFill>
                        </a:rPr>
                        <a:t>Contained Metal</a:t>
                      </a:r>
                    </a:p>
                  </a:txBody>
                  <a:tcPr anchor="ctr"/>
                </a:tc>
                <a:extLst>
                  <a:ext uri="{0D108BD9-81ED-4DB2-BD59-A6C34878D82A}">
                    <a16:rowId xmlns:a16="http://schemas.microsoft.com/office/drawing/2014/main" val="3623153809"/>
                  </a:ext>
                </a:extLst>
              </a:tr>
              <a:tr h="612000">
                <a:tc>
                  <a:txBody>
                    <a:bodyPr/>
                    <a:lstStyle/>
                    <a:p>
                      <a:pPr marL="179388"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E7730E"/>
                          </a:solidFill>
                        </a:rPr>
                        <a:t> Indicated</a:t>
                      </a:r>
                    </a:p>
                  </a:txBody>
                  <a:tcPr anchor="ctr">
                    <a:lnB w="76200" cap="flat" cmpd="sng" algn="ctr">
                      <a:solidFill>
                        <a:schemeClr val="bg1"/>
                      </a:solidFill>
                      <a:prstDash val="solid"/>
                      <a:round/>
                      <a:headEnd type="none" w="med" len="med"/>
                      <a:tailEnd type="none" w="med" len="med"/>
                    </a:lnB>
                    <a:solidFill>
                      <a:srgbClr val="003C58"/>
                    </a:solidFill>
                  </a:tcPr>
                </a:tc>
                <a:tc>
                  <a:txBody>
                    <a:bodyPr/>
                    <a:lstStyle/>
                    <a:p>
                      <a:pPr algn="ctr"/>
                      <a:r>
                        <a:rPr lang="en-US" sz="2400" b="1">
                          <a:solidFill>
                            <a:schemeClr val="accent2"/>
                          </a:solidFill>
                        </a:rPr>
                        <a:t>1.2 B</a:t>
                      </a:r>
                    </a:p>
                  </a:txBody>
                  <a:tcPr anchor="ctr">
                    <a:lnB w="76200" cap="flat" cmpd="sng" algn="ctr">
                      <a:solidFill>
                        <a:schemeClr val="bg1"/>
                      </a:solidFill>
                      <a:prstDash val="solid"/>
                      <a:round/>
                      <a:headEnd type="none" w="med" len="med"/>
                      <a:tailEnd type="none" w="med" len="med"/>
                    </a:lnB>
                    <a:solidFill>
                      <a:srgbClr val="003C5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accent2"/>
                          </a:solidFill>
                        </a:rPr>
                        <a:t>0.40%</a:t>
                      </a:r>
                    </a:p>
                  </a:txBody>
                  <a:tcPr anchor="ctr">
                    <a:lnB w="76200" cap="flat" cmpd="sng" algn="ctr">
                      <a:solidFill>
                        <a:schemeClr val="bg1"/>
                      </a:solidFill>
                      <a:prstDash val="solid"/>
                      <a:round/>
                      <a:headEnd type="none" w="med" len="med"/>
                      <a:tailEnd type="none" w="med" len="med"/>
                    </a:lnB>
                    <a:solidFill>
                      <a:srgbClr val="003C5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accent2"/>
                          </a:solidFill>
                        </a:rPr>
                        <a:t>10.9 B lbs Cu</a:t>
                      </a:r>
                    </a:p>
                  </a:txBody>
                  <a:tcPr anchor="ctr">
                    <a:lnB w="76200" cap="flat" cmpd="sng" algn="ctr">
                      <a:solidFill>
                        <a:schemeClr val="bg1"/>
                      </a:solidFill>
                      <a:prstDash val="solid"/>
                      <a:round/>
                      <a:headEnd type="none" w="med" len="med"/>
                      <a:tailEnd type="none" w="med" len="med"/>
                    </a:lnB>
                    <a:solidFill>
                      <a:srgbClr val="003C58"/>
                    </a:solidFill>
                  </a:tcPr>
                </a:tc>
                <a:extLst>
                  <a:ext uri="{0D108BD9-81ED-4DB2-BD59-A6C34878D82A}">
                    <a16:rowId xmlns:a16="http://schemas.microsoft.com/office/drawing/2014/main" val="2620792619"/>
                  </a:ext>
                </a:extLst>
              </a:tr>
              <a:tr h="612000">
                <a:tc>
                  <a:txBody>
                    <a:bodyPr/>
                    <a:lstStyle/>
                    <a:p>
                      <a:pPr marL="179388"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E7730E"/>
                          </a:solidFill>
                        </a:rPr>
                        <a:t> Inferred</a:t>
                      </a:r>
                    </a:p>
                  </a:txBody>
                  <a:tcPr anchor="ctr">
                    <a:lnT w="76200" cap="flat" cmpd="sng" algn="ctr">
                      <a:solidFill>
                        <a:schemeClr val="bg1"/>
                      </a:solidFill>
                      <a:prstDash val="solid"/>
                      <a:round/>
                      <a:headEnd type="none" w="med" len="med"/>
                      <a:tailEnd type="none" w="med" len="med"/>
                    </a:lnT>
                    <a:solidFill>
                      <a:srgbClr val="003C5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accent2"/>
                          </a:solidFill>
                        </a:rPr>
                        <a:t>4.5 B</a:t>
                      </a:r>
                    </a:p>
                  </a:txBody>
                  <a:tcPr anchor="ctr">
                    <a:lnT w="76200" cap="flat" cmpd="sng" algn="ctr">
                      <a:solidFill>
                        <a:schemeClr val="bg1"/>
                      </a:solidFill>
                      <a:prstDash val="solid"/>
                      <a:round/>
                      <a:headEnd type="none" w="med" len="med"/>
                      <a:tailEnd type="none" w="med" len="med"/>
                    </a:lnT>
                    <a:solidFill>
                      <a:srgbClr val="003C5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accent2"/>
                          </a:solidFill>
                        </a:rPr>
                        <a:t>0.31%</a:t>
                      </a:r>
                    </a:p>
                  </a:txBody>
                  <a:tcPr anchor="ctr">
                    <a:lnT w="76200" cap="flat" cmpd="sng" algn="ctr">
                      <a:solidFill>
                        <a:schemeClr val="bg1"/>
                      </a:solidFill>
                      <a:prstDash val="solid"/>
                      <a:round/>
                      <a:headEnd type="none" w="med" len="med"/>
                      <a:tailEnd type="none" w="med" len="med"/>
                    </a:lnT>
                    <a:solidFill>
                      <a:srgbClr val="003C5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accent2"/>
                          </a:solidFill>
                        </a:rPr>
                        <a:t>26.7 B lbs Cu</a:t>
                      </a:r>
                    </a:p>
                  </a:txBody>
                  <a:tcPr anchor="ctr">
                    <a:lnT w="76200" cap="flat" cmpd="sng" algn="ctr">
                      <a:solidFill>
                        <a:schemeClr val="bg1"/>
                      </a:solidFill>
                      <a:prstDash val="solid"/>
                      <a:round/>
                      <a:headEnd type="none" w="med" len="med"/>
                      <a:tailEnd type="none" w="med" len="med"/>
                    </a:lnT>
                    <a:solidFill>
                      <a:srgbClr val="003C58"/>
                    </a:solidFill>
                  </a:tcPr>
                </a:tc>
                <a:extLst>
                  <a:ext uri="{0D108BD9-81ED-4DB2-BD59-A6C34878D82A}">
                    <a16:rowId xmlns:a16="http://schemas.microsoft.com/office/drawing/2014/main" val="3958169244"/>
                  </a:ext>
                </a:extLst>
              </a:tr>
            </a:tbl>
          </a:graphicData>
        </a:graphic>
      </p:graphicFrame>
      <p:sp>
        <p:nvSpPr>
          <p:cNvPr id="10" name="CuadroTexto 6">
            <a:extLst>
              <a:ext uri="{FF2B5EF4-FFF2-40B4-BE49-F238E27FC236}">
                <a16:creationId xmlns:a16="http://schemas.microsoft.com/office/drawing/2014/main" id="{5BD4D575-EF1B-E2AD-4C50-0579FC6A481C}"/>
              </a:ext>
            </a:extLst>
          </p:cNvPr>
          <p:cNvSpPr txBox="1"/>
          <p:nvPr/>
        </p:nvSpPr>
        <p:spPr>
          <a:xfrm>
            <a:off x="1740877" y="5051494"/>
            <a:ext cx="8924192" cy="1231106"/>
          </a:xfrm>
          <a:prstGeom prst="rect">
            <a:avLst/>
          </a:prstGeom>
          <a:noFill/>
        </p:spPr>
        <p:txBody>
          <a:bodyPr wrap="square" lIns="91440" tIns="45720" rIns="91440" bIns="45720" anchor="t">
            <a:spAutoFit/>
          </a:bodyPr>
          <a:lstStyle/>
          <a:p>
            <a:pPr algn="just">
              <a:buClr>
                <a:srgbClr val="003C58"/>
              </a:buClr>
            </a:pPr>
            <a:r>
              <a:rPr lang="en-US" sz="1850" spc="-10">
                <a:solidFill>
                  <a:srgbClr val="003C58"/>
                </a:solidFill>
                <a:latin typeface="Arial"/>
                <a:cs typeface="Arial"/>
              </a:rPr>
              <a:t>Since the 2023 PEA resource estimate was released, over </a:t>
            </a:r>
            <a:r>
              <a:rPr lang="en-US" sz="1850" spc="-10">
                <a:solidFill>
                  <a:srgbClr val="C00000"/>
                </a:solidFill>
                <a:latin typeface="Arial"/>
                <a:cs typeface="Arial"/>
              </a:rPr>
              <a:t>100,000 meters</a:t>
            </a:r>
            <a:r>
              <a:rPr lang="en-US" sz="1850" spc="-10">
                <a:solidFill>
                  <a:srgbClr val="003C58"/>
                </a:solidFill>
                <a:latin typeface="Arial"/>
                <a:cs typeface="Arial"/>
              </a:rPr>
              <a:t> </a:t>
            </a:r>
            <a:r>
              <a:rPr lang="en-US" sz="1850" spc="30">
                <a:solidFill>
                  <a:srgbClr val="003C58"/>
                </a:solidFill>
                <a:latin typeface="Arial"/>
                <a:cs typeface="Arial"/>
              </a:rPr>
              <a:t>of additional drilling have been completed. Drilling was focused on upgrading the resource classification from Inferred to Indicated and from Indicated to Measured.</a:t>
            </a:r>
          </a:p>
          <a:p>
            <a:pPr algn="just">
              <a:buClr>
                <a:srgbClr val="003C58"/>
              </a:buClr>
            </a:pPr>
            <a:r>
              <a:rPr lang="en-US" sz="1850" b="1" spc="30">
                <a:solidFill>
                  <a:srgbClr val="003C58"/>
                </a:solidFill>
                <a:latin typeface="Arial"/>
                <a:cs typeface="Arial"/>
              </a:rPr>
              <a:t>Updated resource estimate and Feasibility Study Q3 2025. </a:t>
            </a:r>
          </a:p>
        </p:txBody>
      </p:sp>
      <p:sp>
        <p:nvSpPr>
          <p:cNvPr id="2" name="Slide Number Placeholder 1">
            <a:extLst>
              <a:ext uri="{FF2B5EF4-FFF2-40B4-BE49-F238E27FC236}">
                <a16:creationId xmlns:a16="http://schemas.microsoft.com/office/drawing/2014/main" id="{819BBBDC-997D-B899-D237-43AA305CBBEE}"/>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48</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619569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a:extLst>
              <a:ext uri="{FF2B5EF4-FFF2-40B4-BE49-F238E27FC236}">
                <a16:creationId xmlns:a16="http://schemas.microsoft.com/office/drawing/2014/main" id="{220A854C-C289-DD3A-A4EF-18E6B5D53DE0}"/>
              </a:ext>
            </a:extLst>
          </p:cNvPr>
          <p:cNvSpPr/>
          <p:nvPr/>
        </p:nvSpPr>
        <p:spPr>
          <a:xfrm>
            <a:off x="6220566" y="897448"/>
            <a:ext cx="5008496" cy="5435951"/>
          </a:xfrm>
          <a:prstGeom prst="rect">
            <a:avLst/>
          </a:prstGeom>
          <a:solidFill>
            <a:srgbClr val="D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02B7A843-8CD6-93EE-1572-69757CA90D71}"/>
              </a:ext>
            </a:extLst>
          </p:cNvPr>
          <p:cNvSpPr>
            <a:spLocks noGrp="1"/>
          </p:cNvSpPr>
          <p:nvPr>
            <p:ph type="title"/>
          </p:nvPr>
        </p:nvSpPr>
        <p:spPr>
          <a:xfrm>
            <a:off x="642939" y="145018"/>
            <a:ext cx="10671505" cy="739775"/>
          </a:xfrm>
        </p:spPr>
        <p:txBody>
          <a:bodyPr>
            <a:noAutofit/>
          </a:bodyPr>
          <a:lstStyle/>
          <a:p>
            <a:r>
              <a:rPr lang="en-US" sz="2450" spc="10">
                <a:latin typeface="Arial"/>
                <a:cs typeface="Arial"/>
              </a:rPr>
              <a:t>Los Azules vs. Comparably Sized Conventional Copper Mines</a:t>
            </a:r>
          </a:p>
        </p:txBody>
      </p:sp>
      <p:grpSp>
        <p:nvGrpSpPr>
          <p:cNvPr id="5" name="Group 4">
            <a:extLst>
              <a:ext uri="{FF2B5EF4-FFF2-40B4-BE49-F238E27FC236}">
                <a16:creationId xmlns:a16="http://schemas.microsoft.com/office/drawing/2014/main" id="{196C0524-553A-9896-9AC9-D5DFD3D76296}"/>
              </a:ext>
            </a:extLst>
          </p:cNvPr>
          <p:cNvGrpSpPr/>
          <p:nvPr/>
        </p:nvGrpSpPr>
        <p:grpSpPr>
          <a:xfrm>
            <a:off x="1034873" y="994181"/>
            <a:ext cx="4762081" cy="2693424"/>
            <a:chOff x="1526176" y="1137121"/>
            <a:chExt cx="9007354" cy="5094542"/>
          </a:xfrm>
        </p:grpSpPr>
        <p:sp>
          <p:nvSpPr>
            <p:cNvPr id="7" name="Rectangle 6">
              <a:extLst>
                <a:ext uri="{FF2B5EF4-FFF2-40B4-BE49-F238E27FC236}">
                  <a16:creationId xmlns:a16="http://schemas.microsoft.com/office/drawing/2014/main" id="{235B6CF5-3CEB-2DD7-DB4E-EA736B1150FE}"/>
                </a:ext>
              </a:extLst>
            </p:cNvPr>
            <p:cNvSpPr/>
            <p:nvPr/>
          </p:nvSpPr>
          <p:spPr bwMode="auto">
            <a:xfrm>
              <a:off x="2688534" y="1884927"/>
              <a:ext cx="2097980" cy="3655078"/>
            </a:xfrm>
            <a:prstGeom prst="rect">
              <a:avLst/>
            </a:prstGeom>
            <a:solidFill>
              <a:srgbClr val="B7E6D1">
                <a:alpha val="50000"/>
              </a:srgbClr>
            </a:solidFill>
            <a:ln w="9525" algn="ctr">
              <a:noFill/>
              <a:miter lim="800000"/>
              <a:headEnd/>
              <a:tailEn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06778">
                <a:defRPr/>
              </a:pPr>
              <a:endParaRPr lang="en-US" sz="600">
                <a:solidFill>
                  <a:srgbClr val="000000"/>
                </a:solidFill>
              </a:endParaRPr>
            </a:p>
          </p:txBody>
        </p:sp>
        <p:graphicFrame>
          <p:nvGraphicFramePr>
            <p:cNvPr id="8" name="Chart 7">
              <a:extLst>
                <a:ext uri="{FF2B5EF4-FFF2-40B4-BE49-F238E27FC236}">
                  <a16:creationId xmlns:a16="http://schemas.microsoft.com/office/drawing/2014/main" id="{472558C9-AAEF-DDD6-1EF6-968F5A82794F}"/>
                </a:ext>
              </a:extLst>
            </p:cNvPr>
            <p:cNvGraphicFramePr>
              <a:graphicFrameLocks/>
            </p:cNvGraphicFramePr>
            <p:nvPr/>
          </p:nvGraphicFramePr>
          <p:xfrm>
            <a:off x="1526176" y="1599947"/>
            <a:ext cx="9007354" cy="463171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9CB0CB37-7FEA-2466-A306-221D68639087}"/>
                </a:ext>
              </a:extLst>
            </p:cNvPr>
            <p:cNvSpPr txBox="1"/>
            <p:nvPr/>
          </p:nvSpPr>
          <p:spPr>
            <a:xfrm>
              <a:off x="3938583" y="1627192"/>
              <a:ext cx="1208245" cy="232861"/>
            </a:xfrm>
            <a:prstGeom prst="rect">
              <a:avLst/>
            </a:prstGeom>
            <a:noFill/>
          </p:spPr>
          <p:txBody>
            <a:bodyPr wrap="square" lIns="0" tIns="0" rIns="0" bIns="0" rtlCol="0">
              <a:spAutoFit/>
            </a:bodyPr>
            <a:lstStyle/>
            <a:p>
              <a:pPr algn="r" defTabSz="806778">
                <a:defRPr/>
              </a:pPr>
              <a:r>
                <a:rPr lang="en-GB" sz="800" b="1">
                  <a:solidFill>
                    <a:srgbClr val="C00000"/>
                  </a:solidFill>
                </a:rPr>
                <a:t>25%</a:t>
              </a:r>
            </a:p>
          </p:txBody>
        </p:sp>
        <p:cxnSp>
          <p:nvCxnSpPr>
            <p:cNvPr id="11" name="Straight Connector 10">
              <a:extLst>
                <a:ext uri="{FF2B5EF4-FFF2-40B4-BE49-F238E27FC236}">
                  <a16:creationId xmlns:a16="http://schemas.microsoft.com/office/drawing/2014/main" id="{0F7D8509-A2E3-443C-5CED-BD82EB347C32}"/>
                </a:ext>
              </a:extLst>
            </p:cNvPr>
            <p:cNvCxnSpPr/>
            <p:nvPr/>
          </p:nvCxnSpPr>
          <p:spPr bwMode="auto">
            <a:xfrm flipV="1">
              <a:off x="6409985" y="1878568"/>
              <a:ext cx="0" cy="3644628"/>
            </a:xfrm>
            <a:prstGeom prst="line">
              <a:avLst/>
            </a:prstGeom>
            <a:solidFill>
              <a:srgbClr val="EBF0F5"/>
            </a:solidFill>
            <a:ln w="19050" cap="flat" cmpd="sng" algn="ctr">
              <a:solidFill>
                <a:srgbClr val="C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2A6018D0-549E-38AB-AF97-FA7DE154D293}"/>
                </a:ext>
              </a:extLst>
            </p:cNvPr>
            <p:cNvSpPr txBox="1"/>
            <p:nvPr/>
          </p:nvSpPr>
          <p:spPr>
            <a:xfrm>
              <a:off x="5611568" y="1625006"/>
              <a:ext cx="1208245" cy="232861"/>
            </a:xfrm>
            <a:prstGeom prst="rect">
              <a:avLst/>
            </a:prstGeom>
            <a:noFill/>
          </p:spPr>
          <p:txBody>
            <a:bodyPr wrap="square" lIns="0" tIns="0" rIns="0" bIns="0" rtlCol="0">
              <a:spAutoFit/>
            </a:bodyPr>
            <a:lstStyle/>
            <a:p>
              <a:pPr algn="r" defTabSz="806778">
                <a:defRPr/>
              </a:pPr>
              <a:r>
                <a:rPr lang="en-GB" sz="800" b="1">
                  <a:solidFill>
                    <a:srgbClr val="C00000"/>
                  </a:solidFill>
                </a:rPr>
                <a:t>50%</a:t>
              </a:r>
            </a:p>
          </p:txBody>
        </p:sp>
        <p:cxnSp>
          <p:nvCxnSpPr>
            <p:cNvPr id="13" name="Straight Connector 12">
              <a:extLst>
                <a:ext uri="{FF2B5EF4-FFF2-40B4-BE49-F238E27FC236}">
                  <a16:creationId xmlns:a16="http://schemas.microsoft.com/office/drawing/2014/main" id="{21CCBBF0-CC0F-6C8B-3EC7-160C74375C25}"/>
                </a:ext>
              </a:extLst>
            </p:cNvPr>
            <p:cNvCxnSpPr/>
            <p:nvPr/>
          </p:nvCxnSpPr>
          <p:spPr bwMode="auto">
            <a:xfrm flipV="1">
              <a:off x="8177196" y="1878568"/>
              <a:ext cx="0" cy="3644628"/>
            </a:xfrm>
            <a:prstGeom prst="line">
              <a:avLst/>
            </a:prstGeom>
            <a:solidFill>
              <a:srgbClr val="EBF0F5"/>
            </a:solidFill>
            <a:ln w="19050" cap="flat" cmpd="sng" algn="ctr">
              <a:solidFill>
                <a:srgbClr val="C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654C5520-66B6-1C4E-078B-999FCBE42BEB}"/>
                </a:ext>
              </a:extLst>
            </p:cNvPr>
            <p:cNvSpPr txBox="1"/>
            <p:nvPr/>
          </p:nvSpPr>
          <p:spPr>
            <a:xfrm>
              <a:off x="7326989" y="1636574"/>
              <a:ext cx="1208245" cy="232861"/>
            </a:xfrm>
            <a:prstGeom prst="rect">
              <a:avLst/>
            </a:prstGeom>
            <a:noFill/>
          </p:spPr>
          <p:txBody>
            <a:bodyPr wrap="square" lIns="0" tIns="0" rIns="0" bIns="0" rtlCol="0">
              <a:spAutoFit/>
            </a:bodyPr>
            <a:lstStyle/>
            <a:p>
              <a:pPr algn="r" defTabSz="806778">
                <a:defRPr/>
              </a:pPr>
              <a:r>
                <a:rPr lang="en-GB" sz="800" b="1">
                  <a:solidFill>
                    <a:srgbClr val="C00000"/>
                  </a:solidFill>
                </a:rPr>
                <a:t>75%</a:t>
              </a:r>
            </a:p>
          </p:txBody>
        </p:sp>
        <p:sp>
          <p:nvSpPr>
            <p:cNvPr id="20" name="TextBox 19">
              <a:extLst>
                <a:ext uri="{FF2B5EF4-FFF2-40B4-BE49-F238E27FC236}">
                  <a16:creationId xmlns:a16="http://schemas.microsoft.com/office/drawing/2014/main" id="{55F491B5-57A4-0D33-94B1-BEF34C38D104}"/>
                </a:ext>
              </a:extLst>
            </p:cNvPr>
            <p:cNvSpPr txBox="1"/>
            <p:nvPr/>
          </p:nvSpPr>
          <p:spPr bwMode="gray">
            <a:xfrm>
              <a:off x="1943291" y="1137121"/>
              <a:ext cx="8173121" cy="428913"/>
            </a:xfrm>
            <a:prstGeom prst="rect">
              <a:avLst/>
            </a:prstGeom>
            <a:noFill/>
            <a:ln>
              <a:noFill/>
            </a:ln>
            <a:extLst>
              <a:ext uri="{909E8E84-426E-40DD-AFC4-6F175D3DCCD1}">
                <a14:hiddenFill xmlns:a14="http://schemas.microsoft.com/office/drawing/2010/main">
                  <a:solidFill>
                    <a:srgbClr val="EBF0F5"/>
                  </a:solidFill>
                </a14:hiddenFill>
              </a:ext>
              <a:ext uri="{91240B29-F687-4F45-9708-019B960494DF}">
                <a14:hiddenLine xmlns:a14="http://schemas.microsoft.com/office/drawing/2010/main">
                  <a:solidFill>
                    <a:prstClr val="black"/>
                  </a:solidFill>
                </a14:hiddenLine>
              </a:ext>
            </a:extLst>
          </p:spPr>
          <p:txBody>
            <a:bodyPr vert="horz" wrap="square" lIns="0" tIns="32274" rIns="32274" bIns="32274" rtlCol="0" anchor="b" anchorCtr="0">
              <a:spAutoFit/>
            </a:bodyPr>
            <a:lstStyle/>
            <a:p>
              <a:pPr>
                <a:defRPr/>
              </a:pPr>
              <a:endParaRPr lang="en-US" sz="1050" b="1">
                <a:solidFill>
                  <a:srgbClr val="002750"/>
                </a:solidFill>
              </a:endParaRPr>
            </a:p>
          </p:txBody>
        </p:sp>
        <p:cxnSp>
          <p:nvCxnSpPr>
            <p:cNvPr id="17" name="Straight Connector 16">
              <a:extLst>
                <a:ext uri="{FF2B5EF4-FFF2-40B4-BE49-F238E27FC236}">
                  <a16:creationId xmlns:a16="http://schemas.microsoft.com/office/drawing/2014/main" id="{A722F07F-F611-D9BB-BCDE-0F20C14E9BA3}"/>
                </a:ext>
              </a:extLst>
            </p:cNvPr>
            <p:cNvCxnSpPr/>
            <p:nvPr/>
          </p:nvCxnSpPr>
          <p:spPr bwMode="auto">
            <a:xfrm flipV="1">
              <a:off x="4072670" y="4206590"/>
              <a:ext cx="0" cy="603529"/>
            </a:xfrm>
            <a:prstGeom prst="line">
              <a:avLst/>
            </a:prstGeom>
            <a:solidFill>
              <a:srgbClr val="EBF0F5"/>
            </a:solidFill>
            <a:ln w="28575" cap="flat" cmpd="sng" algn="ctr">
              <a:solidFill>
                <a:srgbClr val="0A3B4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Oval 17">
              <a:extLst>
                <a:ext uri="{FF2B5EF4-FFF2-40B4-BE49-F238E27FC236}">
                  <a16:creationId xmlns:a16="http://schemas.microsoft.com/office/drawing/2014/main" id="{6993584D-140C-495E-A7B8-571B170C9A22}"/>
                </a:ext>
              </a:extLst>
            </p:cNvPr>
            <p:cNvSpPr/>
            <p:nvPr/>
          </p:nvSpPr>
          <p:spPr bwMode="auto">
            <a:xfrm>
              <a:off x="4013820" y="4751387"/>
              <a:ext cx="127060" cy="127060"/>
            </a:xfrm>
            <a:prstGeom prst="ellipse">
              <a:avLst/>
            </a:prstGeom>
            <a:solidFill>
              <a:srgbClr val="0A3B4F"/>
            </a:solidFill>
            <a:ln w="9525" algn="ctr">
              <a:noFill/>
              <a:miter lim="800000"/>
              <a:headEnd/>
              <a:tailEn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600">
                <a:solidFill>
                  <a:srgbClr val="000000"/>
                </a:solidFill>
              </a:endParaRPr>
            </a:p>
          </p:txBody>
        </p:sp>
        <p:pic>
          <p:nvPicPr>
            <p:cNvPr id="19" name="Imagen 27">
              <a:extLst>
                <a:ext uri="{FF2B5EF4-FFF2-40B4-BE49-F238E27FC236}">
                  <a16:creationId xmlns:a16="http://schemas.microsoft.com/office/drawing/2014/main" id="{859FBA1D-4CF3-F6D0-786D-2B05F52174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5056" y="1254869"/>
              <a:ext cx="2153585" cy="575526"/>
            </a:xfrm>
            <a:prstGeom prst="rect">
              <a:avLst/>
            </a:prstGeom>
          </p:spPr>
        </p:pic>
        <p:sp>
          <p:nvSpPr>
            <p:cNvPr id="16" name="Rectangle 15">
              <a:extLst>
                <a:ext uri="{FF2B5EF4-FFF2-40B4-BE49-F238E27FC236}">
                  <a16:creationId xmlns:a16="http://schemas.microsoft.com/office/drawing/2014/main" id="{0CE9FA1F-3A5F-B165-E7EB-B8E38262BCBC}"/>
                </a:ext>
              </a:extLst>
            </p:cNvPr>
            <p:cNvSpPr/>
            <p:nvPr/>
          </p:nvSpPr>
          <p:spPr bwMode="auto">
            <a:xfrm>
              <a:off x="2748702" y="1946814"/>
              <a:ext cx="1982076" cy="2627388"/>
            </a:xfrm>
            <a:prstGeom prst="rect">
              <a:avLst/>
            </a:prstGeom>
            <a:solidFill>
              <a:srgbClr val="0A3B4F"/>
            </a:solidFill>
            <a:ln w="9525" algn="ctr">
              <a:noFill/>
              <a:prstDash val="solid"/>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defTabSz="806778">
                <a:lnSpc>
                  <a:spcPts val="1300"/>
                </a:lnSpc>
                <a:defRPr/>
              </a:pPr>
              <a:r>
                <a:rPr lang="en-US" sz="1000" b="1" spc="-10">
                  <a:ln>
                    <a:noFill/>
                    <a:prstDash val="dash"/>
                  </a:ln>
                  <a:solidFill>
                    <a:schemeClr val="bg1"/>
                  </a:solidFill>
                </a:rPr>
                <a:t>Los Azules </a:t>
              </a:r>
            </a:p>
            <a:p>
              <a:pPr algn="ctr" defTabSz="806778">
                <a:lnSpc>
                  <a:spcPts val="1300"/>
                </a:lnSpc>
                <a:defRPr/>
              </a:pPr>
              <a:r>
                <a:rPr lang="en-US" sz="1000" b="1" spc="-10">
                  <a:ln>
                    <a:noFill/>
                    <a:prstDash val="dash"/>
                  </a:ln>
                  <a:solidFill>
                    <a:schemeClr val="bg1"/>
                  </a:solidFill>
                </a:rPr>
                <a:t>to be in the </a:t>
              </a:r>
            </a:p>
            <a:p>
              <a:pPr algn="ctr" defTabSz="806778">
                <a:lnSpc>
                  <a:spcPts val="1300"/>
                </a:lnSpc>
                <a:defRPr/>
              </a:pPr>
              <a:r>
                <a:rPr lang="en-US" sz="1000" b="1" spc="-10">
                  <a:ln>
                    <a:noFill/>
                    <a:prstDash val="dash"/>
                  </a:ln>
                  <a:solidFill>
                    <a:schemeClr val="bg1"/>
                  </a:solidFill>
                </a:rPr>
                <a:t>bottom quartile </a:t>
              </a:r>
            </a:p>
            <a:p>
              <a:pPr algn="ctr" defTabSz="806778">
                <a:lnSpc>
                  <a:spcPts val="1300"/>
                </a:lnSpc>
                <a:defRPr/>
              </a:pPr>
              <a:r>
                <a:rPr lang="en-US" sz="1000" b="1" spc="-10">
                  <a:ln>
                    <a:noFill/>
                    <a:prstDash val="dash"/>
                  </a:ln>
                  <a:solidFill>
                    <a:schemeClr val="bg1"/>
                  </a:solidFill>
                </a:rPr>
                <a:t>of the cost curve</a:t>
              </a:r>
              <a:endParaRPr lang="en-US" sz="1000" i="1" spc="-10">
                <a:ln>
                  <a:noFill/>
                  <a:prstDash val="dash"/>
                </a:ln>
                <a:solidFill>
                  <a:schemeClr val="bg1"/>
                </a:solidFill>
              </a:endParaRPr>
            </a:p>
            <a:p>
              <a:pPr algn="ctr" defTabSz="806778">
                <a:lnSpc>
                  <a:spcPts val="1300"/>
                </a:lnSpc>
                <a:defRPr/>
              </a:pPr>
              <a:r>
                <a:rPr lang="en-US" sz="1000" b="1" spc="-10">
                  <a:ln>
                    <a:noFill/>
                    <a:prstDash val="dash"/>
                  </a:ln>
                  <a:solidFill>
                    <a:schemeClr val="bg1"/>
                  </a:solidFill>
                </a:rPr>
                <a:t>@ US$1.07/</a:t>
              </a:r>
              <a:r>
                <a:rPr lang="en-US" sz="700" b="1" spc="-10">
                  <a:ln>
                    <a:noFill/>
                    <a:prstDash val="dash"/>
                  </a:ln>
                  <a:solidFill>
                    <a:schemeClr val="bg1"/>
                  </a:solidFill>
                </a:rPr>
                <a:t> </a:t>
              </a:r>
              <a:r>
                <a:rPr lang="en-US" sz="1000" b="1" spc="-10">
                  <a:ln>
                    <a:noFill/>
                    <a:prstDash val="dash"/>
                  </a:ln>
                  <a:solidFill>
                    <a:schemeClr val="bg1"/>
                  </a:solidFill>
                </a:rPr>
                <a:t>lb Cu </a:t>
              </a:r>
            </a:p>
            <a:p>
              <a:pPr algn="ctr" defTabSz="806778">
                <a:lnSpc>
                  <a:spcPts val="1300"/>
                </a:lnSpc>
                <a:defRPr/>
              </a:pPr>
              <a:r>
                <a:rPr lang="en-US" sz="900" i="1" spc="-60">
                  <a:ln>
                    <a:noFill/>
                    <a:prstDash val="dash"/>
                  </a:ln>
                  <a:solidFill>
                    <a:schemeClr val="bg1"/>
                  </a:solidFill>
                </a:rPr>
                <a:t>(2023 PEA Base Case)</a:t>
              </a:r>
              <a:endParaRPr lang="en-US" sz="900" b="1" spc="-60">
                <a:ln>
                  <a:noFill/>
                  <a:prstDash val="dash"/>
                </a:ln>
                <a:solidFill>
                  <a:schemeClr val="bg1"/>
                </a:solidFill>
              </a:endParaRPr>
            </a:p>
          </p:txBody>
        </p:sp>
        <p:cxnSp>
          <p:nvCxnSpPr>
            <p:cNvPr id="9" name="Straight Connector 8">
              <a:extLst>
                <a:ext uri="{FF2B5EF4-FFF2-40B4-BE49-F238E27FC236}">
                  <a16:creationId xmlns:a16="http://schemas.microsoft.com/office/drawing/2014/main" id="{BB8E5F49-6532-E886-ED8D-D7045E7BF628}"/>
                </a:ext>
              </a:extLst>
            </p:cNvPr>
            <p:cNvCxnSpPr/>
            <p:nvPr/>
          </p:nvCxnSpPr>
          <p:spPr bwMode="auto">
            <a:xfrm flipV="1">
              <a:off x="4778641" y="1878568"/>
              <a:ext cx="0" cy="3644628"/>
            </a:xfrm>
            <a:prstGeom prst="line">
              <a:avLst/>
            </a:prstGeom>
            <a:solidFill>
              <a:srgbClr val="EBF0F5"/>
            </a:solidFill>
            <a:ln w="19050" cap="flat" cmpd="sng" algn="ctr">
              <a:solidFill>
                <a:srgbClr val="C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4" name="TextBox 23">
            <a:extLst>
              <a:ext uri="{FF2B5EF4-FFF2-40B4-BE49-F238E27FC236}">
                <a16:creationId xmlns:a16="http://schemas.microsoft.com/office/drawing/2014/main" id="{F2235739-A100-C5EC-AD19-98937630037E}"/>
              </a:ext>
            </a:extLst>
          </p:cNvPr>
          <p:cNvSpPr txBox="1"/>
          <p:nvPr/>
        </p:nvSpPr>
        <p:spPr>
          <a:xfrm>
            <a:off x="642939" y="729847"/>
            <a:ext cx="1516762" cy="338554"/>
          </a:xfrm>
          <a:prstGeom prst="rect">
            <a:avLst/>
          </a:prstGeom>
          <a:noFill/>
        </p:spPr>
        <p:txBody>
          <a:bodyPr wrap="none" rtlCol="0">
            <a:spAutoFit/>
          </a:bodyPr>
          <a:lstStyle/>
          <a:p>
            <a:r>
              <a:rPr lang="en-US" sz="1600" b="1" u="sng">
                <a:solidFill>
                  <a:srgbClr val="E7730E"/>
                </a:solidFill>
              </a:rPr>
              <a:t>Low Cost</a:t>
            </a:r>
            <a:r>
              <a:rPr lang="en-US" sz="800" b="1" u="sng">
                <a:solidFill>
                  <a:srgbClr val="E7730E"/>
                </a:solidFill>
              </a:rPr>
              <a:t> </a:t>
            </a:r>
            <a:r>
              <a:rPr lang="en-US" sz="1600" b="1" u="sng">
                <a:solidFill>
                  <a:srgbClr val="E7730E"/>
                </a:solidFill>
              </a:rPr>
              <a:t>/</a:t>
            </a:r>
            <a:r>
              <a:rPr lang="en-US" sz="800" b="1" u="sng">
                <a:solidFill>
                  <a:srgbClr val="E7730E"/>
                </a:solidFill>
              </a:rPr>
              <a:t> </a:t>
            </a:r>
            <a:r>
              <a:rPr lang="en-US" sz="1600" b="1" u="sng">
                <a:solidFill>
                  <a:srgbClr val="E7730E"/>
                </a:solidFill>
              </a:rPr>
              <a:t>lb</a:t>
            </a:r>
            <a:r>
              <a:rPr lang="en-US" sz="1600" b="1" baseline="30000">
                <a:solidFill>
                  <a:srgbClr val="E7730E"/>
                </a:solidFill>
              </a:rPr>
              <a:t>1</a:t>
            </a:r>
          </a:p>
        </p:txBody>
      </p:sp>
      <p:sp>
        <p:nvSpPr>
          <p:cNvPr id="25" name="TextBox 24">
            <a:extLst>
              <a:ext uri="{FF2B5EF4-FFF2-40B4-BE49-F238E27FC236}">
                <a16:creationId xmlns:a16="http://schemas.microsoft.com/office/drawing/2014/main" id="{3A6F268E-FCFC-E8D1-8AE3-36B4E4CC31AF}"/>
              </a:ext>
            </a:extLst>
          </p:cNvPr>
          <p:cNvSpPr txBox="1"/>
          <p:nvPr/>
        </p:nvSpPr>
        <p:spPr>
          <a:xfrm>
            <a:off x="645210" y="3781276"/>
            <a:ext cx="1539204" cy="338554"/>
          </a:xfrm>
          <a:prstGeom prst="rect">
            <a:avLst/>
          </a:prstGeom>
          <a:noFill/>
        </p:spPr>
        <p:txBody>
          <a:bodyPr wrap="none" rtlCol="0">
            <a:spAutoFit/>
          </a:bodyPr>
          <a:lstStyle/>
          <a:p>
            <a:r>
              <a:rPr lang="en-US" sz="1600" b="1" u="sng">
                <a:solidFill>
                  <a:srgbClr val="E7730E"/>
                </a:solidFill>
              </a:rPr>
              <a:t>Less Carbon</a:t>
            </a:r>
            <a:r>
              <a:rPr lang="en-US" sz="1600" b="1" baseline="30000">
                <a:solidFill>
                  <a:srgbClr val="E7730E"/>
                </a:solidFill>
              </a:rPr>
              <a:t>2</a:t>
            </a:r>
          </a:p>
        </p:txBody>
      </p:sp>
      <p:grpSp>
        <p:nvGrpSpPr>
          <p:cNvPr id="27" name="Group 26">
            <a:extLst>
              <a:ext uri="{FF2B5EF4-FFF2-40B4-BE49-F238E27FC236}">
                <a16:creationId xmlns:a16="http://schemas.microsoft.com/office/drawing/2014/main" id="{AD627CFA-E04A-A3CD-D4B6-0DD4BEACE0ED}"/>
              </a:ext>
            </a:extLst>
          </p:cNvPr>
          <p:cNvGrpSpPr/>
          <p:nvPr/>
        </p:nvGrpSpPr>
        <p:grpSpPr>
          <a:xfrm>
            <a:off x="1255397" y="4184432"/>
            <a:ext cx="4332919" cy="2319237"/>
            <a:chOff x="556197" y="1622261"/>
            <a:chExt cx="6440644" cy="5358142"/>
          </a:xfrm>
        </p:grpSpPr>
        <p:grpSp>
          <p:nvGrpSpPr>
            <p:cNvPr id="28" name="Group 27">
              <a:extLst>
                <a:ext uri="{FF2B5EF4-FFF2-40B4-BE49-F238E27FC236}">
                  <a16:creationId xmlns:a16="http://schemas.microsoft.com/office/drawing/2014/main" id="{1394FB54-EF07-8889-B83A-B5B964993B59}"/>
                </a:ext>
              </a:extLst>
            </p:cNvPr>
            <p:cNvGrpSpPr/>
            <p:nvPr/>
          </p:nvGrpSpPr>
          <p:grpSpPr>
            <a:xfrm>
              <a:off x="556197" y="1622261"/>
              <a:ext cx="6440644" cy="5310527"/>
              <a:chOff x="358100" y="1838559"/>
              <a:chExt cx="9268835" cy="5765293"/>
            </a:xfrm>
          </p:grpSpPr>
          <p:graphicFrame>
            <p:nvGraphicFramePr>
              <p:cNvPr id="48" name="Chart 47">
                <a:extLst>
                  <a:ext uri="{FF2B5EF4-FFF2-40B4-BE49-F238E27FC236}">
                    <a16:creationId xmlns:a16="http://schemas.microsoft.com/office/drawing/2014/main" id="{B520BBDB-3CB2-8213-02F4-1551C473EE4A}"/>
                  </a:ext>
                </a:extLst>
              </p:cNvPr>
              <p:cNvGraphicFramePr/>
              <p:nvPr/>
            </p:nvGraphicFramePr>
            <p:xfrm>
              <a:off x="358100" y="1838559"/>
              <a:ext cx="9268835" cy="5765293"/>
            </p:xfrm>
            <a:graphic>
              <a:graphicData uri="http://schemas.openxmlformats.org/drawingml/2006/chart">
                <c:chart xmlns:c="http://schemas.openxmlformats.org/drawingml/2006/chart" xmlns:r="http://schemas.openxmlformats.org/officeDocument/2006/relationships" r:id="rId4"/>
              </a:graphicData>
            </a:graphic>
          </p:graphicFrame>
          <p:sp>
            <p:nvSpPr>
              <p:cNvPr id="49" name="Freeform: Shape 13">
                <a:extLst>
                  <a:ext uri="{FF2B5EF4-FFF2-40B4-BE49-F238E27FC236}">
                    <a16:creationId xmlns:a16="http://schemas.microsoft.com/office/drawing/2014/main" id="{51FBB344-C293-D21D-B125-6162F90414DE}"/>
                  </a:ext>
                </a:extLst>
              </p:cNvPr>
              <p:cNvSpPr/>
              <p:nvPr/>
            </p:nvSpPr>
            <p:spPr bwMode="auto">
              <a:xfrm>
                <a:off x="1314523" y="2546997"/>
                <a:ext cx="7943775" cy="4213543"/>
              </a:xfrm>
              <a:custGeom>
                <a:avLst/>
                <a:gdLst>
                  <a:gd name="connsiteX0" fmla="*/ 0 w 6153150"/>
                  <a:gd name="connsiteY0" fmla="*/ 2633663 h 2633663"/>
                  <a:gd name="connsiteX1" fmla="*/ 66675 w 6153150"/>
                  <a:gd name="connsiteY1" fmla="*/ 2614613 h 2633663"/>
                  <a:gd name="connsiteX2" fmla="*/ 85725 w 6153150"/>
                  <a:gd name="connsiteY2" fmla="*/ 2586038 h 2633663"/>
                  <a:gd name="connsiteX3" fmla="*/ 161925 w 6153150"/>
                  <a:gd name="connsiteY3" fmla="*/ 2576513 h 2633663"/>
                  <a:gd name="connsiteX4" fmla="*/ 238125 w 6153150"/>
                  <a:gd name="connsiteY4" fmla="*/ 2528888 h 2633663"/>
                  <a:gd name="connsiteX5" fmla="*/ 309563 w 6153150"/>
                  <a:gd name="connsiteY5" fmla="*/ 2524125 h 2633663"/>
                  <a:gd name="connsiteX6" fmla="*/ 333375 w 6153150"/>
                  <a:gd name="connsiteY6" fmla="*/ 2509838 h 2633663"/>
                  <a:gd name="connsiteX7" fmla="*/ 376238 w 6153150"/>
                  <a:gd name="connsiteY7" fmla="*/ 2495550 h 2633663"/>
                  <a:gd name="connsiteX8" fmla="*/ 442913 w 6153150"/>
                  <a:gd name="connsiteY8" fmla="*/ 2505075 h 2633663"/>
                  <a:gd name="connsiteX9" fmla="*/ 528638 w 6153150"/>
                  <a:gd name="connsiteY9" fmla="*/ 2486025 h 2633663"/>
                  <a:gd name="connsiteX10" fmla="*/ 623888 w 6153150"/>
                  <a:gd name="connsiteY10" fmla="*/ 2466975 h 2633663"/>
                  <a:gd name="connsiteX11" fmla="*/ 781050 w 6153150"/>
                  <a:gd name="connsiteY11" fmla="*/ 2457450 h 2633663"/>
                  <a:gd name="connsiteX12" fmla="*/ 938213 w 6153150"/>
                  <a:gd name="connsiteY12" fmla="*/ 2419350 h 2633663"/>
                  <a:gd name="connsiteX13" fmla="*/ 1081088 w 6153150"/>
                  <a:gd name="connsiteY13" fmla="*/ 2409825 h 2633663"/>
                  <a:gd name="connsiteX14" fmla="*/ 1166813 w 6153150"/>
                  <a:gd name="connsiteY14" fmla="*/ 2381250 h 2633663"/>
                  <a:gd name="connsiteX15" fmla="*/ 1300163 w 6153150"/>
                  <a:gd name="connsiteY15" fmla="*/ 2376488 h 2633663"/>
                  <a:gd name="connsiteX16" fmla="*/ 1581150 w 6153150"/>
                  <a:gd name="connsiteY16" fmla="*/ 2343150 h 2633663"/>
                  <a:gd name="connsiteX17" fmla="*/ 1857375 w 6153150"/>
                  <a:gd name="connsiteY17" fmla="*/ 2319338 h 2633663"/>
                  <a:gd name="connsiteX18" fmla="*/ 2400300 w 6153150"/>
                  <a:gd name="connsiteY18" fmla="*/ 2319338 h 2633663"/>
                  <a:gd name="connsiteX19" fmla="*/ 2443163 w 6153150"/>
                  <a:gd name="connsiteY19" fmla="*/ 2295525 h 2633663"/>
                  <a:gd name="connsiteX20" fmla="*/ 2690813 w 6153150"/>
                  <a:gd name="connsiteY20" fmla="*/ 2290763 h 2633663"/>
                  <a:gd name="connsiteX21" fmla="*/ 2776538 w 6153150"/>
                  <a:gd name="connsiteY21" fmla="*/ 2290763 h 2633663"/>
                  <a:gd name="connsiteX22" fmla="*/ 3028950 w 6153150"/>
                  <a:gd name="connsiteY22" fmla="*/ 2257425 h 2633663"/>
                  <a:gd name="connsiteX23" fmla="*/ 3305175 w 6153150"/>
                  <a:gd name="connsiteY23" fmla="*/ 2214563 h 2633663"/>
                  <a:gd name="connsiteX24" fmla="*/ 3595688 w 6153150"/>
                  <a:gd name="connsiteY24" fmla="*/ 2185988 h 2633663"/>
                  <a:gd name="connsiteX25" fmla="*/ 3900488 w 6153150"/>
                  <a:gd name="connsiteY25" fmla="*/ 2157413 h 2633663"/>
                  <a:gd name="connsiteX26" fmla="*/ 4262438 w 6153150"/>
                  <a:gd name="connsiteY26" fmla="*/ 2119313 h 2633663"/>
                  <a:gd name="connsiteX27" fmla="*/ 4486275 w 6153150"/>
                  <a:gd name="connsiteY27" fmla="*/ 2071688 h 2633663"/>
                  <a:gd name="connsiteX28" fmla="*/ 4638675 w 6153150"/>
                  <a:gd name="connsiteY28" fmla="*/ 2024063 h 2633663"/>
                  <a:gd name="connsiteX29" fmla="*/ 4819650 w 6153150"/>
                  <a:gd name="connsiteY29" fmla="*/ 1971675 h 2633663"/>
                  <a:gd name="connsiteX30" fmla="*/ 5053013 w 6153150"/>
                  <a:gd name="connsiteY30" fmla="*/ 1919288 h 2633663"/>
                  <a:gd name="connsiteX31" fmla="*/ 5162550 w 6153150"/>
                  <a:gd name="connsiteY31" fmla="*/ 1905000 h 2633663"/>
                  <a:gd name="connsiteX32" fmla="*/ 5200650 w 6153150"/>
                  <a:gd name="connsiteY32" fmla="*/ 1866900 h 2633663"/>
                  <a:gd name="connsiteX33" fmla="*/ 5310188 w 6153150"/>
                  <a:gd name="connsiteY33" fmla="*/ 1862138 h 2633663"/>
                  <a:gd name="connsiteX34" fmla="*/ 5414963 w 6153150"/>
                  <a:gd name="connsiteY34" fmla="*/ 1795463 h 2633663"/>
                  <a:gd name="connsiteX35" fmla="*/ 5424488 w 6153150"/>
                  <a:gd name="connsiteY35" fmla="*/ 1738313 h 2633663"/>
                  <a:gd name="connsiteX36" fmla="*/ 5510213 w 6153150"/>
                  <a:gd name="connsiteY36" fmla="*/ 1700213 h 2633663"/>
                  <a:gd name="connsiteX37" fmla="*/ 5557838 w 6153150"/>
                  <a:gd name="connsiteY37" fmla="*/ 1614488 h 2633663"/>
                  <a:gd name="connsiteX38" fmla="*/ 5648325 w 6153150"/>
                  <a:gd name="connsiteY38" fmla="*/ 1604963 h 2633663"/>
                  <a:gd name="connsiteX39" fmla="*/ 5681663 w 6153150"/>
                  <a:gd name="connsiteY39" fmla="*/ 1581150 h 2633663"/>
                  <a:gd name="connsiteX40" fmla="*/ 5743575 w 6153150"/>
                  <a:gd name="connsiteY40" fmla="*/ 1528763 h 2633663"/>
                  <a:gd name="connsiteX41" fmla="*/ 5786438 w 6153150"/>
                  <a:gd name="connsiteY41" fmla="*/ 1447800 h 2633663"/>
                  <a:gd name="connsiteX42" fmla="*/ 5824538 w 6153150"/>
                  <a:gd name="connsiteY42" fmla="*/ 1376363 h 2633663"/>
                  <a:gd name="connsiteX43" fmla="*/ 5857875 w 6153150"/>
                  <a:gd name="connsiteY43" fmla="*/ 1338263 h 2633663"/>
                  <a:gd name="connsiteX44" fmla="*/ 5891213 w 6153150"/>
                  <a:gd name="connsiteY44" fmla="*/ 1333500 h 2633663"/>
                  <a:gd name="connsiteX45" fmla="*/ 5910263 w 6153150"/>
                  <a:gd name="connsiteY45" fmla="*/ 1295400 h 2633663"/>
                  <a:gd name="connsiteX46" fmla="*/ 5919788 w 6153150"/>
                  <a:gd name="connsiteY46" fmla="*/ 1247775 h 2633663"/>
                  <a:gd name="connsiteX47" fmla="*/ 5924550 w 6153150"/>
                  <a:gd name="connsiteY47" fmla="*/ 1214438 h 2633663"/>
                  <a:gd name="connsiteX48" fmla="*/ 5967413 w 6153150"/>
                  <a:gd name="connsiteY48" fmla="*/ 1143000 h 2633663"/>
                  <a:gd name="connsiteX49" fmla="*/ 5981700 w 6153150"/>
                  <a:gd name="connsiteY49" fmla="*/ 1090613 h 2633663"/>
                  <a:gd name="connsiteX50" fmla="*/ 6010275 w 6153150"/>
                  <a:gd name="connsiteY50" fmla="*/ 1090613 h 2633663"/>
                  <a:gd name="connsiteX51" fmla="*/ 6015038 w 6153150"/>
                  <a:gd name="connsiteY51" fmla="*/ 942975 h 2633663"/>
                  <a:gd name="connsiteX52" fmla="*/ 6019800 w 6153150"/>
                  <a:gd name="connsiteY52" fmla="*/ 795338 h 2633663"/>
                  <a:gd name="connsiteX53" fmla="*/ 6062663 w 6153150"/>
                  <a:gd name="connsiteY53" fmla="*/ 766763 h 2633663"/>
                  <a:gd name="connsiteX54" fmla="*/ 6100763 w 6153150"/>
                  <a:gd name="connsiteY54" fmla="*/ 771525 h 2633663"/>
                  <a:gd name="connsiteX55" fmla="*/ 6091238 w 6153150"/>
                  <a:gd name="connsiteY55" fmla="*/ 581025 h 2633663"/>
                  <a:gd name="connsiteX56" fmla="*/ 6119813 w 6153150"/>
                  <a:gd name="connsiteY56" fmla="*/ 581025 h 2633663"/>
                  <a:gd name="connsiteX57" fmla="*/ 6119813 w 6153150"/>
                  <a:gd name="connsiteY57" fmla="*/ 485775 h 2633663"/>
                  <a:gd name="connsiteX58" fmla="*/ 6119813 w 6153150"/>
                  <a:gd name="connsiteY58" fmla="*/ 0 h 2633663"/>
                  <a:gd name="connsiteX59" fmla="*/ 6153150 w 6153150"/>
                  <a:gd name="connsiteY59" fmla="*/ 0 h 2633663"/>
                  <a:gd name="connsiteX60" fmla="*/ 6153150 w 6153150"/>
                  <a:gd name="connsiteY60" fmla="*/ 2628900 h 2633663"/>
                  <a:gd name="connsiteX61" fmla="*/ 0 w 6153150"/>
                  <a:gd name="connsiteY61" fmla="*/ 2633663 h 263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153150" h="2633663">
                    <a:moveTo>
                      <a:pt x="0" y="2633663"/>
                    </a:moveTo>
                    <a:lnTo>
                      <a:pt x="66675" y="2614613"/>
                    </a:lnTo>
                    <a:lnTo>
                      <a:pt x="85725" y="2586038"/>
                    </a:lnTo>
                    <a:lnTo>
                      <a:pt x="161925" y="2576513"/>
                    </a:lnTo>
                    <a:lnTo>
                      <a:pt x="238125" y="2528888"/>
                    </a:lnTo>
                    <a:lnTo>
                      <a:pt x="309563" y="2524125"/>
                    </a:lnTo>
                    <a:lnTo>
                      <a:pt x="333375" y="2509838"/>
                    </a:lnTo>
                    <a:lnTo>
                      <a:pt x="376238" y="2495550"/>
                    </a:lnTo>
                    <a:lnTo>
                      <a:pt x="442913" y="2505075"/>
                    </a:lnTo>
                    <a:lnTo>
                      <a:pt x="528638" y="2486025"/>
                    </a:lnTo>
                    <a:lnTo>
                      <a:pt x="623888" y="2466975"/>
                    </a:lnTo>
                    <a:lnTo>
                      <a:pt x="781050" y="2457450"/>
                    </a:lnTo>
                    <a:lnTo>
                      <a:pt x="938213" y="2419350"/>
                    </a:lnTo>
                    <a:lnTo>
                      <a:pt x="1081088" y="2409825"/>
                    </a:lnTo>
                    <a:lnTo>
                      <a:pt x="1166813" y="2381250"/>
                    </a:lnTo>
                    <a:lnTo>
                      <a:pt x="1300163" y="2376488"/>
                    </a:lnTo>
                    <a:lnTo>
                      <a:pt x="1581150" y="2343150"/>
                    </a:lnTo>
                    <a:lnTo>
                      <a:pt x="1857375" y="2319338"/>
                    </a:lnTo>
                    <a:lnTo>
                      <a:pt x="2400300" y="2319338"/>
                    </a:lnTo>
                    <a:lnTo>
                      <a:pt x="2443163" y="2295525"/>
                    </a:lnTo>
                    <a:lnTo>
                      <a:pt x="2690813" y="2290763"/>
                    </a:lnTo>
                    <a:lnTo>
                      <a:pt x="2776538" y="2290763"/>
                    </a:lnTo>
                    <a:lnTo>
                      <a:pt x="3028950" y="2257425"/>
                    </a:lnTo>
                    <a:lnTo>
                      <a:pt x="3305175" y="2214563"/>
                    </a:lnTo>
                    <a:lnTo>
                      <a:pt x="3595688" y="2185988"/>
                    </a:lnTo>
                    <a:lnTo>
                      <a:pt x="3900488" y="2157413"/>
                    </a:lnTo>
                    <a:lnTo>
                      <a:pt x="4262438" y="2119313"/>
                    </a:lnTo>
                    <a:lnTo>
                      <a:pt x="4486275" y="2071688"/>
                    </a:lnTo>
                    <a:lnTo>
                      <a:pt x="4638675" y="2024063"/>
                    </a:lnTo>
                    <a:lnTo>
                      <a:pt x="4819650" y="1971675"/>
                    </a:lnTo>
                    <a:lnTo>
                      <a:pt x="5053013" y="1919288"/>
                    </a:lnTo>
                    <a:lnTo>
                      <a:pt x="5162550" y="1905000"/>
                    </a:lnTo>
                    <a:lnTo>
                      <a:pt x="5200650" y="1866900"/>
                    </a:lnTo>
                    <a:lnTo>
                      <a:pt x="5310188" y="1862138"/>
                    </a:lnTo>
                    <a:lnTo>
                      <a:pt x="5414963" y="1795463"/>
                    </a:lnTo>
                    <a:lnTo>
                      <a:pt x="5424488" y="1738313"/>
                    </a:lnTo>
                    <a:lnTo>
                      <a:pt x="5510213" y="1700213"/>
                    </a:lnTo>
                    <a:lnTo>
                      <a:pt x="5557838" y="1614488"/>
                    </a:lnTo>
                    <a:lnTo>
                      <a:pt x="5648325" y="1604963"/>
                    </a:lnTo>
                    <a:lnTo>
                      <a:pt x="5681663" y="1581150"/>
                    </a:lnTo>
                    <a:lnTo>
                      <a:pt x="5743575" y="1528763"/>
                    </a:lnTo>
                    <a:lnTo>
                      <a:pt x="5786438" y="1447800"/>
                    </a:lnTo>
                    <a:lnTo>
                      <a:pt x="5824538" y="1376363"/>
                    </a:lnTo>
                    <a:lnTo>
                      <a:pt x="5857875" y="1338263"/>
                    </a:lnTo>
                    <a:lnTo>
                      <a:pt x="5891213" y="1333500"/>
                    </a:lnTo>
                    <a:lnTo>
                      <a:pt x="5910263" y="1295400"/>
                    </a:lnTo>
                    <a:lnTo>
                      <a:pt x="5919788" y="1247775"/>
                    </a:lnTo>
                    <a:lnTo>
                      <a:pt x="5924550" y="1214438"/>
                    </a:lnTo>
                    <a:lnTo>
                      <a:pt x="5967413" y="1143000"/>
                    </a:lnTo>
                    <a:lnTo>
                      <a:pt x="5981700" y="1090613"/>
                    </a:lnTo>
                    <a:lnTo>
                      <a:pt x="6010275" y="1090613"/>
                    </a:lnTo>
                    <a:lnTo>
                      <a:pt x="6015038" y="942975"/>
                    </a:lnTo>
                    <a:lnTo>
                      <a:pt x="6019800" y="795338"/>
                    </a:lnTo>
                    <a:lnTo>
                      <a:pt x="6062663" y="766763"/>
                    </a:lnTo>
                    <a:lnTo>
                      <a:pt x="6100763" y="771525"/>
                    </a:lnTo>
                    <a:lnTo>
                      <a:pt x="6091238" y="581025"/>
                    </a:lnTo>
                    <a:lnTo>
                      <a:pt x="6119813" y="581025"/>
                    </a:lnTo>
                    <a:lnTo>
                      <a:pt x="6119813" y="485775"/>
                    </a:lnTo>
                    <a:lnTo>
                      <a:pt x="6119813" y="0"/>
                    </a:lnTo>
                    <a:lnTo>
                      <a:pt x="6153150" y="0"/>
                    </a:lnTo>
                    <a:lnTo>
                      <a:pt x="6153150" y="2628900"/>
                    </a:lnTo>
                    <a:lnTo>
                      <a:pt x="0" y="2633663"/>
                    </a:lnTo>
                    <a:close/>
                  </a:path>
                </a:pathLst>
              </a:custGeom>
              <a:solidFill>
                <a:schemeClr val="accent1"/>
              </a:solidFill>
              <a:ln w="9525" algn="ctr">
                <a:noFill/>
                <a:miter lim="800000"/>
                <a:headEnd/>
                <a:tailEn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700">
                  <a:solidFill>
                    <a:srgbClr val="000000"/>
                  </a:solidFill>
                  <a:latin typeface="+mj-lt"/>
                </a:endParaRPr>
              </a:p>
            </p:txBody>
          </p:sp>
        </p:grpSp>
        <p:cxnSp>
          <p:nvCxnSpPr>
            <p:cNvPr id="29" name="Straight Connector 28">
              <a:extLst>
                <a:ext uri="{FF2B5EF4-FFF2-40B4-BE49-F238E27FC236}">
                  <a16:creationId xmlns:a16="http://schemas.microsoft.com/office/drawing/2014/main" id="{AE4DDA4D-6E23-2E83-2A24-94A0A323DD39}"/>
                </a:ext>
              </a:extLst>
            </p:cNvPr>
            <p:cNvCxnSpPr/>
            <p:nvPr/>
          </p:nvCxnSpPr>
          <p:spPr bwMode="auto">
            <a:xfrm flipV="1">
              <a:off x="1403450" y="2459309"/>
              <a:ext cx="0" cy="3696687"/>
            </a:xfrm>
            <a:prstGeom prst="line">
              <a:avLst/>
            </a:prstGeom>
            <a:solidFill>
              <a:srgbClr val="EBF0F5"/>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97D58DA9-F30C-D7CC-3625-297C81EADEA0}"/>
                </a:ext>
              </a:extLst>
            </p:cNvPr>
            <p:cNvCxnSpPr/>
            <p:nvPr/>
          </p:nvCxnSpPr>
          <p:spPr bwMode="auto">
            <a:xfrm flipV="1">
              <a:off x="2727179" y="3820901"/>
              <a:ext cx="0" cy="2283426"/>
            </a:xfrm>
            <a:prstGeom prst="line">
              <a:avLst/>
            </a:prstGeom>
            <a:solidFill>
              <a:srgbClr val="EBF0F5"/>
            </a:solidFill>
            <a:ln w="19050" cap="flat" cmpd="sng" algn="ctr">
              <a:solidFill>
                <a:schemeClr val="tx1">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a:extLst>
                <a:ext uri="{FF2B5EF4-FFF2-40B4-BE49-F238E27FC236}">
                  <a16:creationId xmlns:a16="http://schemas.microsoft.com/office/drawing/2014/main" id="{FD3A8D09-36B0-A38D-6351-E5888D130CAC}"/>
                </a:ext>
              </a:extLst>
            </p:cNvPr>
            <p:cNvCxnSpPr/>
            <p:nvPr/>
          </p:nvCxnSpPr>
          <p:spPr bwMode="auto">
            <a:xfrm flipV="1">
              <a:off x="3283145" y="2459309"/>
              <a:ext cx="0" cy="3696687"/>
            </a:xfrm>
            <a:prstGeom prst="line">
              <a:avLst/>
            </a:prstGeom>
            <a:solidFill>
              <a:srgbClr val="EBF0F5"/>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DC5A1861-93C2-5B8A-1529-B55F0D3E36CB}"/>
                </a:ext>
              </a:extLst>
            </p:cNvPr>
            <p:cNvCxnSpPr/>
            <p:nvPr/>
          </p:nvCxnSpPr>
          <p:spPr bwMode="auto">
            <a:xfrm flipV="1">
              <a:off x="3477692" y="3820901"/>
              <a:ext cx="0" cy="2283426"/>
            </a:xfrm>
            <a:prstGeom prst="line">
              <a:avLst/>
            </a:prstGeom>
            <a:solidFill>
              <a:srgbClr val="EBF0F5"/>
            </a:solidFill>
            <a:ln w="19050" cap="flat" cmpd="sng" algn="ctr">
              <a:solidFill>
                <a:schemeClr val="tx1">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BBABB6B8-54C5-E128-26A9-3D02E8369564}"/>
                </a:ext>
              </a:extLst>
            </p:cNvPr>
            <p:cNvCxnSpPr/>
            <p:nvPr/>
          </p:nvCxnSpPr>
          <p:spPr bwMode="auto">
            <a:xfrm flipV="1">
              <a:off x="5112497" y="3820901"/>
              <a:ext cx="0" cy="2283433"/>
            </a:xfrm>
            <a:prstGeom prst="line">
              <a:avLst/>
            </a:prstGeom>
            <a:solidFill>
              <a:srgbClr val="EBF0F5"/>
            </a:solidFill>
            <a:ln w="19050" cap="flat" cmpd="sng" algn="ctr">
              <a:solidFill>
                <a:schemeClr val="tx1">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HeadingBody 5_1">
              <a:extLst>
                <a:ext uri="{FF2B5EF4-FFF2-40B4-BE49-F238E27FC236}">
                  <a16:creationId xmlns:a16="http://schemas.microsoft.com/office/drawing/2014/main" id="{AE9E3DF9-6CEA-0FDA-917D-893DB926E22B}"/>
                </a:ext>
              </a:extLst>
            </p:cNvPr>
            <p:cNvSpPr txBox="1"/>
            <p:nvPr/>
          </p:nvSpPr>
          <p:spPr>
            <a:xfrm>
              <a:off x="556197" y="6566318"/>
              <a:ext cx="6184491" cy="414085"/>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40341" bIns="40341" rtlCol="0" anchor="t" anchorCtr="0">
              <a:spAutoFit/>
            </a:bodyPr>
            <a:lstStyle/>
            <a:p>
              <a:pPr algn="ctr">
                <a:spcBef>
                  <a:spcPts val="1059"/>
                </a:spcBef>
                <a:buClr>
                  <a:srgbClr val="0051A5"/>
                </a:buClr>
                <a:buSzPct val="100000"/>
              </a:pPr>
              <a:r>
                <a:rPr lang="en-US" sz="900" b="1">
                  <a:solidFill>
                    <a:srgbClr val="0A3B50"/>
                  </a:solidFill>
                  <a:cs typeface="Calibri" panose="020F0502020204030204" pitchFamily="34" charset="0"/>
                </a:rPr>
                <a:t>Total Carbon Intensity per Asset </a:t>
              </a:r>
              <a:r>
                <a:rPr lang="en-US" sz="900" b="1" i="1">
                  <a:solidFill>
                    <a:srgbClr val="0A3B50"/>
                  </a:solidFill>
                  <a:cs typeface="Calibri" panose="020F0502020204030204" pitchFamily="34" charset="0"/>
                </a:rPr>
                <a:t>(CO</a:t>
              </a:r>
              <a:r>
                <a:rPr lang="en-US" sz="900" b="1" i="1" baseline="-25000">
                  <a:solidFill>
                    <a:srgbClr val="0A3B50"/>
                  </a:solidFill>
                  <a:cs typeface="Calibri" panose="020F0502020204030204" pitchFamily="34" charset="0"/>
                </a:rPr>
                <a:t>2</a:t>
              </a:r>
              <a:r>
                <a:rPr lang="en-US" sz="900" b="1" i="1">
                  <a:solidFill>
                    <a:srgbClr val="0A3B50"/>
                  </a:solidFill>
                  <a:cs typeface="Calibri" panose="020F0502020204030204" pitchFamily="34" charset="0"/>
                </a:rPr>
                <a:t> kg/</a:t>
              </a:r>
              <a:r>
                <a:rPr lang="en-US" sz="600" b="1" i="1">
                  <a:solidFill>
                    <a:srgbClr val="0A3B50"/>
                  </a:solidFill>
                  <a:cs typeface="Calibri" panose="020F0502020204030204" pitchFamily="34" charset="0"/>
                </a:rPr>
                <a:t> </a:t>
              </a:r>
              <a:r>
                <a:rPr lang="en-US" sz="900" b="1" i="1">
                  <a:solidFill>
                    <a:srgbClr val="0A3B50"/>
                  </a:solidFill>
                  <a:cs typeface="Calibri" panose="020F0502020204030204" pitchFamily="34" charset="0"/>
                </a:rPr>
                <a:t>t CuEq)</a:t>
              </a:r>
              <a:endParaRPr lang="en-US" sz="900" b="1" i="1" baseline="-25000">
                <a:solidFill>
                  <a:srgbClr val="0A3B50"/>
                </a:solidFill>
                <a:cs typeface="Calibri" panose="020F0502020204030204" pitchFamily="34" charset="0"/>
              </a:endParaRPr>
            </a:p>
          </p:txBody>
        </p:sp>
        <p:sp>
          <p:nvSpPr>
            <p:cNvPr id="35" name="TextBox 34">
              <a:extLst>
                <a:ext uri="{FF2B5EF4-FFF2-40B4-BE49-F238E27FC236}">
                  <a16:creationId xmlns:a16="http://schemas.microsoft.com/office/drawing/2014/main" id="{6DCB6297-1C5A-6475-9B51-E2F201C4FDD4}"/>
                </a:ext>
              </a:extLst>
            </p:cNvPr>
            <p:cNvSpPr txBox="1"/>
            <p:nvPr/>
          </p:nvSpPr>
          <p:spPr>
            <a:xfrm>
              <a:off x="3259573" y="1872984"/>
              <a:ext cx="1008710" cy="533292"/>
            </a:xfrm>
            <a:prstGeom prst="rect">
              <a:avLst/>
            </a:prstGeom>
            <a:noFill/>
          </p:spPr>
          <p:txBody>
            <a:bodyPr vert="horz" wrap="square" lIns="0" tIns="0" rIns="0" bIns="0" rtlCol="0" anchor="t">
              <a:spAutoFit/>
            </a:bodyPr>
            <a:lstStyle/>
            <a:p>
              <a:pPr>
                <a:lnSpc>
                  <a:spcPts val="900"/>
                </a:lnSpc>
              </a:pPr>
              <a:r>
                <a:rPr lang="en-CA" sz="900" b="1">
                  <a:solidFill>
                    <a:srgbClr val="ED7D31"/>
                  </a:solidFill>
                  <a:latin typeface="Arial Black" panose="020B0A04020102020204" pitchFamily="34" charset="0"/>
                </a:rPr>
                <a:t>Los Azules</a:t>
              </a:r>
              <a:endParaRPr lang="en-US" sz="900" b="1">
                <a:solidFill>
                  <a:srgbClr val="ED7D31"/>
                </a:solidFill>
                <a:latin typeface="Arial Black" panose="020B0A04020102020204" pitchFamily="34" charset="0"/>
              </a:endParaRPr>
            </a:p>
            <a:p>
              <a:pPr>
                <a:lnSpc>
                  <a:spcPts val="900"/>
                </a:lnSpc>
              </a:pPr>
              <a:r>
                <a:rPr lang="en-US" sz="800" b="1" i="1">
                  <a:solidFill>
                    <a:srgbClr val="000000"/>
                  </a:solidFill>
                  <a:latin typeface="+mj-lt"/>
                </a:rPr>
                <a:t>2017 PEA</a:t>
              </a:r>
              <a:endParaRPr lang="en-CA" sz="800" b="1" i="1">
                <a:latin typeface="+mj-lt"/>
              </a:endParaRPr>
            </a:p>
          </p:txBody>
        </p:sp>
        <p:sp>
          <p:nvSpPr>
            <p:cNvPr id="36" name="TextBox 35">
              <a:extLst>
                <a:ext uri="{FF2B5EF4-FFF2-40B4-BE49-F238E27FC236}">
                  <a16:creationId xmlns:a16="http://schemas.microsoft.com/office/drawing/2014/main" id="{5EF8BA94-0A8C-2A41-C0FD-F6D3EE082161}"/>
                </a:ext>
              </a:extLst>
            </p:cNvPr>
            <p:cNvSpPr txBox="1"/>
            <p:nvPr/>
          </p:nvSpPr>
          <p:spPr>
            <a:xfrm>
              <a:off x="1367084" y="1872984"/>
              <a:ext cx="1514287" cy="533292"/>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0" bIns="0" rtlCol="0" anchor="t">
              <a:spAutoFit/>
            </a:bodyPr>
            <a:lstStyle/>
            <a:p>
              <a:pPr>
                <a:lnSpc>
                  <a:spcPts val="900"/>
                </a:lnSpc>
              </a:pPr>
              <a:r>
                <a:rPr lang="en-CA" sz="900" b="1">
                  <a:solidFill>
                    <a:srgbClr val="ED7D31"/>
                  </a:solidFill>
                  <a:latin typeface="Arial Black" panose="020B0A04020102020204" pitchFamily="34" charset="0"/>
                </a:rPr>
                <a:t>Los Azules </a:t>
              </a:r>
            </a:p>
            <a:p>
              <a:pPr>
                <a:lnSpc>
                  <a:spcPts val="900"/>
                </a:lnSpc>
              </a:pPr>
              <a:r>
                <a:rPr lang="en-CA" sz="800" b="1" i="1">
                  <a:latin typeface="+mj-lt"/>
                </a:rPr>
                <a:t>2023 PEA Base Case</a:t>
              </a:r>
              <a:endParaRPr lang="en-US" sz="800" b="1" i="1">
                <a:solidFill>
                  <a:srgbClr val="000000"/>
                </a:solidFill>
                <a:latin typeface="+mj-lt"/>
              </a:endParaRPr>
            </a:p>
          </p:txBody>
        </p:sp>
      </p:grpSp>
      <p:sp>
        <p:nvSpPr>
          <p:cNvPr id="75" name="TextBox 74">
            <a:extLst>
              <a:ext uri="{FF2B5EF4-FFF2-40B4-BE49-F238E27FC236}">
                <a16:creationId xmlns:a16="http://schemas.microsoft.com/office/drawing/2014/main" id="{1986244B-DEFC-10B2-073B-E74C45A795C7}"/>
              </a:ext>
            </a:extLst>
          </p:cNvPr>
          <p:cNvSpPr txBox="1"/>
          <p:nvPr/>
        </p:nvSpPr>
        <p:spPr>
          <a:xfrm>
            <a:off x="6288282" y="915073"/>
            <a:ext cx="4878769" cy="5468164"/>
          </a:xfrm>
          <a:prstGeom prst="rect">
            <a:avLst/>
          </a:prstGeom>
          <a:noFill/>
        </p:spPr>
        <p:txBody>
          <a:bodyPr wrap="square" lIns="91440" tIns="45720" rIns="91440" bIns="45720" rtlCol="0" anchor="t">
            <a:spAutoFit/>
          </a:bodyPr>
          <a:lstStyle/>
          <a:p>
            <a:pPr>
              <a:spcAft>
                <a:spcPts val="200"/>
              </a:spcAft>
            </a:pPr>
            <a:r>
              <a:rPr lang="en-US" sz="1400" b="1" u="sng">
                <a:solidFill>
                  <a:srgbClr val="E7730E"/>
                </a:solidFill>
              </a:rPr>
              <a:t>Low Cost/ </a:t>
            </a:r>
            <a:r>
              <a:rPr lang="en-US" sz="1400" b="1" u="sng" err="1">
                <a:solidFill>
                  <a:srgbClr val="E7730E"/>
                </a:solidFill>
              </a:rPr>
              <a:t>lb</a:t>
            </a:r>
            <a:endParaRPr lang="en-US" sz="1400" b="1" u="sng">
              <a:solidFill>
                <a:srgbClr val="003C58"/>
              </a:solidFill>
            </a:endParaRPr>
          </a:p>
          <a:p>
            <a:pPr marL="268288">
              <a:spcAft>
                <a:spcPts val="200"/>
              </a:spcAft>
            </a:pPr>
            <a:r>
              <a:rPr lang="en-US" sz="1400">
                <a:solidFill>
                  <a:srgbClr val="003C58"/>
                </a:solidFill>
              </a:rPr>
              <a:t>Los Azules to be in the bottom quartile of the copper production C1 cash cost curve @ US$1.07/ </a:t>
            </a:r>
            <a:r>
              <a:rPr lang="en-US" sz="1400" err="1">
                <a:solidFill>
                  <a:srgbClr val="003C58"/>
                </a:solidFill>
              </a:rPr>
              <a:t>lb</a:t>
            </a:r>
            <a:r>
              <a:rPr lang="en-US" sz="1400">
                <a:solidFill>
                  <a:srgbClr val="003C58"/>
                </a:solidFill>
              </a:rPr>
              <a:t> Cu</a:t>
            </a:r>
            <a:endParaRPr lang="en-US" sz="1400">
              <a:solidFill>
                <a:srgbClr val="003C58"/>
              </a:solidFill>
              <a:cs typeface="Arial"/>
            </a:endParaRPr>
          </a:p>
          <a:p>
            <a:pPr>
              <a:spcAft>
                <a:spcPts val="200"/>
              </a:spcAft>
            </a:pPr>
            <a:endParaRPr lang="en-US" sz="1400" b="1" u="sng">
              <a:solidFill>
                <a:srgbClr val="E7730E"/>
              </a:solidFill>
            </a:endParaRPr>
          </a:p>
          <a:p>
            <a:pPr>
              <a:spcAft>
                <a:spcPts val="200"/>
              </a:spcAft>
            </a:pPr>
            <a:r>
              <a:rPr lang="en-US" sz="1400" b="1" u="sng">
                <a:solidFill>
                  <a:srgbClr val="E7730E"/>
                </a:solidFill>
              </a:rPr>
              <a:t>Renewable Energy</a:t>
            </a:r>
          </a:p>
          <a:p>
            <a:pPr defTabSz="271463"/>
            <a:r>
              <a:rPr lang="en-US" sz="1400">
                <a:solidFill>
                  <a:srgbClr val="003C58"/>
                </a:solidFill>
              </a:rPr>
              <a:t>	Powered by 100% renewable energy sources</a:t>
            </a:r>
            <a:endParaRPr lang="en-US" sz="1400">
              <a:solidFill>
                <a:srgbClr val="003C58"/>
              </a:solidFill>
              <a:cs typeface="Arial"/>
            </a:endParaRPr>
          </a:p>
          <a:p>
            <a:pPr defTabSz="271463"/>
            <a:endParaRPr lang="en-US" sz="1400" b="1" u="sng">
              <a:solidFill>
                <a:srgbClr val="E7730E"/>
              </a:solidFill>
            </a:endParaRPr>
          </a:p>
          <a:p>
            <a:pPr defTabSz="271463">
              <a:spcAft>
                <a:spcPts val="200"/>
              </a:spcAft>
            </a:pPr>
            <a:r>
              <a:rPr lang="en-US" sz="1400" b="1" u="sng">
                <a:solidFill>
                  <a:srgbClr val="E7730E"/>
                </a:solidFill>
              </a:rPr>
              <a:t>Reduced Water Consumption</a:t>
            </a:r>
            <a:endParaRPr lang="en-US" sz="1400" b="1" u="sng">
              <a:solidFill>
                <a:srgbClr val="E7730E"/>
              </a:solidFill>
              <a:cs typeface="Arial"/>
            </a:endParaRPr>
          </a:p>
          <a:p>
            <a:pPr defTabSz="271463"/>
            <a:r>
              <a:rPr lang="en-US" sz="1400">
                <a:solidFill>
                  <a:srgbClr val="003C58"/>
                </a:solidFill>
              </a:rPr>
              <a:t>	Using less than ¼ of the water consumed by a 	 	comparable conventional copper mine</a:t>
            </a:r>
            <a:endParaRPr lang="en-US" sz="1400">
              <a:solidFill>
                <a:srgbClr val="003C58"/>
              </a:solidFill>
              <a:cs typeface="Arial"/>
            </a:endParaRPr>
          </a:p>
          <a:p>
            <a:pPr defTabSz="271463"/>
            <a:endParaRPr lang="en-US" sz="1400" b="1" u="sng">
              <a:solidFill>
                <a:srgbClr val="E7730E"/>
              </a:solidFill>
            </a:endParaRPr>
          </a:p>
          <a:p>
            <a:pPr defTabSz="271463">
              <a:spcAft>
                <a:spcPts val="200"/>
              </a:spcAft>
            </a:pPr>
            <a:r>
              <a:rPr lang="en-US" sz="1400" b="1" u="sng">
                <a:solidFill>
                  <a:srgbClr val="E7730E"/>
                </a:solidFill>
              </a:rPr>
              <a:t>Processing</a:t>
            </a:r>
            <a:endParaRPr lang="en-US" sz="1400" b="1" u="sng">
              <a:solidFill>
                <a:srgbClr val="E7730E"/>
              </a:solidFill>
              <a:cs typeface="Arial"/>
            </a:endParaRPr>
          </a:p>
          <a:p>
            <a:pPr defTabSz="271463"/>
            <a:r>
              <a:rPr lang="en-US" sz="1400">
                <a:solidFill>
                  <a:srgbClr val="003C58"/>
                </a:solidFill>
              </a:rPr>
              <a:t>	Heap leach producing green copper cathode.</a:t>
            </a:r>
            <a:endParaRPr lang="en-US" sz="1400">
              <a:solidFill>
                <a:srgbClr val="003C58"/>
              </a:solidFill>
              <a:cs typeface="Arial"/>
            </a:endParaRPr>
          </a:p>
          <a:p>
            <a:pPr defTabSz="271463"/>
            <a:r>
              <a:rPr lang="en-US" sz="1400">
                <a:solidFill>
                  <a:srgbClr val="003C58"/>
                </a:solidFill>
              </a:rPr>
              <a:t>	No transport to smelter significantly reduces 	associated  	carbon emissions</a:t>
            </a:r>
            <a:endParaRPr lang="en-US" sz="1400">
              <a:solidFill>
                <a:srgbClr val="003C58"/>
              </a:solidFill>
              <a:cs typeface="Arial"/>
            </a:endParaRPr>
          </a:p>
          <a:p>
            <a:endParaRPr lang="en-US" sz="1400" b="1" u="sng">
              <a:solidFill>
                <a:srgbClr val="E7730E"/>
              </a:solidFill>
            </a:endParaRPr>
          </a:p>
          <a:p>
            <a:pPr defTabSz="271463">
              <a:spcAft>
                <a:spcPts val="200"/>
              </a:spcAft>
            </a:pPr>
            <a:r>
              <a:rPr lang="en-US" sz="1400" b="1" u="sng">
                <a:solidFill>
                  <a:srgbClr val="E7730E"/>
                </a:solidFill>
              </a:rPr>
              <a:t>No Tailings or Tailings Dam</a:t>
            </a:r>
            <a:endParaRPr lang="en-US" sz="1400" b="1" u="sng">
              <a:solidFill>
                <a:srgbClr val="E7730E"/>
              </a:solidFill>
              <a:cs typeface="Arial"/>
            </a:endParaRPr>
          </a:p>
          <a:p>
            <a:pPr marL="268288" defTabSz="271463"/>
            <a:r>
              <a:rPr lang="en-US" sz="1400">
                <a:solidFill>
                  <a:srgbClr val="003C58"/>
                </a:solidFill>
              </a:rPr>
              <a:t>	Use of heap leach technology eliminates the 	need for tailings and tailings dams, addressing key environmental and safety concerns</a:t>
            </a:r>
            <a:endParaRPr lang="en-US" sz="1400">
              <a:solidFill>
                <a:srgbClr val="003C58"/>
              </a:solidFill>
              <a:cs typeface="Arial"/>
            </a:endParaRPr>
          </a:p>
          <a:p>
            <a:pPr defTabSz="271463"/>
            <a:endParaRPr lang="en-US" sz="1400" b="1" u="sng">
              <a:solidFill>
                <a:srgbClr val="E7730E"/>
              </a:solidFill>
            </a:endParaRPr>
          </a:p>
          <a:p>
            <a:pPr defTabSz="271463">
              <a:spcAft>
                <a:spcPts val="200"/>
              </a:spcAft>
            </a:pPr>
            <a:r>
              <a:rPr lang="en-US" sz="1400" b="1" u="sng">
                <a:solidFill>
                  <a:srgbClr val="E7730E"/>
                </a:solidFill>
              </a:rPr>
              <a:t>Reduced to Zero Carbon</a:t>
            </a:r>
            <a:endParaRPr lang="en-US" sz="1400" b="1" u="sng">
              <a:solidFill>
                <a:srgbClr val="E7730E"/>
              </a:solidFill>
              <a:cs typeface="Arial"/>
            </a:endParaRPr>
          </a:p>
          <a:p>
            <a:pPr defTabSz="271463"/>
            <a:r>
              <a:rPr lang="en-US" sz="1400">
                <a:solidFill>
                  <a:srgbClr val="003C58"/>
                </a:solidFill>
              </a:rPr>
              <a:t>	Ongoing efforts to reduce emissions, with a transition to carbon neutrality by 2038</a:t>
            </a:r>
          </a:p>
        </p:txBody>
      </p:sp>
      <p:sp>
        <p:nvSpPr>
          <p:cNvPr id="85" name="Source 2">
            <a:extLst>
              <a:ext uri="{FF2B5EF4-FFF2-40B4-BE49-F238E27FC236}">
                <a16:creationId xmlns:a16="http://schemas.microsoft.com/office/drawing/2014/main" id="{5B9838B4-0A2A-7D49-14A8-D03A22C81320}"/>
              </a:ext>
            </a:extLst>
          </p:cNvPr>
          <p:cNvSpPr txBox="1"/>
          <p:nvPr/>
        </p:nvSpPr>
        <p:spPr>
          <a:xfrm>
            <a:off x="838602" y="6603280"/>
            <a:ext cx="8286337" cy="153888"/>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1635" bIns="0" rtlCol="0" anchor="b" anchorCtr="0">
            <a:spAutoFit/>
          </a:bodyPr>
          <a:lstStyle/>
          <a:p>
            <a:pPr marL="342685" indent="-342685" defTabSz="806778">
              <a:defRPr/>
            </a:pPr>
            <a:r>
              <a:rPr lang="en-GB" sz="1000" i="1">
                <a:solidFill>
                  <a:schemeClr val="tx1">
                    <a:lumMod val="65000"/>
                    <a:lumOff val="35000"/>
                  </a:schemeClr>
                </a:solidFill>
              </a:rPr>
              <a:t>1. Wood Mackenzie 2023E Copper C1 Cash Cost Curve (Co-Product) 2. Wood Mackenzie. Source: Company disclosure. </a:t>
            </a:r>
          </a:p>
        </p:txBody>
      </p:sp>
      <p:grpSp>
        <p:nvGrpSpPr>
          <p:cNvPr id="88" name="Group 87">
            <a:extLst>
              <a:ext uri="{FF2B5EF4-FFF2-40B4-BE49-F238E27FC236}">
                <a16:creationId xmlns:a16="http://schemas.microsoft.com/office/drawing/2014/main" id="{A2735B2F-038D-A19D-B9EE-E98DC846F714}"/>
              </a:ext>
            </a:extLst>
          </p:cNvPr>
          <p:cNvGrpSpPr/>
          <p:nvPr/>
        </p:nvGrpSpPr>
        <p:grpSpPr>
          <a:xfrm>
            <a:off x="3194771" y="4887717"/>
            <a:ext cx="698366" cy="225971"/>
            <a:chOff x="4651556" y="3180201"/>
            <a:chExt cx="1055308" cy="341468"/>
          </a:xfrm>
        </p:grpSpPr>
        <p:sp>
          <p:nvSpPr>
            <p:cNvPr id="89" name="TextBox 88">
              <a:extLst>
                <a:ext uri="{FF2B5EF4-FFF2-40B4-BE49-F238E27FC236}">
                  <a16:creationId xmlns:a16="http://schemas.microsoft.com/office/drawing/2014/main" id="{29F99311-0E2C-88B6-706D-28073A038C3E}"/>
                </a:ext>
              </a:extLst>
            </p:cNvPr>
            <p:cNvSpPr txBox="1"/>
            <p:nvPr/>
          </p:nvSpPr>
          <p:spPr>
            <a:xfrm>
              <a:off x="4668641" y="3335634"/>
              <a:ext cx="1038223" cy="186035"/>
            </a:xfrm>
            <a:prstGeom prst="rect">
              <a:avLst/>
            </a:prstGeom>
            <a:noFill/>
          </p:spPr>
          <p:txBody>
            <a:bodyPr vert="horz" wrap="square" lIns="0" tIns="0" rIns="0" bIns="0" rtlCol="0" anchor="t">
              <a:spAutoFit/>
            </a:bodyPr>
            <a:lstStyle/>
            <a:p>
              <a:r>
                <a:rPr lang="en-CA" sz="800" b="1">
                  <a:solidFill>
                    <a:schemeClr val="tx1">
                      <a:lumMod val="50000"/>
                      <a:lumOff val="50000"/>
                    </a:schemeClr>
                  </a:solidFill>
                  <a:latin typeface="+mj-lt"/>
                </a:rPr>
                <a:t>El Pachon</a:t>
              </a:r>
              <a:endParaRPr lang="en-US" sz="800" b="1">
                <a:solidFill>
                  <a:schemeClr val="tx1">
                    <a:lumMod val="50000"/>
                    <a:lumOff val="50000"/>
                  </a:schemeClr>
                </a:solidFill>
                <a:latin typeface="+mj-lt"/>
              </a:endParaRPr>
            </a:p>
          </p:txBody>
        </p:sp>
        <p:pic>
          <p:nvPicPr>
            <p:cNvPr id="90" name="Picture 40">
              <a:extLst>
                <a:ext uri="{FF2B5EF4-FFF2-40B4-BE49-F238E27FC236}">
                  <a16:creationId xmlns:a16="http://schemas.microsoft.com/office/drawing/2014/main" id="{363517C3-3300-924A-4F49-C6B073203E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1556" y="3180201"/>
              <a:ext cx="833396" cy="1724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E12ABD3F-70B4-C889-F644-57D48DCC54DC}"/>
              </a:ext>
            </a:extLst>
          </p:cNvPr>
          <p:cNvGrpSpPr/>
          <p:nvPr/>
        </p:nvGrpSpPr>
        <p:grpSpPr>
          <a:xfrm>
            <a:off x="4309013" y="4893714"/>
            <a:ext cx="714298" cy="228884"/>
            <a:chOff x="7005035" y="3164312"/>
            <a:chExt cx="1079381" cy="345870"/>
          </a:xfrm>
        </p:grpSpPr>
        <p:sp>
          <p:nvSpPr>
            <p:cNvPr id="92" name="TextBox 91">
              <a:extLst>
                <a:ext uri="{FF2B5EF4-FFF2-40B4-BE49-F238E27FC236}">
                  <a16:creationId xmlns:a16="http://schemas.microsoft.com/office/drawing/2014/main" id="{56EE7EED-1475-D236-8E2D-601D4E2AEC58}"/>
                </a:ext>
              </a:extLst>
            </p:cNvPr>
            <p:cNvSpPr txBox="1"/>
            <p:nvPr/>
          </p:nvSpPr>
          <p:spPr>
            <a:xfrm>
              <a:off x="7005035" y="3324147"/>
              <a:ext cx="916807" cy="186035"/>
            </a:xfrm>
            <a:prstGeom prst="rect">
              <a:avLst/>
            </a:prstGeom>
            <a:noFill/>
          </p:spPr>
          <p:txBody>
            <a:bodyPr vert="horz" wrap="square" lIns="0" tIns="0" rIns="0" bIns="0" rtlCol="0" anchor="t">
              <a:spAutoFit/>
            </a:bodyPr>
            <a:lstStyle/>
            <a:p>
              <a:r>
                <a:rPr lang="en-CA" sz="800" b="1">
                  <a:solidFill>
                    <a:schemeClr val="tx1">
                      <a:lumMod val="50000"/>
                      <a:lumOff val="50000"/>
                    </a:schemeClr>
                  </a:solidFill>
                  <a:latin typeface="+mj-lt"/>
                </a:rPr>
                <a:t>Josemaria</a:t>
              </a:r>
              <a:endParaRPr lang="en-US" sz="800" b="1">
                <a:solidFill>
                  <a:schemeClr val="tx1">
                    <a:lumMod val="50000"/>
                    <a:lumOff val="50000"/>
                  </a:schemeClr>
                </a:solidFill>
                <a:latin typeface="+mj-lt"/>
              </a:endParaRPr>
            </a:p>
          </p:txBody>
        </p:sp>
        <p:pic>
          <p:nvPicPr>
            <p:cNvPr id="93" name="Picture 4" descr="Lundin Mining Corporation">
              <a:extLst>
                <a:ext uri="{FF2B5EF4-FFF2-40B4-BE49-F238E27FC236}">
                  <a16:creationId xmlns:a16="http://schemas.microsoft.com/office/drawing/2014/main" id="{62F9EF77-47A2-9DDD-68FA-7EE844D59A0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11191" y="3164312"/>
              <a:ext cx="1073225" cy="1724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1" name="Group 120">
            <a:extLst>
              <a:ext uri="{FF2B5EF4-FFF2-40B4-BE49-F238E27FC236}">
                <a16:creationId xmlns:a16="http://schemas.microsoft.com/office/drawing/2014/main" id="{24229E3B-31E3-5BA5-854A-BAFB81D37418}"/>
              </a:ext>
            </a:extLst>
          </p:cNvPr>
          <p:cNvGrpSpPr/>
          <p:nvPr/>
        </p:nvGrpSpPr>
        <p:grpSpPr>
          <a:xfrm>
            <a:off x="2046445" y="4891313"/>
            <a:ext cx="687060" cy="225971"/>
            <a:chOff x="4668641" y="3180201"/>
            <a:chExt cx="1038223" cy="341468"/>
          </a:xfrm>
        </p:grpSpPr>
        <p:sp>
          <p:nvSpPr>
            <p:cNvPr id="122" name="TextBox 121">
              <a:extLst>
                <a:ext uri="{FF2B5EF4-FFF2-40B4-BE49-F238E27FC236}">
                  <a16:creationId xmlns:a16="http://schemas.microsoft.com/office/drawing/2014/main" id="{5083B9F6-66B4-DE3B-0508-AA3C7C538A31}"/>
                </a:ext>
              </a:extLst>
            </p:cNvPr>
            <p:cNvSpPr txBox="1"/>
            <p:nvPr/>
          </p:nvSpPr>
          <p:spPr>
            <a:xfrm>
              <a:off x="4668641" y="3335634"/>
              <a:ext cx="1038223" cy="186035"/>
            </a:xfrm>
            <a:prstGeom prst="rect">
              <a:avLst/>
            </a:prstGeom>
            <a:noFill/>
          </p:spPr>
          <p:txBody>
            <a:bodyPr vert="horz" wrap="square" lIns="0" tIns="0" rIns="0" bIns="0" rtlCol="0" anchor="t">
              <a:spAutoFit/>
            </a:bodyPr>
            <a:lstStyle/>
            <a:p>
              <a:pPr algn="r"/>
              <a:r>
                <a:rPr lang="en-CA" sz="800" b="1">
                  <a:solidFill>
                    <a:schemeClr val="tx1">
                      <a:lumMod val="50000"/>
                      <a:lumOff val="50000"/>
                    </a:schemeClr>
                  </a:solidFill>
                  <a:latin typeface="+mj-lt"/>
                </a:rPr>
                <a:t>Mara</a:t>
              </a:r>
              <a:endParaRPr lang="en-US" sz="800" b="1">
                <a:solidFill>
                  <a:schemeClr val="tx1">
                    <a:lumMod val="50000"/>
                    <a:lumOff val="50000"/>
                  </a:schemeClr>
                </a:solidFill>
                <a:latin typeface="+mj-lt"/>
              </a:endParaRPr>
            </a:p>
          </p:txBody>
        </p:sp>
        <p:pic>
          <p:nvPicPr>
            <p:cNvPr id="123" name="Picture 40">
              <a:extLst>
                <a:ext uri="{FF2B5EF4-FFF2-40B4-BE49-F238E27FC236}">
                  <a16:creationId xmlns:a16="http://schemas.microsoft.com/office/drawing/2014/main" id="{3B727158-201D-0747-B540-14475925236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66919" y="3180201"/>
              <a:ext cx="833395" cy="17241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Arrow: Right 22">
            <a:extLst>
              <a:ext uri="{FF2B5EF4-FFF2-40B4-BE49-F238E27FC236}">
                <a16:creationId xmlns:a16="http://schemas.microsoft.com/office/drawing/2014/main" id="{FEECF05A-1E71-B9DA-A124-8C994825BD5F}"/>
              </a:ext>
            </a:extLst>
          </p:cNvPr>
          <p:cNvSpPr/>
          <p:nvPr/>
        </p:nvSpPr>
        <p:spPr>
          <a:xfrm rot="10800000">
            <a:off x="2814035" y="4343377"/>
            <a:ext cx="208068" cy="107375"/>
          </a:xfrm>
          <a:prstGeom prst="rightArrow">
            <a:avLst>
              <a:gd name="adj1" fmla="val 50000"/>
              <a:gd name="adj2" fmla="val 81124"/>
            </a:avLst>
          </a:prstGeom>
          <a:solidFill>
            <a:srgbClr val="4DBF8E"/>
          </a:solidFill>
          <a:ln>
            <a:solidFill>
              <a:srgbClr val="4DBF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0F778BA-1809-FCD2-C6A5-415E195810F2}"/>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49</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553010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5D7F9367-009D-E77F-01F3-72C9B2C42EFC}"/>
              </a:ext>
            </a:extLst>
          </p:cNvPr>
          <p:cNvGraphicFramePr>
            <a:graphicFrameLocks/>
          </p:cNvGraphicFramePr>
          <p:nvPr>
            <p:extLst>
              <p:ext uri="{D42A27DB-BD31-4B8C-83A1-F6EECF244321}">
                <p14:modId xmlns:p14="http://schemas.microsoft.com/office/powerpoint/2010/main" val="1988617562"/>
              </p:ext>
            </p:extLst>
          </p:nvPr>
        </p:nvGraphicFramePr>
        <p:xfrm>
          <a:off x="5287571" y="813584"/>
          <a:ext cx="6763750" cy="5230832"/>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706E5DA4-50A9-F5E1-97FD-7809C5944DB7}"/>
              </a:ext>
            </a:extLst>
          </p:cNvPr>
          <p:cNvSpPr/>
          <p:nvPr/>
        </p:nvSpPr>
        <p:spPr>
          <a:xfrm>
            <a:off x="281869" y="1144934"/>
            <a:ext cx="4611050" cy="47361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1517FCB-C316-F729-5B25-0EB7159BC708}"/>
              </a:ext>
            </a:extLst>
          </p:cNvPr>
          <p:cNvSpPr>
            <a:spLocks noGrp="1"/>
          </p:cNvSpPr>
          <p:nvPr>
            <p:ph type="sldNum" sz="quarter" idx="12"/>
          </p:nvPr>
        </p:nvSpPr>
        <p:spPr/>
        <p:txBody>
          <a:bodyPr/>
          <a:lstStyle/>
          <a:p>
            <a:fld id="{D8955D86-EBE6-46A3-AC78-27FE558A77BB}" type="slidenum">
              <a:rPr lang="en-ID" smtClean="0"/>
              <a:pPr/>
              <a:t>5</a:t>
            </a:fld>
            <a:endParaRPr lang="en-ID"/>
          </a:p>
        </p:txBody>
      </p:sp>
      <p:sp>
        <p:nvSpPr>
          <p:cNvPr id="3" name="Title 2">
            <a:extLst>
              <a:ext uri="{FF2B5EF4-FFF2-40B4-BE49-F238E27FC236}">
                <a16:creationId xmlns:a16="http://schemas.microsoft.com/office/drawing/2014/main" id="{8144A544-56D1-D530-4E21-25DE6AFE8E1B}"/>
              </a:ext>
            </a:extLst>
          </p:cNvPr>
          <p:cNvSpPr>
            <a:spLocks noGrp="1"/>
          </p:cNvSpPr>
          <p:nvPr>
            <p:ph type="title"/>
          </p:nvPr>
        </p:nvSpPr>
        <p:spPr>
          <a:xfrm>
            <a:off x="281868" y="293685"/>
            <a:ext cx="8101011" cy="739775"/>
          </a:xfrm>
        </p:spPr>
        <p:txBody>
          <a:bodyPr/>
          <a:lstStyle/>
          <a:p>
            <a:r>
              <a:rPr lang="en-US">
                <a:solidFill>
                  <a:srgbClr val="E55525"/>
                </a:solidFill>
                <a:latin typeface="Arial Black" panose="020B0A04020102020204" pitchFamily="34" charset="0"/>
              </a:rPr>
              <a:t>Bullish </a:t>
            </a:r>
            <a:r>
              <a:rPr lang="en-US">
                <a:solidFill>
                  <a:srgbClr val="E55525"/>
                </a:solidFill>
              </a:rPr>
              <a:t>Outlook for Copper</a:t>
            </a:r>
            <a:endParaRPr lang="en-US">
              <a:solidFill>
                <a:srgbClr val="E55525"/>
              </a:solidFill>
              <a:latin typeface="Arial Black" panose="020B0A04020102020204" pitchFamily="34" charset="0"/>
            </a:endParaRPr>
          </a:p>
        </p:txBody>
      </p:sp>
      <p:sp>
        <p:nvSpPr>
          <p:cNvPr id="5" name="TextBox 4">
            <a:extLst>
              <a:ext uri="{FF2B5EF4-FFF2-40B4-BE49-F238E27FC236}">
                <a16:creationId xmlns:a16="http://schemas.microsoft.com/office/drawing/2014/main" id="{A88A7A5A-46D8-E395-A8BF-31F0BF57B521}"/>
              </a:ext>
            </a:extLst>
          </p:cNvPr>
          <p:cNvSpPr txBox="1"/>
          <p:nvPr/>
        </p:nvSpPr>
        <p:spPr>
          <a:xfrm>
            <a:off x="281868" y="1181686"/>
            <a:ext cx="3570401" cy="400110"/>
          </a:xfrm>
          <a:prstGeom prst="rect">
            <a:avLst/>
          </a:prstGeom>
          <a:noFill/>
        </p:spPr>
        <p:txBody>
          <a:bodyPr wrap="square" rtlCol="0">
            <a:spAutoFit/>
          </a:bodyPr>
          <a:lstStyle/>
          <a:p>
            <a:r>
              <a:rPr lang="en-US" sz="2000" b="1">
                <a:solidFill>
                  <a:schemeClr val="bg1"/>
                </a:solidFill>
              </a:rPr>
              <a:t>From Technical Perspective</a:t>
            </a:r>
          </a:p>
        </p:txBody>
      </p:sp>
      <p:sp>
        <p:nvSpPr>
          <p:cNvPr id="6" name="TextBox 5">
            <a:extLst>
              <a:ext uri="{FF2B5EF4-FFF2-40B4-BE49-F238E27FC236}">
                <a16:creationId xmlns:a16="http://schemas.microsoft.com/office/drawing/2014/main" id="{A2BB5222-FAD9-41EB-1FD3-9CD7A1F35AA6}"/>
              </a:ext>
            </a:extLst>
          </p:cNvPr>
          <p:cNvSpPr txBox="1"/>
          <p:nvPr/>
        </p:nvSpPr>
        <p:spPr>
          <a:xfrm>
            <a:off x="281868" y="1672203"/>
            <a:ext cx="3677610" cy="313932"/>
          </a:xfrm>
          <a:prstGeom prst="rect">
            <a:avLst/>
          </a:prstGeom>
          <a:noFill/>
        </p:spPr>
        <p:txBody>
          <a:bodyPr wrap="none" rtlCol="0">
            <a:spAutoFit/>
          </a:bodyPr>
          <a:lstStyle/>
          <a:p>
            <a:pPr>
              <a:lnSpc>
                <a:spcPct val="90000"/>
              </a:lnSpc>
              <a:spcAft>
                <a:spcPts val="600"/>
              </a:spcAft>
            </a:pPr>
            <a:r>
              <a:rPr lang="en-US" sz="1600" spc="-10">
                <a:solidFill>
                  <a:srgbClr val="282828"/>
                </a:solidFill>
              </a:rPr>
              <a:t>The stage is set for the next leg higher</a:t>
            </a:r>
          </a:p>
        </p:txBody>
      </p:sp>
      <p:sp>
        <p:nvSpPr>
          <p:cNvPr id="7" name="TextBox 6">
            <a:extLst>
              <a:ext uri="{FF2B5EF4-FFF2-40B4-BE49-F238E27FC236}">
                <a16:creationId xmlns:a16="http://schemas.microsoft.com/office/drawing/2014/main" id="{A5D8E1C0-B615-B67A-51A5-BD43B5334F97}"/>
              </a:ext>
            </a:extLst>
          </p:cNvPr>
          <p:cNvSpPr txBox="1"/>
          <p:nvPr/>
        </p:nvSpPr>
        <p:spPr>
          <a:xfrm>
            <a:off x="281869" y="2283656"/>
            <a:ext cx="4611050" cy="400110"/>
          </a:xfrm>
          <a:prstGeom prst="rect">
            <a:avLst/>
          </a:prstGeom>
          <a:solidFill>
            <a:srgbClr val="003C58"/>
          </a:solidFill>
        </p:spPr>
        <p:txBody>
          <a:bodyPr wrap="square" rtlCol="0">
            <a:spAutoFit/>
          </a:bodyPr>
          <a:lstStyle/>
          <a:p>
            <a:r>
              <a:rPr lang="en-US" sz="2000" b="1">
                <a:solidFill>
                  <a:schemeClr val="bg1"/>
                </a:solidFill>
              </a:rPr>
              <a:t>From Fundamental Perspective</a:t>
            </a:r>
          </a:p>
        </p:txBody>
      </p:sp>
      <p:sp>
        <p:nvSpPr>
          <p:cNvPr id="8" name="TextBox 7">
            <a:extLst>
              <a:ext uri="{FF2B5EF4-FFF2-40B4-BE49-F238E27FC236}">
                <a16:creationId xmlns:a16="http://schemas.microsoft.com/office/drawing/2014/main" id="{2955ADE3-09D9-460A-EB53-8129BAD69BC4}"/>
              </a:ext>
            </a:extLst>
          </p:cNvPr>
          <p:cNvSpPr txBox="1"/>
          <p:nvPr/>
        </p:nvSpPr>
        <p:spPr>
          <a:xfrm>
            <a:off x="281868" y="2739110"/>
            <a:ext cx="1653017" cy="338554"/>
          </a:xfrm>
          <a:prstGeom prst="rect">
            <a:avLst/>
          </a:prstGeom>
          <a:noFill/>
        </p:spPr>
        <p:txBody>
          <a:bodyPr wrap="none" rtlCol="0">
            <a:spAutoFit/>
          </a:bodyPr>
          <a:lstStyle/>
          <a:p>
            <a:r>
              <a:rPr lang="en-US" sz="1600" spc="-10">
                <a:solidFill>
                  <a:srgbClr val="282828"/>
                </a:solidFill>
              </a:rPr>
              <a:t>Driving Demand</a:t>
            </a:r>
          </a:p>
        </p:txBody>
      </p:sp>
      <p:sp>
        <p:nvSpPr>
          <p:cNvPr id="9" name="TextBox 8">
            <a:extLst>
              <a:ext uri="{FF2B5EF4-FFF2-40B4-BE49-F238E27FC236}">
                <a16:creationId xmlns:a16="http://schemas.microsoft.com/office/drawing/2014/main" id="{82F690F2-95DD-0BB4-4EED-0D46324326B7}"/>
              </a:ext>
            </a:extLst>
          </p:cNvPr>
          <p:cNvSpPr txBox="1"/>
          <p:nvPr/>
        </p:nvSpPr>
        <p:spPr>
          <a:xfrm>
            <a:off x="2044665" y="2772389"/>
            <a:ext cx="2887258" cy="1132618"/>
          </a:xfrm>
          <a:prstGeom prst="rect">
            <a:avLst/>
          </a:prstGeom>
          <a:noFill/>
        </p:spPr>
        <p:txBody>
          <a:bodyPr wrap="square" rtlCol="0">
            <a:spAutoFit/>
          </a:bodyPr>
          <a:lstStyle/>
          <a:p>
            <a:pPr marL="196850" indent="-196850">
              <a:lnSpc>
                <a:spcPct val="90000"/>
              </a:lnSpc>
              <a:spcAft>
                <a:spcPts val="600"/>
              </a:spcAft>
              <a:buFont typeface="Arial" panose="020B0604020202020204" pitchFamily="34" charset="0"/>
              <a:buChar char="•"/>
            </a:pPr>
            <a:r>
              <a:rPr lang="en-US" sz="1600" spc="-10">
                <a:solidFill>
                  <a:srgbClr val="003C58"/>
                </a:solidFill>
              </a:rPr>
              <a:t>Growth of EVs</a:t>
            </a:r>
          </a:p>
          <a:p>
            <a:pPr marL="196850" indent="-196850">
              <a:lnSpc>
                <a:spcPct val="90000"/>
              </a:lnSpc>
              <a:spcAft>
                <a:spcPts val="600"/>
              </a:spcAft>
              <a:buFont typeface="Arial" panose="020B0604020202020204" pitchFamily="34" charset="0"/>
              <a:buChar char="•"/>
            </a:pPr>
            <a:r>
              <a:rPr lang="en-US" sz="1600" spc="-10">
                <a:solidFill>
                  <a:srgbClr val="003C58"/>
                </a:solidFill>
              </a:rPr>
              <a:t>Renewable energy infrastructure</a:t>
            </a:r>
          </a:p>
          <a:p>
            <a:pPr marL="196850" indent="-196850">
              <a:lnSpc>
                <a:spcPct val="90000"/>
              </a:lnSpc>
              <a:spcAft>
                <a:spcPts val="600"/>
              </a:spcAft>
              <a:buFont typeface="Arial" panose="020B0604020202020204" pitchFamily="34" charset="0"/>
              <a:buChar char="•"/>
            </a:pPr>
            <a:r>
              <a:rPr lang="en-US" sz="1600" spc="-10">
                <a:solidFill>
                  <a:srgbClr val="003C58"/>
                </a:solidFill>
              </a:rPr>
              <a:t>AI &amp; data centers </a:t>
            </a:r>
          </a:p>
        </p:txBody>
      </p:sp>
      <p:sp>
        <p:nvSpPr>
          <p:cNvPr id="10" name="TextBox 9">
            <a:extLst>
              <a:ext uri="{FF2B5EF4-FFF2-40B4-BE49-F238E27FC236}">
                <a16:creationId xmlns:a16="http://schemas.microsoft.com/office/drawing/2014/main" id="{D00188A9-389B-3946-7968-E7599FCB2E23}"/>
              </a:ext>
            </a:extLst>
          </p:cNvPr>
          <p:cNvSpPr txBox="1"/>
          <p:nvPr/>
        </p:nvSpPr>
        <p:spPr>
          <a:xfrm>
            <a:off x="281868" y="4153941"/>
            <a:ext cx="1904689" cy="338554"/>
          </a:xfrm>
          <a:prstGeom prst="rect">
            <a:avLst/>
          </a:prstGeom>
          <a:noFill/>
        </p:spPr>
        <p:txBody>
          <a:bodyPr wrap="square" rtlCol="0">
            <a:spAutoFit/>
          </a:bodyPr>
          <a:lstStyle/>
          <a:p>
            <a:r>
              <a:rPr lang="en-US" sz="1600" spc="-10">
                <a:solidFill>
                  <a:srgbClr val="282828"/>
                </a:solidFill>
              </a:rPr>
              <a:t>Supply Constraints</a:t>
            </a:r>
          </a:p>
        </p:txBody>
      </p:sp>
      <p:sp>
        <p:nvSpPr>
          <p:cNvPr id="11" name="TextBox 10">
            <a:extLst>
              <a:ext uri="{FF2B5EF4-FFF2-40B4-BE49-F238E27FC236}">
                <a16:creationId xmlns:a16="http://schemas.microsoft.com/office/drawing/2014/main" id="{E2FD108E-9CC8-0483-EDC8-4BD1806B69C1}"/>
              </a:ext>
            </a:extLst>
          </p:cNvPr>
          <p:cNvSpPr txBox="1"/>
          <p:nvPr/>
        </p:nvSpPr>
        <p:spPr>
          <a:xfrm>
            <a:off x="2044665" y="4175758"/>
            <a:ext cx="2987050" cy="1797415"/>
          </a:xfrm>
          <a:prstGeom prst="rect">
            <a:avLst/>
          </a:prstGeom>
          <a:noFill/>
        </p:spPr>
        <p:txBody>
          <a:bodyPr wrap="square" rtlCol="0">
            <a:spAutoFit/>
          </a:bodyPr>
          <a:lstStyle/>
          <a:p>
            <a:pPr marL="196850" indent="-196850">
              <a:lnSpc>
                <a:spcPct val="90000"/>
              </a:lnSpc>
              <a:spcAft>
                <a:spcPts val="600"/>
              </a:spcAft>
              <a:buFont typeface="Arial" panose="020B0604020202020204" pitchFamily="34" charset="0"/>
              <a:buChar char="•"/>
            </a:pPr>
            <a:r>
              <a:rPr lang="en-US" sz="1600" spc="-10">
                <a:solidFill>
                  <a:srgbClr val="003C58"/>
                </a:solidFill>
              </a:rPr>
              <a:t>Deep structural deficits</a:t>
            </a:r>
            <a:br>
              <a:rPr lang="en-US" sz="1600" spc="-10">
                <a:solidFill>
                  <a:srgbClr val="003C58"/>
                </a:solidFill>
              </a:rPr>
            </a:br>
            <a:r>
              <a:rPr lang="en-US" sz="1600" spc="-10">
                <a:solidFill>
                  <a:srgbClr val="003C58"/>
                </a:solidFill>
              </a:rPr>
              <a:t>by 2027-2028 RBC &amp; JPM</a:t>
            </a:r>
          </a:p>
          <a:p>
            <a:pPr marL="196850" indent="-196850">
              <a:lnSpc>
                <a:spcPct val="90000"/>
              </a:lnSpc>
              <a:spcAft>
                <a:spcPts val="600"/>
              </a:spcAft>
              <a:buFont typeface="Arial" panose="020B0604020202020204" pitchFamily="34" charset="0"/>
              <a:buChar char="•"/>
            </a:pPr>
            <a:r>
              <a:rPr lang="en-US" sz="1600" spc="-10">
                <a:solidFill>
                  <a:srgbClr val="003C58"/>
                </a:solidFill>
              </a:rPr>
              <a:t>New mines have long lead times &amp; 8 yrs for permit &amp; construction</a:t>
            </a:r>
          </a:p>
          <a:p>
            <a:pPr marL="196850" indent="-196850">
              <a:lnSpc>
                <a:spcPct val="90000"/>
              </a:lnSpc>
              <a:spcAft>
                <a:spcPts val="600"/>
              </a:spcAft>
              <a:buFont typeface="Arial" panose="020B0604020202020204" pitchFamily="34" charset="0"/>
              <a:buChar char="•"/>
            </a:pPr>
            <a:r>
              <a:rPr lang="en-US" sz="1600" spc="-10">
                <a:solidFill>
                  <a:srgbClr val="003C58"/>
                </a:solidFill>
              </a:rPr>
              <a:t>Massive investment required to meet net zero goals</a:t>
            </a:r>
          </a:p>
        </p:txBody>
      </p:sp>
      <p:sp>
        <p:nvSpPr>
          <p:cNvPr id="4" name="TextBox 3">
            <a:extLst>
              <a:ext uri="{FF2B5EF4-FFF2-40B4-BE49-F238E27FC236}">
                <a16:creationId xmlns:a16="http://schemas.microsoft.com/office/drawing/2014/main" id="{FEDACE0A-8552-07A3-3D16-6549C96317CE}"/>
              </a:ext>
            </a:extLst>
          </p:cNvPr>
          <p:cNvSpPr txBox="1"/>
          <p:nvPr/>
        </p:nvSpPr>
        <p:spPr>
          <a:xfrm>
            <a:off x="810807" y="6600901"/>
            <a:ext cx="10951301" cy="261610"/>
          </a:xfrm>
          <a:prstGeom prst="rect">
            <a:avLst/>
          </a:prstGeom>
          <a:ln w="25400">
            <a:miter lim="400000"/>
          </a:ln>
          <a:extLst>
            <a:ext uri="{C572A759-6A51-4108-AA02-DFA0A04FC94B}">
              <ma14:wrappingTextBoxFlag xmlns:ma14="http://schemas.microsoft.com/office/mac/drawingml/2011/main" xmlns="" val="1"/>
            </a:ext>
          </a:extLst>
        </p:spPr>
        <p:txBody>
          <a:bodyPr wrap="square" tIns="60960" bIns="60960">
            <a:spAutoFit/>
          </a:bodyPr>
          <a:lstStyle>
            <a:lvl1pPr algn="ctr">
              <a:lnSpc>
                <a:spcPct val="90000"/>
              </a:lnSpc>
              <a:defRPr sz="1800">
                <a:solidFill>
                  <a:srgbClr val="A7A7A7"/>
                </a:solidFill>
                <a:latin typeface="Avenir Medium"/>
                <a:ea typeface="Avenir Medium"/>
                <a:cs typeface="Avenir Medium"/>
                <a:sym typeface="Avenir Medium"/>
              </a:defRPr>
            </a:lvl1pPr>
          </a:lstStyle>
          <a:p>
            <a:r>
              <a:rPr sz="1000" dirty="0">
                <a:solidFill>
                  <a:schemeClr val="tx1">
                    <a:lumMod val="50000"/>
                    <a:lumOff val="50000"/>
                  </a:schemeClr>
                </a:solidFill>
                <a:latin typeface="Arial" panose="020B0604020202020204" pitchFamily="34" charset="0"/>
                <a:cs typeface="Arial" panose="020B0604020202020204" pitchFamily="34" charset="0"/>
              </a:rPr>
              <a:t>Source: </a:t>
            </a:r>
            <a:r>
              <a:rPr lang="en-CA" sz="1000" dirty="0">
                <a:solidFill>
                  <a:schemeClr val="tx1">
                    <a:lumMod val="50000"/>
                    <a:lumOff val="50000"/>
                  </a:schemeClr>
                </a:solidFill>
                <a:latin typeface="Arial" panose="020B0604020202020204" pitchFamily="34" charset="0"/>
                <a:cs typeface="Arial" panose="020B0604020202020204" pitchFamily="34" charset="0"/>
              </a:rPr>
              <a:t>Bloomberg, Copper futures price. As of September 11, 2025. ($4.55 / lb)</a:t>
            </a:r>
            <a:endParaRP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50C88BE-66EF-7657-8E0B-1D0E9CF9C1F6}"/>
              </a:ext>
            </a:extLst>
          </p:cNvPr>
          <p:cNvSpPr txBox="1"/>
          <p:nvPr/>
        </p:nvSpPr>
        <p:spPr>
          <a:xfrm>
            <a:off x="5148775" y="896203"/>
            <a:ext cx="1079142" cy="276999"/>
          </a:xfrm>
          <a:prstGeom prst="rect">
            <a:avLst/>
          </a:prstGeom>
          <a:noFill/>
        </p:spPr>
        <p:txBody>
          <a:bodyPr wrap="none" rtlCol="0">
            <a:spAutoFit/>
          </a:bodyPr>
          <a:lstStyle/>
          <a:p>
            <a:r>
              <a:rPr lang="en-US" sz="1200">
                <a:solidFill>
                  <a:srgbClr val="ED7D31"/>
                </a:solidFill>
              </a:rPr>
              <a:t>Copper Price</a:t>
            </a:r>
          </a:p>
        </p:txBody>
      </p:sp>
    </p:spTree>
    <p:extLst>
      <p:ext uri="{BB962C8B-B14F-4D97-AF65-F5344CB8AC3E}">
        <p14:creationId xmlns:p14="http://schemas.microsoft.com/office/powerpoint/2010/main" val="3005324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43D2A-A6AD-402A-3C8F-E2F809D598F7}"/>
              </a:ext>
            </a:extLst>
          </p:cNvPr>
          <p:cNvSpPr>
            <a:spLocks noGrp="1"/>
          </p:cNvSpPr>
          <p:nvPr>
            <p:ph type="title"/>
          </p:nvPr>
        </p:nvSpPr>
        <p:spPr>
          <a:xfrm>
            <a:off x="642939" y="293685"/>
            <a:ext cx="11046704" cy="739775"/>
          </a:xfrm>
        </p:spPr>
        <p:txBody>
          <a:bodyPr>
            <a:normAutofit/>
          </a:bodyPr>
          <a:lstStyle/>
          <a:p>
            <a:r>
              <a:rPr lang="en-US" sz="2500"/>
              <a:t>Copper Heap Leach Mining Is Not New and Works at High Altitudes</a:t>
            </a:r>
          </a:p>
        </p:txBody>
      </p:sp>
      <p:graphicFrame>
        <p:nvGraphicFramePr>
          <p:cNvPr id="5" name="Table 4">
            <a:extLst>
              <a:ext uri="{FF2B5EF4-FFF2-40B4-BE49-F238E27FC236}">
                <a16:creationId xmlns:a16="http://schemas.microsoft.com/office/drawing/2014/main" id="{863F5C07-7074-EAD7-3FE7-EC323FB090B0}"/>
              </a:ext>
            </a:extLst>
          </p:cNvPr>
          <p:cNvGraphicFramePr>
            <a:graphicFrameLocks noGrp="1"/>
          </p:cNvGraphicFramePr>
          <p:nvPr>
            <p:extLst>
              <p:ext uri="{D42A27DB-BD31-4B8C-83A1-F6EECF244321}">
                <p14:modId xmlns:p14="http://schemas.microsoft.com/office/powerpoint/2010/main" val="676261514"/>
              </p:ext>
            </p:extLst>
          </p:nvPr>
        </p:nvGraphicFramePr>
        <p:xfrm>
          <a:off x="642939" y="1305762"/>
          <a:ext cx="11072319" cy="4574836"/>
        </p:xfrm>
        <a:graphic>
          <a:graphicData uri="http://schemas.openxmlformats.org/drawingml/2006/table">
            <a:tbl>
              <a:tblPr>
                <a:tableStyleId>{5C22544A-7EE6-4342-B048-85BDC9FD1C3A}</a:tableStyleId>
              </a:tblPr>
              <a:tblGrid>
                <a:gridCol w="2713507">
                  <a:extLst>
                    <a:ext uri="{9D8B030D-6E8A-4147-A177-3AD203B41FA5}">
                      <a16:colId xmlns:a16="http://schemas.microsoft.com/office/drawing/2014/main" val="2977285382"/>
                    </a:ext>
                  </a:extLst>
                </a:gridCol>
                <a:gridCol w="1476000">
                  <a:extLst>
                    <a:ext uri="{9D8B030D-6E8A-4147-A177-3AD203B41FA5}">
                      <a16:colId xmlns:a16="http://schemas.microsoft.com/office/drawing/2014/main" val="3420374326"/>
                    </a:ext>
                  </a:extLst>
                </a:gridCol>
                <a:gridCol w="1489918">
                  <a:extLst>
                    <a:ext uri="{9D8B030D-6E8A-4147-A177-3AD203B41FA5}">
                      <a16:colId xmlns:a16="http://schemas.microsoft.com/office/drawing/2014/main" val="233704072"/>
                    </a:ext>
                  </a:extLst>
                </a:gridCol>
                <a:gridCol w="1396894">
                  <a:extLst>
                    <a:ext uri="{9D8B030D-6E8A-4147-A177-3AD203B41FA5}">
                      <a16:colId xmlns:a16="http://schemas.microsoft.com/office/drawing/2014/main" val="3076620503"/>
                    </a:ext>
                  </a:extLst>
                </a:gridCol>
                <a:gridCol w="2700000">
                  <a:extLst>
                    <a:ext uri="{9D8B030D-6E8A-4147-A177-3AD203B41FA5}">
                      <a16:colId xmlns:a16="http://schemas.microsoft.com/office/drawing/2014/main" val="1225058069"/>
                    </a:ext>
                  </a:extLst>
                </a:gridCol>
                <a:gridCol w="1296000">
                  <a:extLst>
                    <a:ext uri="{9D8B030D-6E8A-4147-A177-3AD203B41FA5}">
                      <a16:colId xmlns:a16="http://schemas.microsoft.com/office/drawing/2014/main" val="2214934726"/>
                    </a:ext>
                  </a:extLst>
                </a:gridCol>
              </a:tblGrid>
              <a:tr h="533086">
                <a:tc>
                  <a:txBody>
                    <a:bodyPr/>
                    <a:lstStyle/>
                    <a:p>
                      <a:pPr algn="l" fontAlgn="t"/>
                      <a:r>
                        <a:rPr lang="en-CA" sz="1600" b="1" u="none" strike="noStrike">
                          <a:solidFill>
                            <a:schemeClr val="bg1"/>
                          </a:solidFill>
                          <a:effectLst/>
                        </a:rPr>
                        <a:t>Mine</a:t>
                      </a:r>
                      <a:endParaRPr lang="en-CA" sz="1600" b="1" i="0" u="none" strike="noStrike">
                        <a:solidFill>
                          <a:schemeClr val="bg1"/>
                        </a:solidFill>
                        <a:effectLst/>
                        <a:latin typeface="Arial" panose="020B0604020202020204" pitchFamily="34" charset="0"/>
                      </a:endParaRPr>
                    </a:p>
                  </a:txBody>
                  <a:tcPr marL="360000" marR="9525" marT="9525" marB="0" anchor="ctr">
                    <a:lnL w="9525" cap="flat" cmpd="sng" algn="ctr">
                      <a:noFill/>
                      <a:prstDash val="solid"/>
                      <a:round/>
                      <a:headEnd type="none" w="med" len="med"/>
                      <a:tailEnd type="none" w="med" len="med"/>
                    </a:lnL>
                    <a:lnT w="9525" cap="flat" cmpd="sng" algn="ctr">
                      <a:noFill/>
                      <a:prstDash val="solid"/>
                      <a:round/>
                      <a:headEnd type="none" w="med" len="med"/>
                      <a:tailEnd type="none" w="med" len="med"/>
                    </a:lnT>
                    <a:solidFill>
                      <a:srgbClr val="003C58"/>
                    </a:solidFill>
                  </a:tcPr>
                </a:tc>
                <a:tc>
                  <a:txBody>
                    <a:bodyPr/>
                    <a:lstStyle/>
                    <a:p>
                      <a:pPr algn="ctr" fontAlgn="t"/>
                      <a:r>
                        <a:rPr lang="en-CA" sz="1600" b="1" u="none" strike="noStrike">
                          <a:solidFill>
                            <a:schemeClr val="bg1"/>
                          </a:solidFill>
                          <a:effectLst/>
                        </a:rPr>
                        <a:t>Country</a:t>
                      </a:r>
                      <a:endParaRPr lang="en-CA" sz="1600" b="1" i="0" u="none" strike="noStrike">
                        <a:solidFill>
                          <a:schemeClr val="bg1"/>
                        </a:solidFill>
                        <a:effectLst/>
                        <a:latin typeface="Arial" panose="020B0604020202020204" pitchFamily="34" charset="0"/>
                      </a:endParaRPr>
                    </a:p>
                  </a:txBody>
                  <a:tcPr marL="9525" marR="9525" marT="9525" marB="0" anchor="ctr">
                    <a:lnT w="9525" cap="flat" cmpd="sng" algn="ctr">
                      <a:noFill/>
                      <a:prstDash val="solid"/>
                      <a:round/>
                      <a:headEnd type="none" w="med" len="med"/>
                      <a:tailEnd type="none" w="med" len="med"/>
                    </a:lnT>
                    <a:solidFill>
                      <a:srgbClr val="003C58"/>
                    </a:solidFill>
                  </a:tcPr>
                </a:tc>
                <a:tc>
                  <a:txBody>
                    <a:bodyPr/>
                    <a:lstStyle/>
                    <a:p>
                      <a:pPr algn="ctr" fontAlgn="t"/>
                      <a:r>
                        <a:rPr lang="en-CA" sz="1600" b="1" u="none" strike="noStrike">
                          <a:solidFill>
                            <a:schemeClr val="bg1"/>
                          </a:solidFill>
                          <a:effectLst/>
                        </a:rPr>
                        <a:t>Operator</a:t>
                      </a:r>
                      <a:endParaRPr lang="en-CA" sz="1600" b="1" i="0" u="none" strike="noStrike">
                        <a:solidFill>
                          <a:schemeClr val="bg1"/>
                        </a:solidFill>
                        <a:effectLst/>
                        <a:latin typeface="Arial" panose="020B0604020202020204" pitchFamily="34" charset="0"/>
                      </a:endParaRPr>
                    </a:p>
                  </a:txBody>
                  <a:tcPr marL="9525" marR="9525" marT="9525" marB="0" anchor="ctr">
                    <a:lnT w="9525" cap="flat" cmpd="sng" algn="ctr">
                      <a:noFill/>
                      <a:prstDash val="solid"/>
                      <a:round/>
                      <a:headEnd type="none" w="med" len="med"/>
                      <a:tailEnd type="none" w="med" len="med"/>
                    </a:lnT>
                    <a:solidFill>
                      <a:srgbClr val="003C58"/>
                    </a:solidFill>
                  </a:tcPr>
                </a:tc>
                <a:tc>
                  <a:txBody>
                    <a:bodyPr/>
                    <a:lstStyle/>
                    <a:p>
                      <a:pPr algn="ctr" fontAlgn="t"/>
                      <a:r>
                        <a:rPr lang="en-CA" sz="1600" b="1" u="none" strike="noStrike">
                          <a:solidFill>
                            <a:schemeClr val="bg1"/>
                          </a:solidFill>
                          <a:effectLst/>
                        </a:rPr>
                        <a:t>When</a:t>
                      </a:r>
                      <a:endParaRPr lang="en-CA" sz="1600" b="1" i="0" u="none" strike="noStrike">
                        <a:solidFill>
                          <a:schemeClr val="bg1"/>
                        </a:solidFill>
                        <a:effectLst/>
                        <a:latin typeface="Arial" panose="020B0604020202020204" pitchFamily="34" charset="0"/>
                      </a:endParaRPr>
                    </a:p>
                  </a:txBody>
                  <a:tcPr marL="9525" marR="9525" marT="9525" marB="0" anchor="ctr">
                    <a:lnT w="9525" cap="flat" cmpd="sng" algn="ctr">
                      <a:noFill/>
                      <a:prstDash val="solid"/>
                      <a:round/>
                      <a:headEnd type="none" w="med" len="med"/>
                      <a:tailEnd type="none" w="med" len="med"/>
                    </a:lnT>
                    <a:solidFill>
                      <a:srgbClr val="003C58"/>
                    </a:solidFill>
                  </a:tcPr>
                </a:tc>
                <a:tc>
                  <a:txBody>
                    <a:bodyPr/>
                    <a:lstStyle/>
                    <a:p>
                      <a:pPr algn="ctr" fontAlgn="t"/>
                      <a:r>
                        <a:rPr lang="en-CA" sz="1600" b="1" u="none" strike="noStrike">
                          <a:solidFill>
                            <a:schemeClr val="bg1"/>
                          </a:solidFill>
                          <a:effectLst/>
                        </a:rPr>
                        <a:t>Max. Annual Production*  (Cu tonnes)</a:t>
                      </a:r>
                      <a:endParaRPr lang="en-CA" sz="1600" b="1" i="0" u="none" strike="noStrike">
                        <a:solidFill>
                          <a:schemeClr val="bg1"/>
                        </a:solidFill>
                        <a:effectLst/>
                        <a:latin typeface="Arial" panose="020B0604020202020204" pitchFamily="34" charset="0"/>
                      </a:endParaRPr>
                    </a:p>
                  </a:txBody>
                  <a:tcPr marL="9525" marR="9525" marT="9525" marB="0" anchor="ctr">
                    <a:lnT w="9525" cap="flat" cmpd="sng" algn="ctr">
                      <a:noFill/>
                      <a:prstDash val="solid"/>
                      <a:round/>
                      <a:headEnd type="none" w="med" len="med"/>
                      <a:tailEnd type="none" w="med" len="med"/>
                    </a:lnT>
                    <a:solidFill>
                      <a:srgbClr val="003C58"/>
                    </a:solidFill>
                  </a:tcPr>
                </a:tc>
                <a:tc>
                  <a:txBody>
                    <a:bodyPr/>
                    <a:lstStyle/>
                    <a:p>
                      <a:pPr algn="ctr" fontAlgn="t"/>
                      <a:r>
                        <a:rPr lang="en-CA" sz="1600" b="1" u="none" strike="noStrike">
                          <a:solidFill>
                            <a:schemeClr val="bg1"/>
                          </a:solidFill>
                          <a:effectLst/>
                        </a:rPr>
                        <a:t>MASL</a:t>
                      </a:r>
                      <a:endParaRPr lang="en-CA" sz="1600" b="1" i="0" u="none" strike="noStrike">
                        <a:solidFill>
                          <a:schemeClr val="bg1"/>
                        </a:solidFill>
                        <a:effectLst/>
                        <a:latin typeface="Arial" panose="020B0604020202020204" pitchFamily="34" charset="0"/>
                      </a:endParaRPr>
                    </a:p>
                  </a:txBody>
                  <a:tcPr marL="9525" marR="9525" marT="9525" marB="0" anchor="ctr">
                    <a:lnR w="9525" cap="flat" cmpd="sng" algn="ctr">
                      <a:noFill/>
                      <a:prstDash val="solid"/>
                      <a:round/>
                      <a:headEnd type="none" w="med" len="med"/>
                      <a:tailEnd type="none" w="med" len="med"/>
                    </a:lnR>
                    <a:lnT w="9525" cap="flat" cmpd="sng" algn="ctr">
                      <a:noFill/>
                      <a:prstDash val="solid"/>
                      <a:round/>
                      <a:headEnd type="none" w="med" len="med"/>
                      <a:tailEnd type="none" w="med" len="med"/>
                    </a:lnT>
                    <a:solidFill>
                      <a:srgbClr val="003C58"/>
                    </a:solidFill>
                  </a:tcPr>
                </a:tc>
                <a:extLst>
                  <a:ext uri="{0D108BD9-81ED-4DB2-BD59-A6C34878D82A}">
                    <a16:rowId xmlns:a16="http://schemas.microsoft.com/office/drawing/2014/main" val="1104328899"/>
                  </a:ext>
                </a:extLst>
              </a:tr>
              <a:tr h="404175">
                <a:tc>
                  <a:txBody>
                    <a:bodyPr/>
                    <a:lstStyle/>
                    <a:p>
                      <a:pPr algn="l" fontAlgn="t"/>
                      <a:r>
                        <a:rPr lang="en-CA" sz="1400" b="1" u="none" strike="noStrike">
                          <a:solidFill>
                            <a:srgbClr val="0B4152"/>
                          </a:solidFill>
                          <a:effectLst/>
                        </a:rPr>
                        <a:t>Quebrada Blanca (QB1)</a:t>
                      </a:r>
                      <a:endParaRPr lang="en-CA" sz="1400" b="1" i="0" u="none" strike="noStrike">
                        <a:solidFill>
                          <a:srgbClr val="0B4152"/>
                        </a:solidFill>
                        <a:effectLst/>
                        <a:latin typeface="Arial" panose="020B0604020202020204" pitchFamily="34" charset="0"/>
                      </a:endParaRPr>
                    </a:p>
                  </a:txBody>
                  <a:tcPr marL="360000" marR="9525" marT="9525" marB="0" anchor="ctr">
                    <a:lnL w="9525" cap="flat" cmpd="sng" algn="ctr">
                      <a:noFill/>
                      <a:prstDash val="solid"/>
                      <a:round/>
                      <a:headEnd type="none" w="med" len="med"/>
                      <a:tailEnd type="none" w="med" len="med"/>
                    </a:lnL>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Chile</a:t>
                      </a:r>
                      <a:endParaRPr lang="en-CA" sz="1400" b="0" i="0" u="none" strike="noStrike">
                        <a:solidFill>
                          <a:srgbClr val="0B4152"/>
                        </a:solidFill>
                        <a:effectLst/>
                        <a:latin typeface="Arial" panose="020B0604020202020204" pitchFamily="34" charset="0"/>
                      </a:endParaRPr>
                    </a:p>
                  </a:txBody>
                  <a:tcPr marL="9525" marR="9525" marT="9525" marB="0" anchor="ctr">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Teck</a:t>
                      </a:r>
                      <a:endParaRPr lang="en-CA" sz="1400" b="0" i="0" u="none" strike="noStrike">
                        <a:solidFill>
                          <a:srgbClr val="0B4152"/>
                        </a:solidFill>
                        <a:effectLst/>
                        <a:latin typeface="Arial" panose="020B0604020202020204" pitchFamily="34" charset="0"/>
                      </a:endParaRPr>
                    </a:p>
                  </a:txBody>
                  <a:tcPr marL="9525" marR="9525" marT="9525" marB="0" anchor="ctr">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1994-2023</a:t>
                      </a:r>
                      <a:endParaRPr lang="en-CA" sz="1400" b="0" i="0" u="none" strike="noStrike">
                        <a:solidFill>
                          <a:srgbClr val="0B4152"/>
                        </a:solidFill>
                        <a:effectLst/>
                        <a:latin typeface="Arial" panose="020B0604020202020204" pitchFamily="34" charset="0"/>
                      </a:endParaRPr>
                    </a:p>
                  </a:txBody>
                  <a:tcPr marL="9525" marR="9525" marT="9525" marB="0" anchor="ctr">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87,000</a:t>
                      </a:r>
                      <a:endParaRPr lang="en-CA" sz="1400" b="0" i="0" u="none" strike="noStrike">
                        <a:solidFill>
                          <a:srgbClr val="0B4152"/>
                        </a:solidFill>
                        <a:effectLst/>
                        <a:latin typeface="Arial" panose="020B0604020202020204" pitchFamily="34" charset="0"/>
                      </a:endParaRPr>
                    </a:p>
                  </a:txBody>
                  <a:tcPr marL="9525" marR="9525" marT="9525" marB="0" anchor="ctr">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4,400 m</a:t>
                      </a:r>
                      <a:endParaRPr lang="en-CA" sz="1400" b="0" i="0" u="none" strike="noStrike">
                        <a:solidFill>
                          <a:srgbClr val="0B4152"/>
                        </a:solidFill>
                        <a:effectLst/>
                        <a:latin typeface="Arial" panose="020B0604020202020204" pitchFamily="34" charset="0"/>
                      </a:endParaRPr>
                    </a:p>
                  </a:txBody>
                  <a:tcPr marL="9525" marR="9525" marT="9525" marB="0" anchor="ctr">
                    <a:lnR w="9525" cap="flat" cmpd="sng" algn="ctr">
                      <a:noFill/>
                      <a:prstDash val="solid"/>
                      <a:round/>
                      <a:headEnd type="none" w="med" len="med"/>
                      <a:tailEnd type="none" w="med" len="med"/>
                    </a:lnR>
                    <a:lnB w="9525" cap="flat" cmpd="sng" algn="ctr">
                      <a:solidFill>
                        <a:schemeClr val="bg1">
                          <a:lumMod val="7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099051716"/>
                  </a:ext>
                </a:extLst>
              </a:tr>
              <a:tr h="404175">
                <a:tc>
                  <a:txBody>
                    <a:bodyPr/>
                    <a:lstStyle/>
                    <a:p>
                      <a:pPr algn="l" fontAlgn="t"/>
                      <a:r>
                        <a:rPr lang="en-CA" sz="1400" b="1" u="none" strike="noStrike">
                          <a:solidFill>
                            <a:srgbClr val="0B4152"/>
                          </a:solidFill>
                          <a:effectLst/>
                        </a:rPr>
                        <a:t>Spence</a:t>
                      </a:r>
                      <a:endParaRPr lang="en-CA" sz="1400" b="1" i="0" u="none" strike="noStrike">
                        <a:solidFill>
                          <a:srgbClr val="0B4152"/>
                        </a:solidFill>
                        <a:effectLst/>
                        <a:latin typeface="Arial" panose="020B0604020202020204" pitchFamily="34" charset="0"/>
                      </a:endParaRPr>
                    </a:p>
                  </a:txBody>
                  <a:tcPr marL="360000" marR="9525" marT="9525" marB="0" anchor="ctr">
                    <a:lnL w="9525"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Chile</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BHP</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2006-present</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249,000</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1,700 m</a:t>
                      </a:r>
                      <a:endParaRPr lang="en-CA" sz="1400" b="0" i="0" u="none" strike="noStrike">
                        <a:solidFill>
                          <a:srgbClr val="0B4152"/>
                        </a:solidFill>
                        <a:effectLst/>
                        <a:latin typeface="Arial" panose="020B0604020202020204" pitchFamily="34" charset="0"/>
                      </a:endParaRPr>
                    </a:p>
                  </a:txBody>
                  <a:tcPr marL="9525" marR="9525" marT="9525" marB="0" anchor="ctr">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45822004"/>
                  </a:ext>
                </a:extLst>
              </a:tr>
              <a:tr h="404175">
                <a:tc>
                  <a:txBody>
                    <a:bodyPr/>
                    <a:lstStyle/>
                    <a:p>
                      <a:pPr algn="l" fontAlgn="t"/>
                      <a:r>
                        <a:rPr lang="en-CA" sz="1400" b="1" u="none" strike="noStrike">
                          <a:solidFill>
                            <a:srgbClr val="0B4152"/>
                          </a:solidFill>
                          <a:effectLst/>
                        </a:rPr>
                        <a:t>Lomas Bayas</a:t>
                      </a:r>
                      <a:endParaRPr lang="en-CA" sz="1400" b="1" i="0" u="none" strike="noStrike">
                        <a:solidFill>
                          <a:srgbClr val="0B4152"/>
                        </a:solidFill>
                        <a:effectLst/>
                        <a:latin typeface="Arial" panose="020B0604020202020204" pitchFamily="34" charset="0"/>
                      </a:endParaRPr>
                    </a:p>
                  </a:txBody>
                  <a:tcPr marL="360000" marR="9525" marT="9525" marB="0" anchor="ctr">
                    <a:lnL w="9525"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Chile</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Glencore</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1998-present</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72,700</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1,200 m</a:t>
                      </a:r>
                      <a:endParaRPr lang="en-CA" sz="1400" b="0" i="0" u="none" strike="noStrike">
                        <a:solidFill>
                          <a:srgbClr val="0B4152"/>
                        </a:solidFill>
                        <a:effectLst/>
                        <a:latin typeface="Arial" panose="020B0604020202020204" pitchFamily="34" charset="0"/>
                      </a:endParaRPr>
                    </a:p>
                  </a:txBody>
                  <a:tcPr marL="9525" marR="9525" marT="9525" marB="0" anchor="ctr">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66865152"/>
                  </a:ext>
                </a:extLst>
              </a:tr>
              <a:tr h="404175">
                <a:tc>
                  <a:txBody>
                    <a:bodyPr/>
                    <a:lstStyle/>
                    <a:p>
                      <a:pPr algn="l" fontAlgn="t"/>
                      <a:r>
                        <a:rPr lang="en-CA" sz="1400" b="1" u="none" strike="noStrike">
                          <a:solidFill>
                            <a:srgbClr val="0B4152"/>
                          </a:solidFill>
                          <a:effectLst/>
                        </a:rPr>
                        <a:t>El Abra</a:t>
                      </a:r>
                      <a:endParaRPr lang="en-CA" sz="1400" b="1" i="0" u="none" strike="noStrike">
                        <a:solidFill>
                          <a:srgbClr val="0B4152"/>
                        </a:solidFill>
                        <a:effectLst/>
                        <a:latin typeface="Arial" panose="020B0604020202020204" pitchFamily="34" charset="0"/>
                      </a:endParaRPr>
                    </a:p>
                  </a:txBody>
                  <a:tcPr marL="360000" marR="9525" marT="9525" marB="0" anchor="ctr">
                    <a:lnL w="9525"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Chile</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Freeport</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1996-present</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98,400</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3,900 m</a:t>
                      </a:r>
                      <a:endParaRPr lang="en-CA" sz="1400" b="0" i="0" u="none" strike="noStrike">
                        <a:solidFill>
                          <a:srgbClr val="0B4152"/>
                        </a:solidFill>
                        <a:effectLst/>
                        <a:latin typeface="Arial" panose="020B0604020202020204" pitchFamily="34" charset="0"/>
                      </a:endParaRPr>
                    </a:p>
                  </a:txBody>
                  <a:tcPr marL="9525" marR="9525" marT="9525" marB="0" anchor="ctr">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61991542"/>
                  </a:ext>
                </a:extLst>
              </a:tr>
              <a:tr h="404175">
                <a:tc>
                  <a:txBody>
                    <a:bodyPr/>
                    <a:lstStyle/>
                    <a:p>
                      <a:pPr algn="l" fontAlgn="t"/>
                      <a:r>
                        <a:rPr lang="en-CA" sz="1400" b="1" u="none" strike="noStrike">
                          <a:solidFill>
                            <a:srgbClr val="0B4152"/>
                          </a:solidFill>
                          <a:effectLst/>
                        </a:rPr>
                        <a:t>Radomiro Tomic</a:t>
                      </a:r>
                      <a:endParaRPr lang="en-CA" sz="1400" b="1" i="0" u="none" strike="noStrike">
                        <a:solidFill>
                          <a:srgbClr val="0B4152"/>
                        </a:solidFill>
                        <a:effectLst/>
                        <a:latin typeface="Arial" panose="020B0604020202020204" pitchFamily="34" charset="0"/>
                      </a:endParaRPr>
                    </a:p>
                  </a:txBody>
                  <a:tcPr marL="360000" marR="9525" marT="9525" marB="0" anchor="ctr">
                    <a:lnL w="9525"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Chile</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Codelco</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1998-present</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300,000</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3,000 m</a:t>
                      </a:r>
                      <a:endParaRPr lang="en-CA" sz="1400" b="0" i="0" u="none" strike="noStrike">
                        <a:solidFill>
                          <a:srgbClr val="0B4152"/>
                        </a:solidFill>
                        <a:effectLst/>
                        <a:latin typeface="Arial" panose="020B0604020202020204" pitchFamily="34" charset="0"/>
                      </a:endParaRPr>
                    </a:p>
                  </a:txBody>
                  <a:tcPr marL="9525" marR="9525" marT="9525" marB="0" anchor="ctr">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915250800"/>
                  </a:ext>
                </a:extLst>
              </a:tr>
              <a:tr h="404175">
                <a:tc>
                  <a:txBody>
                    <a:bodyPr/>
                    <a:lstStyle/>
                    <a:p>
                      <a:pPr algn="l" fontAlgn="t"/>
                      <a:r>
                        <a:rPr lang="en-CA" sz="1400" b="1" u="none" strike="noStrike">
                          <a:solidFill>
                            <a:srgbClr val="0B4152"/>
                          </a:solidFill>
                          <a:effectLst/>
                        </a:rPr>
                        <a:t>Cerro Verde</a:t>
                      </a:r>
                      <a:endParaRPr lang="en-CA" sz="1400" b="1" i="0" u="none" strike="noStrike">
                        <a:solidFill>
                          <a:srgbClr val="0B4152"/>
                        </a:solidFill>
                        <a:effectLst/>
                        <a:latin typeface="Arial" panose="020B0604020202020204" pitchFamily="34" charset="0"/>
                      </a:endParaRPr>
                    </a:p>
                  </a:txBody>
                  <a:tcPr marL="360000" marR="9525" marT="9525" marB="0" anchor="ctr">
                    <a:lnL w="9525"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Peru</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Freeport</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1976-present</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91,000</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2,700 m</a:t>
                      </a:r>
                      <a:endParaRPr lang="en-CA" sz="1400" b="0" i="0" u="none" strike="noStrike">
                        <a:solidFill>
                          <a:srgbClr val="0B4152"/>
                        </a:solidFill>
                        <a:effectLst/>
                        <a:latin typeface="Arial" panose="020B0604020202020204" pitchFamily="34" charset="0"/>
                      </a:endParaRPr>
                    </a:p>
                  </a:txBody>
                  <a:tcPr marL="9525" marR="9525" marT="9525" marB="0" anchor="ctr">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520115940"/>
                  </a:ext>
                </a:extLst>
              </a:tr>
              <a:tr h="404175">
                <a:tc>
                  <a:txBody>
                    <a:bodyPr/>
                    <a:lstStyle/>
                    <a:p>
                      <a:pPr algn="l" fontAlgn="t"/>
                      <a:r>
                        <a:rPr lang="en-CA" sz="1400" b="1" u="none" strike="noStrike">
                          <a:solidFill>
                            <a:srgbClr val="0B4152"/>
                          </a:solidFill>
                          <a:effectLst/>
                        </a:rPr>
                        <a:t>Morenci</a:t>
                      </a:r>
                      <a:endParaRPr lang="en-CA" sz="1400" b="1" i="0" u="none" strike="noStrike">
                        <a:solidFill>
                          <a:srgbClr val="0B4152"/>
                        </a:solidFill>
                        <a:effectLst/>
                        <a:latin typeface="Arial" panose="020B0604020202020204" pitchFamily="34" charset="0"/>
                      </a:endParaRPr>
                    </a:p>
                  </a:txBody>
                  <a:tcPr marL="360000" marR="9525" marT="9525" marB="0" anchor="ctr">
                    <a:lnL w="9525"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USA</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Freeport</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1937-present</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400,000</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750 m</a:t>
                      </a:r>
                      <a:endParaRPr lang="en-CA" sz="1400" b="0" i="0" u="none" strike="noStrike">
                        <a:solidFill>
                          <a:srgbClr val="0B4152"/>
                        </a:solidFill>
                        <a:effectLst/>
                        <a:latin typeface="Arial" panose="020B0604020202020204" pitchFamily="34" charset="0"/>
                      </a:endParaRPr>
                    </a:p>
                  </a:txBody>
                  <a:tcPr marL="9525" marR="9525" marT="9525" marB="0" anchor="ctr">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34511806"/>
                  </a:ext>
                </a:extLst>
              </a:tr>
              <a:tr h="404175">
                <a:tc>
                  <a:txBody>
                    <a:bodyPr/>
                    <a:lstStyle/>
                    <a:p>
                      <a:pPr algn="l" fontAlgn="t"/>
                      <a:r>
                        <a:rPr lang="en-CA" sz="1400" b="1" u="none" strike="noStrike">
                          <a:solidFill>
                            <a:srgbClr val="0B4152"/>
                          </a:solidFill>
                          <a:effectLst/>
                        </a:rPr>
                        <a:t>Bagdad</a:t>
                      </a:r>
                      <a:endParaRPr lang="en-CA" sz="1400" b="1" i="0" u="none" strike="noStrike">
                        <a:solidFill>
                          <a:srgbClr val="0B4152"/>
                        </a:solidFill>
                        <a:effectLst/>
                        <a:latin typeface="Arial" panose="020B0604020202020204" pitchFamily="34" charset="0"/>
                      </a:endParaRPr>
                    </a:p>
                  </a:txBody>
                  <a:tcPr marL="360000" marR="9525" marT="9525" marB="0" anchor="ctr">
                    <a:lnL w="9525"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USA</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Freeport</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1970-present</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77,000</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800 m</a:t>
                      </a:r>
                      <a:endParaRPr lang="en-CA" sz="1400" b="0" i="0" u="none" strike="noStrike">
                        <a:solidFill>
                          <a:srgbClr val="0B4152"/>
                        </a:solidFill>
                        <a:effectLst/>
                        <a:latin typeface="Arial" panose="020B0604020202020204" pitchFamily="34" charset="0"/>
                      </a:endParaRPr>
                    </a:p>
                  </a:txBody>
                  <a:tcPr marL="9525" marR="9525" marT="9525" marB="0" anchor="ctr">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7552830"/>
                  </a:ext>
                </a:extLst>
              </a:tr>
              <a:tr h="404175">
                <a:tc>
                  <a:txBody>
                    <a:bodyPr/>
                    <a:lstStyle/>
                    <a:p>
                      <a:pPr algn="l" fontAlgn="t"/>
                      <a:r>
                        <a:rPr lang="en-CA" sz="1400" b="1" u="none" strike="noStrike">
                          <a:solidFill>
                            <a:srgbClr val="0B4152"/>
                          </a:solidFill>
                          <a:effectLst/>
                        </a:rPr>
                        <a:t>Caserones</a:t>
                      </a:r>
                      <a:endParaRPr lang="en-CA" sz="1400" b="1" i="0" u="none" strike="noStrike">
                        <a:solidFill>
                          <a:srgbClr val="0B4152"/>
                        </a:solidFill>
                        <a:effectLst/>
                        <a:latin typeface="Arial" panose="020B0604020202020204" pitchFamily="34" charset="0"/>
                      </a:endParaRPr>
                    </a:p>
                  </a:txBody>
                  <a:tcPr marL="360000" marR="9525" marT="9525" marB="0" anchor="ctr">
                    <a:lnL w="9525"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Chile</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Lundin</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2014-present</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35,000</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fontAlgn="t"/>
                      <a:r>
                        <a:rPr lang="en-CA" sz="1400" u="none" strike="noStrike">
                          <a:solidFill>
                            <a:srgbClr val="0B4152"/>
                          </a:solidFill>
                          <a:effectLst/>
                        </a:rPr>
                        <a:t>4,600 m</a:t>
                      </a:r>
                      <a:endParaRPr lang="en-CA" sz="1400" b="0" i="0" u="none" strike="noStrike">
                        <a:solidFill>
                          <a:srgbClr val="0B4152"/>
                        </a:solidFill>
                        <a:effectLst/>
                        <a:latin typeface="Arial" panose="020B0604020202020204" pitchFamily="34" charset="0"/>
                      </a:endParaRPr>
                    </a:p>
                  </a:txBody>
                  <a:tcPr marL="9525" marR="9525" marT="9525" marB="0" anchor="ctr">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12580137"/>
                  </a:ext>
                </a:extLst>
              </a:tr>
              <a:tr h="404175">
                <a:tc>
                  <a:txBody>
                    <a:bodyPr/>
                    <a:lstStyle/>
                    <a:p>
                      <a:pPr algn="l" fontAlgn="t"/>
                      <a:r>
                        <a:rPr lang="en-CA" sz="1400" b="1" u="none" strike="noStrike">
                          <a:solidFill>
                            <a:srgbClr val="0B4152"/>
                          </a:solidFill>
                          <a:effectLst/>
                        </a:rPr>
                        <a:t>Los Bronces</a:t>
                      </a:r>
                      <a:endParaRPr lang="en-CA" sz="1400" b="1" i="0" u="none" strike="noStrike">
                        <a:solidFill>
                          <a:srgbClr val="0B4152"/>
                        </a:solidFill>
                        <a:effectLst/>
                        <a:latin typeface="Arial" panose="020B0604020202020204" pitchFamily="34" charset="0"/>
                      </a:endParaRPr>
                    </a:p>
                  </a:txBody>
                  <a:tcPr marL="360000" marR="9525" marT="9525" marB="0" anchor="ctr">
                    <a:lnL w="9525"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fontAlgn="t"/>
                      <a:r>
                        <a:rPr lang="en-CA" sz="1400" u="none" strike="noStrike">
                          <a:solidFill>
                            <a:srgbClr val="0B4152"/>
                          </a:solidFill>
                          <a:effectLst/>
                        </a:rPr>
                        <a:t>Chile</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fontAlgn="t"/>
                      <a:r>
                        <a:rPr lang="en-CA" sz="1400" u="none" strike="noStrike">
                          <a:solidFill>
                            <a:srgbClr val="0B4152"/>
                          </a:solidFill>
                          <a:effectLst/>
                        </a:rPr>
                        <a:t>Anglo</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fontAlgn="t"/>
                      <a:r>
                        <a:rPr lang="en-CA" sz="1400" u="none" strike="noStrike">
                          <a:solidFill>
                            <a:srgbClr val="0B4152"/>
                          </a:solidFill>
                          <a:effectLst/>
                        </a:rPr>
                        <a:t>2002-present</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fontAlgn="t"/>
                      <a:r>
                        <a:rPr lang="en-CA" sz="1400" u="none" strike="noStrike">
                          <a:solidFill>
                            <a:srgbClr val="0B4152"/>
                          </a:solidFill>
                          <a:effectLst/>
                        </a:rPr>
                        <a:t>43,000</a:t>
                      </a:r>
                      <a:endParaRPr lang="en-CA" sz="1400" b="0" i="0" u="none" strike="noStrike">
                        <a:solidFill>
                          <a:srgbClr val="0B4152"/>
                        </a:solidFill>
                        <a:effectLst/>
                        <a:latin typeface="Arial" panose="020B0604020202020204" pitchFamily="34" charset="0"/>
                      </a:endParaRPr>
                    </a:p>
                  </a:txBody>
                  <a:tcPr marL="9525" marR="9525" marT="9525" marB="0" anchor="ct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fontAlgn="t"/>
                      <a:r>
                        <a:rPr lang="en-CA" sz="1400" u="none" strike="noStrike">
                          <a:solidFill>
                            <a:srgbClr val="0B4152"/>
                          </a:solidFill>
                          <a:effectLst/>
                        </a:rPr>
                        <a:t>3,500 m</a:t>
                      </a:r>
                      <a:endParaRPr lang="en-CA" sz="1400" b="0" i="0" u="none" strike="noStrike">
                        <a:solidFill>
                          <a:srgbClr val="0B4152"/>
                        </a:solidFill>
                        <a:effectLst/>
                        <a:latin typeface="Arial" panose="020B0604020202020204" pitchFamily="34" charset="0"/>
                      </a:endParaRPr>
                    </a:p>
                  </a:txBody>
                  <a:tcPr marL="9525" marR="9525" marT="9525" marB="0" anchor="ctr">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712058094"/>
                  </a:ext>
                </a:extLst>
              </a:tr>
            </a:tbl>
          </a:graphicData>
        </a:graphic>
      </p:graphicFrame>
      <p:sp>
        <p:nvSpPr>
          <p:cNvPr id="6" name="TextBox 5">
            <a:extLst>
              <a:ext uri="{FF2B5EF4-FFF2-40B4-BE49-F238E27FC236}">
                <a16:creationId xmlns:a16="http://schemas.microsoft.com/office/drawing/2014/main" id="{484D8984-A4B9-2907-710F-291BD021E2CF}"/>
              </a:ext>
            </a:extLst>
          </p:cNvPr>
          <p:cNvSpPr txBox="1"/>
          <p:nvPr/>
        </p:nvSpPr>
        <p:spPr>
          <a:xfrm>
            <a:off x="684927" y="6529886"/>
            <a:ext cx="2231701" cy="261610"/>
          </a:xfrm>
          <a:prstGeom prst="rect">
            <a:avLst/>
          </a:prstGeom>
          <a:noFill/>
        </p:spPr>
        <p:txBody>
          <a:bodyPr wrap="none" rtlCol="0">
            <a:spAutoFit/>
          </a:bodyPr>
          <a:lstStyle/>
          <a:p>
            <a:r>
              <a:rPr lang="en-CA" sz="1100">
                <a:solidFill>
                  <a:schemeClr val="tx1">
                    <a:lumMod val="75000"/>
                    <a:lumOff val="25000"/>
                  </a:schemeClr>
                </a:solidFill>
                <a:effectLst/>
              </a:rPr>
              <a:t>*from Heap Leach + SX/EW only</a:t>
            </a:r>
          </a:p>
        </p:txBody>
      </p:sp>
      <p:sp>
        <p:nvSpPr>
          <p:cNvPr id="2" name="Slide Number Placeholder 1">
            <a:extLst>
              <a:ext uri="{FF2B5EF4-FFF2-40B4-BE49-F238E27FC236}">
                <a16:creationId xmlns:a16="http://schemas.microsoft.com/office/drawing/2014/main" id="{A1824604-0F0C-0778-30D2-3CCE209C6CF9}"/>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50</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873859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9CAE2-EC40-144F-6BF5-DD6C00D32726}"/>
            </a:ext>
          </a:extLst>
        </p:cNvPr>
        <p:cNvGrpSpPr/>
        <p:nvPr/>
      </p:nvGrpSpPr>
      <p:grpSpPr>
        <a:xfrm>
          <a:off x="0" y="0"/>
          <a:ext cx="0" cy="0"/>
          <a:chOff x="0" y="0"/>
          <a:chExt cx="0" cy="0"/>
        </a:xfrm>
      </p:grpSpPr>
      <p:pic>
        <p:nvPicPr>
          <p:cNvPr id="29" name="Picture 28" descr="A group of people standing on a stage&#10;&#10;AI-generated content may be incorrect.">
            <a:extLst>
              <a:ext uri="{FF2B5EF4-FFF2-40B4-BE49-F238E27FC236}">
                <a16:creationId xmlns:a16="http://schemas.microsoft.com/office/drawing/2014/main" id="{9722088A-C671-95CD-CB4B-95258C4AA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832" y="4225654"/>
            <a:ext cx="2700000" cy="1582031"/>
          </a:xfrm>
          <a:prstGeom prst="rect">
            <a:avLst/>
          </a:prstGeom>
        </p:spPr>
      </p:pic>
      <p:pic>
        <p:nvPicPr>
          <p:cNvPr id="27" name="Picture 26" descr="A group of people sitting on chairs&#10;&#10;AI-generated content may be incorrect.">
            <a:extLst>
              <a:ext uri="{FF2B5EF4-FFF2-40B4-BE49-F238E27FC236}">
                <a16:creationId xmlns:a16="http://schemas.microsoft.com/office/drawing/2014/main" id="{B9B5B2E2-76ED-D192-BA1F-BF6B983870F5}"/>
              </a:ext>
            </a:extLst>
          </p:cNvPr>
          <p:cNvPicPr>
            <a:picLocks noChangeAspect="1"/>
          </p:cNvPicPr>
          <p:nvPr/>
        </p:nvPicPr>
        <p:blipFill>
          <a:blip r:embed="rId4">
            <a:extLst>
              <a:ext uri="{28A0092B-C50C-407E-A947-70E740481C1C}">
                <a14:useLocalDpi xmlns:a14="http://schemas.microsoft.com/office/drawing/2010/main" val="0"/>
              </a:ext>
            </a:extLst>
          </a:blip>
          <a:srcRect t="9912"/>
          <a:stretch/>
        </p:blipFill>
        <p:spPr>
          <a:xfrm>
            <a:off x="6194446" y="4225654"/>
            <a:ext cx="2700000" cy="1620006"/>
          </a:xfrm>
          <a:prstGeom prst="rect">
            <a:avLst/>
          </a:prstGeom>
        </p:spPr>
      </p:pic>
      <p:pic>
        <p:nvPicPr>
          <p:cNvPr id="25" name="Picture 24" descr="A person standing at a podium&#10;&#10;AI-generated content may be incorrect.">
            <a:extLst>
              <a:ext uri="{FF2B5EF4-FFF2-40B4-BE49-F238E27FC236}">
                <a16:creationId xmlns:a16="http://schemas.microsoft.com/office/drawing/2014/main" id="{336F4A14-750A-E36C-5E0F-C9C8747F00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7214" y="1642463"/>
            <a:ext cx="2700000" cy="1783256"/>
          </a:xfrm>
          <a:prstGeom prst="rect">
            <a:avLst/>
          </a:prstGeom>
        </p:spPr>
      </p:pic>
      <p:pic>
        <p:nvPicPr>
          <p:cNvPr id="11" name="Imagen 10" descr="Un grupo de jóvenes posando para una foto&#10;&#10;Descripción generada automáticamente">
            <a:extLst>
              <a:ext uri="{FF2B5EF4-FFF2-40B4-BE49-F238E27FC236}">
                <a16:creationId xmlns:a16="http://schemas.microsoft.com/office/drawing/2014/main" id="{830957CE-3081-5E81-BDA8-7DB12AA0C3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68570" y="1645280"/>
            <a:ext cx="2715724" cy="1810482"/>
          </a:xfrm>
          <a:prstGeom prst="rect">
            <a:avLst/>
          </a:prstGeom>
        </p:spPr>
      </p:pic>
      <p:pic>
        <p:nvPicPr>
          <p:cNvPr id="13" name="Imagen 12" descr="Un grupo de hombres con traje formal&#10;&#10;Descripción generada automáticamente">
            <a:extLst>
              <a:ext uri="{FF2B5EF4-FFF2-40B4-BE49-F238E27FC236}">
                <a16:creationId xmlns:a16="http://schemas.microsoft.com/office/drawing/2014/main" id="{5D39C81C-B1A7-1CB2-75CE-826F6DD65D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2182" y="1642462"/>
            <a:ext cx="2701227" cy="1992155"/>
          </a:xfrm>
          <a:prstGeom prst="rect">
            <a:avLst/>
          </a:prstGeom>
        </p:spPr>
      </p:pic>
      <p:pic>
        <p:nvPicPr>
          <p:cNvPr id="7" name="Imagen 6" descr="Un hombre con gafas de sol&#10;&#10;Descripción generada automáticamente con confianza baja">
            <a:extLst>
              <a:ext uri="{FF2B5EF4-FFF2-40B4-BE49-F238E27FC236}">
                <a16:creationId xmlns:a16="http://schemas.microsoft.com/office/drawing/2014/main" id="{BAB65CCE-CD6E-CD55-BEE7-C79D8B0DD6E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9414" y="4232331"/>
            <a:ext cx="2700000" cy="1518181"/>
          </a:xfrm>
          <a:prstGeom prst="rect">
            <a:avLst/>
          </a:prstGeom>
        </p:spPr>
      </p:pic>
      <p:sp>
        <p:nvSpPr>
          <p:cNvPr id="8" name="Google Shape;69;p15">
            <a:extLst>
              <a:ext uri="{FF2B5EF4-FFF2-40B4-BE49-F238E27FC236}">
                <a16:creationId xmlns:a16="http://schemas.microsoft.com/office/drawing/2014/main" id="{A860A58B-287C-0117-E3EB-21C0342817D6}"/>
              </a:ext>
            </a:extLst>
          </p:cNvPr>
          <p:cNvSpPr txBox="1"/>
          <p:nvPr/>
        </p:nvSpPr>
        <p:spPr>
          <a:xfrm>
            <a:off x="322182" y="3355228"/>
            <a:ext cx="2701227" cy="455759"/>
          </a:xfrm>
          <a:prstGeom prst="rect">
            <a:avLst/>
          </a:prstGeom>
          <a:solidFill>
            <a:srgbClr val="DDE0D0"/>
          </a:solidFill>
          <a:ln>
            <a:noFill/>
          </a:ln>
        </p:spPr>
        <p:txBody>
          <a:bodyPr spcFirstLastPara="1" wrap="square" lIns="36000" tIns="108000" rIns="36000" bIns="108000" anchor="ctr" anchorCtr="0">
            <a:noAutofit/>
          </a:bodyPr>
          <a:lstStyle/>
          <a:p>
            <a:pPr algn="ctr">
              <a:buClr>
                <a:srgbClr val="005D81"/>
              </a:buClr>
            </a:pPr>
            <a:r>
              <a:rPr lang="es-AR" sz="1000" b="1" spc="-10">
                <a:solidFill>
                  <a:schemeClr val="dk2"/>
                </a:solidFill>
                <a:latin typeface="Calibri" panose="020F0502020204030204" pitchFamily="34" charset="0"/>
                <a:ea typeface="Calibri" panose="020F0502020204030204" pitchFamily="34" charset="0"/>
                <a:cs typeface="Calibri" panose="020F0502020204030204" pitchFamily="34" charset="0"/>
              </a:rPr>
              <a:t>Michael Meding, President Milei, Rob McEwen</a:t>
            </a:r>
          </a:p>
        </p:txBody>
      </p:sp>
      <p:sp>
        <p:nvSpPr>
          <p:cNvPr id="10" name="Google Shape;69;p15">
            <a:extLst>
              <a:ext uri="{FF2B5EF4-FFF2-40B4-BE49-F238E27FC236}">
                <a16:creationId xmlns:a16="http://schemas.microsoft.com/office/drawing/2014/main" id="{493067FD-8F4E-0996-0798-B2A93DC7D9BA}"/>
              </a:ext>
            </a:extLst>
          </p:cNvPr>
          <p:cNvSpPr txBox="1"/>
          <p:nvPr/>
        </p:nvSpPr>
        <p:spPr>
          <a:xfrm>
            <a:off x="3268570" y="3345234"/>
            <a:ext cx="2719712" cy="455759"/>
          </a:xfrm>
          <a:prstGeom prst="rect">
            <a:avLst/>
          </a:prstGeom>
          <a:solidFill>
            <a:srgbClr val="DDE0D0"/>
          </a:solidFill>
          <a:ln>
            <a:noFill/>
          </a:ln>
        </p:spPr>
        <p:txBody>
          <a:bodyPr spcFirstLastPara="1" wrap="square" lIns="36000" tIns="108000" rIns="36000" bIns="108000" anchor="ctr" anchorCtr="0">
            <a:noAutofit/>
          </a:bodyPr>
          <a:lstStyle/>
          <a:p>
            <a:pPr algn="ctr">
              <a:buClr>
                <a:srgbClr val="005D81"/>
              </a:buClr>
            </a:pPr>
            <a:r>
              <a:rPr lang="en-US" sz="1000" b="1" spc="-10">
                <a:solidFill>
                  <a:schemeClr val="dk2"/>
                </a:solidFill>
                <a:latin typeface="Calibri" panose="020F0502020204030204" pitchFamily="34" charset="0"/>
                <a:ea typeface="Calibri" panose="020F0502020204030204" pitchFamily="34" charset="0"/>
                <a:cs typeface="Calibri" panose="020F0502020204030204" pitchFamily="34" charset="0"/>
              </a:rPr>
              <a:t>Rob McEwen </a:t>
            </a:r>
            <a:r>
              <a:rPr lang="en-US" sz="1000" spc="-10">
                <a:solidFill>
                  <a:schemeClr val="dk2"/>
                </a:solidFill>
                <a:latin typeface="Calibri" panose="020F0502020204030204" pitchFamily="34" charset="0"/>
                <a:ea typeface="Calibri" panose="020F0502020204030204" pitchFamily="34" charset="0"/>
                <a:cs typeface="Calibri" panose="020F0502020204030204" pitchFamily="34" charset="0"/>
              </a:rPr>
              <a:t>with </a:t>
            </a:r>
            <a:r>
              <a:rPr lang="en-US" sz="1000" b="1" spc="-10">
                <a:solidFill>
                  <a:schemeClr val="dk2"/>
                </a:solidFill>
                <a:latin typeface="Calibri" panose="020F0502020204030204" pitchFamily="34" charset="0"/>
                <a:ea typeface="Calibri" panose="020F0502020204030204" pitchFamily="34" charset="0"/>
                <a:cs typeface="Calibri" panose="020F0502020204030204" pitchFamily="34" charset="0"/>
              </a:rPr>
              <a:t>Elon Musk </a:t>
            </a:r>
            <a:r>
              <a:rPr lang="en-US" sz="1000" spc="-10">
                <a:solidFill>
                  <a:schemeClr val="dk2"/>
                </a:solidFill>
                <a:latin typeface="Calibri" panose="020F0502020204030204" pitchFamily="34" charset="0"/>
                <a:ea typeface="Calibri" panose="020F0502020204030204" pitchFamily="34" charset="0"/>
                <a:cs typeface="Calibri" panose="020F0502020204030204" pitchFamily="34" charset="0"/>
              </a:rPr>
              <a:t>at the G Zero flight</a:t>
            </a:r>
          </a:p>
        </p:txBody>
      </p:sp>
      <p:sp>
        <p:nvSpPr>
          <p:cNvPr id="23" name="Google Shape;69;p15">
            <a:extLst>
              <a:ext uri="{FF2B5EF4-FFF2-40B4-BE49-F238E27FC236}">
                <a16:creationId xmlns:a16="http://schemas.microsoft.com/office/drawing/2014/main" id="{1C3AA098-5A9A-2708-F963-ACF3346E6DA1}"/>
              </a:ext>
            </a:extLst>
          </p:cNvPr>
          <p:cNvSpPr txBox="1"/>
          <p:nvPr/>
        </p:nvSpPr>
        <p:spPr>
          <a:xfrm>
            <a:off x="339414" y="5643203"/>
            <a:ext cx="2700000" cy="455759"/>
          </a:xfrm>
          <a:prstGeom prst="rect">
            <a:avLst/>
          </a:prstGeom>
          <a:solidFill>
            <a:srgbClr val="DDE0D0"/>
          </a:solidFill>
          <a:ln>
            <a:noFill/>
          </a:ln>
        </p:spPr>
        <p:txBody>
          <a:bodyPr spcFirstLastPara="1" wrap="square" lIns="36000" tIns="108000" rIns="36000" bIns="108000" anchor="ctr" anchorCtr="0">
            <a:noAutofit/>
          </a:bodyPr>
          <a:lstStyle/>
          <a:p>
            <a:pPr algn="ctr">
              <a:buClr>
                <a:srgbClr val="005D81"/>
              </a:buClr>
            </a:pPr>
            <a:r>
              <a:rPr lang="nl-NL" sz="1000" spc="-10" err="1">
                <a:solidFill>
                  <a:schemeClr val="dk2"/>
                </a:solidFill>
                <a:latin typeface="Calibri" panose="020F0502020204030204" pitchFamily="34" charset="0"/>
                <a:ea typeface="Calibri" panose="020F0502020204030204" pitchFamily="34" charset="0"/>
                <a:cs typeface="Calibri" panose="020F0502020204030204" pitchFamily="34" charset="0"/>
              </a:rPr>
              <a:t>Visit</a:t>
            </a:r>
            <a:r>
              <a:rPr lang="nl-NL" sz="1000" spc="-10">
                <a:solidFill>
                  <a:schemeClr val="dk2"/>
                </a:solidFill>
                <a:latin typeface="Calibri" panose="020F0502020204030204" pitchFamily="34" charset="0"/>
                <a:ea typeface="Calibri" panose="020F0502020204030204" pitchFamily="34" charset="0"/>
                <a:cs typeface="Calibri" panose="020F0502020204030204" pitchFamily="34" charset="0"/>
              </a:rPr>
              <a:t> of </a:t>
            </a:r>
            <a:r>
              <a:rPr lang="nl-NL" sz="1000" b="1" spc="-10">
                <a:solidFill>
                  <a:schemeClr val="dk2"/>
                </a:solidFill>
                <a:latin typeface="Calibri" panose="020F0502020204030204" pitchFamily="34" charset="0"/>
                <a:ea typeface="Calibri" panose="020F0502020204030204" pitchFamily="34" charset="0"/>
                <a:cs typeface="Calibri" panose="020F0502020204030204" pitchFamily="34" charset="0"/>
              </a:rPr>
              <a:t>EU </a:t>
            </a:r>
            <a:r>
              <a:rPr lang="nl-NL" sz="1000" b="1" spc="-10" err="1">
                <a:solidFill>
                  <a:schemeClr val="dk2"/>
                </a:solidFill>
                <a:latin typeface="Calibri" panose="020F0502020204030204" pitchFamily="34" charset="0"/>
                <a:ea typeface="Calibri" panose="020F0502020204030204" pitchFamily="34" charset="0"/>
                <a:cs typeface="Calibri" panose="020F0502020204030204" pitchFamily="34" charset="0"/>
              </a:rPr>
              <a:t>Ambassador</a:t>
            </a:r>
            <a:r>
              <a:rPr lang="nl-NL" sz="1000" b="1" spc="-10">
                <a:solidFill>
                  <a:schemeClr val="dk2"/>
                </a:solidFill>
                <a:latin typeface="Calibri" panose="020F0502020204030204" pitchFamily="34" charset="0"/>
                <a:ea typeface="Calibri" panose="020F0502020204030204" pitchFamily="34" charset="0"/>
                <a:cs typeface="Calibri" panose="020F0502020204030204" pitchFamily="34" charset="0"/>
              </a:rPr>
              <a:t> </a:t>
            </a:r>
            <a:r>
              <a:rPr lang="nl-NL" sz="1000" b="1" spc="-10" err="1">
                <a:solidFill>
                  <a:schemeClr val="dk2"/>
                </a:solidFill>
                <a:latin typeface="Calibri" panose="020F0502020204030204" pitchFamily="34" charset="0"/>
                <a:ea typeface="Calibri" panose="020F0502020204030204" pitchFamily="34" charset="0"/>
                <a:cs typeface="Calibri" panose="020F0502020204030204" pitchFamily="34" charset="0"/>
              </a:rPr>
              <a:t>Amador</a:t>
            </a:r>
            <a:r>
              <a:rPr lang="nl-NL" sz="1000" b="1" spc="-10">
                <a:solidFill>
                  <a:schemeClr val="dk2"/>
                </a:solidFill>
                <a:latin typeface="Calibri" panose="020F0502020204030204" pitchFamily="34" charset="0"/>
                <a:ea typeface="Calibri" panose="020F0502020204030204" pitchFamily="34" charset="0"/>
                <a:cs typeface="Calibri" panose="020F0502020204030204" pitchFamily="34" charset="0"/>
              </a:rPr>
              <a:t> Sanchez Rico </a:t>
            </a:r>
          </a:p>
        </p:txBody>
      </p:sp>
      <p:sp>
        <p:nvSpPr>
          <p:cNvPr id="2" name="Title 1">
            <a:extLst>
              <a:ext uri="{FF2B5EF4-FFF2-40B4-BE49-F238E27FC236}">
                <a16:creationId xmlns:a16="http://schemas.microsoft.com/office/drawing/2014/main" id="{64556BB1-6687-A9EF-4BFC-92601E415685}"/>
              </a:ext>
            </a:extLst>
          </p:cNvPr>
          <p:cNvSpPr>
            <a:spLocks noGrp="1"/>
          </p:cNvSpPr>
          <p:nvPr>
            <p:ph type="title"/>
          </p:nvPr>
        </p:nvSpPr>
        <p:spPr>
          <a:xfrm>
            <a:off x="642939" y="293685"/>
            <a:ext cx="9307609" cy="739775"/>
          </a:xfrm>
        </p:spPr>
        <p:txBody>
          <a:bodyPr>
            <a:normAutofit fontScale="90000"/>
          </a:bodyPr>
          <a:lstStyle/>
          <a:p>
            <a:r>
              <a:rPr lang="en-US"/>
              <a:t>McEwen Inc. and McEwen Copper</a:t>
            </a:r>
            <a:br>
              <a:rPr lang="en-US"/>
            </a:br>
            <a:r>
              <a:rPr lang="en-US"/>
              <a:t>Global Leadership and Strategic Engagements</a:t>
            </a:r>
          </a:p>
        </p:txBody>
      </p:sp>
      <p:pic>
        <p:nvPicPr>
          <p:cNvPr id="4" name="Picture 3" descr="A group of men in suits&#10;&#10;AI-generated content may be incorrect.">
            <a:extLst>
              <a:ext uri="{FF2B5EF4-FFF2-40B4-BE49-F238E27FC236}">
                <a16:creationId xmlns:a16="http://schemas.microsoft.com/office/drawing/2014/main" id="{5FBD0A9C-13FC-957C-7E10-4CAC26DFD621}"/>
              </a:ext>
            </a:extLst>
          </p:cNvPr>
          <p:cNvPicPr>
            <a:picLocks noChangeAspect="1"/>
          </p:cNvPicPr>
          <p:nvPr/>
        </p:nvPicPr>
        <p:blipFill>
          <a:blip r:embed="rId9" cstate="screen">
            <a:extLst>
              <a:ext uri="{28A0092B-C50C-407E-A947-70E740481C1C}">
                <a14:useLocalDpi xmlns:a14="http://schemas.microsoft.com/office/drawing/2010/main"/>
              </a:ext>
            </a:extLst>
          </a:blip>
          <a:srcRect l="4798" r="6374" b="17091"/>
          <a:stretch/>
        </p:blipFill>
        <p:spPr>
          <a:xfrm>
            <a:off x="3263416" y="4225654"/>
            <a:ext cx="2700000" cy="1417549"/>
          </a:xfrm>
          <a:prstGeom prst="rect">
            <a:avLst/>
          </a:prstGeom>
        </p:spPr>
      </p:pic>
      <p:sp>
        <p:nvSpPr>
          <p:cNvPr id="5" name="Google Shape;69;p15">
            <a:extLst>
              <a:ext uri="{FF2B5EF4-FFF2-40B4-BE49-F238E27FC236}">
                <a16:creationId xmlns:a16="http://schemas.microsoft.com/office/drawing/2014/main" id="{4A1949B3-2BC6-07C7-20E6-3B4900357B7A}"/>
              </a:ext>
            </a:extLst>
          </p:cNvPr>
          <p:cNvSpPr txBox="1"/>
          <p:nvPr/>
        </p:nvSpPr>
        <p:spPr>
          <a:xfrm>
            <a:off x="3254800" y="5643203"/>
            <a:ext cx="2700000" cy="455759"/>
          </a:xfrm>
          <a:prstGeom prst="rect">
            <a:avLst/>
          </a:prstGeom>
          <a:solidFill>
            <a:srgbClr val="DDE0D0"/>
          </a:solidFill>
          <a:ln>
            <a:noFill/>
          </a:ln>
        </p:spPr>
        <p:txBody>
          <a:bodyPr spcFirstLastPara="1" wrap="square" lIns="36000" tIns="108000" rIns="36000" bIns="108000" anchor="ctr" anchorCtr="0">
            <a:noAutofit/>
          </a:bodyPr>
          <a:lstStyle/>
          <a:p>
            <a:pPr algn="ctr">
              <a:buClr>
                <a:srgbClr val="005D81"/>
              </a:buClr>
            </a:pPr>
            <a:r>
              <a:rPr lang="nl-NL" sz="1000" b="1" spc="-10" err="1">
                <a:solidFill>
                  <a:schemeClr val="dk2"/>
                </a:solidFill>
                <a:latin typeface="Calibri" panose="020F0502020204030204" pitchFamily="34" charset="0"/>
                <a:ea typeface="Calibri" panose="020F0502020204030204" pitchFamily="34" charset="0"/>
                <a:cs typeface="Calibri" panose="020F0502020204030204" pitchFamily="34" charset="0"/>
              </a:rPr>
              <a:t>Elon</a:t>
            </a:r>
            <a:r>
              <a:rPr lang="nl-NL" sz="1000" b="1" spc="-10">
                <a:solidFill>
                  <a:schemeClr val="dk2"/>
                </a:solidFill>
                <a:latin typeface="Calibri" panose="020F0502020204030204" pitchFamily="34" charset="0"/>
                <a:ea typeface="Calibri" panose="020F0502020204030204" pitchFamily="34" charset="0"/>
                <a:cs typeface="Calibri" panose="020F0502020204030204" pitchFamily="34" charset="0"/>
              </a:rPr>
              <a:t> </a:t>
            </a:r>
            <a:r>
              <a:rPr lang="nl-NL" sz="1000" b="1" spc="-10" err="1">
                <a:solidFill>
                  <a:schemeClr val="dk2"/>
                </a:solidFill>
                <a:latin typeface="Calibri" panose="020F0502020204030204" pitchFamily="34" charset="0"/>
                <a:ea typeface="Calibri" panose="020F0502020204030204" pitchFamily="34" charset="0"/>
                <a:cs typeface="Calibri" panose="020F0502020204030204" pitchFamily="34" charset="0"/>
              </a:rPr>
              <a:t>Musk</a:t>
            </a:r>
            <a:r>
              <a:rPr lang="nl-NL" sz="1000" b="1" spc="-10">
                <a:solidFill>
                  <a:schemeClr val="dk2"/>
                </a:solidFill>
                <a:latin typeface="Calibri" panose="020F0502020204030204" pitchFamily="34" charset="0"/>
                <a:ea typeface="Calibri" panose="020F0502020204030204" pitchFamily="34" charset="0"/>
                <a:cs typeface="Calibri" panose="020F0502020204030204" pitchFamily="34" charset="0"/>
              </a:rPr>
              <a:t>, President </a:t>
            </a:r>
            <a:r>
              <a:rPr lang="nl-NL" sz="1000" b="1" spc="-10" err="1">
                <a:solidFill>
                  <a:schemeClr val="dk2"/>
                </a:solidFill>
                <a:latin typeface="Calibri" panose="020F0502020204030204" pitchFamily="34" charset="0"/>
                <a:ea typeface="Calibri" panose="020F0502020204030204" pitchFamily="34" charset="0"/>
                <a:cs typeface="Calibri" panose="020F0502020204030204" pitchFamily="34" charset="0"/>
              </a:rPr>
              <a:t>Milei</a:t>
            </a:r>
            <a:r>
              <a:rPr lang="nl-NL" sz="1000" b="1" spc="-10">
                <a:solidFill>
                  <a:schemeClr val="dk2"/>
                </a:solidFill>
                <a:latin typeface="Calibri" panose="020F0502020204030204" pitchFamily="34" charset="0"/>
                <a:ea typeface="Calibri" panose="020F0502020204030204" pitchFamily="34" charset="0"/>
                <a:cs typeface="Calibri" panose="020F0502020204030204" pitchFamily="34" charset="0"/>
              </a:rPr>
              <a:t>, President </a:t>
            </a:r>
            <a:r>
              <a:rPr lang="nl-NL" sz="1000" b="1" spc="-10" err="1">
                <a:solidFill>
                  <a:schemeClr val="dk2"/>
                </a:solidFill>
                <a:latin typeface="Calibri" panose="020F0502020204030204" pitchFamily="34" charset="0"/>
                <a:ea typeface="Calibri" panose="020F0502020204030204" pitchFamily="34" charset="0"/>
                <a:cs typeface="Calibri" panose="020F0502020204030204" pitchFamily="34" charset="0"/>
              </a:rPr>
              <a:t>Trump</a:t>
            </a:r>
            <a:endParaRPr lang="nl-NL" sz="1000" b="1" spc="-10">
              <a:solidFill>
                <a:schemeClr val="dk2"/>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A0B7D20-FEE5-25ED-8844-BA6397042280}"/>
              </a:ext>
            </a:extLst>
          </p:cNvPr>
          <p:cNvSpPr txBox="1"/>
          <p:nvPr/>
        </p:nvSpPr>
        <p:spPr>
          <a:xfrm>
            <a:off x="3216041" y="6074836"/>
            <a:ext cx="2701228" cy="276999"/>
          </a:xfrm>
          <a:prstGeom prst="rect">
            <a:avLst/>
          </a:prstGeom>
          <a:noFill/>
        </p:spPr>
        <p:txBody>
          <a:bodyPr wrap="square" rtlCol="0">
            <a:spAutoFit/>
          </a:bodyPr>
          <a:lstStyle/>
          <a:p>
            <a:r>
              <a:rPr lang="en-US" sz="600">
                <a:solidFill>
                  <a:schemeClr val="bg1">
                    <a:lumMod val="65000"/>
                  </a:schemeClr>
                </a:solidFill>
              </a:rPr>
              <a:t>Source: https://</a:t>
            </a:r>
            <a:r>
              <a:rPr lang="en-US" sz="600" err="1">
                <a:solidFill>
                  <a:schemeClr val="bg1">
                    <a:lumMod val="65000"/>
                  </a:schemeClr>
                </a:solidFill>
              </a:rPr>
              <a:t>www.argentina.gob.ar</a:t>
            </a:r>
            <a:r>
              <a:rPr lang="en-US" sz="600">
                <a:solidFill>
                  <a:schemeClr val="bg1">
                    <a:lumMod val="65000"/>
                  </a:schemeClr>
                </a:solidFill>
              </a:rPr>
              <a:t>/</a:t>
            </a:r>
            <a:r>
              <a:rPr lang="en-US" sz="600" err="1">
                <a:solidFill>
                  <a:schemeClr val="bg1">
                    <a:lumMod val="65000"/>
                  </a:schemeClr>
                </a:solidFill>
              </a:rPr>
              <a:t>noticias</a:t>
            </a:r>
            <a:r>
              <a:rPr lang="en-US" sz="600">
                <a:solidFill>
                  <a:schemeClr val="bg1">
                    <a:lumMod val="65000"/>
                  </a:schemeClr>
                </a:solidFill>
              </a:rPr>
              <a:t>/javier-milei-insto-unirse-para-hacer-frente-la-barbarie-y-formar-una-alianza-de-naciones</a:t>
            </a:r>
          </a:p>
        </p:txBody>
      </p:sp>
      <p:sp>
        <p:nvSpPr>
          <p:cNvPr id="16" name="Google Shape;69;p15">
            <a:extLst>
              <a:ext uri="{FF2B5EF4-FFF2-40B4-BE49-F238E27FC236}">
                <a16:creationId xmlns:a16="http://schemas.microsoft.com/office/drawing/2014/main" id="{0F54270D-4005-3E91-1DCE-D188FA6A3989}"/>
              </a:ext>
            </a:extLst>
          </p:cNvPr>
          <p:cNvSpPr txBox="1"/>
          <p:nvPr/>
        </p:nvSpPr>
        <p:spPr>
          <a:xfrm>
            <a:off x="6177214" y="3355228"/>
            <a:ext cx="2701227" cy="455759"/>
          </a:xfrm>
          <a:prstGeom prst="rect">
            <a:avLst/>
          </a:prstGeom>
          <a:solidFill>
            <a:srgbClr val="DDE0D0"/>
          </a:solidFill>
          <a:ln>
            <a:noFill/>
          </a:ln>
        </p:spPr>
        <p:txBody>
          <a:bodyPr spcFirstLastPara="1" wrap="square" lIns="36000" tIns="108000" rIns="36000" bIns="108000" anchor="ctr" anchorCtr="0">
            <a:noAutofit/>
          </a:bodyPr>
          <a:lstStyle/>
          <a:p>
            <a:pPr algn="ctr">
              <a:buClr>
                <a:srgbClr val="005D81"/>
              </a:buClr>
            </a:pPr>
            <a:r>
              <a:rPr lang="es-AR" sz="1000" b="1" spc="-30">
                <a:solidFill>
                  <a:schemeClr val="dk2"/>
                </a:solidFill>
                <a:latin typeface="Calibri" panose="020F0502020204030204" pitchFamily="34" charset="0"/>
                <a:ea typeface="Calibri" panose="020F0502020204030204" pitchFamily="34" charset="0"/>
                <a:cs typeface="Calibri" panose="020F0502020204030204" pitchFamily="34" charset="0"/>
              </a:rPr>
              <a:t>Michael Meding</a:t>
            </a:r>
            <a:r>
              <a:rPr lang="es-AR" sz="1000" spc="-30">
                <a:solidFill>
                  <a:schemeClr val="dk2"/>
                </a:solidFill>
                <a:latin typeface="Calibri" panose="020F0502020204030204" pitchFamily="34" charset="0"/>
                <a:ea typeface="Calibri" panose="020F0502020204030204" pitchFamily="34" charset="0"/>
                <a:cs typeface="Calibri" panose="020F0502020204030204" pitchFamily="34" charset="0"/>
              </a:rPr>
              <a:t>, EU Raw </a:t>
            </a:r>
            <a:r>
              <a:rPr lang="es-AR" sz="1000" spc="-30" err="1">
                <a:solidFill>
                  <a:schemeClr val="dk2"/>
                </a:solidFill>
                <a:latin typeface="Calibri" panose="020F0502020204030204" pitchFamily="34" charset="0"/>
                <a:ea typeface="Calibri" panose="020F0502020204030204" pitchFamily="34" charset="0"/>
                <a:cs typeface="Calibri" panose="020F0502020204030204" pitchFamily="34" charset="0"/>
              </a:rPr>
              <a:t>Materials</a:t>
            </a:r>
            <a:r>
              <a:rPr lang="es-AR" sz="1000" spc="-30">
                <a:solidFill>
                  <a:schemeClr val="dk2"/>
                </a:solidFill>
                <a:latin typeface="Calibri" panose="020F0502020204030204" pitchFamily="34" charset="0"/>
                <a:ea typeface="Calibri" panose="020F0502020204030204" pitchFamily="34" charset="0"/>
                <a:cs typeface="Calibri" panose="020F0502020204030204" pitchFamily="34" charset="0"/>
              </a:rPr>
              <a:t> </a:t>
            </a:r>
            <a:r>
              <a:rPr lang="es-AR" sz="1000" spc="-30" err="1">
                <a:solidFill>
                  <a:schemeClr val="dk2"/>
                </a:solidFill>
                <a:latin typeface="Calibri" panose="020F0502020204030204" pitchFamily="34" charset="0"/>
                <a:ea typeface="Calibri" panose="020F0502020204030204" pitchFamily="34" charset="0"/>
                <a:cs typeface="Calibri" panose="020F0502020204030204" pitchFamily="34" charset="0"/>
              </a:rPr>
              <a:t>Week</a:t>
            </a:r>
            <a:r>
              <a:rPr lang="es-AR" sz="1000" spc="-30">
                <a:solidFill>
                  <a:schemeClr val="dk2"/>
                </a:solidFill>
                <a:latin typeface="Calibri" panose="020F0502020204030204" pitchFamily="34" charset="0"/>
                <a:ea typeface="Calibri" panose="020F0502020204030204" pitchFamily="34" charset="0"/>
                <a:cs typeface="Calibri" panose="020F0502020204030204" pitchFamily="34" charset="0"/>
              </a:rPr>
              <a:t>, </a:t>
            </a:r>
            <a:r>
              <a:rPr lang="es-AR" sz="1000" spc="-30" err="1">
                <a:solidFill>
                  <a:schemeClr val="dk2"/>
                </a:solidFill>
                <a:latin typeface="Calibri" panose="020F0502020204030204" pitchFamily="34" charset="0"/>
                <a:ea typeface="Calibri" panose="020F0502020204030204" pitchFamily="34" charset="0"/>
                <a:cs typeface="Calibri" panose="020F0502020204030204" pitchFamily="34" charset="0"/>
              </a:rPr>
              <a:t>Brussels</a:t>
            </a:r>
            <a:endParaRPr lang="es-AR" sz="1000" spc="-30">
              <a:solidFill>
                <a:schemeClr val="dk2"/>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Google Shape;69;p15">
            <a:extLst>
              <a:ext uri="{FF2B5EF4-FFF2-40B4-BE49-F238E27FC236}">
                <a16:creationId xmlns:a16="http://schemas.microsoft.com/office/drawing/2014/main" id="{E819980F-764E-F4EE-D8D3-8574975C1FCB}"/>
              </a:ext>
            </a:extLst>
          </p:cNvPr>
          <p:cNvSpPr txBox="1"/>
          <p:nvPr/>
        </p:nvSpPr>
        <p:spPr>
          <a:xfrm>
            <a:off x="9123601" y="3363054"/>
            <a:ext cx="2700000" cy="455759"/>
          </a:xfrm>
          <a:prstGeom prst="rect">
            <a:avLst/>
          </a:prstGeom>
          <a:solidFill>
            <a:srgbClr val="DDE0D0"/>
          </a:solidFill>
          <a:ln>
            <a:noFill/>
          </a:ln>
        </p:spPr>
        <p:txBody>
          <a:bodyPr spcFirstLastPara="1" wrap="square" lIns="36000" tIns="108000" rIns="36000" bIns="108000" anchor="ctr" anchorCtr="0">
            <a:noAutofit/>
          </a:bodyPr>
          <a:lstStyle/>
          <a:p>
            <a:pPr algn="ctr">
              <a:buClr>
                <a:srgbClr val="005D81"/>
              </a:buClr>
            </a:pPr>
            <a:r>
              <a:rPr lang="en-US" sz="1000" b="1" spc="-10">
                <a:solidFill>
                  <a:schemeClr val="dk2"/>
                </a:solidFill>
                <a:latin typeface="Calibri" panose="020F0502020204030204" pitchFamily="34" charset="0"/>
                <a:ea typeface="Calibri" panose="020F0502020204030204" pitchFamily="34" charset="0"/>
                <a:cs typeface="Calibri" panose="020F0502020204030204" pitchFamily="34" charset="0"/>
              </a:rPr>
              <a:t>Michael Meding</a:t>
            </a:r>
            <a:r>
              <a:rPr lang="en-US" sz="1000" spc="-10">
                <a:solidFill>
                  <a:schemeClr val="dk2"/>
                </a:solidFill>
                <a:latin typeface="Calibri" panose="020F0502020204030204" pitchFamily="34" charset="0"/>
                <a:ea typeface="Calibri" panose="020F0502020204030204" pitchFamily="34" charset="0"/>
                <a:cs typeface="Calibri" panose="020F0502020204030204" pitchFamily="34" charset="0"/>
              </a:rPr>
              <a:t>, Latin America Day, Hamburg</a:t>
            </a:r>
          </a:p>
        </p:txBody>
      </p:sp>
      <p:sp>
        <p:nvSpPr>
          <p:cNvPr id="18" name="Google Shape;69;p15">
            <a:extLst>
              <a:ext uri="{FF2B5EF4-FFF2-40B4-BE49-F238E27FC236}">
                <a16:creationId xmlns:a16="http://schemas.microsoft.com/office/drawing/2014/main" id="{7923F11E-4F9A-7E71-27F1-DAD1DF9C72B0}"/>
              </a:ext>
            </a:extLst>
          </p:cNvPr>
          <p:cNvSpPr txBox="1"/>
          <p:nvPr/>
        </p:nvSpPr>
        <p:spPr>
          <a:xfrm>
            <a:off x="6194446" y="5643203"/>
            <a:ext cx="2700000" cy="455759"/>
          </a:xfrm>
          <a:prstGeom prst="rect">
            <a:avLst/>
          </a:prstGeom>
          <a:solidFill>
            <a:srgbClr val="DDE0D0"/>
          </a:solidFill>
          <a:ln>
            <a:noFill/>
          </a:ln>
        </p:spPr>
        <p:txBody>
          <a:bodyPr spcFirstLastPara="1" wrap="square" lIns="36000" tIns="108000" rIns="36000" bIns="108000" anchor="ctr" anchorCtr="0">
            <a:noAutofit/>
          </a:bodyPr>
          <a:lstStyle/>
          <a:p>
            <a:pPr algn="ctr">
              <a:buClr>
                <a:srgbClr val="005D81"/>
              </a:buClr>
            </a:pPr>
            <a:r>
              <a:rPr lang="nl-NL" sz="1000" b="1" spc="-10">
                <a:solidFill>
                  <a:schemeClr val="dk2"/>
                </a:solidFill>
                <a:latin typeface="Calibri" panose="020F0502020204030204" pitchFamily="34" charset="0"/>
                <a:ea typeface="Calibri" panose="020F0502020204030204" pitchFamily="34" charset="0"/>
                <a:cs typeface="Calibri" panose="020F0502020204030204" pitchFamily="34" charset="0"/>
              </a:rPr>
              <a:t>Rob McEwen</a:t>
            </a:r>
            <a:r>
              <a:rPr lang="nl-NL" sz="1000" spc="-10">
                <a:solidFill>
                  <a:schemeClr val="dk2"/>
                </a:solidFill>
                <a:latin typeface="Calibri" panose="020F0502020204030204" pitchFamily="34" charset="0"/>
                <a:ea typeface="Calibri" panose="020F0502020204030204" pitchFamily="34" charset="0"/>
                <a:cs typeface="Calibri" panose="020F0502020204030204" pitchFamily="34" charset="0"/>
              </a:rPr>
              <a:t>, Paris Peace Forum Panel</a:t>
            </a:r>
            <a:endParaRPr lang="nl-NL" sz="1000" b="1" spc="-10">
              <a:solidFill>
                <a:schemeClr val="dk2"/>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Google Shape;69;p15">
            <a:extLst>
              <a:ext uri="{FF2B5EF4-FFF2-40B4-BE49-F238E27FC236}">
                <a16:creationId xmlns:a16="http://schemas.microsoft.com/office/drawing/2014/main" id="{1ED457D5-63CD-8973-EADC-5E83615FEFCE}"/>
              </a:ext>
            </a:extLst>
          </p:cNvPr>
          <p:cNvSpPr txBox="1"/>
          <p:nvPr/>
        </p:nvSpPr>
        <p:spPr>
          <a:xfrm>
            <a:off x="9109832" y="5643203"/>
            <a:ext cx="2700000" cy="455759"/>
          </a:xfrm>
          <a:prstGeom prst="rect">
            <a:avLst/>
          </a:prstGeom>
          <a:solidFill>
            <a:srgbClr val="DDE0D0"/>
          </a:solidFill>
          <a:ln>
            <a:noFill/>
          </a:ln>
        </p:spPr>
        <p:txBody>
          <a:bodyPr spcFirstLastPara="1" wrap="square" lIns="36000" tIns="108000" rIns="36000" bIns="108000" anchor="ctr" anchorCtr="0">
            <a:noAutofit/>
          </a:bodyPr>
          <a:lstStyle/>
          <a:p>
            <a:pPr algn="ctr">
              <a:buClr>
                <a:srgbClr val="005D81"/>
              </a:buClr>
            </a:pPr>
            <a:r>
              <a:rPr lang="nl-NL" sz="1000" b="1" spc="-20">
                <a:solidFill>
                  <a:schemeClr val="dk2"/>
                </a:solidFill>
                <a:latin typeface="Calibri" panose="020F0502020204030204" pitchFamily="34" charset="0"/>
                <a:ea typeface="Calibri" panose="020F0502020204030204" pitchFamily="34" charset="0"/>
                <a:cs typeface="Calibri" panose="020F0502020204030204" pitchFamily="34" charset="0"/>
              </a:rPr>
              <a:t>Rob McEwen</a:t>
            </a:r>
            <a:r>
              <a:rPr lang="nl-NL" sz="1000" spc="-20">
                <a:solidFill>
                  <a:schemeClr val="dk2"/>
                </a:solidFill>
                <a:latin typeface="Calibri" panose="020F0502020204030204" pitchFamily="34" charset="0"/>
                <a:ea typeface="Calibri" panose="020F0502020204030204" pitchFamily="34" charset="0"/>
                <a:cs typeface="Calibri" panose="020F0502020204030204" pitchFamily="34" charset="0"/>
              </a:rPr>
              <a:t>, Future Minerals Forum Saudi Arabia</a:t>
            </a:r>
          </a:p>
        </p:txBody>
      </p:sp>
      <p:pic>
        <p:nvPicPr>
          <p:cNvPr id="22" name="Picture 21" descr="A group of men sitting at a table&#10;&#10;AI-generated content may be incorrect.">
            <a:extLst>
              <a:ext uri="{FF2B5EF4-FFF2-40B4-BE49-F238E27FC236}">
                <a16:creationId xmlns:a16="http://schemas.microsoft.com/office/drawing/2014/main" id="{0627A946-C0A9-2122-6DD5-C81311FF961F}"/>
              </a:ext>
            </a:extLst>
          </p:cNvPr>
          <p:cNvPicPr>
            <a:picLocks noChangeAspect="1"/>
          </p:cNvPicPr>
          <p:nvPr/>
        </p:nvPicPr>
        <p:blipFill>
          <a:blip r:embed="rId10">
            <a:extLst>
              <a:ext uri="{28A0092B-C50C-407E-A947-70E740481C1C}">
                <a14:useLocalDpi xmlns:a14="http://schemas.microsoft.com/office/drawing/2010/main" val="0"/>
              </a:ext>
            </a:extLst>
          </a:blip>
          <a:srcRect l="10694" t="227" r="1037" b="-227"/>
          <a:stretch/>
        </p:blipFill>
        <p:spPr>
          <a:xfrm>
            <a:off x="9118448" y="1642462"/>
            <a:ext cx="2700000" cy="1720592"/>
          </a:xfrm>
          <a:prstGeom prst="rect">
            <a:avLst/>
          </a:prstGeom>
        </p:spPr>
      </p:pic>
      <p:sp>
        <p:nvSpPr>
          <p:cNvPr id="6" name="Slide Number Placeholder 1">
            <a:extLst>
              <a:ext uri="{FF2B5EF4-FFF2-40B4-BE49-F238E27FC236}">
                <a16:creationId xmlns:a16="http://schemas.microsoft.com/office/drawing/2014/main" id="{3A652070-DD41-5270-942D-4A382ED1EE31}"/>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51</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649675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0" name="Content Placeholder 4"/>
          <p:cNvSpPr txBox="1">
            <a:spLocks noGrp="1"/>
          </p:cNvSpPr>
          <p:nvPr>
            <p:ph type="body" sz="half" idx="2"/>
          </p:nvPr>
        </p:nvSpPr>
        <p:spPr>
          <a:xfrm>
            <a:off x="642939" y="1653540"/>
            <a:ext cx="10906123" cy="3330733"/>
          </a:xfrm>
          <a:prstGeom prst="rect">
            <a:avLst/>
          </a:prstGeom>
        </p:spPr>
        <p:txBody>
          <a:bodyPr vert="horz" lIns="67733" tIns="67733" rIns="67733" bIns="67733" numCol="1" spcCol="360112" rtlCol="0">
            <a:noAutofit/>
          </a:bodyPr>
          <a:lstStyle/>
          <a:p>
            <a:pPr marL="0" indent="0" algn="just">
              <a:lnSpc>
                <a:spcPct val="100000"/>
              </a:lnSpc>
              <a:buNone/>
            </a:pPr>
            <a:r>
              <a:rPr lang="en-CA" sz="1100" b="0">
                <a:solidFill>
                  <a:schemeClr val="tx1">
                    <a:lumMod val="75000"/>
                    <a:lumOff val="25000"/>
                  </a:schemeClr>
                </a:solidFill>
              </a:rPr>
              <a:t>In this presentation, we have provided information prepared or calculated according to U.S. GAAP, as well as provided some non-U.S. GAAP ("non-GAAP") performance measures. Because the non-GAAP performance measures do not have any standardized meaning prescribed by U.S. GAAP, they may not be comparable to similar measures presented by  other  companies.</a:t>
            </a:r>
          </a:p>
          <a:p>
            <a:pPr marL="0" indent="0" algn="just">
              <a:lnSpc>
                <a:spcPct val="100000"/>
              </a:lnSpc>
              <a:buNone/>
            </a:pPr>
            <a:r>
              <a:rPr lang="en-CA" sz="1100" b="1">
                <a:solidFill>
                  <a:schemeClr val="tx1">
                    <a:lumMod val="75000"/>
                    <a:lumOff val="25000"/>
                  </a:schemeClr>
                </a:solidFill>
              </a:rPr>
              <a:t>Cash Costs per GEO, C1 costs per copper pound, and All-in Sustaining Costs (“AISC”) per GEO or copper pound</a:t>
            </a:r>
          </a:p>
          <a:p>
            <a:pPr marL="0" indent="0" algn="just">
              <a:lnSpc>
                <a:spcPct val="100000"/>
              </a:lnSpc>
              <a:spcBef>
                <a:spcPts val="0"/>
              </a:spcBef>
              <a:buNone/>
            </a:pPr>
            <a:br>
              <a:rPr lang="en-CA" sz="1100" b="0">
                <a:solidFill>
                  <a:schemeClr val="tx1">
                    <a:lumMod val="75000"/>
                    <a:lumOff val="25000"/>
                  </a:schemeClr>
                </a:solidFill>
              </a:rPr>
            </a:br>
            <a:r>
              <a:rPr lang="en-CA" sz="1100" b="0">
                <a:solidFill>
                  <a:schemeClr val="tx1">
                    <a:lumMod val="75000"/>
                    <a:lumOff val="25000"/>
                  </a:schemeClr>
                </a:solidFill>
              </a:rPr>
              <a:t>Cash costs consist of mining, processing, on-site general and administrative costs, community and permitting costs related to current explorations, royalty costs, refining and treatment charges, sales costs, export taxes and operational stripping costs, but exclude non-cash depreciation and amortization. C1 costs consist of </a:t>
            </a:r>
            <a:r>
              <a:rPr lang="en-CA" sz="1100">
                <a:solidFill>
                  <a:schemeClr val="tx1">
                    <a:lumMod val="75000"/>
                    <a:lumOff val="25000"/>
                  </a:schemeClr>
                </a:solidFill>
              </a:rPr>
              <a:t>mining, processing, on-site general and administrative costs, and sales costs.  </a:t>
            </a:r>
            <a:r>
              <a:rPr lang="en-CA" sz="1100" b="0">
                <a:solidFill>
                  <a:schemeClr val="tx1">
                    <a:lumMod val="75000"/>
                    <a:lumOff val="25000"/>
                  </a:schemeClr>
                </a:solidFill>
              </a:rPr>
              <a:t>All-in sustaining cash costs consist of cash costs (as described above), plus accretion of retirement obligations, amortization of the asset retirement costs related to operating sites, sustaining exploration and development costs, sustaining capital expenditures and sustaining lease payments. </a:t>
            </a:r>
          </a:p>
          <a:p>
            <a:pPr marL="0" indent="0" algn="just">
              <a:lnSpc>
                <a:spcPct val="100000"/>
              </a:lnSpc>
              <a:buNone/>
            </a:pPr>
            <a:r>
              <a:rPr lang="en-CA" sz="1100" b="0">
                <a:solidFill>
                  <a:schemeClr val="tx1">
                    <a:lumMod val="75000"/>
                    <a:lumOff val="25000"/>
                  </a:schemeClr>
                </a:solidFill>
              </a:rPr>
              <a:t>For both cash costs and all-in sustaining costs we include our attributable share of cash costs from operations where we hold less than a 100% economic share in the production, such as MSC, where we hold a 49% interest. Cash cost and all-in sustaining cash cost per GEO or copper pound sold are calculated on a co-product basis by dividing the respective proportionate share of the total cash costs and all-in sustaining cash costs for the period attributable to each metal by the units of each respective metal sold. We use and report these measures to provide additional information regarding operational efficiencies both on a consolidated and an individual mine basis, and believe that these measures provide investors and analysts with useful information about our underlying costs of operations.</a:t>
            </a:r>
            <a:endParaRPr lang="en-CA" sz="1100">
              <a:solidFill>
                <a:schemeClr val="tx1">
                  <a:lumMod val="75000"/>
                  <a:lumOff val="25000"/>
                </a:schemeClr>
              </a:solidFill>
            </a:endParaRPr>
          </a:p>
        </p:txBody>
      </p:sp>
      <p:sp>
        <p:nvSpPr>
          <p:cNvPr id="2" name="Title 3">
            <a:extLst>
              <a:ext uri="{FF2B5EF4-FFF2-40B4-BE49-F238E27FC236}">
                <a16:creationId xmlns:a16="http://schemas.microsoft.com/office/drawing/2014/main" id="{3239621A-EEA3-7936-7556-AC82328CE70D}"/>
              </a:ext>
            </a:extLst>
          </p:cNvPr>
          <p:cNvSpPr txBox="1">
            <a:spLocks/>
          </p:cNvSpPr>
          <p:nvPr/>
        </p:nvSpPr>
        <p:spPr>
          <a:xfrm>
            <a:off x="523875" y="141285"/>
            <a:ext cx="10906122" cy="739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ID" sz="2400">
                <a:solidFill>
                  <a:srgbClr val="003C58"/>
                </a:solidFill>
                <a:latin typeface="Arial"/>
                <a:cs typeface="Arial"/>
              </a:rPr>
              <a:t>McEwen Inc.: Cautionary Note Regarding Non-GAAP Measures</a:t>
            </a:r>
          </a:p>
        </p:txBody>
      </p:sp>
      <p:sp>
        <p:nvSpPr>
          <p:cNvPr id="4" name="Slide Number Placeholder 1">
            <a:extLst>
              <a:ext uri="{FF2B5EF4-FFF2-40B4-BE49-F238E27FC236}">
                <a16:creationId xmlns:a16="http://schemas.microsoft.com/office/drawing/2014/main" id="{6AE31CAA-74A4-B74E-3B07-5414A11C8AE1}"/>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52</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137053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CD123-9CD3-5EE3-2D15-7483E3F8E423}"/>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84FFF8C8-6892-AF8D-A57B-7362C083C97F}"/>
              </a:ext>
            </a:extLst>
          </p:cNvPr>
          <p:cNvSpPr txBox="1">
            <a:spLocks/>
          </p:cNvSpPr>
          <p:nvPr/>
        </p:nvSpPr>
        <p:spPr>
          <a:xfrm>
            <a:off x="523875" y="141285"/>
            <a:ext cx="10906122" cy="739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ID" sz="2400">
                <a:solidFill>
                  <a:srgbClr val="003C58"/>
                </a:solidFill>
                <a:latin typeface="Arial"/>
                <a:cs typeface="Arial"/>
              </a:rPr>
              <a:t>Notes:</a:t>
            </a:r>
          </a:p>
        </p:txBody>
      </p:sp>
      <p:sp>
        <p:nvSpPr>
          <p:cNvPr id="4" name="Slide Number Placeholder 1">
            <a:extLst>
              <a:ext uri="{FF2B5EF4-FFF2-40B4-BE49-F238E27FC236}">
                <a16:creationId xmlns:a16="http://schemas.microsoft.com/office/drawing/2014/main" id="{6476E061-E2E4-968B-F5D6-CD0989CFB919}"/>
              </a:ext>
            </a:extLst>
          </p:cNvPr>
          <p:cNvSpPr txBox="1">
            <a:spLocks/>
          </p:cNvSpPr>
          <p:nvPr/>
        </p:nvSpPr>
        <p:spPr>
          <a:xfrm>
            <a:off x="9683718" y="6177776"/>
            <a:ext cx="2508281" cy="65123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000" b="1" smtClean="0">
                <a:solidFill>
                  <a:srgbClr val="29486C">
                    <a:alpha val="50000"/>
                  </a:srgbClr>
                </a:solidFill>
                <a:latin typeface="Arial Black" panose="020B0604020202020204" pitchFamily="34" charset="0"/>
                <a:cs typeface="Arial Black" panose="020B0604020202020204" pitchFamily="34" charset="0"/>
              </a:rPr>
              <a:pPr algn="r"/>
              <a:t>53</a:t>
            </a:fld>
            <a:endParaRPr lang="en-ID" sz="6000" b="1">
              <a:solidFill>
                <a:srgbClr val="29486C">
                  <a:alpha val="50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034476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952510-592A-A326-F7AB-9FF575B0DBC4}"/>
              </a:ext>
            </a:extLst>
          </p:cNvPr>
          <p:cNvSpPr/>
          <p:nvPr/>
        </p:nvSpPr>
        <p:spPr>
          <a:xfrm>
            <a:off x="0" y="1369113"/>
            <a:ext cx="12192000" cy="2109751"/>
          </a:xfrm>
          <a:prstGeom prst="rect">
            <a:avLst/>
          </a:prstGeom>
          <a:solidFill>
            <a:srgbClr val="003C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xtBox 10">
            <a:extLst>
              <a:ext uri="{FF2B5EF4-FFF2-40B4-BE49-F238E27FC236}">
                <a16:creationId xmlns:a16="http://schemas.microsoft.com/office/drawing/2014/main" id="{B6568149-1631-4454-8276-082196850DBF}"/>
              </a:ext>
            </a:extLst>
          </p:cNvPr>
          <p:cNvSpPr txBox="1"/>
          <p:nvPr/>
        </p:nvSpPr>
        <p:spPr>
          <a:xfrm>
            <a:off x="9660" y="1900096"/>
            <a:ext cx="12201233" cy="1028680"/>
          </a:xfrm>
          <a:prstGeom prst="rect">
            <a:avLst/>
          </a:prstGeom>
          <a:ln w="25400">
            <a:miter lim="400000"/>
          </a:ln>
          <a:extLst>
            <a:ext uri="{C572A759-6A51-4108-AA02-DFA0A04FC94B}">
              <ma14:wrappingTextBoxFlag xmlns:ma14="http://schemas.microsoft.com/office/mac/drawingml/2011/main" xmlns="" val="1"/>
            </a:ext>
          </a:extLst>
        </p:spPr>
        <p:txBody>
          <a:bodyPr wrap="square" tIns="60960" bIns="60960" anchor="t">
            <a:spAutoFit/>
          </a:bodyPr>
          <a:lstStyle>
            <a:lvl1pPr algn="ctr">
              <a:defRPr sz="5600">
                <a:solidFill>
                  <a:srgbClr val="1F4152"/>
                </a:solidFill>
                <a:latin typeface="Arial Black"/>
                <a:ea typeface="Arial Black"/>
                <a:cs typeface="Arial Black"/>
                <a:sym typeface="Arial Black"/>
              </a:defRPr>
            </a:lvl1pPr>
          </a:lstStyle>
          <a:p>
            <a:pPr lvl="0">
              <a:lnSpc>
                <a:spcPct val="120000"/>
              </a:lnSpc>
              <a:defRPr/>
            </a:pPr>
            <a:r>
              <a:rPr lang="en-US" sz="5400" b="1">
                <a:solidFill>
                  <a:schemeClr val="bg1"/>
                </a:solidFill>
                <a:latin typeface="Arial" panose="020B0604020202020204" pitchFamily="34" charset="0"/>
                <a:cs typeface="Arial" panose="020B0604020202020204" pitchFamily="34" charset="0"/>
              </a:rPr>
              <a:t>Thank you!</a:t>
            </a:r>
            <a:endParaRPr lang="en-US" sz="54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1BC34F6-82D8-8336-18E7-C5FD6496E507}"/>
              </a:ext>
            </a:extLst>
          </p:cNvPr>
          <p:cNvSpPr txBox="1"/>
          <p:nvPr/>
        </p:nvSpPr>
        <p:spPr>
          <a:xfrm>
            <a:off x="1669768" y="3840954"/>
            <a:ext cx="4182391" cy="1477328"/>
          </a:xfrm>
          <a:prstGeom prst="rect">
            <a:avLst/>
          </a:prstGeom>
          <a:noFill/>
        </p:spPr>
        <p:txBody>
          <a:bodyPr wrap="square" rtlCol="0">
            <a:spAutoFit/>
          </a:bodyPr>
          <a:lstStyle/>
          <a:p>
            <a:r>
              <a:rPr lang="en-US" b="1">
                <a:solidFill>
                  <a:srgbClr val="003C58"/>
                </a:solidFill>
              </a:rPr>
              <a:t>Stefan Spears</a:t>
            </a:r>
          </a:p>
          <a:p>
            <a:r>
              <a:rPr lang="en-US">
                <a:solidFill>
                  <a:srgbClr val="003C58"/>
                </a:solidFill>
              </a:rPr>
              <a:t>Vice President Corporate Development</a:t>
            </a:r>
          </a:p>
          <a:p>
            <a:r>
              <a:rPr lang="en-US">
                <a:solidFill>
                  <a:srgbClr val="003C58"/>
                </a:solidFill>
              </a:rPr>
              <a:t>McEwen Inc.</a:t>
            </a:r>
          </a:p>
          <a:p>
            <a:r>
              <a:rPr lang="en-US">
                <a:solidFill>
                  <a:srgbClr val="003C58"/>
                </a:solidFill>
              </a:rPr>
              <a:t>Direct: (647) 408-1849</a:t>
            </a:r>
          </a:p>
          <a:p>
            <a:r>
              <a:rPr lang="en-US">
                <a:solidFill>
                  <a:srgbClr val="003C58"/>
                </a:solidFill>
              </a:rPr>
              <a:t>Email: stefan@mcewenmining.com</a:t>
            </a:r>
          </a:p>
        </p:txBody>
      </p:sp>
      <p:sp>
        <p:nvSpPr>
          <p:cNvPr id="8" name="TextBox 7">
            <a:extLst>
              <a:ext uri="{FF2B5EF4-FFF2-40B4-BE49-F238E27FC236}">
                <a16:creationId xmlns:a16="http://schemas.microsoft.com/office/drawing/2014/main" id="{B41766B8-FC32-623C-B3BF-678F6EC0602C}"/>
              </a:ext>
            </a:extLst>
          </p:cNvPr>
          <p:cNvSpPr txBox="1"/>
          <p:nvPr/>
        </p:nvSpPr>
        <p:spPr>
          <a:xfrm>
            <a:off x="6410208" y="3882334"/>
            <a:ext cx="4112023" cy="1477328"/>
          </a:xfrm>
          <a:prstGeom prst="rect">
            <a:avLst/>
          </a:prstGeom>
          <a:noFill/>
        </p:spPr>
        <p:txBody>
          <a:bodyPr wrap="none" rtlCol="0">
            <a:spAutoFit/>
          </a:bodyPr>
          <a:lstStyle/>
          <a:p>
            <a:r>
              <a:rPr lang="en-US" b="1">
                <a:solidFill>
                  <a:srgbClr val="003C58"/>
                </a:solidFill>
              </a:rPr>
              <a:t>Michael Meding</a:t>
            </a:r>
          </a:p>
          <a:p>
            <a:r>
              <a:rPr lang="en-US">
                <a:solidFill>
                  <a:srgbClr val="003C58"/>
                </a:solidFill>
              </a:rPr>
              <a:t>Vice President and General Manager</a:t>
            </a:r>
          </a:p>
          <a:p>
            <a:r>
              <a:rPr lang="en-US">
                <a:solidFill>
                  <a:srgbClr val="003C58"/>
                </a:solidFill>
              </a:rPr>
              <a:t>McEwen Copper</a:t>
            </a:r>
          </a:p>
          <a:p>
            <a:r>
              <a:rPr lang="en-US">
                <a:solidFill>
                  <a:srgbClr val="003C58"/>
                </a:solidFill>
              </a:rPr>
              <a:t>Direct: (775) 375-7125</a:t>
            </a:r>
          </a:p>
          <a:p>
            <a:r>
              <a:rPr lang="en-US">
                <a:solidFill>
                  <a:srgbClr val="003C58"/>
                </a:solidFill>
              </a:rPr>
              <a:t>Email: mmeding@mcewenmining.com</a:t>
            </a:r>
          </a:p>
        </p:txBody>
      </p:sp>
      <p:pic>
        <p:nvPicPr>
          <p:cNvPr id="5" name="Picture 4">
            <a:extLst>
              <a:ext uri="{FF2B5EF4-FFF2-40B4-BE49-F238E27FC236}">
                <a16:creationId xmlns:a16="http://schemas.microsoft.com/office/drawing/2014/main" id="{A0C7F5B9-9534-8351-76A9-6978117F2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85" y="5643111"/>
            <a:ext cx="2038444" cy="1157127"/>
          </a:xfrm>
          <a:prstGeom prst="rect">
            <a:avLst/>
          </a:prstGeom>
        </p:spPr>
      </p:pic>
    </p:spTree>
    <p:extLst>
      <p:ext uri="{BB962C8B-B14F-4D97-AF65-F5344CB8AC3E}">
        <p14:creationId xmlns:p14="http://schemas.microsoft.com/office/powerpoint/2010/main" val="188396724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hart 37">
            <a:extLst>
              <a:ext uri="{FF2B5EF4-FFF2-40B4-BE49-F238E27FC236}">
                <a16:creationId xmlns:a16="http://schemas.microsoft.com/office/drawing/2014/main" id="{4F969DAD-EDB4-E3DB-1691-2773A90A422B}"/>
              </a:ext>
            </a:extLst>
          </p:cNvPr>
          <p:cNvGraphicFramePr>
            <a:graphicFrameLocks/>
          </p:cNvGraphicFramePr>
          <p:nvPr>
            <p:extLst>
              <p:ext uri="{D42A27DB-BD31-4B8C-83A1-F6EECF244321}">
                <p14:modId xmlns:p14="http://schemas.microsoft.com/office/powerpoint/2010/main" val="1634652347"/>
              </p:ext>
            </p:extLst>
          </p:nvPr>
        </p:nvGraphicFramePr>
        <p:xfrm>
          <a:off x="653579" y="1324462"/>
          <a:ext cx="10368119" cy="4585636"/>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EFD897F0-149E-F870-7447-196BB4CFECB9}"/>
              </a:ext>
            </a:extLst>
          </p:cNvPr>
          <p:cNvCxnSpPr>
            <a:cxnSpLocks/>
          </p:cNvCxnSpPr>
          <p:nvPr/>
        </p:nvCxnSpPr>
        <p:spPr>
          <a:xfrm>
            <a:off x="1406062" y="5597367"/>
            <a:ext cx="100721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52AFAC1-6885-D14C-BC46-A257F39E1C10}"/>
              </a:ext>
            </a:extLst>
          </p:cNvPr>
          <p:cNvSpPr txBox="1"/>
          <p:nvPr/>
        </p:nvSpPr>
        <p:spPr>
          <a:xfrm>
            <a:off x="38427" y="2570133"/>
            <a:ext cx="1023970" cy="147732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algn="ctr" defTabSz="1219170" hangingPunct="0"/>
            <a:r>
              <a:rPr lang="en-US" sz="1600" b="1" spc="-50">
                <a:solidFill>
                  <a:schemeClr val="tx1">
                    <a:lumMod val="75000"/>
                    <a:lumOff val="25000"/>
                  </a:schemeClr>
                </a:solidFill>
                <a:latin typeface="Arial" panose="020B0604020202020204" pitchFamily="34" charset="0"/>
                <a:cs typeface="Arial" panose="020B0604020202020204" pitchFamily="34" charset="0"/>
                <a:sym typeface="Montserrat SemiBold"/>
              </a:rPr>
              <a:t># of Gold </a:t>
            </a:r>
            <a:r>
              <a:rPr lang="en-US" sz="1600" b="1" spc="-50">
                <a:solidFill>
                  <a:schemeClr val="tx1">
                    <a:lumMod val="75000"/>
                    <a:lumOff val="25000"/>
                  </a:schemeClr>
                </a:solidFill>
                <a:latin typeface="Arial" panose="020B0604020202020204" pitchFamily="34" charset="0"/>
                <a:cs typeface="Arial" panose="020B0604020202020204" pitchFamily="34" charset="0"/>
              </a:rPr>
              <a:t>Ounces</a:t>
            </a:r>
          </a:p>
          <a:p>
            <a:pPr algn="ctr" defTabSz="1219170" hangingPunct="0"/>
            <a:r>
              <a:rPr lang="en-US" sz="1600" b="1" spc="-50">
                <a:solidFill>
                  <a:schemeClr val="tx1">
                    <a:lumMod val="75000"/>
                    <a:lumOff val="25000"/>
                  </a:schemeClr>
                </a:solidFill>
                <a:latin typeface="Arial" panose="020B0604020202020204" pitchFamily="34" charset="0"/>
                <a:cs typeface="Arial" panose="020B0604020202020204" pitchFamily="34" charset="0"/>
              </a:rPr>
              <a:t>to B</a:t>
            </a:r>
            <a:r>
              <a:rPr lang="en-US" sz="1600" b="1" spc="-50">
                <a:solidFill>
                  <a:schemeClr val="tx1">
                    <a:lumMod val="75000"/>
                    <a:lumOff val="25000"/>
                  </a:schemeClr>
                </a:solidFill>
                <a:latin typeface="Arial" panose="020B0604020202020204" pitchFamily="34" charset="0"/>
                <a:cs typeface="Arial" panose="020B0604020202020204" pitchFamily="34" charset="0"/>
                <a:sym typeface="Montserrat SemiBold"/>
              </a:rPr>
              <a:t>uy the Dow</a:t>
            </a:r>
          </a:p>
        </p:txBody>
      </p:sp>
      <p:sp>
        <p:nvSpPr>
          <p:cNvPr id="2" name="Title 1">
            <a:extLst>
              <a:ext uri="{FF2B5EF4-FFF2-40B4-BE49-F238E27FC236}">
                <a16:creationId xmlns:a16="http://schemas.microsoft.com/office/drawing/2014/main" id="{35160451-D3EA-F447-92C0-BEB3DBC3C835}"/>
              </a:ext>
            </a:extLst>
          </p:cNvPr>
          <p:cNvSpPr>
            <a:spLocks noGrp="1"/>
          </p:cNvSpPr>
          <p:nvPr>
            <p:ph type="title"/>
          </p:nvPr>
        </p:nvSpPr>
        <p:spPr>
          <a:xfrm>
            <a:off x="695326" y="642913"/>
            <a:ext cx="11036871" cy="739775"/>
          </a:xfrm>
        </p:spPr>
        <p:txBody>
          <a:bodyPr>
            <a:normAutofit fontScale="90000"/>
          </a:bodyPr>
          <a:lstStyle/>
          <a:p>
            <a:r>
              <a:rPr lang="en-US" sz="2400"/>
              <a:t>129 Years of History: Number of Ounces of Gold to Buy DJIA</a:t>
            </a:r>
            <a:br>
              <a:rPr lang="en-US" sz="2400"/>
            </a:br>
            <a:endParaRPr lang="en-US" sz="2400"/>
          </a:p>
        </p:txBody>
      </p:sp>
      <p:sp>
        <p:nvSpPr>
          <p:cNvPr id="5" name="TextBox 4">
            <a:extLst>
              <a:ext uri="{FF2B5EF4-FFF2-40B4-BE49-F238E27FC236}">
                <a16:creationId xmlns:a16="http://schemas.microsoft.com/office/drawing/2014/main" id="{36548A14-F27E-5241-98F8-23F4D8797D09}"/>
              </a:ext>
            </a:extLst>
          </p:cNvPr>
          <p:cNvSpPr txBox="1"/>
          <p:nvPr/>
        </p:nvSpPr>
        <p:spPr>
          <a:xfrm>
            <a:off x="1210734" y="6241910"/>
            <a:ext cx="70147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9" tIns="121919" rIns="121919" bIns="121919" numCol="1" spcCol="38100" rtlCol="0" anchor="t">
            <a:spAutoFit/>
          </a:bodyPr>
          <a:lstStyle/>
          <a:p>
            <a:pPr defTabSz="1219170" hangingPunct="0"/>
            <a:r>
              <a:rPr lang="en-US" sz="1600" b="1">
                <a:solidFill>
                  <a:schemeClr val="tx1">
                    <a:lumMod val="75000"/>
                    <a:lumOff val="25000"/>
                  </a:schemeClr>
                </a:solidFill>
                <a:latin typeface="Arial" panose="020B0604020202020204" pitchFamily="34" charset="0"/>
                <a:cs typeface="Arial" panose="020B0604020202020204" pitchFamily="34" charset="0"/>
                <a:sym typeface="Montserrat SemiBold"/>
              </a:rPr>
              <a:t>1896</a:t>
            </a:r>
            <a:endParaRPr lang="en-US" sz="1467" b="1">
              <a:solidFill>
                <a:schemeClr val="tx1">
                  <a:lumMod val="75000"/>
                  <a:lumOff val="25000"/>
                </a:schemeClr>
              </a:solidFill>
              <a:latin typeface="Arial" panose="020B0604020202020204" pitchFamily="34" charset="0"/>
              <a:cs typeface="Arial" panose="020B0604020202020204" pitchFamily="34" charset="0"/>
              <a:sym typeface="Montserrat SemiBold"/>
            </a:endParaRPr>
          </a:p>
        </p:txBody>
      </p:sp>
      <p:sp>
        <p:nvSpPr>
          <p:cNvPr id="6" name="TextBox 5">
            <a:extLst>
              <a:ext uri="{FF2B5EF4-FFF2-40B4-BE49-F238E27FC236}">
                <a16:creationId xmlns:a16="http://schemas.microsoft.com/office/drawing/2014/main" id="{67EBB74D-66A2-DE4F-984C-F2F0BCD22D35}"/>
              </a:ext>
            </a:extLst>
          </p:cNvPr>
          <p:cNvSpPr txBox="1"/>
          <p:nvPr/>
        </p:nvSpPr>
        <p:spPr>
          <a:xfrm>
            <a:off x="10165956" y="6241910"/>
            <a:ext cx="70147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9" tIns="121919" rIns="121919" bIns="121919" numCol="1" spcCol="38100" rtlCol="0" anchor="t">
            <a:spAutoFit/>
          </a:bodyPr>
          <a:lstStyle/>
          <a:p>
            <a:pPr defTabSz="1219170" hangingPunct="0"/>
            <a:r>
              <a:rPr lang="en-US" sz="1600" b="1">
                <a:solidFill>
                  <a:schemeClr val="tx1">
                    <a:lumMod val="75000"/>
                    <a:lumOff val="25000"/>
                  </a:schemeClr>
                </a:solidFill>
                <a:latin typeface="Arial" panose="020B0604020202020204" pitchFamily="34" charset="0"/>
                <a:cs typeface="Arial" panose="020B0604020202020204" pitchFamily="34" charset="0"/>
                <a:sym typeface="Montserrat SemiBold"/>
              </a:rPr>
              <a:t>2020</a:t>
            </a:r>
            <a:endParaRPr lang="en-US" sz="1467" b="1">
              <a:solidFill>
                <a:schemeClr val="tx1">
                  <a:lumMod val="75000"/>
                  <a:lumOff val="25000"/>
                </a:schemeClr>
              </a:solidFill>
              <a:latin typeface="Arial" panose="020B0604020202020204" pitchFamily="34" charset="0"/>
              <a:cs typeface="Arial" panose="020B0604020202020204" pitchFamily="34" charset="0"/>
              <a:sym typeface="Montserrat SemiBold"/>
            </a:endParaRPr>
          </a:p>
        </p:txBody>
      </p:sp>
      <p:sp>
        <p:nvSpPr>
          <p:cNvPr id="7" name="TextBox 6">
            <a:extLst>
              <a:ext uri="{FF2B5EF4-FFF2-40B4-BE49-F238E27FC236}">
                <a16:creationId xmlns:a16="http://schemas.microsoft.com/office/drawing/2014/main" id="{F4C869F5-CD50-764D-A339-F0EE1AFA98A7}"/>
              </a:ext>
            </a:extLst>
          </p:cNvPr>
          <p:cNvSpPr txBox="1"/>
          <p:nvPr/>
        </p:nvSpPr>
        <p:spPr>
          <a:xfrm>
            <a:off x="8673419" y="6241910"/>
            <a:ext cx="70147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9" tIns="121919" rIns="121919" bIns="121919" numCol="1" spcCol="38100" rtlCol="0" anchor="t">
            <a:spAutoFit/>
          </a:bodyPr>
          <a:lstStyle/>
          <a:p>
            <a:pPr defTabSz="1219170" hangingPunct="0"/>
            <a:r>
              <a:rPr lang="en-US" sz="1600" b="1">
                <a:solidFill>
                  <a:schemeClr val="tx1">
                    <a:lumMod val="75000"/>
                    <a:lumOff val="25000"/>
                  </a:schemeClr>
                </a:solidFill>
                <a:latin typeface="Arial" panose="020B0604020202020204" pitchFamily="34" charset="0"/>
                <a:cs typeface="Arial" panose="020B0604020202020204" pitchFamily="34" charset="0"/>
                <a:sym typeface="Montserrat SemiBold"/>
              </a:rPr>
              <a:t>2000</a:t>
            </a:r>
            <a:endParaRPr lang="en-US" sz="1467" b="1">
              <a:solidFill>
                <a:schemeClr val="tx1">
                  <a:lumMod val="75000"/>
                  <a:lumOff val="25000"/>
                </a:schemeClr>
              </a:solidFill>
              <a:latin typeface="Arial" panose="020B0604020202020204" pitchFamily="34" charset="0"/>
              <a:cs typeface="Arial" panose="020B0604020202020204" pitchFamily="34" charset="0"/>
              <a:sym typeface="Montserrat SemiBold"/>
            </a:endParaRPr>
          </a:p>
        </p:txBody>
      </p:sp>
      <p:sp>
        <p:nvSpPr>
          <p:cNvPr id="8" name="TextBox 7">
            <a:extLst>
              <a:ext uri="{FF2B5EF4-FFF2-40B4-BE49-F238E27FC236}">
                <a16:creationId xmlns:a16="http://schemas.microsoft.com/office/drawing/2014/main" id="{6AAEF740-229F-F244-A12A-25EFE3B8AB5A}"/>
              </a:ext>
            </a:extLst>
          </p:cNvPr>
          <p:cNvSpPr txBox="1"/>
          <p:nvPr/>
        </p:nvSpPr>
        <p:spPr>
          <a:xfrm>
            <a:off x="7180882" y="6241910"/>
            <a:ext cx="70147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9" tIns="121919" rIns="121919" bIns="121919" numCol="1" spcCol="38100" rtlCol="0" anchor="t">
            <a:spAutoFit/>
          </a:bodyPr>
          <a:lstStyle/>
          <a:p>
            <a:pPr defTabSz="1219170" hangingPunct="0"/>
            <a:r>
              <a:rPr lang="en-US" sz="1600" b="1">
                <a:solidFill>
                  <a:schemeClr val="tx1">
                    <a:lumMod val="75000"/>
                    <a:lumOff val="25000"/>
                  </a:schemeClr>
                </a:solidFill>
                <a:latin typeface="Arial" panose="020B0604020202020204" pitchFamily="34" charset="0"/>
                <a:cs typeface="Arial" panose="020B0604020202020204" pitchFamily="34" charset="0"/>
                <a:sym typeface="Montserrat SemiBold"/>
              </a:rPr>
              <a:t>1980</a:t>
            </a:r>
            <a:endParaRPr lang="en-US" sz="1467" b="1">
              <a:solidFill>
                <a:schemeClr val="tx1">
                  <a:lumMod val="75000"/>
                  <a:lumOff val="25000"/>
                </a:schemeClr>
              </a:solidFill>
              <a:latin typeface="Arial" panose="020B0604020202020204" pitchFamily="34" charset="0"/>
              <a:cs typeface="Arial" panose="020B0604020202020204" pitchFamily="34" charset="0"/>
              <a:sym typeface="Montserrat SemiBold"/>
            </a:endParaRPr>
          </a:p>
        </p:txBody>
      </p:sp>
      <p:sp>
        <p:nvSpPr>
          <p:cNvPr id="9" name="TextBox 8">
            <a:extLst>
              <a:ext uri="{FF2B5EF4-FFF2-40B4-BE49-F238E27FC236}">
                <a16:creationId xmlns:a16="http://schemas.microsoft.com/office/drawing/2014/main" id="{46235D42-A58D-6947-A3BF-8238CD83D441}"/>
              </a:ext>
            </a:extLst>
          </p:cNvPr>
          <p:cNvSpPr txBox="1"/>
          <p:nvPr/>
        </p:nvSpPr>
        <p:spPr>
          <a:xfrm>
            <a:off x="5688345" y="6241910"/>
            <a:ext cx="70147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9" tIns="121919" rIns="121919" bIns="121919" numCol="1" spcCol="38100" rtlCol="0" anchor="t">
            <a:spAutoFit/>
          </a:bodyPr>
          <a:lstStyle/>
          <a:p>
            <a:pPr defTabSz="1219170" hangingPunct="0"/>
            <a:r>
              <a:rPr lang="en-US" sz="1600" b="1">
                <a:solidFill>
                  <a:schemeClr val="tx1">
                    <a:lumMod val="75000"/>
                    <a:lumOff val="25000"/>
                  </a:schemeClr>
                </a:solidFill>
                <a:latin typeface="Arial" panose="020B0604020202020204" pitchFamily="34" charset="0"/>
                <a:cs typeface="Arial" panose="020B0604020202020204" pitchFamily="34" charset="0"/>
                <a:sym typeface="Montserrat SemiBold"/>
              </a:rPr>
              <a:t>1960</a:t>
            </a:r>
            <a:endParaRPr lang="en-US" sz="1467" b="1">
              <a:solidFill>
                <a:schemeClr val="tx1">
                  <a:lumMod val="75000"/>
                  <a:lumOff val="25000"/>
                </a:schemeClr>
              </a:solidFill>
              <a:latin typeface="Arial" panose="020B0604020202020204" pitchFamily="34" charset="0"/>
              <a:cs typeface="Arial" panose="020B0604020202020204" pitchFamily="34" charset="0"/>
              <a:sym typeface="Montserrat SemiBold"/>
            </a:endParaRPr>
          </a:p>
        </p:txBody>
      </p:sp>
      <p:sp>
        <p:nvSpPr>
          <p:cNvPr id="10" name="TextBox 9">
            <a:extLst>
              <a:ext uri="{FF2B5EF4-FFF2-40B4-BE49-F238E27FC236}">
                <a16:creationId xmlns:a16="http://schemas.microsoft.com/office/drawing/2014/main" id="{B5E5C9FB-9932-AB41-A0A0-7EC10B6CCF67}"/>
              </a:ext>
            </a:extLst>
          </p:cNvPr>
          <p:cNvSpPr txBox="1"/>
          <p:nvPr/>
        </p:nvSpPr>
        <p:spPr>
          <a:xfrm>
            <a:off x="4195808" y="6241910"/>
            <a:ext cx="70147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9" tIns="121919" rIns="121919" bIns="121919" numCol="1" spcCol="38100" rtlCol="0" anchor="t">
            <a:spAutoFit/>
          </a:bodyPr>
          <a:lstStyle/>
          <a:p>
            <a:pPr defTabSz="1219170" hangingPunct="0"/>
            <a:r>
              <a:rPr lang="en-US" sz="1600" b="1">
                <a:solidFill>
                  <a:schemeClr val="tx1">
                    <a:lumMod val="75000"/>
                    <a:lumOff val="25000"/>
                  </a:schemeClr>
                </a:solidFill>
                <a:latin typeface="Arial" panose="020B0604020202020204" pitchFamily="34" charset="0"/>
                <a:cs typeface="Arial" panose="020B0604020202020204" pitchFamily="34" charset="0"/>
                <a:sym typeface="Montserrat SemiBold"/>
              </a:rPr>
              <a:t>1940</a:t>
            </a:r>
            <a:endParaRPr lang="en-US" sz="1467" b="1">
              <a:solidFill>
                <a:schemeClr val="tx1">
                  <a:lumMod val="75000"/>
                  <a:lumOff val="25000"/>
                </a:schemeClr>
              </a:solidFill>
              <a:latin typeface="Arial" panose="020B0604020202020204" pitchFamily="34" charset="0"/>
              <a:cs typeface="Arial" panose="020B0604020202020204" pitchFamily="34" charset="0"/>
              <a:sym typeface="Montserrat SemiBold"/>
            </a:endParaRPr>
          </a:p>
        </p:txBody>
      </p:sp>
      <p:sp>
        <p:nvSpPr>
          <p:cNvPr id="11" name="TextBox 10">
            <a:extLst>
              <a:ext uri="{FF2B5EF4-FFF2-40B4-BE49-F238E27FC236}">
                <a16:creationId xmlns:a16="http://schemas.microsoft.com/office/drawing/2014/main" id="{5B68A2E2-59B4-DA48-9C22-FD270BA93EC6}"/>
              </a:ext>
            </a:extLst>
          </p:cNvPr>
          <p:cNvSpPr txBox="1"/>
          <p:nvPr/>
        </p:nvSpPr>
        <p:spPr>
          <a:xfrm>
            <a:off x="2703271" y="6241910"/>
            <a:ext cx="70147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9" tIns="121919" rIns="121919" bIns="121919" numCol="1" spcCol="38100" rtlCol="0" anchor="t">
            <a:spAutoFit/>
          </a:bodyPr>
          <a:lstStyle/>
          <a:p>
            <a:pPr defTabSz="1219170" hangingPunct="0"/>
            <a:r>
              <a:rPr lang="en-US" sz="1600" b="1">
                <a:solidFill>
                  <a:schemeClr val="tx1">
                    <a:lumMod val="75000"/>
                    <a:lumOff val="25000"/>
                  </a:schemeClr>
                </a:solidFill>
                <a:latin typeface="Arial" panose="020B0604020202020204" pitchFamily="34" charset="0"/>
                <a:cs typeface="Arial" panose="020B0604020202020204" pitchFamily="34" charset="0"/>
                <a:sym typeface="Montserrat SemiBold"/>
              </a:rPr>
              <a:t>1920</a:t>
            </a:r>
            <a:endParaRPr lang="en-US" sz="1467" b="1">
              <a:solidFill>
                <a:schemeClr val="tx1">
                  <a:lumMod val="75000"/>
                  <a:lumOff val="25000"/>
                </a:schemeClr>
              </a:solidFill>
              <a:latin typeface="Arial" panose="020B0604020202020204" pitchFamily="34" charset="0"/>
              <a:cs typeface="Arial" panose="020B0604020202020204" pitchFamily="34" charset="0"/>
              <a:sym typeface="Montserrat SemiBold"/>
            </a:endParaRPr>
          </a:p>
        </p:txBody>
      </p:sp>
      <p:sp>
        <p:nvSpPr>
          <p:cNvPr id="16" name="Oval 15">
            <a:extLst>
              <a:ext uri="{FF2B5EF4-FFF2-40B4-BE49-F238E27FC236}">
                <a16:creationId xmlns:a16="http://schemas.microsoft.com/office/drawing/2014/main" id="{CF59A657-1611-7344-B697-859457CD03E0}"/>
              </a:ext>
            </a:extLst>
          </p:cNvPr>
          <p:cNvSpPr/>
          <p:nvPr/>
        </p:nvSpPr>
        <p:spPr>
          <a:xfrm>
            <a:off x="6689774" y="5615159"/>
            <a:ext cx="1614211" cy="720000"/>
          </a:xfrm>
          <a:prstGeom prst="ellipse">
            <a:avLst/>
          </a:prstGeom>
          <a:solidFill>
            <a:srgbClr val="A28F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B8C1E923-7F3D-9B46-A3E9-26BF59FEA6C0}"/>
              </a:ext>
            </a:extLst>
          </p:cNvPr>
          <p:cNvSpPr txBox="1"/>
          <p:nvPr/>
        </p:nvSpPr>
        <p:spPr>
          <a:xfrm>
            <a:off x="6486490" y="5644657"/>
            <a:ext cx="1952761" cy="584775"/>
          </a:xfrm>
          <a:prstGeom prst="rect">
            <a:avLst/>
          </a:prstGeom>
          <a:noFill/>
        </p:spPr>
        <p:txBody>
          <a:bodyPr wrap="square" rtlCol="0">
            <a:spAutoFit/>
          </a:bodyPr>
          <a:lstStyle/>
          <a:p>
            <a:pPr algn="ctr"/>
            <a:r>
              <a:rPr lang="en-US" sz="1600" b="1">
                <a:solidFill>
                  <a:schemeClr val="bg1"/>
                </a:solidFill>
              </a:rPr>
              <a:t>1 oz</a:t>
            </a:r>
          </a:p>
          <a:p>
            <a:pPr algn="ctr"/>
            <a:r>
              <a:rPr lang="en-US" sz="1600" b="1">
                <a:solidFill>
                  <a:schemeClr val="bg1"/>
                </a:solidFill>
              </a:rPr>
              <a:t>Jan 18, 1980</a:t>
            </a:r>
          </a:p>
        </p:txBody>
      </p:sp>
      <p:sp>
        <p:nvSpPr>
          <p:cNvPr id="18" name="TextBox 17">
            <a:extLst>
              <a:ext uri="{FF2B5EF4-FFF2-40B4-BE49-F238E27FC236}">
                <a16:creationId xmlns:a16="http://schemas.microsoft.com/office/drawing/2014/main" id="{AE6CED34-83D3-A647-B792-F6D991F6BB42}"/>
              </a:ext>
            </a:extLst>
          </p:cNvPr>
          <p:cNvSpPr txBox="1"/>
          <p:nvPr/>
        </p:nvSpPr>
        <p:spPr>
          <a:xfrm>
            <a:off x="695326" y="6600901"/>
            <a:ext cx="11453139" cy="261610"/>
          </a:xfrm>
          <a:prstGeom prst="rect">
            <a:avLst/>
          </a:prstGeom>
          <a:ln w="25400">
            <a:miter lim="400000"/>
          </a:ln>
          <a:extLst>
            <a:ext uri="{C572A759-6A51-4108-AA02-DFA0A04FC94B}">
              <ma14:wrappingTextBoxFlag xmlns:ma14="http://schemas.microsoft.com/office/mac/drawingml/2011/main" xmlns="" val="1"/>
            </a:ext>
          </a:extLst>
        </p:spPr>
        <p:txBody>
          <a:bodyPr wrap="square" tIns="60960" bIns="60960">
            <a:spAutoFit/>
          </a:bodyPr>
          <a:lstStyle>
            <a:lvl1pPr algn="ctr">
              <a:lnSpc>
                <a:spcPct val="90000"/>
              </a:lnSpc>
              <a:defRPr sz="1800">
                <a:solidFill>
                  <a:srgbClr val="A7A7A7"/>
                </a:solidFill>
                <a:latin typeface="Avenir Medium"/>
                <a:ea typeface="Avenir Medium"/>
                <a:cs typeface="Avenir Medium"/>
                <a:sym typeface="Avenir Medium"/>
              </a:defRPr>
            </a:lvl1pPr>
          </a:lstStyle>
          <a:p>
            <a:pPr algn="l"/>
            <a:r>
              <a:rPr lang="en-CA" sz="1000" dirty="0">
                <a:solidFill>
                  <a:schemeClr val="tx1">
                    <a:lumMod val="50000"/>
                    <a:lumOff val="50000"/>
                  </a:schemeClr>
                </a:solidFill>
                <a:latin typeface="Arial" panose="020B0604020202020204" pitchFamily="34" charset="0"/>
                <a:cs typeface="Arial" panose="020B0604020202020204" pitchFamily="34" charset="0"/>
              </a:rPr>
              <a:t>Note: Data presented for illustrative purposes only. Historical returns do not guarantee positive future returns. </a:t>
            </a:r>
            <a:r>
              <a:rPr sz="1000" dirty="0">
                <a:solidFill>
                  <a:schemeClr val="tx1">
                    <a:lumMod val="50000"/>
                    <a:lumOff val="50000"/>
                  </a:schemeClr>
                </a:solidFill>
                <a:latin typeface="Arial" panose="020B0604020202020204" pitchFamily="34" charset="0"/>
                <a:cs typeface="Arial" panose="020B0604020202020204" pitchFamily="34" charset="0"/>
              </a:rPr>
              <a:t>Source: </a:t>
            </a:r>
            <a:r>
              <a:rPr lang="en-CA" sz="1000" dirty="0">
                <a:solidFill>
                  <a:schemeClr val="tx1">
                    <a:lumMod val="50000"/>
                    <a:lumOff val="50000"/>
                  </a:schemeClr>
                </a:solidFill>
                <a:latin typeface="Arial" panose="020B0604020202020204" pitchFamily="34" charset="0"/>
                <a:cs typeface="Arial" panose="020B0604020202020204" pitchFamily="34" charset="0"/>
              </a:rPr>
              <a:t>Bloomberg. </a:t>
            </a:r>
            <a:r>
              <a:rPr lang="en-CA" sz="1000" dirty="0" err="1">
                <a:solidFill>
                  <a:schemeClr val="tx1">
                    <a:lumMod val="50000"/>
                    <a:lumOff val="50000"/>
                  </a:schemeClr>
                </a:solidFill>
                <a:latin typeface="Arial" panose="020B0604020202020204" pitchFamily="34" charset="0"/>
                <a:cs typeface="Arial" panose="020B0604020202020204" pitchFamily="34" charset="0"/>
              </a:rPr>
              <a:t>measuringworth.com</a:t>
            </a:r>
            <a:r>
              <a:rPr lang="en-CA" sz="1000" dirty="0">
                <a:solidFill>
                  <a:schemeClr val="tx1">
                    <a:lumMod val="50000"/>
                    <a:lumOff val="50000"/>
                  </a:schemeClr>
                </a:solidFill>
                <a:latin typeface="Arial" panose="020B0604020202020204" pitchFamily="34" charset="0"/>
                <a:cs typeface="Arial" panose="020B0604020202020204" pitchFamily="34" charset="0"/>
              </a:rPr>
              <a:t>. </a:t>
            </a:r>
            <a:r>
              <a:rPr lang="en-CA" sz="1000" dirty="0" err="1">
                <a:solidFill>
                  <a:schemeClr val="tx1">
                    <a:lumMod val="50000"/>
                    <a:lumOff val="50000"/>
                  </a:schemeClr>
                </a:solidFill>
                <a:latin typeface="Arial" panose="020B0604020202020204" pitchFamily="34" charset="0"/>
                <a:cs typeface="Arial" panose="020B0604020202020204" pitchFamily="34" charset="0"/>
              </a:rPr>
              <a:t>OnlyGold.com</a:t>
            </a:r>
            <a:r>
              <a:rPr lang="en-CA" sz="1000" dirty="0">
                <a:solidFill>
                  <a:schemeClr val="tx1">
                    <a:lumMod val="50000"/>
                    <a:lumOff val="50000"/>
                  </a:schemeClr>
                </a:solidFill>
                <a:latin typeface="Arial" panose="020B0604020202020204" pitchFamily="34" charset="0"/>
                <a:cs typeface="Arial" panose="020B0604020202020204" pitchFamily="34" charset="0"/>
              </a:rPr>
              <a:t>. As of September 11, 2025.</a:t>
            </a:r>
            <a:endParaRP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85F47841-CBA7-7940-9E7A-A49933FDA027}"/>
              </a:ext>
            </a:extLst>
          </p:cNvPr>
          <p:cNvSpPr/>
          <p:nvPr/>
        </p:nvSpPr>
        <p:spPr>
          <a:xfrm>
            <a:off x="3677745" y="5615159"/>
            <a:ext cx="1614211" cy="720000"/>
          </a:xfrm>
          <a:prstGeom prst="ellipse">
            <a:avLst/>
          </a:prstGeom>
          <a:solidFill>
            <a:srgbClr val="A28F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TextBox 23">
            <a:extLst>
              <a:ext uri="{FF2B5EF4-FFF2-40B4-BE49-F238E27FC236}">
                <a16:creationId xmlns:a16="http://schemas.microsoft.com/office/drawing/2014/main" id="{3DB4D91E-CCC2-D241-B5FC-643EE0CF2CE9}"/>
              </a:ext>
            </a:extLst>
          </p:cNvPr>
          <p:cNvSpPr txBox="1"/>
          <p:nvPr/>
        </p:nvSpPr>
        <p:spPr>
          <a:xfrm>
            <a:off x="3474461" y="5644657"/>
            <a:ext cx="1952761" cy="584775"/>
          </a:xfrm>
          <a:prstGeom prst="rect">
            <a:avLst/>
          </a:prstGeom>
          <a:noFill/>
        </p:spPr>
        <p:txBody>
          <a:bodyPr wrap="square" rtlCol="0">
            <a:spAutoFit/>
          </a:bodyPr>
          <a:lstStyle/>
          <a:p>
            <a:pPr algn="ctr"/>
            <a:r>
              <a:rPr lang="en-US" sz="1600" b="1">
                <a:solidFill>
                  <a:schemeClr val="bg1"/>
                </a:solidFill>
              </a:rPr>
              <a:t>2 oz</a:t>
            </a:r>
          </a:p>
          <a:p>
            <a:pPr algn="ctr"/>
            <a:r>
              <a:rPr lang="en-US" sz="1600" b="1">
                <a:solidFill>
                  <a:schemeClr val="bg1"/>
                </a:solidFill>
              </a:rPr>
              <a:t>Jul 8, 1932</a:t>
            </a:r>
          </a:p>
        </p:txBody>
      </p:sp>
      <p:sp>
        <p:nvSpPr>
          <p:cNvPr id="25" name="Oval 24">
            <a:extLst>
              <a:ext uri="{FF2B5EF4-FFF2-40B4-BE49-F238E27FC236}">
                <a16:creationId xmlns:a16="http://schemas.microsoft.com/office/drawing/2014/main" id="{4B5C4A70-A0C1-FF46-9031-3C36DFF481F1}"/>
              </a:ext>
            </a:extLst>
          </p:cNvPr>
          <p:cNvSpPr/>
          <p:nvPr/>
        </p:nvSpPr>
        <p:spPr>
          <a:xfrm>
            <a:off x="816559" y="5616525"/>
            <a:ext cx="1614211" cy="720000"/>
          </a:xfrm>
          <a:prstGeom prst="ellipse">
            <a:avLst/>
          </a:prstGeom>
          <a:solidFill>
            <a:srgbClr val="A28F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2CC35714-84E9-704C-B405-B9EECC9F5566}"/>
              </a:ext>
            </a:extLst>
          </p:cNvPr>
          <p:cNvSpPr txBox="1"/>
          <p:nvPr/>
        </p:nvSpPr>
        <p:spPr>
          <a:xfrm>
            <a:off x="613274" y="5646023"/>
            <a:ext cx="1952761" cy="584775"/>
          </a:xfrm>
          <a:prstGeom prst="rect">
            <a:avLst/>
          </a:prstGeom>
          <a:noFill/>
        </p:spPr>
        <p:txBody>
          <a:bodyPr wrap="square" rtlCol="0">
            <a:spAutoFit/>
          </a:bodyPr>
          <a:lstStyle/>
          <a:p>
            <a:pPr algn="ctr"/>
            <a:r>
              <a:rPr lang="en-US" sz="1600" b="1">
                <a:solidFill>
                  <a:schemeClr val="bg1"/>
                </a:solidFill>
              </a:rPr>
              <a:t>1 oz</a:t>
            </a:r>
          </a:p>
          <a:p>
            <a:pPr algn="ctr"/>
            <a:r>
              <a:rPr lang="en-US" sz="1600" b="1">
                <a:solidFill>
                  <a:schemeClr val="bg1"/>
                </a:solidFill>
              </a:rPr>
              <a:t>Aug 7, 1896</a:t>
            </a:r>
          </a:p>
        </p:txBody>
      </p:sp>
      <p:sp>
        <p:nvSpPr>
          <p:cNvPr id="30" name="Oval 29">
            <a:extLst>
              <a:ext uri="{FF2B5EF4-FFF2-40B4-BE49-F238E27FC236}">
                <a16:creationId xmlns:a16="http://schemas.microsoft.com/office/drawing/2014/main" id="{39DBE32B-E8E7-7242-A7C6-C7E9E81A0C2F}"/>
              </a:ext>
            </a:extLst>
          </p:cNvPr>
          <p:cNvSpPr/>
          <p:nvPr/>
        </p:nvSpPr>
        <p:spPr>
          <a:xfrm>
            <a:off x="8909307" y="1232270"/>
            <a:ext cx="1614211" cy="720000"/>
          </a:xfrm>
          <a:prstGeom prst="ellipse">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AB1AD4FE-7B39-454E-A975-10807DCAC402}"/>
              </a:ext>
            </a:extLst>
          </p:cNvPr>
          <p:cNvSpPr txBox="1"/>
          <p:nvPr/>
        </p:nvSpPr>
        <p:spPr>
          <a:xfrm>
            <a:off x="8756072" y="1277235"/>
            <a:ext cx="1952761" cy="584775"/>
          </a:xfrm>
          <a:prstGeom prst="rect">
            <a:avLst/>
          </a:prstGeom>
          <a:noFill/>
        </p:spPr>
        <p:txBody>
          <a:bodyPr wrap="square" rtlCol="0">
            <a:spAutoFit/>
          </a:bodyPr>
          <a:lstStyle/>
          <a:p>
            <a:pPr algn="ctr"/>
            <a:r>
              <a:rPr lang="en-US" sz="1600" b="1">
                <a:solidFill>
                  <a:schemeClr val="bg1"/>
                </a:solidFill>
              </a:rPr>
              <a:t>44 oz</a:t>
            </a:r>
          </a:p>
          <a:p>
            <a:pPr algn="ctr"/>
            <a:r>
              <a:rPr lang="en-US" sz="1600" b="1">
                <a:solidFill>
                  <a:schemeClr val="bg1"/>
                </a:solidFill>
              </a:rPr>
              <a:t>Jul 16, 1999</a:t>
            </a:r>
          </a:p>
        </p:txBody>
      </p:sp>
      <p:sp>
        <p:nvSpPr>
          <p:cNvPr id="33" name="Oval 32">
            <a:extLst>
              <a:ext uri="{FF2B5EF4-FFF2-40B4-BE49-F238E27FC236}">
                <a16:creationId xmlns:a16="http://schemas.microsoft.com/office/drawing/2014/main" id="{95E5D238-A1CD-624D-A46F-7E5C7B0DDB44}"/>
              </a:ext>
            </a:extLst>
          </p:cNvPr>
          <p:cNvSpPr/>
          <p:nvPr/>
        </p:nvSpPr>
        <p:spPr>
          <a:xfrm>
            <a:off x="6236539" y="2335756"/>
            <a:ext cx="1614211" cy="720000"/>
          </a:xfrm>
          <a:prstGeom prst="ellipse">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67F624CC-1A34-0B46-A629-FB512C0670D5}"/>
              </a:ext>
            </a:extLst>
          </p:cNvPr>
          <p:cNvSpPr txBox="1"/>
          <p:nvPr/>
        </p:nvSpPr>
        <p:spPr>
          <a:xfrm>
            <a:off x="6033255" y="2365253"/>
            <a:ext cx="1952761" cy="584775"/>
          </a:xfrm>
          <a:prstGeom prst="rect">
            <a:avLst/>
          </a:prstGeom>
          <a:noFill/>
        </p:spPr>
        <p:txBody>
          <a:bodyPr wrap="square" rtlCol="0">
            <a:spAutoFit/>
          </a:bodyPr>
          <a:lstStyle/>
          <a:p>
            <a:pPr algn="ctr"/>
            <a:r>
              <a:rPr lang="en-US" sz="1600" b="1">
                <a:solidFill>
                  <a:schemeClr val="bg1"/>
                </a:solidFill>
              </a:rPr>
              <a:t>28 oz</a:t>
            </a:r>
          </a:p>
          <a:p>
            <a:pPr algn="ctr"/>
            <a:r>
              <a:rPr lang="en-US" sz="1600" b="1">
                <a:solidFill>
                  <a:schemeClr val="bg1"/>
                </a:solidFill>
              </a:rPr>
              <a:t>Nov 26, 1966</a:t>
            </a:r>
          </a:p>
        </p:txBody>
      </p:sp>
      <p:sp>
        <p:nvSpPr>
          <p:cNvPr id="36" name="Oval 35">
            <a:extLst>
              <a:ext uri="{FF2B5EF4-FFF2-40B4-BE49-F238E27FC236}">
                <a16:creationId xmlns:a16="http://schemas.microsoft.com/office/drawing/2014/main" id="{B383FEEE-AF26-BF48-926D-0EECA8A4ABA0}"/>
              </a:ext>
            </a:extLst>
          </p:cNvPr>
          <p:cNvSpPr/>
          <p:nvPr/>
        </p:nvSpPr>
        <p:spPr>
          <a:xfrm>
            <a:off x="3575761" y="3134978"/>
            <a:ext cx="1614211" cy="720000"/>
          </a:xfrm>
          <a:prstGeom prst="ellipse">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7" name="TextBox 36">
            <a:extLst>
              <a:ext uri="{FF2B5EF4-FFF2-40B4-BE49-F238E27FC236}">
                <a16:creationId xmlns:a16="http://schemas.microsoft.com/office/drawing/2014/main" id="{87035E93-3A91-794D-91B6-93D0CC9C9255}"/>
              </a:ext>
            </a:extLst>
          </p:cNvPr>
          <p:cNvSpPr txBox="1"/>
          <p:nvPr/>
        </p:nvSpPr>
        <p:spPr>
          <a:xfrm>
            <a:off x="3372477" y="3164475"/>
            <a:ext cx="1952761" cy="584775"/>
          </a:xfrm>
          <a:prstGeom prst="rect">
            <a:avLst/>
          </a:prstGeom>
          <a:noFill/>
        </p:spPr>
        <p:txBody>
          <a:bodyPr wrap="square" rtlCol="0">
            <a:spAutoFit/>
          </a:bodyPr>
          <a:lstStyle/>
          <a:p>
            <a:pPr algn="ctr"/>
            <a:r>
              <a:rPr lang="en-US" sz="1600" b="1">
                <a:solidFill>
                  <a:schemeClr val="bg1"/>
                </a:solidFill>
              </a:rPr>
              <a:t>18 oz</a:t>
            </a:r>
          </a:p>
          <a:p>
            <a:pPr algn="ctr"/>
            <a:r>
              <a:rPr lang="en-US" sz="1600" b="1">
                <a:solidFill>
                  <a:schemeClr val="bg1"/>
                </a:solidFill>
              </a:rPr>
              <a:t>Aug 30, 1929</a:t>
            </a:r>
          </a:p>
        </p:txBody>
      </p:sp>
      <p:sp>
        <p:nvSpPr>
          <p:cNvPr id="19" name="Oval 18">
            <a:extLst>
              <a:ext uri="{FF2B5EF4-FFF2-40B4-BE49-F238E27FC236}">
                <a16:creationId xmlns:a16="http://schemas.microsoft.com/office/drawing/2014/main" id="{D67F9C9E-46A0-3486-49D7-6408CBB23BCA}"/>
              </a:ext>
            </a:extLst>
          </p:cNvPr>
          <p:cNvSpPr/>
          <p:nvPr/>
        </p:nvSpPr>
        <p:spPr>
          <a:xfrm>
            <a:off x="1368635" y="5335782"/>
            <a:ext cx="221019" cy="221019"/>
          </a:xfrm>
          <a:prstGeom prst="ellipse">
            <a:avLst/>
          </a:prstGeom>
          <a:noFill/>
          <a:ln w="38100">
            <a:solidFill>
              <a:srgbClr val="A28F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9B57C10-CF6A-C465-90C4-877C573CE5AA}"/>
              </a:ext>
            </a:extLst>
          </p:cNvPr>
          <p:cNvSpPr/>
          <p:nvPr/>
        </p:nvSpPr>
        <p:spPr>
          <a:xfrm>
            <a:off x="3872752" y="5292497"/>
            <a:ext cx="221019" cy="221019"/>
          </a:xfrm>
          <a:prstGeom prst="ellipse">
            <a:avLst/>
          </a:prstGeom>
          <a:noFill/>
          <a:ln w="38100">
            <a:solidFill>
              <a:srgbClr val="A28F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33B390-547E-1078-EADE-4F896FF8D4EF}"/>
              </a:ext>
            </a:extLst>
          </p:cNvPr>
          <p:cNvSpPr/>
          <p:nvPr/>
        </p:nvSpPr>
        <p:spPr>
          <a:xfrm>
            <a:off x="7298256" y="5366568"/>
            <a:ext cx="221019" cy="221019"/>
          </a:xfrm>
          <a:prstGeom prst="ellipse">
            <a:avLst/>
          </a:prstGeom>
          <a:noFill/>
          <a:ln w="38100">
            <a:solidFill>
              <a:srgbClr val="A28F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6F1DCB8-CFF9-740E-9E9A-286943BBA7E8}"/>
              </a:ext>
            </a:extLst>
          </p:cNvPr>
          <p:cNvSpPr/>
          <p:nvPr/>
        </p:nvSpPr>
        <p:spPr>
          <a:xfrm>
            <a:off x="3673746" y="3847853"/>
            <a:ext cx="221019" cy="221019"/>
          </a:xfrm>
          <a:prstGeom prst="ellipse">
            <a:avLst/>
          </a:prstGeom>
          <a:no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1715DB2-E44E-2EB3-DB81-128B8E05D0D9}"/>
              </a:ext>
            </a:extLst>
          </p:cNvPr>
          <p:cNvSpPr/>
          <p:nvPr/>
        </p:nvSpPr>
        <p:spPr>
          <a:xfrm>
            <a:off x="6261826" y="3030845"/>
            <a:ext cx="221019" cy="221019"/>
          </a:xfrm>
          <a:prstGeom prst="ellipse">
            <a:avLst/>
          </a:prstGeom>
          <a:no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9442A52-2743-EB30-234A-C533F503715C}"/>
              </a:ext>
            </a:extLst>
          </p:cNvPr>
          <p:cNvSpPr/>
          <p:nvPr/>
        </p:nvSpPr>
        <p:spPr>
          <a:xfrm>
            <a:off x="8666346" y="1687524"/>
            <a:ext cx="221019" cy="221019"/>
          </a:xfrm>
          <a:prstGeom prst="ellipse">
            <a:avLst/>
          </a:prstGeom>
          <a:no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D019BCA8-1C92-4652-D5FC-0623F03631F2}"/>
              </a:ext>
            </a:extLst>
          </p:cNvPr>
          <p:cNvSpPr txBox="1"/>
          <p:nvPr/>
        </p:nvSpPr>
        <p:spPr>
          <a:xfrm>
            <a:off x="3895318" y="4403007"/>
            <a:ext cx="1236236" cy="646331"/>
          </a:xfrm>
          <a:prstGeom prst="rect">
            <a:avLst/>
          </a:prstGeom>
          <a:noFill/>
        </p:spPr>
        <p:txBody>
          <a:bodyPr wrap="none" rtlCol="0">
            <a:spAutoFit/>
          </a:bodyPr>
          <a:lstStyle/>
          <a:p>
            <a:r>
              <a:rPr lang="en-US" b="1">
                <a:solidFill>
                  <a:srgbClr val="A28F61"/>
                </a:solidFill>
              </a:rPr>
              <a:t>Dow: $41</a:t>
            </a:r>
          </a:p>
          <a:p>
            <a:r>
              <a:rPr lang="en-US" b="1">
                <a:solidFill>
                  <a:srgbClr val="A28F61"/>
                </a:solidFill>
              </a:rPr>
              <a:t>Gold: $21</a:t>
            </a:r>
          </a:p>
        </p:txBody>
      </p:sp>
      <p:sp>
        <p:nvSpPr>
          <p:cNvPr id="55" name="TextBox 54">
            <a:extLst>
              <a:ext uri="{FF2B5EF4-FFF2-40B4-BE49-F238E27FC236}">
                <a16:creationId xmlns:a16="http://schemas.microsoft.com/office/drawing/2014/main" id="{1B9F6336-DD67-4BD1-037A-F955438F04E9}"/>
              </a:ext>
            </a:extLst>
          </p:cNvPr>
          <p:cNvSpPr txBox="1"/>
          <p:nvPr/>
        </p:nvSpPr>
        <p:spPr>
          <a:xfrm>
            <a:off x="6968264" y="4103972"/>
            <a:ext cx="1364476" cy="646331"/>
          </a:xfrm>
          <a:prstGeom prst="rect">
            <a:avLst/>
          </a:prstGeom>
          <a:noFill/>
        </p:spPr>
        <p:txBody>
          <a:bodyPr wrap="none" rtlCol="0">
            <a:spAutoFit/>
          </a:bodyPr>
          <a:lstStyle/>
          <a:p>
            <a:r>
              <a:rPr lang="en-US" b="1">
                <a:solidFill>
                  <a:srgbClr val="A28F61"/>
                </a:solidFill>
              </a:rPr>
              <a:t>Dow: $867</a:t>
            </a:r>
          </a:p>
          <a:p>
            <a:r>
              <a:rPr lang="en-US" b="1">
                <a:solidFill>
                  <a:srgbClr val="A28F61"/>
                </a:solidFill>
              </a:rPr>
              <a:t>Gold: $850</a:t>
            </a:r>
          </a:p>
        </p:txBody>
      </p:sp>
      <p:sp>
        <p:nvSpPr>
          <p:cNvPr id="3" name="TextBox 2">
            <a:extLst>
              <a:ext uri="{FF2B5EF4-FFF2-40B4-BE49-F238E27FC236}">
                <a16:creationId xmlns:a16="http://schemas.microsoft.com/office/drawing/2014/main" id="{CCC885B0-28A9-E577-7C3E-A1F947519DEC}"/>
              </a:ext>
            </a:extLst>
          </p:cNvPr>
          <p:cNvSpPr txBox="1"/>
          <p:nvPr/>
        </p:nvSpPr>
        <p:spPr>
          <a:xfrm>
            <a:off x="695326" y="239174"/>
            <a:ext cx="4262770" cy="369332"/>
          </a:xfrm>
          <a:prstGeom prst="rect">
            <a:avLst/>
          </a:prstGeom>
          <a:solidFill>
            <a:srgbClr val="003C58"/>
          </a:solidFill>
        </p:spPr>
        <p:txBody>
          <a:bodyPr wrap="none" rtlCol="0">
            <a:spAutoFit/>
          </a:bodyPr>
          <a:lstStyle/>
          <a:p>
            <a:r>
              <a:rPr lang="en-US" b="1">
                <a:solidFill>
                  <a:schemeClr val="bg1"/>
                </a:solidFill>
              </a:rPr>
              <a:t>Gold vs DJIA – Still Time to Buy Gold</a:t>
            </a:r>
          </a:p>
        </p:txBody>
      </p:sp>
      <p:sp>
        <p:nvSpPr>
          <p:cNvPr id="22" name="Oval 21">
            <a:extLst>
              <a:ext uri="{FF2B5EF4-FFF2-40B4-BE49-F238E27FC236}">
                <a16:creationId xmlns:a16="http://schemas.microsoft.com/office/drawing/2014/main" id="{E39FAFCD-490D-D712-0D04-B15A5C4520EC}"/>
              </a:ext>
            </a:extLst>
          </p:cNvPr>
          <p:cNvSpPr/>
          <p:nvPr/>
        </p:nvSpPr>
        <p:spPr>
          <a:xfrm>
            <a:off x="10509489" y="4402280"/>
            <a:ext cx="221019" cy="221019"/>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8C3176B-D18D-D341-B8A8-B4C6BF3D2B02}"/>
              </a:ext>
            </a:extLst>
          </p:cNvPr>
          <p:cNvSpPr txBox="1"/>
          <p:nvPr/>
        </p:nvSpPr>
        <p:spPr>
          <a:xfrm>
            <a:off x="10592093" y="3779606"/>
            <a:ext cx="1646605" cy="646331"/>
          </a:xfrm>
          <a:prstGeom prst="rect">
            <a:avLst/>
          </a:prstGeom>
          <a:noFill/>
        </p:spPr>
        <p:txBody>
          <a:bodyPr wrap="none" rtlCol="0">
            <a:spAutoFit/>
          </a:bodyPr>
          <a:lstStyle/>
          <a:p>
            <a:r>
              <a:rPr lang="en-US" b="1" dirty="0">
                <a:solidFill>
                  <a:srgbClr val="A28F61"/>
                </a:solidFill>
              </a:rPr>
              <a:t>Dow: $45,577</a:t>
            </a:r>
          </a:p>
          <a:p>
            <a:r>
              <a:rPr lang="en-US" b="1" dirty="0">
                <a:solidFill>
                  <a:srgbClr val="A28F61"/>
                </a:solidFill>
              </a:rPr>
              <a:t>Gold: $3,633</a:t>
            </a:r>
          </a:p>
        </p:txBody>
      </p:sp>
      <p:sp>
        <p:nvSpPr>
          <p:cNvPr id="27" name="TextBox 26">
            <a:extLst>
              <a:ext uri="{FF2B5EF4-FFF2-40B4-BE49-F238E27FC236}">
                <a16:creationId xmlns:a16="http://schemas.microsoft.com/office/drawing/2014/main" id="{A5E5C919-283A-D3A7-6ED8-A36920A78CB1}"/>
              </a:ext>
            </a:extLst>
          </p:cNvPr>
          <p:cNvSpPr txBox="1"/>
          <p:nvPr/>
        </p:nvSpPr>
        <p:spPr>
          <a:xfrm>
            <a:off x="1370210" y="4643562"/>
            <a:ext cx="1236236" cy="646331"/>
          </a:xfrm>
          <a:prstGeom prst="rect">
            <a:avLst/>
          </a:prstGeom>
          <a:noFill/>
        </p:spPr>
        <p:txBody>
          <a:bodyPr wrap="none" rtlCol="0">
            <a:spAutoFit/>
          </a:bodyPr>
          <a:lstStyle/>
          <a:p>
            <a:r>
              <a:rPr lang="en-US" b="1">
                <a:solidFill>
                  <a:srgbClr val="A28F61"/>
                </a:solidFill>
              </a:rPr>
              <a:t>Dow: $25</a:t>
            </a:r>
          </a:p>
          <a:p>
            <a:r>
              <a:rPr lang="en-US" b="1">
                <a:solidFill>
                  <a:srgbClr val="A28F61"/>
                </a:solidFill>
              </a:rPr>
              <a:t>Gold: $21</a:t>
            </a:r>
          </a:p>
        </p:txBody>
      </p:sp>
      <p:sp>
        <p:nvSpPr>
          <p:cNvPr id="12" name="Oval 11">
            <a:extLst>
              <a:ext uri="{FF2B5EF4-FFF2-40B4-BE49-F238E27FC236}">
                <a16:creationId xmlns:a16="http://schemas.microsoft.com/office/drawing/2014/main" id="{E2572033-DEF5-8B43-9D4D-398CFA450868}"/>
              </a:ext>
            </a:extLst>
          </p:cNvPr>
          <p:cNvSpPr/>
          <p:nvPr/>
        </p:nvSpPr>
        <p:spPr>
          <a:xfrm>
            <a:off x="10366073" y="4632304"/>
            <a:ext cx="1612025" cy="7969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D373363A-19FE-004C-9157-E810D1B304D6}"/>
              </a:ext>
            </a:extLst>
          </p:cNvPr>
          <p:cNvSpPr txBox="1"/>
          <p:nvPr/>
        </p:nvSpPr>
        <p:spPr>
          <a:xfrm>
            <a:off x="10195704" y="4624676"/>
            <a:ext cx="1952761" cy="677621"/>
          </a:xfrm>
          <a:prstGeom prst="rect">
            <a:avLst/>
          </a:prstGeom>
          <a:noFill/>
        </p:spPr>
        <p:txBody>
          <a:bodyPr wrap="square" rtlCol="0">
            <a:spAutoFit/>
          </a:bodyPr>
          <a:lstStyle/>
          <a:p>
            <a:pPr algn="ctr">
              <a:lnSpc>
                <a:spcPts val="2400"/>
              </a:lnSpc>
            </a:pPr>
            <a:r>
              <a:rPr lang="en-US" sz="1600" b="1" spc="-40" dirty="0">
                <a:solidFill>
                  <a:schemeClr val="bg1"/>
                </a:solidFill>
              </a:rPr>
              <a:t>13 oz</a:t>
            </a:r>
          </a:p>
          <a:p>
            <a:pPr algn="ctr">
              <a:lnSpc>
                <a:spcPts val="2400"/>
              </a:lnSpc>
            </a:pPr>
            <a:r>
              <a:rPr lang="en-US" sz="1600" b="1" spc="-40" dirty="0">
                <a:solidFill>
                  <a:schemeClr val="bg1"/>
                </a:solidFill>
              </a:rPr>
              <a:t>Sept 11, 2025</a:t>
            </a:r>
          </a:p>
        </p:txBody>
      </p:sp>
      <p:sp>
        <p:nvSpPr>
          <p:cNvPr id="14" name="Slide Number Placeholder 2">
            <a:extLst>
              <a:ext uri="{FF2B5EF4-FFF2-40B4-BE49-F238E27FC236}">
                <a16:creationId xmlns:a16="http://schemas.microsoft.com/office/drawing/2014/main" id="{C8FCEF72-6EEC-7A46-FE03-D8E009D4B764}"/>
              </a:ext>
            </a:extLst>
          </p:cNvPr>
          <p:cNvSpPr>
            <a:spLocks noGrp="1"/>
          </p:cNvSpPr>
          <p:nvPr>
            <p:ph type="sldNum" sz="quarter" idx="12"/>
          </p:nvPr>
        </p:nvSpPr>
        <p:spPr>
          <a:xfrm>
            <a:off x="9683718" y="6177776"/>
            <a:ext cx="2508281" cy="651233"/>
          </a:xfrm>
        </p:spPr>
        <p:txBody>
          <a:bodyPr/>
          <a:lstStyle/>
          <a:p>
            <a:fld id="{42413384-2D4C-4484-ACBE-DFD6FEDF0C2F}" type="slidenum">
              <a:rPr lang="es-AR" smtClean="0"/>
              <a:t>6</a:t>
            </a:fld>
            <a:endParaRPr lang="es-AR" dirty="0"/>
          </a:p>
        </p:txBody>
      </p:sp>
    </p:spTree>
    <p:extLst>
      <p:ext uri="{BB962C8B-B14F-4D97-AF65-F5344CB8AC3E}">
        <p14:creationId xmlns:p14="http://schemas.microsoft.com/office/powerpoint/2010/main" val="484299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44236951-C077-D105-F7BF-ABAC7467342D}"/>
              </a:ext>
            </a:extLst>
          </p:cNvPr>
          <p:cNvGraphicFramePr>
            <a:graphicFrameLocks/>
          </p:cNvGraphicFramePr>
          <p:nvPr>
            <p:extLst>
              <p:ext uri="{D42A27DB-BD31-4B8C-83A1-F6EECF244321}">
                <p14:modId xmlns:p14="http://schemas.microsoft.com/office/powerpoint/2010/main" val="4294370283"/>
              </p:ext>
            </p:extLst>
          </p:nvPr>
        </p:nvGraphicFramePr>
        <p:xfrm>
          <a:off x="810803" y="1240639"/>
          <a:ext cx="10632411" cy="5039021"/>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DAADB021-3792-F35B-A0C5-8C9E103D7EC3}"/>
              </a:ext>
            </a:extLst>
          </p:cNvPr>
          <p:cNvSpPr>
            <a:spLocks noGrp="1"/>
          </p:cNvSpPr>
          <p:nvPr>
            <p:ph type="sldNum" sz="quarter" idx="12"/>
          </p:nvPr>
        </p:nvSpPr>
        <p:spPr/>
        <p:txBody>
          <a:bodyPr/>
          <a:lstStyle/>
          <a:p>
            <a:fld id="{D8955D86-EBE6-46A3-AC78-27FE558A77BB}" type="slidenum">
              <a:rPr lang="en-ID" smtClean="0"/>
              <a:pPr/>
              <a:t>7</a:t>
            </a:fld>
            <a:endParaRPr lang="en-ID"/>
          </a:p>
        </p:txBody>
      </p:sp>
      <p:sp>
        <p:nvSpPr>
          <p:cNvPr id="6" name="Title 5">
            <a:extLst>
              <a:ext uri="{FF2B5EF4-FFF2-40B4-BE49-F238E27FC236}">
                <a16:creationId xmlns:a16="http://schemas.microsoft.com/office/drawing/2014/main" id="{417A055D-DBF0-604C-BCFF-C1B93E2933A5}"/>
              </a:ext>
            </a:extLst>
          </p:cNvPr>
          <p:cNvSpPr>
            <a:spLocks noGrp="1"/>
          </p:cNvSpPr>
          <p:nvPr>
            <p:ph type="title"/>
          </p:nvPr>
        </p:nvSpPr>
        <p:spPr>
          <a:xfrm>
            <a:off x="642939" y="293685"/>
            <a:ext cx="11382773" cy="572357"/>
          </a:xfrm>
        </p:spPr>
        <p:txBody>
          <a:bodyPr>
            <a:noAutofit/>
          </a:bodyPr>
          <a:lstStyle/>
          <a:p>
            <a:r>
              <a:rPr lang="en-US" sz="2000" spc="-10">
                <a:solidFill>
                  <a:srgbClr val="A39061"/>
                </a:solidFill>
                <a:latin typeface="Arial"/>
                <a:cs typeface="Arial"/>
              </a:rPr>
              <a:t>Gold: Outperforming </a:t>
            </a:r>
            <a:r>
              <a:rPr lang="en-US" sz="2000" spc="-10">
                <a:latin typeface="Arial"/>
                <a:cs typeface="Arial"/>
              </a:rPr>
              <a:t>DJIA</a:t>
            </a:r>
            <a:br>
              <a:rPr lang="en-US" sz="2000" spc="-10">
                <a:solidFill>
                  <a:srgbClr val="A39061"/>
                </a:solidFill>
                <a:latin typeface="Arial"/>
                <a:cs typeface="Arial"/>
              </a:rPr>
            </a:br>
            <a:r>
              <a:rPr lang="en-US" sz="2000" spc="-10">
                <a:solidFill>
                  <a:srgbClr val="A39061"/>
                </a:solidFill>
                <a:latin typeface="Arial"/>
                <a:cs typeface="Arial"/>
              </a:rPr>
              <a:t>Broken Out and Climbing Higher</a:t>
            </a:r>
            <a:endParaRPr lang="en-US" sz="2000" spc="-10"/>
          </a:p>
        </p:txBody>
      </p:sp>
      <p:sp>
        <p:nvSpPr>
          <p:cNvPr id="3" name="TextBox 2">
            <a:extLst>
              <a:ext uri="{FF2B5EF4-FFF2-40B4-BE49-F238E27FC236}">
                <a16:creationId xmlns:a16="http://schemas.microsoft.com/office/drawing/2014/main" id="{A3EFEDD4-DDDB-3E74-3DC8-11E5361F2BA1}"/>
              </a:ext>
            </a:extLst>
          </p:cNvPr>
          <p:cNvSpPr txBox="1"/>
          <p:nvPr/>
        </p:nvSpPr>
        <p:spPr>
          <a:xfrm>
            <a:off x="810807" y="6600901"/>
            <a:ext cx="10951301" cy="261610"/>
          </a:xfrm>
          <a:prstGeom prst="rect">
            <a:avLst/>
          </a:prstGeom>
          <a:ln w="25400">
            <a:miter lim="400000"/>
          </a:ln>
          <a:extLst>
            <a:ext uri="{C572A759-6A51-4108-AA02-DFA0A04FC94B}">
              <ma14:wrappingTextBoxFlag xmlns:ma14="http://schemas.microsoft.com/office/mac/drawingml/2011/main" xmlns="" val="1"/>
            </a:ext>
          </a:extLst>
        </p:spPr>
        <p:txBody>
          <a:bodyPr wrap="square" tIns="60960" bIns="60960">
            <a:spAutoFit/>
          </a:bodyPr>
          <a:lstStyle>
            <a:lvl1pPr algn="ctr">
              <a:lnSpc>
                <a:spcPct val="90000"/>
              </a:lnSpc>
              <a:defRPr sz="1800">
                <a:solidFill>
                  <a:srgbClr val="A7A7A7"/>
                </a:solidFill>
                <a:latin typeface="Avenir Medium"/>
                <a:ea typeface="Avenir Medium"/>
                <a:cs typeface="Avenir Medium"/>
                <a:sym typeface="Avenir Medium"/>
              </a:defRPr>
            </a:lvl1pPr>
          </a:lstStyle>
          <a:p>
            <a:r>
              <a:rPr sz="1000">
                <a:solidFill>
                  <a:schemeClr val="tx1">
                    <a:lumMod val="50000"/>
                    <a:lumOff val="50000"/>
                  </a:schemeClr>
                </a:solidFill>
                <a:latin typeface="Arial" panose="020B0604020202020204" pitchFamily="34" charset="0"/>
                <a:cs typeface="Arial" panose="020B0604020202020204" pitchFamily="34" charset="0"/>
              </a:rPr>
              <a:t>Source: </a:t>
            </a:r>
            <a:r>
              <a:rPr lang="en-CA" sz="1000">
                <a:solidFill>
                  <a:schemeClr val="tx1">
                    <a:lumMod val="50000"/>
                    <a:lumOff val="50000"/>
                  </a:schemeClr>
                </a:solidFill>
                <a:latin typeface="Arial" panose="020B0604020202020204" pitchFamily="34" charset="0"/>
                <a:cs typeface="Arial" panose="020B0604020202020204" pitchFamily="34" charset="0"/>
              </a:rPr>
              <a:t>Bloomberg. Monthly chart. January 1, 2006 - September 9, 2025.</a:t>
            </a:r>
            <a:endParaRPr sz="1000">
              <a:solidFill>
                <a:schemeClr val="tx1">
                  <a:lumMod val="50000"/>
                  <a:lumOff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2094B6E-E041-0F6A-C3B6-E61CCC5BD5D1}"/>
              </a:ext>
            </a:extLst>
          </p:cNvPr>
          <p:cNvSpPr txBox="1"/>
          <p:nvPr/>
        </p:nvSpPr>
        <p:spPr>
          <a:xfrm>
            <a:off x="1158240" y="1233267"/>
            <a:ext cx="344966" cy="307777"/>
          </a:xfrm>
          <a:prstGeom prst="rect">
            <a:avLst/>
          </a:prstGeom>
          <a:noFill/>
        </p:spPr>
        <p:txBody>
          <a:bodyPr wrap="none" rtlCol="0">
            <a:spAutoFit/>
          </a:bodyPr>
          <a:lstStyle/>
          <a:p>
            <a:r>
              <a:rPr lang="en-US" sz="1400" b="1">
                <a:solidFill>
                  <a:schemeClr val="tx1">
                    <a:lumMod val="65000"/>
                    <a:lumOff val="35000"/>
                  </a:schemeClr>
                </a:solidFill>
              </a:rPr>
              <a:t>%</a:t>
            </a:r>
          </a:p>
        </p:txBody>
      </p:sp>
      <p:sp>
        <p:nvSpPr>
          <p:cNvPr id="4" name="Oval 3">
            <a:extLst>
              <a:ext uri="{FF2B5EF4-FFF2-40B4-BE49-F238E27FC236}">
                <a16:creationId xmlns:a16="http://schemas.microsoft.com/office/drawing/2014/main" id="{5D02F4DA-3D0E-B53F-DF84-2BCFC1D0E690}"/>
              </a:ext>
            </a:extLst>
          </p:cNvPr>
          <p:cNvSpPr/>
          <p:nvPr/>
        </p:nvSpPr>
        <p:spPr>
          <a:xfrm>
            <a:off x="10877306" y="1387155"/>
            <a:ext cx="726197" cy="1992923"/>
          </a:xfrm>
          <a:prstGeom prst="ellipse">
            <a:avLst/>
          </a:pr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E855829-BAA9-7CE9-A0AC-B8642DE19791}"/>
              </a:ext>
            </a:extLst>
          </p:cNvPr>
          <p:cNvSpPr txBox="1"/>
          <p:nvPr/>
        </p:nvSpPr>
        <p:spPr>
          <a:xfrm>
            <a:off x="11534791" y="1164757"/>
            <a:ext cx="708848" cy="584775"/>
          </a:xfrm>
          <a:prstGeom prst="rect">
            <a:avLst/>
          </a:prstGeom>
          <a:noFill/>
        </p:spPr>
        <p:txBody>
          <a:bodyPr wrap="none" rtlCol="0">
            <a:spAutoFit/>
          </a:bodyPr>
          <a:lstStyle/>
          <a:p>
            <a:r>
              <a:rPr lang="en-US" sz="1600" b="1" dirty="0">
                <a:solidFill>
                  <a:srgbClr val="A39061"/>
                </a:solidFill>
              </a:rPr>
              <a:t>Gold</a:t>
            </a:r>
          </a:p>
          <a:p>
            <a:r>
              <a:rPr lang="en-US" sz="1600" b="1" dirty="0">
                <a:solidFill>
                  <a:srgbClr val="A39061"/>
                </a:solidFill>
              </a:rPr>
              <a:t>601%</a:t>
            </a:r>
          </a:p>
        </p:txBody>
      </p:sp>
      <p:sp>
        <p:nvSpPr>
          <p:cNvPr id="10" name="TextBox 9">
            <a:extLst>
              <a:ext uri="{FF2B5EF4-FFF2-40B4-BE49-F238E27FC236}">
                <a16:creationId xmlns:a16="http://schemas.microsoft.com/office/drawing/2014/main" id="{F8D9B778-1866-D418-8172-C266957AFAFD}"/>
              </a:ext>
            </a:extLst>
          </p:cNvPr>
          <p:cNvSpPr txBox="1"/>
          <p:nvPr/>
        </p:nvSpPr>
        <p:spPr>
          <a:xfrm>
            <a:off x="11534791" y="2855993"/>
            <a:ext cx="708848" cy="584775"/>
          </a:xfrm>
          <a:prstGeom prst="rect">
            <a:avLst/>
          </a:prstGeom>
          <a:noFill/>
        </p:spPr>
        <p:txBody>
          <a:bodyPr wrap="none" rtlCol="0">
            <a:spAutoFit/>
          </a:bodyPr>
          <a:lstStyle/>
          <a:p>
            <a:r>
              <a:rPr lang="en-US" sz="1600" b="1">
                <a:solidFill>
                  <a:srgbClr val="003C58"/>
                </a:solidFill>
              </a:rPr>
              <a:t>DJIA</a:t>
            </a:r>
          </a:p>
          <a:p>
            <a:r>
              <a:rPr lang="en-US" sz="1600" b="1">
                <a:solidFill>
                  <a:srgbClr val="003C58"/>
                </a:solidFill>
              </a:rPr>
              <a:t>321%</a:t>
            </a:r>
          </a:p>
        </p:txBody>
      </p:sp>
    </p:spTree>
    <p:extLst>
      <p:ext uri="{BB962C8B-B14F-4D97-AF65-F5344CB8AC3E}">
        <p14:creationId xmlns:p14="http://schemas.microsoft.com/office/powerpoint/2010/main" val="1348182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74A6E7E-A8F5-1D4F-9788-F2D375B051D8}"/>
              </a:ext>
            </a:extLst>
          </p:cNvPr>
          <p:cNvGraphicFramePr>
            <a:graphicFrameLocks/>
          </p:cNvGraphicFramePr>
          <p:nvPr>
            <p:extLst>
              <p:ext uri="{D42A27DB-BD31-4B8C-83A1-F6EECF244321}">
                <p14:modId xmlns:p14="http://schemas.microsoft.com/office/powerpoint/2010/main" val="720363045"/>
              </p:ext>
            </p:extLst>
          </p:nvPr>
        </p:nvGraphicFramePr>
        <p:xfrm>
          <a:off x="408284" y="1745962"/>
          <a:ext cx="10834075" cy="4739873"/>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9E810505-8914-D5B2-A0E2-D8EBA4A057CC}"/>
              </a:ext>
            </a:extLst>
          </p:cNvPr>
          <p:cNvSpPr>
            <a:spLocks noGrp="1"/>
          </p:cNvSpPr>
          <p:nvPr>
            <p:ph type="sldNum" sz="quarter" idx="12"/>
          </p:nvPr>
        </p:nvSpPr>
        <p:spPr/>
        <p:txBody>
          <a:bodyPr/>
          <a:lstStyle/>
          <a:p>
            <a:fld id="{D8955D86-EBE6-46A3-AC78-27FE558A77BB}" type="slidenum">
              <a:rPr lang="en-ID" smtClean="0"/>
              <a:pPr/>
              <a:t>8</a:t>
            </a:fld>
            <a:endParaRPr lang="en-ID"/>
          </a:p>
        </p:txBody>
      </p:sp>
      <p:sp>
        <p:nvSpPr>
          <p:cNvPr id="3" name="Title 2">
            <a:extLst>
              <a:ext uri="{FF2B5EF4-FFF2-40B4-BE49-F238E27FC236}">
                <a16:creationId xmlns:a16="http://schemas.microsoft.com/office/drawing/2014/main" id="{FA70DF74-6519-8D40-7B81-73EBD261D349}"/>
              </a:ext>
            </a:extLst>
          </p:cNvPr>
          <p:cNvSpPr>
            <a:spLocks noGrp="1"/>
          </p:cNvSpPr>
          <p:nvPr>
            <p:ph type="title"/>
          </p:nvPr>
        </p:nvSpPr>
        <p:spPr>
          <a:xfrm>
            <a:off x="408289" y="146312"/>
            <a:ext cx="11783709" cy="773603"/>
          </a:xfrm>
        </p:spPr>
        <p:txBody>
          <a:bodyPr>
            <a:normAutofit fontScale="90000"/>
          </a:bodyPr>
          <a:lstStyle/>
          <a:p>
            <a:pPr>
              <a:lnSpc>
                <a:spcPct val="100000"/>
              </a:lnSpc>
              <a:spcBef>
                <a:spcPts val="0"/>
              </a:spcBef>
              <a:spcAft>
                <a:spcPts val="2400"/>
              </a:spcAft>
            </a:pPr>
            <a:r>
              <a:rPr lang="en-US" spc="-10">
                <a:solidFill>
                  <a:srgbClr val="A39061"/>
                </a:solidFill>
                <a:latin typeface="Arial"/>
                <a:cs typeface="Arial"/>
              </a:rPr>
              <a:t>Potential for Oversized Gains</a:t>
            </a:r>
            <a:br>
              <a:rPr lang="en-US" spc="-10">
                <a:solidFill>
                  <a:srgbClr val="A39061"/>
                </a:solidFill>
                <a:latin typeface="Arial"/>
                <a:cs typeface="Arial"/>
              </a:rPr>
            </a:br>
            <a:r>
              <a:rPr lang="en-US" spc="-10">
                <a:solidFill>
                  <a:srgbClr val="A39061"/>
                </a:solidFill>
                <a:latin typeface="Arial"/>
                <a:cs typeface="Arial"/>
              </a:rPr>
              <a:t>Gold Equities Lagging Behind Gold</a:t>
            </a:r>
            <a:br>
              <a:rPr lang="en-US" sz="1800" spc="-10">
                <a:solidFill>
                  <a:srgbClr val="A39061"/>
                </a:solidFill>
                <a:latin typeface="Arial"/>
                <a:cs typeface="Arial"/>
              </a:rPr>
            </a:br>
            <a:r>
              <a:rPr lang="en-US" sz="1800" spc="-10">
                <a:solidFill>
                  <a:srgbClr val="A39061"/>
                </a:solidFill>
                <a:latin typeface="Arial"/>
                <a:cs typeface="Arial"/>
              </a:rPr>
              <a:t>Divergence Performance: Gold (yellow) </a:t>
            </a:r>
            <a:r>
              <a:rPr lang="en-US" sz="1800" spc="-10">
                <a:solidFill>
                  <a:schemeClr val="tx1">
                    <a:lumMod val="75000"/>
                    <a:lumOff val="25000"/>
                  </a:schemeClr>
                </a:solidFill>
                <a:latin typeface="Arial"/>
                <a:cs typeface="Arial"/>
              </a:rPr>
              <a:t>vs Gold Equities </a:t>
            </a:r>
            <a:r>
              <a:rPr lang="en-US" sz="1800" spc="-10">
                <a:solidFill>
                  <a:srgbClr val="565656"/>
                </a:solidFill>
                <a:latin typeface="Arial"/>
                <a:cs typeface="Arial"/>
              </a:rPr>
              <a:t>(</a:t>
            </a:r>
            <a:r>
              <a:rPr lang="en-US" sz="1800" spc="-10">
                <a:latin typeface="Arial"/>
                <a:cs typeface="Arial"/>
              </a:rPr>
              <a:t>GDX ETF blue </a:t>
            </a:r>
            <a:r>
              <a:rPr lang="en-US" sz="1800" spc="-10">
                <a:solidFill>
                  <a:srgbClr val="565656"/>
                </a:solidFill>
                <a:latin typeface="Arial"/>
                <a:cs typeface="Arial"/>
              </a:rPr>
              <a:t>&amp;</a:t>
            </a:r>
            <a:r>
              <a:rPr lang="en-US" sz="1800" spc="-10">
                <a:solidFill>
                  <a:schemeClr val="tx1">
                    <a:lumMod val="75000"/>
                    <a:lumOff val="25000"/>
                  </a:schemeClr>
                </a:solidFill>
                <a:latin typeface="Arial"/>
                <a:cs typeface="Arial"/>
              </a:rPr>
              <a:t> </a:t>
            </a:r>
            <a:r>
              <a:rPr lang="en-US" sz="1800" spc="-10">
                <a:solidFill>
                  <a:srgbClr val="F71F35"/>
                </a:solidFill>
                <a:latin typeface="Arial"/>
                <a:cs typeface="Arial"/>
              </a:rPr>
              <a:t>GDXJ ETF red</a:t>
            </a:r>
            <a:r>
              <a:rPr lang="en-US" sz="1800" spc="-10">
                <a:solidFill>
                  <a:schemeClr val="tx1">
                    <a:lumMod val="75000"/>
                    <a:lumOff val="25000"/>
                  </a:schemeClr>
                </a:solidFill>
                <a:latin typeface="Arial"/>
                <a:cs typeface="Arial"/>
              </a:rPr>
              <a:t>)</a:t>
            </a:r>
            <a:endParaRPr lang="en-US" sz="1800" spc="-50">
              <a:solidFill>
                <a:schemeClr val="tx1">
                  <a:lumMod val="75000"/>
                  <a:lumOff val="25000"/>
                </a:schemeClr>
              </a:solidFill>
            </a:endParaRPr>
          </a:p>
        </p:txBody>
      </p:sp>
      <p:sp>
        <p:nvSpPr>
          <p:cNvPr id="23" name="Title 2">
            <a:extLst>
              <a:ext uri="{FF2B5EF4-FFF2-40B4-BE49-F238E27FC236}">
                <a16:creationId xmlns:a16="http://schemas.microsoft.com/office/drawing/2014/main" id="{1E64FE2A-B1B3-F04B-754B-5BD75ED28CA9}"/>
              </a:ext>
            </a:extLst>
          </p:cNvPr>
          <p:cNvSpPr txBox="1">
            <a:spLocks/>
          </p:cNvSpPr>
          <p:nvPr/>
        </p:nvSpPr>
        <p:spPr>
          <a:xfrm>
            <a:off x="408290" y="876748"/>
            <a:ext cx="11372584" cy="1006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rgbClr val="003C58"/>
                </a:solidFill>
                <a:latin typeface="Arial" panose="020B0604020202020204" pitchFamily="34" charset="0"/>
                <a:ea typeface="+mj-ea"/>
                <a:cs typeface="Arial" panose="020B0604020202020204" pitchFamily="34" charset="0"/>
              </a:defRPr>
            </a:lvl1pPr>
          </a:lstStyle>
          <a:p>
            <a:pPr algn="just">
              <a:lnSpc>
                <a:spcPct val="100000"/>
              </a:lnSpc>
              <a:spcBef>
                <a:spcPts val="0"/>
              </a:spcBef>
              <a:spcAft>
                <a:spcPts val="2400"/>
              </a:spcAft>
            </a:pPr>
            <a:r>
              <a:rPr lang="en-US" sz="1600" b="0" spc="-30">
                <a:solidFill>
                  <a:srgbClr val="A39061"/>
                </a:solidFill>
                <a:latin typeface="Arial"/>
                <a:cs typeface="Arial"/>
              </a:rPr>
              <a:t>H</a:t>
            </a:r>
            <a:r>
              <a:rPr lang="en-US" sz="1600" b="0">
                <a:solidFill>
                  <a:srgbClr val="A39061"/>
                </a:solidFill>
                <a:latin typeface="Arial"/>
                <a:cs typeface="Arial"/>
              </a:rPr>
              <a:t>istorically, Gold is the first mover, then capital flows in a cascading sequence into majors, mid-tiers, developers and finally the juniors, that are highly leveraged to gold!</a:t>
            </a:r>
            <a:endParaRPr lang="en-US" sz="1600"/>
          </a:p>
        </p:txBody>
      </p:sp>
      <p:sp>
        <p:nvSpPr>
          <p:cNvPr id="8" name="TextBox 7">
            <a:extLst>
              <a:ext uri="{FF2B5EF4-FFF2-40B4-BE49-F238E27FC236}">
                <a16:creationId xmlns:a16="http://schemas.microsoft.com/office/drawing/2014/main" id="{9BAFA082-DFA6-C3DE-0073-1F8B0AC36928}"/>
              </a:ext>
            </a:extLst>
          </p:cNvPr>
          <p:cNvSpPr txBox="1"/>
          <p:nvPr/>
        </p:nvSpPr>
        <p:spPr>
          <a:xfrm>
            <a:off x="810807" y="6600901"/>
            <a:ext cx="10951301" cy="261610"/>
          </a:xfrm>
          <a:prstGeom prst="rect">
            <a:avLst/>
          </a:prstGeom>
          <a:ln w="25400">
            <a:miter lim="400000"/>
          </a:ln>
          <a:extLst>
            <a:ext uri="{C572A759-6A51-4108-AA02-DFA0A04FC94B}">
              <ma14:wrappingTextBoxFlag xmlns:ma14="http://schemas.microsoft.com/office/mac/drawingml/2011/main" xmlns="" val="1"/>
            </a:ext>
          </a:extLst>
        </p:spPr>
        <p:txBody>
          <a:bodyPr wrap="square" tIns="60960" bIns="60960">
            <a:spAutoFit/>
          </a:bodyPr>
          <a:lstStyle>
            <a:lvl1pPr algn="ctr">
              <a:lnSpc>
                <a:spcPct val="90000"/>
              </a:lnSpc>
              <a:defRPr sz="1800">
                <a:solidFill>
                  <a:srgbClr val="A7A7A7"/>
                </a:solidFill>
                <a:latin typeface="Avenir Medium"/>
                <a:ea typeface="Avenir Medium"/>
                <a:cs typeface="Avenir Medium"/>
                <a:sym typeface="Avenir Medium"/>
              </a:defRPr>
            </a:lvl1pPr>
          </a:lstStyle>
          <a:p>
            <a:r>
              <a:rPr sz="1000" dirty="0">
                <a:solidFill>
                  <a:schemeClr val="tx1">
                    <a:lumMod val="50000"/>
                    <a:lumOff val="50000"/>
                  </a:schemeClr>
                </a:solidFill>
                <a:latin typeface="Arial" panose="020B0604020202020204" pitchFamily="34" charset="0"/>
                <a:cs typeface="Arial" panose="020B0604020202020204" pitchFamily="34" charset="0"/>
              </a:rPr>
              <a:t>Source: </a:t>
            </a:r>
            <a:r>
              <a:rPr lang="en-CA" sz="1000" dirty="0">
                <a:solidFill>
                  <a:schemeClr val="tx1">
                    <a:lumMod val="50000"/>
                    <a:lumOff val="50000"/>
                  </a:schemeClr>
                </a:solidFill>
                <a:latin typeface="Arial" panose="020B0604020202020204" pitchFamily="34" charset="0"/>
                <a:cs typeface="Arial" panose="020B0604020202020204" pitchFamily="34" charset="0"/>
              </a:rPr>
              <a:t>Bloomberg. Monthly chart. January 1, 2010 -  September 11, 2025.</a:t>
            </a:r>
            <a:endParaRP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B2FC64D-FB88-B5DD-AD93-EB537D1EDE5A}"/>
              </a:ext>
            </a:extLst>
          </p:cNvPr>
          <p:cNvSpPr txBox="1"/>
          <p:nvPr/>
        </p:nvSpPr>
        <p:spPr>
          <a:xfrm>
            <a:off x="771381" y="1711181"/>
            <a:ext cx="344966" cy="307777"/>
          </a:xfrm>
          <a:prstGeom prst="rect">
            <a:avLst/>
          </a:prstGeom>
          <a:noFill/>
        </p:spPr>
        <p:txBody>
          <a:bodyPr wrap="none" rtlCol="0">
            <a:spAutoFit/>
          </a:bodyPr>
          <a:lstStyle/>
          <a:p>
            <a:r>
              <a:rPr lang="en-US" sz="1400" b="1">
                <a:solidFill>
                  <a:schemeClr val="tx1">
                    <a:lumMod val="75000"/>
                    <a:lumOff val="25000"/>
                  </a:schemeClr>
                </a:solidFill>
              </a:rPr>
              <a:t>%</a:t>
            </a:r>
          </a:p>
        </p:txBody>
      </p:sp>
      <p:sp>
        <p:nvSpPr>
          <p:cNvPr id="4" name="Oval 3">
            <a:extLst>
              <a:ext uri="{FF2B5EF4-FFF2-40B4-BE49-F238E27FC236}">
                <a16:creationId xmlns:a16="http://schemas.microsoft.com/office/drawing/2014/main" id="{31E8DF35-3111-3247-270B-053C899CD9B9}"/>
              </a:ext>
            </a:extLst>
          </p:cNvPr>
          <p:cNvSpPr/>
          <p:nvPr/>
        </p:nvSpPr>
        <p:spPr>
          <a:xfrm>
            <a:off x="871767" y="3699467"/>
            <a:ext cx="1669366" cy="1563805"/>
          </a:xfrm>
          <a:prstGeom prst="ellipse">
            <a:avLst/>
          </a:pr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C9B76E1-85FC-926A-2A84-5A12E429C7CF}"/>
              </a:ext>
            </a:extLst>
          </p:cNvPr>
          <p:cNvSpPr/>
          <p:nvPr/>
        </p:nvSpPr>
        <p:spPr>
          <a:xfrm>
            <a:off x="10467459" y="1937961"/>
            <a:ext cx="953160" cy="3573194"/>
          </a:xfrm>
          <a:prstGeom prst="ellipse">
            <a:avLst/>
          </a:pr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1B1506C-FBFF-030D-6AE5-8EE9D7A2C283}"/>
              </a:ext>
            </a:extLst>
          </p:cNvPr>
          <p:cNvSpPr txBox="1"/>
          <p:nvPr/>
        </p:nvSpPr>
        <p:spPr>
          <a:xfrm>
            <a:off x="11407684" y="1865069"/>
            <a:ext cx="708848" cy="584775"/>
          </a:xfrm>
          <a:prstGeom prst="rect">
            <a:avLst/>
          </a:prstGeom>
          <a:noFill/>
        </p:spPr>
        <p:txBody>
          <a:bodyPr wrap="none" rtlCol="0">
            <a:spAutoFit/>
          </a:bodyPr>
          <a:lstStyle/>
          <a:p>
            <a:r>
              <a:rPr lang="en-US" sz="1600" b="1" dirty="0">
                <a:solidFill>
                  <a:srgbClr val="A39061"/>
                </a:solidFill>
              </a:rPr>
              <a:t>Gold</a:t>
            </a:r>
          </a:p>
          <a:p>
            <a:r>
              <a:rPr lang="en-US" sz="1600" b="1" dirty="0">
                <a:solidFill>
                  <a:srgbClr val="A39061"/>
                </a:solidFill>
              </a:rPr>
              <a:t>236%</a:t>
            </a:r>
          </a:p>
        </p:txBody>
      </p:sp>
      <p:sp>
        <p:nvSpPr>
          <p:cNvPr id="10" name="TextBox 9">
            <a:extLst>
              <a:ext uri="{FF2B5EF4-FFF2-40B4-BE49-F238E27FC236}">
                <a16:creationId xmlns:a16="http://schemas.microsoft.com/office/drawing/2014/main" id="{1C0786E3-FC34-1012-716D-06E724AF7B9D}"/>
              </a:ext>
            </a:extLst>
          </p:cNvPr>
          <p:cNvSpPr txBox="1"/>
          <p:nvPr/>
        </p:nvSpPr>
        <p:spPr>
          <a:xfrm>
            <a:off x="11407684" y="3675225"/>
            <a:ext cx="628698" cy="584775"/>
          </a:xfrm>
          <a:prstGeom prst="rect">
            <a:avLst/>
          </a:prstGeom>
          <a:noFill/>
        </p:spPr>
        <p:txBody>
          <a:bodyPr wrap="none" rtlCol="0">
            <a:spAutoFit/>
          </a:bodyPr>
          <a:lstStyle/>
          <a:p>
            <a:r>
              <a:rPr lang="en-US" sz="1600" b="1" dirty="0">
                <a:solidFill>
                  <a:srgbClr val="F71F35"/>
                </a:solidFill>
              </a:rPr>
              <a:t>GDX</a:t>
            </a:r>
          </a:p>
          <a:p>
            <a:r>
              <a:rPr lang="en-US" sz="1600" b="1" dirty="0">
                <a:solidFill>
                  <a:srgbClr val="F71F35"/>
                </a:solidFill>
              </a:rPr>
              <a:t>71%</a:t>
            </a:r>
          </a:p>
        </p:txBody>
      </p:sp>
      <p:sp>
        <p:nvSpPr>
          <p:cNvPr id="11" name="TextBox 10">
            <a:extLst>
              <a:ext uri="{FF2B5EF4-FFF2-40B4-BE49-F238E27FC236}">
                <a16:creationId xmlns:a16="http://schemas.microsoft.com/office/drawing/2014/main" id="{5F05FE3A-1A36-198B-CC26-82C25790F2DC}"/>
              </a:ext>
            </a:extLst>
          </p:cNvPr>
          <p:cNvSpPr txBox="1"/>
          <p:nvPr/>
        </p:nvSpPr>
        <p:spPr>
          <a:xfrm>
            <a:off x="11407684" y="4547341"/>
            <a:ext cx="742511" cy="584775"/>
          </a:xfrm>
          <a:prstGeom prst="rect">
            <a:avLst/>
          </a:prstGeom>
          <a:noFill/>
        </p:spPr>
        <p:txBody>
          <a:bodyPr wrap="none" rtlCol="0">
            <a:spAutoFit/>
          </a:bodyPr>
          <a:lstStyle/>
          <a:p>
            <a:r>
              <a:rPr lang="en-US" sz="1600" b="1" dirty="0">
                <a:solidFill>
                  <a:srgbClr val="003C58"/>
                </a:solidFill>
              </a:rPr>
              <a:t>GDXJ</a:t>
            </a:r>
          </a:p>
          <a:p>
            <a:r>
              <a:rPr lang="en-US" sz="1600" b="1" dirty="0">
                <a:solidFill>
                  <a:srgbClr val="003C58"/>
                </a:solidFill>
              </a:rPr>
              <a:t>1%</a:t>
            </a:r>
          </a:p>
        </p:txBody>
      </p:sp>
    </p:spTree>
    <p:extLst>
      <p:ext uri="{BB962C8B-B14F-4D97-AF65-F5344CB8AC3E}">
        <p14:creationId xmlns:p14="http://schemas.microsoft.com/office/powerpoint/2010/main" val="2160632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2A6549-5082-FC41-6DC5-7EDF796CE43A}"/>
              </a:ext>
            </a:extLst>
          </p:cNvPr>
          <p:cNvSpPr>
            <a:spLocks noGrp="1"/>
          </p:cNvSpPr>
          <p:nvPr>
            <p:ph type="title"/>
          </p:nvPr>
        </p:nvSpPr>
        <p:spPr>
          <a:xfrm>
            <a:off x="642939" y="293685"/>
            <a:ext cx="10906122" cy="739775"/>
          </a:xfrm>
        </p:spPr>
        <p:txBody>
          <a:bodyPr>
            <a:noAutofit/>
          </a:bodyPr>
          <a:lstStyle/>
          <a:p>
            <a:r>
              <a:rPr lang="en-US" sz="2800">
                <a:latin typeface="Arial"/>
                <a:cs typeface="Arial"/>
              </a:rPr>
              <a:t>Key Highlights of </a:t>
            </a:r>
            <a:r>
              <a:rPr lang="en-US" sz="2800">
                <a:solidFill>
                  <a:srgbClr val="A39061"/>
                </a:solidFill>
                <a:latin typeface="Arial"/>
                <a:cs typeface="Arial"/>
              </a:rPr>
              <a:t>McEwen Inc.</a:t>
            </a:r>
            <a:r>
              <a:rPr lang="en-US" sz="2800">
                <a:latin typeface="Arial"/>
                <a:cs typeface="Arial"/>
              </a:rPr>
              <a:t> &amp; </a:t>
            </a:r>
            <a:r>
              <a:rPr lang="en-US" sz="2800">
                <a:solidFill>
                  <a:schemeClr val="accent2"/>
                </a:solidFill>
                <a:latin typeface="Arial"/>
                <a:cs typeface="Arial"/>
              </a:rPr>
              <a:t>McEwen Copper</a:t>
            </a:r>
          </a:p>
        </p:txBody>
      </p:sp>
      <p:sp>
        <p:nvSpPr>
          <p:cNvPr id="6" name="Text Placeholder 5">
            <a:extLst>
              <a:ext uri="{FF2B5EF4-FFF2-40B4-BE49-F238E27FC236}">
                <a16:creationId xmlns:a16="http://schemas.microsoft.com/office/drawing/2014/main" id="{15FE41D0-2C03-B246-5EA4-ABCECFDE07F2}"/>
              </a:ext>
            </a:extLst>
          </p:cNvPr>
          <p:cNvSpPr>
            <a:spLocks noGrp="1"/>
          </p:cNvSpPr>
          <p:nvPr>
            <p:ph type="body" sz="half" idx="2"/>
          </p:nvPr>
        </p:nvSpPr>
        <p:spPr>
          <a:xfrm>
            <a:off x="819784" y="1541911"/>
            <a:ext cx="11052176" cy="5138289"/>
          </a:xfrm>
        </p:spPr>
        <p:txBody>
          <a:bodyPr vert="horz" lIns="91440" tIns="45720" rIns="91440" bIns="45720" rtlCol="0" anchor="t">
            <a:normAutofit/>
          </a:bodyPr>
          <a:lstStyle/>
          <a:p>
            <a:pPr marL="514350" indent="-514350">
              <a:lnSpc>
                <a:spcPct val="150000"/>
              </a:lnSpc>
              <a:buFont typeface="Arial" panose="020B0604020202020204" pitchFamily="34" charset="0"/>
              <a:buAutoNum type="arabicPeriod"/>
            </a:pPr>
            <a:r>
              <a:rPr lang="en-US" sz="2800" b="1">
                <a:solidFill>
                  <a:srgbClr val="003C58"/>
                </a:solidFill>
                <a:latin typeface="Arial"/>
                <a:cs typeface="Arial"/>
              </a:rPr>
              <a:t>Liquid Trader, NYSE &amp; TSX</a:t>
            </a:r>
          </a:p>
          <a:p>
            <a:pPr marL="514350" indent="-514350">
              <a:lnSpc>
                <a:spcPct val="150000"/>
              </a:lnSpc>
              <a:buFont typeface="Arial" panose="020B0604020202020204" pitchFamily="34" charset="0"/>
              <a:buAutoNum type="arabicPeriod"/>
            </a:pPr>
            <a:r>
              <a:rPr lang="en-US" sz="2800" b="1">
                <a:solidFill>
                  <a:srgbClr val="003C58"/>
                </a:solidFill>
                <a:latin typeface="Arial"/>
                <a:cs typeface="Arial"/>
              </a:rPr>
              <a:t>Significant Insider Ownership</a:t>
            </a:r>
            <a:endParaRPr lang="en-US" sz="2800" b="1">
              <a:solidFill>
                <a:srgbClr val="003C58"/>
              </a:solidFill>
            </a:endParaRPr>
          </a:p>
          <a:p>
            <a:pPr marL="514350" indent="-514350">
              <a:lnSpc>
                <a:spcPct val="150000"/>
              </a:lnSpc>
              <a:buAutoNum type="arabicPeriod"/>
            </a:pPr>
            <a:r>
              <a:rPr lang="en-US" sz="2800" b="1">
                <a:solidFill>
                  <a:srgbClr val="003C58"/>
                </a:solidFill>
                <a:latin typeface="Arial"/>
                <a:cs typeface="Arial"/>
              </a:rPr>
              <a:t>Massive </a:t>
            </a:r>
            <a:r>
              <a:rPr lang="en-US" sz="2800" b="1">
                <a:solidFill>
                  <a:srgbClr val="ED7D31"/>
                </a:solidFill>
                <a:latin typeface="Arial"/>
                <a:cs typeface="Arial"/>
              </a:rPr>
              <a:t>Copper</a:t>
            </a:r>
            <a:r>
              <a:rPr lang="en-US" sz="2800" b="1">
                <a:solidFill>
                  <a:srgbClr val="003C58"/>
                </a:solidFill>
                <a:latin typeface="Arial"/>
                <a:cs typeface="Arial"/>
              </a:rPr>
              <a:t> Option</a:t>
            </a:r>
            <a:endParaRPr lang="en-US" sz="2800" b="1">
              <a:solidFill>
                <a:srgbClr val="003C58"/>
              </a:solidFill>
            </a:endParaRPr>
          </a:p>
          <a:p>
            <a:pPr marL="514350" indent="-514350">
              <a:lnSpc>
                <a:spcPct val="150000"/>
              </a:lnSpc>
              <a:buAutoNum type="arabicPeriod"/>
            </a:pPr>
            <a:r>
              <a:rPr lang="en-US" sz="2800" b="1">
                <a:solidFill>
                  <a:srgbClr val="003C58"/>
                </a:solidFill>
                <a:latin typeface="Arial"/>
                <a:cs typeface="Arial"/>
              </a:rPr>
              <a:t>Exploration Increasing Gold Resources &amp; Future Production</a:t>
            </a:r>
          </a:p>
          <a:p>
            <a:pPr marL="514350" indent="-514350">
              <a:lnSpc>
                <a:spcPct val="150000"/>
              </a:lnSpc>
              <a:buAutoNum type="arabicPeriod"/>
            </a:pPr>
            <a:r>
              <a:rPr lang="en-US" sz="2800" b="1">
                <a:solidFill>
                  <a:srgbClr val="003C58"/>
                </a:solidFill>
                <a:latin typeface="Arial"/>
                <a:cs typeface="Arial"/>
              </a:rPr>
              <a:t>Attractive Leverage to Higher </a:t>
            </a:r>
            <a:r>
              <a:rPr lang="en-US" sz="2800" b="1">
                <a:solidFill>
                  <a:srgbClr val="A39061"/>
                </a:solidFill>
                <a:latin typeface="Arial"/>
                <a:cs typeface="Arial"/>
              </a:rPr>
              <a:t>Gold</a:t>
            </a:r>
            <a:r>
              <a:rPr lang="en-US" sz="2800" b="1">
                <a:solidFill>
                  <a:srgbClr val="003C58"/>
                </a:solidFill>
                <a:latin typeface="Arial"/>
                <a:cs typeface="Arial"/>
              </a:rPr>
              <a:t>,</a:t>
            </a:r>
            <a:r>
              <a:rPr lang="en-US" sz="2800" b="1">
                <a:solidFill>
                  <a:srgbClr val="A39061"/>
                </a:solidFill>
                <a:latin typeface="Arial"/>
                <a:cs typeface="Arial"/>
              </a:rPr>
              <a:t> </a:t>
            </a:r>
            <a:r>
              <a:rPr lang="en-US" sz="2800" b="1">
                <a:solidFill>
                  <a:schemeClr val="bg1">
                    <a:lumMod val="50000"/>
                  </a:schemeClr>
                </a:solidFill>
                <a:latin typeface="Arial"/>
                <a:cs typeface="Arial"/>
              </a:rPr>
              <a:t>Silver </a:t>
            </a:r>
            <a:r>
              <a:rPr lang="en-US" sz="2800" b="1">
                <a:solidFill>
                  <a:srgbClr val="003C58"/>
                </a:solidFill>
                <a:latin typeface="Arial"/>
                <a:cs typeface="Arial"/>
              </a:rPr>
              <a:t>&amp;</a:t>
            </a:r>
            <a:r>
              <a:rPr lang="en-US" sz="2800" b="1">
                <a:solidFill>
                  <a:schemeClr val="bg1">
                    <a:lumMod val="50000"/>
                  </a:schemeClr>
                </a:solidFill>
                <a:latin typeface="Arial"/>
                <a:cs typeface="Arial"/>
              </a:rPr>
              <a:t> </a:t>
            </a:r>
            <a:r>
              <a:rPr lang="en-US" sz="2800" b="1">
                <a:solidFill>
                  <a:srgbClr val="ED7D31"/>
                </a:solidFill>
                <a:latin typeface="Arial"/>
                <a:cs typeface="Arial"/>
              </a:rPr>
              <a:t>Copper</a:t>
            </a:r>
            <a:r>
              <a:rPr lang="en-US" sz="2800" b="1">
                <a:solidFill>
                  <a:srgbClr val="A39061"/>
                </a:solidFill>
                <a:latin typeface="Arial"/>
                <a:cs typeface="Arial"/>
              </a:rPr>
              <a:t> </a:t>
            </a:r>
            <a:r>
              <a:rPr lang="en-US" sz="2800" b="1">
                <a:solidFill>
                  <a:srgbClr val="003C58"/>
                </a:solidFill>
                <a:latin typeface="Arial"/>
                <a:cs typeface="Arial"/>
              </a:rPr>
              <a:t>Prices</a:t>
            </a:r>
          </a:p>
        </p:txBody>
      </p:sp>
      <p:sp>
        <p:nvSpPr>
          <p:cNvPr id="2" name="Slide Number Placeholder 1">
            <a:extLst>
              <a:ext uri="{FF2B5EF4-FFF2-40B4-BE49-F238E27FC236}">
                <a16:creationId xmlns:a16="http://schemas.microsoft.com/office/drawing/2014/main" id="{908D0E66-EC67-37D2-28A8-A2123C3FB74F}"/>
              </a:ext>
            </a:extLst>
          </p:cNvPr>
          <p:cNvSpPr txBox="1">
            <a:spLocks/>
          </p:cNvSpPr>
          <p:nvPr/>
        </p:nvSpPr>
        <p:spPr>
          <a:xfrm>
            <a:off x="9448800" y="6067865"/>
            <a:ext cx="2743200" cy="79013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955D86-EBE6-46A3-AC78-27FE558A77BB}" type="slidenum">
              <a:rPr lang="en-ID" sz="6600" b="1" smtClean="0">
                <a:solidFill>
                  <a:srgbClr val="29486C">
                    <a:alpha val="49831"/>
                  </a:srgbClr>
                </a:solidFill>
                <a:latin typeface="Arial Black" panose="020B0A04020102020204" pitchFamily="34" charset="0"/>
                <a:cs typeface="Arial Black" panose="020B0604020202020204" pitchFamily="34" charset="0"/>
              </a:rPr>
              <a:pPr algn="r"/>
              <a:t>9</a:t>
            </a:fld>
            <a:endParaRPr lang="en-ID" sz="6600" b="1">
              <a:solidFill>
                <a:srgbClr val="29486C">
                  <a:alpha val="49831"/>
                </a:srgbClr>
              </a:solidFill>
              <a:latin typeface="Arial Black" panose="020B0A04020102020204" pitchFamily="34" charset="0"/>
              <a:cs typeface="Arial Black" panose="020B0604020202020204" pitchFamily="34" charset="0"/>
            </a:endParaRPr>
          </a:p>
        </p:txBody>
      </p:sp>
    </p:spTree>
    <p:extLst>
      <p:ext uri="{BB962C8B-B14F-4D97-AF65-F5344CB8AC3E}">
        <p14:creationId xmlns:p14="http://schemas.microsoft.com/office/powerpoint/2010/main" val="36136632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BCELEMENT" val="PageHeading"/>
  <p:tag name="RBCACTION" val="CMv2_Pageheading"/>
  <p:tag name="RBCACTIONTIME" val="15/03/2023 10:57:27 PM"/>
  <p:tag name="RBCELEMENTID"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3142664-276B-F947-A14F-A3926C22143D}">
  <we:reference id="wa200005566" version="3.0.0.3" store="en-US" storeType="OMEX"/>
  <we:alternateReferences>
    <we:reference id="WA200005566" version="3.0.0.3"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ADA990EF2AB3844AFAABB77EEDD543A" ma:contentTypeVersion="16" ma:contentTypeDescription="Create a new document." ma:contentTypeScope="" ma:versionID="8a1ab3292f18fe67498c5568f65c5bc1">
  <xsd:schema xmlns:xsd="http://www.w3.org/2001/XMLSchema" xmlns:xs="http://www.w3.org/2001/XMLSchema" xmlns:p="http://schemas.microsoft.com/office/2006/metadata/properties" xmlns:ns2="399c74e7-19ed-4297-8cd4-47be829dccca" xmlns:ns3="6953cae7-8be0-4e4d-91f7-9f1e49580770" targetNamespace="http://schemas.microsoft.com/office/2006/metadata/properties" ma:root="true" ma:fieldsID="ea689125d68ddf4ec36d27ce15475898" ns2:_="" ns3:_="">
    <xsd:import namespace="399c74e7-19ed-4297-8cd4-47be829dccca"/>
    <xsd:import namespace="6953cae7-8be0-4e4d-91f7-9f1e4958077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9c74e7-19ed-4297-8cd4-47be829dc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b50fb2d-3fae-4c03-8dc3-973dad0a472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53cae7-8be0-4e4d-91f7-9f1e4958077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aea9d52-babd-41b9-b0da-1d5f4dc7314d}" ma:internalName="TaxCatchAll" ma:showField="CatchAllData" ma:web="6953cae7-8be0-4e4d-91f7-9f1e4958077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953cae7-8be0-4e4d-91f7-9f1e49580770">
      <UserInfo>
        <DisplayName>NT Service\spsearch</DisplayName>
        <AccountId>10</AccountId>
        <AccountType/>
      </UserInfo>
      <UserInfo>
        <DisplayName>Stefan Spears</DisplayName>
        <AccountId>13</AccountId>
        <AccountType/>
      </UserInfo>
      <UserInfo>
        <DisplayName>Term - Anna Ladd-Kruger</DisplayName>
        <AccountId>17</AccountId>
        <AccountType/>
      </UserInfo>
      <UserInfo>
        <DisplayName>Mihaela Iancu</DisplayName>
        <AccountId>12</AccountId>
        <AccountType/>
      </UserInfo>
      <UserInfo>
        <DisplayName>Rob McEwen</DisplayName>
        <AccountId>16</AccountId>
        <AccountType/>
      </UserInfo>
      <UserInfo>
        <DisplayName>Term - Jaime Cisneros</DisplayName>
        <AccountId>18</AccountId>
        <AccountType/>
      </UserInfo>
      <UserInfo>
        <DisplayName>Stephen McGibbon</DisplayName>
        <AccountId>14</AccountId>
        <AccountType/>
      </UserInfo>
      <UserInfo>
        <DisplayName>Mimi Friberg</DisplayName>
        <AccountId>35</AccountId>
        <AccountType/>
      </UserInfo>
      <UserInfo>
        <DisplayName>Michael Meding</DisplayName>
        <AccountId>19</AccountId>
        <AccountType/>
      </UserInfo>
      <UserInfo>
        <DisplayName>Tara Saratsiotis</DisplayName>
        <AccountId>20</AccountId>
        <AccountType/>
      </UserInfo>
      <UserInfo>
        <DisplayName>Darren King</DisplayName>
        <AccountId>51</AccountId>
        <AccountType/>
      </UserInfo>
      <UserInfo>
        <DisplayName>Caspar Chow</DisplayName>
        <AccountId>9</AccountId>
        <AccountType/>
      </UserInfo>
      <UserInfo>
        <DisplayName>MUX</DisplayName>
        <AccountId>15</AccountId>
        <AccountType/>
      </UserInfo>
      <UserInfo>
        <DisplayName>Carlos Rivera</DisplayName>
        <AccountId>70</AccountId>
        <AccountType/>
      </UserInfo>
    </SharedWithUsers>
    <TaxCatchAll xmlns="6953cae7-8be0-4e4d-91f7-9f1e49580770" xsi:nil="true"/>
    <lcf76f155ced4ddcb4097134ff3c332f xmlns="399c74e7-19ed-4297-8cd4-47be829dccc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237608B-8C5A-45BE-ABF7-CC56076C615A}">
  <ds:schemaRefs>
    <ds:schemaRef ds:uri="http://schemas.microsoft.com/sharepoint/v3/contenttype/forms"/>
  </ds:schemaRefs>
</ds:datastoreItem>
</file>

<file path=customXml/itemProps2.xml><?xml version="1.0" encoding="utf-8"?>
<ds:datastoreItem xmlns:ds="http://schemas.openxmlformats.org/officeDocument/2006/customXml" ds:itemID="{27D6AED9-1AF5-450C-90E2-28AD2424F349}">
  <ds:schemaRefs>
    <ds:schemaRef ds:uri="399c74e7-19ed-4297-8cd4-47be829dccca"/>
    <ds:schemaRef ds:uri="6953cae7-8be0-4e4d-91f7-9f1e495807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6D3FB7A-436A-4A52-947F-8D360E7C0867}">
  <ds:schemaRefs>
    <ds:schemaRef ds:uri="http://schemas.microsoft.com/office/2006/documentManagement/types"/>
    <ds:schemaRef ds:uri="http://purl.org/dc/elements/1.1/"/>
    <ds:schemaRef ds:uri="http://schemas.microsoft.com/office/2006/metadata/properties"/>
    <ds:schemaRef ds:uri="http://www.w3.org/XML/1998/namespace"/>
    <ds:schemaRef ds:uri="399c74e7-19ed-4297-8cd4-47be829dccca"/>
    <ds:schemaRef ds:uri="http://purl.org/dc/terms/"/>
    <ds:schemaRef ds:uri="http://purl.org/dc/dcmitype/"/>
    <ds:schemaRef ds:uri="http://schemas.openxmlformats.org/package/2006/metadata/core-properties"/>
    <ds:schemaRef ds:uri="http://schemas.microsoft.com/office/infopath/2007/PartnerControls"/>
    <ds:schemaRef ds:uri="6953cae7-8be0-4e4d-91f7-9f1e49580770"/>
  </ds:schemaRefs>
</ds:datastoreItem>
</file>

<file path=docProps/app.xml><?xml version="1.0" encoding="utf-8"?>
<Properties xmlns="http://schemas.openxmlformats.org/officeDocument/2006/extended-properties" xmlns:vt="http://schemas.openxmlformats.org/officeDocument/2006/docPropsVTypes">
  <Template/>
  <TotalTime>2925</TotalTime>
  <Words>7377</Words>
  <Application>Microsoft Macintosh PowerPoint</Application>
  <PresentationFormat>Widescreen</PresentationFormat>
  <Paragraphs>1486</Paragraphs>
  <Slides>54</Slides>
  <Notes>34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54</vt:i4>
      </vt:variant>
    </vt:vector>
  </HeadingPairs>
  <TitlesOfParts>
    <vt:vector size="68" baseType="lpstr">
      <vt:lpstr>Arial Unicode MS</vt:lpstr>
      <vt:lpstr>Arial</vt:lpstr>
      <vt:lpstr>Arial Black</vt:lpstr>
      <vt:lpstr>Arial,Sans-Serif</vt:lpstr>
      <vt:lpstr>Calibri</vt:lpstr>
      <vt:lpstr>Cambria</vt:lpstr>
      <vt:lpstr>Courier New</vt:lpstr>
      <vt:lpstr>Montserrat</vt:lpstr>
      <vt:lpstr>Montserrat SemiBold</vt:lpstr>
      <vt:lpstr>Montserrat-SemiBold</vt:lpstr>
      <vt:lpstr>Tahoma</vt:lpstr>
      <vt:lpstr>Times New Roman</vt:lpstr>
      <vt:lpstr>Wingdings</vt:lpstr>
      <vt:lpstr>Office Theme</vt:lpstr>
      <vt:lpstr>PowerPoint Presentation</vt:lpstr>
      <vt:lpstr>Cautionary Statement </vt:lpstr>
      <vt:lpstr> Commodities Are Cheap @ 55 Year Low Relative to Equities                S&amp;P GS Commodity Index vs S&amp;P 500 (1970-2025)  </vt:lpstr>
      <vt:lpstr>Under Owned – A Neglected Market Sector Mining Industry as a Percentage of Global Equities Global Mining Industry Aggregate Market Cap Relative to Total Global Stocks Market Cap</vt:lpstr>
      <vt:lpstr>Bullish Outlook for Copper</vt:lpstr>
      <vt:lpstr>129 Years of History: Number of Ounces of Gold to Buy DJIA </vt:lpstr>
      <vt:lpstr>Gold: Outperforming DJIA Broken Out and Climbing Higher</vt:lpstr>
      <vt:lpstr>Potential for Oversized Gains Gold Equities Lagging Behind Gold Divergence Performance: Gold (yellow) vs Gold Equities (GDX ETF blue &amp; GDXJ ETF red)</vt:lpstr>
      <vt:lpstr>Key Highlights of McEwen Inc. &amp; McEwen Copper</vt:lpstr>
      <vt:lpstr>PowerPoint Presentation</vt:lpstr>
      <vt:lpstr>McEwen Inc. Compelling Value Management’s Estimate of Value. Sum of Its Parts. </vt:lpstr>
      <vt:lpstr>Financial Snapshot at June 30, 2025</vt:lpstr>
      <vt:lpstr>MUX Consolidated Annual Production – Future Potential Growth</vt:lpstr>
      <vt:lpstr>Organic Growth Self-Funded Through Free Cash Flow ($3,350/oz Gold)</vt:lpstr>
      <vt:lpstr>Free Cash Flow Sensitivity to Gold Price ($2,800 - $3,900 / oz)</vt:lpstr>
      <vt:lpstr>McEwen Inc.:  Gold &amp; Silver Production &amp; Copper Development Project</vt:lpstr>
      <vt:lpstr>MUX's Relative Performance Over Past 36 Months</vt:lpstr>
      <vt:lpstr>McEwen Inc. 2024 Production and 2025 Guidance</vt:lpstr>
      <vt:lpstr>McEwen Inc.: Gold, Silver &amp; Copper Reserves &amp; Resources (at Dec 31, 2024)</vt:lpstr>
      <vt:lpstr>Positioning McEwen Copper as the New Vehicle for Copper Growth</vt:lpstr>
      <vt:lpstr>PowerPoint Presentation</vt:lpstr>
      <vt:lpstr>McEwen Copper Is Planning the World’s 1st Regenerative Copper Mine in Argentina</vt:lpstr>
      <vt:lpstr>PowerPoint Presentation</vt:lpstr>
      <vt:lpstr>McEwen Copper’s Growing Impact on MUX Share Value   Private Financings: $453 M Completed 2 Large Shareholders – Rio Tinto (Nuton) &amp; Stellantis </vt:lpstr>
      <vt:lpstr>McEwen Copper: 32.8 M Shares Outstanding Ownership: Private, Pre-IPO, Global Investors</vt:lpstr>
      <vt:lpstr>PowerPoint Presentation</vt:lpstr>
      <vt:lpstr>PowerPoint Presentation</vt:lpstr>
      <vt:lpstr>Los Azules - Changes in Economics Since the PEA</vt:lpstr>
      <vt:lpstr>PowerPoint Presentation</vt:lpstr>
      <vt:lpstr>PowerPoint Presentation</vt:lpstr>
      <vt:lpstr>PowerPoint Presentation</vt:lpstr>
      <vt:lpstr>McEwen Copper: Significant Development Large Investment Incentive Regime (“RIGI”) Encouraging Foreign Investment in Argentina</vt:lpstr>
      <vt:lpstr>Argentina Is Fast Becoming an Attractive Mining Investment Destination</vt:lpstr>
      <vt:lpstr>Nevada Exploration Projects | Location Map</vt:lpstr>
      <vt:lpstr>PowerPoint Presentation</vt:lpstr>
      <vt:lpstr>PowerPoint Presentation</vt:lpstr>
      <vt:lpstr>PowerPoint Presentation</vt:lpstr>
      <vt:lpstr>Eureka Property  Cross-section of WF033 showing CRD + Carlin-style mineralization </vt:lpstr>
      <vt:lpstr>PowerPoint Presentation</vt:lpstr>
      <vt:lpstr>Seven Troughs Epithermal Deposit Model</vt:lpstr>
      <vt:lpstr>PowerPoint Presentation</vt:lpstr>
      <vt:lpstr>PowerPoint Presentation</vt:lpstr>
      <vt:lpstr>Fox Complex: Stock Mine Portal</vt:lpstr>
      <vt:lpstr>PowerPoint Presentation</vt:lpstr>
      <vt:lpstr>Appendix </vt:lpstr>
      <vt:lpstr>McEwen Inc.’s Management Team </vt:lpstr>
      <vt:lpstr>McEwen Copper’s Los Azules Management Team  Deep Experience Plus a Track Record of Success in the San Juan Province </vt:lpstr>
      <vt:lpstr>McEwen Copper’s Los Azules Project</vt:lpstr>
      <vt:lpstr>Los Azules vs. Comparably Sized Conventional Copper Mines</vt:lpstr>
      <vt:lpstr>Copper Heap Leach Mining Is Not New and Works at High Altitudes</vt:lpstr>
      <vt:lpstr>McEwen Inc. and McEwen Copper Global Leadership and Strategic Engagements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Mihaela Iancu</dc:creator>
  <cp:keywords/>
  <dc:description/>
  <cp:lastModifiedBy>Caspar Chow</cp:lastModifiedBy>
  <cp:revision>2</cp:revision>
  <cp:lastPrinted>2025-09-02T18:07:11Z</cp:lastPrinted>
  <dcterms:created xsi:type="dcterms:W3CDTF">2022-04-23T06:55:56Z</dcterms:created>
  <dcterms:modified xsi:type="dcterms:W3CDTF">2025-09-14T14:25:39Z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Type">
    <vt:lpwstr/>
  </property>
  <property fmtid="{D5CDD505-2E9C-101B-9397-08002B2CF9AE}" pid="3" name="Document Type0">
    <vt:lpwstr/>
  </property>
  <property fmtid="{D5CDD505-2E9C-101B-9397-08002B2CF9AE}" pid="4" name="MediaServiceImageTags">
    <vt:lpwstr/>
  </property>
  <property fmtid="{D5CDD505-2E9C-101B-9397-08002B2CF9AE}" pid="5" name="ContentTypeId">
    <vt:lpwstr>0x0101006ADA990EF2AB3844AFAABB77EEDD543A</vt:lpwstr>
  </property>
</Properties>
</file>