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9" r:id="rId4"/>
    <p:sldMasterId id="2147484151" r:id="rId5"/>
    <p:sldMasterId id="2147484156" r:id="rId6"/>
    <p:sldMasterId id="2147484161" r:id="rId7"/>
    <p:sldMasterId id="2147484170" r:id="rId8"/>
    <p:sldMasterId id="2147484184" r:id="rId9"/>
  </p:sldMasterIdLst>
  <p:notesMasterIdLst>
    <p:notesMasterId r:id="rId31"/>
  </p:notesMasterIdLst>
  <p:handoutMasterIdLst>
    <p:handoutMasterId r:id="rId32"/>
  </p:handoutMasterIdLst>
  <p:sldIdLst>
    <p:sldId id="2180" r:id="rId10"/>
    <p:sldId id="2183" r:id="rId11"/>
    <p:sldId id="2237" r:id="rId12"/>
    <p:sldId id="2169" r:id="rId13"/>
    <p:sldId id="2130" r:id="rId14"/>
    <p:sldId id="2208" r:id="rId15"/>
    <p:sldId id="2207" r:id="rId16"/>
    <p:sldId id="2076" r:id="rId17"/>
    <p:sldId id="2140" r:id="rId18"/>
    <p:sldId id="2209" r:id="rId19"/>
    <p:sldId id="2210" r:id="rId20"/>
    <p:sldId id="2234" r:id="rId21"/>
    <p:sldId id="2134" r:id="rId22"/>
    <p:sldId id="2241" r:id="rId23"/>
    <p:sldId id="2238" r:id="rId24"/>
    <p:sldId id="2240" r:id="rId25"/>
    <p:sldId id="2017" r:id="rId26"/>
    <p:sldId id="2202" r:id="rId27"/>
    <p:sldId id="2120" r:id="rId28"/>
    <p:sldId id="2242" r:id="rId29"/>
    <p:sldId id="2233"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840">
          <p15:clr>
            <a:srgbClr val="A4A3A4"/>
          </p15:clr>
        </p15:guide>
        <p15:guide id="3" orient="horz" pos="1139" userDrawn="1">
          <p15:clr>
            <a:srgbClr val="A4A3A4"/>
          </p15:clr>
        </p15:guide>
        <p15:guide id="4" pos="551" userDrawn="1">
          <p15:clr>
            <a:srgbClr val="A4A3A4"/>
          </p15:clr>
        </p15:guide>
        <p15:guide id="5" pos="7149" userDrawn="1">
          <p15:clr>
            <a:srgbClr val="A4A3A4"/>
          </p15:clr>
        </p15:guide>
        <p15:guide id="6" orient="horz" pos="1661" userDrawn="1">
          <p15:clr>
            <a:srgbClr val="A4A3A4"/>
          </p15:clr>
        </p15:guide>
        <p15:guide id="7" orient="horz" pos="3249" userDrawn="1">
          <p15:clr>
            <a:srgbClr val="A4A3A4"/>
          </p15:clr>
        </p15:guide>
        <p15:guide id="8" pos="1118" userDrawn="1">
          <p15:clr>
            <a:srgbClr val="A4A3A4"/>
          </p15:clr>
        </p15:guide>
        <p15:guide id="9" pos="2706" userDrawn="1">
          <p15:clr>
            <a:srgbClr val="A4A3A4"/>
          </p15:clr>
        </p15:guide>
        <p15:guide id="10" pos="4135" userDrawn="1">
          <p15:clr>
            <a:srgbClr val="A4A3A4"/>
          </p15:clr>
        </p15:guide>
        <p15:guide id="11" pos="64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Duncan" initials="JD" lastIdx="32" clrIdx="0">
    <p:extLst>
      <p:ext uri="{19B8F6BF-5375-455C-9EA6-DF929625EA0E}">
        <p15:presenceInfo xmlns:p15="http://schemas.microsoft.com/office/powerpoint/2012/main" userId="S::James@rasc.co.za::2adb7258-387f-4e3e-8d87-b61a35d76bcb" providerId="AD"/>
      </p:ext>
    </p:extLst>
  </p:cmAuthor>
  <p:cmAuthor id="2" name="Sherilee Lakmidas" initials="SL" lastIdx="2" clrIdx="1">
    <p:extLst>
      <p:ext uri="{19B8F6BF-5375-455C-9EA6-DF929625EA0E}">
        <p15:presenceInfo xmlns:p15="http://schemas.microsoft.com/office/powerpoint/2012/main" userId="S::Sherilee@rasc.co.za::27e5f3f1-084c-4a04-adf5-c3ea22e27d7d" providerId="AD"/>
      </p:ext>
    </p:extLst>
  </p:cmAuthor>
  <p:cmAuthor id="3" name="Jared Coetzer" initials="JC" lastIdx="41" clrIdx="2">
    <p:extLst>
      <p:ext uri="{19B8F6BF-5375-455C-9EA6-DF929625EA0E}">
        <p15:presenceInfo xmlns:p15="http://schemas.microsoft.com/office/powerpoint/2012/main" userId="S-1-5-21-4235668601-2418680019-2768853797-106757" providerId="AD"/>
      </p:ext>
    </p:extLst>
  </p:cmAuthor>
  <p:cmAuthor id="4" name="Jeneth Ndlovu" initials="JN" lastIdx="43" clrIdx="3">
    <p:extLst>
      <p:ext uri="{19B8F6BF-5375-455C-9EA6-DF929625EA0E}">
        <p15:presenceInfo xmlns:p15="http://schemas.microsoft.com/office/powerpoint/2012/main" userId="S-1-5-21-4235668601-2418680019-2768853797-105668" providerId="AD"/>
      </p:ext>
    </p:extLst>
  </p:cmAuthor>
  <p:cmAuthor id="5" name="Marian van der Walt" initials="MvdW" lastIdx="54" clrIdx="4">
    <p:extLst>
      <p:ext uri="{19B8F6BF-5375-455C-9EA6-DF929625EA0E}">
        <p15:presenceInfo xmlns:p15="http://schemas.microsoft.com/office/powerpoint/2012/main" userId="S-1-5-21-4235668601-2418680019-2768853797-8600" providerId="AD"/>
      </p:ext>
    </p:extLst>
  </p:cmAuthor>
  <p:cmAuthor id="6" name="Jared Coetzer" initials="JC [2]" lastIdx="3" clrIdx="5">
    <p:extLst>
      <p:ext uri="{19B8F6BF-5375-455C-9EA6-DF929625EA0E}">
        <p15:presenceInfo xmlns:p15="http://schemas.microsoft.com/office/powerpoint/2012/main" userId="83e1784babb34d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996B"/>
    <a:srgbClr val="595959"/>
    <a:srgbClr val="FFFF00"/>
    <a:srgbClr val="666C6B"/>
    <a:srgbClr val="8B8B8B"/>
    <a:srgbClr val="48504F"/>
    <a:srgbClr val="6F7574"/>
    <a:srgbClr val="009900"/>
    <a:srgbClr val="3F4746"/>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404" autoAdjust="0"/>
  </p:normalViewPr>
  <p:slideViewPr>
    <p:cSldViewPr snapToGrid="0">
      <p:cViewPr varScale="1">
        <p:scale>
          <a:sx n="67" d="100"/>
          <a:sy n="67" d="100"/>
        </p:scale>
        <p:origin x="368" y="60"/>
      </p:cViewPr>
      <p:guideLst>
        <p:guide orient="horz" pos="709"/>
        <p:guide pos="3840"/>
        <p:guide orient="horz" pos="1139"/>
        <p:guide pos="551"/>
        <p:guide pos="7149"/>
        <p:guide orient="horz" pos="1661"/>
        <p:guide orient="horz" pos="3249"/>
        <p:guide pos="1118"/>
        <p:guide pos="2706"/>
        <p:guide pos="4135"/>
        <p:guide pos="6494"/>
      </p:guideLst>
    </p:cSldViewPr>
  </p:slideViewPr>
  <p:outlineViewPr>
    <p:cViewPr>
      <p:scale>
        <a:sx n="33" d="100"/>
        <a:sy n="33" d="100"/>
      </p:scale>
      <p:origin x="0" y="-1519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1" d="100"/>
          <a:sy n="61" d="100"/>
        </p:scale>
        <p:origin x="3182"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Venetia\AppData\Local\Microsoft\Windows\INetCache\Content.Outlook\8HL04C2Q\IR%20graphs%20-%20Jun%2025.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Venetia\AppData\Local\Microsoft\Windows\INetCache\Content.Outlook\8HL04C2Q\IR%20graphs%20-%20Jun%2025.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600" b="1" dirty="0">
                <a:solidFill>
                  <a:schemeClr val="tx1">
                    <a:lumMod val="65000"/>
                    <a:lumOff val="35000"/>
                  </a:schemeClr>
                </a:solidFill>
              </a:rPr>
              <a:t>Total adjusted free cash flow </a:t>
            </a:r>
            <a:r>
              <a:rPr lang="en-US" sz="1600" b="1" i="0" u="none" strike="noStrike" kern="1200" spc="0" baseline="0" dirty="0">
                <a:solidFill>
                  <a:schemeClr val="tx1">
                    <a:lumMod val="65000"/>
                    <a:lumOff val="35000"/>
                  </a:schemeClr>
                </a:solidFill>
                <a:latin typeface="Arial Narrow" panose="020B0606020202030204" pitchFamily="34" charset="0"/>
                <a:ea typeface="+mn-ea"/>
                <a:cs typeface="+mn-cs"/>
              </a:rPr>
              <a:t>and margin </a:t>
            </a:r>
            <a:r>
              <a:rPr lang="en-US" sz="1400" b="1" i="0" u="none" strike="noStrike" baseline="0" dirty="0">
                <a:solidFill>
                  <a:schemeClr val="tx1">
                    <a:lumMod val="65000"/>
                    <a:lumOff val="35000"/>
                  </a:schemeClr>
                </a:solidFill>
                <a:effectLst/>
              </a:rPr>
              <a:t>(US$m</a:t>
            </a:r>
            <a:r>
              <a:rPr lang="en-US" sz="1400" b="1" i="0" u="none" strike="noStrike" baseline="30000" dirty="0">
                <a:solidFill>
                  <a:schemeClr val="tx1">
                    <a:lumMod val="65000"/>
                    <a:lumOff val="35000"/>
                  </a:schemeClr>
                </a:solidFill>
                <a:effectLst/>
              </a:rPr>
              <a:t>18</a:t>
            </a:r>
            <a:r>
              <a:rPr lang="en-US" sz="1400" b="1" i="0" u="none" strike="noStrike" baseline="0" dirty="0">
                <a:solidFill>
                  <a:schemeClr val="tx1">
                    <a:lumMod val="65000"/>
                    <a:lumOff val="35000"/>
                  </a:schemeClr>
                </a:solidFill>
                <a:effectLst/>
              </a:rPr>
              <a:t>) </a:t>
            </a:r>
            <a:endParaRPr lang="en-US" sz="1600" b="1" i="0" u="none" strike="noStrike" kern="1200" spc="0" baseline="0" dirty="0">
              <a:solidFill>
                <a:schemeClr val="tx1">
                  <a:lumMod val="65000"/>
                  <a:lumOff val="35000"/>
                </a:schemeClr>
              </a:solidFill>
              <a:latin typeface="Arial Narrow" panose="020B0606020202030204" pitchFamily="34" charset="0"/>
              <a:ea typeface="+mn-ea"/>
              <a:cs typeface="+mn-cs"/>
            </a:endParaRPr>
          </a:p>
        </c:rich>
      </c:tx>
      <c:layout>
        <c:manualLayout>
          <c:xMode val="edge"/>
          <c:yMode val="edge"/>
          <c:x val="0.15166945208934415"/>
          <c:y val="5.2465676095717798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5.0990470162058814E-2"/>
          <c:y val="0.205835359960793"/>
          <c:w val="0.92362234059863257"/>
          <c:h val="0.67776386405141276"/>
        </c:manualLayout>
      </c:layout>
      <c:barChart>
        <c:barDir val="col"/>
        <c:grouping val="stacked"/>
        <c:varyColors val="0"/>
        <c:ser>
          <c:idx val="0"/>
          <c:order val="0"/>
          <c:tx>
            <c:strRef>
              <c:f>'FY16 to date (R)'!$A$5</c:f>
              <c:strCache>
                <c:ptCount val="1"/>
                <c:pt idx="0">
                  <c:v>Adjusted free cash flow</c:v>
                </c:pt>
              </c:strCache>
            </c:strRef>
          </c:tx>
          <c:spPr>
            <a:solidFill>
              <a:srgbClr val="B2B2B2"/>
            </a:solidFill>
            <a:ln>
              <a:noFill/>
            </a:ln>
            <a:effectLst/>
          </c:spPr>
          <c:invertIfNegative val="0"/>
          <c:dPt>
            <c:idx val="0"/>
            <c:invertIfNegative val="0"/>
            <c:bubble3D val="0"/>
            <c:spPr>
              <a:solidFill>
                <a:srgbClr val="8B8B8B">
                  <a:lumMod val="60000"/>
                  <a:lumOff val="40000"/>
                </a:srgbClr>
              </a:solidFill>
              <a:ln>
                <a:noFill/>
              </a:ln>
              <a:effectLst/>
            </c:spPr>
            <c:extLst>
              <c:ext xmlns:c16="http://schemas.microsoft.com/office/drawing/2014/chart" uri="{C3380CC4-5D6E-409C-BE32-E72D297353CC}">
                <c16:uniqueId val="{00000006-D381-40EE-8491-82CF3CD59E14}"/>
              </c:ext>
            </c:extLst>
          </c:dPt>
          <c:dPt>
            <c:idx val="1"/>
            <c:invertIfNegative val="0"/>
            <c:bubble3D val="0"/>
            <c:spPr>
              <a:solidFill>
                <a:srgbClr val="8B8B8B">
                  <a:lumMod val="60000"/>
                  <a:lumOff val="40000"/>
                </a:srgbClr>
              </a:solidFill>
              <a:ln>
                <a:noFill/>
              </a:ln>
              <a:effectLst/>
            </c:spPr>
            <c:extLst>
              <c:ext xmlns:c16="http://schemas.microsoft.com/office/drawing/2014/chart" uri="{C3380CC4-5D6E-409C-BE32-E72D297353CC}">
                <c16:uniqueId val="{00000007-D381-40EE-8491-82CF3CD59E14}"/>
              </c:ext>
            </c:extLst>
          </c:dPt>
          <c:dPt>
            <c:idx val="2"/>
            <c:invertIfNegative val="0"/>
            <c:bubble3D val="0"/>
            <c:spPr>
              <a:solidFill>
                <a:srgbClr val="8B8B8B">
                  <a:lumMod val="60000"/>
                  <a:lumOff val="40000"/>
                </a:srgbClr>
              </a:solidFill>
              <a:ln>
                <a:noFill/>
              </a:ln>
              <a:effectLst/>
            </c:spPr>
            <c:extLst>
              <c:ext xmlns:c16="http://schemas.microsoft.com/office/drawing/2014/chart" uri="{C3380CC4-5D6E-409C-BE32-E72D297353CC}">
                <c16:uniqueId val="{00000008-D381-40EE-8491-82CF3CD59E14}"/>
              </c:ext>
            </c:extLst>
          </c:dPt>
          <c:dPt>
            <c:idx val="3"/>
            <c:invertIfNegative val="0"/>
            <c:bubble3D val="0"/>
            <c:spPr>
              <a:solidFill>
                <a:srgbClr val="3F4746"/>
              </a:solidFill>
              <a:ln>
                <a:noFill/>
              </a:ln>
              <a:effectLst/>
            </c:spPr>
            <c:extLst>
              <c:ext xmlns:c16="http://schemas.microsoft.com/office/drawing/2014/chart" uri="{C3380CC4-5D6E-409C-BE32-E72D297353CC}">
                <c16:uniqueId val="{00000001-D381-40EE-8491-82CF3CD59E14}"/>
              </c:ext>
            </c:extLst>
          </c:dPt>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'FY16 to date (R)'!$H$1:$K$1</c:f>
              <c:strCache>
                <c:ptCount val="4"/>
                <c:pt idx="0">
                  <c:v>FY22</c:v>
                </c:pt>
                <c:pt idx="1">
                  <c:v>FY23</c:v>
                </c:pt>
                <c:pt idx="2">
                  <c:v>FY24</c:v>
                </c:pt>
                <c:pt idx="3">
                  <c:v>FY25</c:v>
                </c:pt>
              </c:strCache>
            </c:strRef>
          </c:cat>
          <c:val>
            <c:numRef>
              <c:f>'FY16 to date (R)'!$H$5:$K$5</c:f>
              <c:numCache>
                <c:formatCode>_(* #\ ##0_);_(* \(#\ ##0\);_(* "-"??_);_(@_)</c:formatCode>
                <c:ptCount val="4"/>
                <c:pt idx="0">
                  <c:v>47</c:v>
                </c:pt>
                <c:pt idx="1">
                  <c:v>130</c:v>
                </c:pt>
                <c:pt idx="2">
                  <c:v>388</c:v>
                </c:pt>
                <c:pt idx="3">
                  <c:v>614</c:v>
                </c:pt>
              </c:numCache>
            </c:numRef>
          </c:val>
          <c:extLst>
            <c:ext xmlns:c16="http://schemas.microsoft.com/office/drawing/2014/chart" uri="{C3380CC4-5D6E-409C-BE32-E72D297353CC}">
              <c16:uniqueId val="{00000002-D381-40EE-8491-82CF3CD59E14}"/>
            </c:ext>
          </c:extLst>
        </c:ser>
        <c:ser>
          <c:idx val="1"/>
          <c:order val="1"/>
          <c:tx>
            <c:strRef>
              <c:f>'FY16 to date (R)'!$A$6</c:f>
              <c:strCache>
                <c:ptCount val="1"/>
                <c:pt idx="0">
                  <c:v>Operating free cash flow H2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'FY16 to date (R)'!$H$1:$K$1</c:f>
              <c:strCache>
                <c:ptCount val="4"/>
                <c:pt idx="0">
                  <c:v>FY22</c:v>
                </c:pt>
                <c:pt idx="1">
                  <c:v>FY23</c:v>
                </c:pt>
                <c:pt idx="2">
                  <c:v>FY24</c:v>
                </c:pt>
                <c:pt idx="3">
                  <c:v>FY25</c:v>
                </c:pt>
              </c:strCache>
            </c:strRef>
          </c:cat>
          <c:val>
            <c:numRef>
              <c:f>'FY16 to date (R)'!$H$6:$K$6</c:f>
            </c:numRef>
          </c:val>
          <c:extLst>
            <c:ext xmlns:c16="http://schemas.microsoft.com/office/drawing/2014/chart" uri="{C3380CC4-5D6E-409C-BE32-E72D297353CC}">
              <c16:uniqueId val="{00000004-D381-40EE-8491-82CF3CD59E14}"/>
            </c:ext>
          </c:extLst>
        </c:ser>
        <c:dLbls>
          <c:showLegendKey val="0"/>
          <c:showVal val="0"/>
          <c:showCatName val="0"/>
          <c:showSerName val="0"/>
          <c:showPercent val="0"/>
          <c:showBubbleSize val="0"/>
        </c:dLbls>
        <c:gapWidth val="120"/>
        <c:overlap val="100"/>
        <c:axId val="2019908767"/>
        <c:axId val="2019910015"/>
      </c:barChart>
      <c:lineChart>
        <c:grouping val="standard"/>
        <c:varyColors val="0"/>
        <c:ser>
          <c:idx val="2"/>
          <c:order val="2"/>
          <c:tx>
            <c:strRef>
              <c:f>'FY16 to date (R)'!$A$7</c:f>
              <c:strCache>
                <c:ptCount val="1"/>
                <c:pt idx="0">
                  <c:v>Margin</c:v>
                </c:pt>
              </c:strCache>
            </c:strRef>
          </c:tx>
          <c:spPr>
            <a:ln w="28575" cap="rnd">
              <a:solidFill>
                <a:srgbClr val="C3996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'FY16 to date (R)'!$H$1:$K$1</c:f>
              <c:strCache>
                <c:ptCount val="4"/>
                <c:pt idx="0">
                  <c:v>FY22</c:v>
                </c:pt>
                <c:pt idx="1">
                  <c:v>FY23</c:v>
                </c:pt>
                <c:pt idx="2">
                  <c:v>FY24</c:v>
                </c:pt>
                <c:pt idx="3">
                  <c:v>FY25</c:v>
                </c:pt>
              </c:strCache>
            </c:strRef>
          </c:cat>
          <c:val>
            <c:numRef>
              <c:f>'FY16 to date (R)'!$H$7:$K$7</c:f>
              <c:numCache>
                <c:formatCode>0%</c:formatCode>
                <c:ptCount val="4"/>
                <c:pt idx="0">
                  <c:v>0.02</c:v>
                </c:pt>
                <c:pt idx="1">
                  <c:v>0.05</c:v>
                </c:pt>
                <c:pt idx="2">
                  <c:v>0.12</c:v>
                </c:pt>
                <c:pt idx="3">
                  <c:v>0.16</c:v>
                </c:pt>
              </c:numCache>
            </c:numRef>
          </c:val>
          <c:smooth val="0"/>
          <c:extLst>
            <c:ext xmlns:c16="http://schemas.microsoft.com/office/drawing/2014/chart" uri="{C3380CC4-5D6E-409C-BE32-E72D297353CC}">
              <c16:uniqueId val="{00000005-D381-40EE-8491-82CF3CD59E14}"/>
            </c:ext>
          </c:extLst>
        </c:ser>
        <c:dLbls>
          <c:showLegendKey val="0"/>
          <c:showVal val="0"/>
          <c:showCatName val="0"/>
          <c:showSerName val="0"/>
          <c:showPercent val="0"/>
          <c:showBubbleSize val="0"/>
        </c:dLbls>
        <c:marker val="1"/>
        <c:smooth val="0"/>
        <c:axId val="1349130799"/>
        <c:axId val="1349133295"/>
      </c:lineChart>
      <c:valAx>
        <c:axId val="2019910015"/>
        <c:scaling>
          <c:orientation val="minMax"/>
        </c:scaling>
        <c:delete val="0"/>
        <c:axPos val="r"/>
        <c:numFmt formatCode="_(* #\ ##0_);_(* \(#\ ##0\);_(* &quot;-&quot;??_);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2019908767"/>
        <c:crosses val="max"/>
        <c:crossBetween val="between"/>
      </c:valAx>
      <c:catAx>
        <c:axId val="20199087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019910015"/>
        <c:crosses val="autoZero"/>
        <c:auto val="1"/>
        <c:lblAlgn val="ctr"/>
        <c:lblOffset val="100"/>
        <c:noMultiLvlLbl val="0"/>
      </c:catAx>
      <c:valAx>
        <c:axId val="1349133295"/>
        <c:scaling>
          <c:orientation val="minMax"/>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1349130799"/>
        <c:crosses val="autoZero"/>
        <c:crossBetween val="between"/>
      </c:valAx>
      <c:catAx>
        <c:axId val="1349130799"/>
        <c:scaling>
          <c:orientation val="minMax"/>
        </c:scaling>
        <c:delete val="1"/>
        <c:axPos val="b"/>
        <c:numFmt formatCode="General" sourceLinked="1"/>
        <c:majorTickMark val="out"/>
        <c:minorTickMark val="none"/>
        <c:tickLblPos val="nextTo"/>
        <c:crossAx val="1349133295"/>
        <c:crosses val="autoZero"/>
        <c:auto val="1"/>
        <c:lblAlgn val="ctr"/>
        <c:lblOffset val="100"/>
        <c:noMultiLvlLbl val="0"/>
      </c:catAx>
      <c:spPr>
        <a:noFill/>
        <a:ln>
          <a:noFill/>
        </a:ln>
        <a:effectLst/>
      </c:spPr>
    </c:plotArea>
    <c:legend>
      <c:legendPos val="b"/>
      <c:layout>
        <c:manualLayout>
          <c:xMode val="edge"/>
          <c:yMode val="edge"/>
          <c:x val="1.8916903078583023E-3"/>
          <c:y val="0.93471165553930258"/>
          <c:w val="0.84573026576535382"/>
          <c:h val="6.170333485764611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Arial Narrow" panose="020B0606020202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1600" b="1" dirty="0">
                <a:solidFill>
                  <a:schemeClr val="tx1">
                    <a:lumMod val="65000"/>
                    <a:lumOff val="35000"/>
                  </a:schemeClr>
                </a:solidFill>
              </a:rPr>
              <a:t>Stable group</a:t>
            </a:r>
            <a:r>
              <a:rPr lang="en-US" sz="1600" b="1" baseline="0" dirty="0">
                <a:solidFill>
                  <a:schemeClr val="tx1">
                    <a:lumMod val="65000"/>
                    <a:lumOff val="35000"/>
                  </a:schemeClr>
                </a:solidFill>
              </a:rPr>
              <a:t> </a:t>
            </a:r>
            <a:r>
              <a:rPr lang="en-US" sz="1600" b="1" dirty="0">
                <a:solidFill>
                  <a:schemeClr val="tx1">
                    <a:lumMod val="65000"/>
                    <a:lumOff val="35000"/>
                  </a:schemeClr>
                </a:solidFill>
              </a:rPr>
              <a:t>gold production (oz</a:t>
            </a:r>
            <a:r>
              <a:rPr lang="en-US" sz="1600" b="1" baseline="30000" dirty="0">
                <a:solidFill>
                  <a:schemeClr val="tx1">
                    <a:lumMod val="65000"/>
                    <a:lumOff val="35000"/>
                  </a:schemeClr>
                </a:solidFill>
              </a:rPr>
              <a:t>16</a:t>
            </a:r>
            <a:r>
              <a:rPr lang="en-US" sz="1600" b="1" dirty="0">
                <a:solidFill>
                  <a:schemeClr val="tx1">
                    <a:lumMod val="65000"/>
                    <a:lumOff val="35000"/>
                  </a:schemeClr>
                </a:solidFill>
              </a:rPr>
              <a:t>)</a:t>
            </a:r>
          </a:p>
        </c:rich>
      </c:tx>
      <c:layout>
        <c:manualLayout>
          <c:xMode val="edge"/>
          <c:yMode val="edge"/>
          <c:x val="0.30698807854800841"/>
          <c:y val="3.1117157507468182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2.7587916214953184E-2"/>
          <c:y val="0.21216730887759577"/>
          <c:w val="0.94945957831922845"/>
          <c:h val="0.72532385029937529"/>
        </c:manualLayout>
      </c:layout>
      <c:barChart>
        <c:barDir val="col"/>
        <c:grouping val="stacked"/>
        <c:varyColors val="0"/>
        <c:ser>
          <c:idx val="0"/>
          <c:order val="0"/>
          <c:tx>
            <c:strRef>
              <c:f>'FY16 to date (R)'!$A$2</c:f>
              <c:strCache>
                <c:ptCount val="1"/>
                <c:pt idx="0">
                  <c:v>Gold production (kgs)</c:v>
                </c:pt>
              </c:strCache>
            </c:strRef>
          </c:tx>
          <c:spPr>
            <a:solidFill>
              <a:srgbClr val="8B8B8B">
                <a:lumMod val="60000"/>
                <a:lumOff val="40000"/>
              </a:srgbClr>
            </a:solidFill>
            <a:ln>
              <a:noFill/>
            </a:ln>
            <a:effectLst/>
          </c:spPr>
          <c:invertIfNegative val="0"/>
          <c:dPt>
            <c:idx val="3"/>
            <c:invertIfNegative val="0"/>
            <c:bubble3D val="0"/>
            <c:spPr>
              <a:solidFill>
                <a:srgbClr val="3F4746"/>
              </a:solidFill>
              <a:ln>
                <a:noFill/>
              </a:ln>
              <a:effectLst/>
            </c:spPr>
            <c:extLst>
              <c:ext xmlns:c16="http://schemas.microsoft.com/office/drawing/2014/chart" uri="{C3380CC4-5D6E-409C-BE32-E72D297353CC}">
                <c16:uniqueId val="{00000007-8E27-4DF8-B8F3-F7909F9D62FB}"/>
              </c:ext>
            </c:extLst>
          </c:dPt>
          <c:dLbls>
            <c:dLbl>
              <c:idx val="0"/>
              <c:layout>
                <c:manualLayout>
                  <c:x val="-4.8056638721920555E-3"/>
                  <c:y val="-0.32252338231032901"/>
                </c:manualLayout>
              </c:layout>
              <c:tx>
                <c:rich>
                  <a:bodyPr/>
                  <a:lstStyle/>
                  <a:p>
                    <a:r>
                      <a:rPr lang="en-US" sz="1400" b="1" i="0" u="none" strike="noStrike" kern="1200" baseline="0" dirty="0">
                        <a:solidFill>
                          <a:schemeClr val="tx1">
                            <a:lumMod val="65000"/>
                            <a:lumOff val="35000"/>
                          </a:schemeClr>
                        </a:solidFill>
                        <a:latin typeface="Arial Narrow" panose="020B0606020202030204" pitchFamily="34" charset="0"/>
                      </a:rPr>
                      <a:t>1 486 517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E27-4DF8-B8F3-F7909F9D62FB}"/>
                </c:ext>
              </c:extLst>
            </c:dLbl>
            <c:dLbl>
              <c:idx val="1"/>
              <c:layout>
                <c:manualLayout>
                  <c:x val="-4.8056638721920451E-3"/>
                  <c:y val="-0.32252338231032895"/>
                </c:manualLayout>
              </c:layout>
              <c:tx>
                <c:rich>
                  <a:bodyPr/>
                  <a:lstStyle/>
                  <a:p>
                    <a:r>
                      <a:rPr kumimoji="0" lang="en-US" sz="14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1 467 715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E27-4DF8-B8F3-F7909F9D62FB}"/>
                </c:ext>
              </c:extLst>
            </c:dLbl>
            <c:dLbl>
              <c:idx val="2"/>
              <c:layout>
                <c:manualLayout>
                  <c:x val="1.2014159680480111E-2"/>
                  <c:y val="-0.33542431760274211"/>
                </c:manualLayout>
              </c:layout>
              <c:tx>
                <c:rich>
                  <a:bodyPr/>
                  <a:lstStyle/>
                  <a:p>
                    <a:r>
                      <a:rPr kumimoji="0" lang="en-US" sz="14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1 561 815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E27-4DF8-B8F3-F7909F9D62FB}"/>
                </c:ext>
              </c:extLst>
            </c:dLbl>
            <c:dLbl>
              <c:idx val="3"/>
              <c:layout>
                <c:manualLayout>
                  <c:x val="8.8102819885560727E-17"/>
                  <c:y val="-0.31929814848722565"/>
                </c:manualLayout>
              </c:layout>
              <c:tx>
                <c:rich>
                  <a:bodyPr/>
                  <a:lstStyle/>
                  <a:p>
                    <a:r>
                      <a:rPr lang="en-US" sz="1600" b="1" i="0" u="none" strike="noStrike" kern="1200" spc="0" baseline="0" dirty="0">
                        <a:solidFill>
                          <a:schemeClr val="tx1">
                            <a:lumMod val="65000"/>
                            <a:lumOff val="35000"/>
                          </a:schemeClr>
                        </a:solidFill>
                        <a:latin typeface="Arial Narrow" panose="020B0606020202030204" pitchFamily="34" charset="0"/>
                        <a:ea typeface="+mn-ea"/>
                        <a:cs typeface="+mn-cs"/>
                      </a:rPr>
                      <a:t>1 479 671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E27-4DF8-B8F3-F7909F9D62FB}"/>
                </c:ext>
              </c:extLst>
            </c:dLbl>
            <c:spPr>
              <a:noFill/>
              <a:ln>
                <a:noFill/>
              </a:ln>
              <a:effectLst/>
            </c:spPr>
            <c:txPr>
              <a:bodyPr rot="0" spcFirstLastPara="1" vertOverflow="ellipsis" vert="horz" wrap="square" anchor="ctr" anchorCtr="1"/>
              <a:lstStyle/>
              <a:p>
                <a:pPr>
                  <a:defRPr lang="en-US" sz="16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'FY16 to date (R)'!$B$1:$L$1</c:f>
              <c:strCache>
                <c:ptCount val="4"/>
                <c:pt idx="0">
                  <c:v>FY22</c:v>
                </c:pt>
                <c:pt idx="1">
                  <c:v>FY23</c:v>
                </c:pt>
                <c:pt idx="2">
                  <c:v>FY24</c:v>
                </c:pt>
                <c:pt idx="3">
                  <c:v>FY25</c:v>
                </c:pt>
              </c:strCache>
              <c:extLst/>
            </c:strRef>
          </c:cat>
          <c:val>
            <c:numRef>
              <c:f>'FY16 to date (R)'!$B$2:$L$2</c:f>
              <c:numCache>
                <c:formatCode>_(* #\ ##0_);_(* \(#\ ##0\);_(* "-"??_);_(@_)</c:formatCode>
                <c:ptCount val="4"/>
                <c:pt idx="0">
                  <c:v>46236</c:v>
                </c:pt>
                <c:pt idx="1">
                  <c:v>45651</c:v>
                </c:pt>
                <c:pt idx="2">
                  <c:v>48578</c:v>
                </c:pt>
                <c:pt idx="3">
                  <c:v>46023</c:v>
                </c:pt>
              </c:numCache>
              <c:extLst/>
            </c:numRef>
          </c:val>
          <c:extLst>
            <c:ext xmlns:c16="http://schemas.microsoft.com/office/drawing/2014/chart" uri="{C3380CC4-5D6E-409C-BE32-E72D297353CC}">
              <c16:uniqueId val="{00000004-6AD3-462C-9B6B-8D4A3F8437B6}"/>
            </c:ext>
          </c:extLst>
        </c:ser>
        <c:ser>
          <c:idx val="1"/>
          <c:order val="1"/>
          <c:tx>
            <c:strRef>
              <c:f>'FY16 to date (R)'!$A$3</c:f>
              <c:strCache>
                <c:ptCount val="1"/>
                <c:pt idx="0">
                  <c:v>Guidance</c:v>
                </c:pt>
              </c:strCache>
            </c:strRef>
          </c:tx>
          <c:spPr>
            <a:noFill/>
            <a:ln w="28575">
              <a:solidFill>
                <a:srgbClr val="3F4746"/>
              </a:solid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'FY16 to date (R)'!$B$1:$L$1</c:f>
              <c:strCache>
                <c:ptCount val="4"/>
                <c:pt idx="0">
                  <c:v>FY22</c:v>
                </c:pt>
                <c:pt idx="1">
                  <c:v>FY23</c:v>
                </c:pt>
                <c:pt idx="2">
                  <c:v>FY24</c:v>
                </c:pt>
                <c:pt idx="3">
                  <c:v>FY25</c:v>
                </c:pt>
              </c:strCache>
              <c:extLst/>
            </c:strRef>
          </c:cat>
          <c:val>
            <c:numRef>
              <c:f>'FY16 to date (R)'!$B$3:$L$3</c:f>
              <c:numCache>
                <c:formatCode>General</c:formatCode>
                <c:ptCount val="4"/>
              </c:numCache>
              <c:extLst/>
            </c:numRef>
          </c:val>
          <c:extLst>
            <c:ext xmlns:c16="http://schemas.microsoft.com/office/drawing/2014/chart" uri="{C3380CC4-5D6E-409C-BE32-E72D297353CC}">
              <c16:uniqueId val="{00000006-6AD3-462C-9B6B-8D4A3F8437B6}"/>
            </c:ext>
          </c:extLst>
        </c:ser>
        <c:dLbls>
          <c:showLegendKey val="0"/>
          <c:showVal val="0"/>
          <c:showCatName val="0"/>
          <c:showSerName val="0"/>
          <c:showPercent val="0"/>
          <c:showBubbleSize val="0"/>
        </c:dLbls>
        <c:gapWidth val="60"/>
        <c:overlap val="100"/>
        <c:axId val="584526159"/>
        <c:axId val="584536143"/>
      </c:barChart>
      <c:catAx>
        <c:axId val="584526159"/>
        <c:scaling>
          <c:orientation val="minMax"/>
        </c:scaling>
        <c:delete val="0"/>
        <c:axPos val="b"/>
        <c:numFmt formatCode="General" sourceLinked="1"/>
        <c:majorTickMark val="none"/>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84536143"/>
        <c:crosses val="autoZero"/>
        <c:auto val="1"/>
        <c:lblAlgn val="ctr"/>
        <c:lblOffset val="100"/>
        <c:noMultiLvlLbl val="0"/>
      </c:catAx>
      <c:valAx>
        <c:axId val="584536143"/>
        <c:scaling>
          <c:orientation val="minMax"/>
          <c:min val="0"/>
        </c:scaling>
        <c:delete val="1"/>
        <c:axPos val="l"/>
        <c:numFmt formatCode="_(* #\ ##0_);_(* \(#\ ##0\);_(* &quot;-&quot;??_);_(@_)" sourceLinked="1"/>
        <c:majorTickMark val="out"/>
        <c:minorTickMark val="none"/>
        <c:tickLblPos val="nextTo"/>
        <c:crossAx val="584526159"/>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tx1"/>
          </a:solidFill>
          <a:latin typeface="Arial Narrow" panose="020B060602020203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r>
              <a:rPr lang="en-US" sz="1600" b="1" dirty="0">
                <a:solidFill>
                  <a:schemeClr val="tx1">
                    <a:lumMod val="65000"/>
                    <a:lumOff val="35000"/>
                  </a:schemeClr>
                </a:solidFill>
                <a:latin typeface="Arial Narrow" panose="020B0606020202030204" pitchFamily="34" charset="0"/>
              </a:rPr>
              <a:t>Increasing</a:t>
            </a:r>
            <a:r>
              <a:rPr lang="en-US" sz="1600" b="1" baseline="0" dirty="0">
                <a:solidFill>
                  <a:schemeClr val="tx1">
                    <a:lumMod val="65000"/>
                    <a:lumOff val="35000"/>
                  </a:schemeClr>
                </a:solidFill>
                <a:latin typeface="Arial Narrow" panose="020B0606020202030204" pitchFamily="34" charset="0"/>
              </a:rPr>
              <a:t> u</a:t>
            </a:r>
            <a:r>
              <a:rPr lang="en-US" sz="1600" b="1" dirty="0">
                <a:solidFill>
                  <a:schemeClr val="tx1">
                    <a:lumMod val="65000"/>
                    <a:lumOff val="35000"/>
                  </a:schemeClr>
                </a:solidFill>
                <a:latin typeface="Arial Narrow" panose="020B0606020202030204" pitchFamily="34" charset="0"/>
              </a:rPr>
              <a:t>nderground recovered grade (g/t</a:t>
            </a:r>
            <a:r>
              <a:rPr lang="en-US" sz="1600" b="1" baseline="30000" dirty="0">
                <a:solidFill>
                  <a:schemeClr val="tx1">
                    <a:lumMod val="65000"/>
                    <a:lumOff val="35000"/>
                  </a:schemeClr>
                </a:solidFill>
                <a:latin typeface="Arial Narrow" panose="020B0606020202030204" pitchFamily="34" charset="0"/>
              </a:rPr>
              <a:t>8</a:t>
            </a:r>
            <a:r>
              <a:rPr lang="en-US" sz="1600" b="1" dirty="0">
                <a:solidFill>
                  <a:schemeClr val="tx1">
                    <a:lumMod val="65000"/>
                    <a:lumOff val="35000"/>
                  </a:schemeClr>
                </a:solidFill>
                <a:latin typeface="Arial Narrow" panose="020B0606020202030204" pitchFamily="34" charset="0"/>
              </a:rPr>
              <a:t>)</a:t>
            </a:r>
          </a:p>
        </c:rich>
      </c:tx>
      <c:layout>
        <c:manualLayout>
          <c:xMode val="edge"/>
          <c:yMode val="edge"/>
          <c:x val="0.14537867335336155"/>
          <c:y val="0"/>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1086702366039861E-2"/>
          <c:y val="0.2119520065408739"/>
          <c:w val="0.93596069030160334"/>
          <c:h val="0.72553918082858504"/>
        </c:manualLayout>
      </c:layout>
      <c:barChart>
        <c:barDir val="col"/>
        <c:grouping val="clustered"/>
        <c:varyColors val="0"/>
        <c:ser>
          <c:idx val="0"/>
          <c:order val="0"/>
          <c:tx>
            <c:strRef>
              <c:f>'FY16 to date (R)'!$A$3</c:f>
              <c:strCache>
                <c:ptCount val="1"/>
                <c:pt idx="0">
                  <c:v>Underground recovered grade (g/t)</c:v>
                </c:pt>
              </c:strCache>
            </c:strRef>
          </c:tx>
          <c:spPr>
            <a:solidFill>
              <a:schemeClr val="accent2">
                <a:lumMod val="60000"/>
                <a:lumOff val="40000"/>
              </a:schemeClr>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1-6A2D-4F56-887F-5034D212F5C6}"/>
              </c:ext>
            </c:extLst>
          </c:dPt>
          <c:dLbls>
            <c:dLbl>
              <c:idx val="0"/>
              <c:tx>
                <c:rich>
                  <a:bodyPr/>
                  <a:lstStyle/>
                  <a:p>
                    <a:r>
                      <a:rPr lang="en-US"/>
                      <a:t>5.37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16-4BAB-AE42-D60CEFE34FE5}"/>
                </c:ext>
              </c:extLst>
            </c:dLbl>
            <c:dLbl>
              <c:idx val="1"/>
              <c:tx>
                <c:rich>
                  <a:bodyPr/>
                  <a:lstStyle/>
                  <a:p>
                    <a:r>
                      <a:rPr lang="en-US"/>
                      <a:t>5.78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416-4BAB-AE42-D60CEFE34FE5}"/>
                </c:ext>
              </c:extLst>
            </c:dLbl>
            <c:dLbl>
              <c:idx val="2"/>
              <c:tx>
                <c:rich>
                  <a:bodyPr/>
                  <a:lstStyle/>
                  <a:p>
                    <a:r>
                      <a:rPr lang="en-US"/>
                      <a:t>6.11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416-4BAB-AE42-D60CEFE34FE5}"/>
                </c:ext>
              </c:extLst>
            </c:dLbl>
            <c:dLbl>
              <c:idx val="3"/>
              <c:layout>
                <c:manualLayout>
                  <c:x val="-1.7276423356713835E-2"/>
                  <c:y val="0"/>
                </c:manualLayout>
              </c:layout>
              <c:tx>
                <c:rich>
                  <a:bodyPr/>
                  <a:lstStyle/>
                  <a:p>
                    <a:r>
                      <a:rPr lang="en-US" sz="2000" dirty="0"/>
                      <a:t>6.27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A2D-4F56-887F-5034D212F5C6}"/>
                </c:ext>
              </c:extLst>
            </c:dLbl>
            <c:spPr>
              <a:noFill/>
              <a:ln>
                <a:noFill/>
              </a:ln>
              <a:effectLst/>
            </c:spPr>
            <c:txPr>
              <a:bodyPr rot="0" spcFirstLastPara="1" vertOverflow="ellipsis" vert="horz" wrap="square" lIns="38100" tIns="19050" rIns="38100" bIns="19050" anchor="ctr" anchorCtr="0">
                <a:spAutoFit/>
              </a:bodyPr>
              <a:lstStyle/>
              <a:p>
                <a:pPr algn="ct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'FY16 to date (R)'!$H$1:$K$1</c:f>
              <c:strCache>
                <c:ptCount val="4"/>
                <c:pt idx="0">
                  <c:v>FY22</c:v>
                </c:pt>
                <c:pt idx="1">
                  <c:v>FY23</c:v>
                </c:pt>
                <c:pt idx="2">
                  <c:v>FY24</c:v>
                </c:pt>
                <c:pt idx="3">
                  <c:v>FY25</c:v>
                </c:pt>
              </c:strCache>
            </c:strRef>
          </c:cat>
          <c:val>
            <c:numRef>
              <c:f>'FY16 to date (R)'!$H$3:$K$3</c:f>
              <c:numCache>
                <c:formatCode>_(* #,##0.00_);_(* \(#,##0.00\);_(* "-"??_);_(@_)</c:formatCode>
                <c:ptCount val="4"/>
                <c:pt idx="0">
                  <c:v>5.37</c:v>
                </c:pt>
                <c:pt idx="1">
                  <c:v>5.78</c:v>
                </c:pt>
                <c:pt idx="2">
                  <c:v>6.11</c:v>
                </c:pt>
                <c:pt idx="3">
                  <c:v>6.27</c:v>
                </c:pt>
              </c:numCache>
            </c:numRef>
          </c:val>
          <c:extLst>
            <c:ext xmlns:c16="http://schemas.microsoft.com/office/drawing/2014/chart" uri="{C3380CC4-5D6E-409C-BE32-E72D297353CC}">
              <c16:uniqueId val="{00000002-6A2D-4F56-887F-5034D212F5C6}"/>
            </c:ext>
          </c:extLst>
        </c:ser>
        <c:dLbls>
          <c:showLegendKey val="0"/>
          <c:showVal val="0"/>
          <c:showCatName val="0"/>
          <c:showSerName val="0"/>
          <c:showPercent val="0"/>
          <c:showBubbleSize val="0"/>
        </c:dLbls>
        <c:gapWidth val="60"/>
        <c:axId val="584526159"/>
        <c:axId val="584536143"/>
      </c:barChart>
      <c:catAx>
        <c:axId val="584526159"/>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84536143"/>
        <c:crosses val="autoZero"/>
        <c:auto val="1"/>
        <c:lblAlgn val="ctr"/>
        <c:lblOffset val="100"/>
        <c:noMultiLvlLbl val="0"/>
      </c:catAx>
      <c:valAx>
        <c:axId val="584536143"/>
        <c:scaling>
          <c:orientation val="minMax"/>
        </c:scaling>
        <c:delete val="1"/>
        <c:axPos val="l"/>
        <c:numFmt formatCode="_(* #,##0.00_);_(* \(#,##0.00\);_(* &quot;-&quot;??_);_(@_)" sourceLinked="1"/>
        <c:majorTickMark val="none"/>
        <c:minorTickMark val="none"/>
        <c:tickLblPos val="nextTo"/>
        <c:crossAx val="58452615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75000"/>
                    <a:lumOff val="25000"/>
                  </a:schemeClr>
                </a:solidFill>
                <a:latin typeface="Arial Narrow" panose="020B0606020202030204" pitchFamily="34" charset="0"/>
                <a:ea typeface="+mn-ea"/>
                <a:cs typeface="+mn-cs"/>
              </a:defRPr>
            </a:pPr>
            <a:r>
              <a:rPr lang="en-US" sz="1400" b="1">
                <a:solidFill>
                  <a:schemeClr val="tx1">
                    <a:lumMod val="75000"/>
                    <a:lumOff val="25000"/>
                  </a:schemeClr>
                </a:solidFill>
              </a:rPr>
              <a:t>All-in sustaining costs FY25 (US$/oz)</a:t>
            </a:r>
          </a:p>
        </c:rich>
      </c:tx>
      <c:layout>
        <c:manualLayout>
          <c:xMode val="edge"/>
          <c:yMode val="edge"/>
          <c:x val="0.36936648716108322"/>
          <c:y val="2.2111661152845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75000"/>
                  <a:lumOff val="25000"/>
                </a:schemeClr>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Sheet1!$C$8</c:f>
              <c:strCache>
                <c:ptCount val="1"/>
                <c:pt idx="0">
                  <c:v>US$/oz</c:v>
                </c:pt>
              </c:strCache>
            </c:strRef>
          </c:tx>
          <c:spPr>
            <a:solidFill>
              <a:schemeClr val="accent1"/>
            </a:solidFill>
            <a:ln>
              <a:noFill/>
            </a:ln>
            <a:effectLst/>
          </c:spPr>
          <c:invertIfNegative val="0"/>
          <c:dPt>
            <c:idx val="0"/>
            <c:invertIfNegative val="0"/>
            <c:bubble3D val="0"/>
            <c:spPr>
              <a:solidFill>
                <a:srgbClr val="8B8B8B"/>
              </a:solidFill>
              <a:ln>
                <a:noFill/>
              </a:ln>
              <a:effectLst/>
            </c:spPr>
            <c:extLst>
              <c:ext xmlns:c16="http://schemas.microsoft.com/office/drawing/2014/chart" uri="{C3380CC4-5D6E-409C-BE32-E72D297353CC}">
                <c16:uniqueId val="{00000001-9D3B-41E7-AEE5-FE1D90761963}"/>
              </c:ext>
            </c:extLst>
          </c:dPt>
          <c:dPt>
            <c:idx val="1"/>
            <c:invertIfNegative val="0"/>
            <c:bubble3D val="0"/>
            <c:spPr>
              <a:solidFill>
                <a:srgbClr val="ED2124"/>
              </a:solidFill>
              <a:ln>
                <a:noFill/>
              </a:ln>
              <a:effectLst/>
            </c:spPr>
            <c:extLst>
              <c:ext xmlns:c16="http://schemas.microsoft.com/office/drawing/2014/chart" uri="{C3380CC4-5D6E-409C-BE32-E72D297353CC}">
                <c16:uniqueId val="{00000003-9D3B-41E7-AEE5-FE1D90761963}"/>
              </c:ext>
            </c:extLst>
          </c:dPt>
          <c:dPt>
            <c:idx val="2"/>
            <c:invertIfNegative val="0"/>
            <c:bubble3D val="0"/>
            <c:spPr>
              <a:solidFill>
                <a:srgbClr val="C3996B"/>
              </a:solidFill>
              <a:ln>
                <a:noFill/>
              </a:ln>
              <a:effectLst/>
            </c:spPr>
            <c:extLst>
              <c:ext xmlns:c16="http://schemas.microsoft.com/office/drawing/2014/chart" uri="{C3380CC4-5D6E-409C-BE32-E72D297353CC}">
                <c16:uniqueId val="{00000005-9D3B-41E7-AEE5-FE1D90761963}"/>
              </c:ext>
            </c:extLst>
          </c:dPt>
          <c:dPt>
            <c:idx val="3"/>
            <c:invertIfNegative val="0"/>
            <c:bubble3D val="0"/>
            <c:spPr>
              <a:solidFill>
                <a:srgbClr val="000000"/>
              </a:solidFill>
              <a:ln>
                <a:noFill/>
              </a:ln>
              <a:effectLst/>
            </c:spPr>
            <c:extLst>
              <c:ext xmlns:c16="http://schemas.microsoft.com/office/drawing/2014/chart" uri="{C3380CC4-5D6E-409C-BE32-E72D297353CC}">
                <c16:uniqueId val="{00000007-9D3B-41E7-AEE5-FE1D90761963}"/>
              </c:ext>
            </c:extLst>
          </c:dPt>
          <c:dPt>
            <c:idx val="4"/>
            <c:invertIfNegative val="0"/>
            <c:bubble3D val="0"/>
            <c:spPr>
              <a:solidFill>
                <a:srgbClr val="3F4746">
                  <a:lumMod val="40000"/>
                  <a:lumOff val="60000"/>
                </a:srgbClr>
              </a:solidFill>
              <a:ln>
                <a:noFill/>
              </a:ln>
              <a:effectLst/>
            </c:spPr>
            <c:extLst>
              <c:ext xmlns:c16="http://schemas.microsoft.com/office/drawing/2014/chart" uri="{C3380CC4-5D6E-409C-BE32-E72D297353CC}">
                <c16:uniqueId val="{00000009-9D3B-41E7-AEE5-FE1D90761963}"/>
              </c:ext>
            </c:extLst>
          </c:dPt>
          <c:dLbls>
            <c:dLbl>
              <c:idx val="0"/>
              <c:tx>
                <c:rich>
                  <a:bodyPr/>
                  <a:lstStyle/>
                  <a:p>
                    <a:r>
                      <a:rPr lang="en-US"/>
                      <a:t>US$</a:t>
                    </a:r>
                    <a:fld id="{98B85F46-2ACA-418D-B675-621D5B927804}" type="VALUE">
                      <a:rPr lang="en-US" smtClean="0"/>
                      <a:pPr/>
                      <a:t>[VALUE]</a:t>
                    </a:fld>
                    <a:r>
                      <a:rPr lang="en-US"/>
                      <a:t>/oz</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3B-41E7-AEE5-FE1D90761963}"/>
                </c:ext>
              </c:extLst>
            </c:dLbl>
            <c:dLbl>
              <c:idx val="1"/>
              <c:tx>
                <c:rich>
                  <a:bodyPr/>
                  <a:lstStyle/>
                  <a:p>
                    <a:r>
                      <a:rPr lang="en-US"/>
                      <a:t>US$</a:t>
                    </a:r>
                    <a:fld id="{605EA612-1C22-4B9E-B44F-A5F055696D9D}" type="VALUE">
                      <a:rPr lang="en-US" smtClean="0"/>
                      <a:pPr/>
                      <a:t>[VALUE]</a:t>
                    </a:fld>
                    <a:r>
                      <a:rPr lang="en-US"/>
                      <a:t>/oz</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3B-41E7-AEE5-FE1D90761963}"/>
                </c:ext>
              </c:extLst>
            </c:dLbl>
            <c:dLbl>
              <c:idx val="2"/>
              <c:tx>
                <c:rich>
                  <a:bodyPr/>
                  <a:lstStyle/>
                  <a:p>
                    <a:r>
                      <a:rPr lang="en-US"/>
                      <a:t>US$</a:t>
                    </a:r>
                    <a:fld id="{262E8239-4C14-40B0-97D3-88531E5FF190}" type="VALUE">
                      <a:rPr lang="en-US" smtClean="0"/>
                      <a:pPr/>
                      <a:t>[VALUE]</a:t>
                    </a:fld>
                    <a:r>
                      <a:rPr lang="en-US"/>
                      <a:t>/oz</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D3B-41E7-AEE5-FE1D90761963}"/>
                </c:ext>
              </c:extLst>
            </c:dLbl>
            <c:dLbl>
              <c:idx val="3"/>
              <c:tx>
                <c:rich>
                  <a:bodyPr/>
                  <a:lstStyle/>
                  <a:p>
                    <a:r>
                      <a:rPr lang="en-US"/>
                      <a:t>US$</a:t>
                    </a:r>
                    <a:fld id="{3A059F53-46E7-4B31-A64A-6D5E192B96A2}" type="VALUE">
                      <a:rPr lang="en-US" smtClean="0"/>
                      <a:pPr/>
                      <a:t>[VALUE]</a:t>
                    </a:fld>
                    <a:r>
                      <a:rPr lang="en-US"/>
                      <a:t>/oz</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D3B-41E7-AEE5-FE1D90761963}"/>
                </c:ext>
              </c:extLst>
            </c:dLbl>
            <c:dLbl>
              <c:idx val="4"/>
              <c:tx>
                <c:rich>
                  <a:bodyPr/>
                  <a:lstStyle/>
                  <a:p>
                    <a:r>
                      <a:rPr lang="en-US" dirty="0"/>
                      <a:t>US$1</a:t>
                    </a:r>
                    <a:r>
                      <a:rPr lang="en-US" baseline="0" dirty="0"/>
                      <a:t> 806/oz</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D3B-41E7-AEE5-FE1D9076196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Sheet1!$B$9:$B$13</c:f>
              <c:strCache>
                <c:ptCount val="5"/>
                <c:pt idx="0">
                  <c:v>SA underground high-grade assets</c:v>
                </c:pt>
                <c:pt idx="1">
                  <c:v>SA underground optimised assets</c:v>
                </c:pt>
                <c:pt idx="2">
                  <c:v>SA surface assets </c:v>
                </c:pt>
                <c:pt idx="3">
                  <c:v>Hidden Valley </c:v>
                </c:pt>
                <c:pt idx="4">
                  <c:v>Harmony - total</c:v>
                </c:pt>
              </c:strCache>
            </c:strRef>
          </c:cat>
          <c:val>
            <c:numRef>
              <c:f>Sheet1!$C$9:$C$13</c:f>
              <c:numCache>
                <c:formatCode>#,##0</c:formatCode>
                <c:ptCount val="5"/>
                <c:pt idx="0">
                  <c:v>1472</c:v>
                </c:pt>
                <c:pt idx="1">
                  <c:v>2405</c:v>
                </c:pt>
                <c:pt idx="2">
                  <c:v>1461</c:v>
                </c:pt>
                <c:pt idx="3">
                  <c:v>1486</c:v>
                </c:pt>
                <c:pt idx="4">
                  <c:v>1806</c:v>
                </c:pt>
              </c:numCache>
            </c:numRef>
          </c:val>
          <c:extLst>
            <c:ext xmlns:c16="http://schemas.microsoft.com/office/drawing/2014/chart" uri="{C3380CC4-5D6E-409C-BE32-E72D297353CC}">
              <c16:uniqueId val="{0000000A-9D3B-41E7-AEE5-FE1D90761963}"/>
            </c:ext>
          </c:extLst>
        </c:ser>
        <c:dLbls>
          <c:showLegendKey val="0"/>
          <c:showVal val="0"/>
          <c:showCatName val="0"/>
          <c:showSerName val="0"/>
          <c:showPercent val="0"/>
          <c:showBubbleSize val="0"/>
        </c:dLbls>
        <c:gapWidth val="219"/>
        <c:overlap val="-27"/>
        <c:axId val="1943877535"/>
        <c:axId val="1943878495"/>
      </c:barChart>
      <c:catAx>
        <c:axId val="1943877535"/>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05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crossAx val="1943878495"/>
        <c:crosses val="autoZero"/>
        <c:auto val="1"/>
        <c:lblAlgn val="ctr"/>
        <c:lblOffset val="100"/>
        <c:noMultiLvlLbl val="0"/>
      </c:catAx>
      <c:valAx>
        <c:axId val="1943878495"/>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75000"/>
                        <a:lumOff val="25000"/>
                      </a:schemeClr>
                    </a:solidFill>
                    <a:latin typeface="Arial Narrow" panose="020B0606020202030204" pitchFamily="34" charset="0"/>
                    <a:ea typeface="+mn-ea"/>
                    <a:cs typeface="+mn-cs"/>
                  </a:defRPr>
                </a:pPr>
                <a:r>
                  <a:rPr lang="en-ZA" b="1" dirty="0">
                    <a:solidFill>
                      <a:schemeClr val="tx1">
                        <a:lumMod val="75000"/>
                        <a:lumOff val="25000"/>
                      </a:schemeClr>
                    </a:solidFill>
                  </a:rPr>
                  <a:t>US$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crossAx val="19438775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latin typeface="Arial Narrow" panose="020B0606020202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21787858539767E-2"/>
          <c:y val="1.8914399126214333E-2"/>
          <c:w val="0.97560861907943752"/>
          <c:h val="0.8400374266811057"/>
        </c:manualLayout>
      </c:layout>
      <c:barChart>
        <c:barDir val="col"/>
        <c:grouping val="clustered"/>
        <c:varyColors val="0"/>
        <c:ser>
          <c:idx val="0"/>
          <c:order val="0"/>
          <c:tx>
            <c:strRef>
              <c:f>Sheet4!$E$4</c:f>
              <c:strCache>
                <c:ptCount val="1"/>
                <c:pt idx="0">
                  <c:v>% of total production in FY25</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Sheet4!$C$5:$C$8</c:f>
              <c:strCache>
                <c:ptCount val="4"/>
                <c:pt idx="0">
                  <c:v>International (Hidden Valley)</c:v>
                </c:pt>
                <c:pt idx="1">
                  <c:v>SA high-grade underground</c:v>
                </c:pt>
                <c:pt idx="2">
                  <c:v>SA surface operations</c:v>
                </c:pt>
                <c:pt idx="3">
                  <c:v>SA optimised underground</c:v>
                </c:pt>
              </c:strCache>
            </c:strRef>
          </c:cat>
          <c:val>
            <c:numRef>
              <c:f>Sheet4!$E$5:$E$8</c:f>
              <c:numCache>
                <c:formatCode>0%</c:formatCode>
                <c:ptCount val="4"/>
                <c:pt idx="0">
                  <c:v>0.11</c:v>
                </c:pt>
                <c:pt idx="1">
                  <c:v>0.36206479690522242</c:v>
                </c:pt>
                <c:pt idx="2">
                  <c:v>0.17150225660863957</c:v>
                </c:pt>
                <c:pt idx="3">
                  <c:v>0.36</c:v>
                </c:pt>
              </c:numCache>
            </c:numRef>
          </c:val>
          <c:extLst>
            <c:ext xmlns:c16="http://schemas.microsoft.com/office/drawing/2014/chart" uri="{C3380CC4-5D6E-409C-BE32-E72D297353CC}">
              <c16:uniqueId val="{00000000-D096-4EC8-A81D-EDEF2E03B367}"/>
            </c:ext>
          </c:extLst>
        </c:ser>
        <c:ser>
          <c:idx val="1"/>
          <c:order val="1"/>
          <c:tx>
            <c:strRef>
              <c:f>Sheet4!$G$4</c:f>
              <c:strCache>
                <c:ptCount val="1"/>
                <c:pt idx="0">
                  <c:v>% of total adjusted free cash flow</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Sheet4!$C$5:$C$8</c:f>
              <c:strCache>
                <c:ptCount val="4"/>
                <c:pt idx="0">
                  <c:v>International (Hidden Valley)</c:v>
                </c:pt>
                <c:pt idx="1">
                  <c:v>SA high-grade underground</c:v>
                </c:pt>
                <c:pt idx="2">
                  <c:v>SA surface operations</c:v>
                </c:pt>
                <c:pt idx="3">
                  <c:v>SA optimised underground</c:v>
                </c:pt>
              </c:strCache>
            </c:strRef>
          </c:cat>
          <c:val>
            <c:numRef>
              <c:f>Sheet4!$G$5:$G$8</c:f>
              <c:numCache>
                <c:formatCode>0%</c:formatCode>
                <c:ptCount val="4"/>
                <c:pt idx="0">
                  <c:v>0.2</c:v>
                </c:pt>
                <c:pt idx="1">
                  <c:v>0.46</c:v>
                </c:pt>
                <c:pt idx="2">
                  <c:v>0.22</c:v>
                </c:pt>
                <c:pt idx="3">
                  <c:v>0.12</c:v>
                </c:pt>
              </c:numCache>
            </c:numRef>
          </c:val>
          <c:extLst>
            <c:ext xmlns:c16="http://schemas.microsoft.com/office/drawing/2014/chart" uri="{C3380CC4-5D6E-409C-BE32-E72D297353CC}">
              <c16:uniqueId val="{00000001-D096-4EC8-A81D-EDEF2E03B367}"/>
            </c:ext>
          </c:extLst>
        </c:ser>
        <c:ser>
          <c:idx val="2"/>
          <c:order val="2"/>
          <c:tx>
            <c:strRef>
              <c:f>Sheet4!$I$4</c:f>
              <c:strCache>
                <c:ptCount val="1"/>
                <c:pt idx="0">
                  <c:v>Adjusted free cash flow margin*</c:v>
                </c:pt>
              </c:strCache>
            </c:strRef>
          </c:tx>
          <c:spPr>
            <a:solidFill>
              <a:srgbClr val="C3996B"/>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3F4746"/>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Sheet4!$C$5:$C$8</c:f>
              <c:strCache>
                <c:ptCount val="4"/>
                <c:pt idx="0">
                  <c:v>International (Hidden Valley)</c:v>
                </c:pt>
                <c:pt idx="1">
                  <c:v>SA high-grade underground</c:v>
                </c:pt>
                <c:pt idx="2">
                  <c:v>SA surface operations</c:v>
                </c:pt>
                <c:pt idx="3">
                  <c:v>SA optimised underground</c:v>
                </c:pt>
              </c:strCache>
            </c:strRef>
          </c:cat>
          <c:val>
            <c:numRef>
              <c:f>Sheet4!$I$5:$I$8</c:f>
              <c:numCache>
                <c:formatCode>0%</c:formatCode>
                <c:ptCount val="4"/>
                <c:pt idx="0">
                  <c:v>0.48</c:v>
                </c:pt>
                <c:pt idx="1">
                  <c:v>0.35</c:v>
                </c:pt>
                <c:pt idx="2">
                  <c:v>0.36</c:v>
                </c:pt>
                <c:pt idx="3">
                  <c:v>0.09</c:v>
                </c:pt>
              </c:numCache>
            </c:numRef>
          </c:val>
          <c:extLst>
            <c:ext xmlns:c16="http://schemas.microsoft.com/office/drawing/2014/chart" uri="{C3380CC4-5D6E-409C-BE32-E72D297353CC}">
              <c16:uniqueId val="{00000002-D096-4EC8-A81D-EDEF2E03B367}"/>
            </c:ext>
          </c:extLst>
        </c:ser>
        <c:dLbls>
          <c:showLegendKey val="0"/>
          <c:showVal val="0"/>
          <c:showCatName val="0"/>
          <c:showSerName val="0"/>
          <c:showPercent val="0"/>
          <c:showBubbleSize val="0"/>
        </c:dLbls>
        <c:gapWidth val="219"/>
        <c:overlap val="-27"/>
        <c:axId val="699469824"/>
        <c:axId val="699469408"/>
      </c:barChart>
      <c:catAx>
        <c:axId val="69946982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99469408"/>
        <c:crosses val="autoZero"/>
        <c:auto val="1"/>
        <c:lblAlgn val="ctr"/>
        <c:lblOffset val="100"/>
        <c:noMultiLvlLbl val="0"/>
      </c:catAx>
      <c:valAx>
        <c:axId val="699469408"/>
        <c:scaling>
          <c:orientation val="minMax"/>
        </c:scaling>
        <c:delete val="1"/>
        <c:axPos val="l"/>
        <c:numFmt formatCode="0%" sourceLinked="1"/>
        <c:majorTickMark val="none"/>
        <c:minorTickMark val="none"/>
        <c:tickLblPos val="nextTo"/>
        <c:crossAx val="6994698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Entry>
      <c:layout>
        <c:manualLayout>
          <c:xMode val="edge"/>
          <c:yMode val="edge"/>
          <c:x val="5.166669921372867E-2"/>
          <c:y val="0.93600667901203249"/>
          <c:w val="0.88756527850759814"/>
          <c:h val="6.086468965085706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050">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65744437914463E-2"/>
          <c:y val="4.2950181951739587E-2"/>
          <c:w val="0.96327434570826409"/>
          <c:h val="0.85706941664916336"/>
        </c:manualLayout>
      </c:layout>
      <c:barChart>
        <c:barDir val="col"/>
        <c:grouping val="clustered"/>
        <c:varyColors val="0"/>
        <c:ser>
          <c:idx val="0"/>
          <c:order val="0"/>
          <c:tx>
            <c:strRef>
              <c:f>Sheet1!$F$3</c:f>
              <c:strCache>
                <c:ptCount val="1"/>
                <c:pt idx="0">
                  <c:v>Costs</c:v>
                </c:pt>
              </c:strCache>
            </c:strRef>
          </c:tx>
          <c:spPr>
            <a:solidFill>
              <a:srgbClr val="C49A6C"/>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EBFB-4813-A22A-D5BF4F4B43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EBFB-4813-A22A-D5BF4F4B43C6}"/>
              </c:ext>
            </c:extLst>
          </c:dPt>
          <c:dPt>
            <c:idx val="2"/>
            <c:invertIfNegative val="0"/>
            <c:bubble3D val="0"/>
            <c:spPr>
              <a:solidFill>
                <a:schemeClr val="tx2"/>
              </a:solidFill>
              <a:ln>
                <a:noFill/>
              </a:ln>
              <a:effectLst/>
            </c:spPr>
            <c:extLst>
              <c:ext xmlns:c16="http://schemas.microsoft.com/office/drawing/2014/chart" uri="{C3380CC4-5D6E-409C-BE32-E72D297353CC}">
                <c16:uniqueId val="{00000003-EBFB-4813-A22A-D5BF4F4B43C6}"/>
              </c:ext>
            </c:extLst>
          </c:dPt>
          <c:dLbls>
            <c:dLbl>
              <c:idx val="0"/>
              <c:layout>
                <c:manualLayout>
                  <c:x val="0"/>
                  <c:y val="8.5358930197495117E-2"/>
                </c:manualLayout>
              </c:layout>
              <c:tx>
                <c:rich>
                  <a:bodyPr/>
                  <a:lstStyle/>
                  <a:p>
                    <a:r>
                      <a:rPr lang="en-US" dirty="0"/>
                      <a:t>R1 162 011/kg</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BFB-4813-A22A-D5BF4F4B43C6}"/>
                </c:ext>
              </c:extLst>
            </c:dLbl>
            <c:dLbl>
              <c:idx val="1"/>
              <c:layout>
                <c:manualLayout>
                  <c:x val="0"/>
                  <c:y val="8.8106582797175662E-2"/>
                </c:manualLayout>
              </c:layout>
              <c:tx>
                <c:rich>
                  <a:bodyPr/>
                  <a:lstStyle/>
                  <a:p>
                    <a:r>
                      <a:rPr lang="en-US" dirty="0"/>
                      <a:t>R1 054 346</a:t>
                    </a:r>
                    <a:r>
                      <a:rPr lang="en-US" baseline="0" dirty="0"/>
                      <a:t>kg</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BFB-4813-A22A-D5BF4F4B43C6}"/>
                </c:ext>
              </c:extLst>
            </c:dLbl>
            <c:dLbl>
              <c:idx val="2"/>
              <c:layout>
                <c:manualLayout>
                  <c:x val="-1.3313962218248171E-16"/>
                  <c:y val="7.6769366985624504E-2"/>
                </c:manualLayout>
              </c:layout>
              <c:tx>
                <c:rich>
                  <a:bodyPr/>
                  <a:lstStyle/>
                  <a:p>
                    <a:r>
                      <a:rPr lang="en-US" dirty="0"/>
                      <a:t>R874 901/kg</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FB-4813-A22A-D5BF4F4B43C6}"/>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Sheet1!$E$4:$E$6</c:f>
              <c:strCache>
                <c:ptCount val="3"/>
                <c:pt idx="0">
                  <c:v>All-in costs</c:v>
                </c:pt>
                <c:pt idx="1">
                  <c:v>All-in sustaining costs</c:v>
                </c:pt>
                <c:pt idx="2">
                  <c:v>Cash operating costs</c:v>
                </c:pt>
              </c:strCache>
            </c:strRef>
          </c:cat>
          <c:val>
            <c:numRef>
              <c:f>Sheet1!$F$4:$F$6</c:f>
              <c:numCache>
                <c:formatCode>_-* #\ ##0_-;\-* #\ ##0_-;_-* "-"??_-;_-@_-</c:formatCode>
                <c:ptCount val="3"/>
                <c:pt idx="0">
                  <c:v>1168939</c:v>
                </c:pt>
                <c:pt idx="1">
                  <c:v>1056720</c:v>
                </c:pt>
                <c:pt idx="2">
                  <c:v>874901</c:v>
                </c:pt>
              </c:numCache>
            </c:numRef>
          </c:val>
          <c:extLst>
            <c:ext xmlns:c16="http://schemas.microsoft.com/office/drawing/2014/chart" uri="{C3380CC4-5D6E-409C-BE32-E72D297353CC}">
              <c16:uniqueId val="{00000005-EBFB-4813-A22A-D5BF4F4B43C6}"/>
            </c:ext>
          </c:extLst>
        </c:ser>
        <c:dLbls>
          <c:showLegendKey val="0"/>
          <c:showVal val="0"/>
          <c:showCatName val="0"/>
          <c:showSerName val="0"/>
          <c:showPercent val="0"/>
          <c:showBubbleSize val="0"/>
        </c:dLbls>
        <c:gapWidth val="98"/>
        <c:axId val="571825280"/>
        <c:axId val="571823200"/>
      </c:barChart>
      <c:lineChart>
        <c:grouping val="standard"/>
        <c:varyColors val="0"/>
        <c:ser>
          <c:idx val="1"/>
          <c:order val="1"/>
          <c:tx>
            <c:strRef>
              <c:f>Sheet1!$G$3</c:f>
              <c:strCache>
                <c:ptCount val="1"/>
                <c:pt idx="0">
                  <c:v>Gold price</c:v>
                </c:pt>
              </c:strCache>
            </c:strRef>
          </c:tx>
          <c:spPr>
            <a:ln w="38100" cap="rnd">
              <a:solidFill>
                <a:schemeClr val="accent6"/>
              </a:solidFill>
              <a:round/>
            </a:ln>
            <a:effectLst/>
          </c:spPr>
          <c:marker>
            <c:symbol val="none"/>
          </c:marker>
          <c:dLbls>
            <c:dLbl>
              <c:idx val="0"/>
              <c:layout>
                <c:manualLayout>
                  <c:x val="-2.8426829020731993E-2"/>
                  <c:y val="-4.5012170841481465E-2"/>
                </c:manualLayout>
              </c:layout>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r>
                      <a:rPr lang="en-US" sz="1200" b="1" dirty="0">
                        <a:solidFill>
                          <a:schemeClr val="tx1">
                            <a:lumMod val="65000"/>
                            <a:lumOff val="35000"/>
                          </a:schemeClr>
                        </a:solidFill>
                      </a:rPr>
                      <a:t>Average gold price received: R1 529 358/kg (US$2 620/</a:t>
                    </a:r>
                    <a:r>
                      <a:rPr lang="en-US" sz="1200" b="1" dirty="0" err="1">
                        <a:solidFill>
                          <a:schemeClr val="tx1">
                            <a:lumMod val="65000"/>
                            <a:lumOff val="35000"/>
                          </a:schemeClr>
                        </a:solidFill>
                      </a:rPr>
                      <a:t>oz</a:t>
                    </a:r>
                    <a:r>
                      <a:rPr lang="en-US" sz="1200" b="1" dirty="0">
                        <a:solidFill>
                          <a:schemeClr val="tx1">
                            <a:lumMod val="65000"/>
                            <a:lumOff val="35000"/>
                          </a:schemeClr>
                        </a:solidFill>
                      </a:rPr>
                      <a:t>) </a:t>
                    </a:r>
                  </a:p>
                </c:rich>
              </c:tx>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64834913324116383"/>
                      <c:h val="8.943001115525015E-2"/>
                    </c:manualLayout>
                  </c15:layout>
                  <c15:showDataLabelsRange val="0"/>
                </c:ext>
                <c:ext xmlns:c16="http://schemas.microsoft.com/office/drawing/2014/chart" uri="{C3380CC4-5D6E-409C-BE32-E72D297353CC}">
                  <c16:uniqueId val="{00000006-EBFB-4813-A22A-D5BF4F4B43C6}"/>
                </c:ext>
              </c:extLst>
            </c:dLbl>
            <c:dLbl>
              <c:idx val="1"/>
              <c:delete val="1"/>
              <c:extLst>
                <c:ext xmlns:c15="http://schemas.microsoft.com/office/drawing/2012/chart" uri="{CE6537A1-D6FC-4f65-9D91-7224C49458BB}"/>
                <c:ext xmlns:c16="http://schemas.microsoft.com/office/drawing/2014/chart" uri="{C3380CC4-5D6E-409C-BE32-E72D297353CC}">
                  <c16:uniqueId val="{00000007-EBFB-4813-A22A-D5BF4F4B43C6}"/>
                </c:ext>
              </c:extLst>
            </c:dLbl>
            <c:dLbl>
              <c:idx val="2"/>
              <c:delete val="1"/>
              <c:extLst>
                <c:ext xmlns:c15="http://schemas.microsoft.com/office/drawing/2012/chart" uri="{CE6537A1-D6FC-4f65-9D91-7224C49458BB}"/>
                <c:ext xmlns:c16="http://schemas.microsoft.com/office/drawing/2014/chart" uri="{C3380CC4-5D6E-409C-BE32-E72D297353CC}">
                  <c16:uniqueId val="{00000008-EBFB-4813-A22A-D5BF4F4B43C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Sheet1!$E$4:$E$6</c:f>
              <c:strCache>
                <c:ptCount val="3"/>
                <c:pt idx="0">
                  <c:v>All-in costs</c:v>
                </c:pt>
                <c:pt idx="1">
                  <c:v>All-in sustaining costs</c:v>
                </c:pt>
                <c:pt idx="2">
                  <c:v>Cash operating costs</c:v>
                </c:pt>
              </c:strCache>
            </c:strRef>
          </c:cat>
          <c:val>
            <c:numRef>
              <c:f>Sheet1!$G$4:$G$6</c:f>
              <c:numCache>
                <c:formatCode>_-* #\ ##0_-;\-* #\ ##0_-;_-* "-"??_-;_-@_-</c:formatCode>
                <c:ptCount val="3"/>
                <c:pt idx="0">
                  <c:v>1529358</c:v>
                </c:pt>
                <c:pt idx="1">
                  <c:v>1529358</c:v>
                </c:pt>
                <c:pt idx="2">
                  <c:v>1529358</c:v>
                </c:pt>
              </c:numCache>
            </c:numRef>
          </c:val>
          <c:smooth val="0"/>
          <c:extLst>
            <c:ext xmlns:c16="http://schemas.microsoft.com/office/drawing/2014/chart" uri="{C3380CC4-5D6E-409C-BE32-E72D297353CC}">
              <c16:uniqueId val="{00000009-EBFB-4813-A22A-D5BF4F4B43C6}"/>
            </c:ext>
          </c:extLst>
        </c:ser>
        <c:dLbls>
          <c:showLegendKey val="0"/>
          <c:showVal val="0"/>
          <c:showCatName val="0"/>
          <c:showSerName val="0"/>
          <c:showPercent val="0"/>
          <c:showBubbleSize val="0"/>
        </c:dLbls>
        <c:marker val="1"/>
        <c:smooth val="0"/>
        <c:axId val="571825280"/>
        <c:axId val="571823200"/>
      </c:lineChart>
      <c:catAx>
        <c:axId val="571825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71823200"/>
        <c:crosses val="autoZero"/>
        <c:auto val="1"/>
        <c:lblAlgn val="ctr"/>
        <c:lblOffset val="100"/>
        <c:noMultiLvlLbl val="0"/>
      </c:catAx>
      <c:valAx>
        <c:axId val="571823200"/>
        <c:scaling>
          <c:orientation val="minMax"/>
          <c:max val="220000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71825280"/>
        <c:crosses val="autoZero"/>
        <c:crossBetween val="between"/>
        <c:majorUnit val="200000"/>
      </c:valAx>
      <c:spPr>
        <a:noFill/>
        <a:ln>
          <a:noFill/>
        </a:ln>
        <a:effectLst/>
      </c:spPr>
    </c:plotArea>
    <c:plotVisOnly val="1"/>
    <c:dispBlanksAs val="gap"/>
    <c:showDLblsOverMax val="0"/>
  </c:chart>
  <c:spPr>
    <a:noFill/>
    <a:ln>
      <a:noFill/>
    </a:ln>
    <a:effectLst/>
  </c:spPr>
  <c:txPr>
    <a:bodyPr/>
    <a:lstStyle/>
    <a:p>
      <a:pPr>
        <a:defRPr b="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600" b="1" dirty="0">
                <a:solidFill>
                  <a:schemeClr val="tx1">
                    <a:lumMod val="65000"/>
                    <a:lumOff val="35000"/>
                  </a:schemeClr>
                </a:solidFill>
              </a:rPr>
              <a:t>Life-of-mine ounce profile</a:t>
            </a:r>
          </a:p>
        </c:rich>
      </c:tx>
      <c:layout>
        <c:manualLayout>
          <c:xMode val="edge"/>
          <c:yMode val="edge"/>
          <c:x val="0.40377174342755484"/>
          <c:y val="3.4654729167336557E-2"/>
        </c:manualLayout>
      </c:layout>
      <c:overlay val="0"/>
      <c:spPr>
        <a:noFill/>
        <a:ln>
          <a:noFill/>
        </a:ln>
        <a:effectLst/>
      </c:spPr>
      <c:txPr>
        <a:bodyPr rot="0" spcFirstLastPara="1" vertOverflow="ellipsis" vert="horz" wrap="square" anchor="ctr" anchorCtr="1"/>
        <a:lstStyle/>
        <a:p>
          <a:pPr algn="ctr">
            <a:defRPr sz="16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6.122498604175472E-2"/>
          <c:y val="9.763737059824687E-2"/>
          <c:w val="0.91815208486613131"/>
          <c:h val="0.78431942938937349"/>
        </c:manualLayout>
      </c:layout>
      <c:areaChart>
        <c:grouping val="stacked"/>
        <c:varyColors val="0"/>
        <c:ser>
          <c:idx val="2"/>
          <c:order val="0"/>
          <c:tx>
            <c:strRef>
              <c:f>'LOM plan (2)'!$A$28</c:f>
              <c:strCache>
                <c:ptCount val="1"/>
                <c:pt idx="0">
                  <c:v>Optimised operations</c:v>
                </c:pt>
              </c:strCache>
            </c:strRef>
          </c:tx>
          <c:spPr>
            <a:solidFill>
              <a:srgbClr val="C00000"/>
            </a:solidFill>
            <a:ln w="25400">
              <a:noFill/>
            </a:ln>
            <a:effectLst/>
          </c:spPr>
          <c:dLbls>
            <c:dLbl>
              <c:idx val="0"/>
              <c:layout>
                <c:manualLayout>
                  <c:x val="-0.35190113800016942"/>
                  <c:y val="-7.947926514805100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r>
                      <a:rPr lang="en-US" dirty="0"/>
                      <a:t>SA optimised operations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452-4D68-B4BB-F62D2836757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'LOM plan (2)'!$C$27:$U$27</c:f>
              <c:strCache>
                <c:ptCount val="19"/>
                <c:pt idx="0">
                  <c:v>FY26</c:v>
                </c:pt>
                <c:pt idx="1">
                  <c:v>FY27</c:v>
                </c:pt>
                <c:pt idx="2">
                  <c:v>FY28</c:v>
                </c:pt>
                <c:pt idx="3">
                  <c:v>FY29</c:v>
                </c:pt>
                <c:pt idx="4">
                  <c:v>FY30</c:v>
                </c:pt>
                <c:pt idx="5">
                  <c:v>FY31</c:v>
                </c:pt>
                <c:pt idx="6">
                  <c:v>FY32</c:v>
                </c:pt>
                <c:pt idx="7">
                  <c:v>FY33</c:v>
                </c:pt>
                <c:pt idx="8">
                  <c:v>FY34</c:v>
                </c:pt>
                <c:pt idx="9">
                  <c:v>FY35</c:v>
                </c:pt>
                <c:pt idx="10">
                  <c:v>FY36</c:v>
                </c:pt>
                <c:pt idx="11">
                  <c:v>FY37</c:v>
                </c:pt>
                <c:pt idx="12">
                  <c:v>FY38</c:v>
                </c:pt>
                <c:pt idx="13">
                  <c:v>FY39</c:v>
                </c:pt>
                <c:pt idx="14">
                  <c:v>FY40</c:v>
                </c:pt>
                <c:pt idx="15">
                  <c:v>FY41</c:v>
                </c:pt>
                <c:pt idx="16">
                  <c:v>FY42</c:v>
                </c:pt>
                <c:pt idx="17">
                  <c:v>FY43</c:v>
                </c:pt>
                <c:pt idx="18">
                  <c:v>FY44</c:v>
                </c:pt>
              </c:strCache>
              <c:extLst/>
            </c:strRef>
          </c:cat>
          <c:val>
            <c:numRef>
              <c:f>'LOM plan (2)'!$C$28:$U$28</c:f>
              <c:numCache>
                <c:formatCode>_(* #\ ##0_);_(* \(#\ ##0\);_(* "-"??_);_(@_)</c:formatCode>
                <c:ptCount val="19"/>
                <c:pt idx="0">
                  <c:v>552.96823298921015</c:v>
                </c:pt>
                <c:pt idx="1">
                  <c:v>595.22792629876835</c:v>
                </c:pt>
                <c:pt idx="2">
                  <c:v>564.27865945604458</c:v>
                </c:pt>
                <c:pt idx="3">
                  <c:v>433.19926797628693</c:v>
                </c:pt>
                <c:pt idx="4">
                  <c:v>413.90498414228767</c:v>
                </c:pt>
                <c:pt idx="5">
                  <c:v>287.57815459167603</c:v>
                </c:pt>
                <c:pt idx="6">
                  <c:v>122.35458568434505</c:v>
                </c:pt>
                <c:pt idx="7">
                  <c:v>113.51103476173107</c:v>
                </c:pt>
                <c:pt idx="8">
                  <c:v>108.90873146289185</c:v>
                </c:pt>
                <c:pt idx="9">
                  <c:v>110.59587310045754</c:v>
                </c:pt>
                <c:pt idx="10">
                  <c:v>112.87937694223625</c:v>
                </c:pt>
                <c:pt idx="11">
                  <c:v>114.34544972723698</c:v>
                </c:pt>
                <c:pt idx="12">
                  <c:v>119.11119775631278</c:v>
                </c:pt>
                <c:pt idx="13">
                  <c:v>122.47769522449671</c:v>
                </c:pt>
                <c:pt idx="14">
                  <c:v>116.41917323036074</c:v>
                </c:pt>
                <c:pt idx="15">
                  <c:v>97.121331194206149</c:v>
                </c:pt>
                <c:pt idx="16">
                  <c:v>71.771228052239962</c:v>
                </c:pt>
                <c:pt idx="17">
                  <c:v>0</c:v>
                </c:pt>
                <c:pt idx="18">
                  <c:v>0</c:v>
                </c:pt>
              </c:numCache>
              <c:extLst/>
            </c:numRef>
          </c:val>
          <c:extLst>
            <c:ext xmlns:c16="http://schemas.microsoft.com/office/drawing/2014/chart" uri="{C3380CC4-5D6E-409C-BE32-E72D297353CC}">
              <c16:uniqueId val="{00000000-B452-4D68-B4BB-F62D28367572}"/>
            </c:ext>
          </c:extLst>
        </c:ser>
        <c:ser>
          <c:idx val="0"/>
          <c:order val="1"/>
          <c:tx>
            <c:strRef>
              <c:f>'LOM plan (2)'!$A$29</c:f>
              <c:strCache>
                <c:ptCount val="1"/>
                <c:pt idx="0">
                  <c:v>High-grade operations</c:v>
                </c:pt>
              </c:strCache>
            </c:strRef>
          </c:tx>
          <c:spPr>
            <a:solidFill>
              <a:srgbClr val="7F7F7F"/>
            </a:solidFill>
            <a:ln w="25400">
              <a:noFill/>
            </a:ln>
            <a:effectLst/>
          </c:spPr>
          <c:dLbls>
            <c:dLbl>
              <c:idx val="0"/>
              <c:layout>
                <c:manualLayout>
                  <c:x val="-3.3621127834411913E-3"/>
                  <c:y val="1.0962657261800124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r>
                      <a:rPr lang="en-US" dirty="0"/>
                      <a:t>SA high-grade operations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452-4D68-B4BB-F62D2836757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'LOM plan (2)'!$C$27:$U$27</c:f>
              <c:strCache>
                <c:ptCount val="19"/>
                <c:pt idx="0">
                  <c:v>FY26</c:v>
                </c:pt>
                <c:pt idx="1">
                  <c:v>FY27</c:v>
                </c:pt>
                <c:pt idx="2">
                  <c:v>FY28</c:v>
                </c:pt>
                <c:pt idx="3">
                  <c:v>FY29</c:v>
                </c:pt>
                <c:pt idx="4">
                  <c:v>FY30</c:v>
                </c:pt>
                <c:pt idx="5">
                  <c:v>FY31</c:v>
                </c:pt>
                <c:pt idx="6">
                  <c:v>FY32</c:v>
                </c:pt>
                <c:pt idx="7">
                  <c:v>FY33</c:v>
                </c:pt>
                <c:pt idx="8">
                  <c:v>FY34</c:v>
                </c:pt>
                <c:pt idx="9">
                  <c:v>FY35</c:v>
                </c:pt>
                <c:pt idx="10">
                  <c:v>FY36</c:v>
                </c:pt>
                <c:pt idx="11">
                  <c:v>FY37</c:v>
                </c:pt>
                <c:pt idx="12">
                  <c:v>FY38</c:v>
                </c:pt>
                <c:pt idx="13">
                  <c:v>FY39</c:v>
                </c:pt>
                <c:pt idx="14">
                  <c:v>FY40</c:v>
                </c:pt>
                <c:pt idx="15">
                  <c:v>FY41</c:v>
                </c:pt>
                <c:pt idx="16">
                  <c:v>FY42</c:v>
                </c:pt>
                <c:pt idx="17">
                  <c:v>FY43</c:v>
                </c:pt>
                <c:pt idx="18">
                  <c:v>FY44</c:v>
                </c:pt>
              </c:strCache>
              <c:extLst/>
            </c:strRef>
          </c:cat>
          <c:val>
            <c:numRef>
              <c:f>'LOM plan (2)'!$C$29:$U$29</c:f>
              <c:numCache>
                <c:formatCode>_(* #\ ##0_);_(* \(#\ ##0\);_(* "-"??_);_(@_)</c:formatCode>
                <c:ptCount val="19"/>
                <c:pt idx="0">
                  <c:v>459.08145344422019</c:v>
                </c:pt>
                <c:pt idx="1">
                  <c:v>404.59864318331876</c:v>
                </c:pt>
                <c:pt idx="2">
                  <c:v>397.65437529515339</c:v>
                </c:pt>
                <c:pt idx="3">
                  <c:v>382.17598078109995</c:v>
                </c:pt>
                <c:pt idx="4">
                  <c:v>365.52425891750113</c:v>
                </c:pt>
                <c:pt idx="5">
                  <c:v>391.42024054176261</c:v>
                </c:pt>
                <c:pt idx="6">
                  <c:v>459.81742660813575</c:v>
                </c:pt>
                <c:pt idx="7">
                  <c:v>427.95052809781623</c:v>
                </c:pt>
                <c:pt idx="8">
                  <c:v>467.64650206111406</c:v>
                </c:pt>
                <c:pt idx="9">
                  <c:v>509.02118691738525</c:v>
                </c:pt>
                <c:pt idx="10">
                  <c:v>539.96931233462203</c:v>
                </c:pt>
                <c:pt idx="11">
                  <c:v>532.47656911898139</c:v>
                </c:pt>
                <c:pt idx="12">
                  <c:v>546.87569908052274</c:v>
                </c:pt>
                <c:pt idx="13">
                  <c:v>522.01548811189787</c:v>
                </c:pt>
                <c:pt idx="14">
                  <c:v>514.33902021876668</c:v>
                </c:pt>
                <c:pt idx="15">
                  <c:v>517.00223109296758</c:v>
                </c:pt>
                <c:pt idx="16">
                  <c:v>232.01564318704868</c:v>
                </c:pt>
                <c:pt idx="17">
                  <c:v>231.60184690081783</c:v>
                </c:pt>
                <c:pt idx="18">
                  <c:v>183.89778242877844</c:v>
                </c:pt>
              </c:numCache>
              <c:extLst/>
            </c:numRef>
          </c:val>
          <c:extLst>
            <c:ext xmlns:c16="http://schemas.microsoft.com/office/drawing/2014/chart" uri="{C3380CC4-5D6E-409C-BE32-E72D297353CC}">
              <c16:uniqueId val="{00000001-B452-4D68-B4BB-F62D28367572}"/>
            </c:ext>
          </c:extLst>
        </c:ser>
        <c:ser>
          <c:idx val="7"/>
          <c:order val="2"/>
          <c:tx>
            <c:strRef>
              <c:f>'LOM plan (2)'!$A$30</c:f>
              <c:strCache>
                <c:ptCount val="1"/>
                <c:pt idx="0">
                  <c:v>SA surface operations</c:v>
                </c:pt>
              </c:strCache>
            </c:strRef>
          </c:tx>
          <c:spPr>
            <a:solidFill>
              <a:srgbClr val="C3996B"/>
            </a:solidFill>
            <a:ln w="25400">
              <a:noFill/>
            </a:ln>
            <a:effectLst/>
          </c:spPr>
          <c:dLbls>
            <c:dLbl>
              <c:idx val="0"/>
              <c:layout>
                <c:manualLayout>
                  <c:x val="-7.5087185496851436E-2"/>
                  <c:y val="1.9184650208150217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r>
                      <a:rPr lang="en-US" dirty="0"/>
                      <a:t>SA surface source operations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452-4D68-B4BB-F62D2836757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'LOM plan (2)'!$C$27:$U$27</c:f>
              <c:strCache>
                <c:ptCount val="19"/>
                <c:pt idx="0">
                  <c:v>FY26</c:v>
                </c:pt>
                <c:pt idx="1">
                  <c:v>FY27</c:v>
                </c:pt>
                <c:pt idx="2">
                  <c:v>FY28</c:v>
                </c:pt>
                <c:pt idx="3">
                  <c:v>FY29</c:v>
                </c:pt>
                <c:pt idx="4">
                  <c:v>FY30</c:v>
                </c:pt>
                <c:pt idx="5">
                  <c:v>FY31</c:v>
                </c:pt>
                <c:pt idx="6">
                  <c:v>FY32</c:v>
                </c:pt>
                <c:pt idx="7">
                  <c:v>FY33</c:v>
                </c:pt>
                <c:pt idx="8">
                  <c:v>FY34</c:v>
                </c:pt>
                <c:pt idx="9">
                  <c:v>FY35</c:v>
                </c:pt>
                <c:pt idx="10">
                  <c:v>FY36</c:v>
                </c:pt>
                <c:pt idx="11">
                  <c:v>FY37</c:v>
                </c:pt>
                <c:pt idx="12">
                  <c:v>FY38</c:v>
                </c:pt>
                <c:pt idx="13">
                  <c:v>FY39</c:v>
                </c:pt>
                <c:pt idx="14">
                  <c:v>FY40</c:v>
                </c:pt>
                <c:pt idx="15">
                  <c:v>FY41</c:v>
                </c:pt>
                <c:pt idx="16">
                  <c:v>FY42</c:v>
                </c:pt>
                <c:pt idx="17">
                  <c:v>FY43</c:v>
                </c:pt>
                <c:pt idx="18">
                  <c:v>FY44</c:v>
                </c:pt>
              </c:strCache>
              <c:extLst/>
            </c:strRef>
          </c:cat>
          <c:val>
            <c:numRef>
              <c:f>'LOM plan (2)'!$C$30:$U$30</c:f>
              <c:numCache>
                <c:formatCode>_(* #\ ##0_);_(* \(#\ ##0\);_(* "-"??_);_(@_)</c:formatCode>
                <c:ptCount val="19"/>
                <c:pt idx="0">
                  <c:v>243.27195788278982</c:v>
                </c:pt>
                <c:pt idx="1">
                  <c:v>198.7015196414965</c:v>
                </c:pt>
                <c:pt idx="2">
                  <c:v>196.52249967117262</c:v>
                </c:pt>
                <c:pt idx="3">
                  <c:v>197.97579487870979</c:v>
                </c:pt>
                <c:pt idx="4">
                  <c:v>192.79823492337948</c:v>
                </c:pt>
                <c:pt idx="5">
                  <c:v>168.38557278665235</c:v>
                </c:pt>
                <c:pt idx="6">
                  <c:v>165.00722381122515</c:v>
                </c:pt>
                <c:pt idx="7">
                  <c:v>157.01941244618976</c:v>
                </c:pt>
                <c:pt idx="8">
                  <c:v>169.82273221622427</c:v>
                </c:pt>
                <c:pt idx="9">
                  <c:v>154.57400907316884</c:v>
                </c:pt>
                <c:pt idx="10">
                  <c:v>164.84142766713063</c:v>
                </c:pt>
                <c:pt idx="11">
                  <c:v>124.53076934340501</c:v>
                </c:pt>
                <c:pt idx="12">
                  <c:v>110.49466599081653</c:v>
                </c:pt>
                <c:pt idx="13">
                  <c:v>64.571968555659197</c:v>
                </c:pt>
                <c:pt idx="14">
                  <c:v>0</c:v>
                </c:pt>
                <c:pt idx="15">
                  <c:v>0</c:v>
                </c:pt>
                <c:pt idx="16">
                  <c:v>0</c:v>
                </c:pt>
                <c:pt idx="17">
                  <c:v>0</c:v>
                </c:pt>
                <c:pt idx="18">
                  <c:v>0</c:v>
                </c:pt>
              </c:numCache>
              <c:extLst/>
            </c:numRef>
          </c:val>
          <c:extLst>
            <c:ext xmlns:c16="http://schemas.microsoft.com/office/drawing/2014/chart" uri="{C3380CC4-5D6E-409C-BE32-E72D297353CC}">
              <c16:uniqueId val="{00000002-B452-4D68-B4BB-F62D28367572}"/>
            </c:ext>
          </c:extLst>
        </c:ser>
        <c:ser>
          <c:idx val="1"/>
          <c:order val="3"/>
          <c:tx>
            <c:strRef>
              <c:f>'LOM plan (2)'!$A$31</c:f>
              <c:strCache>
                <c:ptCount val="1"/>
                <c:pt idx="0">
                  <c:v>Hidden Valley</c:v>
                </c:pt>
              </c:strCache>
            </c:strRef>
          </c:tx>
          <c:spPr>
            <a:solidFill>
              <a:srgbClr val="000000"/>
            </a:solidFill>
            <a:ln w="25400">
              <a:noFill/>
            </a:ln>
            <a:effectLst/>
          </c:spPr>
          <c:dLbls>
            <c:dLbl>
              <c:idx val="0"/>
              <c:layout>
                <c:manualLayout>
                  <c:x val="-0.40233282975178608"/>
                  <c:y val="-0.224734473866902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B452-4D68-B4BB-F62D2836757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'LOM plan (2)'!$C$27:$U$27</c:f>
              <c:strCache>
                <c:ptCount val="19"/>
                <c:pt idx="0">
                  <c:v>FY26</c:v>
                </c:pt>
                <c:pt idx="1">
                  <c:v>FY27</c:v>
                </c:pt>
                <c:pt idx="2">
                  <c:v>FY28</c:v>
                </c:pt>
                <c:pt idx="3">
                  <c:v>FY29</c:v>
                </c:pt>
                <c:pt idx="4">
                  <c:v>FY30</c:v>
                </c:pt>
                <c:pt idx="5">
                  <c:v>FY31</c:v>
                </c:pt>
                <c:pt idx="6">
                  <c:v>FY32</c:v>
                </c:pt>
                <c:pt idx="7">
                  <c:v>FY33</c:v>
                </c:pt>
                <c:pt idx="8">
                  <c:v>FY34</c:v>
                </c:pt>
                <c:pt idx="9">
                  <c:v>FY35</c:v>
                </c:pt>
                <c:pt idx="10">
                  <c:v>FY36</c:v>
                </c:pt>
                <c:pt idx="11">
                  <c:v>FY37</c:v>
                </c:pt>
                <c:pt idx="12">
                  <c:v>FY38</c:v>
                </c:pt>
                <c:pt idx="13">
                  <c:v>FY39</c:v>
                </c:pt>
                <c:pt idx="14">
                  <c:v>FY40</c:v>
                </c:pt>
                <c:pt idx="15">
                  <c:v>FY41</c:v>
                </c:pt>
                <c:pt idx="16">
                  <c:v>FY42</c:v>
                </c:pt>
                <c:pt idx="17">
                  <c:v>FY43</c:v>
                </c:pt>
                <c:pt idx="18">
                  <c:v>FY44</c:v>
                </c:pt>
              </c:strCache>
              <c:extLst/>
            </c:strRef>
          </c:cat>
          <c:val>
            <c:numRef>
              <c:f>'LOM plan (2)'!$C$31:$U$31</c:f>
              <c:numCache>
                <c:formatCode>_(* #\ ##0_);_(* \(#\ ##0\);_(* "-"??_);_(@_)</c:formatCode>
                <c:ptCount val="19"/>
                <c:pt idx="0">
                  <c:v>190.79202222184114</c:v>
                </c:pt>
                <c:pt idx="1">
                  <c:v>189.8588238128948</c:v>
                </c:pt>
                <c:pt idx="2">
                  <c:v>178.43247827153684</c:v>
                </c:pt>
                <c:pt idx="3">
                  <c:v>91.772788761828465</c:v>
                </c:pt>
                <c:pt idx="4">
                  <c:v>54.165383412305033</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extLst/>
            </c:numRef>
          </c:val>
          <c:extLst>
            <c:ext xmlns:c16="http://schemas.microsoft.com/office/drawing/2014/chart" uri="{C3380CC4-5D6E-409C-BE32-E72D297353CC}">
              <c16:uniqueId val="{00000003-B452-4D68-B4BB-F62D28367572}"/>
            </c:ext>
          </c:extLst>
        </c:ser>
        <c:ser>
          <c:idx val="4"/>
          <c:order val="4"/>
          <c:tx>
            <c:strRef>
              <c:f>'LOM plan (2)'!$A$32</c:f>
              <c:strCache>
                <c:ptCount val="1"/>
                <c:pt idx="0">
                  <c:v>CSA Copper incl. equivalents*</c:v>
                </c:pt>
              </c:strCache>
            </c:strRef>
          </c:tx>
          <c:spPr>
            <a:pattFill prst="pct90">
              <a:fgClr>
                <a:srgbClr val="3F4746"/>
              </a:fgClr>
              <a:bgClr>
                <a:srgbClr val="FFFFFF"/>
              </a:bgClr>
            </a:pattFill>
            <a:ln w="25400">
              <a:noFill/>
            </a:ln>
            <a:effectLst/>
          </c:spPr>
          <c:dLbls>
            <c:dLbl>
              <c:idx val="0"/>
              <c:layout>
                <c:manualLayout>
                  <c:x val="1.0086338350323328E-2"/>
                  <c:y val="0"/>
                </c:manualLayout>
              </c:layout>
              <c:tx>
                <c:rich>
                  <a:bodyPr/>
                  <a:lstStyle/>
                  <a:p>
                    <a:r>
                      <a:rPr lang="en-US" sz="1400" b="1" i="0" u="none" strike="noStrike" kern="1200" baseline="0" dirty="0">
                        <a:solidFill>
                          <a:schemeClr val="bg1"/>
                        </a:solidFill>
                        <a:latin typeface="Arial Narrow" panose="020B0606020202030204" pitchFamily="34" charset="0"/>
                        <a:ea typeface="+mn-ea"/>
                        <a:cs typeface="+mn-cs"/>
                      </a:rPr>
                      <a:t>CSA Copper</a:t>
                    </a:r>
                    <a:r>
                      <a:rPr lang="en-US" sz="1600" b="1" i="0" u="none" strike="noStrike" kern="1200" baseline="30000" dirty="0">
                        <a:solidFill>
                          <a:schemeClr val="bg1"/>
                        </a:solidFill>
                        <a:latin typeface="Arial Narrow" panose="020B0606020202030204" pitchFamily="34" charset="0"/>
                        <a:ea typeface="+mn-ea"/>
                        <a:cs typeface="+mn-cs"/>
                      </a:rPr>
                      <a:t>#</a:t>
                    </a:r>
                    <a:endParaRPr lang="en-US" sz="1400" b="1" i="0" u="none" strike="noStrike" kern="1200" baseline="30000" dirty="0">
                      <a:solidFill>
                        <a:schemeClr val="bg1"/>
                      </a:solidFill>
                      <a:latin typeface="Arial Narrow" panose="020B0606020202030204" pitchFamily="34" charset="0"/>
                      <a:ea typeface="+mn-ea"/>
                      <a:cs typeface="+mn-cs"/>
                    </a:endParaRP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452-4D68-B4BB-F62D28367572}"/>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'LOM plan (2)'!$C$27:$U$27</c:f>
              <c:strCache>
                <c:ptCount val="19"/>
                <c:pt idx="0">
                  <c:v>FY26</c:v>
                </c:pt>
                <c:pt idx="1">
                  <c:v>FY27</c:v>
                </c:pt>
                <c:pt idx="2">
                  <c:v>FY28</c:v>
                </c:pt>
                <c:pt idx="3">
                  <c:v>FY29</c:v>
                </c:pt>
                <c:pt idx="4">
                  <c:v>FY30</c:v>
                </c:pt>
                <c:pt idx="5">
                  <c:v>FY31</c:v>
                </c:pt>
                <c:pt idx="6">
                  <c:v>FY32</c:v>
                </c:pt>
                <c:pt idx="7">
                  <c:v>FY33</c:v>
                </c:pt>
                <c:pt idx="8">
                  <c:v>FY34</c:v>
                </c:pt>
                <c:pt idx="9">
                  <c:v>FY35</c:v>
                </c:pt>
                <c:pt idx="10">
                  <c:v>FY36</c:v>
                </c:pt>
                <c:pt idx="11">
                  <c:v>FY37</c:v>
                </c:pt>
                <c:pt idx="12">
                  <c:v>FY38</c:v>
                </c:pt>
                <c:pt idx="13">
                  <c:v>FY39</c:v>
                </c:pt>
                <c:pt idx="14">
                  <c:v>FY40</c:v>
                </c:pt>
                <c:pt idx="15">
                  <c:v>FY41</c:v>
                </c:pt>
                <c:pt idx="16">
                  <c:v>FY42</c:v>
                </c:pt>
                <c:pt idx="17">
                  <c:v>FY43</c:v>
                </c:pt>
                <c:pt idx="18">
                  <c:v>FY44</c:v>
                </c:pt>
              </c:strCache>
              <c:extLst/>
            </c:strRef>
          </c:cat>
          <c:val>
            <c:numRef>
              <c:f>'LOM plan (2)'!$C$32:$U$32</c:f>
              <c:numCache>
                <c:formatCode>_(* #\ ##0_);_(* \(#\ ##0\);_(* "-"??_);_(@_)</c:formatCode>
                <c:ptCount val="19"/>
                <c:pt idx="0">
                  <c:v>72</c:v>
                </c:pt>
                <c:pt idx="1">
                  <c:v>144</c:v>
                </c:pt>
                <c:pt idx="2">
                  <c:v>144</c:v>
                </c:pt>
                <c:pt idx="3">
                  <c:v>144</c:v>
                </c:pt>
                <c:pt idx="4">
                  <c:v>144</c:v>
                </c:pt>
                <c:pt idx="5">
                  <c:v>144</c:v>
                </c:pt>
                <c:pt idx="6">
                  <c:v>144</c:v>
                </c:pt>
                <c:pt idx="7">
                  <c:v>144</c:v>
                </c:pt>
                <c:pt idx="8">
                  <c:v>144</c:v>
                </c:pt>
                <c:pt idx="9">
                  <c:v>144</c:v>
                </c:pt>
                <c:pt idx="10">
                  <c:v>144</c:v>
                </c:pt>
                <c:pt idx="11">
                  <c:v>144</c:v>
                </c:pt>
                <c:pt idx="12">
                  <c:v>0</c:v>
                </c:pt>
                <c:pt idx="13">
                  <c:v>0</c:v>
                </c:pt>
                <c:pt idx="14">
                  <c:v>0</c:v>
                </c:pt>
                <c:pt idx="15">
                  <c:v>0</c:v>
                </c:pt>
                <c:pt idx="16">
                  <c:v>0</c:v>
                </c:pt>
                <c:pt idx="17">
                  <c:v>0</c:v>
                </c:pt>
                <c:pt idx="18">
                  <c:v>0</c:v>
                </c:pt>
              </c:numCache>
              <c:extLst/>
            </c:numRef>
          </c:val>
          <c:extLst>
            <c:ext xmlns:c16="http://schemas.microsoft.com/office/drawing/2014/chart" uri="{C3380CC4-5D6E-409C-BE32-E72D297353CC}">
              <c16:uniqueId val="{00000004-B452-4D68-B4BB-F62D28367572}"/>
            </c:ext>
          </c:extLst>
        </c:ser>
        <c:ser>
          <c:idx val="8"/>
          <c:order val="5"/>
          <c:tx>
            <c:strRef>
              <c:f>'LOM plan (2)'!$A$33</c:f>
              <c:strCache>
                <c:ptCount val="1"/>
                <c:pt idx="0">
                  <c:v>EVA Copper incl. equivalents*</c:v>
                </c:pt>
              </c:strCache>
            </c:strRef>
          </c:tx>
          <c:spPr>
            <a:solidFill>
              <a:srgbClr val="CECDCB">
                <a:lumMod val="90000"/>
              </a:srgbClr>
            </a:solidFill>
            <a:ln w="25400">
              <a:noFill/>
            </a:ln>
            <a:effectLst/>
          </c:spPr>
          <c:dLbls>
            <c:dLbl>
              <c:idx val="0"/>
              <c:layout>
                <c:manualLayout>
                  <c:x val="-6.275943862423404E-2"/>
                  <c:y val="5.0244932016175019E-17"/>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r>
                      <a:rPr lang="en-US" sz="1400" b="1" dirty="0">
                        <a:solidFill>
                          <a:schemeClr val="bg1"/>
                        </a:solidFill>
                      </a:rPr>
                      <a:t>Eva</a:t>
                    </a:r>
                    <a:r>
                      <a:rPr lang="en-US" sz="1400" b="1" baseline="0" dirty="0">
                        <a:solidFill>
                          <a:schemeClr val="bg1"/>
                        </a:solidFill>
                      </a:rPr>
                      <a:t> C</a:t>
                    </a:r>
                    <a:r>
                      <a:rPr lang="en-US" sz="1400" b="1" dirty="0">
                        <a:solidFill>
                          <a:schemeClr val="bg1"/>
                        </a:solidFill>
                      </a:rPr>
                      <a:t>opper*</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452-4D68-B4BB-F62D2836757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'LOM plan (2)'!$C$27:$U$27</c:f>
              <c:strCache>
                <c:ptCount val="19"/>
                <c:pt idx="0">
                  <c:v>FY26</c:v>
                </c:pt>
                <c:pt idx="1">
                  <c:v>FY27</c:v>
                </c:pt>
                <c:pt idx="2">
                  <c:v>FY28</c:v>
                </c:pt>
                <c:pt idx="3">
                  <c:v>FY29</c:v>
                </c:pt>
                <c:pt idx="4">
                  <c:v>FY30</c:v>
                </c:pt>
                <c:pt idx="5">
                  <c:v>FY31</c:v>
                </c:pt>
                <c:pt idx="6">
                  <c:v>FY32</c:v>
                </c:pt>
                <c:pt idx="7">
                  <c:v>FY33</c:v>
                </c:pt>
                <c:pt idx="8">
                  <c:v>FY34</c:v>
                </c:pt>
                <c:pt idx="9">
                  <c:v>FY35</c:v>
                </c:pt>
                <c:pt idx="10">
                  <c:v>FY36</c:v>
                </c:pt>
                <c:pt idx="11">
                  <c:v>FY37</c:v>
                </c:pt>
                <c:pt idx="12">
                  <c:v>FY38</c:v>
                </c:pt>
                <c:pt idx="13">
                  <c:v>FY39</c:v>
                </c:pt>
                <c:pt idx="14">
                  <c:v>FY40</c:v>
                </c:pt>
                <c:pt idx="15">
                  <c:v>FY41</c:v>
                </c:pt>
                <c:pt idx="16">
                  <c:v>FY42</c:v>
                </c:pt>
                <c:pt idx="17">
                  <c:v>FY43</c:v>
                </c:pt>
                <c:pt idx="18">
                  <c:v>FY44</c:v>
                </c:pt>
              </c:strCache>
              <c:extLst/>
            </c:strRef>
          </c:cat>
          <c:val>
            <c:numRef>
              <c:f>'LOM plan (2)'!$C$33:$U$33</c:f>
              <c:numCache>
                <c:formatCode>_(* #\ ##0_);_(* \(#\ ##0\);_(* "-"??_);_(@_)</c:formatCode>
                <c:ptCount val="19"/>
                <c:pt idx="0">
                  <c:v>0</c:v>
                </c:pt>
                <c:pt idx="1">
                  <c:v>0</c:v>
                </c:pt>
                <c:pt idx="2">
                  <c:v>0</c:v>
                </c:pt>
                <c:pt idx="3">
                  <c:v>141.25221276301059</c:v>
                </c:pt>
                <c:pt idx="4">
                  <c:v>319.00892707239854</c:v>
                </c:pt>
                <c:pt idx="5">
                  <c:v>242.84208381345366</c:v>
                </c:pt>
                <c:pt idx="6">
                  <c:v>243.10353419924132</c:v>
                </c:pt>
                <c:pt idx="7">
                  <c:v>285.38430533481966</c:v>
                </c:pt>
                <c:pt idx="8">
                  <c:v>307.81595657862437</c:v>
                </c:pt>
                <c:pt idx="9">
                  <c:v>228.86449739597413</c:v>
                </c:pt>
                <c:pt idx="10">
                  <c:v>225.44938305717338</c:v>
                </c:pt>
                <c:pt idx="11">
                  <c:v>229.03309557168473</c:v>
                </c:pt>
                <c:pt idx="12">
                  <c:v>284.0016235381122</c:v>
                </c:pt>
                <c:pt idx="13">
                  <c:v>250.01223693897794</c:v>
                </c:pt>
                <c:pt idx="14">
                  <c:v>197.83071579842883</c:v>
                </c:pt>
                <c:pt idx="15">
                  <c:v>159.4515798128906</c:v>
                </c:pt>
                <c:pt idx="16">
                  <c:v>207.9215726626972</c:v>
                </c:pt>
                <c:pt idx="17">
                  <c:v>222.58666262406425</c:v>
                </c:pt>
                <c:pt idx="18">
                  <c:v>0</c:v>
                </c:pt>
              </c:numCache>
              <c:extLst/>
            </c:numRef>
          </c:val>
          <c:extLst>
            <c:ext xmlns:c16="http://schemas.microsoft.com/office/drawing/2014/chart" uri="{C3380CC4-5D6E-409C-BE32-E72D297353CC}">
              <c16:uniqueId val="{00000005-B452-4D68-B4BB-F62D28367572}"/>
            </c:ext>
          </c:extLst>
        </c:ser>
        <c:ser>
          <c:idx val="6"/>
          <c:order val="6"/>
          <c:tx>
            <c:strRef>
              <c:f>'LOM plan (2)'!$A$34</c:f>
              <c:strCache>
                <c:ptCount val="1"/>
                <c:pt idx="0">
                  <c:v>Wafi-Golpu incl. equivalents*</c:v>
                </c:pt>
              </c:strCache>
            </c:strRef>
          </c:tx>
          <c:spPr>
            <a:pattFill prst="pct20">
              <a:fgClr>
                <a:srgbClr val="FFFFFF"/>
              </a:fgClr>
              <a:bgClr>
                <a:srgbClr val="CECDCB"/>
              </a:bgClr>
            </a:pattFill>
            <a:ln w="25400">
              <a:noFill/>
            </a:ln>
            <a:effectLst/>
          </c:spPr>
          <c:dLbls>
            <c:dLbl>
              <c:idx val="0"/>
              <c:layout>
                <c:manualLayout>
                  <c:x val="8.7414932369468845E-2"/>
                  <c:y val="-5.755395062445070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r>
                      <a:rPr lang="en-US" sz="1400" b="1" dirty="0"/>
                      <a:t>Wafi-Golpu*</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452-4D68-B4BB-F62D2836757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'LOM plan (2)'!$C$27:$U$27</c:f>
              <c:strCache>
                <c:ptCount val="19"/>
                <c:pt idx="0">
                  <c:v>FY26</c:v>
                </c:pt>
                <c:pt idx="1">
                  <c:v>FY27</c:v>
                </c:pt>
                <c:pt idx="2">
                  <c:v>FY28</c:v>
                </c:pt>
                <c:pt idx="3">
                  <c:v>FY29</c:v>
                </c:pt>
                <c:pt idx="4">
                  <c:v>FY30</c:v>
                </c:pt>
                <c:pt idx="5">
                  <c:v>FY31</c:v>
                </c:pt>
                <c:pt idx="6">
                  <c:v>FY32</c:v>
                </c:pt>
                <c:pt idx="7">
                  <c:v>FY33</c:v>
                </c:pt>
                <c:pt idx="8">
                  <c:v>FY34</c:v>
                </c:pt>
                <c:pt idx="9">
                  <c:v>FY35</c:v>
                </c:pt>
                <c:pt idx="10">
                  <c:v>FY36</c:v>
                </c:pt>
                <c:pt idx="11">
                  <c:v>FY37</c:v>
                </c:pt>
                <c:pt idx="12">
                  <c:v>FY38</c:v>
                </c:pt>
                <c:pt idx="13">
                  <c:v>FY39</c:v>
                </c:pt>
                <c:pt idx="14">
                  <c:v>FY40</c:v>
                </c:pt>
                <c:pt idx="15">
                  <c:v>FY41</c:v>
                </c:pt>
                <c:pt idx="16">
                  <c:v>FY42</c:v>
                </c:pt>
                <c:pt idx="17">
                  <c:v>FY43</c:v>
                </c:pt>
                <c:pt idx="18">
                  <c:v>FY44</c:v>
                </c:pt>
              </c:strCache>
              <c:extLst/>
            </c:strRef>
          </c:cat>
          <c:val>
            <c:numRef>
              <c:f>'LOM plan (2)'!$C$34:$U$34</c:f>
              <c:numCache>
                <c:formatCode>_(* #\ ##0_);_(* \(#\ ##0\);_(* "-"??_);_(@_)</c:formatCode>
                <c:ptCount val="19"/>
                <c:pt idx="0">
                  <c:v>0</c:v>
                </c:pt>
                <c:pt idx="1">
                  <c:v>0</c:v>
                </c:pt>
                <c:pt idx="2">
                  <c:v>0</c:v>
                </c:pt>
                <c:pt idx="3">
                  <c:v>0</c:v>
                </c:pt>
                <c:pt idx="4">
                  <c:v>0</c:v>
                </c:pt>
                <c:pt idx="5">
                  <c:v>0</c:v>
                </c:pt>
                <c:pt idx="6">
                  <c:v>0</c:v>
                </c:pt>
                <c:pt idx="7">
                  <c:v>8.0776457437380689</c:v>
                </c:pt>
                <c:pt idx="8">
                  <c:v>57.610393788150247</c:v>
                </c:pt>
                <c:pt idx="9">
                  <c:v>159.87116274199829</c:v>
                </c:pt>
                <c:pt idx="10">
                  <c:v>428.7919640706757</c:v>
                </c:pt>
                <c:pt idx="11">
                  <c:v>503.75482972794862</c:v>
                </c:pt>
                <c:pt idx="12">
                  <c:v>376.79466169880232</c:v>
                </c:pt>
                <c:pt idx="13">
                  <c:v>489.054838320866</c:v>
                </c:pt>
                <c:pt idx="14">
                  <c:v>355.54077594341345</c:v>
                </c:pt>
                <c:pt idx="15">
                  <c:v>346.56998158744727</c:v>
                </c:pt>
                <c:pt idx="16">
                  <c:v>584.99334307444019</c:v>
                </c:pt>
                <c:pt idx="17">
                  <c:v>483.07516842002201</c:v>
                </c:pt>
                <c:pt idx="18">
                  <c:v>368.37888679123023</c:v>
                </c:pt>
              </c:numCache>
              <c:extLst/>
            </c:numRef>
          </c:val>
          <c:extLst>
            <c:ext xmlns:c16="http://schemas.microsoft.com/office/drawing/2014/chart" uri="{C3380CC4-5D6E-409C-BE32-E72D297353CC}">
              <c16:uniqueId val="{00000006-B452-4D68-B4BB-F62D28367572}"/>
            </c:ext>
          </c:extLst>
        </c:ser>
        <c:dLbls>
          <c:showLegendKey val="0"/>
          <c:showVal val="0"/>
          <c:showCatName val="0"/>
          <c:showSerName val="0"/>
          <c:showPercent val="0"/>
          <c:showBubbleSize val="0"/>
        </c:dLbls>
        <c:axId val="1963950608"/>
        <c:axId val="1963951024"/>
      </c:areaChart>
      <c:catAx>
        <c:axId val="1963950608"/>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963951024"/>
        <c:crosses val="autoZero"/>
        <c:auto val="1"/>
        <c:lblAlgn val="ctr"/>
        <c:lblOffset val="100"/>
        <c:noMultiLvlLbl val="0"/>
      </c:catAx>
      <c:valAx>
        <c:axId val="1963951024"/>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Arial Narrow" panose="020B0606020202030204" pitchFamily="34" charset="0"/>
                    <a:ea typeface="+mn-ea"/>
                    <a:cs typeface="+mn-cs"/>
                  </a:defRPr>
                </a:pPr>
                <a:r>
                  <a:rPr lang="en-US" dirty="0"/>
                  <a:t>000oz</a:t>
                </a:r>
              </a:p>
            </c:rich>
          </c:tx>
          <c:layout>
            <c:manualLayout>
              <c:xMode val="edge"/>
              <c:yMode val="edge"/>
              <c:x val="0"/>
              <c:y val="0.4499957163632549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Arial Narrow" panose="020B0606020202030204" pitchFamily="34" charset="0"/>
                  <a:ea typeface="+mn-ea"/>
                  <a:cs typeface="+mn-cs"/>
                </a:defRPr>
              </a:pPr>
              <a:endParaRPr lang="en-US"/>
            </a:p>
          </c:txPr>
        </c:title>
        <c:numFmt formatCode="_(* #\ ##0_);_(* \(#\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963950608"/>
        <c:crosses val="autoZero"/>
        <c:crossBetween val="midCat"/>
      </c:valAx>
      <c:spPr>
        <a:noFill/>
        <a:ln>
          <a:noFill/>
        </a:ln>
        <a:effectLst/>
      </c:spPr>
    </c:plotArea>
    <c:plotVisOnly val="1"/>
    <c:dispBlanksAs val="zero"/>
    <c:showDLblsOverMax val="0"/>
  </c:chart>
  <c:spPr>
    <a:noFill/>
    <a:ln>
      <a:noFill/>
    </a:ln>
    <a:effectLst/>
  </c:spPr>
  <c:txPr>
    <a:bodyPr/>
    <a:lstStyle/>
    <a:p>
      <a:pPr>
        <a:defRPr sz="1050">
          <a:solidFill>
            <a:schemeClr val="tx1"/>
          </a:solidFill>
          <a:latin typeface="Arial Narrow" panose="020B0606020202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'FY26 LoM Prod'!$C$1</c:f>
              <c:strCache>
                <c:ptCount val="1"/>
                <c:pt idx="0">
                  <c:v>FY25</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C66E-4E6A-BF33-A83A77D2D8F2}"/>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C66E-4E6A-BF33-A83A77D2D8F2}"/>
              </c:ext>
            </c:extLst>
          </c:dPt>
          <c:dPt>
            <c:idx val="2"/>
            <c:bubble3D val="0"/>
            <c:spPr>
              <a:solidFill>
                <a:srgbClr val="C3996B"/>
              </a:solidFill>
              <a:ln w="19050">
                <a:solidFill>
                  <a:schemeClr val="lt1"/>
                </a:solidFill>
              </a:ln>
              <a:effectLst/>
            </c:spPr>
            <c:extLst>
              <c:ext xmlns:c16="http://schemas.microsoft.com/office/drawing/2014/chart" uri="{C3380CC4-5D6E-409C-BE32-E72D297353CC}">
                <c16:uniqueId val="{00000005-C66E-4E6A-BF33-A83A77D2D8F2}"/>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C66E-4E6A-BF33-A83A77D2D8F2}"/>
              </c:ext>
            </c:extLst>
          </c:dPt>
          <c:dLbls>
            <c:dLbl>
              <c:idx val="0"/>
              <c:layout>
                <c:manualLayout>
                  <c:x val="0.12321782199483657"/>
                  <c:y val="-4.52786933327316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6E-4E6A-BF33-A83A77D2D8F2}"/>
                </c:ext>
              </c:extLst>
            </c:dLbl>
            <c:dLbl>
              <c:idx val="1"/>
              <c:layout>
                <c:manualLayout>
                  <c:x val="-0.14422359367241258"/>
                  <c:y val="8.642100400270742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6E-4E6A-BF33-A83A77D2D8F2}"/>
                </c:ext>
              </c:extLst>
            </c:dLbl>
            <c:dLbl>
              <c:idx val="2"/>
              <c:layout>
                <c:manualLayout>
                  <c:x val="-0.11151118385160938"/>
                  <c:y val="-1.388877494303276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6E-4E6A-BF33-A83A77D2D8F2}"/>
                </c:ext>
              </c:extLst>
            </c:dLbl>
            <c:dLbl>
              <c:idx val="3"/>
              <c:layout>
                <c:manualLayout>
                  <c:x val="-9.2857713571400963E-2"/>
                  <c:y val="-7.666861172243062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6E-4E6A-BF33-A83A77D2D8F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'FY26 LoM Prod'!$A$2:$A$5</c:f>
              <c:strCache>
                <c:ptCount val="4"/>
                <c:pt idx="0">
                  <c:v>SA Underground optimised</c:v>
                </c:pt>
                <c:pt idx="1">
                  <c:v>SA Underground high grade</c:v>
                </c:pt>
                <c:pt idx="2">
                  <c:v>SA surface high margin</c:v>
                </c:pt>
                <c:pt idx="3">
                  <c:v>Hidden Valley</c:v>
                </c:pt>
              </c:strCache>
            </c:strRef>
          </c:cat>
          <c:val>
            <c:numRef>
              <c:f>'FY26 LoM Prod'!$C$2:$C$5</c:f>
              <c:numCache>
                <c:formatCode>0%</c:formatCode>
                <c:ptCount val="4"/>
                <c:pt idx="0">
                  <c:v>0.35823436426070387</c:v>
                </c:pt>
                <c:pt idx="1">
                  <c:v>0.35968941744482386</c:v>
                </c:pt>
                <c:pt idx="2">
                  <c:v>0.17111033466223236</c:v>
                </c:pt>
                <c:pt idx="3">
                  <c:v>0.11096588363223987</c:v>
                </c:pt>
              </c:numCache>
            </c:numRef>
          </c:val>
          <c:extLst>
            <c:ext xmlns:c16="http://schemas.microsoft.com/office/drawing/2014/chart" uri="{C3380CC4-5D6E-409C-BE32-E72D297353CC}">
              <c16:uniqueId val="{00000008-C66E-4E6A-BF33-A83A77D2D8F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'FY26 LoM Prod'!$E$1</c:f>
              <c:strCache>
                <c:ptCount val="1"/>
                <c:pt idx="0">
                  <c:v>FY35E</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9491-4C36-9A9A-52532112193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9491-4C36-9A9A-52532112193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9491-4C36-9A9A-5253211219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91-4C36-9A9A-525321121933}"/>
              </c:ext>
            </c:extLst>
          </c:dPt>
          <c:dPt>
            <c:idx val="4"/>
            <c:bubble3D val="0"/>
            <c:spPr>
              <a:solidFill>
                <a:srgbClr val="CECDCB"/>
              </a:solidFill>
              <a:ln w="19050">
                <a:solidFill>
                  <a:schemeClr val="lt1"/>
                </a:solidFill>
              </a:ln>
              <a:effectLst/>
            </c:spPr>
            <c:extLst>
              <c:ext xmlns:c16="http://schemas.microsoft.com/office/drawing/2014/chart" uri="{C3380CC4-5D6E-409C-BE32-E72D297353CC}">
                <c16:uniqueId val="{00000009-9491-4C36-9A9A-525321121933}"/>
              </c:ext>
            </c:extLst>
          </c:dPt>
          <c:dPt>
            <c:idx val="5"/>
            <c:bubble3D val="0"/>
            <c:spPr>
              <a:pattFill prst="pct30">
                <a:fgClr>
                  <a:schemeClr val="accent2"/>
                </a:fgClr>
                <a:bgClr>
                  <a:schemeClr val="bg1">
                    <a:lumMod val="85000"/>
                  </a:schemeClr>
                </a:bgClr>
              </a:pattFill>
              <a:ln w="19050">
                <a:solidFill>
                  <a:schemeClr val="lt1"/>
                </a:solidFill>
              </a:ln>
              <a:effectLst/>
            </c:spPr>
            <c:extLst>
              <c:ext xmlns:c16="http://schemas.microsoft.com/office/drawing/2014/chart" uri="{C3380CC4-5D6E-409C-BE32-E72D297353CC}">
                <c16:uniqueId val="{0000000B-9491-4C36-9A9A-525321121933}"/>
              </c:ext>
            </c:extLst>
          </c:dPt>
          <c:dPt>
            <c:idx val="6"/>
            <c:bubble3D val="0"/>
            <c:spPr>
              <a:pattFill prst="pct80">
                <a:fgClr>
                  <a:schemeClr val="tx2"/>
                </a:fgClr>
                <a:bgClr>
                  <a:schemeClr val="bg1"/>
                </a:bgClr>
              </a:pattFill>
              <a:ln w="19050">
                <a:solidFill>
                  <a:schemeClr val="lt1"/>
                </a:solidFill>
              </a:ln>
              <a:effectLst/>
            </c:spPr>
            <c:extLst>
              <c:ext xmlns:c16="http://schemas.microsoft.com/office/drawing/2014/chart" uri="{C3380CC4-5D6E-409C-BE32-E72D297353CC}">
                <c16:uniqueId val="{0000000D-9491-4C36-9A9A-52532112193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491-4C36-9A9A-52532112193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491-4C36-9A9A-525321121933}"/>
              </c:ext>
            </c:extLst>
          </c:dPt>
          <c:dLbls>
            <c:dLbl>
              <c:idx val="0"/>
              <c:layout>
                <c:manualLayout>
                  <c:x val="0.14635201896335245"/>
                  <c:y val="-0.1556415103480772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8588184673637106"/>
                      <c:h val="0.130301536735389"/>
                    </c:manualLayout>
                  </c15:layout>
                </c:ext>
                <c:ext xmlns:c16="http://schemas.microsoft.com/office/drawing/2014/chart" uri="{C3380CC4-5D6E-409C-BE32-E72D297353CC}">
                  <c16:uniqueId val="{00000001-9491-4C36-9A9A-525321121933}"/>
                </c:ext>
              </c:extLst>
            </c:dLbl>
            <c:dLbl>
              <c:idx val="1"/>
              <c:layout>
                <c:manualLayout>
                  <c:x val="0.21781201716402437"/>
                  <c:y val="-9.8976699797032358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1329359165424738"/>
                      <c:h val="0.16616136723367594"/>
                    </c:manualLayout>
                  </c15:layout>
                </c:ext>
                <c:ext xmlns:c16="http://schemas.microsoft.com/office/drawing/2014/chart" uri="{C3380CC4-5D6E-409C-BE32-E72D297353CC}">
                  <c16:uniqueId val="{00000003-9491-4C36-9A9A-525321121933}"/>
                </c:ext>
              </c:extLst>
            </c:dLbl>
            <c:dLbl>
              <c:idx val="2"/>
              <c:layout>
                <c:manualLayout>
                  <c:x val="-0.20483174327501166"/>
                  <c:y val="0.1529523885850145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21360370192176"/>
                      <c:h val="0.17594144243419951"/>
                    </c:manualLayout>
                  </c15:layout>
                </c:ext>
                <c:ext xmlns:c16="http://schemas.microsoft.com/office/drawing/2014/chart" uri="{C3380CC4-5D6E-409C-BE32-E72D297353CC}">
                  <c16:uniqueId val="{00000005-9491-4C36-9A9A-525321121933}"/>
                </c:ext>
              </c:extLst>
            </c:dLbl>
            <c:dLbl>
              <c:idx val="3"/>
              <c:delete val="1"/>
              <c:extLst>
                <c:ext xmlns:c15="http://schemas.microsoft.com/office/drawing/2012/chart" uri="{CE6537A1-D6FC-4f65-9D91-7224C49458BB}"/>
                <c:ext xmlns:c16="http://schemas.microsoft.com/office/drawing/2014/chart" uri="{C3380CC4-5D6E-409C-BE32-E72D297353CC}">
                  <c16:uniqueId val="{00000007-9491-4C36-9A9A-525321121933}"/>
                </c:ext>
              </c:extLst>
            </c:dLbl>
            <c:dLbl>
              <c:idx val="4"/>
              <c:layout>
                <c:manualLayout>
                  <c:x val="-0.16492796820665673"/>
                  <c:y val="0.10511590631323756"/>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r>
                      <a:rPr lang="en-US" sz="1200" b="1" i="0" u="none" strike="noStrike" kern="1200" baseline="0" dirty="0">
                        <a:solidFill>
                          <a:srgbClr val="000000">
                            <a:lumMod val="65000"/>
                            <a:lumOff val="35000"/>
                          </a:srgbClr>
                        </a:solidFill>
                        <a:latin typeface="Arial Narrow" panose="020B0606020202030204" pitchFamily="34" charset="0"/>
                      </a:rPr>
                      <a:t>Eva Copper</a:t>
                    </a:r>
                    <a:r>
                      <a:rPr lang="en-US" sz="1200" b="1" i="1" u="none" strike="noStrike" kern="1200" baseline="0" dirty="0">
                        <a:solidFill>
                          <a:srgbClr val="000000">
                            <a:lumMod val="65000"/>
                            <a:lumOff val="35000"/>
                          </a:srgbClr>
                        </a:solidFill>
                        <a:latin typeface="Arial Narrow" panose="020B0606020202030204" pitchFamily="34" charset="0"/>
                      </a:rPr>
                      <a:t>* </a:t>
                    </a:r>
                    <a:r>
                      <a:rPr lang="en-US" sz="1200" b="1" i="0" u="none" strike="noStrike" kern="1200" baseline="0" dirty="0">
                        <a:solidFill>
                          <a:srgbClr val="000000">
                            <a:lumMod val="65000"/>
                            <a:lumOff val="35000"/>
                          </a:srgbClr>
                        </a:solidFill>
                        <a:latin typeface="Arial Narrow" panose="020B0606020202030204" pitchFamily="34" charset="0"/>
                      </a:rPr>
                      <a:t>growth;</a:t>
                    </a:r>
                    <a:r>
                      <a:rPr lang="en-US" sz="1200" baseline="0" dirty="0"/>
                      <a:t> </a:t>
                    </a:r>
                    <a:fld id="{5119D169-6EDA-4536-B34A-D14706C915DD}" type="VALUE">
                      <a:rPr lang="en-US" baseline="0"/>
                      <a:pPr>
                        <a:defRPr sz="1200" b="1">
                          <a:solidFill>
                            <a:schemeClr val="tx1">
                              <a:lumMod val="65000"/>
                              <a:lumOff val="35000"/>
                            </a:schemeClr>
                          </a:solidFill>
                          <a:latin typeface="Arial Narrow" panose="020B0606020202030204" pitchFamily="34" charset="0"/>
                        </a:defRPr>
                      </a:pPr>
                      <a:t>[VALUE]</a:t>
                    </a:fld>
                    <a:endParaRPr lang="en-US" sz="1200"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1709877919507453"/>
                      <c:h val="0.14008161193591259"/>
                    </c:manualLayout>
                  </c15:layout>
                  <c15:dlblFieldTable/>
                  <c15:showDataLabelsRange val="0"/>
                </c:ext>
                <c:ext xmlns:c16="http://schemas.microsoft.com/office/drawing/2014/chart" uri="{C3380CC4-5D6E-409C-BE32-E72D297353CC}">
                  <c16:uniqueId val="{00000009-9491-4C36-9A9A-525321121933}"/>
                </c:ext>
              </c:extLst>
            </c:dLbl>
            <c:dLbl>
              <c:idx val="5"/>
              <c:layout>
                <c:manualLayout>
                  <c:x val="-0.1381841651313705"/>
                  <c:y val="-0.11069242452870105"/>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r>
                      <a:rPr lang="en-US" sz="1200" b="1" i="0" u="none" strike="noStrike" kern="1200" baseline="0" dirty="0">
                        <a:solidFill>
                          <a:srgbClr val="000000">
                            <a:lumMod val="65000"/>
                            <a:lumOff val="35000"/>
                          </a:srgbClr>
                        </a:solidFill>
                        <a:latin typeface="Arial Narrow" panose="020B0606020202030204" pitchFamily="34" charset="0"/>
                      </a:rPr>
                      <a:t>Wafi-Golpu</a:t>
                    </a:r>
                    <a:r>
                      <a:rPr lang="en-US" sz="1200" b="1" i="1" u="none" strike="noStrike" kern="1200" baseline="0" dirty="0">
                        <a:solidFill>
                          <a:srgbClr val="000000">
                            <a:lumMod val="65000"/>
                            <a:lumOff val="35000"/>
                          </a:srgbClr>
                        </a:solidFill>
                        <a:latin typeface="Arial Narrow" panose="020B0606020202030204" pitchFamily="34" charset="0"/>
                      </a:rPr>
                      <a:t>*</a:t>
                    </a:r>
                    <a:r>
                      <a:rPr lang="en-US" sz="1200" b="1" i="0" u="none" strike="noStrike" kern="1200" baseline="0" dirty="0">
                        <a:solidFill>
                          <a:srgbClr val="000000">
                            <a:lumMod val="65000"/>
                            <a:lumOff val="35000"/>
                          </a:srgbClr>
                        </a:solidFill>
                        <a:latin typeface="Arial Narrow" panose="020B0606020202030204" pitchFamily="34" charset="0"/>
                      </a:rPr>
                      <a:t> copper-gold growth</a:t>
                    </a:r>
                    <a:r>
                      <a:rPr lang="en-US" sz="1200" baseline="0" dirty="0"/>
                      <a:t>; </a:t>
                    </a:r>
                    <a:fld id="{6FFDE828-A23B-49DD-8ED8-CC910E800C97}" type="VALUE">
                      <a:rPr lang="en-US" baseline="0" dirty="0"/>
                      <a:pPr>
                        <a:defRPr sz="1200" b="1">
                          <a:solidFill>
                            <a:schemeClr val="tx1">
                              <a:lumMod val="65000"/>
                              <a:lumOff val="35000"/>
                            </a:schemeClr>
                          </a:solidFill>
                          <a:latin typeface="Arial Narrow" panose="020B0606020202030204" pitchFamily="34" charset="0"/>
                        </a:defRPr>
                      </a:pPr>
                      <a:t>[VALUE]</a:t>
                    </a:fld>
                    <a:endParaRPr lang="en-US" sz="1200"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8775956284153006"/>
                      <c:h val="0.15638129203315235"/>
                    </c:manualLayout>
                  </c15:layout>
                  <c15:dlblFieldTable/>
                  <c15:showDataLabelsRange val="0"/>
                </c:ext>
                <c:ext xmlns:c16="http://schemas.microsoft.com/office/drawing/2014/chart" uri="{C3380CC4-5D6E-409C-BE32-E72D297353CC}">
                  <c16:uniqueId val="{0000000B-9491-4C36-9A9A-525321121933}"/>
                </c:ext>
              </c:extLst>
            </c:dLbl>
            <c:dLbl>
              <c:idx val="6"/>
              <c:layout>
                <c:manualLayout>
                  <c:x val="-0.10845105241129513"/>
                  <c:y val="-0.1464504039684526"/>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r>
                      <a:rPr lang="en-US" sz="1200" b="1" i="0" u="none" strike="noStrike" kern="1200" baseline="0" dirty="0">
                        <a:solidFill>
                          <a:srgbClr val="000000">
                            <a:lumMod val="65000"/>
                            <a:lumOff val="35000"/>
                          </a:srgbClr>
                        </a:solidFill>
                        <a:latin typeface="Arial Narrow" panose="020B0606020202030204" pitchFamily="34" charset="0"/>
                      </a:rPr>
                      <a:t>CSA Copper</a:t>
                    </a:r>
                    <a:r>
                      <a:rPr lang="en-US" sz="1200" b="1" i="1" u="none" strike="noStrike" kern="1200" baseline="0" dirty="0">
                        <a:solidFill>
                          <a:srgbClr val="000000">
                            <a:lumMod val="65000"/>
                            <a:lumOff val="35000"/>
                          </a:srgbClr>
                        </a:solidFill>
                        <a:latin typeface="Arial Narrow" panose="020B0606020202030204" pitchFamily="34" charset="0"/>
                      </a:rPr>
                      <a:t>*</a:t>
                    </a:r>
                    <a:r>
                      <a:rPr lang="en-US" sz="1200" baseline="0" dirty="0"/>
                      <a:t>; </a:t>
                    </a:r>
                    <a:fld id="{59EBA0EF-F86B-4A6A-A7D5-47EAAC02AFE5}" type="VALUE">
                      <a:rPr lang="en-US" baseline="0" dirty="0"/>
                      <a:pPr>
                        <a:defRPr sz="1200" b="1">
                          <a:solidFill>
                            <a:schemeClr val="tx1">
                              <a:lumMod val="65000"/>
                              <a:lumOff val="35000"/>
                            </a:schemeClr>
                          </a:solidFill>
                          <a:latin typeface="Arial Narrow" panose="020B0606020202030204" pitchFamily="34" charset="0"/>
                        </a:defRPr>
                      </a:pPr>
                      <a:t>[VALUE]</a:t>
                    </a:fld>
                    <a:endParaRPr lang="en-US" sz="1200"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4196729134640582"/>
                      <c:h val="0.10427070699292171"/>
                    </c:manualLayout>
                  </c15:layout>
                  <c15:dlblFieldTable/>
                  <c15:showDataLabelsRange val="0"/>
                </c:ext>
                <c:ext xmlns:c16="http://schemas.microsoft.com/office/drawing/2014/chart" uri="{C3380CC4-5D6E-409C-BE32-E72D297353CC}">
                  <c16:uniqueId val="{0000000D-9491-4C36-9A9A-525321121933}"/>
                </c:ext>
              </c:extLst>
            </c:dLbl>
            <c:dLbl>
              <c:idx val="7"/>
              <c:layout>
                <c:manualLayout>
                  <c:x val="-0.13333333333333336"/>
                  <c:y val="0.1666666666666666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491-4C36-9A9A-525321121933}"/>
                </c:ext>
              </c:extLst>
            </c:dLbl>
            <c:dLbl>
              <c:idx val="8"/>
              <c:layout>
                <c:manualLayout>
                  <c:x val="-0.21666666666666667"/>
                  <c:y val="-0.111111111111111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491-4C36-9A9A-52532112193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rgbClr val="3F4746"/>
                  </a:solidFill>
                  <a:round/>
                </a:ln>
                <a:effectLst/>
              </c:spPr>
            </c:leaderLines>
            <c:extLst>
              <c:ext xmlns:c15="http://schemas.microsoft.com/office/drawing/2012/chart" uri="{CE6537A1-D6FC-4f65-9D91-7224C49458BB}"/>
            </c:extLst>
          </c:dLbls>
          <c:cat>
            <c:strRef>
              <c:f>('FY26 LoM Prod'!$A$2:$A$8,'FY26 LoM Prod'!$A$10:$A$11)</c:f>
              <c:strCache>
                <c:ptCount val="9"/>
                <c:pt idx="0">
                  <c:v>SA Underground optimised</c:v>
                </c:pt>
                <c:pt idx="1">
                  <c:v>SA Underground high grade</c:v>
                </c:pt>
                <c:pt idx="2">
                  <c:v>SA surface high margin</c:v>
                </c:pt>
                <c:pt idx="3">
                  <c:v>Hidden Valley</c:v>
                </c:pt>
                <c:pt idx="4">
                  <c:v>Eva Copper growth eq</c:v>
                </c:pt>
                <c:pt idx="5">
                  <c:v>Wafi-Golpu Copper-gold growth eq</c:v>
                </c:pt>
                <c:pt idx="6">
                  <c:v>MAC Copper eq</c:v>
                </c:pt>
                <c:pt idx="7">
                  <c:v>Gold</c:v>
                </c:pt>
                <c:pt idx="8">
                  <c:v>Copper</c:v>
                </c:pt>
              </c:strCache>
            </c:strRef>
          </c:cat>
          <c:val>
            <c:numRef>
              <c:f>('FY26 LoM Prod'!$E$2:$E$8,'FY26 LoM Prod'!$E$10:$E$11)</c:f>
              <c:numCache>
                <c:formatCode>0%</c:formatCode>
                <c:ptCount val="9"/>
                <c:pt idx="0">
                  <c:v>8.4622856528233314E-2</c:v>
                </c:pt>
                <c:pt idx="1">
                  <c:v>0.38947951368144423</c:v>
                </c:pt>
                <c:pt idx="2">
                  <c:v>0.11827289595979044</c:v>
                </c:pt>
                <c:pt idx="3">
                  <c:v>0</c:v>
                </c:pt>
                <c:pt idx="4">
                  <c:v>0.17511654806462776</c:v>
                </c:pt>
                <c:pt idx="5">
                  <c:v>0.12232603340840204</c:v>
                </c:pt>
                <c:pt idx="6">
                  <c:v>0.11018215235750226</c:v>
                </c:pt>
              </c:numCache>
            </c:numRef>
          </c:val>
          <c:extLst>
            <c:ext xmlns:c16="http://schemas.microsoft.com/office/drawing/2014/chart" uri="{C3380CC4-5D6E-409C-BE32-E72D297353CC}">
              <c16:uniqueId val="{00000012-9491-4C36-9A9A-525321121933}"/>
            </c:ext>
          </c:extLst>
        </c:ser>
        <c:ser>
          <c:idx val="1"/>
          <c:order val="1"/>
          <c:tx>
            <c:strRef>
              <c:f>'FY26 LoM Prod'!$F$1</c:f>
              <c:strCache>
                <c:ptCount val="1"/>
                <c:pt idx="0">
                  <c:v>FY35E split</c:v>
                </c:pt>
              </c:strCache>
            </c:strRef>
          </c:tx>
          <c:spPr>
            <a:ln>
              <a:solidFill>
                <a:srgbClr val="C49A6C"/>
              </a:solidFill>
            </a:ln>
          </c:spPr>
          <c:dPt>
            <c:idx val="0"/>
            <c:bubble3D val="0"/>
            <c:spPr>
              <a:solidFill>
                <a:schemeClr val="accent1"/>
              </a:solidFill>
              <a:ln w="19050">
                <a:solidFill>
                  <a:srgbClr val="C49A6C"/>
                </a:solidFill>
              </a:ln>
              <a:effectLst/>
            </c:spPr>
            <c:extLst>
              <c:ext xmlns:c16="http://schemas.microsoft.com/office/drawing/2014/chart" uri="{C3380CC4-5D6E-409C-BE32-E72D297353CC}">
                <c16:uniqueId val="{00000014-9491-4C36-9A9A-525321121933}"/>
              </c:ext>
            </c:extLst>
          </c:dPt>
          <c:dPt>
            <c:idx val="1"/>
            <c:bubble3D val="0"/>
            <c:spPr>
              <a:solidFill>
                <a:schemeClr val="accent2"/>
              </a:solidFill>
              <a:ln w="19050">
                <a:solidFill>
                  <a:srgbClr val="C49A6C"/>
                </a:solidFill>
              </a:ln>
              <a:effectLst/>
            </c:spPr>
            <c:extLst>
              <c:ext xmlns:c16="http://schemas.microsoft.com/office/drawing/2014/chart" uri="{C3380CC4-5D6E-409C-BE32-E72D297353CC}">
                <c16:uniqueId val="{00000016-9491-4C36-9A9A-525321121933}"/>
              </c:ext>
            </c:extLst>
          </c:dPt>
          <c:dPt>
            <c:idx val="2"/>
            <c:bubble3D val="0"/>
            <c:spPr>
              <a:solidFill>
                <a:schemeClr val="accent3"/>
              </a:solidFill>
              <a:ln w="19050">
                <a:solidFill>
                  <a:srgbClr val="C49A6C"/>
                </a:solidFill>
              </a:ln>
              <a:effectLst/>
            </c:spPr>
            <c:extLst>
              <c:ext xmlns:c16="http://schemas.microsoft.com/office/drawing/2014/chart" uri="{C3380CC4-5D6E-409C-BE32-E72D297353CC}">
                <c16:uniqueId val="{00000018-9491-4C36-9A9A-525321121933}"/>
              </c:ext>
            </c:extLst>
          </c:dPt>
          <c:dPt>
            <c:idx val="3"/>
            <c:bubble3D val="0"/>
            <c:spPr>
              <a:solidFill>
                <a:schemeClr val="accent4"/>
              </a:solidFill>
              <a:ln w="19050">
                <a:solidFill>
                  <a:srgbClr val="C49A6C"/>
                </a:solidFill>
              </a:ln>
              <a:effectLst/>
            </c:spPr>
            <c:extLst>
              <c:ext xmlns:c16="http://schemas.microsoft.com/office/drawing/2014/chart" uri="{C3380CC4-5D6E-409C-BE32-E72D297353CC}">
                <c16:uniqueId val="{0000001A-9491-4C36-9A9A-525321121933}"/>
              </c:ext>
            </c:extLst>
          </c:dPt>
          <c:dPt>
            <c:idx val="4"/>
            <c:bubble3D val="0"/>
            <c:spPr>
              <a:solidFill>
                <a:schemeClr val="accent5"/>
              </a:solidFill>
              <a:ln w="19050">
                <a:solidFill>
                  <a:srgbClr val="C49A6C"/>
                </a:solidFill>
              </a:ln>
              <a:effectLst/>
            </c:spPr>
            <c:extLst>
              <c:ext xmlns:c16="http://schemas.microsoft.com/office/drawing/2014/chart" uri="{C3380CC4-5D6E-409C-BE32-E72D297353CC}">
                <c16:uniqueId val="{0000001C-9491-4C36-9A9A-525321121933}"/>
              </c:ext>
            </c:extLst>
          </c:dPt>
          <c:dPt>
            <c:idx val="5"/>
            <c:bubble3D val="0"/>
            <c:spPr>
              <a:solidFill>
                <a:schemeClr val="accent6"/>
              </a:solidFill>
              <a:ln w="19050">
                <a:solidFill>
                  <a:srgbClr val="C49A6C"/>
                </a:solidFill>
              </a:ln>
              <a:effectLst/>
            </c:spPr>
            <c:extLst>
              <c:ext xmlns:c16="http://schemas.microsoft.com/office/drawing/2014/chart" uri="{C3380CC4-5D6E-409C-BE32-E72D297353CC}">
                <c16:uniqueId val="{0000001E-9491-4C36-9A9A-525321121933}"/>
              </c:ext>
            </c:extLst>
          </c:dPt>
          <c:dPt>
            <c:idx val="6"/>
            <c:bubble3D val="0"/>
            <c:spPr>
              <a:solidFill>
                <a:schemeClr val="accent1">
                  <a:lumMod val="60000"/>
                </a:schemeClr>
              </a:solidFill>
              <a:ln w="19050">
                <a:solidFill>
                  <a:srgbClr val="C49A6C"/>
                </a:solidFill>
              </a:ln>
              <a:effectLst/>
            </c:spPr>
            <c:extLst>
              <c:ext xmlns:c16="http://schemas.microsoft.com/office/drawing/2014/chart" uri="{C3380CC4-5D6E-409C-BE32-E72D297353CC}">
                <c16:uniqueId val="{00000020-9491-4C36-9A9A-525321121933}"/>
              </c:ext>
            </c:extLst>
          </c:dPt>
          <c:dPt>
            <c:idx val="7"/>
            <c:bubble3D val="0"/>
            <c:spPr>
              <a:solidFill>
                <a:schemeClr val="accent5"/>
              </a:solidFill>
              <a:ln w="19050">
                <a:noFill/>
                <a:prstDash val="sysDash"/>
              </a:ln>
              <a:effectLst/>
            </c:spPr>
            <c:extLst>
              <c:ext xmlns:c16="http://schemas.microsoft.com/office/drawing/2014/chart" uri="{C3380CC4-5D6E-409C-BE32-E72D297353CC}">
                <c16:uniqueId val="{00000022-9491-4C36-9A9A-525321121933}"/>
              </c:ext>
            </c:extLst>
          </c:dPt>
          <c:dPt>
            <c:idx val="8"/>
            <c:bubble3D val="0"/>
            <c:spPr>
              <a:pattFill prst="pct20">
                <a:fgClr>
                  <a:schemeClr val="accent2"/>
                </a:fgClr>
                <a:bgClr>
                  <a:schemeClr val="bg1"/>
                </a:bgClr>
              </a:pattFill>
              <a:ln w="19050">
                <a:noFill/>
                <a:prstDash val="sysDash"/>
              </a:ln>
              <a:effectLst/>
            </c:spPr>
            <c:extLst>
              <c:ext xmlns:c16="http://schemas.microsoft.com/office/drawing/2014/chart" uri="{C3380CC4-5D6E-409C-BE32-E72D297353CC}">
                <c16:uniqueId val="{00000024-9491-4C36-9A9A-525321121933}"/>
              </c:ext>
            </c:extLst>
          </c:dPt>
          <c:dLbls>
            <c:dLbl>
              <c:idx val="7"/>
              <c:layout>
                <c:manualLayout>
                  <c:x val="4.3537635291862588E-2"/>
                  <c:y val="2.4539279918254494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r>
                      <a:rPr lang="en-US" dirty="0"/>
                      <a:t>SA </a:t>
                    </a:r>
                    <a:fld id="{3B1DB3C0-FF7F-48AF-A9F2-AC35719D54D0}" type="CATEGORYNAME">
                      <a:rPr lang="en-US" smtClean="0"/>
                      <a:pPr>
                        <a:defRPr b="1"/>
                      </a:pPr>
                      <a:t>[CATEGORY NAME]</a:t>
                    </a:fld>
                    <a:r>
                      <a:rPr lang="en-US" baseline="0" dirty="0"/>
                      <a:t>; 60%</a:t>
                    </a:r>
                  </a:p>
                </c:rich>
              </c:tx>
              <c:spPr>
                <a:solidFill>
                  <a:srgbClr val="DEC6AA"/>
                </a:solidFill>
                <a:ln>
                  <a:solidFill>
                    <a:srgbClr val="666C6B"/>
                  </a:solid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1852955787382016"/>
                      <c:h val="8.7970721217099757E-2"/>
                    </c:manualLayout>
                  </c15:layout>
                  <c15:dlblFieldTable/>
                  <c15:showDataLabelsRange val="0"/>
                </c:ext>
                <c:ext xmlns:c16="http://schemas.microsoft.com/office/drawing/2014/chart" uri="{C3380CC4-5D6E-409C-BE32-E72D297353CC}">
                  <c16:uniqueId val="{00000022-9491-4C36-9A9A-525321121933}"/>
                </c:ext>
              </c:extLst>
            </c:dLbl>
            <c:dLbl>
              <c:idx val="8"/>
              <c:layout>
                <c:manualLayout>
                  <c:x val="-5.3375578425275079E-2"/>
                  <c:y val="7.7716067934256186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fld id="{C0C0021B-C7C9-401E-A941-32540E44C479}" type="CATEGORYNAME">
                      <a:rPr lang="en-US" smtClean="0"/>
                      <a:pPr>
                        <a:defRPr b="1"/>
                      </a:pPr>
                      <a:t>[CATEGORY NAME]</a:t>
                    </a:fld>
                    <a:r>
                      <a:rPr lang="en-US" dirty="0"/>
                      <a:t>;</a:t>
                    </a:r>
                    <a:r>
                      <a:rPr lang="en-US" baseline="0" dirty="0"/>
                      <a:t> 40%</a:t>
                    </a:r>
                  </a:p>
                </c:rich>
              </c:tx>
              <c:spPr>
                <a:pattFill prst="pct20">
                  <a:fgClr>
                    <a:schemeClr val="accent2"/>
                  </a:fgClr>
                  <a:bgClr>
                    <a:schemeClr val="bg1"/>
                  </a:bgClr>
                </a:pattFill>
                <a:ln>
                  <a:solidFill>
                    <a:srgbClr val="666C6B"/>
                  </a:solid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1815201192250373"/>
                      <c:h val="8.7970721217099757E-2"/>
                    </c:manualLayout>
                  </c15:layout>
                  <c15:dlblFieldTable/>
                  <c15:showDataLabelsRange val="0"/>
                </c:ext>
                <c:ext xmlns:c16="http://schemas.microsoft.com/office/drawing/2014/chart" uri="{C3380CC4-5D6E-409C-BE32-E72D297353CC}">
                  <c16:uniqueId val="{00000024-9491-4C36-9A9A-525321121933}"/>
                </c:ext>
              </c:extLst>
            </c:dLbl>
            <c:spPr>
              <a:pattFill prst="pct30">
                <a:fgClr>
                  <a:schemeClr val="accent2"/>
                </a:fgClr>
                <a:bgClr>
                  <a:schemeClr val="bg1"/>
                </a:bgClr>
              </a:pattFill>
              <a:ln>
                <a:solidFill>
                  <a:srgbClr val="666C6B"/>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('FY26 LoM Prod'!$A$2:$A$8,'FY26 LoM Prod'!$A$10:$A$11)</c:f>
              <c:strCache>
                <c:ptCount val="9"/>
                <c:pt idx="0">
                  <c:v>SA Underground optimised</c:v>
                </c:pt>
                <c:pt idx="1">
                  <c:v>SA Underground high grade</c:v>
                </c:pt>
                <c:pt idx="2">
                  <c:v>SA surface high margin</c:v>
                </c:pt>
                <c:pt idx="3">
                  <c:v>Hidden Valley</c:v>
                </c:pt>
                <c:pt idx="4">
                  <c:v>Eva Copper growth eq</c:v>
                </c:pt>
                <c:pt idx="5">
                  <c:v>Wafi-Golpu Copper-gold growth eq</c:v>
                </c:pt>
                <c:pt idx="6">
                  <c:v>MAC Copper eq</c:v>
                </c:pt>
                <c:pt idx="7">
                  <c:v>Gold</c:v>
                </c:pt>
                <c:pt idx="8">
                  <c:v>Copper</c:v>
                </c:pt>
              </c:strCache>
            </c:strRef>
          </c:cat>
          <c:val>
            <c:numRef>
              <c:f>('FY26 LoM Prod'!$F$2:$F$8,'FY26 LoM Prod'!$F$10:$F$11)</c:f>
              <c:numCache>
                <c:formatCode>General</c:formatCode>
                <c:ptCount val="9"/>
                <c:pt idx="7" formatCode="0%">
                  <c:v>0.5923752661694679</c:v>
                </c:pt>
                <c:pt idx="8" formatCode="0%">
                  <c:v>0.40762473383053205</c:v>
                </c:pt>
              </c:numCache>
            </c:numRef>
          </c:val>
          <c:extLst>
            <c:ext xmlns:c16="http://schemas.microsoft.com/office/drawing/2014/chart" uri="{C3380CC4-5D6E-409C-BE32-E72D297353CC}">
              <c16:uniqueId val="{00000025-9491-4C36-9A9A-525321121933}"/>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0.09947</cdr:x>
      <cdr:y>0.73151</cdr:y>
    </cdr:from>
    <cdr:to>
      <cdr:x>0.20108</cdr:x>
      <cdr:y>0.79786</cdr:y>
    </cdr:to>
    <cdr:sp macro="" textlink="">
      <cdr:nvSpPr>
        <cdr:cNvPr id="3" name="TextBox 2"/>
        <cdr:cNvSpPr txBox="1"/>
      </cdr:nvSpPr>
      <cdr:spPr>
        <a:xfrm xmlns:a="http://schemas.openxmlformats.org/drawingml/2006/main">
          <a:off x="525746" y="2880467"/>
          <a:ext cx="537029" cy="261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0.33166</cdr:x>
      <cdr:y>0.37077</cdr:y>
    </cdr:from>
    <cdr:to>
      <cdr:x>0.66833</cdr:x>
      <cdr:y>0.63284</cdr:y>
    </cdr:to>
    <cdr:sp macro="" textlink="">
      <cdr:nvSpPr>
        <cdr:cNvPr id="2" name="TextBox 3">
          <a:extLst xmlns:a="http://schemas.openxmlformats.org/drawingml/2006/main">
            <a:ext uri="{FF2B5EF4-FFF2-40B4-BE49-F238E27FC236}">
              <a16:creationId xmlns:a16="http://schemas.microsoft.com/office/drawing/2014/main" id="{DE33CF83-73B3-5C5D-E57B-0899C152F4A3}"/>
            </a:ext>
          </a:extLst>
        </cdr:cNvPr>
        <cdr:cNvSpPr txBox="1"/>
      </cdr:nvSpPr>
      <cdr:spPr>
        <a:xfrm xmlns:a="http://schemas.openxmlformats.org/drawingml/2006/main">
          <a:off x="1987079" y="1386839"/>
          <a:ext cx="2017066" cy="98026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2400" b="1" dirty="0">
              <a:solidFill>
                <a:schemeClr val="tx1">
                  <a:lumMod val="65000"/>
                  <a:lumOff val="35000"/>
                </a:schemeClr>
              </a:solidFill>
              <a:latin typeface="Arial Narrow" panose="020B0606020202030204" pitchFamily="34" charset="0"/>
            </a:rPr>
            <a:t>FY25</a:t>
          </a:r>
        </a:p>
        <a:p xmlns:a="http://schemas.openxmlformats.org/drawingml/2006/main">
          <a:pPr algn="ctr"/>
          <a:r>
            <a:rPr lang="en-GB" sz="2400" b="1" dirty="0">
              <a:solidFill>
                <a:schemeClr val="tx1">
                  <a:lumMod val="65000"/>
                  <a:lumOff val="35000"/>
                </a:schemeClr>
              </a:solidFill>
              <a:latin typeface="Arial Narrow" panose="020B0606020202030204" pitchFamily="34" charset="0"/>
            </a:rPr>
            <a:t>1.48Moz</a:t>
          </a:r>
          <a:r>
            <a:rPr lang="en-GB" sz="2400" b="1" baseline="30000" dirty="0">
              <a:solidFill>
                <a:schemeClr val="tx1">
                  <a:lumMod val="65000"/>
                  <a:lumOff val="35000"/>
                </a:schemeClr>
              </a:solidFill>
              <a:latin typeface="Arial Narrow" panose="020B0606020202030204" pitchFamily="34" charset="0"/>
            </a:rPr>
            <a:t>14</a:t>
          </a:r>
        </a:p>
      </cdr:txBody>
    </cdr:sp>
  </cdr:relSizeAnchor>
</c:userShapes>
</file>

<file path=ppt/drawings/drawing3.xml><?xml version="1.0" encoding="utf-8"?>
<c:userShapes xmlns:c="http://schemas.openxmlformats.org/drawingml/2006/chart">
  <cdr:relSizeAnchor xmlns:cdr="http://schemas.openxmlformats.org/drawingml/2006/chartDrawing">
    <cdr:from>
      <cdr:x>0.3422</cdr:x>
      <cdr:y>0.36906</cdr:y>
    </cdr:from>
    <cdr:to>
      <cdr:x>0.6578</cdr:x>
      <cdr:y>0.63093</cdr:y>
    </cdr:to>
    <cdr:sp macro="" textlink="">
      <cdr:nvSpPr>
        <cdr:cNvPr id="2" name="TextBox 3">
          <a:extLst xmlns:a="http://schemas.openxmlformats.org/drawingml/2006/main">
            <a:ext uri="{FF2B5EF4-FFF2-40B4-BE49-F238E27FC236}">
              <a16:creationId xmlns:a16="http://schemas.microsoft.com/office/drawing/2014/main" id="{C7D663C5-F22F-8391-0AC4-17F4C0051BD1}"/>
            </a:ext>
          </a:extLst>
        </cdr:cNvPr>
        <cdr:cNvSpPr txBox="1"/>
      </cdr:nvSpPr>
      <cdr:spPr>
        <a:xfrm xmlns:a="http://schemas.openxmlformats.org/drawingml/2006/main">
          <a:off x="2187104" y="1381529"/>
          <a:ext cx="2017066" cy="98026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indent="0" algn="l" defTabSz="914400" rtl="0" eaLnBrk="1" latinLnBrk="0" hangingPunct="1">
            <a:defRPr sz="1100" kern="1200">
              <a:solidFill>
                <a:schemeClr val="dk1"/>
              </a:solidFill>
              <a:latin typeface="+mn-lt"/>
              <a:ea typeface="+mn-ea"/>
              <a:cs typeface="+mn-cs"/>
            </a:defRPr>
          </a:lvl1pPr>
          <a:lvl2pPr marL="457200" indent="0" algn="l" defTabSz="914400" rtl="0" eaLnBrk="1" latinLnBrk="0" hangingPunct="1">
            <a:defRPr sz="1100" kern="1200">
              <a:solidFill>
                <a:schemeClr val="dk1"/>
              </a:solidFill>
              <a:latin typeface="+mn-lt"/>
              <a:ea typeface="+mn-ea"/>
              <a:cs typeface="+mn-cs"/>
            </a:defRPr>
          </a:lvl2pPr>
          <a:lvl3pPr marL="914400" indent="0" algn="l" defTabSz="914400" rtl="0" eaLnBrk="1" latinLnBrk="0" hangingPunct="1">
            <a:defRPr sz="1100" kern="1200">
              <a:solidFill>
                <a:schemeClr val="dk1"/>
              </a:solidFill>
              <a:latin typeface="+mn-lt"/>
              <a:ea typeface="+mn-ea"/>
              <a:cs typeface="+mn-cs"/>
            </a:defRPr>
          </a:lvl3pPr>
          <a:lvl4pPr marL="1371600" indent="0" algn="l" defTabSz="914400" rtl="0" eaLnBrk="1" latinLnBrk="0" hangingPunct="1">
            <a:defRPr sz="1100" kern="1200">
              <a:solidFill>
                <a:schemeClr val="dk1"/>
              </a:solidFill>
              <a:latin typeface="+mn-lt"/>
              <a:ea typeface="+mn-ea"/>
              <a:cs typeface="+mn-cs"/>
            </a:defRPr>
          </a:lvl4pPr>
          <a:lvl5pPr marL="1828800" indent="0" algn="l" defTabSz="914400" rtl="0" eaLnBrk="1" latinLnBrk="0" hangingPunct="1">
            <a:defRPr sz="1100" kern="1200">
              <a:solidFill>
                <a:schemeClr val="dk1"/>
              </a:solidFill>
              <a:latin typeface="+mn-lt"/>
              <a:ea typeface="+mn-ea"/>
              <a:cs typeface="+mn-cs"/>
            </a:defRPr>
          </a:lvl5pPr>
          <a:lvl6pPr marL="2286000" indent="0" algn="l" defTabSz="914400" rtl="0" eaLnBrk="1" latinLnBrk="0" hangingPunct="1">
            <a:defRPr sz="1100" kern="1200">
              <a:solidFill>
                <a:schemeClr val="dk1"/>
              </a:solidFill>
              <a:latin typeface="+mn-lt"/>
              <a:ea typeface="+mn-ea"/>
              <a:cs typeface="+mn-cs"/>
            </a:defRPr>
          </a:lvl6pPr>
          <a:lvl7pPr marL="2743200" indent="0" algn="l" defTabSz="914400" rtl="0" eaLnBrk="1" latinLnBrk="0" hangingPunct="1">
            <a:defRPr sz="1100" kern="1200">
              <a:solidFill>
                <a:schemeClr val="dk1"/>
              </a:solidFill>
              <a:latin typeface="+mn-lt"/>
              <a:ea typeface="+mn-ea"/>
              <a:cs typeface="+mn-cs"/>
            </a:defRPr>
          </a:lvl7pPr>
          <a:lvl8pPr marL="3200400" indent="0" algn="l" defTabSz="914400" rtl="0" eaLnBrk="1" latinLnBrk="0" hangingPunct="1">
            <a:defRPr sz="1100" kern="1200">
              <a:solidFill>
                <a:schemeClr val="dk1"/>
              </a:solidFill>
              <a:latin typeface="+mn-lt"/>
              <a:ea typeface="+mn-ea"/>
              <a:cs typeface="+mn-cs"/>
            </a:defRPr>
          </a:lvl8pPr>
          <a:lvl9pPr marL="3657600" indent="0" algn="l" defTabSz="914400" rtl="0" eaLnBrk="1" latinLnBrk="0" hangingPunct="1">
            <a:defRPr sz="1100" kern="1200">
              <a:solidFill>
                <a:schemeClr val="dk1"/>
              </a:solidFill>
              <a:latin typeface="+mn-lt"/>
              <a:ea typeface="+mn-ea"/>
              <a:cs typeface="+mn-cs"/>
            </a:defRPr>
          </a:lvl9pPr>
        </a:lstStyle>
        <a:p xmlns:a="http://schemas.openxmlformats.org/drawingml/2006/main">
          <a:pPr algn="ctr"/>
          <a:r>
            <a:rPr lang="en-GB" sz="2400" b="1" dirty="0">
              <a:solidFill>
                <a:schemeClr val="tx1">
                  <a:lumMod val="65000"/>
                  <a:lumOff val="35000"/>
                </a:schemeClr>
              </a:solidFill>
              <a:latin typeface="Arial Narrow" panose="020B0606020202030204" pitchFamily="34" charset="0"/>
            </a:rPr>
            <a:t>FY35E</a:t>
          </a:r>
        </a:p>
        <a:p xmlns:a="http://schemas.openxmlformats.org/drawingml/2006/main">
          <a:pPr algn="ctr"/>
          <a:r>
            <a:rPr lang="en-GB" sz="2400" b="1" dirty="0">
              <a:solidFill>
                <a:schemeClr val="tx1">
                  <a:lumMod val="65000"/>
                  <a:lumOff val="35000"/>
                </a:schemeClr>
              </a:solidFill>
              <a:latin typeface="Arial Narrow" panose="020B0606020202030204" pitchFamily="34" charset="0"/>
            </a:rPr>
            <a:t>1.31Moz</a:t>
          </a:r>
          <a:r>
            <a:rPr lang="en-GB" sz="2400" b="1" baseline="30000" dirty="0">
              <a:solidFill>
                <a:schemeClr val="tx1">
                  <a:lumMod val="65000"/>
                  <a:lumOff val="35000"/>
                </a:schemeClr>
              </a:solidFill>
              <a:latin typeface="Arial Narrow" panose="020B0606020202030204" pitchFamily="34" charset="0"/>
            </a:rPr>
            <a:t>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13" tIns="45706" rIns="91413" bIns="45706" rtlCol="0"/>
          <a:lstStyle>
            <a:lvl1pPr algn="l">
              <a:defRPr sz="1200"/>
            </a:lvl1pPr>
          </a:lstStyle>
          <a:p>
            <a:endParaRPr lang="en-ZA"/>
          </a:p>
        </p:txBody>
      </p:sp>
      <p:sp>
        <p:nvSpPr>
          <p:cNvPr id="3" name="Date Placeholder 2"/>
          <p:cNvSpPr>
            <a:spLocks noGrp="1"/>
          </p:cNvSpPr>
          <p:nvPr>
            <p:ph type="dt" sz="quarter" idx="1"/>
          </p:nvPr>
        </p:nvSpPr>
        <p:spPr>
          <a:xfrm>
            <a:off x="3850444" y="0"/>
            <a:ext cx="2945659" cy="498056"/>
          </a:xfrm>
          <a:prstGeom prst="rect">
            <a:avLst/>
          </a:prstGeom>
        </p:spPr>
        <p:txBody>
          <a:bodyPr vert="horz" lIns="91413" tIns="45706" rIns="91413" bIns="45706" rtlCol="0"/>
          <a:lstStyle>
            <a:lvl1pPr algn="r">
              <a:defRPr sz="1200"/>
            </a:lvl1pPr>
          </a:lstStyle>
          <a:p>
            <a:fld id="{C10EA25E-3281-4661-B4DB-17211A56A75A}" type="datetimeFigureOut">
              <a:rPr lang="en-ZA" smtClean="0"/>
              <a:t>2025/09/12</a:t>
            </a:fld>
            <a:endParaRPr lang="en-ZA"/>
          </a:p>
        </p:txBody>
      </p:sp>
      <p:sp>
        <p:nvSpPr>
          <p:cNvPr id="4" name="Footer Placeholder 3"/>
          <p:cNvSpPr>
            <a:spLocks noGrp="1"/>
          </p:cNvSpPr>
          <p:nvPr>
            <p:ph type="ftr" sz="quarter" idx="2"/>
          </p:nvPr>
        </p:nvSpPr>
        <p:spPr>
          <a:xfrm>
            <a:off x="1" y="9428584"/>
            <a:ext cx="2945659" cy="498055"/>
          </a:xfrm>
          <a:prstGeom prst="rect">
            <a:avLst/>
          </a:prstGeom>
        </p:spPr>
        <p:txBody>
          <a:bodyPr vert="horz" lIns="91413" tIns="45706" rIns="91413" bIns="45706" rtlCol="0" anchor="b"/>
          <a:lstStyle>
            <a:lvl1pPr algn="l">
              <a:defRPr sz="1200"/>
            </a:lvl1pPr>
          </a:lstStyle>
          <a:p>
            <a:endParaRPr lang="en-ZA"/>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13" tIns="45706" rIns="91413" bIns="45706" rtlCol="0" anchor="b"/>
          <a:lstStyle>
            <a:lvl1pPr algn="r">
              <a:defRPr sz="1200"/>
            </a:lvl1pPr>
          </a:lstStyle>
          <a:p>
            <a:fld id="{1D83DB8E-66FC-4786-999B-31EFA20C876A}" type="slidenum">
              <a:rPr lang="en-ZA" smtClean="0"/>
              <a:t>‹#›</a:t>
            </a:fld>
            <a:endParaRPr lang="en-ZA"/>
          </a:p>
        </p:txBody>
      </p:sp>
    </p:spTree>
    <p:extLst>
      <p:ext uri="{BB962C8B-B14F-4D97-AF65-F5344CB8AC3E}">
        <p14:creationId xmlns:p14="http://schemas.microsoft.com/office/powerpoint/2010/main" val="329715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13" tIns="45706" rIns="91413" bIns="45706" rtlCol="0"/>
          <a:lstStyle>
            <a:lvl1pPr algn="l">
              <a:defRPr sz="1200"/>
            </a:lvl1pPr>
          </a:lstStyle>
          <a:p>
            <a:endParaRPr lang="en-ZA"/>
          </a:p>
        </p:txBody>
      </p:sp>
      <p:sp>
        <p:nvSpPr>
          <p:cNvPr id="3" name="Date Placeholder 2"/>
          <p:cNvSpPr>
            <a:spLocks noGrp="1"/>
          </p:cNvSpPr>
          <p:nvPr>
            <p:ph type="dt" idx="1"/>
          </p:nvPr>
        </p:nvSpPr>
        <p:spPr>
          <a:xfrm>
            <a:off x="3850444" y="0"/>
            <a:ext cx="2945659" cy="498056"/>
          </a:xfrm>
          <a:prstGeom prst="rect">
            <a:avLst/>
          </a:prstGeom>
        </p:spPr>
        <p:txBody>
          <a:bodyPr vert="horz" lIns="91413" tIns="45706" rIns="91413" bIns="45706" rtlCol="0"/>
          <a:lstStyle>
            <a:lvl1pPr algn="r">
              <a:defRPr sz="1200"/>
            </a:lvl1pPr>
          </a:lstStyle>
          <a:p>
            <a:fld id="{090483F6-3BD5-463D-A1BC-448E9EF9F178}" type="datetimeFigureOut">
              <a:rPr lang="en-ZA" smtClean="0"/>
              <a:t>2025/09/12</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13" tIns="45706" rIns="91413" bIns="4570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4"/>
            <a:ext cx="2945659" cy="498055"/>
          </a:xfrm>
          <a:prstGeom prst="rect">
            <a:avLst/>
          </a:prstGeom>
        </p:spPr>
        <p:txBody>
          <a:bodyPr vert="horz" lIns="91413" tIns="45706" rIns="91413" bIns="45706"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13" tIns="45706" rIns="91413" bIns="45706" rtlCol="0" anchor="b"/>
          <a:lstStyle>
            <a:lvl1pPr algn="r">
              <a:defRPr sz="1200"/>
            </a:lvl1pPr>
          </a:lstStyle>
          <a:p>
            <a:fld id="{AB56C1ED-94FB-4B6A-9244-62ADF28012AB}" type="slidenum">
              <a:rPr lang="en-ZA" smtClean="0"/>
              <a:t>‹#›</a:t>
            </a:fld>
            <a:endParaRPr lang="en-ZA"/>
          </a:p>
        </p:txBody>
      </p:sp>
    </p:spTree>
    <p:extLst>
      <p:ext uri="{BB962C8B-B14F-4D97-AF65-F5344CB8AC3E}">
        <p14:creationId xmlns:p14="http://schemas.microsoft.com/office/powerpoint/2010/main" val="11051836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Slide 1:</a:t>
            </a:r>
          </a:p>
          <a:p>
            <a:endParaRPr lang="en-ZA" sz="1200" b="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Good day, ladies and gentlemen. I’m Beyers Nel, Chief Executive Officer of Harmony.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is a privilege to be here, alongside industry leaders, investors, and partners who share our passion for creating sustainable value in mining.</a:t>
            </a:r>
            <a:endParaRPr lang="en-ZA" b="0" dirty="0">
              <a:solidFill>
                <a:schemeClr val="tx1"/>
              </a:solidFill>
            </a:endParaRPr>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1</a:t>
            </a:fld>
            <a:endParaRPr lang="en-ZA"/>
          </a:p>
        </p:txBody>
      </p:sp>
    </p:spTree>
    <p:extLst>
      <p:ext uri="{BB962C8B-B14F-4D97-AF65-F5344CB8AC3E}">
        <p14:creationId xmlns:p14="http://schemas.microsoft.com/office/powerpoint/2010/main" val="57212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 </a:t>
            </a:r>
          </a:p>
          <a:p>
            <a:endParaRPr lang="en-US" dirty="0"/>
          </a:p>
          <a:p>
            <a:r>
              <a:rPr lang="en-US" sz="1200" b="0" i="0" kern="1200" dirty="0">
                <a:solidFill>
                  <a:schemeClr val="tx1"/>
                </a:solidFill>
                <a:effectLst/>
                <a:latin typeface="+mn-lt"/>
                <a:ea typeface="+mn-ea"/>
                <a:cs typeface="+mn-cs"/>
              </a:rPr>
              <a:t>Our portfolio is evolving - not just in size, but in </a:t>
            </a:r>
            <a:r>
              <a:rPr lang="en-US" sz="1200" b="1" i="0" kern="1200" dirty="0">
                <a:solidFill>
                  <a:schemeClr val="tx1"/>
                </a:solidFill>
                <a:effectLst/>
                <a:latin typeface="+mn-lt"/>
                <a:ea typeface="+mn-ea"/>
                <a:cs typeface="+mn-cs"/>
              </a:rPr>
              <a:t>quality and mix</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remain a </a:t>
            </a:r>
            <a:r>
              <a:rPr lang="en-US" sz="1200" b="1" i="0" kern="1200" dirty="0">
                <a:solidFill>
                  <a:schemeClr val="tx1"/>
                </a:solidFill>
                <a:effectLst/>
                <a:latin typeface="+mn-lt"/>
                <a:ea typeface="+mn-ea"/>
                <a:cs typeface="+mn-cs"/>
              </a:rPr>
              <a:t>gold-first </a:t>
            </a:r>
            <a:r>
              <a:rPr lang="en-US" sz="1200" b="0" i="0" kern="1200" dirty="0">
                <a:solidFill>
                  <a:schemeClr val="tx1"/>
                </a:solidFill>
                <a:effectLst/>
                <a:latin typeface="+mn-lt"/>
                <a:ea typeface="+mn-ea"/>
                <a:cs typeface="+mn-cs"/>
              </a:rPr>
              <a:t>company, and this </a:t>
            </a:r>
            <a:r>
              <a:rPr lang="en-US" sz="1200" b="1" i="0" kern="1200" dirty="0">
                <a:solidFill>
                  <a:schemeClr val="tx1"/>
                </a:solidFill>
                <a:effectLst/>
                <a:latin typeface="+mn-lt"/>
                <a:ea typeface="+mn-ea"/>
                <a:cs typeface="+mn-cs"/>
              </a:rPr>
              <a:t>continues</a:t>
            </a:r>
            <a:r>
              <a:rPr lang="en-US" sz="1200" b="0" i="0" kern="1200" dirty="0">
                <a:solidFill>
                  <a:schemeClr val="tx1"/>
                </a:solidFill>
                <a:effectLst/>
                <a:latin typeface="+mn-lt"/>
                <a:ea typeface="+mn-ea"/>
                <a:cs typeface="+mn-cs"/>
              </a:rPr>
              <a:t> to anchor our strategy. </a:t>
            </a:r>
          </a:p>
          <a:p>
            <a:endParaRPr lang="en-US" sz="1200" b="0" i="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introduction of copper is a structural catalyst that enhances and diversifies our portfolio.</a:t>
            </a:r>
          </a:p>
          <a:p>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Our growth plan remains </a:t>
            </a:r>
            <a:r>
              <a:rPr lang="en-ZA" sz="1200" b="1" kern="1200" dirty="0">
                <a:solidFill>
                  <a:schemeClr val="tx1"/>
                </a:solidFill>
                <a:effectLst/>
                <a:latin typeface="+mn-lt"/>
                <a:ea typeface="+mn-ea"/>
                <a:cs typeface="+mn-cs"/>
              </a:rPr>
              <a:t>carefully sequenced and</a:t>
            </a:r>
            <a:r>
              <a:rPr lang="en-ZA" sz="1200" b="1" kern="1200" baseline="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affordable</a:t>
            </a:r>
            <a:r>
              <a:rPr lang="en-ZA" sz="1200" kern="1200" dirty="0">
                <a:solidFill>
                  <a:schemeClr val="tx1"/>
                </a:solidFill>
                <a:effectLst/>
                <a:latin typeface="+mn-lt"/>
                <a:ea typeface="+mn-ea"/>
                <a:cs typeface="+mn-cs"/>
              </a:rPr>
              <a:t>,</a:t>
            </a:r>
            <a:r>
              <a:rPr lang="en-ZA" sz="1200" kern="1200" baseline="0" dirty="0">
                <a:solidFill>
                  <a:schemeClr val="tx1"/>
                </a:solidFill>
                <a:effectLst/>
                <a:latin typeface="+mn-lt"/>
                <a:ea typeface="+mn-ea"/>
                <a:cs typeface="+mn-cs"/>
              </a:rPr>
              <a:t> and is d</a:t>
            </a:r>
            <a:r>
              <a:rPr lang="en-ZA" sz="1200" kern="1200" dirty="0">
                <a:solidFill>
                  <a:schemeClr val="tx1"/>
                </a:solidFill>
                <a:effectLst/>
                <a:latin typeface="+mn-lt"/>
                <a:ea typeface="+mn-ea"/>
                <a:cs typeface="+mn-cs"/>
              </a:rPr>
              <a:t>esigned </a:t>
            </a:r>
            <a:r>
              <a:rPr lang="en-ZA" sz="1200" b="1" kern="1200" dirty="0">
                <a:solidFill>
                  <a:schemeClr val="tx1"/>
                </a:solidFill>
                <a:effectLst/>
                <a:latin typeface="+mn-lt"/>
                <a:ea typeface="+mn-ea"/>
                <a:cs typeface="+mn-cs"/>
              </a:rPr>
              <a:t>not</a:t>
            </a:r>
            <a:r>
              <a:rPr lang="en-ZA" sz="1200" kern="1200" dirty="0">
                <a:solidFill>
                  <a:schemeClr val="tx1"/>
                </a:solidFill>
                <a:effectLst/>
                <a:latin typeface="+mn-lt"/>
                <a:ea typeface="+mn-ea"/>
                <a:cs typeface="+mn-cs"/>
              </a:rPr>
              <a:t> to constrain the balance sheet </a:t>
            </a:r>
            <a:r>
              <a:rPr lang="en-ZA" sz="1200" b="1" kern="1200" dirty="0">
                <a:solidFill>
                  <a:schemeClr val="tx1"/>
                </a:solidFill>
                <a:effectLst/>
                <a:latin typeface="+mn-lt"/>
                <a:ea typeface="+mn-ea"/>
                <a:cs typeface="+mn-cs"/>
              </a:rPr>
              <a:t>or</a:t>
            </a:r>
            <a:r>
              <a:rPr lang="en-ZA" sz="1200" b="0"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execution capacity.</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It</a:t>
            </a:r>
            <a:r>
              <a:rPr lang="en-ZA" sz="1200" kern="1200" baseline="0" dirty="0">
                <a:solidFill>
                  <a:schemeClr val="tx1"/>
                </a:solidFill>
                <a:effectLst/>
                <a:latin typeface="+mn-lt"/>
                <a:ea typeface="+mn-ea"/>
                <a:cs typeface="+mn-cs"/>
              </a:rPr>
              <a:t> is focused on </a:t>
            </a:r>
            <a:r>
              <a:rPr lang="en-ZA" sz="1200" b="1" kern="1200" baseline="0" dirty="0">
                <a:solidFill>
                  <a:schemeClr val="tx1"/>
                </a:solidFill>
                <a:effectLst/>
                <a:latin typeface="+mn-lt"/>
                <a:ea typeface="+mn-ea"/>
                <a:cs typeface="+mn-cs"/>
              </a:rPr>
              <a:t>value</a:t>
            </a:r>
            <a:r>
              <a:rPr lang="en-ZA" sz="1200" kern="1200" baseline="0" dirty="0">
                <a:solidFill>
                  <a:schemeClr val="tx1"/>
                </a:solidFill>
                <a:effectLst/>
                <a:latin typeface="+mn-lt"/>
                <a:ea typeface="+mn-ea"/>
                <a:cs typeface="+mn-cs"/>
              </a:rPr>
              <a:t> and </a:t>
            </a:r>
            <a:r>
              <a:rPr lang="en-ZA" sz="1200" b="1" kern="1200" baseline="0" dirty="0">
                <a:solidFill>
                  <a:schemeClr val="tx1"/>
                </a:solidFill>
                <a:effectLst/>
                <a:latin typeface="+mn-lt"/>
                <a:ea typeface="+mn-ea"/>
                <a:cs typeface="+mn-cs"/>
              </a:rPr>
              <a:t>transforming</a:t>
            </a:r>
            <a:r>
              <a:rPr lang="en-ZA" sz="1200" kern="1200" baseline="0" dirty="0">
                <a:solidFill>
                  <a:schemeClr val="tx1"/>
                </a:solidFill>
                <a:effectLst/>
                <a:latin typeface="+mn-lt"/>
                <a:ea typeface="+mn-ea"/>
                <a:cs typeface="+mn-cs"/>
              </a:rPr>
              <a:t> Harmony into a higher-quality </a:t>
            </a:r>
            <a:r>
              <a:rPr lang="en-ZA" sz="1200" b="1" kern="1200" baseline="0" dirty="0">
                <a:solidFill>
                  <a:schemeClr val="tx1"/>
                </a:solidFill>
                <a:effectLst/>
                <a:latin typeface="+mn-lt"/>
                <a:ea typeface="+mn-ea"/>
                <a:cs typeface="+mn-cs"/>
              </a:rPr>
              <a:t>global </a:t>
            </a:r>
            <a:r>
              <a:rPr lang="en-ZA" sz="1200" kern="1200" baseline="0" dirty="0">
                <a:solidFill>
                  <a:schemeClr val="tx1"/>
                </a:solidFill>
                <a:effectLst/>
                <a:latin typeface="+mn-lt"/>
                <a:ea typeface="+mn-ea"/>
                <a:cs typeface="+mn-cs"/>
              </a:rPr>
              <a:t>gold and copper producer. </a:t>
            </a:r>
            <a:endParaRPr lang="en-ZA"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the </a:t>
            </a:r>
            <a:r>
              <a:rPr lang="en-US" sz="1200" b="0" i="0" kern="1200" dirty="0" err="1">
                <a:solidFill>
                  <a:schemeClr val="tx1"/>
                </a:solidFill>
                <a:effectLst/>
                <a:latin typeface="+mn-lt"/>
                <a:ea typeface="+mn-ea"/>
                <a:cs typeface="+mn-cs"/>
              </a:rPr>
              <a:t>optimised</a:t>
            </a:r>
            <a:r>
              <a:rPr lang="en-US" sz="1200" b="0" i="0" kern="1200" dirty="0">
                <a:solidFill>
                  <a:schemeClr val="tx1"/>
                </a:solidFill>
                <a:effectLst/>
                <a:latin typeface="+mn-lt"/>
                <a:ea typeface="+mn-ea"/>
                <a:cs typeface="+mn-cs"/>
              </a:rPr>
              <a:t> ounces are mined out, we are transitioning to high-grade gold and copper production that enhances resilience and long-term value.</a:t>
            </a:r>
            <a:endParaRPr lang="en-ZA" sz="1200" i="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Copper, therefore, serves as an enhancement and </a:t>
            </a:r>
            <a:r>
              <a:rPr lang="en-ZA" sz="1200" b="1" kern="1200" dirty="0">
                <a:solidFill>
                  <a:schemeClr val="tx1"/>
                </a:solidFill>
                <a:effectLst/>
                <a:latin typeface="+mn-lt"/>
                <a:ea typeface="+mn-ea"/>
                <a:cs typeface="+mn-cs"/>
              </a:rPr>
              <a:t>strategic</a:t>
            </a:r>
            <a:r>
              <a:rPr lang="en-ZA" sz="1200" kern="1200" dirty="0">
                <a:solidFill>
                  <a:schemeClr val="tx1"/>
                </a:solidFill>
                <a:effectLst/>
                <a:latin typeface="+mn-lt"/>
                <a:ea typeface="+mn-ea"/>
                <a:cs typeface="+mn-cs"/>
              </a:rPr>
              <a:t> lever.</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Within three years, we expect to produce around 100 000 tonnes of copper in Australia. </a:t>
            </a:r>
            <a:endParaRPr lang="en-US" sz="1200" b="0" i="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It is worth noting that - based on our current planning assumptions - every 100 000 tonnes of copper, equates to around 400 000 ounces in gold equivalents. </a:t>
            </a:r>
            <a:endParaRPr lang="en-US" sz="1200" b="0" i="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10</a:t>
            </a:fld>
            <a:endParaRPr lang="en-ZA"/>
          </a:p>
        </p:txBody>
      </p:sp>
    </p:spTree>
    <p:extLst>
      <p:ext uri="{BB962C8B-B14F-4D97-AF65-F5344CB8AC3E}">
        <p14:creationId xmlns:p14="http://schemas.microsoft.com/office/powerpoint/2010/main" val="147342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Slide 11:</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a:t>
            </a:r>
            <a:r>
              <a:rPr lang="en-US" sz="1200" b="1" i="0" kern="1200" dirty="0">
                <a:solidFill>
                  <a:schemeClr val="tx1"/>
                </a:solidFill>
                <a:effectLst/>
                <a:latin typeface="+mn-lt"/>
                <a:ea typeface="+mn-ea"/>
                <a:cs typeface="+mn-cs"/>
              </a:rPr>
              <a:t>not</a:t>
            </a:r>
            <a:r>
              <a:rPr lang="en-US" sz="1200" b="1"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aiming for a fixed gold-copper ratio.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Rather</a:t>
            </a:r>
            <a:r>
              <a:rPr lang="en-US" sz="1200" b="1"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capital goes where we believe there is </a:t>
            </a:r>
            <a:r>
              <a:rPr lang="en-US" sz="1200" b="1" i="0" kern="1200" dirty="0">
                <a:solidFill>
                  <a:schemeClr val="tx1"/>
                </a:solidFill>
                <a:effectLst/>
                <a:latin typeface="+mn-lt"/>
                <a:ea typeface="+mn-ea"/>
                <a:cs typeface="+mn-cs"/>
              </a:rPr>
              <a:t>long-term value.</a:t>
            </a:r>
          </a:p>
          <a:p>
            <a:br>
              <a:rPr lang="en-US" sz="1200" b="0" i="0" kern="1200" dirty="0">
                <a:solidFill>
                  <a:schemeClr val="tx1"/>
                </a:solidFill>
                <a:effectLst/>
                <a:latin typeface="+mn-lt"/>
                <a:ea typeface="+mn-ea"/>
                <a:cs typeface="+mn-cs"/>
              </a:rPr>
            </a:br>
            <a:r>
              <a:rPr lang="en-US" b="0" i="0" dirty="0">
                <a:solidFill>
                  <a:schemeClr val="tx1"/>
                </a:solidFill>
                <a:effectLst/>
                <a:latin typeface="+mn-lt"/>
              </a:rPr>
              <a:t>We base our decisions on </a:t>
            </a:r>
            <a:r>
              <a:rPr lang="en-US" b="1" i="0" dirty="0">
                <a:solidFill>
                  <a:schemeClr val="tx1"/>
                </a:solidFill>
                <a:effectLst/>
                <a:latin typeface="+mn-lt"/>
              </a:rPr>
              <a:t>solid </a:t>
            </a:r>
            <a:r>
              <a:rPr lang="en-US" b="0" i="0" dirty="0">
                <a:solidFill>
                  <a:schemeClr val="tx1"/>
                </a:solidFill>
                <a:effectLst/>
                <a:latin typeface="+mn-lt"/>
              </a:rPr>
              <a:t>fundamentals, return on </a:t>
            </a:r>
            <a:r>
              <a:rPr lang="en-US" b="1" i="0" dirty="0">
                <a:solidFill>
                  <a:schemeClr val="tx1"/>
                </a:solidFill>
                <a:effectLst/>
                <a:latin typeface="+mn-lt"/>
              </a:rPr>
              <a:t>invested capital</a:t>
            </a:r>
            <a:r>
              <a:rPr lang="en-US" b="0" i="0" dirty="0">
                <a:solidFill>
                  <a:schemeClr val="tx1"/>
                </a:solidFill>
                <a:effectLst/>
                <a:latin typeface="+mn-lt"/>
              </a:rPr>
              <a:t>, and the </a:t>
            </a:r>
            <a:r>
              <a:rPr lang="en-US" b="1" i="0" dirty="0">
                <a:solidFill>
                  <a:schemeClr val="tx1"/>
                </a:solidFill>
                <a:effectLst/>
                <a:latin typeface="+mn-lt"/>
              </a:rPr>
              <a:t>strength</a:t>
            </a:r>
            <a:r>
              <a:rPr lang="en-US" b="0" i="0" dirty="0">
                <a:solidFill>
                  <a:schemeClr val="tx1"/>
                </a:solidFill>
                <a:effectLst/>
                <a:latin typeface="+mn-lt"/>
              </a:rPr>
              <a:t> of our reserves.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per our</a:t>
            </a:r>
            <a:r>
              <a:rPr lang="en-US" sz="1200" b="0" i="0" kern="1200" baseline="0" dirty="0">
                <a:solidFill>
                  <a:schemeClr val="tx1"/>
                </a:solidFill>
                <a:effectLst/>
                <a:latin typeface="+mn-lt"/>
                <a:ea typeface="+mn-ea"/>
                <a:cs typeface="+mn-cs"/>
              </a:rPr>
              <a:t> current plans, b</a:t>
            </a:r>
            <a:r>
              <a:rPr lang="en-US" sz="1200" b="0" i="0" kern="1200" dirty="0">
                <a:solidFill>
                  <a:schemeClr val="tx1"/>
                </a:solidFill>
                <a:effectLst/>
                <a:latin typeface="+mn-lt"/>
                <a:ea typeface="+mn-ea"/>
                <a:cs typeface="+mn-cs"/>
              </a:rPr>
              <a:t>y FY35, we estimate that around 40% of production will be </a:t>
            </a:r>
            <a:r>
              <a:rPr lang="en-US" sz="1200" b="1" i="0" kern="1200" dirty="0">
                <a:solidFill>
                  <a:schemeClr val="tx1"/>
                </a:solidFill>
                <a:effectLst/>
                <a:latin typeface="+mn-lt"/>
                <a:ea typeface="+mn-ea"/>
                <a:cs typeface="+mn-cs"/>
              </a:rPr>
              <a:t>copper</a:t>
            </a:r>
            <a:r>
              <a:rPr lang="en-US" sz="1200" b="0" i="0" kern="1200" dirty="0">
                <a:solidFill>
                  <a:schemeClr val="tx1"/>
                </a:solidFill>
                <a:effectLst/>
                <a:latin typeface="+mn-lt"/>
                <a:ea typeface="+mn-ea"/>
                <a:cs typeface="+mn-cs"/>
              </a:rPr>
              <a:t> from Eva, MAC</a:t>
            </a:r>
            <a:r>
              <a:rPr lang="en-US" sz="1200" b="0" i="0" kern="1200" baseline="0" dirty="0">
                <a:solidFill>
                  <a:schemeClr val="tx1"/>
                </a:solidFill>
                <a:effectLst/>
                <a:latin typeface="+mn-lt"/>
                <a:ea typeface="+mn-ea"/>
                <a:cs typeface="+mn-cs"/>
              </a:rPr>
              <a:t> Copper</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Wafi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Golpu</a:t>
            </a:r>
            <a:r>
              <a:rPr lang="en-US" sz="1200" b="0" i="0" kern="1200" dirty="0">
                <a:solidFill>
                  <a:schemeClr val="tx1"/>
                </a:solidFill>
                <a:effectLst/>
                <a:latin typeface="+mn-lt"/>
                <a:ea typeface="+mn-ea"/>
                <a:cs typeface="+mn-cs"/>
              </a:rPr>
              <a:t>.</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These are </a:t>
            </a:r>
            <a:r>
              <a:rPr lang="en-US" sz="1200" b="1" i="0" kern="1200" dirty="0">
                <a:solidFill>
                  <a:schemeClr val="tx1"/>
                </a:solidFill>
                <a:effectLst/>
                <a:latin typeface="+mn-lt"/>
                <a:ea typeface="+mn-ea"/>
                <a:cs typeface="+mn-cs"/>
              </a:rPr>
              <a:t>high-quality</a:t>
            </a:r>
            <a:r>
              <a:rPr lang="en-US" sz="1200" b="0" i="0" kern="1200" dirty="0">
                <a:solidFill>
                  <a:schemeClr val="tx1"/>
                </a:solidFill>
                <a:effectLst/>
                <a:latin typeface="+mn-lt"/>
                <a:ea typeface="+mn-ea"/>
                <a:cs typeface="+mn-cs"/>
              </a:rPr>
              <a:t> assets that complement our South African</a:t>
            </a:r>
            <a:r>
              <a:rPr lang="en-US" sz="1200" b="0"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gold</a:t>
            </a:r>
            <a:r>
              <a:rPr lang="en-US" sz="1200" b="0" i="0" kern="1200" dirty="0">
                <a:solidFill>
                  <a:schemeClr val="tx1"/>
                </a:solidFill>
                <a:effectLst/>
                <a:latin typeface="+mn-lt"/>
                <a:ea typeface="+mn-ea"/>
                <a:cs typeface="+mn-cs"/>
              </a:rPr>
              <a:t> base.</a:t>
            </a:r>
            <a:endParaRPr lang="en-US" sz="1200" b="0" i="0" kern="1200" baseline="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11</a:t>
            </a:fld>
            <a:endParaRPr lang="en-ZA"/>
          </a:p>
        </p:txBody>
      </p:sp>
    </p:spTree>
    <p:extLst>
      <p:ext uri="{BB962C8B-B14F-4D97-AF65-F5344CB8AC3E}">
        <p14:creationId xmlns:p14="http://schemas.microsoft.com/office/powerpoint/2010/main" val="636416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Slide 12:</a:t>
            </a:r>
          </a:p>
          <a:p>
            <a:endParaRPr lang="en-ZA" sz="1200" kern="1200" dirty="0">
              <a:solidFill>
                <a:schemeClr val="tx1"/>
              </a:solidFill>
              <a:effectLst/>
              <a:latin typeface="+mn-lt"/>
              <a:ea typeface="+mn-ea"/>
              <a:cs typeface="+mn-cs"/>
            </a:endParaRPr>
          </a:p>
          <a:p>
            <a:r>
              <a:rPr lang="en-ZA" sz="1200" b="0" kern="1200" dirty="0">
                <a:solidFill>
                  <a:schemeClr val="tx1"/>
                </a:solidFill>
                <a:effectLst/>
                <a:latin typeface="+mn-lt"/>
                <a:ea typeface="+mn-ea"/>
                <a:cs typeface="+mn-cs"/>
              </a:rPr>
              <a:t>In May this year,</a:t>
            </a:r>
            <a:r>
              <a:rPr lang="en-ZA" sz="1200" b="0" kern="1200" baseline="0" dirty="0">
                <a:solidFill>
                  <a:schemeClr val="tx1"/>
                </a:solidFill>
                <a:effectLst/>
                <a:latin typeface="+mn-lt"/>
                <a:ea typeface="+mn-ea"/>
                <a:cs typeface="+mn-cs"/>
              </a:rPr>
              <a:t> </a:t>
            </a:r>
            <a:r>
              <a:rPr lang="en-ZA" sz="1200" b="0" kern="1200" dirty="0">
                <a:solidFill>
                  <a:schemeClr val="tx1"/>
                </a:solidFill>
                <a:effectLst/>
                <a:latin typeface="+mn-lt"/>
                <a:ea typeface="+mn-ea"/>
                <a:cs typeface="+mn-cs"/>
              </a:rPr>
              <a:t>we announced the acquisition of 100% of MAC Copper. </a:t>
            </a:r>
          </a:p>
          <a:p>
            <a:endParaRPr lang="en-ZA" sz="1200" b="0" kern="1200" dirty="0">
              <a:solidFill>
                <a:schemeClr val="tx1"/>
              </a:solidFill>
              <a:effectLst/>
              <a:latin typeface="+mn-lt"/>
              <a:ea typeface="+mn-ea"/>
              <a:cs typeface="+mn-cs"/>
            </a:endParaRPr>
          </a:p>
          <a:p>
            <a:r>
              <a:rPr lang="en-ZA" sz="1200" b="0" kern="1200" dirty="0">
                <a:solidFill>
                  <a:schemeClr val="tx1"/>
                </a:solidFill>
                <a:effectLst/>
                <a:latin typeface="+mn-lt"/>
                <a:ea typeface="+mn-ea"/>
                <a:cs typeface="+mn-cs"/>
              </a:rPr>
              <a:t>We</a:t>
            </a:r>
            <a:r>
              <a:rPr lang="en-ZA" sz="1200" b="0" kern="1200" baseline="0" dirty="0">
                <a:solidFill>
                  <a:schemeClr val="tx1"/>
                </a:solidFill>
                <a:effectLst/>
                <a:latin typeface="+mn-lt"/>
                <a:ea typeface="+mn-ea"/>
                <a:cs typeface="+mn-cs"/>
              </a:rPr>
              <a:t> have received </a:t>
            </a:r>
            <a:r>
              <a:rPr lang="en-ZA" sz="1200" b="1" kern="1200" baseline="0" dirty="0">
                <a:solidFill>
                  <a:schemeClr val="tx1"/>
                </a:solidFill>
                <a:effectLst/>
                <a:latin typeface="+mn-lt"/>
                <a:ea typeface="+mn-ea"/>
                <a:cs typeface="+mn-cs"/>
              </a:rPr>
              <a:t>all </a:t>
            </a:r>
            <a:r>
              <a:rPr lang="en-ZA" sz="1200" b="0" kern="1200" baseline="0" dirty="0">
                <a:solidFill>
                  <a:schemeClr val="tx1"/>
                </a:solidFill>
                <a:effectLst/>
                <a:latin typeface="+mn-lt"/>
                <a:ea typeface="+mn-ea"/>
                <a:cs typeface="+mn-cs"/>
              </a:rPr>
              <a:t>regulatory approvals and are now awaiting the final Jersey court sanction hearing </a:t>
            </a:r>
            <a:r>
              <a:rPr lang="en-US" sz="1200" b="0" kern="1200" baseline="0" dirty="0">
                <a:solidFill>
                  <a:schemeClr val="tx1"/>
                </a:solidFill>
                <a:effectLst/>
                <a:latin typeface="+mn-lt"/>
                <a:ea typeface="+mn-ea"/>
                <a:cs typeface="+mn-cs"/>
              </a:rPr>
              <a:t>scheduled for the 9</a:t>
            </a:r>
            <a:r>
              <a:rPr lang="en-US" sz="1200" b="0" kern="1200" baseline="30000" dirty="0">
                <a:solidFill>
                  <a:schemeClr val="tx1"/>
                </a:solidFill>
                <a:effectLst/>
                <a:latin typeface="+mn-lt"/>
                <a:ea typeface="+mn-ea"/>
                <a:cs typeface="+mn-cs"/>
              </a:rPr>
              <a:t>th</a:t>
            </a:r>
            <a:r>
              <a:rPr lang="en-US" sz="1200" b="0" kern="1200" baseline="0" dirty="0">
                <a:solidFill>
                  <a:schemeClr val="tx1"/>
                </a:solidFill>
                <a:effectLst/>
                <a:latin typeface="+mn-lt"/>
                <a:ea typeface="+mn-ea"/>
                <a:cs typeface="+mn-cs"/>
              </a:rPr>
              <a:t> of October.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Provided all support and approvals are received, we will assume operational control towards the end of October.</a:t>
            </a:r>
            <a:endParaRPr lang="en-ZA" sz="1200" b="0" kern="1200" baseline="0" dirty="0">
              <a:solidFill>
                <a:schemeClr val="tx1"/>
              </a:solidFill>
              <a:effectLst/>
              <a:latin typeface="+mn-lt"/>
              <a:ea typeface="+mn-ea"/>
              <a:cs typeface="+mn-cs"/>
            </a:endParaRPr>
          </a:p>
          <a:p>
            <a:endParaRPr lang="en-ZA" sz="1200" b="0" kern="1200" baseline="0" dirty="0">
              <a:solidFill>
                <a:schemeClr val="tx1"/>
              </a:solidFill>
              <a:effectLst/>
              <a:latin typeface="+mn-lt"/>
              <a:ea typeface="+mn-ea"/>
              <a:cs typeface="+mn-cs"/>
            </a:endParaRPr>
          </a:p>
          <a:p>
            <a:r>
              <a:rPr lang="en-ZA" sz="1200" b="0" kern="1200" baseline="0" dirty="0">
                <a:solidFill>
                  <a:schemeClr val="tx1"/>
                </a:solidFill>
                <a:effectLst/>
                <a:latin typeface="+mn-lt"/>
                <a:ea typeface="+mn-ea"/>
                <a:cs typeface="+mn-cs"/>
              </a:rPr>
              <a:t>This transaction will be</a:t>
            </a:r>
            <a:r>
              <a:rPr lang="en-ZA" sz="1200" b="0" kern="1200" dirty="0">
                <a:solidFill>
                  <a:schemeClr val="tx1"/>
                </a:solidFill>
                <a:effectLst/>
                <a:latin typeface="+mn-lt"/>
                <a:ea typeface="+mn-ea"/>
                <a:cs typeface="+mn-cs"/>
              </a:rPr>
              <a:t> funded with a bridge facility, and supported by our </a:t>
            </a:r>
            <a:r>
              <a:rPr lang="en-ZA" sz="1200" b="1" kern="1200" dirty="0">
                <a:solidFill>
                  <a:schemeClr val="tx1"/>
                </a:solidFill>
                <a:effectLst/>
                <a:latin typeface="+mn-lt"/>
                <a:ea typeface="+mn-ea"/>
                <a:cs typeface="+mn-cs"/>
              </a:rPr>
              <a:t>strong</a:t>
            </a:r>
            <a:r>
              <a:rPr lang="en-ZA" sz="1200" b="0" kern="1200" dirty="0">
                <a:solidFill>
                  <a:schemeClr val="tx1"/>
                </a:solidFill>
                <a:effectLst/>
                <a:latin typeface="+mn-lt"/>
                <a:ea typeface="+mn-ea"/>
                <a:cs typeface="+mn-cs"/>
              </a:rPr>
              <a:t> balance sheet. </a:t>
            </a:r>
          </a:p>
          <a:p>
            <a:endParaRPr lang="en-Z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At 3.4%, </a:t>
            </a:r>
            <a:r>
              <a:rPr lang="en-ZA" sz="1200" b="0" kern="1200" dirty="0">
                <a:solidFill>
                  <a:schemeClr val="tx1"/>
                </a:solidFill>
                <a:effectLst/>
                <a:latin typeface="+mn-lt"/>
                <a:ea typeface="+mn-ea"/>
                <a:cs typeface="+mn-cs"/>
              </a:rPr>
              <a:t>this is </a:t>
            </a:r>
            <a:r>
              <a:rPr lang="en-ZA" sz="1200" b="0" kern="1200" baseline="0" dirty="0">
                <a:solidFill>
                  <a:schemeClr val="tx1"/>
                </a:solidFill>
                <a:effectLst/>
                <a:latin typeface="+mn-lt"/>
                <a:ea typeface="+mn-ea"/>
                <a:cs typeface="+mn-cs"/>
              </a:rPr>
              <a:t>one of the </a:t>
            </a:r>
            <a:r>
              <a:rPr lang="en-ZA" sz="1200" b="1" kern="1200" baseline="0" dirty="0">
                <a:solidFill>
                  <a:schemeClr val="tx1"/>
                </a:solidFill>
                <a:effectLst/>
                <a:latin typeface="+mn-lt"/>
                <a:ea typeface="+mn-ea"/>
                <a:cs typeface="+mn-cs"/>
              </a:rPr>
              <a:t>highest-g</a:t>
            </a:r>
            <a:r>
              <a:rPr lang="en-ZA" sz="1200" b="1" kern="1200" dirty="0">
                <a:solidFill>
                  <a:schemeClr val="tx1"/>
                </a:solidFill>
                <a:effectLst/>
                <a:latin typeface="+mn-lt"/>
                <a:ea typeface="+mn-ea"/>
                <a:cs typeface="+mn-cs"/>
              </a:rPr>
              <a:t>rade copper </a:t>
            </a:r>
            <a:r>
              <a:rPr lang="en-ZA" sz="1200" b="0" kern="1200" dirty="0">
                <a:solidFill>
                  <a:schemeClr val="tx1"/>
                </a:solidFill>
                <a:effectLst/>
                <a:latin typeface="+mn-lt"/>
                <a:ea typeface="+mn-ea"/>
                <a:cs typeface="+mn-cs"/>
              </a:rPr>
              <a:t>assets in Australia.</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It offers over</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12 years of reserve life,</a:t>
            </a:r>
            <a:r>
              <a:rPr lang="en-ZA" sz="1200" kern="1200" baseline="0" dirty="0">
                <a:solidFill>
                  <a:schemeClr val="tx1"/>
                </a:solidFill>
                <a:effectLst/>
                <a:latin typeface="+mn-lt"/>
                <a:ea typeface="+mn-ea"/>
                <a:cs typeface="+mn-cs"/>
              </a:rPr>
              <a:t> over 40 000 tonnes of</a:t>
            </a:r>
            <a:r>
              <a:rPr lang="en-ZA" sz="1200" kern="1200" dirty="0">
                <a:solidFill>
                  <a:schemeClr val="tx1"/>
                </a:solidFill>
                <a:effectLst/>
                <a:latin typeface="+mn-lt"/>
                <a:ea typeface="+mn-ea"/>
                <a:cs typeface="+mn-cs"/>
              </a:rPr>
              <a:t> copper per annum,</a:t>
            </a:r>
            <a:r>
              <a:rPr lang="en-ZA" sz="1200" kern="1200" baseline="0" dirty="0">
                <a:solidFill>
                  <a:schemeClr val="tx1"/>
                </a:solidFill>
                <a:effectLst/>
                <a:latin typeface="+mn-lt"/>
                <a:ea typeface="+mn-ea"/>
                <a:cs typeface="+mn-cs"/>
              </a:rPr>
              <a:t> w</a:t>
            </a:r>
            <a:r>
              <a:rPr lang="en-ZA" sz="1200" kern="1200" dirty="0">
                <a:solidFill>
                  <a:schemeClr val="tx1"/>
                </a:solidFill>
                <a:effectLst/>
                <a:latin typeface="+mn-lt"/>
                <a:ea typeface="+mn-ea"/>
                <a:cs typeface="+mn-cs"/>
              </a:rPr>
              <a:t>ith</a:t>
            </a:r>
            <a:r>
              <a:rPr lang="en-ZA" sz="1200" kern="1200" baseline="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low C1 cash costs </a:t>
            </a:r>
            <a:r>
              <a:rPr lang="en-ZA" sz="1200" kern="1200" dirty="0">
                <a:solidFill>
                  <a:schemeClr val="tx1"/>
                </a:solidFill>
                <a:effectLst/>
                <a:latin typeface="+mn-lt"/>
                <a:ea typeface="+mn-ea"/>
                <a:cs typeface="+mn-cs"/>
              </a:rPr>
              <a:t>after by‑product credits.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Importantly, it adds around</a:t>
            </a:r>
            <a:r>
              <a:rPr lang="en-ZA" sz="1200" kern="1200" baseline="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2.8</a:t>
            </a:r>
            <a:r>
              <a:rPr lang="en-ZA" sz="1200" b="1" kern="1200" baseline="0" dirty="0">
                <a:solidFill>
                  <a:schemeClr val="tx1"/>
                </a:solidFill>
                <a:effectLst/>
                <a:latin typeface="+mn-lt"/>
                <a:ea typeface="+mn-ea"/>
                <a:cs typeface="+mn-cs"/>
              </a:rPr>
              <a:t> million ounces </a:t>
            </a:r>
            <a:r>
              <a:rPr lang="en-ZA" sz="1200" b="1" kern="1200" dirty="0">
                <a:solidFill>
                  <a:schemeClr val="tx1"/>
                </a:solidFill>
                <a:effectLst/>
                <a:latin typeface="+mn-lt"/>
                <a:ea typeface="+mn-ea"/>
                <a:cs typeface="+mn-cs"/>
              </a:rPr>
              <a:t>of gold‑equivalents </a:t>
            </a:r>
            <a:r>
              <a:rPr lang="en-ZA" sz="1200" kern="1200" dirty="0">
                <a:solidFill>
                  <a:schemeClr val="tx1"/>
                </a:solidFill>
                <a:effectLst/>
                <a:latin typeface="+mn-lt"/>
                <a:ea typeface="+mn-ea"/>
                <a:cs typeface="+mn-cs"/>
              </a:rPr>
              <a:t>in reserves and is</a:t>
            </a:r>
            <a:r>
              <a:rPr lang="en-ZA" sz="1200" kern="1200" baseline="0" dirty="0">
                <a:solidFill>
                  <a:schemeClr val="tx1"/>
                </a:solidFill>
                <a:effectLst/>
                <a:latin typeface="+mn-lt"/>
                <a:ea typeface="+mn-ea"/>
                <a:cs typeface="+mn-cs"/>
              </a:rPr>
              <a:t> </a:t>
            </a:r>
            <a:r>
              <a:rPr lang="en-ZA" sz="1200" b="1" kern="1200" baseline="0" dirty="0">
                <a:solidFill>
                  <a:schemeClr val="tx1"/>
                </a:solidFill>
                <a:effectLst/>
                <a:latin typeface="+mn-lt"/>
                <a:ea typeface="+mn-ea"/>
                <a:cs typeface="+mn-cs"/>
              </a:rPr>
              <a:t>immediately</a:t>
            </a:r>
            <a:r>
              <a:rPr lang="en-ZA" sz="1200" kern="1200" baseline="0" dirty="0">
                <a:solidFill>
                  <a:schemeClr val="tx1"/>
                </a:solidFill>
                <a:effectLst/>
                <a:latin typeface="+mn-lt"/>
                <a:ea typeface="+mn-ea"/>
                <a:cs typeface="+mn-cs"/>
              </a:rPr>
              <a:t> EBITDA accretive. </a:t>
            </a:r>
            <a:endParaRPr lang="en-ZA" dirty="0"/>
          </a:p>
          <a:p>
            <a:endParaRPr lang="en-Z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6C1ED-94FB-4B6A-9244-62ADF28012A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25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Slide 13:</a:t>
            </a: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Eva Copper Project</a:t>
            </a:r>
            <a:r>
              <a:rPr kumimoji="0" lang="en-US" sz="1200" b="0" i="0" u="none" strike="noStrike" kern="1200" cap="none" spc="0" normalizeH="0" baseline="0" noProof="0" dirty="0">
                <a:ln>
                  <a:noFill/>
                </a:ln>
                <a:solidFill>
                  <a:schemeClr val="tx1"/>
                </a:solidFill>
                <a:effectLst/>
                <a:uLnTx/>
                <a:uFillTx/>
                <a:latin typeface="+mn-lt"/>
                <a:ea typeface="+mn-ea"/>
                <a:cs typeface="+mn-cs"/>
              </a:rPr>
              <a:t> is </a:t>
            </a:r>
            <a:r>
              <a:rPr lang="en-US" sz="1200" b="0" i="0" kern="1200" baseline="0" dirty="0">
                <a:solidFill>
                  <a:schemeClr val="tx1"/>
                </a:solidFill>
                <a:effectLst/>
                <a:latin typeface="+mn-lt"/>
                <a:ea typeface="+mn-ea"/>
                <a:cs typeface="+mn-cs"/>
              </a:rPr>
              <a:t>s</a:t>
            </a:r>
            <a:r>
              <a:rPr lang="en-US" sz="1200" b="0" i="0" kern="1200" dirty="0">
                <a:solidFill>
                  <a:schemeClr val="tx1"/>
                </a:solidFill>
                <a:effectLst/>
                <a:latin typeface="+mn-lt"/>
                <a:ea typeface="+mn-ea"/>
                <a:cs typeface="+mn-cs"/>
              </a:rPr>
              <a:t>trategically aligned with our long-term objectives and checks </a:t>
            </a:r>
            <a:r>
              <a:rPr lang="en-US" sz="1200" b="1" i="0" kern="1200" dirty="0">
                <a:solidFill>
                  <a:schemeClr val="tx1"/>
                </a:solidFill>
                <a:effectLst/>
                <a:latin typeface="+mn-lt"/>
                <a:ea typeface="+mn-ea"/>
                <a:cs typeface="+mn-cs"/>
              </a:rPr>
              <a:t>all </a:t>
            </a:r>
            <a:r>
              <a:rPr lang="en-US" sz="1200" b="0" i="0" kern="1200" dirty="0">
                <a:solidFill>
                  <a:schemeClr val="tx1"/>
                </a:solidFill>
                <a:effectLst/>
                <a:latin typeface="+mn-lt"/>
                <a:ea typeface="+mn-ea"/>
                <a:cs typeface="+mn-cs"/>
              </a:rPr>
              <a:t>the right boxes.</a:t>
            </a:r>
            <a:r>
              <a:rPr lang="en-US" sz="1200" b="0" i="0" kern="1200" baseline="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are advancing the feasibility update as planned and expect to release the results before the end of 2025.</a:t>
            </a:r>
          </a:p>
          <a:p>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project is being de-risked to </a:t>
            </a:r>
            <a:r>
              <a:rPr lang="en-US" sz="1200" b="1" i="0" kern="1200" baseline="0" dirty="0">
                <a:solidFill>
                  <a:schemeClr val="tx1"/>
                </a:solidFill>
                <a:effectLst/>
                <a:latin typeface="+mn-lt"/>
                <a:ea typeface="+mn-ea"/>
                <a:cs typeface="+mn-cs"/>
              </a:rPr>
              <a:t>protect</a:t>
            </a:r>
            <a:r>
              <a:rPr lang="en-US" sz="1200" b="0" i="0" kern="1200" baseline="0" dirty="0">
                <a:solidFill>
                  <a:schemeClr val="tx1"/>
                </a:solidFill>
                <a:effectLst/>
                <a:latin typeface="+mn-lt"/>
                <a:ea typeface="+mn-ea"/>
                <a:cs typeface="+mn-cs"/>
              </a:rPr>
              <a:t> value and </a:t>
            </a:r>
            <a:r>
              <a:rPr lang="en-US" sz="1200" b="1" i="0" kern="1200" baseline="0" dirty="0">
                <a:solidFill>
                  <a:schemeClr val="tx1"/>
                </a:solidFill>
                <a:effectLst/>
                <a:latin typeface="+mn-lt"/>
                <a:ea typeface="+mn-ea"/>
                <a:cs typeface="+mn-cs"/>
              </a:rPr>
              <a:t>progress</a:t>
            </a:r>
            <a:r>
              <a:rPr lang="en-US" sz="1200" b="0" i="0" kern="1200" baseline="0" dirty="0">
                <a:solidFill>
                  <a:schemeClr val="tx1"/>
                </a:solidFill>
                <a:effectLst/>
                <a:latin typeface="+mn-lt"/>
                <a:ea typeface="+mn-ea"/>
                <a:cs typeface="+mn-cs"/>
              </a:rPr>
              <a:t> execution readiness.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Key features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 solid production mix </a:t>
            </a:r>
            <a:r>
              <a:rPr lang="en-US" sz="1200" b="0" i="0" kern="1200" baseline="0" dirty="0">
                <a:solidFill>
                  <a:schemeClr val="tx1"/>
                </a:solidFill>
                <a:effectLst/>
                <a:latin typeface="+mn-lt"/>
                <a:ea typeface="+mn-ea"/>
                <a:cs typeface="+mn-cs"/>
              </a:rPr>
              <a:t>of</a:t>
            </a:r>
            <a:r>
              <a:rPr lang="en-US" sz="1200" b="0" i="0" kern="1200" dirty="0">
                <a:solidFill>
                  <a:schemeClr val="tx1"/>
                </a:solidFill>
                <a:effectLst/>
                <a:latin typeface="+mn-lt"/>
                <a:ea typeface="+mn-ea"/>
                <a:cs typeface="+mn-cs"/>
              </a:rPr>
              <a:t> 55</a:t>
            </a:r>
            <a:r>
              <a:rPr lang="en-US" sz="1200" b="0" i="0" kern="1200" baseline="0" dirty="0">
                <a:solidFill>
                  <a:schemeClr val="tx1"/>
                </a:solidFill>
                <a:effectLst/>
                <a:latin typeface="+mn-lt"/>
                <a:ea typeface="+mn-ea"/>
                <a:cs typeface="+mn-cs"/>
              </a:rPr>
              <a:t> to 60 thousand tonnes of</a:t>
            </a:r>
            <a:r>
              <a:rPr lang="en-US" sz="1200" b="0" i="0" kern="1200" dirty="0">
                <a:solidFill>
                  <a:schemeClr val="tx1"/>
                </a:solidFill>
                <a:effectLst/>
                <a:latin typeface="+mn-lt"/>
                <a:ea typeface="+mn-ea"/>
                <a:cs typeface="+mn-cs"/>
              </a:rPr>
              <a:t> copper and around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14 000 ounces of gold as a by-product per annum,</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 15-year life of mine</a:t>
            </a:r>
            <a:r>
              <a:rPr lang="en-US" sz="1200" b="0" i="0" kern="1200" dirty="0">
                <a:solidFill>
                  <a:schemeClr val="tx1"/>
                </a:solidFill>
                <a:effectLst/>
                <a:latin typeface="+mn-lt"/>
                <a:ea typeface="+mn-ea"/>
                <a:cs typeface="+mn-cs"/>
              </a:rPr>
              <a:t>, offering sustained value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Competitive cost positioning</a:t>
            </a:r>
            <a:r>
              <a:rPr lang="en-US" sz="1200" b="0" i="0" kern="1200" dirty="0">
                <a:solidFill>
                  <a:schemeClr val="tx1"/>
                </a:solidFill>
                <a:effectLst/>
                <a:latin typeface="+mn-lt"/>
                <a:ea typeface="+mn-ea"/>
                <a:cs typeface="+mn-cs"/>
              </a:rPr>
              <a:t> on the global copper curve, and</a:t>
            </a:r>
          </a:p>
          <a:p>
            <a:pPr marL="171450" indent="-171450">
              <a:buFont typeface="Arial" panose="020B0604020202020204" pitchFamily="34" charset="0"/>
              <a:buChar char="•"/>
            </a:pPr>
            <a:r>
              <a:rPr lang="en-US" sz="1200" b="1" i="0" kern="1200" baseline="0" dirty="0">
                <a:solidFill>
                  <a:schemeClr val="tx1"/>
                </a:solidFill>
                <a:effectLst/>
                <a:latin typeface="+mn-lt"/>
                <a:ea typeface="+mn-ea"/>
                <a:cs typeface="+mn-cs"/>
              </a:rPr>
              <a:t>….a competitive </a:t>
            </a:r>
            <a:r>
              <a:rPr lang="en-US" sz="1200" b="1" i="0" kern="1200" dirty="0">
                <a:solidFill>
                  <a:schemeClr val="tx1"/>
                </a:solidFill>
                <a:effectLst/>
                <a:latin typeface="+mn-lt"/>
                <a:ea typeface="+mn-ea"/>
                <a:cs typeface="+mn-cs"/>
              </a:rPr>
              <a:t>capital intensity</a:t>
            </a:r>
            <a:r>
              <a:rPr lang="en-US" sz="1200" b="0" i="0" kern="1200" dirty="0">
                <a:solidFill>
                  <a:schemeClr val="tx1"/>
                </a:solidFill>
                <a:effectLst/>
                <a:latin typeface="+mn-lt"/>
                <a:ea typeface="+mn-ea"/>
                <a:cs typeface="+mn-cs"/>
              </a:rPr>
              <a:t>, enhancing project attractiveness.</a:t>
            </a:r>
          </a:p>
          <a:p>
            <a:endParaRPr lang="en-ZA"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Eva consolidates </a:t>
            </a:r>
            <a:r>
              <a:rPr lang="en-US" sz="1200" b="1" i="0" kern="1200" dirty="0">
                <a:solidFill>
                  <a:schemeClr val="tx1"/>
                </a:solidFill>
                <a:effectLst/>
                <a:latin typeface="+mn-lt"/>
                <a:ea typeface="+mn-ea"/>
                <a:cs typeface="+mn-cs"/>
              </a:rPr>
              <a:t>six</a:t>
            </a:r>
            <a:r>
              <a:rPr lang="en-US" sz="1200" b="0" i="0" kern="1200" dirty="0">
                <a:solidFill>
                  <a:schemeClr val="tx1"/>
                </a:solidFill>
                <a:effectLst/>
                <a:latin typeface="+mn-lt"/>
                <a:ea typeface="+mn-ea"/>
                <a:cs typeface="+mn-cs"/>
              </a:rPr>
              <a:t> deposits and </a:t>
            </a:r>
            <a:r>
              <a:rPr lang="en-US" sz="1200" b="1" i="0" kern="1200" dirty="0">
                <a:solidFill>
                  <a:schemeClr val="tx1"/>
                </a:solidFill>
                <a:effectLst/>
                <a:latin typeface="+mn-lt"/>
                <a:ea typeface="+mn-ea"/>
                <a:cs typeface="+mn-cs"/>
              </a:rPr>
              <a:t>ten</a:t>
            </a:r>
            <a:r>
              <a:rPr lang="en-US" sz="1200" b="0" i="0" kern="1200" dirty="0">
                <a:solidFill>
                  <a:schemeClr val="tx1"/>
                </a:solidFill>
                <a:effectLst/>
                <a:latin typeface="+mn-lt"/>
                <a:ea typeface="+mn-ea"/>
                <a:cs typeface="+mn-cs"/>
              </a:rPr>
              <a:t> open pits into a single, integrated operation feeding an 18</a:t>
            </a:r>
            <a:r>
              <a:rPr lang="en-US" sz="1200" b="0" i="0" kern="1200" baseline="0" dirty="0">
                <a:solidFill>
                  <a:schemeClr val="tx1"/>
                </a:solidFill>
                <a:effectLst/>
                <a:latin typeface="+mn-lt"/>
                <a:ea typeface="+mn-ea"/>
                <a:cs typeface="+mn-cs"/>
              </a:rPr>
              <a:t> million </a:t>
            </a:r>
            <a:r>
              <a:rPr lang="en-US" sz="1200" b="0" i="0" kern="1200" baseline="0" dirty="0" err="1">
                <a:solidFill>
                  <a:schemeClr val="tx1"/>
                </a:solidFill>
                <a:effectLst/>
                <a:latin typeface="+mn-lt"/>
                <a:ea typeface="+mn-ea"/>
                <a:cs typeface="+mn-cs"/>
              </a:rPr>
              <a:t>tonne</a:t>
            </a:r>
            <a:r>
              <a:rPr lang="en-US" sz="1200" b="0" i="0" kern="1200" baseline="0" dirty="0">
                <a:solidFill>
                  <a:schemeClr val="tx1"/>
                </a:solidFill>
                <a:effectLst/>
                <a:latin typeface="+mn-lt"/>
                <a:ea typeface="+mn-ea"/>
                <a:cs typeface="+mn-cs"/>
              </a:rPr>
              <a:t> per annum</a:t>
            </a:r>
            <a:r>
              <a:rPr lang="en-US" sz="1200" b="0" i="0" kern="1200" dirty="0">
                <a:solidFill>
                  <a:schemeClr val="tx1"/>
                </a:solidFill>
                <a:effectLst/>
                <a:latin typeface="+mn-lt"/>
                <a:ea typeface="+mn-ea"/>
                <a:cs typeface="+mn-cs"/>
              </a:rPr>
              <a:t> concentrator.</a:t>
            </a:r>
          </a:p>
          <a:p>
            <a:br>
              <a:rPr lang="en-US" sz="1200" b="0" i="0" kern="1200" baseline="0" dirty="0">
                <a:solidFill>
                  <a:schemeClr val="tx1"/>
                </a:solidFill>
                <a:effectLst/>
                <a:latin typeface="+mn-lt"/>
                <a:ea typeface="+mn-ea"/>
                <a:cs typeface="+mn-cs"/>
              </a:rPr>
            </a:br>
            <a:r>
              <a:rPr lang="en-US" sz="1200" b="0" i="0" kern="1200" baseline="0" dirty="0">
                <a:solidFill>
                  <a:schemeClr val="tx1"/>
                </a:solidFill>
                <a:effectLst/>
                <a:latin typeface="+mn-lt"/>
                <a:ea typeface="+mn-ea"/>
                <a:cs typeface="+mn-cs"/>
              </a:rPr>
              <a:t>This is </a:t>
            </a:r>
            <a:r>
              <a:rPr lang="en-US" sz="1200" b="0" i="0" kern="1200" dirty="0">
                <a:solidFill>
                  <a:schemeClr val="tx1"/>
                </a:solidFill>
                <a:effectLst/>
                <a:latin typeface="+mn-lt"/>
                <a:ea typeface="+mn-ea"/>
                <a:cs typeface="+mn-cs"/>
              </a:rPr>
              <a:t>supported by a strip ratio of </a:t>
            </a:r>
            <a:r>
              <a:rPr lang="en-US" sz="1200" b="1" i="0" kern="1200" dirty="0">
                <a:solidFill>
                  <a:schemeClr val="tx1"/>
                </a:solidFill>
                <a:effectLst/>
                <a:latin typeface="+mn-lt"/>
                <a:ea typeface="+mn-ea"/>
                <a:cs typeface="+mn-cs"/>
              </a:rPr>
              <a:t>1.6</a:t>
            </a:r>
            <a:r>
              <a:rPr lang="en-US" sz="1200" b="1" i="0" kern="1200" baseline="0" dirty="0">
                <a:solidFill>
                  <a:schemeClr val="tx1"/>
                </a:solidFill>
                <a:effectLst/>
                <a:latin typeface="+mn-lt"/>
                <a:ea typeface="+mn-ea"/>
                <a:cs typeface="+mn-cs"/>
              </a:rPr>
              <a:t> times.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flowsheet is based on </a:t>
            </a:r>
            <a:r>
              <a:rPr lang="en-US" sz="1200" b="1" i="0" kern="1200" dirty="0">
                <a:solidFill>
                  <a:schemeClr val="tx1"/>
                </a:solidFill>
                <a:effectLst/>
                <a:latin typeface="+mn-lt"/>
                <a:ea typeface="+mn-ea"/>
                <a:cs typeface="+mn-cs"/>
              </a:rPr>
              <a:t>conventional </a:t>
            </a:r>
            <a:r>
              <a:rPr lang="en-US" sz="1200" b="0" i="0" kern="1200" dirty="0">
                <a:solidFill>
                  <a:schemeClr val="tx1"/>
                </a:solidFill>
                <a:effectLst/>
                <a:latin typeface="+mn-lt"/>
                <a:ea typeface="+mn-ea"/>
                <a:cs typeface="+mn-cs"/>
              </a:rPr>
              <a:t>crush, grind</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flotation.</a:t>
            </a:r>
            <a:r>
              <a:rPr lang="en-US" sz="1200" b="0" i="0" kern="1200" baseline="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Mineral </a:t>
            </a:r>
            <a:r>
              <a:rPr lang="en-US" sz="1200" b="0" dirty="0">
                <a:solidFill>
                  <a:schemeClr val="tx1"/>
                </a:solidFill>
                <a:latin typeface="+mn-lt"/>
              </a:rPr>
              <a:t>Resources </a:t>
            </a:r>
            <a:r>
              <a:rPr lang="en-US" sz="1200" b="1" dirty="0">
                <a:solidFill>
                  <a:schemeClr val="tx1"/>
                </a:solidFill>
                <a:latin typeface="+mn-lt"/>
              </a:rPr>
              <a:t>continue to increase </a:t>
            </a:r>
            <a:r>
              <a:rPr lang="en-US" sz="1200" b="0" dirty="0">
                <a:solidFill>
                  <a:schemeClr val="tx1"/>
                </a:solidFill>
                <a:latin typeface="+mn-lt"/>
              </a:rPr>
              <a:t>as we de-risk the project.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FY25, Eva copper Resources </a:t>
            </a:r>
            <a:r>
              <a:rPr lang="en-US" sz="1200" b="1" i="0" kern="1200" dirty="0">
                <a:solidFill>
                  <a:schemeClr val="tx1"/>
                </a:solidFill>
                <a:effectLst/>
                <a:latin typeface="+mn-lt"/>
                <a:ea typeface="+mn-ea"/>
                <a:cs typeface="+mn-cs"/>
              </a:rPr>
              <a:t>grew by 31%, </a:t>
            </a:r>
            <a:r>
              <a:rPr lang="en-US" sz="1200" b="0" i="0" kern="1200" dirty="0">
                <a:solidFill>
                  <a:schemeClr val="tx1"/>
                </a:solidFill>
                <a:effectLst/>
                <a:latin typeface="+mn-lt"/>
                <a:ea typeface="+mn-ea"/>
                <a:cs typeface="+mn-cs"/>
              </a:rPr>
              <a:t>while gold Resources increased </a:t>
            </a:r>
            <a:r>
              <a:rPr lang="en-US" sz="1200" b="1" i="0" kern="1200" dirty="0">
                <a:solidFill>
                  <a:schemeClr val="tx1"/>
                </a:solidFill>
                <a:effectLst/>
                <a:latin typeface="+mn-lt"/>
                <a:ea typeface="+mn-ea"/>
                <a:cs typeface="+mn-cs"/>
              </a:rPr>
              <a:t>by 12%.</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means Eva now hosts approximately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8.6</a:t>
            </a:r>
            <a:r>
              <a:rPr lang="en-US" sz="1200" b="0" i="0" kern="1200" baseline="0" dirty="0">
                <a:solidFill>
                  <a:schemeClr val="tx1"/>
                </a:solidFill>
                <a:effectLst/>
                <a:latin typeface="+mn-lt"/>
                <a:ea typeface="+mn-ea"/>
                <a:cs typeface="+mn-cs"/>
              </a:rPr>
              <a:t> million ounces</a:t>
            </a:r>
            <a:r>
              <a:rPr lang="en-US" sz="1200" b="0" i="0" kern="1200" dirty="0">
                <a:solidFill>
                  <a:schemeClr val="tx1"/>
                </a:solidFill>
                <a:effectLst/>
                <a:latin typeface="+mn-lt"/>
                <a:ea typeface="+mn-ea"/>
                <a:cs typeface="+mn-cs"/>
              </a:rPr>
              <a:t> in gold and gold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equivalents!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ZA" dirty="0">
              <a:solidFill>
                <a:schemeClr val="tx1"/>
              </a:solidFill>
              <a:latin typeface="+mn-lt"/>
            </a:endParaRPr>
          </a:p>
          <a:p>
            <a:endParaRPr lang="en-ZA" dirty="0">
              <a:solidFill>
                <a:schemeClr val="tx1"/>
              </a:solidFill>
              <a:latin typeface="+mn-lt"/>
            </a:endParaRPr>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13</a:t>
            </a:fld>
            <a:endParaRPr lang="en-ZA"/>
          </a:p>
        </p:txBody>
      </p:sp>
    </p:spTree>
    <p:extLst>
      <p:ext uri="{BB962C8B-B14F-4D97-AF65-F5344CB8AC3E}">
        <p14:creationId xmlns:p14="http://schemas.microsoft.com/office/powerpoint/2010/main" val="1040976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Slide 14</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acquisitions of Mponeng, Moab </a:t>
            </a:r>
            <a:r>
              <a:rPr lang="en-ZA" sz="1200" kern="1200" dirty="0" err="1">
                <a:solidFill>
                  <a:schemeClr val="tx1"/>
                </a:solidFill>
                <a:effectLst/>
                <a:latin typeface="+mn-lt"/>
                <a:ea typeface="+mn-ea"/>
                <a:cs typeface="+mn-cs"/>
              </a:rPr>
              <a:t>Khotsong</a:t>
            </a:r>
            <a:r>
              <a:rPr lang="en-ZA" sz="1200" kern="1200" dirty="0">
                <a:solidFill>
                  <a:schemeClr val="tx1"/>
                </a:solidFill>
                <a:effectLst/>
                <a:latin typeface="+mn-lt"/>
                <a:ea typeface="+mn-ea"/>
                <a:cs typeface="+mn-cs"/>
              </a:rPr>
              <a:t> and Mine Waste Solutions were transformational for Harmony. </a:t>
            </a:r>
            <a:br>
              <a:rPr lang="en-ZA" sz="1200" kern="1200" dirty="0">
                <a:solidFill>
                  <a:schemeClr val="tx1"/>
                </a:solidFill>
                <a:effectLst/>
                <a:latin typeface="+mn-lt"/>
                <a:ea typeface="+mn-ea"/>
                <a:cs typeface="+mn-cs"/>
              </a:rPr>
            </a:b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We are investing in life-of-mine extensions at all three of these assets. </a:t>
            </a:r>
            <a:br>
              <a:rPr lang="en-ZA" sz="1200" kern="1200" dirty="0">
                <a:solidFill>
                  <a:schemeClr val="tx1"/>
                </a:solidFill>
                <a:effectLst/>
                <a:latin typeface="+mn-lt"/>
                <a:ea typeface="+mn-ea"/>
                <a:cs typeface="+mn-cs"/>
              </a:rPr>
            </a:b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The </a:t>
            </a:r>
            <a:r>
              <a:rPr lang="en-ZA" sz="1200" kern="1200" dirty="0" err="1">
                <a:solidFill>
                  <a:schemeClr val="tx1"/>
                </a:solidFill>
                <a:effectLst/>
                <a:latin typeface="+mn-lt"/>
                <a:ea typeface="+mn-ea"/>
                <a:cs typeface="+mn-cs"/>
              </a:rPr>
              <a:t>Kareerand</a:t>
            </a:r>
            <a:r>
              <a:rPr lang="en-ZA" sz="1200" kern="1200" dirty="0">
                <a:solidFill>
                  <a:schemeClr val="tx1"/>
                </a:solidFill>
                <a:effectLst/>
                <a:latin typeface="+mn-lt"/>
                <a:ea typeface="+mn-ea"/>
                <a:cs typeface="+mn-cs"/>
              </a:rPr>
              <a:t> extension at Mine Waste Solutions, our mega tailings retreatment operation, is largely complete, with most of the major capital now deployed. </a:t>
            </a:r>
            <a:br>
              <a:rPr lang="en-ZA" sz="1200" kern="1200" dirty="0">
                <a:solidFill>
                  <a:schemeClr val="tx1"/>
                </a:solidFill>
                <a:effectLst/>
                <a:latin typeface="+mn-lt"/>
                <a:ea typeface="+mn-ea"/>
                <a:cs typeface="+mn-cs"/>
              </a:rPr>
            </a:b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The extension projects at Moab </a:t>
            </a:r>
            <a:r>
              <a:rPr lang="en-ZA" sz="1200" kern="1200" dirty="0" err="1">
                <a:solidFill>
                  <a:schemeClr val="tx1"/>
                </a:solidFill>
                <a:effectLst/>
                <a:latin typeface="+mn-lt"/>
                <a:ea typeface="+mn-ea"/>
                <a:cs typeface="+mn-cs"/>
              </a:rPr>
              <a:t>Khotsong</a:t>
            </a:r>
            <a:r>
              <a:rPr lang="en-ZA" sz="1200" kern="1200" dirty="0">
                <a:solidFill>
                  <a:schemeClr val="tx1"/>
                </a:solidFill>
                <a:effectLst/>
                <a:latin typeface="+mn-lt"/>
                <a:ea typeface="+mn-ea"/>
                <a:cs typeface="+mn-cs"/>
              </a:rPr>
              <a:t> and Mponeng experienced some delays due to contractor issues but are now progressing well.</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project delays have been incorporated into plans and sequencing.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We have extended the lives of these high-grade mines to at least 20 years adding a combined 5 Million ounces of high-margin gold reserves.</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6C1ED-94FB-4B6A-9244-62ADF28012A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82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Slide 15</a:t>
            </a:r>
          </a:p>
          <a:p>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Papua New Guinea remains a core pillar</a:t>
            </a:r>
            <a:r>
              <a:rPr lang="en-US" sz="1200" b="0" i="0" kern="1200" dirty="0">
                <a:solidFill>
                  <a:schemeClr val="tx1"/>
                </a:solidFill>
                <a:effectLst/>
                <a:latin typeface="+mn-lt"/>
                <a:ea typeface="+mn-ea"/>
                <a:cs typeface="+mn-cs"/>
              </a:rPr>
              <a:t> of Harmony’s copper-gold growth strategy.</a:t>
            </a:r>
            <a:endParaRPr lang="en-ZA" dirty="0"/>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At Wafi‑Golpu, we’re negotiating the Mining Development Contract -</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a prerequisite for securing the Special Mining Lease.</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Once</a:t>
            </a:r>
            <a:r>
              <a:rPr lang="en-ZA" sz="1200" kern="1200" baseline="0" dirty="0">
                <a:solidFill>
                  <a:schemeClr val="tx1"/>
                </a:solidFill>
                <a:effectLst/>
                <a:latin typeface="+mn-lt"/>
                <a:ea typeface="+mn-ea"/>
                <a:cs typeface="+mn-cs"/>
              </a:rPr>
              <a:t> finalised we will proceed with updating </a:t>
            </a:r>
            <a:r>
              <a:rPr lang="en-ZA" sz="1200" kern="1200" dirty="0">
                <a:solidFill>
                  <a:schemeClr val="tx1"/>
                </a:solidFill>
                <a:effectLst/>
                <a:latin typeface="+mn-lt"/>
                <a:ea typeface="+mn-ea"/>
                <a:cs typeface="+mn-cs"/>
              </a:rPr>
              <a:t>the feasibility study. </a:t>
            </a:r>
          </a:p>
          <a:p>
            <a:endParaRPr lang="en-ZA"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100% attributable, Wafi-Golpu is expected to deliver </a:t>
            </a:r>
            <a:r>
              <a:rPr lang="en-US" sz="1200" b="1" i="0" kern="1200" dirty="0">
                <a:solidFill>
                  <a:schemeClr val="tx1"/>
                </a:solidFill>
                <a:effectLst/>
                <a:latin typeface="+mn-lt"/>
                <a:ea typeface="+mn-ea"/>
                <a:cs typeface="+mn-cs"/>
              </a:rPr>
              <a:t>~180 000 tonnes per annum of copper</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~250 000 ounces of gold</a:t>
            </a:r>
            <a:r>
              <a:rPr lang="en-US" sz="1200" b="0" i="0" kern="1200" dirty="0">
                <a:solidFill>
                  <a:schemeClr val="tx1"/>
                </a:solidFill>
                <a:effectLst/>
                <a:latin typeface="+mn-lt"/>
                <a:ea typeface="+mn-ea"/>
                <a:cs typeface="+mn-cs"/>
              </a:rPr>
              <a:t> annually — underscoring the </a:t>
            </a:r>
            <a:r>
              <a:rPr lang="en-US" sz="1200" b="1" i="0" kern="1200" dirty="0">
                <a:solidFill>
                  <a:schemeClr val="tx1"/>
                </a:solidFill>
                <a:effectLst/>
                <a:latin typeface="+mn-lt"/>
                <a:ea typeface="+mn-ea"/>
                <a:cs typeface="+mn-cs"/>
              </a:rPr>
              <a:t>world-class nature</a:t>
            </a:r>
            <a:r>
              <a:rPr lang="en-US" sz="1200" b="0" i="0" kern="1200" dirty="0">
                <a:solidFill>
                  <a:schemeClr val="tx1"/>
                </a:solidFill>
                <a:effectLst/>
                <a:latin typeface="+mn-lt"/>
                <a:ea typeface="+mn-ea"/>
                <a:cs typeface="+mn-cs"/>
              </a:rPr>
              <a:t> of this orebody.</a:t>
            </a:r>
          </a:p>
          <a:p>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F4746"/>
                </a:solidFill>
              </a:rPr>
              <a:t>At Hidden</a:t>
            </a:r>
            <a:r>
              <a:rPr lang="en-US" sz="1200" baseline="0" dirty="0">
                <a:solidFill>
                  <a:srgbClr val="3F4746"/>
                </a:solidFill>
              </a:rPr>
              <a:t> Valley, t</a:t>
            </a:r>
            <a:r>
              <a:rPr lang="en-US" sz="1200" dirty="0">
                <a:solidFill>
                  <a:srgbClr val="3F4746"/>
                </a:solidFill>
              </a:rPr>
              <a:t>he</a:t>
            </a:r>
            <a:r>
              <a:rPr lang="en-US" sz="1200" baseline="0" dirty="0">
                <a:solidFill>
                  <a:srgbClr val="3F4746"/>
                </a:solidFill>
              </a:rPr>
              <a:t> d</a:t>
            </a:r>
            <a:r>
              <a:rPr lang="en-US" sz="1200" dirty="0">
                <a:solidFill>
                  <a:srgbClr val="3F4746"/>
                </a:solidFill>
              </a:rPr>
              <a:t>ewatering cyclone project will </a:t>
            </a:r>
            <a:r>
              <a:rPr lang="en-US" sz="1200" dirty="0" err="1">
                <a:solidFill>
                  <a:srgbClr val="3F4746"/>
                </a:solidFill>
              </a:rPr>
              <a:t>optimise</a:t>
            </a:r>
            <a:r>
              <a:rPr lang="en-US" sz="1200" dirty="0">
                <a:solidFill>
                  <a:srgbClr val="3F4746"/>
                </a:solidFill>
              </a:rPr>
              <a:t> deposition into the existing Tailings Storage Facilities,</a:t>
            </a:r>
            <a:r>
              <a:rPr lang="en-US" sz="1200" baseline="0" dirty="0">
                <a:solidFill>
                  <a:srgbClr val="3F4746"/>
                </a:solidFill>
              </a:rPr>
              <a:t> </a:t>
            </a:r>
            <a:r>
              <a:rPr lang="en-US" sz="1200" dirty="0">
                <a:solidFill>
                  <a:srgbClr val="3F4746"/>
                </a:solidFill>
              </a:rPr>
              <a:t>enabling</a:t>
            </a:r>
            <a:r>
              <a:rPr lang="en-US" sz="1200" baseline="0" dirty="0">
                <a:solidFill>
                  <a:srgbClr val="3F4746"/>
                </a:solidFill>
              </a:rPr>
              <a:t> an 18-month</a:t>
            </a:r>
            <a:r>
              <a:rPr lang="en-ZA" sz="1200" kern="1200" baseline="0" dirty="0">
                <a:solidFill>
                  <a:schemeClr val="tx1"/>
                </a:solidFill>
                <a:effectLst/>
                <a:latin typeface="+mn-lt"/>
                <a:ea typeface="+mn-ea"/>
                <a:cs typeface="+mn-cs"/>
              </a:rPr>
              <a:t> life of mine extension</a:t>
            </a:r>
            <a:r>
              <a:rPr lang="en-ZA" sz="1200" kern="1200" dirty="0">
                <a:solidFill>
                  <a:schemeClr val="tx1"/>
                </a:solidFill>
                <a:effectLst/>
                <a:latin typeface="+mn-lt"/>
                <a:ea typeface="+mn-ea"/>
                <a:cs typeface="+mn-cs"/>
              </a:rPr>
              <a:t> to March 2030</a:t>
            </a:r>
            <a:r>
              <a:rPr lang="en-ZA"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a:solidFill>
                  <a:schemeClr val="tx1"/>
                </a:solidFill>
                <a:effectLst/>
                <a:latin typeface="+mn-lt"/>
                <a:ea typeface="+mn-ea"/>
                <a:cs typeface="+mn-cs"/>
              </a:rPr>
              <a:t>We are also exploring f</a:t>
            </a:r>
            <a:r>
              <a:rPr lang="en-ZA" sz="1200" kern="1200" dirty="0">
                <a:solidFill>
                  <a:schemeClr val="tx1"/>
                </a:solidFill>
                <a:effectLst/>
                <a:latin typeface="+mn-lt"/>
                <a:ea typeface="+mn-ea"/>
                <a:cs typeface="+mn-cs"/>
              </a:rPr>
              <a:t>urther extension</a:t>
            </a:r>
            <a:r>
              <a:rPr lang="en-ZA" sz="1200" kern="1200" baseline="0" dirty="0">
                <a:solidFill>
                  <a:schemeClr val="tx1"/>
                </a:solidFill>
                <a:effectLst/>
                <a:latin typeface="+mn-lt"/>
                <a:ea typeface="+mn-ea"/>
                <a:cs typeface="+mn-cs"/>
              </a:rPr>
              <a:t> opportunities beyond 2030.</a:t>
            </a:r>
          </a:p>
          <a:p>
            <a:endParaRPr lang="en-ZA" sz="1200" kern="1200" baseline="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6C1ED-94FB-4B6A-9244-62ADF28012A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365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Slide</a:t>
            </a:r>
            <a:r>
              <a:rPr lang="en-US" sz="1200" b="1" i="0" kern="1200" baseline="0" dirty="0">
                <a:solidFill>
                  <a:schemeClr val="tx1"/>
                </a:solidFill>
                <a:effectLst/>
                <a:latin typeface="+mn-lt"/>
                <a:ea typeface="+mn-ea"/>
                <a:cs typeface="+mn-cs"/>
              </a:rPr>
              <a:t> 16</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remain committed to rewarding our shareholders alongside our growth aspirations</a:t>
            </a:r>
            <a:r>
              <a:rPr lang="en-US" sz="1200" b="0" i="0" kern="1200" baseline="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balance sheet </a:t>
            </a:r>
            <a:r>
              <a:rPr lang="en-US" sz="1200" b="1" i="0" kern="1200" dirty="0">
                <a:solidFill>
                  <a:schemeClr val="tx1"/>
                </a:solidFill>
                <a:effectLst/>
                <a:latin typeface="+mn-lt"/>
                <a:ea typeface="+mn-ea"/>
                <a:cs typeface="+mn-cs"/>
              </a:rPr>
              <a:t>remains</a:t>
            </a:r>
            <a:r>
              <a:rPr lang="en-US" sz="1200" b="0" i="0" kern="1200" dirty="0">
                <a:solidFill>
                  <a:schemeClr val="tx1"/>
                </a:solidFill>
                <a:effectLst/>
                <a:latin typeface="+mn-lt"/>
                <a:ea typeface="+mn-ea"/>
                <a:cs typeface="+mn-cs"/>
              </a:rPr>
              <a:t> strong with </a:t>
            </a:r>
            <a:r>
              <a:rPr lang="en-US" sz="1200" b="1" i="0" kern="1200" dirty="0">
                <a:solidFill>
                  <a:schemeClr val="tx1"/>
                </a:solidFill>
                <a:effectLst/>
                <a:latin typeface="+mn-lt"/>
                <a:ea typeface="+mn-ea"/>
                <a:cs typeface="+mn-cs"/>
              </a:rPr>
              <a:t>low </a:t>
            </a:r>
            <a:r>
              <a:rPr lang="en-US" sz="1200" b="0" i="0" kern="1200" dirty="0">
                <a:solidFill>
                  <a:schemeClr val="tx1"/>
                </a:solidFill>
                <a:effectLst/>
                <a:latin typeface="+mn-lt"/>
                <a:ea typeface="+mn-ea"/>
                <a:cs typeface="+mn-cs"/>
              </a:rPr>
              <a:t>gearing and </a:t>
            </a:r>
            <a:r>
              <a:rPr lang="en-US" sz="1200" b="1" i="0" kern="1200" dirty="0">
                <a:solidFill>
                  <a:schemeClr val="tx1"/>
                </a:solidFill>
                <a:effectLst/>
                <a:latin typeface="+mn-lt"/>
                <a:ea typeface="+mn-ea"/>
                <a:cs typeface="+mn-cs"/>
              </a:rPr>
              <a:t>ample</a:t>
            </a:r>
            <a:r>
              <a:rPr lang="en-US" sz="1200" b="0" i="0" kern="1200" dirty="0">
                <a:solidFill>
                  <a:schemeClr val="tx1"/>
                </a:solidFill>
                <a:effectLst/>
                <a:latin typeface="+mn-lt"/>
                <a:ea typeface="+mn-ea"/>
                <a:cs typeface="+mn-cs"/>
              </a:rPr>
              <a:t> headroom.</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This </a:t>
            </a:r>
            <a:r>
              <a:rPr lang="en-US" sz="1200" b="0" i="0" kern="1200" dirty="0">
                <a:solidFill>
                  <a:schemeClr val="tx1"/>
                </a:solidFill>
                <a:effectLst/>
                <a:latin typeface="+mn-lt"/>
                <a:ea typeface="+mn-ea"/>
                <a:cs typeface="+mn-cs"/>
              </a:rPr>
              <a:t>gives us the </a:t>
            </a:r>
            <a:r>
              <a:rPr lang="en-US" sz="1200" b="1" i="0" kern="1200" dirty="0">
                <a:solidFill>
                  <a:schemeClr val="tx1"/>
                </a:solidFill>
                <a:effectLst/>
                <a:latin typeface="+mn-lt"/>
                <a:ea typeface="+mn-ea"/>
                <a:cs typeface="+mn-cs"/>
              </a:rPr>
              <a:t>agility</a:t>
            </a:r>
            <a:r>
              <a:rPr lang="en-US" sz="1200" b="0" i="0" kern="1200" dirty="0">
                <a:solidFill>
                  <a:schemeClr val="tx1"/>
                </a:solidFill>
                <a:effectLst/>
                <a:latin typeface="+mn-lt"/>
                <a:ea typeface="+mn-ea"/>
                <a:cs typeface="+mn-cs"/>
              </a:rPr>
              <a:t> to fund our capex cycle,</a:t>
            </a:r>
            <a:r>
              <a:rPr lang="en-US" sz="1200" b="0"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take advantage</a:t>
            </a:r>
            <a:r>
              <a:rPr lang="en-US" sz="1200" b="0" i="0" kern="1200" baseline="0" dirty="0">
                <a:solidFill>
                  <a:schemeClr val="tx1"/>
                </a:solidFill>
                <a:effectLst/>
                <a:latin typeface="+mn-lt"/>
                <a:ea typeface="+mn-ea"/>
                <a:cs typeface="+mn-cs"/>
              </a:rPr>
              <a:t> of any future opportunities.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are also considering an optimal balance sheet structure to lower our cost of capital.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FY25 dividend yield of 1.6% is </a:t>
            </a:r>
            <a:r>
              <a:rPr lang="en-US" sz="1200" b="0" i="0" kern="1200" dirty="0">
                <a:solidFill>
                  <a:schemeClr val="tx1"/>
                </a:solidFill>
                <a:effectLst/>
                <a:latin typeface="+mn-lt"/>
                <a:ea typeface="+mn-ea"/>
                <a:cs typeface="+mn-cs"/>
              </a:rPr>
              <a:t>supported by a 50% share price increase – delivering meaningful total shareholder returns and a market cap of</a:t>
            </a:r>
            <a:r>
              <a:rPr lang="en-US" sz="1200" b="0" i="0" kern="1200" baseline="0" dirty="0">
                <a:solidFill>
                  <a:schemeClr val="tx1"/>
                </a:solidFill>
                <a:effectLst/>
                <a:latin typeface="+mn-lt"/>
                <a:ea typeface="+mn-ea"/>
                <a:cs typeface="+mn-cs"/>
              </a:rPr>
              <a:t> approximately $9 billion.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This is effective </a:t>
            </a:r>
            <a:r>
              <a:rPr lang="en-US" sz="1200" b="0" i="0" kern="1200" dirty="0">
                <a:solidFill>
                  <a:schemeClr val="tx1"/>
                </a:solidFill>
                <a:effectLst/>
                <a:latin typeface="+mn-lt"/>
                <a:ea typeface="+mn-ea"/>
                <a:cs typeface="+mn-cs"/>
              </a:rPr>
              <a:t>capital allocation in action -</a:t>
            </a:r>
            <a:r>
              <a:rPr lang="en-US" sz="1200" b="0"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funding</a:t>
            </a:r>
            <a:r>
              <a:rPr lang="en-US" sz="1200" b="0" i="0" kern="1200" dirty="0">
                <a:solidFill>
                  <a:schemeClr val="tx1"/>
                </a:solidFill>
                <a:effectLst/>
                <a:latin typeface="+mn-lt"/>
                <a:ea typeface="+mn-ea"/>
                <a:cs typeface="+mn-cs"/>
              </a:rPr>
              <a:t> growth, </a:t>
            </a:r>
            <a:r>
              <a:rPr lang="en-US" sz="1200" b="1" i="0" kern="1200" dirty="0">
                <a:solidFill>
                  <a:schemeClr val="tx1"/>
                </a:solidFill>
                <a:effectLst/>
                <a:latin typeface="+mn-lt"/>
                <a:ea typeface="+mn-ea"/>
                <a:cs typeface="+mn-cs"/>
              </a:rPr>
              <a:t>maintaining</a:t>
            </a:r>
            <a:r>
              <a:rPr lang="en-US" sz="1200" b="0" i="0" kern="1200" dirty="0">
                <a:solidFill>
                  <a:schemeClr val="tx1"/>
                </a:solidFill>
                <a:effectLst/>
                <a:latin typeface="+mn-lt"/>
                <a:ea typeface="+mn-ea"/>
                <a:cs typeface="+mn-cs"/>
              </a:rPr>
              <a:t> flexibility, and delivering consistent returns.</a:t>
            </a:r>
          </a:p>
          <a:p>
            <a:endParaRPr lang="en-ZA"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6C1ED-94FB-4B6A-9244-62ADF28012A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460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17:</a:t>
            </a:r>
          </a:p>
          <a:p>
            <a:br>
              <a:rPr lang="en-US" baseline="0" dirty="0"/>
            </a:br>
            <a:r>
              <a:rPr lang="en-US" baseline="0" dirty="0"/>
              <a:t>In conclusion...</a:t>
            </a:r>
            <a:endParaRPr lang="en-ZA" dirty="0"/>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17</a:t>
            </a:fld>
            <a:endParaRPr lang="en-ZA"/>
          </a:p>
        </p:txBody>
      </p:sp>
    </p:spTree>
    <p:extLst>
      <p:ext uri="{BB962C8B-B14F-4D97-AF65-F5344CB8AC3E}">
        <p14:creationId xmlns:p14="http://schemas.microsoft.com/office/powerpoint/2010/main" val="478409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Slide 18:</a:t>
            </a:r>
          </a:p>
          <a:p>
            <a:endParaRPr lang="en-US" b="1" dirty="0">
              <a:latin typeface="+mn-lt"/>
            </a:endParaRPr>
          </a:p>
          <a:p>
            <a:r>
              <a:rPr lang="en-US" sz="1200" b="0" i="0" kern="1200" dirty="0">
                <a:solidFill>
                  <a:schemeClr val="tx1"/>
                </a:solidFill>
                <a:effectLst/>
                <a:latin typeface="+mn-lt"/>
                <a:ea typeface="+mn-ea"/>
                <a:cs typeface="+mn-cs"/>
              </a:rPr>
              <a:t>Our FY26 guidance reflects </a:t>
            </a:r>
            <a:r>
              <a:rPr lang="en-US" sz="1200" b="1" i="0" kern="1200" dirty="0">
                <a:solidFill>
                  <a:schemeClr val="tx1"/>
                </a:solidFill>
                <a:effectLst/>
                <a:latin typeface="+mn-lt"/>
                <a:ea typeface="+mn-ea"/>
                <a:cs typeface="+mn-cs"/>
              </a:rPr>
              <a:t>consistency and confidence </a:t>
            </a:r>
            <a:r>
              <a:rPr lang="en-US" sz="1200" b="0" i="0" kern="1200" dirty="0">
                <a:solidFill>
                  <a:schemeClr val="tx1"/>
                </a:solidFill>
                <a:effectLst/>
                <a:latin typeface="+mn-lt"/>
                <a:ea typeface="+mn-ea"/>
                <a:cs typeface="+mn-cs"/>
              </a:rPr>
              <a:t>in our planning and cash flows.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aimed at ensuring sustainable operations</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where safety and long-term viability are </a:t>
            </a:r>
            <a:r>
              <a:rPr lang="en-US" sz="1200" b="1" i="0" kern="1200" dirty="0">
                <a:solidFill>
                  <a:schemeClr val="tx1"/>
                </a:solidFill>
                <a:effectLst/>
                <a:latin typeface="+mn-lt"/>
                <a:ea typeface="+mn-ea"/>
                <a:cs typeface="+mn-cs"/>
              </a:rPr>
              <a:t>non-negotiable</a:t>
            </a:r>
            <a:r>
              <a:rPr lang="en-US" sz="1200" b="0" i="0" kern="1200" dirty="0">
                <a:solidFill>
                  <a:schemeClr val="tx1"/>
                </a:solidFill>
                <a:effectLst/>
                <a:latin typeface="+mn-lt"/>
                <a:ea typeface="+mn-ea"/>
                <a:cs typeface="+mn-cs"/>
              </a:rPr>
              <a:t>. </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Production guidance remains </a:t>
            </a:r>
            <a:r>
              <a:rPr lang="en-US" sz="1200" b="1" i="0" kern="1200" dirty="0">
                <a:solidFill>
                  <a:schemeClr val="tx1"/>
                </a:solidFill>
                <a:effectLst/>
                <a:latin typeface="+mn-lt"/>
                <a:ea typeface="+mn-ea"/>
                <a:cs typeface="+mn-cs"/>
              </a:rPr>
              <a:t>steady</a:t>
            </a:r>
            <a:r>
              <a:rPr lang="en-US" sz="1200" b="0" i="0" kern="1200" dirty="0">
                <a:solidFill>
                  <a:schemeClr val="tx1"/>
                </a:solidFill>
                <a:effectLst/>
                <a:latin typeface="+mn-lt"/>
                <a:ea typeface="+mn-ea"/>
                <a:cs typeface="+mn-cs"/>
              </a:rPr>
              <a:t> at 1.4 to 1.5 million ounces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level at which we have shown that our orebodies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can deliver</a:t>
            </a:r>
            <a:r>
              <a:rPr lang="en-US" sz="1200" b="0" i="0" kern="1200" baseline="0" dirty="0">
                <a:solidFill>
                  <a:schemeClr val="tx1"/>
                </a:solidFill>
                <a:effectLst/>
                <a:latin typeface="+mn-lt"/>
                <a:ea typeface="+mn-ea"/>
                <a:cs typeface="+mn-cs"/>
              </a:rPr>
              <a:t> on </a:t>
            </a:r>
            <a:r>
              <a:rPr lang="en-US" sz="1200" b="1" i="0" kern="1200" dirty="0">
                <a:solidFill>
                  <a:schemeClr val="tx1"/>
                </a:solidFill>
                <a:effectLst/>
                <a:latin typeface="+mn-lt"/>
                <a:ea typeface="+mn-ea"/>
                <a:cs typeface="+mn-cs"/>
              </a:rPr>
              <a:t>safely</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Underground recovered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grade stays strong at above 5.8 grams per </a:t>
            </a:r>
            <a:r>
              <a:rPr lang="en-US" sz="1200" b="0" i="0" kern="1200" dirty="0" err="1">
                <a:solidFill>
                  <a:schemeClr val="tx1"/>
                </a:solidFill>
                <a:effectLst/>
                <a:latin typeface="+mn-lt"/>
                <a:ea typeface="+mn-ea"/>
                <a:cs typeface="+mn-cs"/>
              </a:rPr>
              <a:t>tonne</a:t>
            </a:r>
            <a:r>
              <a:rPr lang="en-US" sz="1200" b="0" i="0" kern="1200" baseline="0" dirty="0">
                <a:solidFill>
                  <a:schemeClr val="tx1"/>
                </a:solidFill>
                <a:effectLst/>
                <a:latin typeface="+mn-lt"/>
                <a:ea typeface="+mn-ea"/>
                <a:cs typeface="+mn-cs"/>
              </a:rPr>
              <a:t>.</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a:t>
            </a:r>
            <a:r>
              <a:rPr lang="en-US" sz="1200" b="0" i="0" kern="1200" baseline="0" dirty="0">
                <a:solidFill>
                  <a:schemeClr val="tx1"/>
                </a:solidFill>
                <a:effectLst/>
                <a:latin typeface="+mn-lt"/>
                <a:ea typeface="+mn-ea"/>
                <a:cs typeface="+mn-cs"/>
              </a:rPr>
              <a:t>-in sustaining costs are planned to rise </a:t>
            </a:r>
            <a:r>
              <a:rPr lang="en-US" sz="1200" b="0" i="0" kern="1200" dirty="0">
                <a:solidFill>
                  <a:schemeClr val="tx1"/>
                </a:solidFill>
                <a:effectLst/>
                <a:latin typeface="+mn-lt"/>
                <a:ea typeface="+mn-ea"/>
                <a:cs typeface="+mn-cs"/>
              </a:rPr>
              <a:t>to between R1.15 and R1.22 million per kilogram, driven mainly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by mining inflation and higher sustaining capex.</a:t>
            </a:r>
          </a:p>
          <a:p>
            <a:br>
              <a:rPr lang="en-US" sz="1200" b="0" i="0" kern="1200" dirty="0">
                <a:solidFill>
                  <a:schemeClr val="tx1"/>
                </a:solidFill>
                <a:effectLst/>
                <a:latin typeface="+mn-lt"/>
                <a:ea typeface="+mn-ea"/>
                <a:cs typeface="+mn-cs"/>
              </a:rPr>
            </a:br>
            <a:r>
              <a:rPr lang="en-US" b="0" i="0" dirty="0">
                <a:solidFill>
                  <a:srgbClr val="424242"/>
                </a:solidFill>
                <a:effectLst/>
                <a:latin typeface="+mn-lt"/>
              </a:rPr>
              <a:t>Total capital expenditure rises to $700 million, driven </a:t>
            </a:r>
            <a:r>
              <a:rPr lang="en-US" b="1" i="0" dirty="0">
                <a:solidFill>
                  <a:srgbClr val="424242"/>
                </a:solidFill>
                <a:effectLst/>
                <a:latin typeface="+mn-lt"/>
              </a:rPr>
              <a:t>by</a:t>
            </a:r>
            <a:r>
              <a:rPr lang="en-US" b="0" i="0" dirty="0">
                <a:solidFill>
                  <a:srgbClr val="424242"/>
                </a:solidFill>
                <a:effectLst/>
                <a:latin typeface="+mn-lt"/>
              </a:rPr>
              <a:t> fleet replacement at Hidden Valley, and </a:t>
            </a:r>
            <a:r>
              <a:rPr lang="en-US" b="1" i="0" dirty="0">
                <a:solidFill>
                  <a:srgbClr val="424242"/>
                </a:solidFill>
                <a:effectLst/>
                <a:latin typeface="+mn-lt"/>
              </a:rPr>
              <a:t>advancing</a:t>
            </a:r>
            <a:r>
              <a:rPr lang="en-US" b="0" i="0" baseline="0" dirty="0">
                <a:solidFill>
                  <a:srgbClr val="424242"/>
                </a:solidFill>
                <a:effectLst/>
                <a:latin typeface="+mn-lt"/>
              </a:rPr>
              <a:t> the projects </a:t>
            </a:r>
            <a:r>
              <a:rPr lang="en-US" b="0" i="0" dirty="0">
                <a:solidFill>
                  <a:srgbClr val="424242"/>
                </a:solidFill>
                <a:effectLst/>
                <a:latin typeface="+mn-lt"/>
              </a:rPr>
              <a:t>at Moab Khotsong, Mponeng, and Mine Waste Solutions. </a:t>
            </a:r>
          </a:p>
          <a:p>
            <a:endParaRPr lang="en-US" sz="1200" b="1" i="0" kern="1200" dirty="0">
              <a:solidFill>
                <a:srgbClr val="424242"/>
              </a:solidFill>
              <a:effectLst/>
              <a:latin typeface="+mn-lt"/>
              <a:ea typeface="+mn-ea"/>
              <a:cs typeface="+mn-cs"/>
            </a:endParaRPr>
          </a:p>
          <a:p>
            <a:r>
              <a:rPr lang="en-US" sz="1200" b="0" i="0" kern="1200" dirty="0">
                <a:solidFill>
                  <a:schemeClr val="tx1"/>
                </a:solidFill>
                <a:effectLst/>
                <a:latin typeface="+mn-lt"/>
                <a:ea typeface="+mn-ea"/>
                <a:cs typeface="+mn-cs"/>
              </a:rPr>
              <a:t>We expect to close the MAC Copper transaction in October, with </a:t>
            </a:r>
            <a:r>
              <a:rPr lang="en-US" sz="1200" b="0" i="0" kern="1200" baseline="0" dirty="0">
                <a:solidFill>
                  <a:schemeClr val="tx1"/>
                </a:solidFill>
                <a:effectLst/>
                <a:latin typeface="+mn-lt"/>
                <a:ea typeface="+mn-ea"/>
                <a:cs typeface="+mn-cs"/>
              </a:rPr>
              <a:t>a final investment decision expected on the Eva Copper project later this year.</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positive impact of these catalysts will further transform our equity story, and we’ll update the market at our half-year results in late February 2026.</a:t>
            </a:r>
          </a:p>
          <a:p>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 breakdown of our production, grade, capex and life-of-mine for each of our current operations is available on our website.</a:t>
            </a:r>
            <a:endParaRPr lang="en-US" sz="1200" b="0" i="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18</a:t>
            </a:fld>
            <a:endParaRPr lang="en-ZA"/>
          </a:p>
        </p:txBody>
      </p:sp>
    </p:spTree>
    <p:extLst>
      <p:ext uri="{BB962C8B-B14F-4D97-AF65-F5344CB8AC3E}">
        <p14:creationId xmlns:p14="http://schemas.microsoft.com/office/powerpoint/2010/main" val="2324531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Slide 19:</a:t>
            </a:r>
          </a:p>
          <a:p>
            <a:endParaRPr lang="en-US" dirty="0">
              <a:latin typeface="+mn-lt"/>
            </a:endParaRPr>
          </a:p>
          <a:p>
            <a:r>
              <a:rPr lang="en-US" b="0" dirty="0">
                <a:latin typeface="+mn-lt"/>
              </a:rPr>
              <a:t>As we mark 75 years of Harmony, we do so with </a:t>
            </a:r>
            <a:r>
              <a:rPr lang="en-US" b="1" dirty="0">
                <a:latin typeface="+mn-lt"/>
              </a:rPr>
              <a:t>pride</a:t>
            </a:r>
            <a:r>
              <a:rPr lang="en-US" b="0" dirty="0">
                <a:latin typeface="+mn-lt"/>
              </a:rPr>
              <a:t> in our legacy, and </a:t>
            </a:r>
            <a:r>
              <a:rPr lang="en-US" b="1" dirty="0">
                <a:latin typeface="+mn-lt"/>
              </a:rPr>
              <a:t>confidence </a:t>
            </a:r>
            <a:r>
              <a:rPr lang="en-US" b="0" dirty="0">
                <a:latin typeface="+mn-lt"/>
              </a:rPr>
              <a:t>in our future.</a:t>
            </a:r>
          </a:p>
          <a:p>
            <a:endParaRPr lang="en-US" b="0" dirty="0">
              <a:latin typeface="+mn-lt"/>
            </a:endParaRPr>
          </a:p>
          <a:p>
            <a:r>
              <a:rPr lang="en-US" sz="1200" b="0" i="0" kern="1200" dirty="0">
                <a:solidFill>
                  <a:schemeClr val="tx1"/>
                </a:solidFill>
                <a:effectLst/>
                <a:latin typeface="+mn-lt"/>
                <a:ea typeface="+mn-ea"/>
                <a:cs typeface="+mn-cs"/>
              </a:rPr>
              <a:t>We have a globally significant resource base</a:t>
            </a:r>
            <a:r>
              <a:rPr lang="en-US" sz="1200" b="0" i="0" kern="1200" baseline="0" dirty="0">
                <a:solidFill>
                  <a:schemeClr val="tx1"/>
                </a:solidFill>
                <a:effectLst/>
                <a:latin typeface="+mn-lt"/>
                <a:ea typeface="+mn-ea"/>
                <a:cs typeface="+mn-cs"/>
              </a:rPr>
              <a:t> of </a:t>
            </a:r>
            <a:r>
              <a:rPr lang="en-US" sz="1200" b="0" i="0" kern="1200" dirty="0">
                <a:solidFill>
                  <a:schemeClr val="tx1"/>
                </a:solidFill>
                <a:effectLst/>
                <a:latin typeface="+mn-lt"/>
                <a:ea typeface="+mn-ea"/>
                <a:cs typeface="+mn-cs"/>
              </a:rPr>
              <a:t>136</a:t>
            </a:r>
            <a:r>
              <a:rPr lang="en-US" sz="1200" b="0" i="0" kern="1200" baseline="0" dirty="0">
                <a:solidFill>
                  <a:schemeClr val="tx1"/>
                </a:solidFill>
                <a:effectLst/>
                <a:latin typeface="+mn-lt"/>
                <a:ea typeface="+mn-ea"/>
                <a:cs typeface="+mn-cs"/>
              </a:rPr>
              <a:t> million ounces </a:t>
            </a:r>
            <a:r>
              <a:rPr lang="en-US" sz="1200" b="0" i="0" kern="1200" dirty="0">
                <a:solidFill>
                  <a:schemeClr val="tx1"/>
                </a:solidFill>
                <a:effectLst/>
                <a:latin typeface="+mn-lt"/>
                <a:ea typeface="+mn-ea"/>
                <a:cs typeface="+mn-cs"/>
              </a:rPr>
              <a:t>in resources, and 37 million ounces in reserves</a:t>
            </a:r>
            <a:r>
              <a:rPr lang="en-US" sz="1200" b="0" i="0" kern="1200" baseline="0" dirty="0">
                <a:solidFill>
                  <a:schemeClr val="tx1"/>
                </a:solidFill>
                <a:effectLst/>
                <a:latin typeface="+mn-lt"/>
                <a:ea typeface="+mn-ea"/>
                <a:cs typeface="+mn-cs"/>
              </a:rPr>
              <a:t> in gold </a:t>
            </a:r>
            <a:r>
              <a:rPr lang="en-US" sz="1200" b="1" i="0" kern="1200" baseline="0" dirty="0">
                <a:solidFill>
                  <a:schemeClr val="tx1"/>
                </a:solidFill>
                <a:effectLst/>
                <a:latin typeface="+mn-lt"/>
                <a:ea typeface="+mn-ea"/>
                <a:cs typeface="+mn-cs"/>
              </a:rPr>
              <a:t>and</a:t>
            </a:r>
            <a:r>
              <a:rPr lang="en-US" sz="1200" b="0" i="0" kern="1200" baseline="0" dirty="0">
                <a:solidFill>
                  <a:schemeClr val="tx1"/>
                </a:solidFill>
                <a:effectLst/>
                <a:latin typeface="+mn-lt"/>
                <a:ea typeface="+mn-ea"/>
                <a:cs typeface="+mn-cs"/>
              </a:rPr>
              <a:t> gold equivalents.</a:t>
            </a: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r>
              <a:rPr lang="en-US" b="0" i="0" dirty="0">
                <a:solidFill>
                  <a:srgbClr val="424242"/>
                </a:solidFill>
                <a:effectLst/>
                <a:latin typeface="+mn-lt"/>
              </a:rPr>
              <a:t>Our strategy</a:t>
            </a:r>
            <a:r>
              <a:rPr lang="en-US" b="0" i="0" baseline="0" dirty="0">
                <a:solidFill>
                  <a:srgbClr val="424242"/>
                </a:solidFill>
                <a:effectLst/>
                <a:latin typeface="+mn-lt"/>
              </a:rPr>
              <a:t> of producing safe, profitable ounces, is </a:t>
            </a:r>
            <a:r>
              <a:rPr lang="en-US" b="1" i="0" baseline="0" dirty="0">
                <a:solidFill>
                  <a:srgbClr val="424242"/>
                </a:solidFill>
                <a:effectLst/>
                <a:latin typeface="+mn-lt"/>
              </a:rPr>
              <a:t>clear</a:t>
            </a:r>
            <a:r>
              <a:rPr lang="en-US" b="0" i="0" baseline="0" dirty="0">
                <a:solidFill>
                  <a:srgbClr val="424242"/>
                </a:solidFill>
                <a:effectLst/>
                <a:latin typeface="+mn-lt"/>
              </a:rPr>
              <a:t>. </a:t>
            </a:r>
          </a:p>
          <a:p>
            <a:endParaRPr lang="en-US" b="0" i="0" baseline="0" dirty="0">
              <a:solidFill>
                <a:srgbClr val="424242"/>
              </a:solidFill>
              <a:effectLst/>
              <a:latin typeface="+mn-lt"/>
            </a:endParaRPr>
          </a:p>
          <a:p>
            <a:r>
              <a:rPr lang="en-US" sz="1200" b="0" i="0" kern="1200" dirty="0">
                <a:solidFill>
                  <a:schemeClr val="tx1"/>
                </a:solidFill>
                <a:effectLst/>
                <a:latin typeface="+mn-lt"/>
                <a:ea typeface="+mn-ea"/>
                <a:cs typeface="+mn-cs"/>
              </a:rPr>
              <a:t>Sustainability is not an add-on; it’s </a:t>
            </a:r>
            <a:r>
              <a:rPr lang="en-US" sz="1200" b="1" i="0" kern="1200" dirty="0">
                <a:solidFill>
                  <a:schemeClr val="tx1"/>
                </a:solidFill>
                <a:effectLst/>
                <a:latin typeface="+mn-lt"/>
                <a:ea typeface="+mn-ea"/>
                <a:cs typeface="+mn-cs"/>
              </a:rPr>
              <a:t>embedded</a:t>
            </a:r>
            <a:r>
              <a:rPr lang="en-US" sz="1200" b="0" i="0" kern="1200" dirty="0">
                <a:solidFill>
                  <a:schemeClr val="tx1"/>
                </a:solidFill>
                <a:effectLst/>
                <a:latin typeface="+mn-lt"/>
                <a:ea typeface="+mn-ea"/>
                <a:cs typeface="+mn-cs"/>
              </a:rPr>
              <a:t> into our planning, </a:t>
            </a:r>
            <a:r>
              <a:rPr lang="en-US" sz="1200" b="1" i="0" kern="1200" dirty="0">
                <a:solidFill>
                  <a:schemeClr val="tx1"/>
                </a:solidFill>
                <a:effectLst/>
                <a:latin typeface="+mn-lt"/>
                <a:ea typeface="+mn-ea"/>
                <a:cs typeface="+mn-cs"/>
              </a:rPr>
              <a:t>how</a:t>
            </a:r>
            <a:r>
              <a:rPr lang="en-US" sz="1200" b="0" i="0" kern="1200" dirty="0">
                <a:solidFill>
                  <a:schemeClr val="tx1"/>
                </a:solidFill>
                <a:effectLst/>
                <a:latin typeface="+mn-lt"/>
                <a:ea typeface="+mn-ea"/>
                <a:cs typeface="+mn-cs"/>
              </a:rPr>
              <a:t> we mine, and </a:t>
            </a:r>
            <a:r>
              <a:rPr lang="en-US" sz="1200" b="1" i="0" kern="1200" dirty="0">
                <a:solidFill>
                  <a:schemeClr val="tx1"/>
                </a:solidFill>
                <a:effectLst/>
                <a:latin typeface="+mn-lt"/>
                <a:ea typeface="+mn-ea"/>
                <a:cs typeface="+mn-cs"/>
              </a:rPr>
              <a:t>how</a:t>
            </a:r>
            <a:r>
              <a:rPr lang="en-US" sz="1200" b="0" i="0" kern="1200" dirty="0">
                <a:solidFill>
                  <a:schemeClr val="tx1"/>
                </a:solidFill>
                <a:effectLst/>
                <a:latin typeface="+mn-lt"/>
                <a:ea typeface="+mn-ea"/>
                <a:cs typeface="+mn-cs"/>
              </a:rPr>
              <a:t> we grow.</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external recognition of our sustainable development framework illustrates our commitment to responsible mining and long-term value creation.</a:t>
            </a:r>
          </a:p>
          <a:p>
            <a:endParaRPr lang="en-US" b="0" i="0" baseline="0" dirty="0">
              <a:solidFill>
                <a:srgbClr val="424242"/>
              </a:solidFill>
              <a:effectLst/>
              <a:latin typeface="+mn-lt"/>
            </a:endParaRPr>
          </a:p>
          <a:p>
            <a:r>
              <a:rPr lang="en-US" b="0" i="0" baseline="0" dirty="0">
                <a:solidFill>
                  <a:srgbClr val="424242"/>
                </a:solidFill>
                <a:effectLst/>
                <a:latin typeface="+mn-lt"/>
              </a:rPr>
              <a:t>We </a:t>
            </a:r>
            <a:r>
              <a:rPr lang="en-US" b="0" i="0" dirty="0">
                <a:solidFill>
                  <a:srgbClr val="424242"/>
                </a:solidFill>
                <a:effectLst/>
                <a:latin typeface="+mn-lt"/>
              </a:rPr>
              <a:t>prioritise </a:t>
            </a:r>
            <a:r>
              <a:rPr lang="en-US" b="1" i="0" dirty="0">
                <a:solidFill>
                  <a:srgbClr val="424242"/>
                </a:solidFill>
                <a:effectLst/>
                <a:latin typeface="+mn-lt"/>
              </a:rPr>
              <a:t>value </a:t>
            </a:r>
            <a:r>
              <a:rPr lang="en-US" b="0" i="0" dirty="0">
                <a:solidFill>
                  <a:srgbClr val="424242"/>
                </a:solidFill>
                <a:effectLst/>
                <a:latin typeface="+mn-lt"/>
              </a:rPr>
              <a:t>over volume, </a:t>
            </a:r>
            <a:r>
              <a:rPr lang="en-US" b="1" i="0" dirty="0">
                <a:solidFill>
                  <a:srgbClr val="424242"/>
                </a:solidFill>
                <a:effectLst/>
                <a:latin typeface="+mn-lt"/>
              </a:rPr>
              <a:t>investing </a:t>
            </a:r>
            <a:r>
              <a:rPr lang="en-US" b="0" i="0" dirty="0">
                <a:solidFill>
                  <a:srgbClr val="424242"/>
                </a:solidFill>
                <a:effectLst/>
                <a:latin typeface="+mn-lt"/>
              </a:rPr>
              <a:t>in high-grade gold and copper assets, </a:t>
            </a:r>
            <a:r>
              <a:rPr lang="en-US" b="1" i="0" dirty="0">
                <a:solidFill>
                  <a:srgbClr val="424242"/>
                </a:solidFill>
                <a:effectLst/>
                <a:latin typeface="+mn-lt"/>
              </a:rPr>
              <a:t>while </a:t>
            </a:r>
            <a:r>
              <a:rPr lang="en-US" b="0" i="0" dirty="0">
                <a:solidFill>
                  <a:srgbClr val="424242"/>
                </a:solidFill>
                <a:effectLst/>
                <a:latin typeface="+mn-lt"/>
              </a:rPr>
              <a:t>diversifying geographically. </a:t>
            </a:r>
          </a:p>
          <a:p>
            <a:endParaRPr lang="en-US" b="0" i="0" baseline="0" dirty="0">
              <a:solidFill>
                <a:srgbClr val="424242"/>
              </a:solidFill>
              <a:effectLst/>
              <a:latin typeface="+mn-lt"/>
            </a:endParaRPr>
          </a:p>
          <a:p>
            <a:r>
              <a:rPr lang="en-US" b="0" i="0" baseline="0" dirty="0">
                <a:solidFill>
                  <a:srgbClr val="424242"/>
                </a:solidFill>
                <a:effectLst/>
                <a:latin typeface="+mn-lt"/>
              </a:rPr>
              <a:t>This is </a:t>
            </a:r>
            <a:r>
              <a:rPr lang="en-US" b="0" i="0" dirty="0">
                <a:solidFill>
                  <a:srgbClr val="424242"/>
                </a:solidFill>
                <a:effectLst/>
                <a:latin typeface="+mn-lt"/>
              </a:rPr>
              <a:t>aimed at benefiting ALL stakeholders while </a:t>
            </a:r>
            <a:r>
              <a:rPr lang="en-US" b="1" i="0" dirty="0">
                <a:solidFill>
                  <a:srgbClr val="424242"/>
                </a:solidFill>
                <a:effectLst/>
                <a:latin typeface="+mn-lt"/>
              </a:rPr>
              <a:t>protecting</a:t>
            </a:r>
            <a:r>
              <a:rPr lang="en-US" b="0" i="0" dirty="0">
                <a:solidFill>
                  <a:srgbClr val="424242"/>
                </a:solidFill>
                <a:effectLst/>
                <a:latin typeface="+mn-lt"/>
              </a:rPr>
              <a:t> and </a:t>
            </a:r>
            <a:r>
              <a:rPr lang="en-US" b="1" i="0" dirty="0">
                <a:solidFill>
                  <a:srgbClr val="424242"/>
                </a:solidFill>
                <a:effectLst/>
                <a:latin typeface="+mn-lt"/>
              </a:rPr>
              <a:t>growing</a:t>
            </a:r>
            <a:r>
              <a:rPr lang="en-US" b="0" i="0" dirty="0">
                <a:solidFill>
                  <a:srgbClr val="424242"/>
                </a:solidFill>
                <a:effectLst/>
                <a:latin typeface="+mn-lt"/>
              </a:rPr>
              <a:t> shareholder value through </a:t>
            </a:r>
            <a:r>
              <a:rPr lang="en-US" b="1" i="0" dirty="0">
                <a:solidFill>
                  <a:srgbClr val="424242"/>
                </a:solidFill>
                <a:effectLst/>
                <a:latin typeface="+mn-lt"/>
              </a:rPr>
              <a:t>responsible and effective capital allocation. </a:t>
            </a:r>
          </a:p>
          <a:p>
            <a:endParaRPr lang="en-US" b="0" i="0" dirty="0">
              <a:solidFill>
                <a:srgbClr val="424242"/>
              </a:solidFill>
              <a:effectLst/>
              <a:latin typeface="+mn-lt"/>
            </a:endParaRPr>
          </a:p>
          <a:p>
            <a:r>
              <a:rPr lang="en-US" b="0" i="0" dirty="0">
                <a:solidFill>
                  <a:srgbClr val="424242"/>
                </a:solidFill>
                <a:effectLst/>
                <a:latin typeface="+mn-lt"/>
              </a:rPr>
              <a:t>Thank you</a:t>
            </a:r>
            <a:endParaRPr lang="en-ZA" b="0" dirty="0">
              <a:latin typeface="+mn-lt"/>
            </a:endParaRPr>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19</a:t>
            </a:fld>
            <a:endParaRPr lang="en-ZA"/>
          </a:p>
        </p:txBody>
      </p:sp>
    </p:spTree>
    <p:extLst>
      <p:ext uri="{BB962C8B-B14F-4D97-AF65-F5344CB8AC3E}">
        <p14:creationId xmlns:p14="http://schemas.microsoft.com/office/powerpoint/2010/main" val="47015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Slide 2:</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Before we begin, please take note of our Safe Harbour Statement. </a:t>
            </a:r>
          </a:p>
          <a:p>
            <a:endParaRPr lang="en-ZA"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2</a:t>
            </a:fld>
            <a:endParaRPr lang="en-ZA"/>
          </a:p>
        </p:txBody>
      </p:sp>
    </p:spTree>
    <p:extLst>
      <p:ext uri="{BB962C8B-B14F-4D97-AF65-F5344CB8AC3E}">
        <p14:creationId xmlns:p14="http://schemas.microsoft.com/office/powerpoint/2010/main" val="118969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6C1ED-94FB-4B6A-9244-62ADF28012A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528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21</a:t>
            </a:fld>
            <a:endParaRPr lang="en-ZA"/>
          </a:p>
        </p:txBody>
      </p:sp>
    </p:spTree>
    <p:extLst>
      <p:ext uri="{BB962C8B-B14F-4D97-AF65-F5344CB8AC3E}">
        <p14:creationId xmlns:p14="http://schemas.microsoft.com/office/powerpoint/2010/main" val="263586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3:</a:t>
            </a:r>
          </a:p>
          <a:p>
            <a:endParaRPr lang="en-US" baseline="0" dirty="0"/>
          </a:p>
          <a:p>
            <a:r>
              <a:rPr lang="en-US" sz="1200" b="0" i="0" kern="1200" dirty="0">
                <a:solidFill>
                  <a:schemeClr val="tx1"/>
                </a:solidFill>
                <a:effectLst/>
                <a:latin typeface="+mn-lt"/>
                <a:ea typeface="+mn-ea"/>
                <a:cs typeface="+mn-cs"/>
              </a:rPr>
              <a:t>Harmony is an industry leader and gold mining specialist with a growing copper footprint.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company is </a:t>
            </a:r>
            <a:r>
              <a:rPr lang="en-US" sz="1200" b="1" i="0" kern="1200" dirty="0">
                <a:solidFill>
                  <a:schemeClr val="tx1"/>
                </a:solidFill>
                <a:effectLst/>
                <a:latin typeface="+mn-lt"/>
                <a:ea typeface="+mn-ea"/>
                <a:cs typeface="+mn-cs"/>
              </a:rPr>
              <a:t>built</a:t>
            </a:r>
            <a:r>
              <a:rPr lang="en-US" sz="1200" b="0" i="0" kern="1200" dirty="0">
                <a:solidFill>
                  <a:schemeClr val="tx1"/>
                </a:solidFill>
                <a:effectLst/>
                <a:latin typeface="+mn-lt"/>
                <a:ea typeface="+mn-ea"/>
                <a:cs typeface="+mn-cs"/>
              </a:rPr>
              <a:t> on purpose and </a:t>
            </a:r>
            <a:r>
              <a:rPr lang="en-US" sz="1200" b="1" i="0" kern="1200" dirty="0">
                <a:solidFill>
                  <a:schemeClr val="tx1"/>
                </a:solidFill>
                <a:effectLst/>
                <a:latin typeface="+mn-lt"/>
                <a:ea typeface="+mn-ea"/>
                <a:cs typeface="+mn-cs"/>
              </a:rPr>
              <a:t>positioned</a:t>
            </a:r>
            <a:r>
              <a:rPr lang="en-US" sz="1200" b="0" i="0" kern="1200" dirty="0">
                <a:solidFill>
                  <a:schemeClr val="tx1"/>
                </a:solidFill>
                <a:effectLst/>
                <a:latin typeface="+mn-lt"/>
                <a:ea typeface="+mn-ea"/>
                <a:cs typeface="+mn-cs"/>
              </a:rPr>
              <a:t> for the future.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 operations in South Africa, Papua New Guinea and Australia, we are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just mining ounces.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are discovering,</a:t>
            </a:r>
            <a:r>
              <a:rPr lang="en-US" sz="1200" b="0" i="0" kern="1200" baseline="0" dirty="0">
                <a:solidFill>
                  <a:schemeClr val="tx1"/>
                </a:solidFill>
                <a:effectLst/>
                <a:latin typeface="+mn-lt"/>
                <a:ea typeface="+mn-ea"/>
                <a:cs typeface="+mn-cs"/>
              </a:rPr>
              <a:t> developing and delivering critical metals </a:t>
            </a:r>
            <a:r>
              <a:rPr lang="en-US" sz="1200" b="0" i="0" kern="1200" dirty="0">
                <a:solidFill>
                  <a:schemeClr val="tx1"/>
                </a:solidFill>
                <a:effectLst/>
                <a:latin typeface="+mn-lt"/>
                <a:ea typeface="+mn-ea"/>
                <a:cs typeface="+mn-cs"/>
              </a:rPr>
              <a:t>that </a:t>
            </a:r>
            <a:r>
              <a:rPr lang="en-US" sz="1200" b="1" i="0" kern="1200" dirty="0">
                <a:solidFill>
                  <a:schemeClr val="tx1"/>
                </a:solidFill>
                <a:effectLst/>
                <a:latin typeface="+mn-lt"/>
                <a:ea typeface="+mn-ea"/>
                <a:cs typeface="+mn-cs"/>
              </a:rPr>
              <a:t>sustain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world.</a:t>
            </a:r>
          </a:p>
          <a:p>
            <a:endParaRPr lang="en-US" sz="1200" b="0" i="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6C1ED-94FB-4B6A-9244-62ADF28012A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07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Slide 4:</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This year marks our 10th </a:t>
            </a:r>
            <a:r>
              <a:rPr lang="en-ZA" sz="1200" b="1" kern="1200" dirty="0">
                <a:solidFill>
                  <a:schemeClr val="tx1"/>
                </a:solidFill>
                <a:effectLst/>
                <a:latin typeface="+mn-lt"/>
                <a:ea typeface="+mn-ea"/>
                <a:cs typeface="+mn-cs"/>
              </a:rPr>
              <a:t>consecutive</a:t>
            </a:r>
            <a:r>
              <a:rPr lang="en-ZA" sz="1200" kern="1200" dirty="0">
                <a:solidFill>
                  <a:schemeClr val="tx1"/>
                </a:solidFill>
                <a:effectLst/>
                <a:latin typeface="+mn-lt"/>
                <a:ea typeface="+mn-ea"/>
                <a:cs typeface="+mn-cs"/>
              </a:rPr>
              <a:t> year of meeting guidance, </a:t>
            </a:r>
            <a:r>
              <a:rPr lang="en-US" b="0" i="0" dirty="0">
                <a:solidFill>
                  <a:srgbClr val="424242"/>
                </a:solidFill>
                <a:effectLst/>
                <a:latin typeface="Segoe Sans"/>
              </a:rPr>
              <a:t>contributing to investor confidence and long-term trust.</a:t>
            </a:r>
          </a:p>
          <a:p>
            <a:endParaRPr lang="en-US" sz="1200" b="0" i="0" kern="1200" dirty="0">
              <a:solidFill>
                <a:srgbClr val="424242"/>
              </a:solidFill>
              <a:effectLst/>
              <a:latin typeface="Segoe Sans"/>
              <a:ea typeface="+mn-ea"/>
              <a:cs typeface="+mn-cs"/>
            </a:endParaRPr>
          </a:p>
          <a:p>
            <a:r>
              <a:rPr lang="en-US" sz="1200" b="0" i="0" kern="1200" dirty="0">
                <a:solidFill>
                  <a:srgbClr val="424242"/>
                </a:solidFill>
                <a:effectLst/>
                <a:latin typeface="Segoe Sans"/>
                <a:ea typeface="+mn-ea"/>
                <a:cs typeface="+mn-cs"/>
              </a:rPr>
              <a:t>We delivered 1.48 million ounces at an All-in sustaining cost of around $1 800 per ounce.</a:t>
            </a:r>
          </a:p>
          <a:p>
            <a:endParaRPr lang="en-US" sz="1200" b="0" i="0" kern="1200" dirty="0">
              <a:solidFill>
                <a:srgbClr val="424242"/>
              </a:solidFill>
              <a:effectLst/>
              <a:latin typeface="Segoe Sans"/>
              <a:ea typeface="+mn-ea"/>
              <a:cs typeface="+mn-cs"/>
            </a:endParaRPr>
          </a:p>
          <a:p>
            <a:r>
              <a:rPr lang="en-US" sz="1200" b="0" i="0" kern="1200" dirty="0">
                <a:solidFill>
                  <a:srgbClr val="424242"/>
                </a:solidFill>
                <a:effectLst/>
                <a:latin typeface="Segoe Sans"/>
                <a:ea typeface="+mn-ea"/>
                <a:cs typeface="+mn-cs"/>
              </a:rPr>
              <a:t>Underground recovered grade increased to 6.27g/t, well above the upward-revised guidance figure. </a:t>
            </a:r>
            <a:endParaRPr lang="en-ZA"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This </a:t>
            </a:r>
            <a:r>
              <a:rPr lang="en-ZA" sz="1200" kern="1200" dirty="0">
                <a:solidFill>
                  <a:schemeClr val="tx1"/>
                </a:solidFill>
                <a:effectLst/>
                <a:latin typeface="+mn-lt"/>
                <a:ea typeface="+mn-ea"/>
                <a:cs typeface="+mn-cs"/>
              </a:rPr>
              <a:t>level of consistency is rare in our sector, and our investment case is underpinned by Responsible</a:t>
            </a:r>
            <a:r>
              <a:rPr lang="en-ZA" sz="1200" kern="1200" baseline="0" dirty="0">
                <a:solidFill>
                  <a:schemeClr val="tx1"/>
                </a:solidFill>
                <a:effectLst/>
                <a:latin typeface="+mn-lt"/>
                <a:ea typeface="+mn-ea"/>
                <a:cs typeface="+mn-cs"/>
              </a:rPr>
              <a:t> Stewardship, O</a:t>
            </a:r>
            <a:r>
              <a:rPr lang="en-ZA" sz="1200" kern="1200" dirty="0">
                <a:solidFill>
                  <a:schemeClr val="tx1"/>
                </a:solidFill>
                <a:effectLst/>
                <a:latin typeface="+mn-lt"/>
                <a:ea typeface="+mn-ea"/>
                <a:cs typeface="+mn-cs"/>
              </a:rPr>
              <a:t>perational</a:t>
            </a:r>
            <a:r>
              <a:rPr lang="en-ZA" sz="1200" kern="1200" baseline="0" dirty="0">
                <a:solidFill>
                  <a:schemeClr val="tx1"/>
                </a:solidFill>
                <a:effectLst/>
                <a:latin typeface="+mn-lt"/>
                <a:ea typeface="+mn-ea"/>
                <a:cs typeface="+mn-cs"/>
              </a:rPr>
              <a:t> Excellence</a:t>
            </a:r>
            <a:r>
              <a:rPr lang="en-ZA" sz="1200" kern="1200" dirty="0">
                <a:solidFill>
                  <a:schemeClr val="tx1"/>
                </a:solidFill>
                <a:effectLst/>
                <a:latin typeface="+mn-lt"/>
                <a:ea typeface="+mn-ea"/>
                <a:cs typeface="+mn-cs"/>
              </a:rPr>
              <a:t>, Effective Capital</a:t>
            </a:r>
            <a:r>
              <a:rPr lang="en-ZA" sz="1200" kern="1200" baseline="0" dirty="0">
                <a:solidFill>
                  <a:schemeClr val="tx1"/>
                </a:solidFill>
                <a:effectLst/>
                <a:latin typeface="+mn-lt"/>
                <a:ea typeface="+mn-ea"/>
                <a:cs typeface="+mn-cs"/>
              </a:rPr>
              <a:t> Allocation and </a:t>
            </a:r>
            <a:r>
              <a:rPr lang="en-ZA" sz="1200" b="1" kern="1200" baseline="0" dirty="0">
                <a:solidFill>
                  <a:schemeClr val="tx1"/>
                </a:solidFill>
                <a:effectLst/>
                <a:latin typeface="+mn-lt"/>
                <a:ea typeface="+mn-ea"/>
                <a:cs typeface="+mn-cs"/>
              </a:rPr>
              <a:t>Cash Certainty</a:t>
            </a:r>
            <a:r>
              <a:rPr lang="en-ZA" sz="1200" kern="1200" baseline="0" dirty="0">
                <a:solidFill>
                  <a:schemeClr val="tx1"/>
                </a:solidFill>
                <a:effectLst/>
                <a:latin typeface="+mn-lt"/>
                <a:ea typeface="+mn-ea"/>
                <a:cs typeface="+mn-cs"/>
              </a:rPr>
              <a:t>.</a:t>
            </a:r>
            <a:r>
              <a:rPr lang="en-ZA" sz="1200" kern="1200" dirty="0">
                <a:solidFill>
                  <a:schemeClr val="tx1"/>
                </a:solidFill>
                <a:effectLst/>
                <a:latin typeface="+mn-lt"/>
                <a:ea typeface="+mn-ea"/>
                <a:cs typeface="+mn-cs"/>
              </a:rPr>
              <a:t> </a:t>
            </a:r>
          </a:p>
          <a:p>
            <a:endParaRPr lang="en-ZA" sz="1200" kern="1200" baseline="0" dirty="0">
              <a:solidFill>
                <a:schemeClr val="tx1"/>
              </a:solidFill>
              <a:effectLst/>
              <a:latin typeface="+mn-lt"/>
              <a:ea typeface="+mn-ea"/>
              <a:cs typeface="+mn-cs"/>
            </a:endParaRPr>
          </a:p>
          <a:p>
            <a:r>
              <a:rPr lang="en-ZA" sz="1200" kern="1200" baseline="0" dirty="0">
                <a:solidFill>
                  <a:schemeClr val="tx1"/>
                </a:solidFill>
                <a:effectLst/>
                <a:latin typeface="+mn-lt"/>
                <a:ea typeface="+mn-ea"/>
                <a:cs typeface="+mn-cs"/>
              </a:rPr>
              <a:t>I</a:t>
            </a:r>
            <a:r>
              <a:rPr lang="en-ZA" sz="1200" kern="1200" dirty="0">
                <a:solidFill>
                  <a:schemeClr val="tx1"/>
                </a:solidFill>
                <a:effectLst/>
                <a:latin typeface="+mn-lt"/>
                <a:ea typeface="+mn-ea"/>
                <a:cs typeface="+mn-cs"/>
              </a:rPr>
              <a:t>t also reflects the </a:t>
            </a:r>
            <a:r>
              <a:rPr lang="en-ZA" sz="1200" b="1" kern="1200" dirty="0">
                <a:solidFill>
                  <a:schemeClr val="tx1"/>
                </a:solidFill>
                <a:effectLst/>
                <a:latin typeface="+mn-lt"/>
                <a:ea typeface="+mn-ea"/>
                <a:cs typeface="+mn-cs"/>
              </a:rPr>
              <a:t>structurally improved quality </a:t>
            </a:r>
            <a:r>
              <a:rPr lang="en-ZA" sz="1200" kern="1200" dirty="0">
                <a:solidFill>
                  <a:schemeClr val="tx1"/>
                </a:solidFill>
                <a:effectLst/>
                <a:latin typeface="+mn-lt"/>
                <a:ea typeface="+mn-ea"/>
                <a:cs typeface="+mn-cs"/>
              </a:rPr>
              <a:t>of our portfolio and the </a:t>
            </a:r>
            <a:r>
              <a:rPr lang="en-ZA" sz="1200" b="1" kern="1200" dirty="0">
                <a:solidFill>
                  <a:schemeClr val="tx1"/>
                </a:solidFill>
                <a:effectLst/>
                <a:latin typeface="+mn-lt"/>
                <a:ea typeface="+mn-ea"/>
                <a:cs typeface="+mn-cs"/>
              </a:rPr>
              <a:t>durability</a:t>
            </a:r>
            <a:r>
              <a:rPr lang="en-ZA" sz="1200" kern="1200" dirty="0">
                <a:solidFill>
                  <a:schemeClr val="tx1"/>
                </a:solidFill>
                <a:effectLst/>
                <a:latin typeface="+mn-lt"/>
                <a:ea typeface="+mn-ea"/>
                <a:cs typeface="+mn-cs"/>
              </a:rPr>
              <a:t> of our operating model.</a:t>
            </a:r>
          </a:p>
          <a:p>
            <a:endParaRPr lang="en-ZA" sz="1200" kern="1200" baseline="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As a result, we are generating record cash flows </a:t>
            </a:r>
            <a:r>
              <a:rPr lang="en-ZA" sz="1200" b="1" kern="1200" dirty="0">
                <a:solidFill>
                  <a:schemeClr val="tx1"/>
                </a:solidFill>
                <a:effectLst/>
                <a:latin typeface="+mn-lt"/>
                <a:ea typeface="+mn-ea"/>
                <a:cs typeface="+mn-cs"/>
              </a:rPr>
              <a:t>and</a:t>
            </a:r>
            <a:r>
              <a:rPr lang="en-ZA" sz="1200" kern="1200" dirty="0">
                <a:solidFill>
                  <a:schemeClr val="tx1"/>
                </a:solidFill>
                <a:effectLst/>
                <a:latin typeface="+mn-lt"/>
                <a:ea typeface="+mn-ea"/>
                <a:cs typeface="+mn-cs"/>
              </a:rPr>
              <a:t> have built a robust </a:t>
            </a:r>
            <a:r>
              <a:rPr lang="en-ZA" sz="1200" kern="1200" baseline="0" dirty="0">
                <a:solidFill>
                  <a:schemeClr val="tx1"/>
                </a:solidFill>
                <a:effectLst/>
                <a:latin typeface="+mn-lt"/>
                <a:ea typeface="+mn-ea"/>
                <a:cs typeface="+mn-cs"/>
              </a:rPr>
              <a:t>balance sheet. </a:t>
            </a:r>
          </a:p>
          <a:p>
            <a:endParaRPr lang="en-ZA" sz="1200" kern="1200" baseline="0" dirty="0">
              <a:solidFill>
                <a:schemeClr val="tx1"/>
              </a:solidFill>
              <a:effectLst/>
              <a:latin typeface="+mn-lt"/>
              <a:ea typeface="+mn-ea"/>
              <a:cs typeface="+mn-cs"/>
            </a:endParaRPr>
          </a:p>
          <a:p>
            <a:r>
              <a:rPr lang="en-ZA" sz="1200" kern="1200" baseline="0" dirty="0">
                <a:solidFill>
                  <a:schemeClr val="tx1"/>
                </a:solidFill>
                <a:effectLst/>
                <a:latin typeface="+mn-lt"/>
                <a:ea typeface="+mn-ea"/>
                <a:cs typeface="+mn-cs"/>
              </a:rPr>
              <a:t>Our net cash position has surged to over US$620 million and we generated over $600 million in adjusted free cash flows at a record 16% margins. </a:t>
            </a:r>
          </a:p>
          <a:p>
            <a:endParaRPr lang="en-ZA" sz="1200" kern="1200" baseline="0" dirty="0">
              <a:solidFill>
                <a:schemeClr val="tx1"/>
              </a:solidFill>
              <a:effectLst/>
              <a:latin typeface="+mn-lt"/>
              <a:ea typeface="+mn-ea"/>
              <a:cs typeface="+mn-cs"/>
            </a:endParaRPr>
          </a:p>
          <a:p>
            <a:r>
              <a:rPr lang="en-ZA" sz="1200" kern="1200" baseline="0" dirty="0">
                <a:solidFill>
                  <a:schemeClr val="tx1"/>
                </a:solidFill>
                <a:effectLst/>
                <a:latin typeface="+mn-lt"/>
                <a:ea typeface="+mn-ea"/>
                <a:cs typeface="+mn-cs"/>
              </a:rPr>
              <a:t>We also announced a record dividend payout of US$133 million this financial year. </a:t>
            </a:r>
          </a:p>
          <a:p>
            <a:endParaRPr lang="en-ZA" sz="1200" kern="1200" baseline="0" dirty="0">
              <a:solidFill>
                <a:schemeClr val="tx1"/>
              </a:solidFill>
              <a:effectLst/>
              <a:latin typeface="+mn-lt"/>
              <a:ea typeface="+mn-ea"/>
              <a:cs typeface="+mn-cs"/>
            </a:endParaRPr>
          </a:p>
          <a:p>
            <a:r>
              <a:rPr lang="en-ZA" sz="1200" kern="1200" baseline="0" dirty="0">
                <a:solidFill>
                  <a:schemeClr val="tx1"/>
                </a:solidFill>
                <a:effectLst/>
                <a:latin typeface="+mn-lt"/>
                <a:ea typeface="+mn-ea"/>
                <a:cs typeface="+mn-cs"/>
              </a:rPr>
              <a:t>This sets the stage for a </a:t>
            </a:r>
            <a:r>
              <a:rPr lang="en-ZA" sz="1200" kern="1200" dirty="0">
                <a:solidFill>
                  <a:schemeClr val="tx1"/>
                </a:solidFill>
                <a:effectLst/>
                <a:latin typeface="+mn-lt"/>
                <a:ea typeface="+mn-ea"/>
                <a:cs typeface="+mn-cs"/>
              </a:rPr>
              <a:t>future powered by </a:t>
            </a:r>
            <a:r>
              <a:rPr lang="en-ZA" sz="1200" b="1" kern="1200" dirty="0">
                <a:solidFill>
                  <a:schemeClr val="tx1"/>
                </a:solidFill>
                <a:effectLst/>
                <a:latin typeface="+mn-lt"/>
                <a:ea typeface="+mn-ea"/>
                <a:cs typeface="+mn-cs"/>
              </a:rPr>
              <a:t>quality</a:t>
            </a:r>
            <a:r>
              <a:rPr lang="en-ZA" sz="1200" kern="1200" dirty="0">
                <a:solidFill>
                  <a:schemeClr val="tx1"/>
                </a:solidFill>
                <a:effectLst/>
                <a:latin typeface="+mn-lt"/>
                <a:ea typeface="+mn-ea"/>
                <a:cs typeface="+mn-cs"/>
              </a:rPr>
              <a:t> gold and </a:t>
            </a:r>
            <a:r>
              <a:rPr lang="en-ZA" sz="1200" b="1" kern="1200" dirty="0">
                <a:solidFill>
                  <a:schemeClr val="tx1"/>
                </a:solidFill>
                <a:effectLst/>
                <a:latin typeface="+mn-lt"/>
                <a:ea typeface="+mn-ea"/>
                <a:cs typeface="+mn-cs"/>
              </a:rPr>
              <a:t>meaningful </a:t>
            </a:r>
            <a:r>
              <a:rPr lang="en-ZA" sz="1200" kern="1200" dirty="0">
                <a:solidFill>
                  <a:schemeClr val="tx1"/>
                </a:solidFill>
                <a:effectLst/>
                <a:latin typeface="+mn-lt"/>
                <a:ea typeface="+mn-ea"/>
                <a:cs typeface="+mn-cs"/>
              </a:rPr>
              <a:t>copper. </a:t>
            </a:r>
          </a:p>
          <a:p>
            <a:endParaRPr lang="en-ZA"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Gold continues to anchor our business, and copper enhances portfolio resilience while amplifying our growth story.</a:t>
            </a:r>
          </a:p>
          <a:p>
            <a:endParaRPr lang="en-ZA" sz="1200" kern="1200" baseline="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MAC Copper, Eva Copper and Wafi‑</a:t>
            </a:r>
            <a:r>
              <a:rPr lang="en-ZA" sz="1200" kern="1200" dirty="0" err="1">
                <a:solidFill>
                  <a:schemeClr val="tx1"/>
                </a:solidFill>
                <a:effectLst/>
                <a:latin typeface="+mn-lt"/>
                <a:ea typeface="+mn-ea"/>
                <a:cs typeface="+mn-cs"/>
              </a:rPr>
              <a:t>Golpu</a:t>
            </a:r>
            <a:r>
              <a:rPr lang="en-ZA" sz="1200" kern="1200" dirty="0">
                <a:solidFill>
                  <a:schemeClr val="tx1"/>
                </a:solidFill>
                <a:effectLst/>
                <a:latin typeface="+mn-lt"/>
                <a:ea typeface="+mn-ea"/>
                <a:cs typeface="+mn-cs"/>
              </a:rPr>
              <a:t> are the key catalysts in this transformation as we aim to protect cash flows </a:t>
            </a:r>
            <a:r>
              <a:rPr lang="en-ZA" sz="1200" b="1" kern="1200" dirty="0">
                <a:solidFill>
                  <a:schemeClr val="tx1"/>
                </a:solidFill>
                <a:effectLst/>
                <a:latin typeface="+mn-lt"/>
                <a:ea typeface="+mn-ea"/>
                <a:cs typeface="+mn-cs"/>
              </a:rPr>
              <a:t>across</a:t>
            </a:r>
            <a:r>
              <a:rPr lang="en-ZA" sz="1200" kern="1200" dirty="0">
                <a:solidFill>
                  <a:schemeClr val="tx1"/>
                </a:solidFill>
                <a:effectLst/>
                <a:latin typeface="+mn-lt"/>
                <a:ea typeface="+mn-ea"/>
                <a:cs typeface="+mn-cs"/>
              </a:rPr>
              <a:t> commodity</a:t>
            </a:r>
            <a:r>
              <a:rPr lang="en-ZA" sz="1200" kern="1200" baseline="0" dirty="0">
                <a:solidFill>
                  <a:schemeClr val="tx1"/>
                </a:solidFill>
                <a:effectLst/>
                <a:latin typeface="+mn-lt"/>
                <a:ea typeface="+mn-ea"/>
                <a:cs typeface="+mn-cs"/>
              </a:rPr>
              <a:t> cycles</a:t>
            </a:r>
            <a:r>
              <a:rPr lang="en-ZA" sz="1200" kern="1200" dirty="0">
                <a:solidFill>
                  <a:schemeClr val="tx1"/>
                </a:solidFill>
                <a:effectLst/>
                <a:latin typeface="+mn-lt"/>
                <a:ea typeface="+mn-ea"/>
                <a:cs typeface="+mn-cs"/>
              </a:rPr>
              <a:t>.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Our success is built on trust and collaboration,</a:t>
            </a:r>
            <a:r>
              <a:rPr lang="en-ZA" sz="1200" kern="1200" baseline="0" dirty="0">
                <a:solidFill>
                  <a:schemeClr val="tx1"/>
                </a:solidFill>
                <a:effectLst/>
                <a:latin typeface="+mn-lt"/>
                <a:ea typeface="+mn-ea"/>
                <a:cs typeface="+mn-cs"/>
              </a:rPr>
              <a:t> and w</a:t>
            </a:r>
            <a:r>
              <a:rPr lang="en-ZA" sz="1200" kern="1200" dirty="0">
                <a:solidFill>
                  <a:schemeClr val="tx1"/>
                </a:solidFill>
                <a:effectLst/>
                <a:latin typeface="+mn-lt"/>
                <a:ea typeface="+mn-ea"/>
                <a:cs typeface="+mn-cs"/>
              </a:rPr>
              <a:t>e remain focused on the needs and interests of ALL our stakeholders.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This commitment positions Harmony as the </a:t>
            </a:r>
            <a:r>
              <a:rPr lang="en-ZA" sz="1200" b="1" kern="1200" dirty="0">
                <a:solidFill>
                  <a:schemeClr val="tx1"/>
                </a:solidFill>
                <a:effectLst/>
                <a:latin typeface="+mn-lt"/>
                <a:ea typeface="+mn-ea"/>
                <a:cs typeface="+mn-cs"/>
              </a:rPr>
              <a:t>partner of choice </a:t>
            </a:r>
            <a:r>
              <a:rPr lang="en-ZA" sz="1200" kern="1200" dirty="0">
                <a:solidFill>
                  <a:schemeClr val="tx1"/>
                </a:solidFill>
                <a:effectLst/>
                <a:latin typeface="+mn-lt"/>
                <a:ea typeface="+mn-ea"/>
                <a:cs typeface="+mn-cs"/>
              </a:rPr>
              <a:t>wherever we operate.</a:t>
            </a:r>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4</a:t>
            </a:fld>
            <a:endParaRPr lang="en-ZA"/>
          </a:p>
        </p:txBody>
      </p:sp>
    </p:spTree>
    <p:extLst>
      <p:ext uri="{BB962C8B-B14F-4D97-AF65-F5344CB8AC3E}">
        <p14:creationId xmlns:p14="http://schemas.microsoft.com/office/powerpoint/2010/main" val="18584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Slide 5: </a:t>
            </a:r>
          </a:p>
          <a:p>
            <a:endParaRPr lang="en-ZA" sz="1200" b="1" kern="1200" dirty="0">
              <a:solidFill>
                <a:schemeClr val="tx1"/>
              </a:solidFill>
              <a:effectLst/>
              <a:latin typeface="+mn-lt"/>
              <a:ea typeface="+mn-ea"/>
              <a:cs typeface="+mn-cs"/>
            </a:endParaRPr>
          </a:p>
          <a:p>
            <a:r>
              <a:rPr lang="en-ZA" sz="1200" b="0" kern="1200" dirty="0">
                <a:solidFill>
                  <a:schemeClr val="tx1"/>
                </a:solidFill>
                <a:effectLst/>
                <a:latin typeface="+mn-lt"/>
                <a:ea typeface="+mn-ea"/>
                <a:cs typeface="+mn-cs"/>
              </a:rPr>
              <a:t>Harmony has - for the second consecutive</a:t>
            </a:r>
            <a:r>
              <a:rPr lang="en-ZA" sz="1200" b="0" kern="1200" baseline="0" dirty="0">
                <a:solidFill>
                  <a:schemeClr val="tx1"/>
                </a:solidFill>
                <a:effectLst/>
                <a:latin typeface="+mn-lt"/>
                <a:ea typeface="+mn-ea"/>
                <a:cs typeface="+mn-cs"/>
              </a:rPr>
              <a:t> year - delivered </a:t>
            </a:r>
            <a:r>
              <a:rPr lang="en-ZA" sz="1200" b="1" kern="1200" baseline="0" dirty="0">
                <a:solidFill>
                  <a:schemeClr val="tx1"/>
                </a:solidFill>
                <a:effectLst/>
                <a:latin typeface="+mn-lt"/>
                <a:ea typeface="+mn-ea"/>
                <a:cs typeface="+mn-cs"/>
              </a:rPr>
              <a:t>r</a:t>
            </a:r>
            <a:r>
              <a:rPr lang="en-ZA" sz="1200" b="1" kern="1200" dirty="0">
                <a:solidFill>
                  <a:schemeClr val="tx1"/>
                </a:solidFill>
                <a:effectLst/>
                <a:latin typeface="+mn-lt"/>
                <a:ea typeface="+mn-ea"/>
                <a:cs typeface="+mn-cs"/>
              </a:rPr>
              <a:t>ecord‑breaking cash flows</a:t>
            </a:r>
            <a:r>
              <a:rPr lang="en-ZA" sz="1200" b="0" kern="1200" dirty="0">
                <a:solidFill>
                  <a:schemeClr val="tx1"/>
                </a:solidFill>
                <a:effectLst/>
                <a:latin typeface="+mn-lt"/>
                <a:ea typeface="+mn-ea"/>
                <a:cs typeface="+mn-cs"/>
              </a:rPr>
              <a:t>.</a:t>
            </a:r>
          </a:p>
          <a:p>
            <a:endParaRPr lang="en-ZA" sz="1200" b="0" kern="1200" dirty="0">
              <a:solidFill>
                <a:schemeClr val="tx1"/>
              </a:solidFill>
              <a:effectLst/>
              <a:latin typeface="+mn-lt"/>
              <a:ea typeface="+mn-ea"/>
              <a:cs typeface="+mn-cs"/>
            </a:endParaRPr>
          </a:p>
          <a:p>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While a record gold price has certainly assisted us, the main driver of our performance has been a combination of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adding</a:t>
            </a: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 higher-grade assets and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investing</a:t>
            </a: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 in life-of-mine extension projects. </a:t>
            </a:r>
          </a:p>
          <a:p>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a:p>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We have delivered an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unmatched</a:t>
            </a: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 </a:t>
            </a:r>
            <a:r>
              <a:rPr lang="en-US" sz="1200" b="0" dirty="0">
                <a:solidFill>
                  <a:schemeClr val="tx1"/>
                </a:solidFill>
                <a:latin typeface="Arial" panose="020B0604020202020204"/>
              </a:rPr>
              <a:t>performance, with a </a:t>
            </a: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54% growth in adjusted free cash flow – ALONGSIDE funding our approved major capital projects. </a:t>
            </a:r>
          </a:p>
          <a:p>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Cash is certainty</a:t>
            </a:r>
            <a:r>
              <a:rPr lang="en-ZA" sz="1200" kern="1200" baseline="0" dirty="0">
                <a:solidFill>
                  <a:schemeClr val="tx1"/>
                </a:solidFill>
                <a:effectLst/>
                <a:latin typeface="+mn-lt"/>
                <a:ea typeface="+mn-ea"/>
                <a:cs typeface="+mn-cs"/>
              </a:rPr>
              <a:t> </a:t>
            </a:r>
            <a:r>
              <a:rPr lang="en-ZA" sz="1200" b="1" kern="1200" baseline="0" dirty="0">
                <a:solidFill>
                  <a:schemeClr val="tx1"/>
                </a:solidFill>
                <a:effectLst/>
                <a:latin typeface="+mn-lt"/>
                <a:ea typeface="+mn-ea"/>
                <a:cs typeface="+mn-cs"/>
              </a:rPr>
              <a:t>but </a:t>
            </a:r>
            <a:r>
              <a:rPr lang="en-ZA" sz="1200" b="0" kern="1200" baseline="0" dirty="0">
                <a:solidFill>
                  <a:schemeClr val="tx1"/>
                </a:solidFill>
                <a:effectLst/>
                <a:latin typeface="+mn-lt"/>
                <a:ea typeface="+mn-ea"/>
                <a:cs typeface="+mn-cs"/>
              </a:rPr>
              <a:t>also provides us with </a:t>
            </a:r>
            <a:r>
              <a:rPr lang="en-ZA" sz="1200" b="1" kern="1200" dirty="0">
                <a:solidFill>
                  <a:schemeClr val="tx1"/>
                </a:solidFill>
                <a:effectLst/>
                <a:latin typeface="+mn-lt"/>
                <a:ea typeface="+mn-ea"/>
                <a:cs typeface="+mn-cs"/>
              </a:rPr>
              <a:t>strategic optionality.</a:t>
            </a:r>
          </a:p>
          <a:p>
            <a:endParaRPr lang="en-ZA" sz="1200" kern="1200" baseline="0" dirty="0">
              <a:solidFill>
                <a:schemeClr val="tx1"/>
              </a:solidFill>
              <a:effectLst/>
              <a:latin typeface="+mn-lt"/>
              <a:ea typeface="+mn-ea"/>
              <a:cs typeface="+mn-cs"/>
            </a:endParaRPr>
          </a:p>
          <a:p>
            <a:r>
              <a:rPr lang="en-ZA" sz="1200" kern="1200" baseline="0" dirty="0">
                <a:solidFill>
                  <a:schemeClr val="tx1"/>
                </a:solidFill>
                <a:effectLst/>
                <a:latin typeface="+mn-lt"/>
                <a:ea typeface="+mn-ea"/>
                <a:cs typeface="+mn-cs"/>
              </a:rPr>
              <a:t>I</a:t>
            </a:r>
            <a:r>
              <a:rPr lang="en-ZA" sz="1200" kern="1200" dirty="0">
                <a:solidFill>
                  <a:schemeClr val="tx1"/>
                </a:solidFill>
                <a:effectLst/>
                <a:latin typeface="+mn-lt"/>
                <a:ea typeface="+mn-ea"/>
                <a:cs typeface="+mn-cs"/>
              </a:rPr>
              <a:t>t de‑risks our capital programme, supports a consistent dividend and </a:t>
            </a:r>
            <a:r>
              <a:rPr lang="en-ZA" sz="1200" b="1" kern="1200" dirty="0">
                <a:solidFill>
                  <a:schemeClr val="tx1"/>
                </a:solidFill>
                <a:effectLst/>
                <a:latin typeface="+mn-lt"/>
                <a:ea typeface="+mn-ea"/>
                <a:cs typeface="+mn-cs"/>
              </a:rPr>
              <a:t>positions</a:t>
            </a:r>
            <a:r>
              <a:rPr lang="en-ZA" sz="1200" kern="1200" dirty="0">
                <a:solidFill>
                  <a:schemeClr val="tx1"/>
                </a:solidFill>
                <a:effectLst/>
                <a:latin typeface="+mn-lt"/>
                <a:ea typeface="+mn-ea"/>
                <a:cs typeface="+mn-cs"/>
              </a:rPr>
              <a:t> us to fund</a:t>
            </a:r>
            <a:r>
              <a:rPr lang="en-ZA" sz="1200" kern="1200" baseline="0" dirty="0">
                <a:solidFill>
                  <a:schemeClr val="tx1"/>
                </a:solidFill>
                <a:effectLst/>
                <a:latin typeface="+mn-lt"/>
                <a:ea typeface="+mn-ea"/>
                <a:cs typeface="+mn-cs"/>
              </a:rPr>
              <a:t> our various projects </a:t>
            </a:r>
            <a:r>
              <a:rPr lang="en-ZA" sz="1200" b="1" kern="1200" baseline="0" dirty="0">
                <a:solidFill>
                  <a:schemeClr val="tx1"/>
                </a:solidFill>
                <a:effectLst/>
                <a:latin typeface="+mn-lt"/>
                <a:ea typeface="+mn-ea"/>
                <a:cs typeface="+mn-cs"/>
              </a:rPr>
              <a:t>and </a:t>
            </a:r>
            <a:r>
              <a:rPr lang="en-ZA" sz="1200" kern="1200" baseline="0" dirty="0">
                <a:solidFill>
                  <a:schemeClr val="tx1"/>
                </a:solidFill>
                <a:effectLst/>
                <a:latin typeface="+mn-lt"/>
                <a:ea typeface="+mn-ea"/>
                <a:cs typeface="+mn-cs"/>
              </a:rPr>
              <a:t>value-accretive acquisitions. </a:t>
            </a:r>
          </a:p>
          <a:p>
            <a:endParaRPr lang="en-ZA" sz="1200" kern="1200" baseline="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5</a:t>
            </a:fld>
            <a:endParaRPr lang="en-ZA"/>
          </a:p>
        </p:txBody>
      </p:sp>
    </p:spTree>
    <p:extLst>
      <p:ext uri="{BB962C8B-B14F-4D97-AF65-F5344CB8AC3E}">
        <p14:creationId xmlns:p14="http://schemas.microsoft.com/office/powerpoint/2010/main" val="53326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Slide 6: </a:t>
            </a:r>
          </a:p>
          <a:p>
            <a:endParaRPr lang="en-ZA" sz="1200" b="1" kern="1200" dirty="0">
              <a:solidFill>
                <a:schemeClr val="tx1"/>
              </a:solidFill>
              <a:effectLst/>
              <a:latin typeface="+mn-lt"/>
              <a:ea typeface="+mn-ea"/>
              <a:cs typeface="+mn-cs"/>
            </a:endParaRPr>
          </a:p>
          <a:p>
            <a:r>
              <a:rPr lang="en-ZA" sz="1200" b="0" kern="1200" dirty="0">
                <a:solidFill>
                  <a:schemeClr val="tx1"/>
                </a:solidFill>
                <a:effectLst/>
                <a:latin typeface="+mn-lt"/>
                <a:ea typeface="+mn-ea"/>
                <a:cs typeface="+mn-cs"/>
              </a:rPr>
              <a:t>Quality</a:t>
            </a:r>
            <a:r>
              <a:rPr lang="en-ZA" sz="1200" b="0" kern="1200" baseline="0" dirty="0">
                <a:solidFill>
                  <a:schemeClr val="tx1"/>
                </a:solidFill>
                <a:effectLst/>
                <a:latin typeface="+mn-lt"/>
                <a:ea typeface="+mn-ea"/>
                <a:cs typeface="+mn-cs"/>
              </a:rPr>
              <a:t> </a:t>
            </a:r>
            <a:r>
              <a:rPr lang="en-ZA" sz="1200" b="0" kern="1200" dirty="0">
                <a:solidFill>
                  <a:schemeClr val="tx1"/>
                </a:solidFill>
                <a:effectLst/>
                <a:latin typeface="+mn-lt"/>
                <a:ea typeface="+mn-ea"/>
                <a:cs typeface="+mn-cs"/>
              </a:rPr>
              <a:t>mining</a:t>
            </a:r>
            <a:r>
              <a:rPr lang="en-ZA" sz="1200" b="0" kern="1200" baseline="0" dirty="0">
                <a:solidFill>
                  <a:schemeClr val="tx1"/>
                </a:solidFill>
                <a:effectLst/>
                <a:latin typeface="+mn-lt"/>
                <a:ea typeface="+mn-ea"/>
                <a:cs typeface="+mn-cs"/>
              </a:rPr>
              <a:t> is </a:t>
            </a:r>
            <a:r>
              <a:rPr lang="en-ZA" sz="1200" b="1" kern="1200" baseline="0" dirty="0">
                <a:solidFill>
                  <a:schemeClr val="tx1"/>
                </a:solidFill>
                <a:effectLst/>
                <a:latin typeface="+mn-lt"/>
                <a:ea typeface="+mn-ea"/>
                <a:cs typeface="+mn-cs"/>
              </a:rPr>
              <a:t>imperative</a:t>
            </a:r>
            <a:r>
              <a:rPr lang="en-ZA" sz="1200" b="0" kern="1200" baseline="0" dirty="0">
                <a:solidFill>
                  <a:schemeClr val="tx1"/>
                </a:solidFill>
                <a:effectLst/>
                <a:latin typeface="+mn-lt"/>
                <a:ea typeface="+mn-ea"/>
                <a:cs typeface="+mn-cs"/>
              </a:rPr>
              <a:t> across our operations.</a:t>
            </a:r>
          </a:p>
          <a:p>
            <a:endParaRPr lang="en-ZA" sz="1200" b="1" kern="1200" baseline="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We are </a:t>
            </a:r>
            <a:r>
              <a:rPr lang="en-ZA" sz="1200" b="1" kern="1200" baseline="0" dirty="0">
                <a:solidFill>
                  <a:schemeClr val="tx1"/>
                </a:solidFill>
                <a:effectLst/>
                <a:latin typeface="+mn-lt"/>
                <a:ea typeface="+mn-ea"/>
                <a:cs typeface="+mn-cs"/>
              </a:rPr>
              <a:t>consistently</a:t>
            </a:r>
            <a:r>
              <a:rPr lang="en-ZA" sz="1200" kern="1200" baseline="0" dirty="0">
                <a:solidFill>
                  <a:schemeClr val="tx1"/>
                </a:solidFill>
                <a:effectLst/>
                <a:latin typeface="+mn-lt"/>
                <a:ea typeface="+mn-ea"/>
                <a:cs typeface="+mn-cs"/>
              </a:rPr>
              <a:t> getting this right which is evident in ex</a:t>
            </a:r>
            <a:r>
              <a:rPr lang="en-ZA" sz="1200" kern="1200" dirty="0">
                <a:solidFill>
                  <a:schemeClr val="tx1"/>
                </a:solidFill>
                <a:effectLst/>
                <a:latin typeface="+mn-lt"/>
                <a:ea typeface="+mn-ea"/>
                <a:cs typeface="+mn-cs"/>
              </a:rPr>
              <a:t>cellent grade control, and </a:t>
            </a:r>
            <a:r>
              <a:rPr lang="en-ZA" sz="1200" b="1" kern="1200" dirty="0">
                <a:solidFill>
                  <a:schemeClr val="tx1"/>
                </a:solidFill>
                <a:effectLst/>
                <a:latin typeface="+mn-lt"/>
                <a:ea typeface="+mn-ea"/>
                <a:cs typeface="+mn-cs"/>
              </a:rPr>
              <a:t>stable, predictable </a:t>
            </a:r>
            <a:r>
              <a:rPr lang="en-ZA" sz="1200" kern="1200" dirty="0">
                <a:solidFill>
                  <a:schemeClr val="tx1"/>
                </a:solidFill>
                <a:effectLst/>
                <a:latin typeface="+mn-lt"/>
                <a:ea typeface="+mn-ea"/>
                <a:cs typeface="+mn-cs"/>
              </a:rPr>
              <a:t>production of between 1.4 and 1.5 million ounces.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higher underground recovered grades continue to be underpinned by the phenomenal performances at our high-grade mines namely Mponeng, and Moab Khotsong.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Quality over volume is yielding results</a:t>
            </a:r>
            <a:r>
              <a:rPr lang="en-ZA" sz="1200" kern="1200" baseline="0" dirty="0">
                <a:solidFill>
                  <a:schemeClr val="tx1"/>
                </a:solidFill>
                <a:effectLst/>
                <a:latin typeface="+mn-lt"/>
                <a:ea typeface="+mn-ea"/>
                <a:cs typeface="+mn-cs"/>
              </a:rPr>
              <a:t>, as we </a:t>
            </a:r>
            <a:r>
              <a:rPr lang="en-ZA" sz="1200" kern="1200" dirty="0">
                <a:solidFill>
                  <a:schemeClr val="tx1"/>
                </a:solidFill>
                <a:effectLst/>
                <a:latin typeface="+mn-lt"/>
                <a:ea typeface="+mn-ea"/>
                <a:cs typeface="+mn-cs"/>
              </a:rPr>
              <a:t>mine</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smarter ounces and deliver as promised year,</a:t>
            </a:r>
            <a:r>
              <a:rPr lang="en-ZA" sz="1200" kern="1200" baseline="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after</a:t>
            </a:r>
            <a:r>
              <a:rPr lang="en-ZA" sz="1200" kern="1200" dirty="0">
                <a:solidFill>
                  <a:schemeClr val="tx1"/>
                </a:solidFill>
                <a:effectLst/>
                <a:latin typeface="+mn-lt"/>
                <a:ea typeface="+mn-ea"/>
                <a:cs typeface="+mn-cs"/>
              </a:rPr>
              <a:t> year. </a:t>
            </a:r>
          </a:p>
          <a:p>
            <a:endParaRPr lang="en-ZA" dirty="0"/>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6</a:t>
            </a:fld>
            <a:endParaRPr lang="en-ZA"/>
          </a:p>
        </p:txBody>
      </p:sp>
    </p:spTree>
    <p:extLst>
      <p:ext uri="{BB962C8B-B14F-4D97-AF65-F5344CB8AC3E}">
        <p14:creationId xmlns:p14="http://schemas.microsoft.com/office/powerpoint/2010/main" val="51333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F3D2A-C7A1-82C6-1FEA-C8F235415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A77F4-364A-9868-F545-E5CF38C45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639DB-FBA0-C14A-C185-0235ABA9B5A7}"/>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Slide</a:t>
            </a:r>
            <a:r>
              <a:rPr lang="en-US" sz="1200" b="1" i="0" kern="1200" baseline="0" dirty="0">
                <a:solidFill>
                  <a:schemeClr val="tx1"/>
                </a:solidFill>
                <a:effectLst/>
                <a:latin typeface="+mn-lt"/>
                <a:ea typeface="+mn-ea"/>
                <a:cs typeface="+mn-cs"/>
              </a:rPr>
              <a:t> 7: </a:t>
            </a:r>
          </a:p>
          <a:p>
            <a:endParaRPr lang="en-US" sz="1200" b="0" i="0" kern="1200" baseline="0" dirty="0">
              <a:solidFill>
                <a:schemeClr val="tx1"/>
              </a:solidFill>
              <a:effectLst/>
              <a:latin typeface="+mn-lt"/>
              <a:ea typeface="+mn-ea"/>
              <a:cs typeface="+mn-cs"/>
            </a:endParaRPr>
          </a:p>
          <a:p>
            <a:r>
              <a:rPr lang="en-US" b="0" i="0" dirty="0">
                <a:solidFill>
                  <a:srgbClr val="424242"/>
                </a:solidFill>
                <a:effectLst/>
                <a:latin typeface="Segoe Sans"/>
              </a:rPr>
              <a:t>The majority of our portfolio is highly competitive on the global cost curve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64% of our total production is produced at an all-in sustaining cost </a:t>
            </a:r>
            <a:r>
              <a:rPr lang="en-US" sz="1200" b="1" i="0" kern="1200" baseline="0" dirty="0">
                <a:solidFill>
                  <a:schemeClr val="tx1"/>
                </a:solidFill>
                <a:effectLst/>
                <a:latin typeface="+mn-lt"/>
                <a:ea typeface="+mn-ea"/>
                <a:cs typeface="+mn-cs"/>
              </a:rPr>
              <a:t>below </a:t>
            </a:r>
            <a:r>
              <a:rPr lang="en-US" sz="1200" b="0" i="0" kern="1200" baseline="0" dirty="0">
                <a:solidFill>
                  <a:schemeClr val="tx1"/>
                </a:solidFill>
                <a:effectLst/>
                <a:latin typeface="+mn-lt"/>
                <a:ea typeface="+mn-ea"/>
                <a:cs typeface="+mn-cs"/>
              </a:rPr>
              <a:t>$1 500/oz. </a:t>
            </a:r>
            <a:r>
              <a:rPr lang="en-US" sz="1200" b="0" i="0" kern="1200" dirty="0">
                <a:solidFill>
                  <a:schemeClr val="tx1"/>
                </a:solidFill>
                <a:effectLst/>
                <a:latin typeface="+mn-lt"/>
                <a:ea typeface="+mn-ea"/>
                <a:cs typeface="+mn-cs"/>
              </a:rPr>
              <a:t>This is</a:t>
            </a:r>
            <a:r>
              <a:rPr lang="en-US" sz="1200" b="0" i="0" kern="1200" baseline="0" dirty="0">
                <a:solidFill>
                  <a:schemeClr val="tx1"/>
                </a:solidFill>
                <a:effectLst/>
                <a:latin typeface="+mn-lt"/>
                <a:ea typeface="+mn-ea"/>
                <a:cs typeface="+mn-cs"/>
              </a:rPr>
              <a:t> mainly from our high-grade underground, surface and international mines.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These assets are g</a:t>
            </a:r>
            <a:r>
              <a:rPr lang="en-US" sz="1200" b="0" i="0" kern="1200" dirty="0">
                <a:solidFill>
                  <a:schemeClr val="tx1"/>
                </a:solidFill>
                <a:effectLst/>
                <a:latin typeface="+mn-lt"/>
                <a:ea typeface="+mn-ea"/>
                <a:cs typeface="+mn-cs"/>
              </a:rPr>
              <a:t>enerating </a:t>
            </a:r>
            <a:r>
              <a:rPr lang="en-US" sz="1200" b="1" i="0" kern="1200" dirty="0">
                <a:solidFill>
                  <a:schemeClr val="tx1"/>
                </a:solidFill>
                <a:effectLst/>
                <a:latin typeface="+mn-lt"/>
                <a:ea typeface="+mn-ea"/>
                <a:cs typeface="+mn-cs"/>
              </a:rPr>
              <a:t>meaningful</a:t>
            </a:r>
            <a:r>
              <a:rPr lang="en-US" sz="1200" b="0" i="0" kern="1200" dirty="0">
                <a:solidFill>
                  <a:schemeClr val="tx1"/>
                </a:solidFill>
                <a:effectLst/>
                <a:latin typeface="+mn-lt"/>
                <a:ea typeface="+mn-ea"/>
                <a:cs typeface="+mn-cs"/>
              </a:rPr>
              <a:t> cash</a:t>
            </a:r>
            <a:r>
              <a:rPr lang="en-US" sz="1200" b="0" i="0" kern="1200" baseline="0" dirty="0">
                <a:solidFill>
                  <a:schemeClr val="tx1"/>
                </a:solidFill>
                <a:effectLst/>
                <a:latin typeface="+mn-lt"/>
                <a:ea typeface="+mn-ea"/>
                <a:cs typeface="+mn-cs"/>
              </a:rPr>
              <a:t> flows at </a:t>
            </a:r>
            <a:r>
              <a:rPr lang="en-US" sz="1200" b="1" i="0" kern="1200" baseline="0" dirty="0">
                <a:solidFill>
                  <a:schemeClr val="tx1"/>
                </a:solidFill>
                <a:effectLst/>
                <a:latin typeface="+mn-lt"/>
                <a:ea typeface="+mn-ea"/>
                <a:cs typeface="+mn-cs"/>
              </a:rPr>
              <a:t>substantial</a:t>
            </a:r>
            <a:r>
              <a:rPr lang="en-US" sz="1200" b="0" i="0" kern="1200" baseline="0" dirty="0">
                <a:solidFill>
                  <a:schemeClr val="tx1"/>
                </a:solidFill>
                <a:effectLst/>
                <a:latin typeface="+mn-lt"/>
                <a:ea typeface="+mn-ea"/>
                <a:cs typeface="+mn-cs"/>
              </a:rPr>
              <a:t> margins.</a:t>
            </a: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 is only our SA Optimised portfolio – reflected in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red bar - which sits on the higher end of the cost curve.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are mining these mature assets for cash, and as these higher-cost ounces are mined out,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copper comes in, we naturally become </a:t>
            </a:r>
            <a:r>
              <a:rPr lang="en-US" sz="1200" b="1" i="0" kern="1200" dirty="0">
                <a:solidFill>
                  <a:schemeClr val="tx1"/>
                </a:solidFill>
                <a:effectLst/>
                <a:latin typeface="+mn-lt"/>
                <a:ea typeface="+mn-ea"/>
                <a:cs typeface="+mn-cs"/>
              </a:rPr>
              <a:t>more</a:t>
            </a:r>
            <a:r>
              <a:rPr lang="en-US" sz="1200" b="0" i="0" kern="1200" dirty="0">
                <a:solidFill>
                  <a:schemeClr val="tx1"/>
                </a:solidFill>
                <a:effectLst/>
                <a:latin typeface="+mn-lt"/>
                <a:ea typeface="+mn-ea"/>
                <a:cs typeface="+mn-cs"/>
              </a:rPr>
              <a:t> profitable</a:t>
            </a:r>
            <a:r>
              <a:rPr lang="en-US" sz="1200" b="0" i="0" kern="1200" baseline="0" dirty="0">
                <a:solidFill>
                  <a:schemeClr val="tx1"/>
                </a:solidFill>
                <a:effectLst/>
                <a:latin typeface="+mn-lt"/>
                <a:ea typeface="+mn-ea"/>
                <a:cs typeface="+mn-cs"/>
              </a:rPr>
              <a:t>. </a:t>
            </a:r>
            <a:endParaRPr lang="en-ZA" b="0" dirty="0"/>
          </a:p>
        </p:txBody>
      </p:sp>
      <p:sp>
        <p:nvSpPr>
          <p:cNvPr id="4" name="Header Placeholder 3">
            <a:extLst>
              <a:ext uri="{FF2B5EF4-FFF2-40B4-BE49-F238E27FC236}">
                <a16:creationId xmlns:a16="http://schemas.microsoft.com/office/drawing/2014/main" id="{6BE5CFFD-92DD-1571-BD6F-25CBD1271111}"/>
              </a:ext>
            </a:extLst>
          </p:cNvPr>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112CF6B-0F10-047A-7C3C-27417AD9C5D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6C1ED-94FB-4B6A-9244-62ADF28012A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58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Slide 8: </a:t>
            </a:r>
          </a:p>
          <a:p>
            <a:endParaRPr lang="en-ZA" sz="1200" b="1"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This slide </a:t>
            </a:r>
            <a:r>
              <a:rPr lang="en-ZA" sz="1200" b="1" kern="1200" baseline="0" dirty="0">
                <a:solidFill>
                  <a:schemeClr val="tx1"/>
                </a:solidFill>
                <a:effectLst/>
                <a:latin typeface="+mn-lt"/>
                <a:ea typeface="+mn-ea"/>
                <a:cs typeface="+mn-cs"/>
              </a:rPr>
              <a:t>perfectly illustrates </a:t>
            </a:r>
            <a:r>
              <a:rPr lang="en-ZA" sz="1200" b="0" kern="1200" baseline="0" dirty="0">
                <a:solidFill>
                  <a:schemeClr val="tx1"/>
                </a:solidFill>
                <a:effectLst/>
                <a:latin typeface="+mn-lt"/>
                <a:ea typeface="+mn-ea"/>
                <a:cs typeface="+mn-cs"/>
              </a:rPr>
              <a:t>how we have </a:t>
            </a:r>
            <a:r>
              <a:rPr lang="en-ZA" sz="1200" b="0" kern="1200" dirty="0">
                <a:solidFill>
                  <a:schemeClr val="tx1"/>
                </a:solidFill>
                <a:effectLst/>
                <a:latin typeface="+mn-lt"/>
                <a:ea typeface="+mn-ea"/>
                <a:cs typeface="+mn-cs"/>
              </a:rPr>
              <a:t>transformed Harmony into</a:t>
            </a:r>
            <a:r>
              <a:rPr lang="en-ZA" sz="1200" b="0" kern="1200" baseline="0" dirty="0">
                <a:solidFill>
                  <a:schemeClr val="tx1"/>
                </a:solidFill>
                <a:effectLst/>
                <a:latin typeface="+mn-lt"/>
                <a:ea typeface="+mn-ea"/>
                <a:cs typeface="+mn-cs"/>
              </a:rPr>
              <a:t> a company </a:t>
            </a:r>
            <a:r>
              <a:rPr lang="en-ZA" sz="1200" b="0" kern="1200" dirty="0">
                <a:solidFill>
                  <a:schemeClr val="tx1"/>
                </a:solidFill>
                <a:effectLst/>
                <a:latin typeface="+mn-lt"/>
                <a:ea typeface="+mn-ea"/>
                <a:cs typeface="+mn-cs"/>
              </a:rPr>
              <a:t>with </a:t>
            </a:r>
            <a:r>
              <a:rPr lang="en-ZA" sz="1200" b="1" kern="1200" dirty="0">
                <a:solidFill>
                  <a:schemeClr val="tx1"/>
                </a:solidFill>
                <a:effectLst/>
                <a:latin typeface="+mn-lt"/>
                <a:ea typeface="+mn-ea"/>
                <a:cs typeface="+mn-cs"/>
              </a:rPr>
              <a:t>SUSTAINED</a:t>
            </a:r>
            <a:r>
              <a:rPr lang="en-ZA" sz="1200" b="1" kern="1200" baseline="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higher margins.</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Through our various</a:t>
            </a:r>
            <a:r>
              <a:rPr lang="en-ZA" sz="1200" kern="1200" baseline="0" dirty="0">
                <a:solidFill>
                  <a:schemeClr val="tx1"/>
                </a:solidFill>
                <a:effectLst/>
                <a:latin typeface="+mn-lt"/>
                <a:ea typeface="+mn-ea"/>
                <a:cs typeface="+mn-cs"/>
              </a:rPr>
              <a:t> acquisitions and capital projects, t</a:t>
            </a:r>
            <a:r>
              <a:rPr lang="en-ZA" sz="1200" kern="1200" dirty="0">
                <a:solidFill>
                  <a:schemeClr val="tx1"/>
                </a:solidFill>
                <a:effectLst/>
                <a:latin typeface="+mn-lt"/>
                <a:ea typeface="+mn-ea"/>
                <a:cs typeface="+mn-cs"/>
              </a:rPr>
              <a:t>he portfolio is now doing exactly what we designed it to do.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South African High‑grade underground and surface operations generate </a:t>
            </a:r>
            <a:r>
              <a:rPr lang="en-ZA" sz="1200" b="1" kern="1200" dirty="0">
                <a:solidFill>
                  <a:schemeClr val="tx1"/>
                </a:solidFill>
                <a:effectLst/>
                <a:latin typeface="+mn-lt"/>
                <a:ea typeface="+mn-ea"/>
                <a:cs typeface="+mn-cs"/>
              </a:rPr>
              <a:t>significant</a:t>
            </a:r>
            <a:r>
              <a:rPr lang="en-ZA" sz="1200" b="1" kern="1200" baseline="0" dirty="0">
                <a:solidFill>
                  <a:schemeClr val="tx1"/>
                </a:solidFill>
                <a:effectLst/>
                <a:latin typeface="+mn-lt"/>
                <a:ea typeface="+mn-ea"/>
                <a:cs typeface="+mn-cs"/>
              </a:rPr>
              <a:t> free </a:t>
            </a:r>
            <a:r>
              <a:rPr lang="en-ZA" sz="1200" b="1" kern="1200" dirty="0">
                <a:solidFill>
                  <a:schemeClr val="tx1"/>
                </a:solidFill>
                <a:effectLst/>
                <a:latin typeface="+mn-lt"/>
                <a:ea typeface="+mn-ea"/>
                <a:cs typeface="+mn-cs"/>
              </a:rPr>
              <a:t>cash,</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with margins of 35% and 36% respectively.</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Hidden Valley in Papua New Guinea continues to deliver with margins at an</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exceptional 48% margin.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Our optimised SA underground assets assist in funding</a:t>
            </a:r>
            <a:r>
              <a:rPr lang="en-ZA" sz="1200" kern="1200" baseline="0" dirty="0">
                <a:solidFill>
                  <a:schemeClr val="tx1"/>
                </a:solidFill>
                <a:effectLst/>
                <a:latin typeface="+mn-lt"/>
                <a:ea typeface="+mn-ea"/>
                <a:cs typeface="+mn-cs"/>
              </a:rPr>
              <a:t> our</a:t>
            </a:r>
            <a:r>
              <a:rPr lang="en-ZA" sz="1200" kern="1200" dirty="0">
                <a:solidFill>
                  <a:schemeClr val="tx1"/>
                </a:solidFill>
                <a:effectLst/>
                <a:latin typeface="+mn-lt"/>
                <a:ea typeface="+mn-ea"/>
                <a:cs typeface="+mn-cs"/>
              </a:rPr>
              <a:t> growth and enabling</a:t>
            </a:r>
            <a:r>
              <a:rPr lang="en-ZA" sz="1200" kern="1200" baseline="0" dirty="0">
                <a:solidFill>
                  <a:schemeClr val="tx1"/>
                </a:solidFill>
                <a:effectLst/>
                <a:latin typeface="+mn-lt"/>
                <a:ea typeface="+mn-ea"/>
                <a:cs typeface="+mn-cs"/>
              </a:rPr>
              <a:t> us to</a:t>
            </a:r>
            <a:r>
              <a:rPr lang="en-ZA" sz="1200" kern="1200" dirty="0">
                <a:solidFill>
                  <a:schemeClr val="tx1"/>
                </a:solidFill>
                <a:effectLst/>
                <a:latin typeface="+mn-lt"/>
                <a:ea typeface="+mn-ea"/>
                <a:cs typeface="+mn-cs"/>
              </a:rPr>
              <a:t> extend mine lives responsibly.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This portfolio balance is the engine behind </a:t>
            </a:r>
            <a:r>
              <a:rPr lang="en-ZA" sz="1200" b="1" kern="1200" dirty="0">
                <a:solidFill>
                  <a:schemeClr val="tx1"/>
                </a:solidFill>
                <a:effectLst/>
                <a:latin typeface="+mn-lt"/>
                <a:ea typeface="+mn-ea"/>
                <a:cs typeface="+mn-cs"/>
              </a:rPr>
              <a:t>record</a:t>
            </a:r>
            <a:r>
              <a:rPr lang="en-ZA" sz="1200" kern="1200" dirty="0">
                <a:solidFill>
                  <a:schemeClr val="tx1"/>
                </a:solidFill>
                <a:effectLst/>
                <a:latin typeface="+mn-lt"/>
                <a:ea typeface="+mn-ea"/>
                <a:cs typeface="+mn-cs"/>
              </a:rPr>
              <a:t> free cash flow</a:t>
            </a:r>
            <a:r>
              <a:rPr lang="en-ZA" sz="1200" kern="1200" baseline="0" dirty="0">
                <a:solidFill>
                  <a:schemeClr val="tx1"/>
                </a:solidFill>
                <a:effectLst/>
                <a:latin typeface="+mn-lt"/>
                <a:ea typeface="+mn-ea"/>
                <a:cs typeface="+mn-cs"/>
              </a:rPr>
              <a:t> generation.</a:t>
            </a:r>
            <a:endParaRPr lang="en-ZA" sz="1200" kern="1200" dirty="0">
              <a:solidFill>
                <a:schemeClr val="tx1"/>
              </a:solidFill>
              <a:effectLst/>
              <a:latin typeface="+mn-lt"/>
              <a:ea typeface="+mn-ea"/>
              <a:cs typeface="+mn-cs"/>
            </a:endParaRPr>
          </a:p>
          <a:p>
            <a:endParaRPr lang="en-ZA" dirty="0"/>
          </a:p>
        </p:txBody>
      </p:sp>
      <p:sp>
        <p:nvSpPr>
          <p:cNvPr id="4" name="Header Placeholder 3"/>
          <p:cNvSpPr>
            <a:spLocks noGrp="1"/>
          </p:cNvSpPr>
          <p:nvPr>
            <p:ph type="hdr" sz="quarter" idx="10"/>
          </p:nvPr>
        </p:nvSpPr>
        <p:spPr/>
        <p:txBody>
          <a:bodyPr/>
          <a:lstStyle/>
          <a:p>
            <a:endParaRPr lang="en-ZA"/>
          </a:p>
        </p:txBody>
      </p:sp>
      <p:sp>
        <p:nvSpPr>
          <p:cNvPr id="5" name="Slide Number Placeholder 4"/>
          <p:cNvSpPr>
            <a:spLocks noGrp="1"/>
          </p:cNvSpPr>
          <p:nvPr>
            <p:ph type="sldNum" sz="quarter" idx="11"/>
          </p:nvPr>
        </p:nvSpPr>
        <p:spPr/>
        <p:txBody>
          <a:bodyPr/>
          <a:lstStyle/>
          <a:p>
            <a:fld id="{AB56C1ED-94FB-4B6A-9244-62ADF28012AB}" type="slidenum">
              <a:rPr lang="en-ZA" smtClean="0"/>
              <a:t>8</a:t>
            </a:fld>
            <a:endParaRPr lang="en-ZA"/>
          </a:p>
        </p:txBody>
      </p:sp>
    </p:spTree>
    <p:extLst>
      <p:ext uri="{BB962C8B-B14F-4D97-AF65-F5344CB8AC3E}">
        <p14:creationId xmlns:p14="http://schemas.microsoft.com/office/powerpoint/2010/main" val="156589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Slide</a:t>
            </a:r>
            <a:r>
              <a:rPr lang="en-ZA" b="1" baseline="0" dirty="0"/>
              <a:t> 9:</a:t>
            </a:r>
          </a:p>
          <a:p>
            <a:endParaRPr lang="en-ZA" dirty="0"/>
          </a:p>
          <a:p>
            <a:r>
              <a:rPr lang="en-ZA" sz="1200" kern="1200" dirty="0">
                <a:solidFill>
                  <a:schemeClr val="tx1"/>
                </a:solidFill>
                <a:effectLst/>
                <a:latin typeface="+mn-lt"/>
                <a:ea typeface="+mn-ea"/>
                <a:cs typeface="+mn-cs"/>
              </a:rPr>
              <a:t>Harmony, therefore, remains well-positioned for success.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Currently, 90% of our production comes from South Africa and we therefore benefit from the Rand per kilogram gold price.</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At spot gold, our All-in cost margin is over 40%, which is </a:t>
            </a:r>
            <a:r>
              <a:rPr lang="en-ZA" sz="1200" b="1" kern="1200" dirty="0">
                <a:solidFill>
                  <a:schemeClr val="tx1"/>
                </a:solidFill>
                <a:effectLst/>
                <a:latin typeface="+mn-lt"/>
                <a:ea typeface="+mn-ea"/>
                <a:cs typeface="+mn-cs"/>
              </a:rPr>
              <a:t>significantly</a:t>
            </a:r>
            <a:r>
              <a:rPr lang="en-ZA" sz="1200" kern="1200" dirty="0">
                <a:solidFill>
                  <a:schemeClr val="tx1"/>
                </a:solidFill>
                <a:effectLst/>
                <a:latin typeface="+mn-lt"/>
                <a:ea typeface="+mn-ea"/>
                <a:cs typeface="+mn-cs"/>
              </a:rPr>
              <a:t> higher than what we achieved in FY25.</a:t>
            </a:r>
            <a:br>
              <a:rPr lang="en-ZA" sz="1200" kern="1200" dirty="0">
                <a:solidFill>
                  <a:schemeClr val="tx1"/>
                </a:solidFill>
                <a:effectLst/>
                <a:latin typeface="+mn-lt"/>
                <a:ea typeface="+mn-ea"/>
                <a:cs typeface="+mn-cs"/>
              </a:rPr>
            </a:b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Our FY26 approved total capital intensity remains very affordable at only </a:t>
            </a:r>
            <a:r>
              <a:rPr lang="en-ZA" sz="1200" b="1" kern="1200" dirty="0">
                <a:solidFill>
                  <a:schemeClr val="tx1"/>
                </a:solidFill>
                <a:effectLst/>
                <a:latin typeface="+mn-lt"/>
                <a:ea typeface="+mn-ea"/>
                <a:cs typeface="+mn-cs"/>
              </a:rPr>
              <a:t>R290 000/kg or US$500 per ounce. </a:t>
            </a:r>
            <a:br>
              <a:rPr lang="en-ZA" sz="1200" kern="1200" dirty="0">
                <a:solidFill>
                  <a:schemeClr val="tx1"/>
                </a:solidFill>
                <a:effectLst/>
                <a:latin typeface="+mn-lt"/>
                <a:ea typeface="+mn-ea"/>
                <a:cs typeface="+mn-cs"/>
              </a:rPr>
            </a:b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We continue to protect our balance sheet and lock in margins through our clear hedging programme.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Harmony is therefore in a strong position to execute on its project pipeline while delivering operational excellence.</a:t>
            </a:r>
            <a:br>
              <a:rPr lang="en-ZA" sz="1200" kern="1200" dirty="0">
                <a:solidFill>
                  <a:schemeClr val="tx1"/>
                </a:solidFill>
                <a:effectLst/>
                <a:latin typeface="+mn-lt"/>
                <a:ea typeface="+mn-ea"/>
                <a:cs typeface="+mn-cs"/>
              </a:rPr>
            </a:br>
            <a:br>
              <a:rPr lang="en-ZA" sz="1200" kern="1200" dirty="0">
                <a:solidFill>
                  <a:schemeClr val="tx1"/>
                </a:solidFill>
                <a:effectLst/>
                <a:latin typeface="+mn-lt"/>
                <a:ea typeface="+mn-ea"/>
                <a:cs typeface="+mn-cs"/>
              </a:rPr>
            </a:br>
            <a:endParaRPr lang="en-ZA" dirty="0"/>
          </a:p>
        </p:txBody>
      </p:sp>
      <p:sp>
        <p:nvSpPr>
          <p:cNvPr id="4" name="Header Placeholder 3"/>
          <p:cNvSpPr>
            <a:spLocks noGrp="1"/>
          </p:cNvSpPr>
          <p:nvPr>
            <p:ph type="hdr" sz="quarter"/>
          </p:nvPr>
        </p:nvSpPr>
        <p:spPr/>
        <p:txBody>
          <a:bodyPr/>
          <a:lstStyle/>
          <a:p>
            <a:endParaRPr lang="en-ZA"/>
          </a:p>
        </p:txBody>
      </p:sp>
      <p:sp>
        <p:nvSpPr>
          <p:cNvPr id="5" name="Slide Number Placeholder 4"/>
          <p:cNvSpPr>
            <a:spLocks noGrp="1"/>
          </p:cNvSpPr>
          <p:nvPr>
            <p:ph type="sldNum" sz="quarter" idx="5"/>
          </p:nvPr>
        </p:nvSpPr>
        <p:spPr/>
        <p:txBody>
          <a:bodyPr/>
          <a:lstStyle/>
          <a:p>
            <a:fld id="{AB56C1ED-94FB-4B6A-9244-62ADF28012AB}" type="slidenum">
              <a:rPr lang="en-ZA" smtClean="0"/>
              <a:t>9</a:t>
            </a:fld>
            <a:endParaRPr lang="en-ZA"/>
          </a:p>
        </p:txBody>
      </p:sp>
    </p:spTree>
    <p:extLst>
      <p:ext uri="{BB962C8B-B14F-4D97-AF65-F5344CB8AC3E}">
        <p14:creationId xmlns:p14="http://schemas.microsoft.com/office/powerpoint/2010/main" val="601744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33003-1575-B7C4-EFF3-6C99FF50674E}"/>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 Placeholder 12">
            <a:extLst>
              <a:ext uri="{FF2B5EF4-FFF2-40B4-BE49-F238E27FC236}">
                <a16:creationId xmlns:a16="http://schemas.microsoft.com/office/drawing/2014/main" id="{4ABCEAC0-F559-E63B-47B4-444D85B969BB}"/>
              </a:ext>
            </a:extLst>
          </p:cNvPr>
          <p:cNvSpPr txBox="1">
            <a:spLocks/>
          </p:cNvSpPr>
          <p:nvPr userDrawn="1"/>
        </p:nvSpPr>
        <p:spPr>
          <a:xfrm>
            <a:off x="7627440" y="5655523"/>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chemeClr val="bg1"/>
                </a:solidFill>
              </a:rPr>
              <a:t>#MiningWithPurpose</a:t>
            </a:r>
            <a:endParaRPr lang="en-GB" dirty="0">
              <a:solidFill>
                <a:schemeClr val="bg1"/>
              </a:solidFill>
            </a:endParaRPr>
          </a:p>
        </p:txBody>
      </p:sp>
      <p:sp>
        <p:nvSpPr>
          <p:cNvPr id="2" name="Title 1">
            <a:extLst>
              <a:ext uri="{FF2B5EF4-FFF2-40B4-BE49-F238E27FC236}">
                <a16:creationId xmlns:a16="http://schemas.microsoft.com/office/drawing/2014/main" id="{88402CAD-F70F-4682-994F-105A34DFBD1A}"/>
              </a:ext>
            </a:extLst>
          </p:cNvPr>
          <p:cNvSpPr>
            <a:spLocks noGrp="1"/>
          </p:cNvSpPr>
          <p:nvPr>
            <p:ph type="ctrTitle" hasCustomPrompt="1"/>
          </p:nvPr>
        </p:nvSpPr>
        <p:spPr>
          <a:xfrm>
            <a:off x="727200" y="2865600"/>
            <a:ext cx="4543200" cy="2493525"/>
          </a:xfrm>
        </p:spPr>
        <p:txBody>
          <a:bodyPr anchor="t" anchorCtr="0">
            <a:noAutofit/>
          </a:bodyPr>
          <a:lstStyle>
            <a:lvl1pPr algn="l">
              <a:lnSpc>
                <a:spcPts val="6200"/>
              </a:lnSpc>
              <a:defRPr sz="6500" cap="all" baseline="0">
                <a:solidFill>
                  <a:schemeClr val="tx1"/>
                </a:solidFill>
                <a:latin typeface="+mn-lt"/>
              </a:defRPr>
            </a:lvl1pPr>
          </a:lstStyle>
          <a:p>
            <a:r>
              <a:rPr lang="en-US" dirty="0"/>
              <a:t>CLICK TO EDIT MASTER</a:t>
            </a:r>
            <a:endParaRPr lang="en-ZA" dirty="0"/>
          </a:p>
        </p:txBody>
      </p:sp>
      <p:sp>
        <p:nvSpPr>
          <p:cNvPr id="15" name="Text Placeholder 12">
            <a:extLst>
              <a:ext uri="{FF2B5EF4-FFF2-40B4-BE49-F238E27FC236}">
                <a16:creationId xmlns:a16="http://schemas.microsoft.com/office/drawing/2014/main" id="{732164DA-6C4B-440D-900B-0A576A5AF5F3}"/>
              </a:ext>
            </a:extLst>
          </p:cNvPr>
          <p:cNvSpPr>
            <a:spLocks noGrp="1"/>
          </p:cNvSpPr>
          <p:nvPr>
            <p:ph type="body" sz="quarter" idx="11" hasCustomPrompt="1"/>
          </p:nvPr>
        </p:nvSpPr>
        <p:spPr>
          <a:xfrm>
            <a:off x="9345600" y="5935626"/>
            <a:ext cx="2400224" cy="280800"/>
          </a:xfrm>
        </p:spPr>
        <p:txBody>
          <a:bodyPr lIns="0" tIns="0" rIns="0" bIns="0" anchor="b" anchorCtr="0">
            <a:normAutofit/>
          </a:bodyPr>
          <a:lstStyle>
            <a:lvl1pPr marL="0" indent="0" algn="r">
              <a:buNone/>
              <a:defRPr sz="1200" b="1" cap="none" baseline="0">
                <a:solidFill>
                  <a:schemeClr val="accent1"/>
                </a:solidFill>
                <a:latin typeface="+mj-lt"/>
              </a:defRPr>
            </a:lvl1pPr>
            <a:lvl2pPr marL="457200" indent="0" algn="l">
              <a:buNone/>
              <a:defRPr sz="1600" b="1" cap="none" baseline="0">
                <a:solidFill>
                  <a:schemeClr val="bg1"/>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1" name="Graphic 10">
            <a:extLst>
              <a:ext uri="{FF2B5EF4-FFF2-40B4-BE49-F238E27FC236}">
                <a16:creationId xmlns:a16="http://schemas.microsoft.com/office/drawing/2014/main" id="{766D3E8E-9295-FBD4-76C0-EFE9BEDC4A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0522" y="5876046"/>
            <a:ext cx="1811938" cy="613654"/>
          </a:xfrm>
          <a:prstGeom prst="rect">
            <a:avLst/>
          </a:prstGeom>
        </p:spPr>
      </p:pic>
      <p:sp>
        <p:nvSpPr>
          <p:cNvPr id="13" name="Text Placeholder 12">
            <a:extLst>
              <a:ext uri="{FF2B5EF4-FFF2-40B4-BE49-F238E27FC236}">
                <a16:creationId xmlns:a16="http://schemas.microsoft.com/office/drawing/2014/main" id="{43A002DA-CBB0-70DD-F690-A2D7250A9874}"/>
              </a:ext>
            </a:extLst>
          </p:cNvPr>
          <p:cNvSpPr>
            <a:spLocks noGrp="1"/>
          </p:cNvSpPr>
          <p:nvPr>
            <p:ph type="body" sz="quarter" idx="13" hasCustomPrompt="1"/>
          </p:nvPr>
        </p:nvSpPr>
        <p:spPr>
          <a:xfrm>
            <a:off x="7693200" y="5796000"/>
            <a:ext cx="4053600" cy="280800"/>
          </a:xfrm>
        </p:spPr>
        <p:txBody>
          <a:bodyPr lIns="0" tIns="0" rIns="0" bIns="0" anchor="t" anchorCtr="0">
            <a:noAutofit/>
          </a:bodyPr>
          <a:lstStyle>
            <a:lvl1pPr marL="0" indent="0" algn="r">
              <a:buNone/>
              <a:defRPr sz="1600" b="1" cap="none" baseline="0">
                <a:solidFill>
                  <a:schemeClr val="accent3"/>
                </a:solidFill>
                <a:latin typeface="+mj-lt"/>
              </a:defRPr>
            </a:lvl1pPr>
            <a:lvl2pPr marL="457200" indent="0" algn="l">
              <a:buNone/>
              <a:defRPr sz="1600" b="1" cap="none" baseline="0">
                <a:solidFill>
                  <a:schemeClr val="bg1"/>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Subtitle 2">
            <a:extLst>
              <a:ext uri="{FF2B5EF4-FFF2-40B4-BE49-F238E27FC236}">
                <a16:creationId xmlns:a16="http://schemas.microsoft.com/office/drawing/2014/main" id="{E4CEF986-6C1C-76A4-AF04-1AADD93F11F9}"/>
              </a:ext>
            </a:extLst>
          </p:cNvPr>
          <p:cNvSpPr txBox="1">
            <a:spLocks/>
          </p:cNvSpPr>
          <p:nvPr userDrawn="1"/>
        </p:nvSpPr>
        <p:spPr>
          <a:xfrm>
            <a:off x="7163988" y="6299905"/>
            <a:ext cx="4583081" cy="281565"/>
          </a:xfrm>
          <a:prstGeom prst="rect">
            <a:avLst/>
          </a:prstGeom>
        </p:spPr>
        <p:txBody>
          <a:bodyPr lIns="0" tIns="0" rIns="0" bIns="0" anchor="t" anchorCtr="0">
            <a:normAutofit/>
          </a:bodyPr>
          <a:lstStyle>
            <a:lvl1pPr marL="0" indent="0" algn="ctr" defTabSz="914400" rtl="0" eaLnBrk="1" latinLnBrk="0" hangingPunct="1">
              <a:lnSpc>
                <a:spcPct val="100000"/>
              </a:lnSpc>
              <a:spcBef>
                <a:spcPts val="400"/>
              </a:spcBef>
              <a:buFont typeface="Arial" panose="020B0604020202020204" pitchFamily="34" charset="0"/>
              <a:buNone/>
              <a:defRPr sz="1200" b="1" kern="1200">
                <a:solidFill>
                  <a:schemeClr val="accent2"/>
                </a:solidFill>
                <a:latin typeface="+mn-lt"/>
                <a:ea typeface="+mn-ea"/>
                <a:cs typeface="+mn-cs"/>
              </a:defRPr>
            </a:lvl1pPr>
            <a:lvl2pPr marL="457200" indent="0" algn="ctr" defTabSz="914400" rtl="0" eaLnBrk="1" latinLnBrk="0" hangingPunct="1">
              <a:lnSpc>
                <a:spcPct val="100000"/>
              </a:lnSpc>
              <a:spcBef>
                <a:spcPts val="4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4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4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4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00" b="0" dirty="0">
                <a:solidFill>
                  <a:srgbClr val="3E474E"/>
                </a:solidFill>
              </a:rPr>
              <a:t>JSE ticker code HAR / NYSE ticker code HMY</a:t>
            </a:r>
            <a:endParaRPr lang="en-ZA" sz="1000" b="0" dirty="0">
              <a:solidFill>
                <a:srgbClr val="3E474E"/>
              </a:solidFill>
            </a:endParaRPr>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cxnSp>
        <p:nvCxnSpPr>
          <p:cNvPr id="4" name="Straight Connector 3">
            <a:extLst>
              <a:ext uri="{FF2B5EF4-FFF2-40B4-BE49-F238E27FC236}">
                <a16:creationId xmlns:a16="http://schemas.microsoft.com/office/drawing/2014/main" id="{3C574A95-6373-C070-CBF1-2E0B59CFD1C2}"/>
              </a:ext>
            </a:extLst>
          </p:cNvPr>
          <p:cNvCxnSpPr>
            <a:cxnSpLocks/>
          </p:cNvCxnSpPr>
          <p:nvPr userDrawn="1"/>
        </p:nvCxnSpPr>
        <p:spPr>
          <a:xfrm>
            <a:off x="407988" y="2435290"/>
            <a:ext cx="0" cy="258570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E046FA3B-22A3-7D1A-DE68-76645C3E2C29}"/>
              </a:ext>
            </a:extLst>
          </p:cNvPr>
          <p:cNvGrpSpPr/>
          <p:nvPr userDrawn="1"/>
        </p:nvGrpSpPr>
        <p:grpSpPr>
          <a:xfrm>
            <a:off x="6095999" y="429445"/>
            <a:ext cx="5683718" cy="5236402"/>
            <a:chOff x="6306102" y="429445"/>
            <a:chExt cx="5473615" cy="5042834"/>
          </a:xfrm>
        </p:grpSpPr>
        <p:pic>
          <p:nvPicPr>
            <p:cNvPr id="12" name="Picture 11" descr="A group of people in a factory&#10;&#10;AI-generated content may be incorrect.">
              <a:extLst>
                <a:ext uri="{FF2B5EF4-FFF2-40B4-BE49-F238E27FC236}">
                  <a16:creationId xmlns:a16="http://schemas.microsoft.com/office/drawing/2014/main" id="{8492891F-D799-527A-52A7-74014E5353F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06103" y="429445"/>
              <a:ext cx="2685761" cy="2466367"/>
            </a:xfrm>
            <a:prstGeom prst="rect">
              <a:avLst/>
            </a:prstGeom>
          </p:spPr>
        </p:pic>
        <p:pic>
          <p:nvPicPr>
            <p:cNvPr id="17" name="Picture 16" descr="A group of men in hard hats standing next to a large building&#10;&#10;AI-generated content may be incorrect.">
              <a:extLst>
                <a:ext uri="{FF2B5EF4-FFF2-40B4-BE49-F238E27FC236}">
                  <a16:creationId xmlns:a16="http://schemas.microsoft.com/office/drawing/2014/main" id="{8DA68C83-7E7F-8EDE-EC46-828CC49FDE2C}"/>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077611" y="429445"/>
              <a:ext cx="2671477" cy="2454487"/>
            </a:xfrm>
            <a:prstGeom prst="rect">
              <a:avLst/>
            </a:prstGeom>
          </p:spPr>
        </p:pic>
        <p:pic>
          <p:nvPicPr>
            <p:cNvPr id="19" name="Picture 18" descr="A person wearing a hard hat and jacket&#10;&#10;AI-generated content may be incorrect.">
              <a:extLst>
                <a:ext uri="{FF2B5EF4-FFF2-40B4-BE49-F238E27FC236}">
                  <a16:creationId xmlns:a16="http://schemas.microsoft.com/office/drawing/2014/main" id="{3461589E-2749-FD12-AED1-CDD4547460D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306102" y="2982452"/>
              <a:ext cx="2685761" cy="2484622"/>
            </a:xfrm>
            <a:prstGeom prst="rect">
              <a:avLst/>
            </a:prstGeom>
          </p:spPr>
        </p:pic>
        <p:pic>
          <p:nvPicPr>
            <p:cNvPr id="21" name="Picture 20" descr="A person standing on a metal structure&#10;&#10;AI-generated content may be incorrect.">
              <a:extLst>
                <a:ext uri="{FF2B5EF4-FFF2-40B4-BE49-F238E27FC236}">
                  <a16:creationId xmlns:a16="http://schemas.microsoft.com/office/drawing/2014/main" id="{036F4B1E-80A7-7964-E141-7EBD4053966B}"/>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077611" y="2982453"/>
              <a:ext cx="2702106" cy="2489826"/>
            </a:xfrm>
            <a:prstGeom prst="rect">
              <a:avLst/>
            </a:prstGeom>
          </p:spPr>
        </p:pic>
      </p:grpSp>
      <p:sp>
        <p:nvSpPr>
          <p:cNvPr id="5" name="Text Placeholder 12">
            <a:extLst>
              <a:ext uri="{FF2B5EF4-FFF2-40B4-BE49-F238E27FC236}">
                <a16:creationId xmlns:a16="http://schemas.microsoft.com/office/drawing/2014/main" id="{5F171C63-D1F9-7F44-B01B-9E082124A868}"/>
              </a:ext>
            </a:extLst>
          </p:cNvPr>
          <p:cNvSpPr txBox="1">
            <a:spLocks/>
          </p:cNvSpPr>
          <p:nvPr userDrawn="1"/>
        </p:nvSpPr>
        <p:spPr>
          <a:xfrm>
            <a:off x="7509720" y="5832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85952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guide id="4" orient="horz" pos="35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A landscape with a large building and a road&#10;&#10;AI-generated content may be incorrect.">
            <a:extLst>
              <a:ext uri="{FF2B5EF4-FFF2-40B4-BE49-F238E27FC236}">
                <a16:creationId xmlns:a16="http://schemas.microsoft.com/office/drawing/2014/main" id="{3CBEBA6C-F76B-B712-8DB1-2CCE200AD7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19990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descr="An aerial view of a town&#10;&#10;AI-generated content may be incorrect.">
            <a:extLst>
              <a:ext uri="{FF2B5EF4-FFF2-40B4-BE49-F238E27FC236}">
                <a16:creationId xmlns:a16="http://schemas.microsoft.com/office/drawing/2014/main" id="{87BEB92A-E929-945D-5B10-9923F3F0C1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768" y="17834"/>
            <a:ext cx="12255768" cy="6840166"/>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63769" y="-40069"/>
            <a:ext cx="12255768" cy="6880235"/>
          </a:xfrm>
          <a:prstGeom prst="rect">
            <a:avLst/>
          </a:prstGeom>
          <a:gradFill>
            <a:gsLst>
              <a:gs pos="0">
                <a:srgbClr val="3E474E">
                  <a:alpha val="56000"/>
                </a:srgbClr>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20949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descr="A aerial view of a farm&#10;&#10;AI-generated content may be incorrect.">
            <a:extLst>
              <a:ext uri="{FF2B5EF4-FFF2-40B4-BE49-F238E27FC236}">
                <a16:creationId xmlns:a16="http://schemas.microsoft.com/office/drawing/2014/main" id="{ECAA830D-CB0D-0F23-49D7-E91A867C6C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8" cy="6880235"/>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30064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36504-F080-D5A9-AB10-EAFFDC6A9D6F}"/>
              </a:ext>
            </a:extLst>
          </p:cNvPr>
          <p:cNvSpPr/>
          <p:nvPr userDrawn="1"/>
        </p:nvSpPr>
        <p:spPr>
          <a:xfrm>
            <a:off x="-3854" y="1133587"/>
            <a:ext cx="12195853" cy="5724413"/>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AB8AAEFA-0C42-453D-A6E5-3F59F76709D7}"/>
              </a:ext>
            </a:extLst>
          </p:cNvPr>
          <p:cNvSpPr>
            <a:spLocks noGrp="1"/>
          </p:cNvSpPr>
          <p:nvPr>
            <p:ph type="title"/>
          </p:nvPr>
        </p:nvSpPr>
        <p:spPr/>
        <p:txBody>
          <a:bodyPr/>
          <a:lstStyle>
            <a:lvl1pPr>
              <a:defRPr>
                <a:solidFill>
                  <a:schemeClr val="tx2"/>
                </a:solidFill>
              </a:defRPr>
            </a:lvl1pPr>
          </a:lstStyle>
          <a:p>
            <a:r>
              <a:rPr lang="en-US" dirty="0"/>
              <a:t>Click to edit Master title style</a:t>
            </a:r>
            <a:endParaRPr lang="en-ZA" dirty="0"/>
          </a:p>
        </p:txBody>
      </p:sp>
      <p:sp>
        <p:nvSpPr>
          <p:cNvPr id="6" name="Slide Number Placeholder 5">
            <a:extLst>
              <a:ext uri="{FF2B5EF4-FFF2-40B4-BE49-F238E27FC236}">
                <a16:creationId xmlns:a16="http://schemas.microsoft.com/office/drawing/2014/main" id="{EC85F98D-B0F5-4530-9BB7-366EAC7FE144}"/>
              </a:ext>
            </a:extLst>
          </p:cNvPr>
          <p:cNvSpPr>
            <a:spLocks noGrp="1"/>
          </p:cNvSpPr>
          <p:nvPr>
            <p:ph type="sldNum" sz="quarter" idx="12"/>
          </p:nvPr>
        </p:nvSpPr>
        <p:spPr/>
        <p:txBody>
          <a:bodyPr/>
          <a:lstStyle>
            <a:lvl1pPr algn="r">
              <a:defRPr sz="800" b="0">
                <a:solidFill>
                  <a:schemeClr val="tx2"/>
                </a:solidFill>
              </a:defRPr>
            </a:lvl1pPr>
          </a:lstStyle>
          <a:p>
            <a:pPr>
              <a:defRPr/>
            </a:pPr>
            <a:r>
              <a:rPr lang="en-ZA" dirty="0"/>
              <a:t> Slide </a:t>
            </a:r>
            <a:fld id="{5B6EEBB3-9C62-4929-8C97-A45554614B7B}" type="slidenum">
              <a:rPr lang="en-ZA" smtClean="0"/>
              <a:pPr>
                <a:defRPr/>
              </a:pPr>
              <a:t>‹#›</a:t>
            </a:fld>
            <a:endParaRPr lang="en-ZA" dirty="0"/>
          </a:p>
        </p:txBody>
      </p:sp>
      <p:sp>
        <p:nvSpPr>
          <p:cNvPr id="8" name="Footer Placeholder 4">
            <a:extLst>
              <a:ext uri="{FF2B5EF4-FFF2-40B4-BE49-F238E27FC236}">
                <a16:creationId xmlns:a16="http://schemas.microsoft.com/office/drawing/2014/main" id="{634DF62C-0932-4E66-AC02-0FC5C817F9D0}"/>
              </a:ext>
            </a:extLst>
          </p:cNvPr>
          <p:cNvSpPr>
            <a:spLocks noGrp="1"/>
          </p:cNvSpPr>
          <p:nvPr>
            <p:ph type="ftr" sz="quarter" idx="3"/>
          </p:nvPr>
        </p:nvSpPr>
        <p:spPr>
          <a:xfrm>
            <a:off x="432000" y="194400"/>
            <a:ext cx="6732000" cy="216000"/>
          </a:xfrm>
          <a:prstGeom prst="rect">
            <a:avLst/>
          </a:prstGeom>
        </p:spPr>
        <p:txBody>
          <a:bodyPr vert="horz" lIns="91440" tIns="45720" rIns="91440" bIns="45720" rtlCol="0" anchor="ctr"/>
          <a:lstStyle>
            <a:lvl1pPr algn="l">
              <a:defRPr sz="800" b="0" baseline="0">
                <a:solidFill>
                  <a:schemeClr val="tx2"/>
                </a:solidFill>
              </a:defRPr>
            </a:lvl1pPr>
          </a:lstStyle>
          <a:p>
            <a:pPr>
              <a:defRPr/>
            </a:pPr>
            <a:r>
              <a:rPr lang="en-ZA" dirty="0"/>
              <a:t>FY25 Annual Results </a:t>
            </a:r>
          </a:p>
        </p:txBody>
      </p:sp>
      <p:sp>
        <p:nvSpPr>
          <p:cNvPr id="3" name="Content Placeholder 2">
            <a:extLst>
              <a:ext uri="{FF2B5EF4-FFF2-40B4-BE49-F238E27FC236}">
                <a16:creationId xmlns:a16="http://schemas.microsoft.com/office/drawing/2014/main" id="{6C2C4B6B-024E-3FC3-14F6-918A46D7AC68}"/>
              </a:ext>
            </a:extLst>
          </p:cNvPr>
          <p:cNvSpPr>
            <a:spLocks noGrp="1"/>
          </p:cNvSpPr>
          <p:nvPr>
            <p:ph idx="1"/>
          </p:nvPr>
        </p:nvSpPr>
        <p:spPr>
          <a:xfrm>
            <a:off x="407988" y="1297460"/>
            <a:ext cx="11355387" cy="5120803"/>
          </a:xfrm>
        </p:spPr>
        <p:txBody>
          <a:bodyPr>
            <a:normAutofit/>
          </a:bodyPr>
          <a:lstStyle>
            <a:lvl1pPr>
              <a:defRPr sz="1500">
                <a:solidFill>
                  <a:schemeClr val="tx2"/>
                </a:solidFill>
              </a:defRPr>
            </a:lvl1pPr>
            <a:lvl2pPr>
              <a:buClr>
                <a:schemeClr val="accent1"/>
              </a:buClr>
              <a:defRPr sz="1500">
                <a:solidFill>
                  <a:schemeClr val="tx2"/>
                </a:solidFill>
              </a:defRPr>
            </a:lvl2pPr>
            <a:lvl3pPr>
              <a:buClr>
                <a:schemeClr val="accent1"/>
              </a:buClr>
              <a:defRPr sz="1500">
                <a:solidFill>
                  <a:schemeClr val="tx2"/>
                </a:solidFill>
              </a:defRPr>
            </a:lvl3pPr>
            <a:lvl4pPr>
              <a:buClr>
                <a:schemeClr val="accent1"/>
              </a:buClr>
              <a:defRPr sz="1500">
                <a:solidFill>
                  <a:schemeClr val="tx2"/>
                </a:solidFill>
              </a:defRPr>
            </a:lvl4pPr>
            <a:lvl5pPr>
              <a:buClr>
                <a:schemeClr val="accent1"/>
              </a:buCl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55972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a16="http://schemas.microsoft.com/office/drawing/2014/main" id="{C14C7A58-D8B1-39D2-EBCF-715C6ADE279B}"/>
              </a:ext>
            </a:extLst>
          </p:cNvPr>
          <p:cNvSpPr/>
          <p:nvPr userDrawn="1"/>
        </p:nvSpPr>
        <p:spPr>
          <a:xfrm>
            <a:off x="-2" y="-8116"/>
            <a:ext cx="12192001" cy="6866116"/>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grpSp>
        <p:nvGrpSpPr>
          <p:cNvPr id="2" name="Group 1">
            <a:extLst>
              <a:ext uri="{FF2B5EF4-FFF2-40B4-BE49-F238E27FC236}">
                <a16:creationId xmlns:a16="http://schemas.microsoft.com/office/drawing/2014/main" id="{1D037C21-FBAC-791D-4217-0E7B93F0DA51}"/>
              </a:ext>
            </a:extLst>
          </p:cNvPr>
          <p:cNvGrpSpPr/>
          <p:nvPr userDrawn="1"/>
        </p:nvGrpSpPr>
        <p:grpSpPr>
          <a:xfrm>
            <a:off x="5809539" y="859911"/>
            <a:ext cx="5910652" cy="5833890"/>
            <a:chOff x="6393206" y="1108344"/>
            <a:chExt cx="5910652" cy="5833890"/>
          </a:xfrm>
        </p:grpSpPr>
        <p:sp>
          <p:nvSpPr>
            <p:cNvPr id="7" name="Partial Circle 6">
              <a:extLst>
                <a:ext uri="{FF2B5EF4-FFF2-40B4-BE49-F238E27FC236}">
                  <a16:creationId xmlns:a16="http://schemas.microsoft.com/office/drawing/2014/main" id="{231DE55C-5B83-63EB-6581-4A51D9613563}"/>
                </a:ext>
              </a:extLst>
            </p:cNvPr>
            <p:cNvSpPr/>
            <p:nvPr/>
          </p:nvSpPr>
          <p:spPr>
            <a:xfrm rot="120000">
              <a:off x="7080580" y="1738842"/>
              <a:ext cx="4599739" cy="4599739"/>
            </a:xfrm>
            <a:prstGeom prst="pie">
              <a:avLst>
                <a:gd name="adj1" fmla="val 18276088"/>
                <a:gd name="adj2" fmla="val 1394412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26A38C2-BFA2-5E39-8523-FD17A44B9933}"/>
                </a:ext>
              </a:extLst>
            </p:cNvPr>
            <p:cNvSpPr/>
            <p:nvPr/>
          </p:nvSpPr>
          <p:spPr>
            <a:xfrm rot="120000">
              <a:off x="7137609" y="1795871"/>
              <a:ext cx="4485681" cy="44856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608F7DE0-8CA5-7865-5EB9-50E2AC824632}"/>
                </a:ext>
              </a:extLst>
            </p:cNvPr>
            <p:cNvSpPr/>
            <p:nvPr/>
          </p:nvSpPr>
          <p:spPr>
            <a:xfrm rot="120000">
              <a:off x="8343426" y="3001688"/>
              <a:ext cx="2074047" cy="207404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D9C3C4-035D-1552-CBEC-9E414F689CCB}"/>
                </a:ext>
              </a:extLst>
            </p:cNvPr>
            <p:cNvGrpSpPr/>
            <p:nvPr/>
          </p:nvGrpSpPr>
          <p:grpSpPr>
            <a:xfrm>
              <a:off x="7703654" y="2361916"/>
              <a:ext cx="3353590" cy="3353590"/>
              <a:chOff x="4448474" y="1850102"/>
              <a:chExt cx="3821840" cy="3821839"/>
            </a:xfrm>
          </p:grpSpPr>
          <p:grpSp>
            <p:nvGrpSpPr>
              <p:cNvPr id="20" name="Group 19">
                <a:extLst>
                  <a:ext uri="{FF2B5EF4-FFF2-40B4-BE49-F238E27FC236}">
                    <a16:creationId xmlns:a16="http://schemas.microsoft.com/office/drawing/2014/main" id="{0B0C6560-AB03-8BC1-D615-745B554F8096}"/>
                  </a:ext>
                </a:extLst>
              </p:cNvPr>
              <p:cNvGrpSpPr/>
              <p:nvPr/>
            </p:nvGrpSpPr>
            <p:grpSpPr>
              <a:xfrm>
                <a:off x="4448474" y="1850102"/>
                <a:ext cx="3821840" cy="3821839"/>
                <a:chOff x="3695530" y="1028531"/>
                <a:chExt cx="4800940" cy="4800938"/>
              </a:xfrm>
            </p:grpSpPr>
            <p:sp>
              <p:nvSpPr>
                <p:cNvPr id="26" name="Freeform: Shape 25">
                  <a:extLst>
                    <a:ext uri="{FF2B5EF4-FFF2-40B4-BE49-F238E27FC236}">
                      <a16:creationId xmlns:a16="http://schemas.microsoft.com/office/drawing/2014/main" id="{C973FE12-C428-120E-A90D-3AE3DE99E50E}"/>
                    </a:ext>
                  </a:extLst>
                </p:cNvPr>
                <p:cNvSpPr/>
                <p:nvPr/>
              </p:nvSpPr>
              <p:spPr>
                <a:xfrm>
                  <a:off x="3695531"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950354" rIns="26314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D920EECA-D5C7-C9A5-9487-67EC61DAFB55}"/>
                    </a:ext>
                  </a:extLst>
                </p:cNvPr>
                <p:cNvSpPr/>
                <p:nvPr/>
              </p:nvSpPr>
              <p:spPr>
                <a:xfrm>
                  <a:off x="6150188"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950354" rIns="95035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90D2C649-D096-9719-DA09-AE8F4BAB27C9}"/>
                    </a:ext>
                  </a:extLst>
                </p:cNvPr>
                <p:cNvSpPr/>
                <p:nvPr/>
              </p:nvSpPr>
              <p:spPr>
                <a:xfrm>
                  <a:off x="6150188" y="3483185"/>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C49A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63145" rIns="95035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8A9D7831-3067-A73C-3FCA-9EFBE2D4165A}"/>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263144" rIns="26314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8D55F345-62D5-19D6-D013-89A1DD9B2CF3}"/>
                  </a:ext>
                </a:extLst>
              </p:cNvPr>
              <p:cNvGrpSpPr/>
              <p:nvPr/>
            </p:nvGrpSpPr>
            <p:grpSpPr>
              <a:xfrm>
                <a:off x="4554744" y="2445213"/>
                <a:ext cx="3449655" cy="2642667"/>
                <a:chOff x="1819586" y="3165487"/>
                <a:chExt cx="3720275" cy="2849979"/>
              </a:xfrm>
              <a:effectLst/>
            </p:grpSpPr>
            <p:sp>
              <p:nvSpPr>
                <p:cNvPr id="22" name="SA Surface">
                  <a:extLst>
                    <a:ext uri="{FF2B5EF4-FFF2-40B4-BE49-F238E27FC236}">
                      <a16:creationId xmlns:a16="http://schemas.microsoft.com/office/drawing/2014/main" id="{100465D6-DAEC-42B6-AFA3-0524DE97791D}"/>
                    </a:ext>
                  </a:extLst>
                </p:cNvPr>
                <p:cNvSpPr txBox="1"/>
                <p:nvPr/>
              </p:nvSpPr>
              <p:spPr>
                <a:xfrm>
                  <a:off x="3823150" y="4849479"/>
                  <a:ext cx="1690548" cy="1021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surface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high-margin</a:t>
                  </a:r>
                </a:p>
              </p:txBody>
            </p:sp>
            <p:sp>
              <p:nvSpPr>
                <p:cNvPr id="23" name="SA underground">
                  <a:extLst>
                    <a:ext uri="{FF2B5EF4-FFF2-40B4-BE49-F238E27FC236}">
                      <a16:creationId xmlns:a16="http://schemas.microsoft.com/office/drawing/2014/main" id="{49757896-04E1-6CBE-E3C7-EB0A52229320}"/>
                    </a:ext>
                  </a:extLst>
                </p:cNvPr>
                <p:cNvSpPr txBox="1"/>
                <p:nvPr/>
              </p:nvSpPr>
              <p:spPr>
                <a:xfrm>
                  <a:off x="3739404" y="3165487"/>
                  <a:ext cx="1800457" cy="1128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optimised</a:t>
                  </a:r>
                  <a:endPar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4" name="SA underground">
                  <a:extLst>
                    <a:ext uri="{FF2B5EF4-FFF2-40B4-BE49-F238E27FC236}">
                      <a16:creationId xmlns:a16="http://schemas.microsoft.com/office/drawing/2014/main" id="{B2A7ECA4-283F-E7ED-5F0D-8AF328805B5C}"/>
                    </a:ext>
                  </a:extLst>
                </p:cNvPr>
                <p:cNvSpPr txBox="1"/>
                <p:nvPr/>
              </p:nvSpPr>
              <p:spPr>
                <a:xfrm>
                  <a:off x="1940623" y="3165487"/>
                  <a:ext cx="1800456" cy="896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high-grade</a:t>
                  </a:r>
                </a:p>
              </p:txBody>
            </p:sp>
            <p:sp>
              <p:nvSpPr>
                <p:cNvPr id="25" name="International">
                  <a:extLst>
                    <a:ext uri="{FF2B5EF4-FFF2-40B4-BE49-F238E27FC236}">
                      <a16:creationId xmlns:a16="http://schemas.microsoft.com/office/drawing/2014/main" id="{4E607567-139D-017B-DCC4-85E4BEB78CC2}"/>
                    </a:ext>
                  </a:extLst>
                </p:cNvPr>
                <p:cNvSpPr txBox="1"/>
                <p:nvPr/>
              </p:nvSpPr>
              <p:spPr>
                <a:xfrm>
                  <a:off x="1819586" y="4886935"/>
                  <a:ext cx="2042518" cy="1128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International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copper-gold growth</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grpSp>
        </p:grpSp>
        <p:sp>
          <p:nvSpPr>
            <p:cNvPr id="12" name="Oval 11">
              <a:extLst>
                <a:ext uri="{FF2B5EF4-FFF2-40B4-BE49-F238E27FC236}">
                  <a16:creationId xmlns:a16="http://schemas.microsoft.com/office/drawing/2014/main" id="{90159092-B098-5E56-E9CB-E8C615D0AB53}"/>
                </a:ext>
              </a:extLst>
            </p:cNvPr>
            <p:cNvSpPr/>
            <p:nvPr/>
          </p:nvSpPr>
          <p:spPr>
            <a:xfrm rot="120000">
              <a:off x="9119192" y="3777454"/>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41FD19A-90E3-80A6-7C90-9758F85B7F95}"/>
                </a:ext>
              </a:extLst>
            </p:cNvPr>
            <p:cNvPicPr/>
            <p:nvPr/>
          </p:nvPicPr>
          <p:blipFill rotWithShape="1">
            <a:blip r:embed="rId2" cstate="screen">
              <a:extLst>
                <a:ext uri="{28A0092B-C50C-407E-A947-70E740481C1C}">
                  <a14:useLocalDpi xmlns:a14="http://schemas.microsoft.com/office/drawing/2010/main"/>
                </a:ext>
              </a:extLst>
            </a:blip>
            <a:srcRect l="15448" t="3049" r="17344"/>
            <a:stretch/>
          </p:blipFill>
          <p:spPr>
            <a:xfrm rot="19440000">
              <a:off x="7041720" y="1791408"/>
              <a:ext cx="4677458" cy="4494607"/>
            </a:xfrm>
            <a:prstGeom prst="rect">
              <a:avLst/>
            </a:prstGeom>
          </p:spPr>
        </p:pic>
        <p:sp>
          <p:nvSpPr>
            <p:cNvPr id="14" name="3 Cash certainty">
              <a:extLst>
                <a:ext uri="{FF2B5EF4-FFF2-40B4-BE49-F238E27FC236}">
                  <a16:creationId xmlns:a16="http://schemas.microsoft.com/office/drawing/2014/main" id="{AEAE8F08-BDA2-ECA0-D799-4F297509F7A3}"/>
                </a:ext>
              </a:extLst>
            </p:cNvPr>
            <p:cNvSpPr txBox="1"/>
            <p:nvPr/>
          </p:nvSpPr>
          <p:spPr>
            <a:xfrm rot="16560000">
              <a:off x="6541151" y="1200511"/>
              <a:ext cx="5707485" cy="5523151"/>
            </a:xfrm>
            <a:prstGeom prst="ellipse">
              <a:avLst/>
            </a:prstGeom>
            <a:noFill/>
            <a:ln w="3175">
              <a:noFill/>
            </a:ln>
          </p:spPr>
          <p:txBody>
            <a:bodyPr vert="horz" wrap="none" lIns="0" tIns="0" rIns="0" bIns="0" rtlCol="0" anchor="ctr" anchorCtr="1">
              <a:prstTxWarp prst="textArchDown">
                <a:avLst>
                  <a:gd name="adj" fmla="val 18494045"/>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3.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CASH CERTAINTY</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2 OPERATIONAL EXCELLENCE">
              <a:extLst>
                <a:ext uri="{FF2B5EF4-FFF2-40B4-BE49-F238E27FC236}">
                  <a16:creationId xmlns:a16="http://schemas.microsoft.com/office/drawing/2014/main" id="{9616DDDA-B8E6-464B-0143-B2F6524E69E1}"/>
                </a:ext>
              </a:extLst>
            </p:cNvPr>
            <p:cNvSpPr txBox="1"/>
            <p:nvPr/>
          </p:nvSpPr>
          <p:spPr>
            <a:xfrm rot="15840000">
              <a:off x="6465079" y="1179941"/>
              <a:ext cx="5616000" cy="5616000"/>
            </a:xfrm>
            <a:prstGeom prst="ellipse">
              <a:avLst/>
            </a:prstGeom>
            <a:noFill/>
            <a:ln w="3175">
              <a:noFill/>
            </a:ln>
          </p:spPr>
          <p:txBody>
            <a:bodyPr vert="horz" wrap="none" lIns="0" tIns="0" rIns="0" bIns="0" rtlCol="0" anchor="ctr" anchorCtr="1">
              <a:prstTxWarp prst="textArchDown">
                <a:avLst>
                  <a:gd name="adj" fmla="val 83377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2.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OPERATIONAL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EXCELLENCE</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1 Responsible">
              <a:extLst>
                <a:ext uri="{FF2B5EF4-FFF2-40B4-BE49-F238E27FC236}">
                  <a16:creationId xmlns:a16="http://schemas.microsoft.com/office/drawing/2014/main" id="{9C8FEE81-D032-8B30-2896-962D588C5039}"/>
                </a:ext>
              </a:extLst>
            </p:cNvPr>
            <p:cNvSpPr txBox="1"/>
            <p:nvPr/>
          </p:nvSpPr>
          <p:spPr>
            <a:xfrm rot="12821057">
              <a:off x="6393206" y="1326234"/>
              <a:ext cx="5616000" cy="5616000"/>
            </a:xfrm>
            <a:prstGeom prst="ellipse">
              <a:avLst/>
            </a:prstGeom>
            <a:noFill/>
            <a:ln w="3175">
              <a:noFill/>
            </a:ln>
          </p:spPr>
          <p:txBody>
            <a:bodyPr vert="horz" wrap="none" lIns="0" tIns="0" rIns="0" bIns="0" rtlCol="0" anchor="ctr" anchorCtr="1">
              <a:prstTxWarp prst="textArchUp">
                <a:avLst>
                  <a:gd name="adj" fmla="val 651578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1.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RESPONSIBLE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STEWARDSHIP</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4 CA[ITAL ALLOCATION">
              <a:extLst>
                <a:ext uri="{FF2B5EF4-FFF2-40B4-BE49-F238E27FC236}">
                  <a16:creationId xmlns:a16="http://schemas.microsoft.com/office/drawing/2014/main" id="{1E978C0E-C9B3-AE0C-D58F-DF3017E0F586}"/>
                </a:ext>
              </a:extLst>
            </p:cNvPr>
            <p:cNvSpPr txBox="1"/>
            <p:nvPr/>
          </p:nvSpPr>
          <p:spPr>
            <a:xfrm rot="18214809">
              <a:off x="6687858" y="1244728"/>
              <a:ext cx="5616000" cy="5616000"/>
            </a:xfrm>
            <a:prstGeom prst="ellipse">
              <a:avLst/>
            </a:prstGeom>
            <a:noFill/>
            <a:ln w="3175">
              <a:noFill/>
            </a:ln>
          </p:spPr>
          <p:txBody>
            <a:bodyPr vert="horz" wrap="none" lIns="0" tIns="0" rIns="0" bIns="0" rtlCol="0" anchor="ctr" anchorCtr="1">
              <a:prstTxWarp prst="textArchUp">
                <a:avLst>
                  <a:gd name="adj" fmla="val 13587829"/>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4.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CAPITAL ALLOCATION</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value realisation">
              <a:extLst>
                <a:ext uri="{FF2B5EF4-FFF2-40B4-BE49-F238E27FC236}">
                  <a16:creationId xmlns:a16="http://schemas.microsoft.com/office/drawing/2014/main" id="{C4AAE60D-4206-7493-07BE-D379CB3F9DC0}"/>
                </a:ext>
              </a:extLst>
            </p:cNvPr>
            <p:cNvSpPr txBox="1"/>
            <p:nvPr/>
          </p:nvSpPr>
          <p:spPr>
            <a:xfrm rot="1020000">
              <a:off x="6984288" y="1522485"/>
              <a:ext cx="4823838" cy="4824000"/>
            </a:xfrm>
            <a:prstGeom prst="ellipse">
              <a:avLst/>
            </a:prstGeom>
            <a:noFill/>
            <a:ln>
              <a:noFill/>
            </a:ln>
          </p:spPr>
          <p:txBody>
            <a:bodyPr wrap="square" lIns="0" tIns="0" rIns="0" bIns="0" rtlCol="0" anchor="ctr" anchorCtr="0">
              <a:prstTxWarp prst="textCircle">
                <a:avLst>
                  <a:gd name="adj" fmla="val 13512809"/>
                </a:avLst>
              </a:prstTxWarp>
              <a:spAutoFit/>
            </a:bodyPr>
            <a:lstStyle/>
            <a:p>
              <a:pPr marL="0" marR="0" lvl="0" indent="0" algn="l" defTabSz="914400" rtl="0" eaLnBrk="1" fontAlgn="auto" latinLnBrk="0" hangingPunct="1">
                <a:lnSpc>
                  <a:spcPts val="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41F26"/>
                  </a:solidFill>
                  <a:effectLst/>
                  <a:uLnTx/>
                  <a:uFillTx/>
                  <a:latin typeface="Arial Narrow"/>
                  <a:ea typeface="+mn-ea"/>
                  <a:cs typeface="+mn-cs"/>
                </a:rPr>
                <a:t>LONG-TERM VALUE</a:t>
              </a:r>
              <a:endParaRPr kumimoji="0" lang="en-ZA" sz="1600" b="1" i="0" u="none" strike="noStrike" kern="1200" cap="none" spc="0" normalizeH="0" baseline="0" noProof="0" dirty="0">
                <a:ln>
                  <a:noFill/>
                </a:ln>
                <a:solidFill>
                  <a:srgbClr val="E41F26"/>
                </a:solidFill>
                <a:effectLst/>
                <a:uLnTx/>
                <a:uFillTx/>
                <a:latin typeface="Arial Narrow"/>
                <a:ea typeface="+mn-ea"/>
                <a:cs typeface="+mn-cs"/>
              </a:endParaRPr>
            </a:p>
          </p:txBody>
        </p:sp>
        <p:sp>
          <p:nvSpPr>
            <p:cNvPr id="19" name="1.4-1.5Moz">
              <a:extLst>
                <a:ext uri="{FF2B5EF4-FFF2-40B4-BE49-F238E27FC236}">
                  <a16:creationId xmlns:a16="http://schemas.microsoft.com/office/drawing/2014/main" id="{0D0BBD63-0AF5-3ABF-24B4-05B9599121DF}"/>
                </a:ext>
              </a:extLst>
            </p:cNvPr>
            <p:cNvSpPr txBox="1"/>
            <p:nvPr/>
          </p:nvSpPr>
          <p:spPr>
            <a:xfrm rot="60000">
              <a:off x="6479131" y="1623084"/>
              <a:ext cx="5808278" cy="5243066"/>
            </a:xfrm>
            <a:prstGeom prst="rect">
              <a:avLst/>
            </a:prstGeom>
            <a:noFill/>
            <a:ln>
              <a:noFill/>
            </a:ln>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a:ea typeface="+mn-ea"/>
                  <a:cs typeface="+mn-cs"/>
                </a:rPr>
                <a:t>1.4 - 1.5Moz</a:t>
              </a:r>
              <a:endParaRPr kumimoji="0" lang="en-ZA" sz="28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14552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#MiningWithPurpose</a:t>
            </a:r>
            <a:endParaRPr lang="en-GB" dirty="0">
              <a:solidFill>
                <a:schemeClr val="tx1"/>
              </a:solidFill>
            </a:endParaRPr>
          </a:p>
        </p:txBody>
      </p:sp>
      <p:sp>
        <p:nvSpPr>
          <p:cNvPr id="6" name="Rectangle 5">
            <a:extLst>
              <a:ext uri="{FF2B5EF4-FFF2-40B4-BE49-F238E27FC236}">
                <a16:creationId xmlns:a16="http://schemas.microsoft.com/office/drawing/2014/main" id="{AA35424F-75C0-D3A7-2121-4BD3132FE9C0}"/>
              </a:ext>
            </a:extLst>
          </p:cNvPr>
          <p:cNvSpPr/>
          <p:nvPr userDrawn="1"/>
        </p:nvSpPr>
        <p:spPr>
          <a:xfrm>
            <a:off x="0" y="2429435"/>
            <a:ext cx="12192000" cy="2563906"/>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 name="Group 1">
            <a:extLst>
              <a:ext uri="{FF2B5EF4-FFF2-40B4-BE49-F238E27FC236}">
                <a16:creationId xmlns:a16="http://schemas.microsoft.com/office/drawing/2014/main" id="{1D037C21-FBAC-791D-4217-0E7B93F0DA51}"/>
              </a:ext>
            </a:extLst>
          </p:cNvPr>
          <p:cNvGrpSpPr/>
          <p:nvPr userDrawn="1"/>
        </p:nvGrpSpPr>
        <p:grpSpPr>
          <a:xfrm>
            <a:off x="5809539" y="859911"/>
            <a:ext cx="5910652" cy="5833890"/>
            <a:chOff x="6393206" y="1108344"/>
            <a:chExt cx="5910652" cy="5833890"/>
          </a:xfrm>
        </p:grpSpPr>
        <p:sp>
          <p:nvSpPr>
            <p:cNvPr id="7" name="Partial Circle 6">
              <a:extLst>
                <a:ext uri="{FF2B5EF4-FFF2-40B4-BE49-F238E27FC236}">
                  <a16:creationId xmlns:a16="http://schemas.microsoft.com/office/drawing/2014/main" id="{231DE55C-5B83-63EB-6581-4A51D9613563}"/>
                </a:ext>
              </a:extLst>
            </p:cNvPr>
            <p:cNvSpPr/>
            <p:nvPr/>
          </p:nvSpPr>
          <p:spPr>
            <a:xfrm rot="120000">
              <a:off x="7080580" y="1738842"/>
              <a:ext cx="4599739" cy="4599739"/>
            </a:xfrm>
            <a:prstGeom prst="pie">
              <a:avLst>
                <a:gd name="adj1" fmla="val 18276088"/>
                <a:gd name="adj2" fmla="val 1394412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26A38C2-BFA2-5E39-8523-FD17A44B9933}"/>
                </a:ext>
              </a:extLst>
            </p:cNvPr>
            <p:cNvSpPr/>
            <p:nvPr/>
          </p:nvSpPr>
          <p:spPr>
            <a:xfrm rot="120000">
              <a:off x="7137609" y="1795871"/>
              <a:ext cx="4485681" cy="44856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608F7DE0-8CA5-7865-5EB9-50E2AC824632}"/>
                </a:ext>
              </a:extLst>
            </p:cNvPr>
            <p:cNvSpPr/>
            <p:nvPr/>
          </p:nvSpPr>
          <p:spPr>
            <a:xfrm rot="120000">
              <a:off x="8343426" y="3001688"/>
              <a:ext cx="2074047" cy="207404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D9C3C4-035D-1552-CBEC-9E414F689CCB}"/>
                </a:ext>
              </a:extLst>
            </p:cNvPr>
            <p:cNvGrpSpPr/>
            <p:nvPr/>
          </p:nvGrpSpPr>
          <p:grpSpPr>
            <a:xfrm>
              <a:off x="7703654" y="2361916"/>
              <a:ext cx="3353590" cy="3353590"/>
              <a:chOff x="4448474" y="1850102"/>
              <a:chExt cx="3821840" cy="3821839"/>
            </a:xfrm>
          </p:grpSpPr>
          <p:grpSp>
            <p:nvGrpSpPr>
              <p:cNvPr id="20" name="Group 19">
                <a:extLst>
                  <a:ext uri="{FF2B5EF4-FFF2-40B4-BE49-F238E27FC236}">
                    <a16:creationId xmlns:a16="http://schemas.microsoft.com/office/drawing/2014/main" id="{0B0C6560-AB03-8BC1-D615-745B554F8096}"/>
                  </a:ext>
                </a:extLst>
              </p:cNvPr>
              <p:cNvGrpSpPr/>
              <p:nvPr/>
            </p:nvGrpSpPr>
            <p:grpSpPr>
              <a:xfrm>
                <a:off x="4448474" y="1850102"/>
                <a:ext cx="3821840" cy="3821839"/>
                <a:chOff x="3695530" y="1028531"/>
                <a:chExt cx="4800940" cy="4800938"/>
              </a:xfrm>
            </p:grpSpPr>
            <p:sp>
              <p:nvSpPr>
                <p:cNvPr id="26" name="Freeform: Shape 25">
                  <a:extLst>
                    <a:ext uri="{FF2B5EF4-FFF2-40B4-BE49-F238E27FC236}">
                      <a16:creationId xmlns:a16="http://schemas.microsoft.com/office/drawing/2014/main" id="{C973FE12-C428-120E-A90D-3AE3DE99E50E}"/>
                    </a:ext>
                  </a:extLst>
                </p:cNvPr>
                <p:cNvSpPr/>
                <p:nvPr/>
              </p:nvSpPr>
              <p:spPr>
                <a:xfrm>
                  <a:off x="3695531"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950354" rIns="26314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D920EECA-D5C7-C9A5-9487-67EC61DAFB55}"/>
                    </a:ext>
                  </a:extLst>
                </p:cNvPr>
                <p:cNvSpPr/>
                <p:nvPr/>
              </p:nvSpPr>
              <p:spPr>
                <a:xfrm>
                  <a:off x="6150188"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950354" rIns="95035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90D2C649-D096-9719-DA09-AE8F4BAB27C9}"/>
                    </a:ext>
                  </a:extLst>
                </p:cNvPr>
                <p:cNvSpPr/>
                <p:nvPr/>
              </p:nvSpPr>
              <p:spPr>
                <a:xfrm>
                  <a:off x="6150188" y="3483185"/>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C49A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63145" rIns="95035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8A9D7831-3067-A73C-3FCA-9EFBE2D4165A}"/>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263144" rIns="26314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8D55F345-62D5-19D6-D013-89A1DD9B2CF3}"/>
                  </a:ext>
                </a:extLst>
              </p:cNvPr>
              <p:cNvGrpSpPr/>
              <p:nvPr/>
            </p:nvGrpSpPr>
            <p:grpSpPr>
              <a:xfrm>
                <a:off x="4554744" y="2445213"/>
                <a:ext cx="3449655" cy="2642667"/>
                <a:chOff x="1819586" y="3165487"/>
                <a:chExt cx="3720275" cy="2849979"/>
              </a:xfrm>
              <a:effectLst/>
            </p:grpSpPr>
            <p:sp>
              <p:nvSpPr>
                <p:cNvPr id="22" name="SA Surface">
                  <a:extLst>
                    <a:ext uri="{FF2B5EF4-FFF2-40B4-BE49-F238E27FC236}">
                      <a16:creationId xmlns:a16="http://schemas.microsoft.com/office/drawing/2014/main" id="{100465D6-DAEC-42B6-AFA3-0524DE97791D}"/>
                    </a:ext>
                  </a:extLst>
                </p:cNvPr>
                <p:cNvSpPr txBox="1"/>
                <p:nvPr/>
              </p:nvSpPr>
              <p:spPr>
                <a:xfrm>
                  <a:off x="3823150" y="4849479"/>
                  <a:ext cx="1690548" cy="1021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surface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high-margin</a:t>
                  </a:r>
                </a:p>
              </p:txBody>
            </p:sp>
            <p:sp>
              <p:nvSpPr>
                <p:cNvPr id="23" name="SA underground">
                  <a:extLst>
                    <a:ext uri="{FF2B5EF4-FFF2-40B4-BE49-F238E27FC236}">
                      <a16:creationId xmlns:a16="http://schemas.microsoft.com/office/drawing/2014/main" id="{49757896-04E1-6CBE-E3C7-EB0A52229320}"/>
                    </a:ext>
                  </a:extLst>
                </p:cNvPr>
                <p:cNvSpPr txBox="1"/>
                <p:nvPr/>
              </p:nvSpPr>
              <p:spPr>
                <a:xfrm>
                  <a:off x="3739404" y="3165487"/>
                  <a:ext cx="1800457" cy="1128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optimised</a:t>
                  </a:r>
                  <a:endPar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4" name="SA underground">
                  <a:extLst>
                    <a:ext uri="{FF2B5EF4-FFF2-40B4-BE49-F238E27FC236}">
                      <a16:creationId xmlns:a16="http://schemas.microsoft.com/office/drawing/2014/main" id="{B2A7ECA4-283F-E7ED-5F0D-8AF328805B5C}"/>
                    </a:ext>
                  </a:extLst>
                </p:cNvPr>
                <p:cNvSpPr txBox="1"/>
                <p:nvPr/>
              </p:nvSpPr>
              <p:spPr>
                <a:xfrm>
                  <a:off x="1940623" y="3165487"/>
                  <a:ext cx="1800456" cy="896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high-grade</a:t>
                  </a:r>
                </a:p>
              </p:txBody>
            </p:sp>
            <p:sp>
              <p:nvSpPr>
                <p:cNvPr id="25" name="International">
                  <a:extLst>
                    <a:ext uri="{FF2B5EF4-FFF2-40B4-BE49-F238E27FC236}">
                      <a16:creationId xmlns:a16="http://schemas.microsoft.com/office/drawing/2014/main" id="{4E607567-139D-017B-DCC4-85E4BEB78CC2}"/>
                    </a:ext>
                  </a:extLst>
                </p:cNvPr>
                <p:cNvSpPr txBox="1"/>
                <p:nvPr/>
              </p:nvSpPr>
              <p:spPr>
                <a:xfrm>
                  <a:off x="1819586" y="4886935"/>
                  <a:ext cx="2042518" cy="1128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International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copper-gold growth</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grpSp>
        </p:grpSp>
        <p:sp>
          <p:nvSpPr>
            <p:cNvPr id="12" name="Oval 11">
              <a:extLst>
                <a:ext uri="{FF2B5EF4-FFF2-40B4-BE49-F238E27FC236}">
                  <a16:creationId xmlns:a16="http://schemas.microsoft.com/office/drawing/2014/main" id="{90159092-B098-5E56-E9CB-E8C615D0AB53}"/>
                </a:ext>
              </a:extLst>
            </p:cNvPr>
            <p:cNvSpPr/>
            <p:nvPr/>
          </p:nvSpPr>
          <p:spPr>
            <a:xfrm rot="120000">
              <a:off x="9119192" y="3777454"/>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41FD19A-90E3-80A6-7C90-9758F85B7F95}"/>
                </a:ext>
              </a:extLst>
            </p:cNvPr>
            <p:cNvPicPr/>
            <p:nvPr/>
          </p:nvPicPr>
          <p:blipFill rotWithShape="1">
            <a:blip r:embed="rId2" cstate="screen">
              <a:extLst>
                <a:ext uri="{28A0092B-C50C-407E-A947-70E740481C1C}">
                  <a14:useLocalDpi xmlns:a14="http://schemas.microsoft.com/office/drawing/2010/main"/>
                </a:ext>
              </a:extLst>
            </a:blip>
            <a:srcRect l="15448" t="3049" r="17344"/>
            <a:stretch/>
          </p:blipFill>
          <p:spPr>
            <a:xfrm rot="19440000">
              <a:off x="7041720" y="1791408"/>
              <a:ext cx="4677458" cy="4494607"/>
            </a:xfrm>
            <a:prstGeom prst="rect">
              <a:avLst/>
            </a:prstGeom>
          </p:spPr>
        </p:pic>
        <p:sp>
          <p:nvSpPr>
            <p:cNvPr id="14" name="3 Cash certainty">
              <a:extLst>
                <a:ext uri="{FF2B5EF4-FFF2-40B4-BE49-F238E27FC236}">
                  <a16:creationId xmlns:a16="http://schemas.microsoft.com/office/drawing/2014/main" id="{AEAE8F08-BDA2-ECA0-D799-4F297509F7A3}"/>
                </a:ext>
              </a:extLst>
            </p:cNvPr>
            <p:cNvSpPr txBox="1"/>
            <p:nvPr/>
          </p:nvSpPr>
          <p:spPr>
            <a:xfrm rot="16560000">
              <a:off x="6541151" y="1200511"/>
              <a:ext cx="5707485" cy="5523151"/>
            </a:xfrm>
            <a:prstGeom prst="ellipse">
              <a:avLst/>
            </a:prstGeom>
            <a:noFill/>
            <a:ln w="3175">
              <a:noFill/>
            </a:ln>
          </p:spPr>
          <p:txBody>
            <a:bodyPr vert="horz" wrap="none" lIns="0" tIns="0" rIns="0" bIns="0" rtlCol="0" anchor="ctr" anchorCtr="1">
              <a:prstTxWarp prst="textArchDown">
                <a:avLst>
                  <a:gd name="adj" fmla="val 18494045"/>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3.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CASH CERTAINTY</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2 OPERATIONAL EXCELLENCE">
              <a:extLst>
                <a:ext uri="{FF2B5EF4-FFF2-40B4-BE49-F238E27FC236}">
                  <a16:creationId xmlns:a16="http://schemas.microsoft.com/office/drawing/2014/main" id="{9616DDDA-B8E6-464B-0143-B2F6524E69E1}"/>
                </a:ext>
              </a:extLst>
            </p:cNvPr>
            <p:cNvSpPr txBox="1"/>
            <p:nvPr/>
          </p:nvSpPr>
          <p:spPr>
            <a:xfrm rot="15840000">
              <a:off x="6465079" y="1179941"/>
              <a:ext cx="5616000" cy="5616000"/>
            </a:xfrm>
            <a:prstGeom prst="ellipse">
              <a:avLst/>
            </a:prstGeom>
            <a:noFill/>
            <a:ln w="3175">
              <a:noFill/>
            </a:ln>
          </p:spPr>
          <p:txBody>
            <a:bodyPr vert="horz" wrap="none" lIns="0" tIns="0" rIns="0" bIns="0" rtlCol="0" anchor="ctr" anchorCtr="1">
              <a:prstTxWarp prst="textArchDown">
                <a:avLst>
                  <a:gd name="adj" fmla="val 83377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2.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OPERATIONAL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EXCELLENCE</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1 Responsible">
              <a:extLst>
                <a:ext uri="{FF2B5EF4-FFF2-40B4-BE49-F238E27FC236}">
                  <a16:creationId xmlns:a16="http://schemas.microsoft.com/office/drawing/2014/main" id="{9C8FEE81-D032-8B30-2896-962D588C5039}"/>
                </a:ext>
              </a:extLst>
            </p:cNvPr>
            <p:cNvSpPr txBox="1"/>
            <p:nvPr/>
          </p:nvSpPr>
          <p:spPr>
            <a:xfrm rot="12821057">
              <a:off x="6393206" y="1326234"/>
              <a:ext cx="5616000" cy="5616000"/>
            </a:xfrm>
            <a:prstGeom prst="ellipse">
              <a:avLst/>
            </a:prstGeom>
            <a:noFill/>
            <a:ln w="3175">
              <a:noFill/>
            </a:ln>
          </p:spPr>
          <p:txBody>
            <a:bodyPr vert="horz" wrap="none" lIns="0" tIns="0" rIns="0" bIns="0" rtlCol="0" anchor="ctr" anchorCtr="1">
              <a:prstTxWarp prst="textArchUp">
                <a:avLst>
                  <a:gd name="adj" fmla="val 651578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1.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RESPONSIBLE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STEWARDSHIP</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4 CA[ITAL ALLOCATION">
              <a:extLst>
                <a:ext uri="{FF2B5EF4-FFF2-40B4-BE49-F238E27FC236}">
                  <a16:creationId xmlns:a16="http://schemas.microsoft.com/office/drawing/2014/main" id="{1E978C0E-C9B3-AE0C-D58F-DF3017E0F586}"/>
                </a:ext>
              </a:extLst>
            </p:cNvPr>
            <p:cNvSpPr txBox="1"/>
            <p:nvPr/>
          </p:nvSpPr>
          <p:spPr>
            <a:xfrm rot="18214809">
              <a:off x="6687858" y="1244728"/>
              <a:ext cx="5616000" cy="5616000"/>
            </a:xfrm>
            <a:prstGeom prst="ellipse">
              <a:avLst/>
            </a:prstGeom>
            <a:noFill/>
            <a:ln w="3175">
              <a:noFill/>
            </a:ln>
          </p:spPr>
          <p:txBody>
            <a:bodyPr vert="horz" wrap="none" lIns="0" tIns="0" rIns="0" bIns="0" rtlCol="0" anchor="ctr" anchorCtr="1">
              <a:prstTxWarp prst="textArchUp">
                <a:avLst>
                  <a:gd name="adj" fmla="val 13587829"/>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4.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CAPITAL ALLOCATION</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value realisation">
              <a:extLst>
                <a:ext uri="{FF2B5EF4-FFF2-40B4-BE49-F238E27FC236}">
                  <a16:creationId xmlns:a16="http://schemas.microsoft.com/office/drawing/2014/main" id="{C4AAE60D-4206-7493-07BE-D379CB3F9DC0}"/>
                </a:ext>
              </a:extLst>
            </p:cNvPr>
            <p:cNvSpPr txBox="1"/>
            <p:nvPr/>
          </p:nvSpPr>
          <p:spPr>
            <a:xfrm rot="1020000">
              <a:off x="6984288" y="1522485"/>
              <a:ext cx="4823838" cy="4824000"/>
            </a:xfrm>
            <a:prstGeom prst="ellipse">
              <a:avLst/>
            </a:prstGeom>
            <a:noFill/>
            <a:ln>
              <a:noFill/>
            </a:ln>
          </p:spPr>
          <p:txBody>
            <a:bodyPr wrap="square" lIns="0" tIns="0" rIns="0" bIns="0" rtlCol="0" anchor="ctr" anchorCtr="0">
              <a:prstTxWarp prst="textCircle">
                <a:avLst>
                  <a:gd name="adj" fmla="val 13512809"/>
                </a:avLst>
              </a:prstTxWarp>
              <a:spAutoFit/>
            </a:bodyPr>
            <a:lstStyle/>
            <a:p>
              <a:pPr marL="0" marR="0" lvl="0" indent="0" algn="l" defTabSz="914400" rtl="0" eaLnBrk="1" fontAlgn="auto" latinLnBrk="0" hangingPunct="1">
                <a:lnSpc>
                  <a:spcPts val="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41F26"/>
                  </a:solidFill>
                  <a:effectLst/>
                  <a:uLnTx/>
                  <a:uFillTx/>
                  <a:latin typeface="Arial Narrow"/>
                  <a:ea typeface="+mn-ea"/>
                  <a:cs typeface="+mn-cs"/>
                </a:rPr>
                <a:t>LONG-TERM VALUE</a:t>
              </a:r>
              <a:endParaRPr kumimoji="0" lang="en-ZA" sz="1600" b="1" i="0" u="none" strike="noStrike" kern="1200" cap="none" spc="0" normalizeH="0" baseline="0" noProof="0" dirty="0">
                <a:ln>
                  <a:noFill/>
                </a:ln>
                <a:solidFill>
                  <a:srgbClr val="E41F26"/>
                </a:solidFill>
                <a:effectLst/>
                <a:uLnTx/>
                <a:uFillTx/>
                <a:latin typeface="Arial Narrow"/>
                <a:ea typeface="+mn-ea"/>
                <a:cs typeface="+mn-cs"/>
              </a:endParaRPr>
            </a:p>
          </p:txBody>
        </p:sp>
        <p:sp>
          <p:nvSpPr>
            <p:cNvPr id="19" name="1.4-1.5Moz">
              <a:extLst>
                <a:ext uri="{FF2B5EF4-FFF2-40B4-BE49-F238E27FC236}">
                  <a16:creationId xmlns:a16="http://schemas.microsoft.com/office/drawing/2014/main" id="{0D0BBD63-0AF5-3ABF-24B4-05B9599121DF}"/>
                </a:ext>
              </a:extLst>
            </p:cNvPr>
            <p:cNvSpPr txBox="1"/>
            <p:nvPr/>
          </p:nvSpPr>
          <p:spPr>
            <a:xfrm rot="60000">
              <a:off x="6479131" y="1623084"/>
              <a:ext cx="5808278" cy="5243066"/>
            </a:xfrm>
            <a:prstGeom prst="rect">
              <a:avLst/>
            </a:prstGeom>
            <a:noFill/>
            <a:ln>
              <a:noFill/>
            </a:ln>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a:ea typeface="+mn-ea"/>
                  <a:cs typeface="+mn-cs"/>
                </a:rPr>
                <a:t>1.4 - 1.5Moz</a:t>
              </a:r>
              <a:endParaRPr kumimoji="0" lang="en-ZA" sz="28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60468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#MiningWithPurpose</a:t>
            </a:r>
            <a:endParaRPr lang="en-GB" dirty="0">
              <a:solidFill>
                <a:schemeClr val="tx1"/>
              </a:solidFill>
            </a:endParaRPr>
          </a:p>
        </p:txBody>
      </p:sp>
      <p:grpSp>
        <p:nvGrpSpPr>
          <p:cNvPr id="2" name="Group 1">
            <a:extLst>
              <a:ext uri="{FF2B5EF4-FFF2-40B4-BE49-F238E27FC236}">
                <a16:creationId xmlns:a16="http://schemas.microsoft.com/office/drawing/2014/main" id="{1D037C21-FBAC-791D-4217-0E7B93F0DA51}"/>
              </a:ext>
            </a:extLst>
          </p:cNvPr>
          <p:cNvGrpSpPr/>
          <p:nvPr userDrawn="1"/>
        </p:nvGrpSpPr>
        <p:grpSpPr>
          <a:xfrm>
            <a:off x="5809539" y="859911"/>
            <a:ext cx="5910652" cy="5833890"/>
            <a:chOff x="6393206" y="1108344"/>
            <a:chExt cx="5910652" cy="5833890"/>
          </a:xfrm>
        </p:grpSpPr>
        <p:sp>
          <p:nvSpPr>
            <p:cNvPr id="7" name="Partial Circle 6">
              <a:extLst>
                <a:ext uri="{FF2B5EF4-FFF2-40B4-BE49-F238E27FC236}">
                  <a16:creationId xmlns:a16="http://schemas.microsoft.com/office/drawing/2014/main" id="{231DE55C-5B83-63EB-6581-4A51D9613563}"/>
                </a:ext>
              </a:extLst>
            </p:cNvPr>
            <p:cNvSpPr/>
            <p:nvPr/>
          </p:nvSpPr>
          <p:spPr>
            <a:xfrm rot="120000">
              <a:off x="7080580" y="1738842"/>
              <a:ext cx="4599739" cy="4599739"/>
            </a:xfrm>
            <a:prstGeom prst="pie">
              <a:avLst>
                <a:gd name="adj1" fmla="val 18276088"/>
                <a:gd name="adj2" fmla="val 1394412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26A38C2-BFA2-5E39-8523-FD17A44B9933}"/>
                </a:ext>
              </a:extLst>
            </p:cNvPr>
            <p:cNvSpPr/>
            <p:nvPr/>
          </p:nvSpPr>
          <p:spPr>
            <a:xfrm rot="120000">
              <a:off x="7137609" y="1795871"/>
              <a:ext cx="4485681" cy="44856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608F7DE0-8CA5-7865-5EB9-50E2AC824632}"/>
                </a:ext>
              </a:extLst>
            </p:cNvPr>
            <p:cNvSpPr/>
            <p:nvPr/>
          </p:nvSpPr>
          <p:spPr>
            <a:xfrm rot="120000">
              <a:off x="8343426" y="3001688"/>
              <a:ext cx="2074047" cy="207404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D9C3C4-035D-1552-CBEC-9E414F689CCB}"/>
                </a:ext>
              </a:extLst>
            </p:cNvPr>
            <p:cNvGrpSpPr/>
            <p:nvPr/>
          </p:nvGrpSpPr>
          <p:grpSpPr>
            <a:xfrm>
              <a:off x="7703654" y="2361916"/>
              <a:ext cx="3353590" cy="3353590"/>
              <a:chOff x="4448474" y="1850102"/>
              <a:chExt cx="3821840" cy="3821839"/>
            </a:xfrm>
          </p:grpSpPr>
          <p:grpSp>
            <p:nvGrpSpPr>
              <p:cNvPr id="20" name="Group 19">
                <a:extLst>
                  <a:ext uri="{FF2B5EF4-FFF2-40B4-BE49-F238E27FC236}">
                    <a16:creationId xmlns:a16="http://schemas.microsoft.com/office/drawing/2014/main" id="{0B0C6560-AB03-8BC1-D615-745B554F8096}"/>
                  </a:ext>
                </a:extLst>
              </p:cNvPr>
              <p:cNvGrpSpPr/>
              <p:nvPr/>
            </p:nvGrpSpPr>
            <p:grpSpPr>
              <a:xfrm>
                <a:off x="4448474" y="1850102"/>
                <a:ext cx="3821840" cy="3821839"/>
                <a:chOff x="3695530" y="1028531"/>
                <a:chExt cx="4800940" cy="4800938"/>
              </a:xfrm>
            </p:grpSpPr>
            <p:sp>
              <p:nvSpPr>
                <p:cNvPr id="26" name="Freeform: Shape 25">
                  <a:extLst>
                    <a:ext uri="{FF2B5EF4-FFF2-40B4-BE49-F238E27FC236}">
                      <a16:creationId xmlns:a16="http://schemas.microsoft.com/office/drawing/2014/main" id="{C973FE12-C428-120E-A90D-3AE3DE99E50E}"/>
                    </a:ext>
                  </a:extLst>
                </p:cNvPr>
                <p:cNvSpPr/>
                <p:nvPr/>
              </p:nvSpPr>
              <p:spPr>
                <a:xfrm>
                  <a:off x="3695531"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950354" rIns="26314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D920EECA-D5C7-C9A5-9487-67EC61DAFB55}"/>
                    </a:ext>
                  </a:extLst>
                </p:cNvPr>
                <p:cNvSpPr/>
                <p:nvPr/>
              </p:nvSpPr>
              <p:spPr>
                <a:xfrm>
                  <a:off x="6150188"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950354" rIns="95035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90D2C649-D096-9719-DA09-AE8F4BAB27C9}"/>
                    </a:ext>
                  </a:extLst>
                </p:cNvPr>
                <p:cNvSpPr/>
                <p:nvPr/>
              </p:nvSpPr>
              <p:spPr>
                <a:xfrm>
                  <a:off x="6150188" y="3483185"/>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C49A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63145" rIns="95035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8A9D7831-3067-A73C-3FCA-9EFBE2D4165A}"/>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263144" rIns="26314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8D55F345-62D5-19D6-D013-89A1DD9B2CF3}"/>
                  </a:ext>
                </a:extLst>
              </p:cNvPr>
              <p:cNvGrpSpPr/>
              <p:nvPr/>
            </p:nvGrpSpPr>
            <p:grpSpPr>
              <a:xfrm>
                <a:off x="4554744" y="2445213"/>
                <a:ext cx="3449655" cy="2642667"/>
                <a:chOff x="1819586" y="3165487"/>
                <a:chExt cx="3720275" cy="2849979"/>
              </a:xfrm>
              <a:effectLst/>
            </p:grpSpPr>
            <p:sp>
              <p:nvSpPr>
                <p:cNvPr id="22" name="SA Surface">
                  <a:extLst>
                    <a:ext uri="{FF2B5EF4-FFF2-40B4-BE49-F238E27FC236}">
                      <a16:creationId xmlns:a16="http://schemas.microsoft.com/office/drawing/2014/main" id="{100465D6-DAEC-42B6-AFA3-0524DE97791D}"/>
                    </a:ext>
                  </a:extLst>
                </p:cNvPr>
                <p:cNvSpPr txBox="1"/>
                <p:nvPr/>
              </p:nvSpPr>
              <p:spPr>
                <a:xfrm>
                  <a:off x="3823150" y="4849479"/>
                  <a:ext cx="1690548" cy="1021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surface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high-margin</a:t>
                  </a:r>
                </a:p>
              </p:txBody>
            </p:sp>
            <p:sp>
              <p:nvSpPr>
                <p:cNvPr id="23" name="SA underground">
                  <a:extLst>
                    <a:ext uri="{FF2B5EF4-FFF2-40B4-BE49-F238E27FC236}">
                      <a16:creationId xmlns:a16="http://schemas.microsoft.com/office/drawing/2014/main" id="{49757896-04E1-6CBE-E3C7-EB0A52229320}"/>
                    </a:ext>
                  </a:extLst>
                </p:cNvPr>
                <p:cNvSpPr txBox="1"/>
                <p:nvPr/>
              </p:nvSpPr>
              <p:spPr>
                <a:xfrm>
                  <a:off x="3739404" y="3165487"/>
                  <a:ext cx="1800457" cy="1128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optimised</a:t>
                  </a:r>
                  <a:endPar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4" name="SA underground">
                  <a:extLst>
                    <a:ext uri="{FF2B5EF4-FFF2-40B4-BE49-F238E27FC236}">
                      <a16:creationId xmlns:a16="http://schemas.microsoft.com/office/drawing/2014/main" id="{B2A7ECA4-283F-E7ED-5F0D-8AF328805B5C}"/>
                    </a:ext>
                  </a:extLst>
                </p:cNvPr>
                <p:cNvSpPr txBox="1"/>
                <p:nvPr/>
              </p:nvSpPr>
              <p:spPr>
                <a:xfrm>
                  <a:off x="1940623" y="3165487"/>
                  <a:ext cx="1800456" cy="896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high-grade</a:t>
                  </a:r>
                </a:p>
              </p:txBody>
            </p:sp>
            <p:sp>
              <p:nvSpPr>
                <p:cNvPr id="25" name="International">
                  <a:extLst>
                    <a:ext uri="{FF2B5EF4-FFF2-40B4-BE49-F238E27FC236}">
                      <a16:creationId xmlns:a16="http://schemas.microsoft.com/office/drawing/2014/main" id="{4E607567-139D-017B-DCC4-85E4BEB78CC2}"/>
                    </a:ext>
                  </a:extLst>
                </p:cNvPr>
                <p:cNvSpPr txBox="1"/>
                <p:nvPr/>
              </p:nvSpPr>
              <p:spPr>
                <a:xfrm>
                  <a:off x="1819586" y="4886935"/>
                  <a:ext cx="2042518" cy="1128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International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copper-gold growth</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grpSp>
        </p:grpSp>
        <p:sp>
          <p:nvSpPr>
            <p:cNvPr id="12" name="Oval 11">
              <a:extLst>
                <a:ext uri="{FF2B5EF4-FFF2-40B4-BE49-F238E27FC236}">
                  <a16:creationId xmlns:a16="http://schemas.microsoft.com/office/drawing/2014/main" id="{90159092-B098-5E56-E9CB-E8C615D0AB53}"/>
                </a:ext>
              </a:extLst>
            </p:cNvPr>
            <p:cNvSpPr/>
            <p:nvPr/>
          </p:nvSpPr>
          <p:spPr>
            <a:xfrm rot="120000">
              <a:off x="9119192" y="3777454"/>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41FD19A-90E3-80A6-7C90-9758F85B7F95}"/>
                </a:ext>
              </a:extLst>
            </p:cNvPr>
            <p:cNvPicPr/>
            <p:nvPr/>
          </p:nvPicPr>
          <p:blipFill rotWithShape="1">
            <a:blip r:embed="rId2" cstate="screen">
              <a:extLst>
                <a:ext uri="{28A0092B-C50C-407E-A947-70E740481C1C}">
                  <a14:useLocalDpi xmlns:a14="http://schemas.microsoft.com/office/drawing/2010/main"/>
                </a:ext>
              </a:extLst>
            </a:blip>
            <a:srcRect l="15448" t="3049" r="17344"/>
            <a:stretch/>
          </p:blipFill>
          <p:spPr>
            <a:xfrm rot="19440000">
              <a:off x="7041720" y="1791408"/>
              <a:ext cx="4677458" cy="4494607"/>
            </a:xfrm>
            <a:prstGeom prst="rect">
              <a:avLst/>
            </a:prstGeom>
          </p:spPr>
        </p:pic>
        <p:sp>
          <p:nvSpPr>
            <p:cNvPr id="14" name="3 Cash certainty">
              <a:extLst>
                <a:ext uri="{FF2B5EF4-FFF2-40B4-BE49-F238E27FC236}">
                  <a16:creationId xmlns:a16="http://schemas.microsoft.com/office/drawing/2014/main" id="{AEAE8F08-BDA2-ECA0-D799-4F297509F7A3}"/>
                </a:ext>
              </a:extLst>
            </p:cNvPr>
            <p:cNvSpPr txBox="1"/>
            <p:nvPr/>
          </p:nvSpPr>
          <p:spPr>
            <a:xfrm rot="16560000">
              <a:off x="6541151" y="1200511"/>
              <a:ext cx="5707485" cy="5523151"/>
            </a:xfrm>
            <a:prstGeom prst="ellipse">
              <a:avLst/>
            </a:prstGeom>
            <a:noFill/>
            <a:ln w="3175">
              <a:noFill/>
            </a:ln>
          </p:spPr>
          <p:txBody>
            <a:bodyPr vert="horz" wrap="none" lIns="0" tIns="0" rIns="0" bIns="0" rtlCol="0" anchor="ctr" anchorCtr="1">
              <a:prstTxWarp prst="textArchDown">
                <a:avLst>
                  <a:gd name="adj" fmla="val 18494045"/>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3.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CASH CERTAINTY</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2 OPERATIONAL EXCELLENCE">
              <a:extLst>
                <a:ext uri="{FF2B5EF4-FFF2-40B4-BE49-F238E27FC236}">
                  <a16:creationId xmlns:a16="http://schemas.microsoft.com/office/drawing/2014/main" id="{9616DDDA-B8E6-464B-0143-B2F6524E69E1}"/>
                </a:ext>
              </a:extLst>
            </p:cNvPr>
            <p:cNvSpPr txBox="1"/>
            <p:nvPr/>
          </p:nvSpPr>
          <p:spPr>
            <a:xfrm rot="15840000">
              <a:off x="6465079" y="1179941"/>
              <a:ext cx="5616000" cy="5616000"/>
            </a:xfrm>
            <a:prstGeom prst="ellipse">
              <a:avLst/>
            </a:prstGeom>
            <a:noFill/>
            <a:ln w="3175">
              <a:noFill/>
            </a:ln>
          </p:spPr>
          <p:txBody>
            <a:bodyPr vert="horz" wrap="none" lIns="0" tIns="0" rIns="0" bIns="0" rtlCol="0" anchor="ctr" anchorCtr="1">
              <a:prstTxWarp prst="textArchDown">
                <a:avLst>
                  <a:gd name="adj" fmla="val 83377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2.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OPERATIONAL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EXCELLENCE</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1 Responsible">
              <a:extLst>
                <a:ext uri="{FF2B5EF4-FFF2-40B4-BE49-F238E27FC236}">
                  <a16:creationId xmlns:a16="http://schemas.microsoft.com/office/drawing/2014/main" id="{9C8FEE81-D032-8B30-2896-962D588C5039}"/>
                </a:ext>
              </a:extLst>
            </p:cNvPr>
            <p:cNvSpPr txBox="1"/>
            <p:nvPr/>
          </p:nvSpPr>
          <p:spPr>
            <a:xfrm rot="12821057">
              <a:off x="6393206" y="1326234"/>
              <a:ext cx="5616000" cy="5616000"/>
            </a:xfrm>
            <a:prstGeom prst="ellipse">
              <a:avLst/>
            </a:prstGeom>
            <a:noFill/>
            <a:ln w="3175">
              <a:noFill/>
            </a:ln>
          </p:spPr>
          <p:txBody>
            <a:bodyPr vert="horz" wrap="none" lIns="0" tIns="0" rIns="0" bIns="0" rtlCol="0" anchor="ctr" anchorCtr="1">
              <a:prstTxWarp prst="textArchUp">
                <a:avLst>
                  <a:gd name="adj" fmla="val 651578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1.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RESPONSIBLE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STEWARDSHIP</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4 CA[ITAL ALLOCATION">
              <a:extLst>
                <a:ext uri="{FF2B5EF4-FFF2-40B4-BE49-F238E27FC236}">
                  <a16:creationId xmlns:a16="http://schemas.microsoft.com/office/drawing/2014/main" id="{1E978C0E-C9B3-AE0C-D58F-DF3017E0F586}"/>
                </a:ext>
              </a:extLst>
            </p:cNvPr>
            <p:cNvSpPr txBox="1"/>
            <p:nvPr/>
          </p:nvSpPr>
          <p:spPr>
            <a:xfrm rot="18214809">
              <a:off x="6687858" y="1244728"/>
              <a:ext cx="5616000" cy="5616000"/>
            </a:xfrm>
            <a:prstGeom prst="ellipse">
              <a:avLst/>
            </a:prstGeom>
            <a:noFill/>
            <a:ln w="3175">
              <a:noFill/>
            </a:ln>
          </p:spPr>
          <p:txBody>
            <a:bodyPr vert="horz" wrap="none" lIns="0" tIns="0" rIns="0" bIns="0" rtlCol="0" anchor="ctr" anchorCtr="1">
              <a:prstTxWarp prst="textArchUp">
                <a:avLst>
                  <a:gd name="adj" fmla="val 13587829"/>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4.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CAPITAL ALLOCATION</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value realisation">
              <a:extLst>
                <a:ext uri="{FF2B5EF4-FFF2-40B4-BE49-F238E27FC236}">
                  <a16:creationId xmlns:a16="http://schemas.microsoft.com/office/drawing/2014/main" id="{C4AAE60D-4206-7493-07BE-D379CB3F9DC0}"/>
                </a:ext>
              </a:extLst>
            </p:cNvPr>
            <p:cNvSpPr txBox="1"/>
            <p:nvPr/>
          </p:nvSpPr>
          <p:spPr>
            <a:xfrm rot="1020000">
              <a:off x="6984288" y="1522485"/>
              <a:ext cx="4823838" cy="4824000"/>
            </a:xfrm>
            <a:prstGeom prst="ellipse">
              <a:avLst/>
            </a:prstGeom>
            <a:noFill/>
            <a:ln>
              <a:noFill/>
            </a:ln>
          </p:spPr>
          <p:txBody>
            <a:bodyPr wrap="square" lIns="0" tIns="0" rIns="0" bIns="0" rtlCol="0" anchor="ctr" anchorCtr="0">
              <a:prstTxWarp prst="textCircle">
                <a:avLst>
                  <a:gd name="adj" fmla="val 13512809"/>
                </a:avLst>
              </a:prstTxWarp>
              <a:spAutoFit/>
            </a:bodyPr>
            <a:lstStyle/>
            <a:p>
              <a:pPr marL="0" marR="0" lvl="0" indent="0" algn="l" defTabSz="914400" rtl="0" eaLnBrk="1" fontAlgn="auto" latinLnBrk="0" hangingPunct="1">
                <a:lnSpc>
                  <a:spcPts val="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41F26"/>
                  </a:solidFill>
                  <a:effectLst/>
                  <a:uLnTx/>
                  <a:uFillTx/>
                  <a:latin typeface="Arial Narrow"/>
                  <a:ea typeface="+mn-ea"/>
                  <a:cs typeface="+mn-cs"/>
                </a:rPr>
                <a:t>LONG-TERM VALUE</a:t>
              </a:r>
              <a:endParaRPr kumimoji="0" lang="en-ZA" sz="1600" b="1" i="0" u="none" strike="noStrike" kern="1200" cap="none" spc="0" normalizeH="0" baseline="0" noProof="0" dirty="0">
                <a:ln>
                  <a:noFill/>
                </a:ln>
                <a:solidFill>
                  <a:srgbClr val="E41F26"/>
                </a:solidFill>
                <a:effectLst/>
                <a:uLnTx/>
                <a:uFillTx/>
                <a:latin typeface="Arial Narrow"/>
                <a:ea typeface="+mn-ea"/>
                <a:cs typeface="+mn-cs"/>
              </a:endParaRPr>
            </a:p>
          </p:txBody>
        </p:sp>
        <p:sp>
          <p:nvSpPr>
            <p:cNvPr id="19" name="1.4-1.5Moz">
              <a:extLst>
                <a:ext uri="{FF2B5EF4-FFF2-40B4-BE49-F238E27FC236}">
                  <a16:creationId xmlns:a16="http://schemas.microsoft.com/office/drawing/2014/main" id="{0D0BBD63-0AF5-3ABF-24B4-05B9599121DF}"/>
                </a:ext>
              </a:extLst>
            </p:cNvPr>
            <p:cNvSpPr txBox="1">
              <a:spLocks noGrp="1" noRot="1" noMove="1" noResize="1" noEditPoints="1" noAdjustHandles="1" noChangeArrowheads="1" noChangeShapeType="1"/>
            </p:cNvSpPr>
            <p:nvPr/>
          </p:nvSpPr>
          <p:spPr>
            <a:xfrm rot="60000">
              <a:off x="6479131" y="1623084"/>
              <a:ext cx="5808278" cy="5243066"/>
            </a:xfrm>
            <a:prstGeom prst="rect">
              <a:avLst/>
            </a:prstGeom>
            <a:noFill/>
            <a:ln>
              <a:noFill/>
            </a:ln>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a:ea typeface="+mn-ea"/>
                  <a:cs typeface="+mn-cs"/>
                </a:rPr>
                <a:t>1.4 - 1.5Moz</a:t>
              </a:r>
              <a:endParaRPr kumimoji="0" lang="en-ZA" sz="28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86859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a16="http://schemas.microsoft.com/office/drawing/2014/main" id="{C14C7A58-D8B1-39D2-EBCF-715C6ADE279B}"/>
              </a:ext>
            </a:extLst>
          </p:cNvPr>
          <p:cNvSpPr/>
          <p:nvPr userDrawn="1"/>
        </p:nvSpPr>
        <p:spPr>
          <a:xfrm>
            <a:off x="-2" y="-8116"/>
            <a:ext cx="12192001" cy="6866116"/>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grpSp>
        <p:nvGrpSpPr>
          <p:cNvPr id="2" name="Group 1">
            <a:extLst>
              <a:ext uri="{FF2B5EF4-FFF2-40B4-BE49-F238E27FC236}">
                <a16:creationId xmlns:a16="http://schemas.microsoft.com/office/drawing/2014/main" id="{1D037C21-FBAC-791D-4217-0E7B93F0DA51}"/>
              </a:ext>
            </a:extLst>
          </p:cNvPr>
          <p:cNvGrpSpPr/>
          <p:nvPr userDrawn="1"/>
        </p:nvGrpSpPr>
        <p:grpSpPr>
          <a:xfrm>
            <a:off x="5809539" y="859911"/>
            <a:ext cx="5910652" cy="5833890"/>
            <a:chOff x="6393206" y="1108344"/>
            <a:chExt cx="5910652" cy="5833890"/>
          </a:xfrm>
        </p:grpSpPr>
        <p:sp>
          <p:nvSpPr>
            <p:cNvPr id="7" name="Partial Circle 6">
              <a:extLst>
                <a:ext uri="{FF2B5EF4-FFF2-40B4-BE49-F238E27FC236}">
                  <a16:creationId xmlns:a16="http://schemas.microsoft.com/office/drawing/2014/main" id="{231DE55C-5B83-63EB-6581-4A51D9613563}"/>
                </a:ext>
              </a:extLst>
            </p:cNvPr>
            <p:cNvSpPr/>
            <p:nvPr/>
          </p:nvSpPr>
          <p:spPr>
            <a:xfrm rot="120000">
              <a:off x="7080580" y="1738842"/>
              <a:ext cx="4599739" cy="4599739"/>
            </a:xfrm>
            <a:prstGeom prst="pie">
              <a:avLst>
                <a:gd name="adj1" fmla="val 18276088"/>
                <a:gd name="adj2" fmla="val 1394412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26A38C2-BFA2-5E39-8523-FD17A44B9933}"/>
                </a:ext>
              </a:extLst>
            </p:cNvPr>
            <p:cNvSpPr/>
            <p:nvPr/>
          </p:nvSpPr>
          <p:spPr>
            <a:xfrm rot="120000">
              <a:off x="7137609" y="1795871"/>
              <a:ext cx="4485681" cy="44856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608F7DE0-8CA5-7865-5EB9-50E2AC824632}"/>
                </a:ext>
              </a:extLst>
            </p:cNvPr>
            <p:cNvSpPr/>
            <p:nvPr/>
          </p:nvSpPr>
          <p:spPr>
            <a:xfrm rot="120000">
              <a:off x="8343426" y="3001688"/>
              <a:ext cx="2074047" cy="207404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D9C3C4-035D-1552-CBEC-9E414F689CCB}"/>
                </a:ext>
              </a:extLst>
            </p:cNvPr>
            <p:cNvGrpSpPr/>
            <p:nvPr/>
          </p:nvGrpSpPr>
          <p:grpSpPr>
            <a:xfrm>
              <a:off x="7703654" y="2361916"/>
              <a:ext cx="3353590" cy="3353590"/>
              <a:chOff x="4448474" y="1850102"/>
              <a:chExt cx="3821840" cy="3821839"/>
            </a:xfrm>
          </p:grpSpPr>
          <p:grpSp>
            <p:nvGrpSpPr>
              <p:cNvPr id="20" name="Group 19">
                <a:extLst>
                  <a:ext uri="{FF2B5EF4-FFF2-40B4-BE49-F238E27FC236}">
                    <a16:creationId xmlns:a16="http://schemas.microsoft.com/office/drawing/2014/main" id="{0B0C6560-AB03-8BC1-D615-745B554F8096}"/>
                  </a:ext>
                </a:extLst>
              </p:cNvPr>
              <p:cNvGrpSpPr/>
              <p:nvPr/>
            </p:nvGrpSpPr>
            <p:grpSpPr>
              <a:xfrm>
                <a:off x="4448474" y="1850102"/>
                <a:ext cx="3821840" cy="3821839"/>
                <a:chOff x="3695530" y="1028531"/>
                <a:chExt cx="4800940" cy="4800938"/>
              </a:xfrm>
            </p:grpSpPr>
            <p:sp>
              <p:nvSpPr>
                <p:cNvPr id="26" name="Freeform: Shape 25">
                  <a:extLst>
                    <a:ext uri="{FF2B5EF4-FFF2-40B4-BE49-F238E27FC236}">
                      <a16:creationId xmlns:a16="http://schemas.microsoft.com/office/drawing/2014/main" id="{C973FE12-C428-120E-A90D-3AE3DE99E50E}"/>
                    </a:ext>
                  </a:extLst>
                </p:cNvPr>
                <p:cNvSpPr/>
                <p:nvPr/>
              </p:nvSpPr>
              <p:spPr>
                <a:xfrm>
                  <a:off x="3695531"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950354" rIns="26314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D920EECA-D5C7-C9A5-9487-67EC61DAFB55}"/>
                    </a:ext>
                  </a:extLst>
                </p:cNvPr>
                <p:cNvSpPr/>
                <p:nvPr/>
              </p:nvSpPr>
              <p:spPr>
                <a:xfrm>
                  <a:off x="6150188"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950354" rIns="95035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90D2C649-D096-9719-DA09-AE8F4BAB27C9}"/>
                    </a:ext>
                  </a:extLst>
                </p:cNvPr>
                <p:cNvSpPr/>
                <p:nvPr/>
              </p:nvSpPr>
              <p:spPr>
                <a:xfrm>
                  <a:off x="6150188" y="3483185"/>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C49A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63145" rIns="95035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8A9D7831-3067-A73C-3FCA-9EFBE2D4165A}"/>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263144" rIns="26314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8D55F345-62D5-19D6-D013-89A1DD9B2CF3}"/>
                  </a:ext>
                </a:extLst>
              </p:cNvPr>
              <p:cNvGrpSpPr/>
              <p:nvPr/>
            </p:nvGrpSpPr>
            <p:grpSpPr>
              <a:xfrm>
                <a:off x="4554744" y="2445213"/>
                <a:ext cx="3449655" cy="2642667"/>
                <a:chOff x="1819586" y="3165487"/>
                <a:chExt cx="3720275" cy="2849979"/>
              </a:xfrm>
              <a:effectLst/>
            </p:grpSpPr>
            <p:sp>
              <p:nvSpPr>
                <p:cNvPr id="22" name="SA Surface">
                  <a:extLst>
                    <a:ext uri="{FF2B5EF4-FFF2-40B4-BE49-F238E27FC236}">
                      <a16:creationId xmlns:a16="http://schemas.microsoft.com/office/drawing/2014/main" id="{100465D6-DAEC-42B6-AFA3-0524DE97791D}"/>
                    </a:ext>
                  </a:extLst>
                </p:cNvPr>
                <p:cNvSpPr txBox="1"/>
                <p:nvPr/>
              </p:nvSpPr>
              <p:spPr>
                <a:xfrm>
                  <a:off x="3823150" y="4849479"/>
                  <a:ext cx="1690548" cy="1021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surface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high-margin</a:t>
                  </a:r>
                </a:p>
              </p:txBody>
            </p:sp>
            <p:sp>
              <p:nvSpPr>
                <p:cNvPr id="23" name="SA underground">
                  <a:extLst>
                    <a:ext uri="{FF2B5EF4-FFF2-40B4-BE49-F238E27FC236}">
                      <a16:creationId xmlns:a16="http://schemas.microsoft.com/office/drawing/2014/main" id="{49757896-04E1-6CBE-E3C7-EB0A52229320}"/>
                    </a:ext>
                  </a:extLst>
                </p:cNvPr>
                <p:cNvSpPr txBox="1"/>
                <p:nvPr/>
              </p:nvSpPr>
              <p:spPr>
                <a:xfrm>
                  <a:off x="3739404" y="3165487"/>
                  <a:ext cx="1800457" cy="1128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optimised</a:t>
                  </a:r>
                  <a:endPar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4" name="SA underground">
                  <a:extLst>
                    <a:ext uri="{FF2B5EF4-FFF2-40B4-BE49-F238E27FC236}">
                      <a16:creationId xmlns:a16="http://schemas.microsoft.com/office/drawing/2014/main" id="{B2A7ECA4-283F-E7ED-5F0D-8AF328805B5C}"/>
                    </a:ext>
                  </a:extLst>
                </p:cNvPr>
                <p:cNvSpPr txBox="1"/>
                <p:nvPr/>
              </p:nvSpPr>
              <p:spPr>
                <a:xfrm>
                  <a:off x="1940623" y="3165487"/>
                  <a:ext cx="1800456" cy="896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high-grade</a:t>
                  </a:r>
                </a:p>
              </p:txBody>
            </p:sp>
            <p:sp>
              <p:nvSpPr>
                <p:cNvPr id="25" name="International">
                  <a:extLst>
                    <a:ext uri="{FF2B5EF4-FFF2-40B4-BE49-F238E27FC236}">
                      <a16:creationId xmlns:a16="http://schemas.microsoft.com/office/drawing/2014/main" id="{4E607567-139D-017B-DCC4-85E4BEB78CC2}"/>
                    </a:ext>
                  </a:extLst>
                </p:cNvPr>
                <p:cNvSpPr txBox="1"/>
                <p:nvPr/>
              </p:nvSpPr>
              <p:spPr>
                <a:xfrm>
                  <a:off x="1819586" y="4886935"/>
                  <a:ext cx="2042518" cy="1128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International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copper-gold growth</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grpSp>
        </p:grpSp>
        <p:sp>
          <p:nvSpPr>
            <p:cNvPr id="12" name="Oval 11">
              <a:extLst>
                <a:ext uri="{FF2B5EF4-FFF2-40B4-BE49-F238E27FC236}">
                  <a16:creationId xmlns:a16="http://schemas.microsoft.com/office/drawing/2014/main" id="{90159092-B098-5E56-E9CB-E8C615D0AB53}"/>
                </a:ext>
              </a:extLst>
            </p:cNvPr>
            <p:cNvSpPr/>
            <p:nvPr/>
          </p:nvSpPr>
          <p:spPr>
            <a:xfrm rot="120000">
              <a:off x="9119192" y="3777454"/>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41FD19A-90E3-80A6-7C90-9758F85B7F95}"/>
                </a:ext>
              </a:extLst>
            </p:cNvPr>
            <p:cNvPicPr/>
            <p:nvPr/>
          </p:nvPicPr>
          <p:blipFill rotWithShape="1">
            <a:blip r:embed="rId2" cstate="screen">
              <a:extLst>
                <a:ext uri="{28A0092B-C50C-407E-A947-70E740481C1C}">
                  <a14:useLocalDpi xmlns:a14="http://schemas.microsoft.com/office/drawing/2010/main"/>
                </a:ext>
              </a:extLst>
            </a:blip>
            <a:srcRect l="15448" t="3049" r="17344"/>
            <a:stretch/>
          </p:blipFill>
          <p:spPr>
            <a:xfrm rot="19440000">
              <a:off x="7041720" y="1791408"/>
              <a:ext cx="4677458" cy="4494607"/>
            </a:xfrm>
            <a:prstGeom prst="rect">
              <a:avLst/>
            </a:prstGeom>
          </p:spPr>
        </p:pic>
        <p:sp>
          <p:nvSpPr>
            <p:cNvPr id="14" name="3 Cash certainty">
              <a:extLst>
                <a:ext uri="{FF2B5EF4-FFF2-40B4-BE49-F238E27FC236}">
                  <a16:creationId xmlns:a16="http://schemas.microsoft.com/office/drawing/2014/main" id="{AEAE8F08-BDA2-ECA0-D799-4F297509F7A3}"/>
                </a:ext>
              </a:extLst>
            </p:cNvPr>
            <p:cNvSpPr txBox="1"/>
            <p:nvPr/>
          </p:nvSpPr>
          <p:spPr>
            <a:xfrm rot="16560000">
              <a:off x="6541151" y="1200511"/>
              <a:ext cx="5707485" cy="5523151"/>
            </a:xfrm>
            <a:prstGeom prst="ellipse">
              <a:avLst/>
            </a:prstGeom>
            <a:noFill/>
            <a:ln w="3175">
              <a:noFill/>
            </a:ln>
          </p:spPr>
          <p:txBody>
            <a:bodyPr vert="horz" wrap="none" lIns="0" tIns="0" rIns="0" bIns="0" rtlCol="0" anchor="ctr" anchorCtr="1">
              <a:prstTxWarp prst="textArchDown">
                <a:avLst>
                  <a:gd name="adj" fmla="val 18494045"/>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3.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CASH CERTAINTY</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2 OPERATIONAL EXCELLENCE">
              <a:extLst>
                <a:ext uri="{FF2B5EF4-FFF2-40B4-BE49-F238E27FC236}">
                  <a16:creationId xmlns:a16="http://schemas.microsoft.com/office/drawing/2014/main" id="{9616DDDA-B8E6-464B-0143-B2F6524E69E1}"/>
                </a:ext>
              </a:extLst>
            </p:cNvPr>
            <p:cNvSpPr txBox="1"/>
            <p:nvPr/>
          </p:nvSpPr>
          <p:spPr>
            <a:xfrm rot="15840000">
              <a:off x="6465079" y="1179941"/>
              <a:ext cx="5616000" cy="5616000"/>
            </a:xfrm>
            <a:prstGeom prst="ellipse">
              <a:avLst/>
            </a:prstGeom>
            <a:noFill/>
            <a:ln w="3175">
              <a:noFill/>
            </a:ln>
          </p:spPr>
          <p:txBody>
            <a:bodyPr vert="horz" wrap="none" lIns="0" tIns="0" rIns="0" bIns="0" rtlCol="0" anchor="ctr" anchorCtr="1">
              <a:prstTxWarp prst="textArchDown">
                <a:avLst>
                  <a:gd name="adj" fmla="val 83377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2.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OPERATIONAL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EXCELLENCE</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1 Responsible">
              <a:extLst>
                <a:ext uri="{FF2B5EF4-FFF2-40B4-BE49-F238E27FC236}">
                  <a16:creationId xmlns:a16="http://schemas.microsoft.com/office/drawing/2014/main" id="{9C8FEE81-D032-8B30-2896-962D588C5039}"/>
                </a:ext>
              </a:extLst>
            </p:cNvPr>
            <p:cNvSpPr txBox="1"/>
            <p:nvPr/>
          </p:nvSpPr>
          <p:spPr>
            <a:xfrm rot="12821057">
              <a:off x="6393206" y="1326234"/>
              <a:ext cx="5616000" cy="5616000"/>
            </a:xfrm>
            <a:prstGeom prst="ellipse">
              <a:avLst/>
            </a:prstGeom>
            <a:noFill/>
            <a:ln w="3175">
              <a:noFill/>
            </a:ln>
          </p:spPr>
          <p:txBody>
            <a:bodyPr vert="horz" wrap="none" lIns="0" tIns="0" rIns="0" bIns="0" rtlCol="0" anchor="ctr" anchorCtr="1">
              <a:prstTxWarp prst="textArchUp">
                <a:avLst>
                  <a:gd name="adj" fmla="val 651578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1.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RESPONSIBLE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STEWARDSHIP</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4 CA[ITAL ALLOCATION">
              <a:extLst>
                <a:ext uri="{FF2B5EF4-FFF2-40B4-BE49-F238E27FC236}">
                  <a16:creationId xmlns:a16="http://schemas.microsoft.com/office/drawing/2014/main" id="{1E978C0E-C9B3-AE0C-D58F-DF3017E0F586}"/>
                </a:ext>
              </a:extLst>
            </p:cNvPr>
            <p:cNvSpPr txBox="1"/>
            <p:nvPr/>
          </p:nvSpPr>
          <p:spPr>
            <a:xfrm rot="18214809">
              <a:off x="6687858" y="1244728"/>
              <a:ext cx="5616000" cy="5616000"/>
            </a:xfrm>
            <a:prstGeom prst="ellipse">
              <a:avLst/>
            </a:prstGeom>
            <a:noFill/>
            <a:ln w="3175">
              <a:noFill/>
            </a:ln>
          </p:spPr>
          <p:txBody>
            <a:bodyPr vert="horz" wrap="none" lIns="0" tIns="0" rIns="0" bIns="0" rtlCol="0" anchor="ctr" anchorCtr="1">
              <a:prstTxWarp prst="textArchUp">
                <a:avLst>
                  <a:gd name="adj" fmla="val 13587829"/>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4.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CAPITAL ALLOCATION</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value realisation">
              <a:extLst>
                <a:ext uri="{FF2B5EF4-FFF2-40B4-BE49-F238E27FC236}">
                  <a16:creationId xmlns:a16="http://schemas.microsoft.com/office/drawing/2014/main" id="{C4AAE60D-4206-7493-07BE-D379CB3F9DC0}"/>
                </a:ext>
              </a:extLst>
            </p:cNvPr>
            <p:cNvSpPr txBox="1"/>
            <p:nvPr/>
          </p:nvSpPr>
          <p:spPr>
            <a:xfrm rot="1020000">
              <a:off x="6984288" y="1522485"/>
              <a:ext cx="4823838" cy="4824000"/>
            </a:xfrm>
            <a:prstGeom prst="ellipse">
              <a:avLst/>
            </a:prstGeom>
            <a:noFill/>
            <a:ln>
              <a:noFill/>
            </a:ln>
          </p:spPr>
          <p:txBody>
            <a:bodyPr wrap="square" lIns="0" tIns="0" rIns="0" bIns="0" rtlCol="0" anchor="ctr" anchorCtr="0">
              <a:prstTxWarp prst="textCircle">
                <a:avLst>
                  <a:gd name="adj" fmla="val 13512809"/>
                </a:avLst>
              </a:prstTxWarp>
              <a:spAutoFit/>
            </a:bodyPr>
            <a:lstStyle/>
            <a:p>
              <a:pPr marL="0" marR="0" lvl="0" indent="0" algn="l" defTabSz="914400" rtl="0" eaLnBrk="1" fontAlgn="auto" latinLnBrk="0" hangingPunct="1">
                <a:lnSpc>
                  <a:spcPts val="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41F26"/>
                  </a:solidFill>
                  <a:effectLst/>
                  <a:uLnTx/>
                  <a:uFillTx/>
                  <a:latin typeface="Arial Narrow"/>
                  <a:ea typeface="+mn-ea"/>
                  <a:cs typeface="+mn-cs"/>
                </a:rPr>
                <a:t>LONG-TERM VALUE</a:t>
              </a:r>
              <a:endParaRPr kumimoji="0" lang="en-ZA" sz="1600" b="1" i="0" u="none" strike="noStrike" kern="1200" cap="none" spc="0" normalizeH="0" baseline="0" noProof="0" dirty="0">
                <a:ln>
                  <a:noFill/>
                </a:ln>
                <a:solidFill>
                  <a:srgbClr val="E41F26"/>
                </a:solidFill>
                <a:effectLst/>
                <a:uLnTx/>
                <a:uFillTx/>
                <a:latin typeface="Arial Narrow"/>
                <a:ea typeface="+mn-ea"/>
                <a:cs typeface="+mn-cs"/>
              </a:endParaRPr>
            </a:p>
          </p:txBody>
        </p:sp>
        <p:sp>
          <p:nvSpPr>
            <p:cNvPr id="19" name="1.4-1.5Moz">
              <a:extLst>
                <a:ext uri="{FF2B5EF4-FFF2-40B4-BE49-F238E27FC236}">
                  <a16:creationId xmlns:a16="http://schemas.microsoft.com/office/drawing/2014/main" id="{0D0BBD63-0AF5-3ABF-24B4-05B9599121DF}"/>
                </a:ext>
              </a:extLst>
            </p:cNvPr>
            <p:cNvSpPr txBox="1"/>
            <p:nvPr/>
          </p:nvSpPr>
          <p:spPr>
            <a:xfrm rot="60000">
              <a:off x="6479131" y="1623084"/>
              <a:ext cx="5808278" cy="5243066"/>
            </a:xfrm>
            <a:prstGeom prst="rect">
              <a:avLst/>
            </a:prstGeom>
            <a:noFill/>
            <a:ln>
              <a:noFill/>
            </a:ln>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a:ea typeface="+mn-ea"/>
                  <a:cs typeface="+mn-cs"/>
                </a:rPr>
                <a:t>1.4 - 1.5Moz</a:t>
              </a:r>
              <a:endParaRPr kumimoji="0" lang="en-ZA" sz="28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78241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#MiningWithPurpose</a:t>
            </a:r>
            <a:endParaRPr lang="en-GB" dirty="0">
              <a:solidFill>
                <a:schemeClr val="tx1"/>
              </a:solidFill>
            </a:endParaRPr>
          </a:p>
        </p:txBody>
      </p:sp>
      <p:sp>
        <p:nvSpPr>
          <p:cNvPr id="6" name="Rectangle 5">
            <a:extLst>
              <a:ext uri="{FF2B5EF4-FFF2-40B4-BE49-F238E27FC236}">
                <a16:creationId xmlns:a16="http://schemas.microsoft.com/office/drawing/2014/main" id="{AA35424F-75C0-D3A7-2121-4BD3132FE9C0}"/>
              </a:ext>
            </a:extLst>
          </p:cNvPr>
          <p:cNvSpPr/>
          <p:nvPr userDrawn="1"/>
        </p:nvSpPr>
        <p:spPr>
          <a:xfrm>
            <a:off x="0" y="2429435"/>
            <a:ext cx="12192000" cy="2563906"/>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 name="Group 1">
            <a:extLst>
              <a:ext uri="{FF2B5EF4-FFF2-40B4-BE49-F238E27FC236}">
                <a16:creationId xmlns:a16="http://schemas.microsoft.com/office/drawing/2014/main" id="{1D037C21-FBAC-791D-4217-0E7B93F0DA51}"/>
              </a:ext>
            </a:extLst>
          </p:cNvPr>
          <p:cNvGrpSpPr/>
          <p:nvPr userDrawn="1"/>
        </p:nvGrpSpPr>
        <p:grpSpPr>
          <a:xfrm>
            <a:off x="5809539" y="859911"/>
            <a:ext cx="5910652" cy="5833890"/>
            <a:chOff x="6393206" y="1108344"/>
            <a:chExt cx="5910652" cy="5833890"/>
          </a:xfrm>
        </p:grpSpPr>
        <p:sp>
          <p:nvSpPr>
            <p:cNvPr id="7" name="Partial Circle 6">
              <a:extLst>
                <a:ext uri="{FF2B5EF4-FFF2-40B4-BE49-F238E27FC236}">
                  <a16:creationId xmlns:a16="http://schemas.microsoft.com/office/drawing/2014/main" id="{231DE55C-5B83-63EB-6581-4A51D9613563}"/>
                </a:ext>
              </a:extLst>
            </p:cNvPr>
            <p:cNvSpPr/>
            <p:nvPr/>
          </p:nvSpPr>
          <p:spPr>
            <a:xfrm rot="120000">
              <a:off x="7080580" y="1738842"/>
              <a:ext cx="4599739" cy="4599739"/>
            </a:xfrm>
            <a:prstGeom prst="pie">
              <a:avLst>
                <a:gd name="adj1" fmla="val 18276088"/>
                <a:gd name="adj2" fmla="val 1394412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26A38C2-BFA2-5E39-8523-FD17A44B9933}"/>
                </a:ext>
              </a:extLst>
            </p:cNvPr>
            <p:cNvSpPr/>
            <p:nvPr/>
          </p:nvSpPr>
          <p:spPr>
            <a:xfrm rot="120000">
              <a:off x="7137609" y="1795871"/>
              <a:ext cx="4485681" cy="44856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608F7DE0-8CA5-7865-5EB9-50E2AC824632}"/>
                </a:ext>
              </a:extLst>
            </p:cNvPr>
            <p:cNvSpPr/>
            <p:nvPr/>
          </p:nvSpPr>
          <p:spPr>
            <a:xfrm rot="120000">
              <a:off x="8343426" y="3001688"/>
              <a:ext cx="2074047" cy="207404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D9C3C4-035D-1552-CBEC-9E414F689CCB}"/>
                </a:ext>
              </a:extLst>
            </p:cNvPr>
            <p:cNvGrpSpPr/>
            <p:nvPr/>
          </p:nvGrpSpPr>
          <p:grpSpPr>
            <a:xfrm>
              <a:off x="7703654" y="2361916"/>
              <a:ext cx="3353590" cy="3353590"/>
              <a:chOff x="4448474" y="1850102"/>
              <a:chExt cx="3821840" cy="3821839"/>
            </a:xfrm>
          </p:grpSpPr>
          <p:grpSp>
            <p:nvGrpSpPr>
              <p:cNvPr id="20" name="Group 19">
                <a:extLst>
                  <a:ext uri="{FF2B5EF4-FFF2-40B4-BE49-F238E27FC236}">
                    <a16:creationId xmlns:a16="http://schemas.microsoft.com/office/drawing/2014/main" id="{0B0C6560-AB03-8BC1-D615-745B554F8096}"/>
                  </a:ext>
                </a:extLst>
              </p:cNvPr>
              <p:cNvGrpSpPr/>
              <p:nvPr/>
            </p:nvGrpSpPr>
            <p:grpSpPr>
              <a:xfrm>
                <a:off x="4448474" y="1850102"/>
                <a:ext cx="3821840" cy="3821839"/>
                <a:chOff x="3695530" y="1028531"/>
                <a:chExt cx="4800940" cy="4800938"/>
              </a:xfrm>
            </p:grpSpPr>
            <p:sp>
              <p:nvSpPr>
                <p:cNvPr id="26" name="Freeform: Shape 25">
                  <a:extLst>
                    <a:ext uri="{FF2B5EF4-FFF2-40B4-BE49-F238E27FC236}">
                      <a16:creationId xmlns:a16="http://schemas.microsoft.com/office/drawing/2014/main" id="{C973FE12-C428-120E-A90D-3AE3DE99E50E}"/>
                    </a:ext>
                  </a:extLst>
                </p:cNvPr>
                <p:cNvSpPr/>
                <p:nvPr/>
              </p:nvSpPr>
              <p:spPr>
                <a:xfrm>
                  <a:off x="3695531"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950354" rIns="26314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D920EECA-D5C7-C9A5-9487-67EC61DAFB55}"/>
                    </a:ext>
                  </a:extLst>
                </p:cNvPr>
                <p:cNvSpPr/>
                <p:nvPr/>
              </p:nvSpPr>
              <p:spPr>
                <a:xfrm>
                  <a:off x="6150188"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950354" rIns="95035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90D2C649-D096-9719-DA09-AE8F4BAB27C9}"/>
                    </a:ext>
                  </a:extLst>
                </p:cNvPr>
                <p:cNvSpPr/>
                <p:nvPr/>
              </p:nvSpPr>
              <p:spPr>
                <a:xfrm>
                  <a:off x="6150188" y="3483185"/>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C49A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63145" rIns="95035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8A9D7831-3067-A73C-3FCA-9EFBE2D4165A}"/>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263144" rIns="26314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8D55F345-62D5-19D6-D013-89A1DD9B2CF3}"/>
                  </a:ext>
                </a:extLst>
              </p:cNvPr>
              <p:cNvGrpSpPr/>
              <p:nvPr/>
            </p:nvGrpSpPr>
            <p:grpSpPr>
              <a:xfrm>
                <a:off x="4554744" y="2445213"/>
                <a:ext cx="3449655" cy="2642667"/>
                <a:chOff x="1819586" y="3165487"/>
                <a:chExt cx="3720275" cy="2849979"/>
              </a:xfrm>
              <a:effectLst/>
            </p:grpSpPr>
            <p:sp>
              <p:nvSpPr>
                <p:cNvPr id="22" name="SA Surface">
                  <a:extLst>
                    <a:ext uri="{FF2B5EF4-FFF2-40B4-BE49-F238E27FC236}">
                      <a16:creationId xmlns:a16="http://schemas.microsoft.com/office/drawing/2014/main" id="{100465D6-DAEC-42B6-AFA3-0524DE97791D}"/>
                    </a:ext>
                  </a:extLst>
                </p:cNvPr>
                <p:cNvSpPr txBox="1"/>
                <p:nvPr/>
              </p:nvSpPr>
              <p:spPr>
                <a:xfrm>
                  <a:off x="3823150" y="4849479"/>
                  <a:ext cx="1690548" cy="1021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surface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high-margin</a:t>
                  </a:r>
                </a:p>
              </p:txBody>
            </p:sp>
            <p:sp>
              <p:nvSpPr>
                <p:cNvPr id="23" name="SA underground">
                  <a:extLst>
                    <a:ext uri="{FF2B5EF4-FFF2-40B4-BE49-F238E27FC236}">
                      <a16:creationId xmlns:a16="http://schemas.microsoft.com/office/drawing/2014/main" id="{49757896-04E1-6CBE-E3C7-EB0A52229320}"/>
                    </a:ext>
                  </a:extLst>
                </p:cNvPr>
                <p:cNvSpPr txBox="1"/>
                <p:nvPr/>
              </p:nvSpPr>
              <p:spPr>
                <a:xfrm>
                  <a:off x="3739404" y="3165487"/>
                  <a:ext cx="1800457" cy="1128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optimised</a:t>
                  </a:r>
                  <a:endPar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4" name="SA underground">
                  <a:extLst>
                    <a:ext uri="{FF2B5EF4-FFF2-40B4-BE49-F238E27FC236}">
                      <a16:creationId xmlns:a16="http://schemas.microsoft.com/office/drawing/2014/main" id="{B2A7ECA4-283F-E7ED-5F0D-8AF328805B5C}"/>
                    </a:ext>
                  </a:extLst>
                </p:cNvPr>
                <p:cNvSpPr txBox="1"/>
                <p:nvPr/>
              </p:nvSpPr>
              <p:spPr>
                <a:xfrm>
                  <a:off x="1940623" y="3165487"/>
                  <a:ext cx="1800456" cy="896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high-grade</a:t>
                  </a:r>
                </a:p>
              </p:txBody>
            </p:sp>
            <p:sp>
              <p:nvSpPr>
                <p:cNvPr id="25" name="International">
                  <a:extLst>
                    <a:ext uri="{FF2B5EF4-FFF2-40B4-BE49-F238E27FC236}">
                      <a16:creationId xmlns:a16="http://schemas.microsoft.com/office/drawing/2014/main" id="{4E607567-139D-017B-DCC4-85E4BEB78CC2}"/>
                    </a:ext>
                  </a:extLst>
                </p:cNvPr>
                <p:cNvSpPr txBox="1"/>
                <p:nvPr/>
              </p:nvSpPr>
              <p:spPr>
                <a:xfrm>
                  <a:off x="1819586" y="4886935"/>
                  <a:ext cx="2042518" cy="1128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International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copper-gold growth</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grpSp>
        </p:grpSp>
        <p:sp>
          <p:nvSpPr>
            <p:cNvPr id="12" name="Oval 11">
              <a:extLst>
                <a:ext uri="{FF2B5EF4-FFF2-40B4-BE49-F238E27FC236}">
                  <a16:creationId xmlns:a16="http://schemas.microsoft.com/office/drawing/2014/main" id="{90159092-B098-5E56-E9CB-E8C615D0AB53}"/>
                </a:ext>
              </a:extLst>
            </p:cNvPr>
            <p:cNvSpPr/>
            <p:nvPr/>
          </p:nvSpPr>
          <p:spPr>
            <a:xfrm rot="120000">
              <a:off x="9119192" y="3777454"/>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41FD19A-90E3-80A6-7C90-9758F85B7F95}"/>
                </a:ext>
              </a:extLst>
            </p:cNvPr>
            <p:cNvPicPr/>
            <p:nvPr/>
          </p:nvPicPr>
          <p:blipFill rotWithShape="1">
            <a:blip r:embed="rId2" cstate="screen">
              <a:extLst>
                <a:ext uri="{28A0092B-C50C-407E-A947-70E740481C1C}">
                  <a14:useLocalDpi xmlns:a14="http://schemas.microsoft.com/office/drawing/2010/main"/>
                </a:ext>
              </a:extLst>
            </a:blip>
            <a:srcRect l="15448" t="3049" r="17344"/>
            <a:stretch/>
          </p:blipFill>
          <p:spPr>
            <a:xfrm rot="19440000">
              <a:off x="7041720" y="1791408"/>
              <a:ext cx="4677458" cy="4494607"/>
            </a:xfrm>
            <a:prstGeom prst="rect">
              <a:avLst/>
            </a:prstGeom>
          </p:spPr>
        </p:pic>
        <p:sp>
          <p:nvSpPr>
            <p:cNvPr id="14" name="3 Cash certainty">
              <a:extLst>
                <a:ext uri="{FF2B5EF4-FFF2-40B4-BE49-F238E27FC236}">
                  <a16:creationId xmlns:a16="http://schemas.microsoft.com/office/drawing/2014/main" id="{AEAE8F08-BDA2-ECA0-D799-4F297509F7A3}"/>
                </a:ext>
              </a:extLst>
            </p:cNvPr>
            <p:cNvSpPr txBox="1"/>
            <p:nvPr/>
          </p:nvSpPr>
          <p:spPr>
            <a:xfrm rot="16560000">
              <a:off x="6541151" y="1200511"/>
              <a:ext cx="5707485" cy="5523151"/>
            </a:xfrm>
            <a:prstGeom prst="ellipse">
              <a:avLst/>
            </a:prstGeom>
            <a:noFill/>
            <a:ln w="3175">
              <a:noFill/>
            </a:ln>
          </p:spPr>
          <p:txBody>
            <a:bodyPr vert="horz" wrap="none" lIns="0" tIns="0" rIns="0" bIns="0" rtlCol="0" anchor="ctr" anchorCtr="1">
              <a:prstTxWarp prst="textArchDown">
                <a:avLst>
                  <a:gd name="adj" fmla="val 18494045"/>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3.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CASH CERTAINTY</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2 OPERATIONAL EXCELLENCE">
              <a:extLst>
                <a:ext uri="{FF2B5EF4-FFF2-40B4-BE49-F238E27FC236}">
                  <a16:creationId xmlns:a16="http://schemas.microsoft.com/office/drawing/2014/main" id="{9616DDDA-B8E6-464B-0143-B2F6524E69E1}"/>
                </a:ext>
              </a:extLst>
            </p:cNvPr>
            <p:cNvSpPr txBox="1"/>
            <p:nvPr/>
          </p:nvSpPr>
          <p:spPr>
            <a:xfrm rot="15840000">
              <a:off x="6465079" y="1179941"/>
              <a:ext cx="5616000" cy="5616000"/>
            </a:xfrm>
            <a:prstGeom prst="ellipse">
              <a:avLst/>
            </a:prstGeom>
            <a:noFill/>
            <a:ln w="3175">
              <a:noFill/>
            </a:ln>
          </p:spPr>
          <p:txBody>
            <a:bodyPr vert="horz" wrap="none" lIns="0" tIns="0" rIns="0" bIns="0" rtlCol="0" anchor="ctr" anchorCtr="1">
              <a:prstTxWarp prst="textArchDown">
                <a:avLst>
                  <a:gd name="adj" fmla="val 83377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2.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OPERATIONAL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EXCELLENCE</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1 Responsible">
              <a:extLst>
                <a:ext uri="{FF2B5EF4-FFF2-40B4-BE49-F238E27FC236}">
                  <a16:creationId xmlns:a16="http://schemas.microsoft.com/office/drawing/2014/main" id="{9C8FEE81-D032-8B30-2896-962D588C5039}"/>
                </a:ext>
              </a:extLst>
            </p:cNvPr>
            <p:cNvSpPr txBox="1"/>
            <p:nvPr/>
          </p:nvSpPr>
          <p:spPr>
            <a:xfrm rot="12821057">
              <a:off x="6393206" y="1326234"/>
              <a:ext cx="5616000" cy="5616000"/>
            </a:xfrm>
            <a:prstGeom prst="ellipse">
              <a:avLst/>
            </a:prstGeom>
            <a:noFill/>
            <a:ln w="3175">
              <a:noFill/>
            </a:ln>
          </p:spPr>
          <p:txBody>
            <a:bodyPr vert="horz" wrap="none" lIns="0" tIns="0" rIns="0" bIns="0" rtlCol="0" anchor="ctr" anchorCtr="1">
              <a:prstTxWarp prst="textArchUp">
                <a:avLst>
                  <a:gd name="adj" fmla="val 651578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1.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RESPONSIBLE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STEWARDSHIP</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4 CA[ITAL ALLOCATION">
              <a:extLst>
                <a:ext uri="{FF2B5EF4-FFF2-40B4-BE49-F238E27FC236}">
                  <a16:creationId xmlns:a16="http://schemas.microsoft.com/office/drawing/2014/main" id="{1E978C0E-C9B3-AE0C-D58F-DF3017E0F586}"/>
                </a:ext>
              </a:extLst>
            </p:cNvPr>
            <p:cNvSpPr txBox="1"/>
            <p:nvPr/>
          </p:nvSpPr>
          <p:spPr>
            <a:xfrm rot="18214809">
              <a:off x="6687858" y="1244728"/>
              <a:ext cx="5616000" cy="5616000"/>
            </a:xfrm>
            <a:prstGeom prst="ellipse">
              <a:avLst/>
            </a:prstGeom>
            <a:noFill/>
            <a:ln w="3175">
              <a:noFill/>
            </a:ln>
          </p:spPr>
          <p:txBody>
            <a:bodyPr vert="horz" wrap="none" lIns="0" tIns="0" rIns="0" bIns="0" rtlCol="0" anchor="ctr" anchorCtr="1">
              <a:prstTxWarp prst="textArchUp">
                <a:avLst>
                  <a:gd name="adj" fmla="val 13587829"/>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4.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CAPITAL ALLOCATION</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value realisation">
              <a:extLst>
                <a:ext uri="{FF2B5EF4-FFF2-40B4-BE49-F238E27FC236}">
                  <a16:creationId xmlns:a16="http://schemas.microsoft.com/office/drawing/2014/main" id="{C4AAE60D-4206-7493-07BE-D379CB3F9DC0}"/>
                </a:ext>
              </a:extLst>
            </p:cNvPr>
            <p:cNvSpPr txBox="1"/>
            <p:nvPr/>
          </p:nvSpPr>
          <p:spPr>
            <a:xfrm rot="1020000">
              <a:off x="6984288" y="1522485"/>
              <a:ext cx="4823838" cy="4824000"/>
            </a:xfrm>
            <a:prstGeom prst="ellipse">
              <a:avLst/>
            </a:prstGeom>
            <a:noFill/>
            <a:ln>
              <a:noFill/>
            </a:ln>
          </p:spPr>
          <p:txBody>
            <a:bodyPr wrap="square" lIns="0" tIns="0" rIns="0" bIns="0" rtlCol="0" anchor="ctr" anchorCtr="0">
              <a:prstTxWarp prst="textCircle">
                <a:avLst>
                  <a:gd name="adj" fmla="val 13512809"/>
                </a:avLst>
              </a:prstTxWarp>
              <a:spAutoFit/>
            </a:bodyPr>
            <a:lstStyle/>
            <a:p>
              <a:pPr marL="0" marR="0" lvl="0" indent="0" algn="l" defTabSz="914400" rtl="0" eaLnBrk="1" fontAlgn="auto" latinLnBrk="0" hangingPunct="1">
                <a:lnSpc>
                  <a:spcPts val="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41F26"/>
                  </a:solidFill>
                  <a:effectLst/>
                  <a:uLnTx/>
                  <a:uFillTx/>
                  <a:latin typeface="Arial Narrow"/>
                  <a:ea typeface="+mn-ea"/>
                  <a:cs typeface="+mn-cs"/>
                </a:rPr>
                <a:t>LONG-TERM VALUE</a:t>
              </a:r>
              <a:endParaRPr kumimoji="0" lang="en-ZA" sz="1600" b="1" i="0" u="none" strike="noStrike" kern="1200" cap="none" spc="0" normalizeH="0" baseline="0" noProof="0" dirty="0">
                <a:ln>
                  <a:noFill/>
                </a:ln>
                <a:solidFill>
                  <a:srgbClr val="E41F26"/>
                </a:solidFill>
                <a:effectLst/>
                <a:uLnTx/>
                <a:uFillTx/>
                <a:latin typeface="Arial Narrow"/>
                <a:ea typeface="+mn-ea"/>
                <a:cs typeface="+mn-cs"/>
              </a:endParaRPr>
            </a:p>
          </p:txBody>
        </p:sp>
        <p:sp>
          <p:nvSpPr>
            <p:cNvPr id="19" name="1.4-1.5Moz">
              <a:extLst>
                <a:ext uri="{FF2B5EF4-FFF2-40B4-BE49-F238E27FC236}">
                  <a16:creationId xmlns:a16="http://schemas.microsoft.com/office/drawing/2014/main" id="{0D0BBD63-0AF5-3ABF-24B4-05B9599121DF}"/>
                </a:ext>
              </a:extLst>
            </p:cNvPr>
            <p:cNvSpPr txBox="1"/>
            <p:nvPr/>
          </p:nvSpPr>
          <p:spPr>
            <a:xfrm rot="60000">
              <a:off x="6479131" y="1623084"/>
              <a:ext cx="5808278" cy="5243066"/>
            </a:xfrm>
            <a:prstGeom prst="rect">
              <a:avLst/>
            </a:prstGeom>
            <a:noFill/>
            <a:ln>
              <a:noFill/>
            </a:ln>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a:ea typeface="+mn-ea"/>
                  <a:cs typeface="+mn-cs"/>
                </a:rPr>
                <a:t>1.4 - 1.5Moz</a:t>
              </a:r>
              <a:endParaRPr kumimoji="0" lang="en-ZA" sz="28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10130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#MiningWithPurpose</a:t>
            </a:r>
            <a:endParaRPr lang="en-GB" dirty="0">
              <a:solidFill>
                <a:schemeClr val="tx1"/>
              </a:solidFill>
            </a:endParaRPr>
          </a:p>
        </p:txBody>
      </p:sp>
      <p:grpSp>
        <p:nvGrpSpPr>
          <p:cNvPr id="2" name="Group 1">
            <a:extLst>
              <a:ext uri="{FF2B5EF4-FFF2-40B4-BE49-F238E27FC236}">
                <a16:creationId xmlns:a16="http://schemas.microsoft.com/office/drawing/2014/main" id="{1D037C21-FBAC-791D-4217-0E7B93F0DA51}"/>
              </a:ext>
            </a:extLst>
          </p:cNvPr>
          <p:cNvGrpSpPr/>
          <p:nvPr userDrawn="1"/>
        </p:nvGrpSpPr>
        <p:grpSpPr>
          <a:xfrm>
            <a:off x="5809539" y="859911"/>
            <a:ext cx="5910652" cy="5833890"/>
            <a:chOff x="6393206" y="1108344"/>
            <a:chExt cx="5910652" cy="5833890"/>
          </a:xfrm>
        </p:grpSpPr>
        <p:sp>
          <p:nvSpPr>
            <p:cNvPr id="7" name="Partial Circle 6">
              <a:extLst>
                <a:ext uri="{FF2B5EF4-FFF2-40B4-BE49-F238E27FC236}">
                  <a16:creationId xmlns:a16="http://schemas.microsoft.com/office/drawing/2014/main" id="{231DE55C-5B83-63EB-6581-4A51D9613563}"/>
                </a:ext>
              </a:extLst>
            </p:cNvPr>
            <p:cNvSpPr/>
            <p:nvPr/>
          </p:nvSpPr>
          <p:spPr>
            <a:xfrm rot="120000">
              <a:off x="7080580" y="1738842"/>
              <a:ext cx="4599739" cy="4599739"/>
            </a:xfrm>
            <a:prstGeom prst="pie">
              <a:avLst>
                <a:gd name="adj1" fmla="val 18276088"/>
                <a:gd name="adj2" fmla="val 1394412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26A38C2-BFA2-5E39-8523-FD17A44B9933}"/>
                </a:ext>
              </a:extLst>
            </p:cNvPr>
            <p:cNvSpPr/>
            <p:nvPr/>
          </p:nvSpPr>
          <p:spPr>
            <a:xfrm rot="120000">
              <a:off x="7137609" y="1795871"/>
              <a:ext cx="4485681" cy="44856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608F7DE0-8CA5-7865-5EB9-50E2AC824632}"/>
                </a:ext>
              </a:extLst>
            </p:cNvPr>
            <p:cNvSpPr/>
            <p:nvPr/>
          </p:nvSpPr>
          <p:spPr>
            <a:xfrm rot="120000">
              <a:off x="8343426" y="3001688"/>
              <a:ext cx="2074047" cy="207404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D9C3C4-035D-1552-CBEC-9E414F689CCB}"/>
                </a:ext>
              </a:extLst>
            </p:cNvPr>
            <p:cNvGrpSpPr/>
            <p:nvPr/>
          </p:nvGrpSpPr>
          <p:grpSpPr>
            <a:xfrm>
              <a:off x="7703654" y="2361916"/>
              <a:ext cx="3353590" cy="3353590"/>
              <a:chOff x="4448474" y="1850102"/>
              <a:chExt cx="3821840" cy="3821839"/>
            </a:xfrm>
          </p:grpSpPr>
          <p:grpSp>
            <p:nvGrpSpPr>
              <p:cNvPr id="20" name="Group 19">
                <a:extLst>
                  <a:ext uri="{FF2B5EF4-FFF2-40B4-BE49-F238E27FC236}">
                    <a16:creationId xmlns:a16="http://schemas.microsoft.com/office/drawing/2014/main" id="{0B0C6560-AB03-8BC1-D615-745B554F8096}"/>
                  </a:ext>
                </a:extLst>
              </p:cNvPr>
              <p:cNvGrpSpPr/>
              <p:nvPr/>
            </p:nvGrpSpPr>
            <p:grpSpPr>
              <a:xfrm>
                <a:off x="4448474" y="1850102"/>
                <a:ext cx="3821840" cy="3821839"/>
                <a:chOff x="3695530" y="1028531"/>
                <a:chExt cx="4800940" cy="4800938"/>
              </a:xfrm>
            </p:grpSpPr>
            <p:sp>
              <p:nvSpPr>
                <p:cNvPr id="26" name="Freeform: Shape 25">
                  <a:extLst>
                    <a:ext uri="{FF2B5EF4-FFF2-40B4-BE49-F238E27FC236}">
                      <a16:creationId xmlns:a16="http://schemas.microsoft.com/office/drawing/2014/main" id="{C973FE12-C428-120E-A90D-3AE3DE99E50E}"/>
                    </a:ext>
                  </a:extLst>
                </p:cNvPr>
                <p:cNvSpPr/>
                <p:nvPr/>
              </p:nvSpPr>
              <p:spPr>
                <a:xfrm>
                  <a:off x="3695531"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950354" rIns="26314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D920EECA-D5C7-C9A5-9487-67EC61DAFB55}"/>
                    </a:ext>
                  </a:extLst>
                </p:cNvPr>
                <p:cNvSpPr/>
                <p:nvPr/>
              </p:nvSpPr>
              <p:spPr>
                <a:xfrm>
                  <a:off x="6150188"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950354" rIns="95035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90D2C649-D096-9719-DA09-AE8F4BAB27C9}"/>
                    </a:ext>
                  </a:extLst>
                </p:cNvPr>
                <p:cNvSpPr/>
                <p:nvPr/>
              </p:nvSpPr>
              <p:spPr>
                <a:xfrm>
                  <a:off x="6150188" y="3483185"/>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C49A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63145" rIns="95035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8A9D7831-3067-A73C-3FCA-9EFBE2D4165A}"/>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263144" rIns="26314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8D55F345-62D5-19D6-D013-89A1DD9B2CF3}"/>
                  </a:ext>
                </a:extLst>
              </p:cNvPr>
              <p:cNvGrpSpPr/>
              <p:nvPr/>
            </p:nvGrpSpPr>
            <p:grpSpPr>
              <a:xfrm>
                <a:off x="4554744" y="2445213"/>
                <a:ext cx="3449655" cy="2642667"/>
                <a:chOff x="1819586" y="3165487"/>
                <a:chExt cx="3720275" cy="2849979"/>
              </a:xfrm>
              <a:effectLst/>
            </p:grpSpPr>
            <p:sp>
              <p:nvSpPr>
                <p:cNvPr id="22" name="SA Surface">
                  <a:extLst>
                    <a:ext uri="{FF2B5EF4-FFF2-40B4-BE49-F238E27FC236}">
                      <a16:creationId xmlns:a16="http://schemas.microsoft.com/office/drawing/2014/main" id="{100465D6-DAEC-42B6-AFA3-0524DE97791D}"/>
                    </a:ext>
                  </a:extLst>
                </p:cNvPr>
                <p:cNvSpPr txBox="1"/>
                <p:nvPr/>
              </p:nvSpPr>
              <p:spPr>
                <a:xfrm>
                  <a:off x="3823150" y="4849479"/>
                  <a:ext cx="1690548" cy="1021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surface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high-margin</a:t>
                  </a:r>
                </a:p>
              </p:txBody>
            </p:sp>
            <p:sp>
              <p:nvSpPr>
                <p:cNvPr id="23" name="SA underground">
                  <a:extLst>
                    <a:ext uri="{FF2B5EF4-FFF2-40B4-BE49-F238E27FC236}">
                      <a16:creationId xmlns:a16="http://schemas.microsoft.com/office/drawing/2014/main" id="{49757896-04E1-6CBE-E3C7-EB0A52229320}"/>
                    </a:ext>
                  </a:extLst>
                </p:cNvPr>
                <p:cNvSpPr txBox="1"/>
                <p:nvPr/>
              </p:nvSpPr>
              <p:spPr>
                <a:xfrm>
                  <a:off x="3739404" y="3165487"/>
                  <a:ext cx="1800457" cy="1128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optimised</a:t>
                  </a:r>
                  <a:endPar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4" name="SA underground">
                  <a:extLst>
                    <a:ext uri="{FF2B5EF4-FFF2-40B4-BE49-F238E27FC236}">
                      <a16:creationId xmlns:a16="http://schemas.microsoft.com/office/drawing/2014/main" id="{B2A7ECA4-283F-E7ED-5F0D-8AF328805B5C}"/>
                    </a:ext>
                  </a:extLst>
                </p:cNvPr>
                <p:cNvSpPr txBox="1"/>
                <p:nvPr/>
              </p:nvSpPr>
              <p:spPr>
                <a:xfrm>
                  <a:off x="1940623" y="3165487"/>
                  <a:ext cx="1800456" cy="896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high-grade</a:t>
                  </a:r>
                </a:p>
              </p:txBody>
            </p:sp>
            <p:sp>
              <p:nvSpPr>
                <p:cNvPr id="25" name="International">
                  <a:extLst>
                    <a:ext uri="{FF2B5EF4-FFF2-40B4-BE49-F238E27FC236}">
                      <a16:creationId xmlns:a16="http://schemas.microsoft.com/office/drawing/2014/main" id="{4E607567-139D-017B-DCC4-85E4BEB78CC2}"/>
                    </a:ext>
                  </a:extLst>
                </p:cNvPr>
                <p:cNvSpPr txBox="1"/>
                <p:nvPr/>
              </p:nvSpPr>
              <p:spPr>
                <a:xfrm>
                  <a:off x="1819586" y="4886935"/>
                  <a:ext cx="2042518" cy="1128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International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copper-gold growth</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grpSp>
        </p:grpSp>
        <p:sp>
          <p:nvSpPr>
            <p:cNvPr id="12" name="Oval 11">
              <a:extLst>
                <a:ext uri="{FF2B5EF4-FFF2-40B4-BE49-F238E27FC236}">
                  <a16:creationId xmlns:a16="http://schemas.microsoft.com/office/drawing/2014/main" id="{90159092-B098-5E56-E9CB-E8C615D0AB53}"/>
                </a:ext>
              </a:extLst>
            </p:cNvPr>
            <p:cNvSpPr/>
            <p:nvPr/>
          </p:nvSpPr>
          <p:spPr>
            <a:xfrm rot="120000">
              <a:off x="9119192" y="3777454"/>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41FD19A-90E3-80A6-7C90-9758F85B7F95}"/>
                </a:ext>
              </a:extLst>
            </p:cNvPr>
            <p:cNvPicPr/>
            <p:nvPr/>
          </p:nvPicPr>
          <p:blipFill rotWithShape="1">
            <a:blip r:embed="rId2" cstate="screen">
              <a:extLst>
                <a:ext uri="{28A0092B-C50C-407E-A947-70E740481C1C}">
                  <a14:useLocalDpi xmlns:a14="http://schemas.microsoft.com/office/drawing/2010/main"/>
                </a:ext>
              </a:extLst>
            </a:blip>
            <a:srcRect l="15448" t="3049" r="17344"/>
            <a:stretch/>
          </p:blipFill>
          <p:spPr>
            <a:xfrm rot="19440000">
              <a:off x="7041720" y="1791408"/>
              <a:ext cx="4677458" cy="4494607"/>
            </a:xfrm>
            <a:prstGeom prst="rect">
              <a:avLst/>
            </a:prstGeom>
          </p:spPr>
        </p:pic>
        <p:sp>
          <p:nvSpPr>
            <p:cNvPr id="14" name="3 Cash certainty">
              <a:extLst>
                <a:ext uri="{FF2B5EF4-FFF2-40B4-BE49-F238E27FC236}">
                  <a16:creationId xmlns:a16="http://schemas.microsoft.com/office/drawing/2014/main" id="{AEAE8F08-BDA2-ECA0-D799-4F297509F7A3}"/>
                </a:ext>
              </a:extLst>
            </p:cNvPr>
            <p:cNvSpPr txBox="1"/>
            <p:nvPr/>
          </p:nvSpPr>
          <p:spPr>
            <a:xfrm rot="16560000">
              <a:off x="6541151" y="1200511"/>
              <a:ext cx="5707485" cy="5523151"/>
            </a:xfrm>
            <a:prstGeom prst="ellipse">
              <a:avLst/>
            </a:prstGeom>
            <a:noFill/>
            <a:ln w="3175">
              <a:noFill/>
            </a:ln>
          </p:spPr>
          <p:txBody>
            <a:bodyPr vert="horz" wrap="none" lIns="0" tIns="0" rIns="0" bIns="0" rtlCol="0" anchor="ctr" anchorCtr="1">
              <a:prstTxWarp prst="textArchDown">
                <a:avLst>
                  <a:gd name="adj" fmla="val 18494045"/>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3.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CASH CERTAINTY</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2 OPERATIONAL EXCELLENCE">
              <a:extLst>
                <a:ext uri="{FF2B5EF4-FFF2-40B4-BE49-F238E27FC236}">
                  <a16:creationId xmlns:a16="http://schemas.microsoft.com/office/drawing/2014/main" id="{9616DDDA-B8E6-464B-0143-B2F6524E69E1}"/>
                </a:ext>
              </a:extLst>
            </p:cNvPr>
            <p:cNvSpPr txBox="1"/>
            <p:nvPr/>
          </p:nvSpPr>
          <p:spPr>
            <a:xfrm rot="15840000">
              <a:off x="6465079" y="1179941"/>
              <a:ext cx="5616000" cy="5616000"/>
            </a:xfrm>
            <a:prstGeom prst="ellipse">
              <a:avLst/>
            </a:prstGeom>
            <a:noFill/>
            <a:ln w="3175">
              <a:noFill/>
            </a:ln>
          </p:spPr>
          <p:txBody>
            <a:bodyPr vert="horz" wrap="none" lIns="0" tIns="0" rIns="0" bIns="0" rtlCol="0" anchor="ctr" anchorCtr="1">
              <a:prstTxWarp prst="textArchDown">
                <a:avLst>
                  <a:gd name="adj" fmla="val 83377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2.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OPERATIONAL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EXCELLENCE</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1 Responsible">
              <a:extLst>
                <a:ext uri="{FF2B5EF4-FFF2-40B4-BE49-F238E27FC236}">
                  <a16:creationId xmlns:a16="http://schemas.microsoft.com/office/drawing/2014/main" id="{9C8FEE81-D032-8B30-2896-962D588C5039}"/>
                </a:ext>
              </a:extLst>
            </p:cNvPr>
            <p:cNvSpPr txBox="1"/>
            <p:nvPr/>
          </p:nvSpPr>
          <p:spPr>
            <a:xfrm rot="12821057">
              <a:off x="6393206" y="1326234"/>
              <a:ext cx="5616000" cy="5616000"/>
            </a:xfrm>
            <a:prstGeom prst="ellipse">
              <a:avLst/>
            </a:prstGeom>
            <a:noFill/>
            <a:ln w="3175">
              <a:noFill/>
            </a:ln>
          </p:spPr>
          <p:txBody>
            <a:bodyPr vert="horz" wrap="none" lIns="0" tIns="0" rIns="0" bIns="0" rtlCol="0" anchor="ctr" anchorCtr="1">
              <a:prstTxWarp prst="textArchUp">
                <a:avLst>
                  <a:gd name="adj" fmla="val 651578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1.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RESPONSIBLE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STEWARDSHIP</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4 CA[ITAL ALLOCATION">
              <a:extLst>
                <a:ext uri="{FF2B5EF4-FFF2-40B4-BE49-F238E27FC236}">
                  <a16:creationId xmlns:a16="http://schemas.microsoft.com/office/drawing/2014/main" id="{1E978C0E-C9B3-AE0C-D58F-DF3017E0F586}"/>
                </a:ext>
              </a:extLst>
            </p:cNvPr>
            <p:cNvSpPr txBox="1"/>
            <p:nvPr/>
          </p:nvSpPr>
          <p:spPr>
            <a:xfrm rot="18214809">
              <a:off x="6687858" y="1244728"/>
              <a:ext cx="5616000" cy="5616000"/>
            </a:xfrm>
            <a:prstGeom prst="ellipse">
              <a:avLst/>
            </a:prstGeom>
            <a:noFill/>
            <a:ln w="3175">
              <a:noFill/>
            </a:ln>
          </p:spPr>
          <p:txBody>
            <a:bodyPr vert="horz" wrap="none" lIns="0" tIns="0" rIns="0" bIns="0" rtlCol="0" anchor="ctr" anchorCtr="1">
              <a:prstTxWarp prst="textArchUp">
                <a:avLst>
                  <a:gd name="adj" fmla="val 13587829"/>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4.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CAPITAL ALLOCATION</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value realisation">
              <a:extLst>
                <a:ext uri="{FF2B5EF4-FFF2-40B4-BE49-F238E27FC236}">
                  <a16:creationId xmlns:a16="http://schemas.microsoft.com/office/drawing/2014/main" id="{C4AAE60D-4206-7493-07BE-D379CB3F9DC0}"/>
                </a:ext>
              </a:extLst>
            </p:cNvPr>
            <p:cNvSpPr txBox="1"/>
            <p:nvPr/>
          </p:nvSpPr>
          <p:spPr>
            <a:xfrm rot="1020000">
              <a:off x="6984288" y="1522485"/>
              <a:ext cx="4823838" cy="4824000"/>
            </a:xfrm>
            <a:prstGeom prst="ellipse">
              <a:avLst/>
            </a:prstGeom>
            <a:noFill/>
            <a:ln>
              <a:noFill/>
            </a:ln>
          </p:spPr>
          <p:txBody>
            <a:bodyPr wrap="square" lIns="0" tIns="0" rIns="0" bIns="0" rtlCol="0" anchor="ctr" anchorCtr="0">
              <a:prstTxWarp prst="textCircle">
                <a:avLst>
                  <a:gd name="adj" fmla="val 13512809"/>
                </a:avLst>
              </a:prstTxWarp>
              <a:spAutoFit/>
            </a:bodyPr>
            <a:lstStyle/>
            <a:p>
              <a:pPr marL="0" marR="0" lvl="0" indent="0" algn="l" defTabSz="914400" rtl="0" eaLnBrk="1" fontAlgn="auto" latinLnBrk="0" hangingPunct="1">
                <a:lnSpc>
                  <a:spcPts val="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41F26"/>
                  </a:solidFill>
                  <a:effectLst/>
                  <a:uLnTx/>
                  <a:uFillTx/>
                  <a:latin typeface="Arial Narrow"/>
                  <a:ea typeface="+mn-ea"/>
                  <a:cs typeface="+mn-cs"/>
                </a:rPr>
                <a:t>LONG-TERM VALUE</a:t>
              </a:r>
              <a:endParaRPr kumimoji="0" lang="en-ZA" sz="1600" b="1" i="0" u="none" strike="noStrike" kern="1200" cap="none" spc="0" normalizeH="0" baseline="0" noProof="0" dirty="0">
                <a:ln>
                  <a:noFill/>
                </a:ln>
                <a:solidFill>
                  <a:srgbClr val="E41F26"/>
                </a:solidFill>
                <a:effectLst/>
                <a:uLnTx/>
                <a:uFillTx/>
                <a:latin typeface="Arial Narrow"/>
                <a:ea typeface="+mn-ea"/>
                <a:cs typeface="+mn-cs"/>
              </a:endParaRPr>
            </a:p>
          </p:txBody>
        </p:sp>
        <p:sp>
          <p:nvSpPr>
            <p:cNvPr id="19" name="1.4-1.5Moz">
              <a:extLst>
                <a:ext uri="{FF2B5EF4-FFF2-40B4-BE49-F238E27FC236}">
                  <a16:creationId xmlns:a16="http://schemas.microsoft.com/office/drawing/2014/main" id="{0D0BBD63-0AF5-3ABF-24B4-05B9599121DF}"/>
                </a:ext>
              </a:extLst>
            </p:cNvPr>
            <p:cNvSpPr txBox="1">
              <a:spLocks noGrp="1" noRot="1" noMove="1" noResize="1" noEditPoints="1" noAdjustHandles="1" noChangeArrowheads="1" noChangeShapeType="1"/>
            </p:cNvSpPr>
            <p:nvPr/>
          </p:nvSpPr>
          <p:spPr>
            <a:xfrm rot="60000">
              <a:off x="6479131" y="1623084"/>
              <a:ext cx="5808278" cy="5243066"/>
            </a:xfrm>
            <a:prstGeom prst="rect">
              <a:avLst/>
            </a:prstGeom>
            <a:noFill/>
            <a:ln>
              <a:noFill/>
            </a:ln>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a:ea typeface="+mn-ea"/>
                  <a:cs typeface="+mn-cs"/>
                </a:rPr>
                <a:t>1.4 - 1.5Moz</a:t>
              </a:r>
              <a:endParaRPr kumimoji="0" lang="en-ZA" sz="28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0030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AEFA-0C42-453D-A6E5-3F59F76709D7}"/>
              </a:ext>
            </a:extLst>
          </p:cNvPr>
          <p:cNvSpPr>
            <a:spLocks noGrp="1"/>
          </p:cNvSpPr>
          <p:nvPr>
            <p:ph type="title"/>
          </p:nvPr>
        </p:nvSpPr>
        <p:spPr/>
        <p:txBody>
          <a:bodyPr/>
          <a:lstStyle>
            <a:lvl1pPr>
              <a:defRPr>
                <a:solidFill>
                  <a:schemeClr val="tx2"/>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E04E45AA-0B43-4DFD-88B5-BE99991227B3}"/>
              </a:ext>
            </a:extLst>
          </p:cNvPr>
          <p:cNvSpPr>
            <a:spLocks noGrp="1"/>
          </p:cNvSpPr>
          <p:nvPr>
            <p:ph idx="1"/>
          </p:nvPr>
        </p:nvSpPr>
        <p:spPr/>
        <p:txBody>
          <a:bodyPr>
            <a:normAutofit/>
          </a:bodyPr>
          <a:lstStyle>
            <a:lvl1pPr>
              <a:defRPr sz="1500">
                <a:solidFill>
                  <a:schemeClr val="tx2"/>
                </a:solidFill>
              </a:defRPr>
            </a:lvl1pPr>
            <a:lvl2pPr>
              <a:buClr>
                <a:schemeClr val="accent1"/>
              </a:buClr>
              <a:defRPr sz="1500">
                <a:solidFill>
                  <a:schemeClr val="tx2"/>
                </a:solidFill>
              </a:defRPr>
            </a:lvl2pPr>
            <a:lvl3pPr>
              <a:buClr>
                <a:schemeClr val="accent1"/>
              </a:buClr>
              <a:defRPr sz="1500">
                <a:solidFill>
                  <a:schemeClr val="tx2"/>
                </a:solidFill>
              </a:defRPr>
            </a:lvl3pPr>
            <a:lvl4pPr>
              <a:buClr>
                <a:schemeClr val="accent1"/>
              </a:buClr>
              <a:defRPr sz="1500">
                <a:solidFill>
                  <a:schemeClr val="tx2"/>
                </a:solidFill>
              </a:defRPr>
            </a:lvl4pPr>
            <a:lvl5pPr>
              <a:buClr>
                <a:schemeClr val="accent1"/>
              </a:buCl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a:extLst>
              <a:ext uri="{FF2B5EF4-FFF2-40B4-BE49-F238E27FC236}">
                <a16:creationId xmlns:a16="http://schemas.microsoft.com/office/drawing/2014/main" id="{EC85F98D-B0F5-4530-9BB7-366EAC7FE144}"/>
              </a:ext>
            </a:extLst>
          </p:cNvPr>
          <p:cNvSpPr>
            <a:spLocks noGrp="1"/>
          </p:cNvSpPr>
          <p:nvPr>
            <p:ph type="sldNum" sz="quarter" idx="12"/>
          </p:nvPr>
        </p:nvSpPr>
        <p:spPr/>
        <p:txBody>
          <a:bodyPr/>
          <a:lstStyle>
            <a:lvl1pPr algn="r">
              <a:defRPr sz="800" b="0">
                <a:solidFill>
                  <a:schemeClr val="tx2"/>
                </a:solidFill>
              </a:defRPr>
            </a:lvl1pPr>
          </a:lstStyle>
          <a:p>
            <a:pPr>
              <a:defRPr/>
            </a:pPr>
            <a:r>
              <a:rPr lang="en-ZA" dirty="0"/>
              <a:t> </a:t>
            </a:r>
            <a:fld id="{5B6EEBB3-9C62-4929-8C97-A45554614B7B}" type="slidenum">
              <a:rPr lang="en-ZA" smtClean="0"/>
              <a:pPr>
                <a:defRPr/>
              </a:pPr>
              <a:t>‹#›</a:t>
            </a:fld>
            <a:endParaRPr lang="en-ZA" dirty="0"/>
          </a:p>
        </p:txBody>
      </p:sp>
      <p:sp>
        <p:nvSpPr>
          <p:cNvPr id="8" name="Footer Placeholder 4">
            <a:extLst>
              <a:ext uri="{FF2B5EF4-FFF2-40B4-BE49-F238E27FC236}">
                <a16:creationId xmlns:a16="http://schemas.microsoft.com/office/drawing/2014/main" id="{634DF62C-0932-4E66-AC02-0FC5C817F9D0}"/>
              </a:ext>
            </a:extLst>
          </p:cNvPr>
          <p:cNvSpPr>
            <a:spLocks noGrp="1"/>
          </p:cNvSpPr>
          <p:nvPr>
            <p:ph type="ftr" sz="quarter" idx="3"/>
          </p:nvPr>
        </p:nvSpPr>
        <p:spPr>
          <a:xfrm>
            <a:off x="432000" y="194400"/>
            <a:ext cx="6732000" cy="216000"/>
          </a:xfrm>
          <a:prstGeom prst="rect">
            <a:avLst/>
          </a:prstGeom>
        </p:spPr>
        <p:txBody>
          <a:bodyPr vert="horz" lIns="91440" tIns="45720" rIns="91440" bIns="45720" rtlCol="0" anchor="ctr"/>
          <a:lstStyle>
            <a:lvl1pPr algn="l">
              <a:defRPr sz="800" b="0" baseline="0">
                <a:solidFill>
                  <a:schemeClr val="tx2"/>
                </a:solidFill>
              </a:defRPr>
            </a:lvl1pPr>
          </a:lstStyle>
          <a:p>
            <a:pPr>
              <a:defRPr/>
            </a:pPr>
            <a:r>
              <a:rPr lang="en-ZA" dirty="0"/>
              <a:t>FY25 Annual Results </a:t>
            </a:r>
          </a:p>
        </p:txBody>
      </p:sp>
    </p:spTree>
    <p:extLst>
      <p:ext uri="{BB962C8B-B14F-4D97-AF65-F5344CB8AC3E}">
        <p14:creationId xmlns:p14="http://schemas.microsoft.com/office/powerpoint/2010/main" val="161919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a16="http://schemas.microsoft.com/office/drawing/2014/main" id="{C14C7A58-D8B1-39D2-EBCF-715C6ADE279B}"/>
              </a:ext>
            </a:extLst>
          </p:cNvPr>
          <p:cNvSpPr/>
          <p:nvPr userDrawn="1"/>
        </p:nvSpPr>
        <p:spPr>
          <a:xfrm>
            <a:off x="-2" y="-8116"/>
            <a:ext cx="12192001" cy="6866116"/>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410744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#MiningWithPurpose</a:t>
            </a:r>
            <a:endParaRPr lang="en-GB" dirty="0">
              <a:solidFill>
                <a:schemeClr val="tx1"/>
              </a:solidFill>
            </a:endParaRPr>
          </a:p>
        </p:txBody>
      </p:sp>
      <p:sp>
        <p:nvSpPr>
          <p:cNvPr id="6" name="Rectangle 5">
            <a:extLst>
              <a:ext uri="{FF2B5EF4-FFF2-40B4-BE49-F238E27FC236}">
                <a16:creationId xmlns:a16="http://schemas.microsoft.com/office/drawing/2014/main" id="{AA35424F-75C0-D3A7-2121-4BD3132FE9C0}"/>
              </a:ext>
            </a:extLst>
          </p:cNvPr>
          <p:cNvSpPr/>
          <p:nvPr userDrawn="1"/>
        </p:nvSpPr>
        <p:spPr>
          <a:xfrm>
            <a:off x="0" y="2429435"/>
            <a:ext cx="12192000" cy="2563906"/>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 name="Group 1">
            <a:extLst>
              <a:ext uri="{FF2B5EF4-FFF2-40B4-BE49-F238E27FC236}">
                <a16:creationId xmlns:a16="http://schemas.microsoft.com/office/drawing/2014/main" id="{1D037C21-FBAC-791D-4217-0E7B93F0DA51}"/>
              </a:ext>
            </a:extLst>
          </p:cNvPr>
          <p:cNvGrpSpPr/>
          <p:nvPr userDrawn="1"/>
        </p:nvGrpSpPr>
        <p:grpSpPr>
          <a:xfrm>
            <a:off x="5809539" y="859911"/>
            <a:ext cx="5910652" cy="5833890"/>
            <a:chOff x="6393206" y="1108344"/>
            <a:chExt cx="5910652" cy="5833890"/>
          </a:xfrm>
        </p:grpSpPr>
        <p:sp>
          <p:nvSpPr>
            <p:cNvPr id="7" name="Partial Circle 6">
              <a:extLst>
                <a:ext uri="{FF2B5EF4-FFF2-40B4-BE49-F238E27FC236}">
                  <a16:creationId xmlns:a16="http://schemas.microsoft.com/office/drawing/2014/main" id="{231DE55C-5B83-63EB-6581-4A51D9613563}"/>
                </a:ext>
              </a:extLst>
            </p:cNvPr>
            <p:cNvSpPr/>
            <p:nvPr/>
          </p:nvSpPr>
          <p:spPr>
            <a:xfrm rot="120000">
              <a:off x="7080580" y="1738842"/>
              <a:ext cx="4599739" cy="4599739"/>
            </a:xfrm>
            <a:prstGeom prst="pie">
              <a:avLst>
                <a:gd name="adj1" fmla="val 18276088"/>
                <a:gd name="adj2" fmla="val 1394412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26A38C2-BFA2-5E39-8523-FD17A44B9933}"/>
                </a:ext>
              </a:extLst>
            </p:cNvPr>
            <p:cNvSpPr/>
            <p:nvPr/>
          </p:nvSpPr>
          <p:spPr>
            <a:xfrm rot="120000">
              <a:off x="7137609" y="1795871"/>
              <a:ext cx="4485681" cy="44856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608F7DE0-8CA5-7865-5EB9-50E2AC824632}"/>
                </a:ext>
              </a:extLst>
            </p:cNvPr>
            <p:cNvSpPr/>
            <p:nvPr/>
          </p:nvSpPr>
          <p:spPr>
            <a:xfrm rot="120000">
              <a:off x="8343426" y="3001688"/>
              <a:ext cx="2074047" cy="207404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D9C3C4-035D-1552-CBEC-9E414F689CCB}"/>
                </a:ext>
              </a:extLst>
            </p:cNvPr>
            <p:cNvGrpSpPr/>
            <p:nvPr/>
          </p:nvGrpSpPr>
          <p:grpSpPr>
            <a:xfrm>
              <a:off x="7703654" y="2361916"/>
              <a:ext cx="3353590" cy="3353590"/>
              <a:chOff x="4448474" y="1850102"/>
              <a:chExt cx="3821840" cy="3821839"/>
            </a:xfrm>
          </p:grpSpPr>
          <p:grpSp>
            <p:nvGrpSpPr>
              <p:cNvPr id="20" name="Group 19">
                <a:extLst>
                  <a:ext uri="{FF2B5EF4-FFF2-40B4-BE49-F238E27FC236}">
                    <a16:creationId xmlns:a16="http://schemas.microsoft.com/office/drawing/2014/main" id="{0B0C6560-AB03-8BC1-D615-745B554F8096}"/>
                  </a:ext>
                </a:extLst>
              </p:cNvPr>
              <p:cNvGrpSpPr/>
              <p:nvPr/>
            </p:nvGrpSpPr>
            <p:grpSpPr>
              <a:xfrm>
                <a:off x="4448474" y="1850102"/>
                <a:ext cx="3821840" cy="3821839"/>
                <a:chOff x="3695530" y="1028531"/>
                <a:chExt cx="4800940" cy="4800938"/>
              </a:xfrm>
            </p:grpSpPr>
            <p:sp>
              <p:nvSpPr>
                <p:cNvPr id="26" name="Freeform: Shape 25">
                  <a:extLst>
                    <a:ext uri="{FF2B5EF4-FFF2-40B4-BE49-F238E27FC236}">
                      <a16:creationId xmlns:a16="http://schemas.microsoft.com/office/drawing/2014/main" id="{C973FE12-C428-120E-A90D-3AE3DE99E50E}"/>
                    </a:ext>
                  </a:extLst>
                </p:cNvPr>
                <p:cNvSpPr/>
                <p:nvPr/>
              </p:nvSpPr>
              <p:spPr>
                <a:xfrm>
                  <a:off x="3695531"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950354" rIns="26314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D920EECA-D5C7-C9A5-9487-67EC61DAFB55}"/>
                    </a:ext>
                  </a:extLst>
                </p:cNvPr>
                <p:cNvSpPr/>
                <p:nvPr/>
              </p:nvSpPr>
              <p:spPr>
                <a:xfrm>
                  <a:off x="6150188"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950354" rIns="95035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90D2C649-D096-9719-DA09-AE8F4BAB27C9}"/>
                    </a:ext>
                  </a:extLst>
                </p:cNvPr>
                <p:cNvSpPr/>
                <p:nvPr/>
              </p:nvSpPr>
              <p:spPr>
                <a:xfrm>
                  <a:off x="6150188" y="3483185"/>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C49A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63145" rIns="95035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8A9D7831-3067-A73C-3FCA-9EFBE2D4165A}"/>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263144" rIns="26314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8D55F345-62D5-19D6-D013-89A1DD9B2CF3}"/>
                  </a:ext>
                </a:extLst>
              </p:cNvPr>
              <p:cNvGrpSpPr/>
              <p:nvPr/>
            </p:nvGrpSpPr>
            <p:grpSpPr>
              <a:xfrm>
                <a:off x="4554744" y="2445213"/>
                <a:ext cx="3449655" cy="2642667"/>
                <a:chOff x="1819586" y="3165487"/>
                <a:chExt cx="3720275" cy="2849979"/>
              </a:xfrm>
              <a:effectLst/>
            </p:grpSpPr>
            <p:sp>
              <p:nvSpPr>
                <p:cNvPr id="22" name="SA Surface">
                  <a:extLst>
                    <a:ext uri="{FF2B5EF4-FFF2-40B4-BE49-F238E27FC236}">
                      <a16:creationId xmlns:a16="http://schemas.microsoft.com/office/drawing/2014/main" id="{100465D6-DAEC-42B6-AFA3-0524DE97791D}"/>
                    </a:ext>
                  </a:extLst>
                </p:cNvPr>
                <p:cNvSpPr txBox="1"/>
                <p:nvPr/>
              </p:nvSpPr>
              <p:spPr>
                <a:xfrm>
                  <a:off x="3823150" y="4849479"/>
                  <a:ext cx="1690548" cy="1021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surface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high-margin</a:t>
                  </a:r>
                </a:p>
              </p:txBody>
            </p:sp>
            <p:sp>
              <p:nvSpPr>
                <p:cNvPr id="23" name="SA underground">
                  <a:extLst>
                    <a:ext uri="{FF2B5EF4-FFF2-40B4-BE49-F238E27FC236}">
                      <a16:creationId xmlns:a16="http://schemas.microsoft.com/office/drawing/2014/main" id="{49757896-04E1-6CBE-E3C7-EB0A52229320}"/>
                    </a:ext>
                  </a:extLst>
                </p:cNvPr>
                <p:cNvSpPr txBox="1"/>
                <p:nvPr/>
              </p:nvSpPr>
              <p:spPr>
                <a:xfrm>
                  <a:off x="3739404" y="3165487"/>
                  <a:ext cx="1800457" cy="1128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optimised</a:t>
                  </a:r>
                  <a:endPar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4" name="SA underground">
                  <a:extLst>
                    <a:ext uri="{FF2B5EF4-FFF2-40B4-BE49-F238E27FC236}">
                      <a16:creationId xmlns:a16="http://schemas.microsoft.com/office/drawing/2014/main" id="{B2A7ECA4-283F-E7ED-5F0D-8AF328805B5C}"/>
                    </a:ext>
                  </a:extLst>
                </p:cNvPr>
                <p:cNvSpPr txBox="1"/>
                <p:nvPr/>
              </p:nvSpPr>
              <p:spPr>
                <a:xfrm>
                  <a:off x="1940623" y="3165487"/>
                  <a:ext cx="1800456" cy="896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high-grade</a:t>
                  </a:r>
                </a:p>
              </p:txBody>
            </p:sp>
            <p:sp>
              <p:nvSpPr>
                <p:cNvPr id="25" name="International">
                  <a:extLst>
                    <a:ext uri="{FF2B5EF4-FFF2-40B4-BE49-F238E27FC236}">
                      <a16:creationId xmlns:a16="http://schemas.microsoft.com/office/drawing/2014/main" id="{4E607567-139D-017B-DCC4-85E4BEB78CC2}"/>
                    </a:ext>
                  </a:extLst>
                </p:cNvPr>
                <p:cNvSpPr txBox="1"/>
                <p:nvPr/>
              </p:nvSpPr>
              <p:spPr>
                <a:xfrm>
                  <a:off x="1819586" y="4886935"/>
                  <a:ext cx="2042518" cy="1128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International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copper-gold growth</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grpSp>
        </p:grpSp>
        <p:sp>
          <p:nvSpPr>
            <p:cNvPr id="12" name="Oval 11">
              <a:extLst>
                <a:ext uri="{FF2B5EF4-FFF2-40B4-BE49-F238E27FC236}">
                  <a16:creationId xmlns:a16="http://schemas.microsoft.com/office/drawing/2014/main" id="{90159092-B098-5E56-E9CB-E8C615D0AB53}"/>
                </a:ext>
              </a:extLst>
            </p:cNvPr>
            <p:cNvSpPr/>
            <p:nvPr/>
          </p:nvSpPr>
          <p:spPr>
            <a:xfrm rot="120000">
              <a:off x="9119192" y="3777454"/>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41FD19A-90E3-80A6-7C90-9758F85B7F95}"/>
                </a:ext>
              </a:extLst>
            </p:cNvPr>
            <p:cNvPicPr/>
            <p:nvPr/>
          </p:nvPicPr>
          <p:blipFill rotWithShape="1">
            <a:blip r:embed="rId2" cstate="screen">
              <a:extLst>
                <a:ext uri="{28A0092B-C50C-407E-A947-70E740481C1C}">
                  <a14:useLocalDpi xmlns:a14="http://schemas.microsoft.com/office/drawing/2010/main"/>
                </a:ext>
              </a:extLst>
            </a:blip>
            <a:srcRect l="15448" t="3049" r="17344"/>
            <a:stretch/>
          </p:blipFill>
          <p:spPr>
            <a:xfrm rot="19440000">
              <a:off x="7041720" y="1791408"/>
              <a:ext cx="4677458" cy="4494607"/>
            </a:xfrm>
            <a:prstGeom prst="rect">
              <a:avLst/>
            </a:prstGeom>
          </p:spPr>
        </p:pic>
        <p:sp>
          <p:nvSpPr>
            <p:cNvPr id="14" name="3 Cash certainty">
              <a:extLst>
                <a:ext uri="{FF2B5EF4-FFF2-40B4-BE49-F238E27FC236}">
                  <a16:creationId xmlns:a16="http://schemas.microsoft.com/office/drawing/2014/main" id="{AEAE8F08-BDA2-ECA0-D799-4F297509F7A3}"/>
                </a:ext>
              </a:extLst>
            </p:cNvPr>
            <p:cNvSpPr txBox="1"/>
            <p:nvPr/>
          </p:nvSpPr>
          <p:spPr>
            <a:xfrm rot="16560000">
              <a:off x="6541151" y="1200511"/>
              <a:ext cx="5707485" cy="5523151"/>
            </a:xfrm>
            <a:prstGeom prst="ellipse">
              <a:avLst/>
            </a:prstGeom>
            <a:noFill/>
            <a:ln w="3175">
              <a:noFill/>
            </a:ln>
          </p:spPr>
          <p:txBody>
            <a:bodyPr vert="horz" wrap="none" lIns="0" tIns="0" rIns="0" bIns="0" rtlCol="0" anchor="ctr" anchorCtr="1">
              <a:prstTxWarp prst="textArchDown">
                <a:avLst>
                  <a:gd name="adj" fmla="val 18494045"/>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3.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CASH CERTAINTY</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2 OPERATIONAL EXCELLENCE">
              <a:extLst>
                <a:ext uri="{FF2B5EF4-FFF2-40B4-BE49-F238E27FC236}">
                  <a16:creationId xmlns:a16="http://schemas.microsoft.com/office/drawing/2014/main" id="{9616DDDA-B8E6-464B-0143-B2F6524E69E1}"/>
                </a:ext>
              </a:extLst>
            </p:cNvPr>
            <p:cNvSpPr txBox="1"/>
            <p:nvPr/>
          </p:nvSpPr>
          <p:spPr>
            <a:xfrm rot="15840000">
              <a:off x="6465079" y="1179941"/>
              <a:ext cx="5616000" cy="5616000"/>
            </a:xfrm>
            <a:prstGeom prst="ellipse">
              <a:avLst/>
            </a:prstGeom>
            <a:noFill/>
            <a:ln w="3175">
              <a:noFill/>
            </a:ln>
          </p:spPr>
          <p:txBody>
            <a:bodyPr vert="horz" wrap="none" lIns="0" tIns="0" rIns="0" bIns="0" rtlCol="0" anchor="ctr" anchorCtr="1">
              <a:prstTxWarp prst="textArchDown">
                <a:avLst>
                  <a:gd name="adj" fmla="val 83377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2.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OPERATIONAL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EXCELLENCE</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1 Responsible">
              <a:extLst>
                <a:ext uri="{FF2B5EF4-FFF2-40B4-BE49-F238E27FC236}">
                  <a16:creationId xmlns:a16="http://schemas.microsoft.com/office/drawing/2014/main" id="{9C8FEE81-D032-8B30-2896-962D588C5039}"/>
                </a:ext>
              </a:extLst>
            </p:cNvPr>
            <p:cNvSpPr txBox="1"/>
            <p:nvPr/>
          </p:nvSpPr>
          <p:spPr>
            <a:xfrm rot="12821057">
              <a:off x="6393206" y="1326234"/>
              <a:ext cx="5616000" cy="5616000"/>
            </a:xfrm>
            <a:prstGeom prst="ellipse">
              <a:avLst/>
            </a:prstGeom>
            <a:noFill/>
            <a:ln w="3175">
              <a:noFill/>
            </a:ln>
          </p:spPr>
          <p:txBody>
            <a:bodyPr vert="horz" wrap="none" lIns="0" tIns="0" rIns="0" bIns="0" rtlCol="0" anchor="ctr" anchorCtr="1">
              <a:prstTxWarp prst="textArchUp">
                <a:avLst>
                  <a:gd name="adj" fmla="val 651578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1.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RESPONSIBLE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STEWARDSHIP</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4 CA[ITAL ALLOCATION">
              <a:extLst>
                <a:ext uri="{FF2B5EF4-FFF2-40B4-BE49-F238E27FC236}">
                  <a16:creationId xmlns:a16="http://schemas.microsoft.com/office/drawing/2014/main" id="{1E978C0E-C9B3-AE0C-D58F-DF3017E0F586}"/>
                </a:ext>
              </a:extLst>
            </p:cNvPr>
            <p:cNvSpPr txBox="1"/>
            <p:nvPr/>
          </p:nvSpPr>
          <p:spPr>
            <a:xfrm rot="18214809">
              <a:off x="6687858" y="1244728"/>
              <a:ext cx="5616000" cy="5616000"/>
            </a:xfrm>
            <a:prstGeom prst="ellipse">
              <a:avLst/>
            </a:prstGeom>
            <a:noFill/>
            <a:ln w="3175">
              <a:noFill/>
            </a:ln>
          </p:spPr>
          <p:txBody>
            <a:bodyPr vert="horz" wrap="none" lIns="0" tIns="0" rIns="0" bIns="0" rtlCol="0" anchor="ctr" anchorCtr="1">
              <a:prstTxWarp prst="textArchUp">
                <a:avLst>
                  <a:gd name="adj" fmla="val 13587829"/>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4.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CAPITAL ALLOCATION</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value realisation">
              <a:extLst>
                <a:ext uri="{FF2B5EF4-FFF2-40B4-BE49-F238E27FC236}">
                  <a16:creationId xmlns:a16="http://schemas.microsoft.com/office/drawing/2014/main" id="{C4AAE60D-4206-7493-07BE-D379CB3F9DC0}"/>
                </a:ext>
              </a:extLst>
            </p:cNvPr>
            <p:cNvSpPr txBox="1"/>
            <p:nvPr/>
          </p:nvSpPr>
          <p:spPr>
            <a:xfrm rot="1020000">
              <a:off x="6984288" y="1522485"/>
              <a:ext cx="4823838" cy="4824000"/>
            </a:xfrm>
            <a:prstGeom prst="ellipse">
              <a:avLst/>
            </a:prstGeom>
            <a:noFill/>
            <a:ln>
              <a:noFill/>
            </a:ln>
          </p:spPr>
          <p:txBody>
            <a:bodyPr wrap="square" lIns="0" tIns="0" rIns="0" bIns="0" rtlCol="0" anchor="ctr" anchorCtr="0">
              <a:prstTxWarp prst="textCircle">
                <a:avLst>
                  <a:gd name="adj" fmla="val 13512809"/>
                </a:avLst>
              </a:prstTxWarp>
              <a:spAutoFit/>
            </a:bodyPr>
            <a:lstStyle/>
            <a:p>
              <a:pPr marL="0" marR="0" lvl="0" indent="0" algn="l" defTabSz="914400" rtl="0" eaLnBrk="1" fontAlgn="auto" latinLnBrk="0" hangingPunct="1">
                <a:lnSpc>
                  <a:spcPts val="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41F26"/>
                  </a:solidFill>
                  <a:effectLst/>
                  <a:uLnTx/>
                  <a:uFillTx/>
                  <a:latin typeface="Arial Narrow"/>
                  <a:ea typeface="+mn-ea"/>
                  <a:cs typeface="+mn-cs"/>
                </a:rPr>
                <a:t>LONG-TERM VALUE</a:t>
              </a:r>
              <a:endParaRPr kumimoji="0" lang="en-ZA" sz="1600" b="1" i="0" u="none" strike="noStrike" kern="1200" cap="none" spc="0" normalizeH="0" baseline="0" noProof="0" dirty="0">
                <a:ln>
                  <a:noFill/>
                </a:ln>
                <a:solidFill>
                  <a:srgbClr val="E41F26"/>
                </a:solidFill>
                <a:effectLst/>
                <a:uLnTx/>
                <a:uFillTx/>
                <a:latin typeface="Arial Narrow"/>
                <a:ea typeface="+mn-ea"/>
                <a:cs typeface="+mn-cs"/>
              </a:endParaRPr>
            </a:p>
          </p:txBody>
        </p:sp>
        <p:sp>
          <p:nvSpPr>
            <p:cNvPr id="19" name="1.4-1.5Moz">
              <a:extLst>
                <a:ext uri="{FF2B5EF4-FFF2-40B4-BE49-F238E27FC236}">
                  <a16:creationId xmlns:a16="http://schemas.microsoft.com/office/drawing/2014/main" id="{0D0BBD63-0AF5-3ABF-24B4-05B9599121DF}"/>
                </a:ext>
              </a:extLst>
            </p:cNvPr>
            <p:cNvSpPr txBox="1"/>
            <p:nvPr/>
          </p:nvSpPr>
          <p:spPr>
            <a:xfrm rot="60000">
              <a:off x="6479131" y="1623084"/>
              <a:ext cx="5808278" cy="5243066"/>
            </a:xfrm>
            <a:prstGeom prst="rect">
              <a:avLst/>
            </a:prstGeom>
            <a:noFill/>
            <a:ln>
              <a:noFill/>
            </a:ln>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a:ea typeface="+mn-ea"/>
                  <a:cs typeface="+mn-cs"/>
                </a:rPr>
                <a:t>1.4 - 1.5Moz</a:t>
              </a:r>
              <a:endParaRPr kumimoji="0" lang="en-ZA" sz="28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52497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#MiningWithPurpose</a:t>
            </a:r>
            <a:endParaRPr lang="en-GB" dirty="0">
              <a:solidFill>
                <a:schemeClr val="tx1"/>
              </a:solidFill>
            </a:endParaRPr>
          </a:p>
        </p:txBody>
      </p:sp>
      <p:grpSp>
        <p:nvGrpSpPr>
          <p:cNvPr id="2" name="Group 1">
            <a:extLst>
              <a:ext uri="{FF2B5EF4-FFF2-40B4-BE49-F238E27FC236}">
                <a16:creationId xmlns:a16="http://schemas.microsoft.com/office/drawing/2014/main" id="{1D037C21-FBAC-791D-4217-0E7B93F0DA51}"/>
              </a:ext>
            </a:extLst>
          </p:cNvPr>
          <p:cNvGrpSpPr/>
          <p:nvPr userDrawn="1"/>
        </p:nvGrpSpPr>
        <p:grpSpPr>
          <a:xfrm>
            <a:off x="5809539" y="859911"/>
            <a:ext cx="5910652" cy="5833890"/>
            <a:chOff x="6393206" y="1108344"/>
            <a:chExt cx="5910652" cy="5833890"/>
          </a:xfrm>
        </p:grpSpPr>
        <p:sp>
          <p:nvSpPr>
            <p:cNvPr id="7" name="Partial Circle 6">
              <a:extLst>
                <a:ext uri="{FF2B5EF4-FFF2-40B4-BE49-F238E27FC236}">
                  <a16:creationId xmlns:a16="http://schemas.microsoft.com/office/drawing/2014/main" id="{231DE55C-5B83-63EB-6581-4A51D9613563}"/>
                </a:ext>
              </a:extLst>
            </p:cNvPr>
            <p:cNvSpPr/>
            <p:nvPr/>
          </p:nvSpPr>
          <p:spPr>
            <a:xfrm rot="120000">
              <a:off x="7080580" y="1738842"/>
              <a:ext cx="4599739" cy="4599739"/>
            </a:xfrm>
            <a:prstGeom prst="pie">
              <a:avLst>
                <a:gd name="adj1" fmla="val 18276088"/>
                <a:gd name="adj2" fmla="val 1394412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26A38C2-BFA2-5E39-8523-FD17A44B9933}"/>
                </a:ext>
              </a:extLst>
            </p:cNvPr>
            <p:cNvSpPr/>
            <p:nvPr/>
          </p:nvSpPr>
          <p:spPr>
            <a:xfrm rot="120000">
              <a:off x="7137609" y="1795871"/>
              <a:ext cx="4485681" cy="44856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608F7DE0-8CA5-7865-5EB9-50E2AC824632}"/>
                </a:ext>
              </a:extLst>
            </p:cNvPr>
            <p:cNvSpPr/>
            <p:nvPr/>
          </p:nvSpPr>
          <p:spPr>
            <a:xfrm rot="120000">
              <a:off x="8343426" y="3001688"/>
              <a:ext cx="2074047" cy="207404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D9C3C4-035D-1552-CBEC-9E414F689CCB}"/>
                </a:ext>
              </a:extLst>
            </p:cNvPr>
            <p:cNvGrpSpPr/>
            <p:nvPr/>
          </p:nvGrpSpPr>
          <p:grpSpPr>
            <a:xfrm>
              <a:off x="7703654" y="2361916"/>
              <a:ext cx="3353590" cy="3353590"/>
              <a:chOff x="4448474" y="1850102"/>
              <a:chExt cx="3821840" cy="3821839"/>
            </a:xfrm>
          </p:grpSpPr>
          <p:grpSp>
            <p:nvGrpSpPr>
              <p:cNvPr id="20" name="Group 19">
                <a:extLst>
                  <a:ext uri="{FF2B5EF4-FFF2-40B4-BE49-F238E27FC236}">
                    <a16:creationId xmlns:a16="http://schemas.microsoft.com/office/drawing/2014/main" id="{0B0C6560-AB03-8BC1-D615-745B554F8096}"/>
                  </a:ext>
                </a:extLst>
              </p:cNvPr>
              <p:cNvGrpSpPr/>
              <p:nvPr/>
            </p:nvGrpSpPr>
            <p:grpSpPr>
              <a:xfrm>
                <a:off x="4448474" y="1850102"/>
                <a:ext cx="3821840" cy="3821839"/>
                <a:chOff x="3695530" y="1028531"/>
                <a:chExt cx="4800940" cy="4800938"/>
              </a:xfrm>
            </p:grpSpPr>
            <p:sp>
              <p:nvSpPr>
                <p:cNvPr id="26" name="Freeform: Shape 25">
                  <a:extLst>
                    <a:ext uri="{FF2B5EF4-FFF2-40B4-BE49-F238E27FC236}">
                      <a16:creationId xmlns:a16="http://schemas.microsoft.com/office/drawing/2014/main" id="{C973FE12-C428-120E-A90D-3AE3DE99E50E}"/>
                    </a:ext>
                  </a:extLst>
                </p:cNvPr>
                <p:cNvSpPr/>
                <p:nvPr/>
              </p:nvSpPr>
              <p:spPr>
                <a:xfrm>
                  <a:off x="3695531"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950354" rIns="26314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D920EECA-D5C7-C9A5-9487-67EC61DAFB55}"/>
                    </a:ext>
                  </a:extLst>
                </p:cNvPr>
                <p:cNvSpPr/>
                <p:nvPr/>
              </p:nvSpPr>
              <p:spPr>
                <a:xfrm>
                  <a:off x="6150188"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950354" rIns="95035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90D2C649-D096-9719-DA09-AE8F4BAB27C9}"/>
                    </a:ext>
                  </a:extLst>
                </p:cNvPr>
                <p:cNvSpPr/>
                <p:nvPr/>
              </p:nvSpPr>
              <p:spPr>
                <a:xfrm>
                  <a:off x="6150188" y="3483185"/>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C49A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63145" rIns="95035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8A9D7831-3067-A73C-3FCA-9EFBE2D4165A}"/>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263144" rIns="26314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8D55F345-62D5-19D6-D013-89A1DD9B2CF3}"/>
                  </a:ext>
                </a:extLst>
              </p:cNvPr>
              <p:cNvGrpSpPr/>
              <p:nvPr/>
            </p:nvGrpSpPr>
            <p:grpSpPr>
              <a:xfrm>
                <a:off x="4554744" y="2445213"/>
                <a:ext cx="3449655" cy="2642667"/>
                <a:chOff x="1819586" y="3165487"/>
                <a:chExt cx="3720275" cy="2849979"/>
              </a:xfrm>
              <a:effectLst/>
            </p:grpSpPr>
            <p:sp>
              <p:nvSpPr>
                <p:cNvPr id="22" name="SA Surface">
                  <a:extLst>
                    <a:ext uri="{FF2B5EF4-FFF2-40B4-BE49-F238E27FC236}">
                      <a16:creationId xmlns:a16="http://schemas.microsoft.com/office/drawing/2014/main" id="{100465D6-DAEC-42B6-AFA3-0524DE97791D}"/>
                    </a:ext>
                  </a:extLst>
                </p:cNvPr>
                <p:cNvSpPr txBox="1"/>
                <p:nvPr/>
              </p:nvSpPr>
              <p:spPr>
                <a:xfrm>
                  <a:off x="3823150" y="4849479"/>
                  <a:ext cx="1690548" cy="1021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surface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high-margin</a:t>
                  </a:r>
                </a:p>
              </p:txBody>
            </p:sp>
            <p:sp>
              <p:nvSpPr>
                <p:cNvPr id="23" name="SA underground">
                  <a:extLst>
                    <a:ext uri="{FF2B5EF4-FFF2-40B4-BE49-F238E27FC236}">
                      <a16:creationId xmlns:a16="http://schemas.microsoft.com/office/drawing/2014/main" id="{49757896-04E1-6CBE-E3C7-EB0A52229320}"/>
                    </a:ext>
                  </a:extLst>
                </p:cNvPr>
                <p:cNvSpPr txBox="1"/>
                <p:nvPr/>
              </p:nvSpPr>
              <p:spPr>
                <a:xfrm>
                  <a:off x="3739404" y="3165487"/>
                  <a:ext cx="1800457" cy="1128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optimised</a:t>
                  </a:r>
                  <a:endPar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4" name="SA underground">
                  <a:extLst>
                    <a:ext uri="{FF2B5EF4-FFF2-40B4-BE49-F238E27FC236}">
                      <a16:creationId xmlns:a16="http://schemas.microsoft.com/office/drawing/2014/main" id="{B2A7ECA4-283F-E7ED-5F0D-8AF328805B5C}"/>
                    </a:ext>
                  </a:extLst>
                </p:cNvPr>
                <p:cNvSpPr txBox="1"/>
                <p:nvPr/>
              </p:nvSpPr>
              <p:spPr>
                <a:xfrm>
                  <a:off x="1940623" y="3165487"/>
                  <a:ext cx="1800456" cy="896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high-grade</a:t>
                  </a:r>
                </a:p>
              </p:txBody>
            </p:sp>
            <p:sp>
              <p:nvSpPr>
                <p:cNvPr id="25" name="International">
                  <a:extLst>
                    <a:ext uri="{FF2B5EF4-FFF2-40B4-BE49-F238E27FC236}">
                      <a16:creationId xmlns:a16="http://schemas.microsoft.com/office/drawing/2014/main" id="{4E607567-139D-017B-DCC4-85E4BEB78CC2}"/>
                    </a:ext>
                  </a:extLst>
                </p:cNvPr>
                <p:cNvSpPr txBox="1"/>
                <p:nvPr/>
              </p:nvSpPr>
              <p:spPr>
                <a:xfrm>
                  <a:off x="1819586" y="4886935"/>
                  <a:ext cx="2042518" cy="1128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International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copper-gold growth</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grpSp>
        </p:grpSp>
        <p:sp>
          <p:nvSpPr>
            <p:cNvPr id="12" name="Oval 11">
              <a:extLst>
                <a:ext uri="{FF2B5EF4-FFF2-40B4-BE49-F238E27FC236}">
                  <a16:creationId xmlns:a16="http://schemas.microsoft.com/office/drawing/2014/main" id="{90159092-B098-5E56-E9CB-E8C615D0AB53}"/>
                </a:ext>
              </a:extLst>
            </p:cNvPr>
            <p:cNvSpPr/>
            <p:nvPr/>
          </p:nvSpPr>
          <p:spPr>
            <a:xfrm rot="120000">
              <a:off x="9119192" y="3777454"/>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41FD19A-90E3-80A6-7C90-9758F85B7F95}"/>
                </a:ext>
              </a:extLst>
            </p:cNvPr>
            <p:cNvPicPr/>
            <p:nvPr/>
          </p:nvPicPr>
          <p:blipFill rotWithShape="1">
            <a:blip r:embed="rId2" cstate="screen">
              <a:extLst>
                <a:ext uri="{28A0092B-C50C-407E-A947-70E740481C1C}">
                  <a14:useLocalDpi xmlns:a14="http://schemas.microsoft.com/office/drawing/2010/main"/>
                </a:ext>
              </a:extLst>
            </a:blip>
            <a:srcRect l="15448" t="3049" r="17344"/>
            <a:stretch/>
          </p:blipFill>
          <p:spPr>
            <a:xfrm rot="19440000">
              <a:off x="7041720" y="1791408"/>
              <a:ext cx="4677458" cy="4494607"/>
            </a:xfrm>
            <a:prstGeom prst="rect">
              <a:avLst/>
            </a:prstGeom>
          </p:spPr>
        </p:pic>
        <p:sp>
          <p:nvSpPr>
            <p:cNvPr id="14" name="3 Cash certainty">
              <a:extLst>
                <a:ext uri="{FF2B5EF4-FFF2-40B4-BE49-F238E27FC236}">
                  <a16:creationId xmlns:a16="http://schemas.microsoft.com/office/drawing/2014/main" id="{AEAE8F08-BDA2-ECA0-D799-4F297509F7A3}"/>
                </a:ext>
              </a:extLst>
            </p:cNvPr>
            <p:cNvSpPr txBox="1"/>
            <p:nvPr/>
          </p:nvSpPr>
          <p:spPr>
            <a:xfrm rot="16560000">
              <a:off x="6541151" y="1200511"/>
              <a:ext cx="5707485" cy="5523151"/>
            </a:xfrm>
            <a:prstGeom prst="ellipse">
              <a:avLst/>
            </a:prstGeom>
            <a:noFill/>
            <a:ln w="3175">
              <a:noFill/>
            </a:ln>
          </p:spPr>
          <p:txBody>
            <a:bodyPr vert="horz" wrap="none" lIns="0" tIns="0" rIns="0" bIns="0" rtlCol="0" anchor="ctr" anchorCtr="1">
              <a:prstTxWarp prst="textArchDown">
                <a:avLst>
                  <a:gd name="adj" fmla="val 18494045"/>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3.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CASH CERTAINTY</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2 OPERATIONAL EXCELLENCE">
              <a:extLst>
                <a:ext uri="{FF2B5EF4-FFF2-40B4-BE49-F238E27FC236}">
                  <a16:creationId xmlns:a16="http://schemas.microsoft.com/office/drawing/2014/main" id="{9616DDDA-B8E6-464B-0143-B2F6524E69E1}"/>
                </a:ext>
              </a:extLst>
            </p:cNvPr>
            <p:cNvSpPr txBox="1"/>
            <p:nvPr/>
          </p:nvSpPr>
          <p:spPr>
            <a:xfrm rot="15840000">
              <a:off x="6465079" y="1179941"/>
              <a:ext cx="5616000" cy="5616000"/>
            </a:xfrm>
            <a:prstGeom prst="ellipse">
              <a:avLst/>
            </a:prstGeom>
            <a:noFill/>
            <a:ln w="3175">
              <a:noFill/>
            </a:ln>
          </p:spPr>
          <p:txBody>
            <a:bodyPr vert="horz" wrap="none" lIns="0" tIns="0" rIns="0" bIns="0" rtlCol="0" anchor="ctr" anchorCtr="1">
              <a:prstTxWarp prst="textArchDown">
                <a:avLst>
                  <a:gd name="adj" fmla="val 83377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2.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OPERATIONAL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EXCELLENCE</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1 Responsible">
              <a:extLst>
                <a:ext uri="{FF2B5EF4-FFF2-40B4-BE49-F238E27FC236}">
                  <a16:creationId xmlns:a16="http://schemas.microsoft.com/office/drawing/2014/main" id="{9C8FEE81-D032-8B30-2896-962D588C5039}"/>
                </a:ext>
              </a:extLst>
            </p:cNvPr>
            <p:cNvSpPr txBox="1"/>
            <p:nvPr/>
          </p:nvSpPr>
          <p:spPr>
            <a:xfrm rot="12821057">
              <a:off x="6393206" y="1326234"/>
              <a:ext cx="5616000" cy="5616000"/>
            </a:xfrm>
            <a:prstGeom prst="ellipse">
              <a:avLst/>
            </a:prstGeom>
            <a:noFill/>
            <a:ln w="3175">
              <a:noFill/>
            </a:ln>
          </p:spPr>
          <p:txBody>
            <a:bodyPr vert="horz" wrap="none" lIns="0" tIns="0" rIns="0" bIns="0" rtlCol="0" anchor="ctr" anchorCtr="1">
              <a:prstTxWarp prst="textArchUp">
                <a:avLst>
                  <a:gd name="adj" fmla="val 651578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1.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RESPONSIBLE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STEWARDSHIP</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4 CA[ITAL ALLOCATION">
              <a:extLst>
                <a:ext uri="{FF2B5EF4-FFF2-40B4-BE49-F238E27FC236}">
                  <a16:creationId xmlns:a16="http://schemas.microsoft.com/office/drawing/2014/main" id="{1E978C0E-C9B3-AE0C-D58F-DF3017E0F586}"/>
                </a:ext>
              </a:extLst>
            </p:cNvPr>
            <p:cNvSpPr txBox="1"/>
            <p:nvPr/>
          </p:nvSpPr>
          <p:spPr>
            <a:xfrm rot="18214809">
              <a:off x="6687858" y="1244728"/>
              <a:ext cx="5616000" cy="5616000"/>
            </a:xfrm>
            <a:prstGeom prst="ellipse">
              <a:avLst/>
            </a:prstGeom>
            <a:noFill/>
            <a:ln w="3175">
              <a:noFill/>
            </a:ln>
          </p:spPr>
          <p:txBody>
            <a:bodyPr vert="horz" wrap="none" lIns="0" tIns="0" rIns="0" bIns="0" rtlCol="0" anchor="ctr" anchorCtr="1">
              <a:prstTxWarp prst="textArchUp">
                <a:avLst>
                  <a:gd name="adj" fmla="val 13587829"/>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4.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CAPITAL ALLOCATION</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value realisation">
              <a:extLst>
                <a:ext uri="{FF2B5EF4-FFF2-40B4-BE49-F238E27FC236}">
                  <a16:creationId xmlns:a16="http://schemas.microsoft.com/office/drawing/2014/main" id="{C4AAE60D-4206-7493-07BE-D379CB3F9DC0}"/>
                </a:ext>
              </a:extLst>
            </p:cNvPr>
            <p:cNvSpPr txBox="1"/>
            <p:nvPr/>
          </p:nvSpPr>
          <p:spPr>
            <a:xfrm rot="1020000">
              <a:off x="6984288" y="1522485"/>
              <a:ext cx="4823838" cy="4824000"/>
            </a:xfrm>
            <a:prstGeom prst="ellipse">
              <a:avLst/>
            </a:prstGeom>
            <a:noFill/>
            <a:ln>
              <a:noFill/>
            </a:ln>
          </p:spPr>
          <p:txBody>
            <a:bodyPr wrap="square" lIns="0" tIns="0" rIns="0" bIns="0" rtlCol="0" anchor="ctr" anchorCtr="0">
              <a:prstTxWarp prst="textCircle">
                <a:avLst>
                  <a:gd name="adj" fmla="val 13512809"/>
                </a:avLst>
              </a:prstTxWarp>
              <a:spAutoFit/>
            </a:bodyPr>
            <a:lstStyle/>
            <a:p>
              <a:pPr marL="0" marR="0" lvl="0" indent="0" algn="l" defTabSz="914400" rtl="0" eaLnBrk="1" fontAlgn="auto" latinLnBrk="0" hangingPunct="1">
                <a:lnSpc>
                  <a:spcPts val="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41F26"/>
                  </a:solidFill>
                  <a:effectLst/>
                  <a:uLnTx/>
                  <a:uFillTx/>
                  <a:latin typeface="Arial Narrow"/>
                  <a:ea typeface="+mn-ea"/>
                  <a:cs typeface="+mn-cs"/>
                </a:rPr>
                <a:t>LONG-TERM VALUE</a:t>
              </a:r>
              <a:endParaRPr kumimoji="0" lang="en-ZA" sz="1600" b="1" i="0" u="none" strike="noStrike" kern="1200" cap="none" spc="0" normalizeH="0" baseline="0" noProof="0" dirty="0">
                <a:ln>
                  <a:noFill/>
                </a:ln>
                <a:solidFill>
                  <a:srgbClr val="E41F26"/>
                </a:solidFill>
                <a:effectLst/>
                <a:uLnTx/>
                <a:uFillTx/>
                <a:latin typeface="Arial Narrow"/>
                <a:ea typeface="+mn-ea"/>
                <a:cs typeface="+mn-cs"/>
              </a:endParaRPr>
            </a:p>
          </p:txBody>
        </p:sp>
        <p:sp>
          <p:nvSpPr>
            <p:cNvPr id="19" name="1.4-1.5Moz">
              <a:extLst>
                <a:ext uri="{FF2B5EF4-FFF2-40B4-BE49-F238E27FC236}">
                  <a16:creationId xmlns:a16="http://schemas.microsoft.com/office/drawing/2014/main" id="{0D0BBD63-0AF5-3ABF-24B4-05B9599121DF}"/>
                </a:ext>
              </a:extLst>
            </p:cNvPr>
            <p:cNvSpPr txBox="1">
              <a:spLocks noGrp="1" noRot="1" noMove="1" noResize="1" noEditPoints="1" noAdjustHandles="1" noChangeArrowheads="1" noChangeShapeType="1"/>
            </p:cNvSpPr>
            <p:nvPr/>
          </p:nvSpPr>
          <p:spPr>
            <a:xfrm rot="60000">
              <a:off x="6479131" y="1623084"/>
              <a:ext cx="5808278" cy="5243066"/>
            </a:xfrm>
            <a:prstGeom prst="rect">
              <a:avLst/>
            </a:prstGeom>
            <a:noFill/>
            <a:ln>
              <a:noFill/>
            </a:ln>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a:ea typeface="+mn-ea"/>
                  <a:cs typeface="+mn-cs"/>
                </a:rPr>
                <a:t>1.4 - 1.5Moz</a:t>
              </a:r>
              <a:endParaRPr kumimoji="0" lang="en-ZA" sz="28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413183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noGrp="1" noRot="1" noMove="1" noResize="1" noEditPoints="1" noAdjustHandles="1" noChangeArrowheads="1" noChangeShapeType="1"/>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large concrete structure with a long bridge over it&#10;&#10;AI-generated content may be incorrect.">
            <a:extLst>
              <a:ext uri="{FF2B5EF4-FFF2-40B4-BE49-F238E27FC236}">
                <a16:creationId xmlns:a16="http://schemas.microsoft.com/office/drawing/2014/main" id="{435A00F1-159B-0186-58F8-A8CDDAF241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40" y="0"/>
            <a:ext cx="12207871"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7940" y="0"/>
            <a:ext cx="12192001" cy="6858000"/>
          </a:xfrm>
          <a:prstGeom prst="rect">
            <a:avLst/>
          </a:prstGeom>
          <a:gradFill>
            <a:gsLst>
              <a:gs pos="43000">
                <a:srgbClr val="3E474E">
                  <a:alpha val="23000"/>
                </a:srgbClr>
              </a:gs>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88402CAD-F70F-4682-994F-105A34DFBD1A}"/>
              </a:ext>
            </a:extLst>
          </p:cNvPr>
          <p:cNvSpPr>
            <a:spLocks noGrp="1"/>
          </p:cNvSpPr>
          <p:nvPr>
            <p:ph type="ctrTitle" hasCustomPrompt="1"/>
          </p:nvPr>
        </p:nvSpPr>
        <p:spPr>
          <a:xfrm>
            <a:off x="727200" y="2865600"/>
            <a:ext cx="4543200" cy="2493525"/>
          </a:xfrm>
        </p:spPr>
        <p:txBody>
          <a:bodyPr anchor="t" anchorCtr="0">
            <a:noAutofit/>
          </a:bodyPr>
          <a:lstStyle>
            <a:lvl1pPr algn="l">
              <a:lnSpc>
                <a:spcPts val="6200"/>
              </a:lnSpc>
              <a:defRPr sz="6500" cap="all" baseline="0">
                <a:solidFill>
                  <a:schemeClr val="bg1"/>
                </a:solidFill>
                <a:latin typeface="+mn-lt"/>
              </a:defRPr>
            </a:lvl1pPr>
          </a:lstStyle>
          <a:p>
            <a:r>
              <a:rPr lang="en-US" dirty="0"/>
              <a:t>CLICK TO EDIT MASTER</a:t>
            </a:r>
            <a:endParaRPr lang="en-ZA" dirty="0"/>
          </a:p>
        </p:txBody>
      </p:sp>
      <p:sp>
        <p:nvSpPr>
          <p:cNvPr id="15" name="Text Placeholder 12">
            <a:extLst>
              <a:ext uri="{FF2B5EF4-FFF2-40B4-BE49-F238E27FC236}">
                <a16:creationId xmlns:a16="http://schemas.microsoft.com/office/drawing/2014/main" id="{732164DA-6C4B-440D-900B-0A576A5AF5F3}"/>
              </a:ext>
            </a:extLst>
          </p:cNvPr>
          <p:cNvSpPr>
            <a:spLocks noGrp="1"/>
          </p:cNvSpPr>
          <p:nvPr>
            <p:ph type="body" sz="quarter" idx="11" hasCustomPrompt="1"/>
          </p:nvPr>
        </p:nvSpPr>
        <p:spPr>
          <a:xfrm>
            <a:off x="9345600" y="5935626"/>
            <a:ext cx="2400224" cy="280800"/>
          </a:xfrm>
        </p:spPr>
        <p:txBody>
          <a:bodyPr lIns="0" tIns="0" rIns="0" bIns="0" anchor="b" anchorCtr="0">
            <a:normAutofit/>
          </a:bodyPr>
          <a:lstStyle>
            <a:lvl1pPr marL="0" indent="0" algn="r">
              <a:buNone/>
              <a:defRPr sz="1200" b="1" cap="none" baseline="0">
                <a:solidFill>
                  <a:schemeClr val="accent1"/>
                </a:solidFill>
                <a:latin typeface="+mj-lt"/>
              </a:defRPr>
            </a:lvl1pPr>
            <a:lvl2pPr marL="457200" indent="0" algn="l">
              <a:buNone/>
              <a:defRPr sz="1600" b="1" cap="none" baseline="0">
                <a:solidFill>
                  <a:schemeClr val="bg1"/>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cxnSp>
        <p:nvCxnSpPr>
          <p:cNvPr id="8" name="Straight Connector 7">
            <a:extLst>
              <a:ext uri="{FF2B5EF4-FFF2-40B4-BE49-F238E27FC236}">
                <a16:creationId xmlns:a16="http://schemas.microsoft.com/office/drawing/2014/main" id="{F59AEB0C-0E13-464D-3085-0DF2B04E1126}"/>
              </a:ext>
            </a:extLst>
          </p:cNvPr>
          <p:cNvCxnSpPr>
            <a:cxnSpLocks/>
          </p:cNvCxnSpPr>
          <p:nvPr userDrawn="1"/>
        </p:nvCxnSpPr>
        <p:spPr>
          <a:xfrm>
            <a:off x="407988" y="2882537"/>
            <a:ext cx="0" cy="21597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3A002DA-CBB0-70DD-F690-A2D7250A9874}"/>
              </a:ext>
            </a:extLst>
          </p:cNvPr>
          <p:cNvSpPr>
            <a:spLocks noGrp="1"/>
          </p:cNvSpPr>
          <p:nvPr>
            <p:ph type="body" sz="quarter" idx="13" hasCustomPrompt="1"/>
          </p:nvPr>
        </p:nvSpPr>
        <p:spPr>
          <a:xfrm>
            <a:off x="7693200" y="5796000"/>
            <a:ext cx="4053600" cy="280800"/>
          </a:xfrm>
        </p:spPr>
        <p:txBody>
          <a:bodyPr lIns="0" tIns="0" rIns="0" bIns="0" anchor="t" anchorCtr="0">
            <a:noAutofit/>
          </a:bodyPr>
          <a:lstStyle>
            <a:lvl1pPr marL="0" indent="0" algn="r">
              <a:buNone/>
              <a:defRPr sz="1600" b="1" cap="none" baseline="0">
                <a:solidFill>
                  <a:schemeClr val="tx2"/>
                </a:solidFill>
                <a:latin typeface="+mj-lt"/>
              </a:defRPr>
            </a:lvl1pPr>
            <a:lvl2pPr marL="457200" indent="0" algn="l">
              <a:buNone/>
              <a:defRPr sz="1600" b="1" cap="none" baseline="0">
                <a:solidFill>
                  <a:schemeClr val="bg1"/>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Subtitle 2">
            <a:extLst>
              <a:ext uri="{FF2B5EF4-FFF2-40B4-BE49-F238E27FC236}">
                <a16:creationId xmlns:a16="http://schemas.microsoft.com/office/drawing/2014/main" id="{E4CEF986-6C1C-76A4-AF04-1AADD93F11F9}"/>
              </a:ext>
            </a:extLst>
          </p:cNvPr>
          <p:cNvSpPr txBox="1">
            <a:spLocks/>
          </p:cNvSpPr>
          <p:nvPr userDrawn="1"/>
        </p:nvSpPr>
        <p:spPr>
          <a:xfrm>
            <a:off x="7163988" y="6299905"/>
            <a:ext cx="4583081" cy="281565"/>
          </a:xfrm>
          <a:prstGeom prst="rect">
            <a:avLst/>
          </a:prstGeom>
        </p:spPr>
        <p:txBody>
          <a:bodyPr lIns="0" tIns="0" rIns="0" bIns="0" anchor="t" anchorCtr="0">
            <a:normAutofit/>
          </a:bodyPr>
          <a:lstStyle>
            <a:lvl1pPr marL="0" indent="0" algn="ctr" defTabSz="914400" rtl="0" eaLnBrk="1" latinLnBrk="0" hangingPunct="1">
              <a:lnSpc>
                <a:spcPct val="100000"/>
              </a:lnSpc>
              <a:spcBef>
                <a:spcPts val="400"/>
              </a:spcBef>
              <a:buFont typeface="Arial" panose="020B0604020202020204" pitchFamily="34" charset="0"/>
              <a:buNone/>
              <a:defRPr sz="1200" b="1" kern="1200">
                <a:solidFill>
                  <a:schemeClr val="accent2"/>
                </a:solidFill>
                <a:latin typeface="+mn-lt"/>
                <a:ea typeface="+mn-ea"/>
                <a:cs typeface="+mn-cs"/>
              </a:defRPr>
            </a:lvl1pPr>
            <a:lvl2pPr marL="457200" indent="0" algn="ctr" defTabSz="914400" rtl="0" eaLnBrk="1" latinLnBrk="0" hangingPunct="1">
              <a:lnSpc>
                <a:spcPct val="100000"/>
              </a:lnSpc>
              <a:spcBef>
                <a:spcPts val="4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4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4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4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00" b="0" dirty="0">
                <a:solidFill>
                  <a:schemeClr val="tx2"/>
                </a:solidFill>
              </a:rPr>
              <a:t>JSE ticker code HAR / NYSE ticker code HMY</a:t>
            </a:r>
            <a:endParaRPr lang="en-ZA" sz="1000" b="0" dirty="0">
              <a:solidFill>
                <a:schemeClr val="tx2"/>
              </a:solidFill>
            </a:endParaRPr>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
        <p:nvSpPr>
          <p:cNvPr id="18" name="Rectangle 17">
            <a:extLst>
              <a:ext uri="{FF2B5EF4-FFF2-40B4-BE49-F238E27FC236}">
                <a16:creationId xmlns:a16="http://schemas.microsoft.com/office/drawing/2014/main" id="{80AF098F-B9E3-D648-1935-A47735E40B97}"/>
              </a:ext>
            </a:extLst>
          </p:cNvPr>
          <p:cNvSpPr/>
          <p:nvPr userDrawn="1"/>
        </p:nvSpPr>
        <p:spPr>
          <a:xfrm flipH="1">
            <a:off x="-5" y="4364476"/>
            <a:ext cx="12192002" cy="2493524"/>
          </a:xfrm>
          <a:prstGeom prst="rect">
            <a:avLst/>
          </a:prstGeom>
          <a:gradFill flip="none" rotWithShape="1">
            <a:gsLst>
              <a:gs pos="0">
                <a:srgbClr val="3E474E"/>
              </a:gs>
              <a:gs pos="100000">
                <a:srgbClr val="3E474E">
                  <a:alpha val="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Graphic 10">
            <a:extLst>
              <a:ext uri="{FF2B5EF4-FFF2-40B4-BE49-F238E27FC236}">
                <a16:creationId xmlns:a16="http://schemas.microsoft.com/office/drawing/2014/main" id="{766D3E8E-9295-FBD4-76C0-EFE9BEDC4A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0522" y="5876046"/>
            <a:ext cx="1811938" cy="613654"/>
          </a:xfrm>
          <a:prstGeom prst="rect">
            <a:avLst/>
          </a:prstGeom>
        </p:spPr>
      </p:pic>
    </p:spTree>
    <p:extLst>
      <p:ext uri="{BB962C8B-B14F-4D97-AF65-F5344CB8AC3E}">
        <p14:creationId xmlns:p14="http://schemas.microsoft.com/office/powerpoint/2010/main" val="296015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AEFA-0C42-453D-A6E5-3F59F76709D7}"/>
              </a:ext>
            </a:extLst>
          </p:cNvPr>
          <p:cNvSpPr>
            <a:spLocks noGrp="1"/>
          </p:cNvSpPr>
          <p:nvPr>
            <p:ph type="title"/>
          </p:nvPr>
        </p:nvSpPr>
        <p:spPr/>
        <p:txBody>
          <a:bodyPr/>
          <a:lstStyle>
            <a:lvl1pPr>
              <a:defRPr>
                <a:solidFill>
                  <a:schemeClr val="tx2"/>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E04E45AA-0B43-4DFD-88B5-BE99991227B3}"/>
              </a:ext>
            </a:extLst>
          </p:cNvPr>
          <p:cNvSpPr>
            <a:spLocks noGrp="1"/>
          </p:cNvSpPr>
          <p:nvPr>
            <p:ph idx="1"/>
          </p:nvPr>
        </p:nvSpPr>
        <p:spPr/>
        <p:txBody>
          <a:bodyPr>
            <a:normAutofit/>
          </a:bodyPr>
          <a:lstStyle>
            <a:lvl1pPr>
              <a:defRPr sz="1500">
                <a:solidFill>
                  <a:schemeClr val="tx2"/>
                </a:solidFill>
              </a:defRPr>
            </a:lvl1pPr>
            <a:lvl2pPr>
              <a:buClr>
                <a:schemeClr val="accent1"/>
              </a:buClr>
              <a:defRPr sz="1500">
                <a:solidFill>
                  <a:schemeClr val="tx2"/>
                </a:solidFill>
              </a:defRPr>
            </a:lvl2pPr>
            <a:lvl3pPr>
              <a:buClr>
                <a:schemeClr val="accent1"/>
              </a:buClr>
              <a:defRPr sz="1500">
                <a:solidFill>
                  <a:schemeClr val="tx2"/>
                </a:solidFill>
              </a:defRPr>
            </a:lvl3pPr>
            <a:lvl4pPr>
              <a:buClr>
                <a:schemeClr val="accent1"/>
              </a:buClr>
              <a:defRPr sz="1500">
                <a:solidFill>
                  <a:schemeClr val="tx2"/>
                </a:solidFill>
              </a:defRPr>
            </a:lvl4pPr>
            <a:lvl5pPr>
              <a:buClr>
                <a:schemeClr val="accent1"/>
              </a:buCl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a:extLst>
              <a:ext uri="{FF2B5EF4-FFF2-40B4-BE49-F238E27FC236}">
                <a16:creationId xmlns:a16="http://schemas.microsoft.com/office/drawing/2014/main" id="{EC85F98D-B0F5-4530-9BB7-366EAC7FE144}"/>
              </a:ext>
            </a:extLst>
          </p:cNvPr>
          <p:cNvSpPr>
            <a:spLocks noGrp="1"/>
          </p:cNvSpPr>
          <p:nvPr>
            <p:ph type="sldNum" sz="quarter" idx="12"/>
          </p:nvPr>
        </p:nvSpPr>
        <p:spPr/>
        <p:txBody>
          <a:bodyPr/>
          <a:lstStyle>
            <a:lvl1pPr algn="r">
              <a:defRPr sz="800" b="0">
                <a:solidFill>
                  <a:schemeClr val="tx2"/>
                </a:solidFill>
              </a:defRPr>
            </a:lvl1pPr>
          </a:lstStyle>
          <a:p>
            <a:pPr>
              <a:defRPr/>
            </a:pPr>
            <a:r>
              <a:rPr lang="en-ZA" dirty="0"/>
              <a:t> Slide </a:t>
            </a:r>
            <a:fld id="{5B6EEBB3-9C62-4929-8C97-A45554614B7B}" type="slidenum">
              <a:rPr lang="en-ZA" smtClean="0"/>
              <a:pPr>
                <a:defRPr/>
              </a:pPr>
              <a:t>‹#›</a:t>
            </a:fld>
            <a:endParaRPr lang="en-ZA" dirty="0"/>
          </a:p>
        </p:txBody>
      </p:sp>
      <p:sp>
        <p:nvSpPr>
          <p:cNvPr id="8" name="Footer Placeholder 4">
            <a:extLst>
              <a:ext uri="{FF2B5EF4-FFF2-40B4-BE49-F238E27FC236}">
                <a16:creationId xmlns:a16="http://schemas.microsoft.com/office/drawing/2014/main" id="{634DF62C-0932-4E66-AC02-0FC5C817F9D0}"/>
              </a:ext>
            </a:extLst>
          </p:cNvPr>
          <p:cNvSpPr>
            <a:spLocks noGrp="1"/>
          </p:cNvSpPr>
          <p:nvPr>
            <p:ph type="ftr" sz="quarter" idx="3"/>
          </p:nvPr>
        </p:nvSpPr>
        <p:spPr>
          <a:xfrm>
            <a:off x="432000" y="194400"/>
            <a:ext cx="6732000" cy="216000"/>
          </a:xfrm>
          <a:prstGeom prst="rect">
            <a:avLst/>
          </a:prstGeom>
        </p:spPr>
        <p:txBody>
          <a:bodyPr vert="horz" lIns="91440" tIns="45720" rIns="91440" bIns="45720" rtlCol="0" anchor="ctr"/>
          <a:lstStyle>
            <a:lvl1pPr algn="l">
              <a:defRPr sz="800" b="0" baseline="0">
                <a:solidFill>
                  <a:schemeClr val="tx2"/>
                </a:solidFill>
              </a:defRPr>
            </a:lvl1pPr>
          </a:lstStyle>
          <a:p>
            <a:pPr>
              <a:defRPr/>
            </a:pPr>
            <a:r>
              <a:rPr lang="en-ZA" dirty="0"/>
              <a:t>FY25 Annual Results </a:t>
            </a:r>
          </a:p>
        </p:txBody>
      </p:sp>
    </p:spTree>
    <p:extLst>
      <p:ext uri="{BB962C8B-B14F-4D97-AF65-F5344CB8AC3E}">
        <p14:creationId xmlns:p14="http://schemas.microsoft.com/office/powerpoint/2010/main" val="29555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landscape with water and trees&#10;&#10;AI-generated content may be incorrect.">
            <a:extLst>
              <a:ext uri="{FF2B5EF4-FFF2-40B4-BE49-F238E27FC236}">
                <a16:creationId xmlns:a16="http://schemas.microsoft.com/office/drawing/2014/main" id="{CA0EFB38-B637-A2EC-7F15-984E1D277F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309881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group of women wearing safety gear&#10;&#10;AI-generated content may be incorrect.">
            <a:extLst>
              <a:ext uri="{FF2B5EF4-FFF2-40B4-BE49-F238E27FC236}">
                <a16:creationId xmlns:a16="http://schemas.microsoft.com/office/drawing/2014/main" id="{4C8CAE40-B09F-32D6-B33C-3E7FF08BF3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213606" cy="6858001"/>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2"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376227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descr="A group of men standing next to a machine&#10;&#10;AI-generated content may be incorrect.">
            <a:extLst>
              <a:ext uri="{FF2B5EF4-FFF2-40B4-BE49-F238E27FC236}">
                <a16:creationId xmlns:a16="http://schemas.microsoft.com/office/drawing/2014/main" id="{9AEA624F-711F-73BA-7165-D56CA6B152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38151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A large building with a large roof&#10;&#10;AI-generated content may be incorrect.">
            <a:extLst>
              <a:ext uri="{FF2B5EF4-FFF2-40B4-BE49-F238E27FC236}">
                <a16:creationId xmlns:a16="http://schemas.microsoft.com/office/drawing/2014/main" id="{4E4AF86C-E3ED-9FDC-4BDE-F8FDC9146A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43400">
                <a:srgbClr val="3E474E">
                  <a:alpha val="28000"/>
                </a:srgbClr>
              </a:gs>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222188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descr="A person holding a piece of material&#10;&#10;AI-generated content may be incorrect.">
            <a:extLst>
              <a:ext uri="{FF2B5EF4-FFF2-40B4-BE49-F238E27FC236}">
                <a16:creationId xmlns:a16="http://schemas.microsoft.com/office/drawing/2014/main" id="{B3CCABCB-7D91-3EB5-A0D7-4C3FF08692B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11118"/>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154654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landscape with water and trees&#10;&#10;AI-generated content may be incorrect.">
            <a:extLst>
              <a:ext uri="{FF2B5EF4-FFF2-40B4-BE49-F238E27FC236}">
                <a16:creationId xmlns:a16="http://schemas.microsoft.com/office/drawing/2014/main" id="{CA0EFB38-B637-A2EC-7F15-984E1D277F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288735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construction vehicle in a tunnel&#10;&#10;AI-generated content may be incorrect.">
            <a:extLst>
              <a:ext uri="{FF2B5EF4-FFF2-40B4-BE49-F238E27FC236}">
                <a16:creationId xmlns:a16="http://schemas.microsoft.com/office/drawing/2014/main" id="{3A733C1B-19A2-D530-3F31-562892727D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12192002"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165791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descr="A large industrial plant at night&#10;&#10;AI-generated content may be incorrect.">
            <a:extLst>
              <a:ext uri="{FF2B5EF4-FFF2-40B4-BE49-F238E27FC236}">
                <a16:creationId xmlns:a16="http://schemas.microsoft.com/office/drawing/2014/main" id="{92BBED60-FBA7-52EB-5697-2EC33F638E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22235"/>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7145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A landscape with a large building and a road&#10;&#10;AI-generated content may be incorrect.">
            <a:extLst>
              <a:ext uri="{FF2B5EF4-FFF2-40B4-BE49-F238E27FC236}">
                <a16:creationId xmlns:a16="http://schemas.microsoft.com/office/drawing/2014/main" id="{3CBEBA6C-F76B-B712-8DB1-2CCE200AD7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155512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descr="An aerial view of a town&#10;&#10;AI-generated content may be incorrect.">
            <a:extLst>
              <a:ext uri="{FF2B5EF4-FFF2-40B4-BE49-F238E27FC236}">
                <a16:creationId xmlns:a16="http://schemas.microsoft.com/office/drawing/2014/main" id="{87BEB92A-E929-945D-5B10-9923F3F0C1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768" y="17834"/>
            <a:ext cx="12255768" cy="6840166"/>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63769" y="-40069"/>
            <a:ext cx="12255768" cy="6880235"/>
          </a:xfrm>
          <a:prstGeom prst="rect">
            <a:avLst/>
          </a:prstGeom>
          <a:gradFill>
            <a:gsLst>
              <a:gs pos="0">
                <a:srgbClr val="3E474E">
                  <a:alpha val="56000"/>
                </a:srgbClr>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36998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descr="A aerial view of a farm&#10;&#10;AI-generated content may be incorrect.">
            <a:extLst>
              <a:ext uri="{FF2B5EF4-FFF2-40B4-BE49-F238E27FC236}">
                <a16:creationId xmlns:a16="http://schemas.microsoft.com/office/drawing/2014/main" id="{ECAA830D-CB0D-0F23-49D7-E91A867C6C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8" cy="6880235"/>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8308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36504-F080-D5A9-AB10-EAFFDC6A9D6F}"/>
              </a:ext>
            </a:extLst>
          </p:cNvPr>
          <p:cNvSpPr/>
          <p:nvPr userDrawn="1"/>
        </p:nvSpPr>
        <p:spPr>
          <a:xfrm>
            <a:off x="-3854" y="1133587"/>
            <a:ext cx="12195853" cy="5724413"/>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AB8AAEFA-0C42-453D-A6E5-3F59F76709D7}"/>
              </a:ext>
            </a:extLst>
          </p:cNvPr>
          <p:cNvSpPr>
            <a:spLocks noGrp="1"/>
          </p:cNvSpPr>
          <p:nvPr>
            <p:ph type="title"/>
          </p:nvPr>
        </p:nvSpPr>
        <p:spPr/>
        <p:txBody>
          <a:bodyPr/>
          <a:lstStyle>
            <a:lvl1pPr>
              <a:defRPr>
                <a:solidFill>
                  <a:schemeClr val="tx2"/>
                </a:solidFill>
              </a:defRPr>
            </a:lvl1pPr>
          </a:lstStyle>
          <a:p>
            <a:r>
              <a:rPr lang="en-US" dirty="0"/>
              <a:t>Click to edit Master title style</a:t>
            </a:r>
            <a:endParaRPr lang="en-ZA" dirty="0"/>
          </a:p>
        </p:txBody>
      </p:sp>
      <p:sp>
        <p:nvSpPr>
          <p:cNvPr id="6" name="Slide Number Placeholder 5">
            <a:extLst>
              <a:ext uri="{FF2B5EF4-FFF2-40B4-BE49-F238E27FC236}">
                <a16:creationId xmlns:a16="http://schemas.microsoft.com/office/drawing/2014/main" id="{EC85F98D-B0F5-4530-9BB7-366EAC7FE144}"/>
              </a:ext>
            </a:extLst>
          </p:cNvPr>
          <p:cNvSpPr>
            <a:spLocks noGrp="1"/>
          </p:cNvSpPr>
          <p:nvPr>
            <p:ph type="sldNum" sz="quarter" idx="12"/>
          </p:nvPr>
        </p:nvSpPr>
        <p:spPr/>
        <p:txBody>
          <a:bodyPr/>
          <a:lstStyle>
            <a:lvl1pPr algn="r">
              <a:defRPr sz="800" b="0">
                <a:solidFill>
                  <a:schemeClr val="tx2"/>
                </a:solidFill>
              </a:defRPr>
            </a:lvl1pPr>
          </a:lstStyle>
          <a:p>
            <a:pPr>
              <a:defRPr/>
            </a:pPr>
            <a:r>
              <a:rPr lang="en-ZA" dirty="0"/>
              <a:t> Slide </a:t>
            </a:r>
            <a:fld id="{5B6EEBB3-9C62-4929-8C97-A45554614B7B}" type="slidenum">
              <a:rPr lang="en-ZA" smtClean="0"/>
              <a:pPr>
                <a:defRPr/>
              </a:pPr>
              <a:t>‹#›</a:t>
            </a:fld>
            <a:endParaRPr lang="en-ZA" dirty="0"/>
          </a:p>
        </p:txBody>
      </p:sp>
      <p:sp>
        <p:nvSpPr>
          <p:cNvPr id="8" name="Footer Placeholder 4">
            <a:extLst>
              <a:ext uri="{FF2B5EF4-FFF2-40B4-BE49-F238E27FC236}">
                <a16:creationId xmlns:a16="http://schemas.microsoft.com/office/drawing/2014/main" id="{634DF62C-0932-4E66-AC02-0FC5C817F9D0}"/>
              </a:ext>
            </a:extLst>
          </p:cNvPr>
          <p:cNvSpPr>
            <a:spLocks noGrp="1"/>
          </p:cNvSpPr>
          <p:nvPr>
            <p:ph type="ftr" sz="quarter" idx="3"/>
          </p:nvPr>
        </p:nvSpPr>
        <p:spPr>
          <a:xfrm>
            <a:off x="432000" y="194400"/>
            <a:ext cx="6732000" cy="216000"/>
          </a:xfrm>
          <a:prstGeom prst="rect">
            <a:avLst/>
          </a:prstGeom>
        </p:spPr>
        <p:txBody>
          <a:bodyPr vert="horz" lIns="91440" tIns="45720" rIns="91440" bIns="45720" rtlCol="0" anchor="ctr"/>
          <a:lstStyle>
            <a:lvl1pPr algn="l">
              <a:defRPr sz="800" b="0" baseline="0">
                <a:solidFill>
                  <a:schemeClr val="tx2"/>
                </a:solidFill>
              </a:defRPr>
            </a:lvl1pPr>
          </a:lstStyle>
          <a:p>
            <a:pPr>
              <a:defRPr/>
            </a:pPr>
            <a:r>
              <a:rPr lang="en-ZA" dirty="0"/>
              <a:t>FY25 Annual Results </a:t>
            </a:r>
          </a:p>
        </p:txBody>
      </p:sp>
      <p:sp>
        <p:nvSpPr>
          <p:cNvPr id="3" name="Content Placeholder 2">
            <a:extLst>
              <a:ext uri="{FF2B5EF4-FFF2-40B4-BE49-F238E27FC236}">
                <a16:creationId xmlns:a16="http://schemas.microsoft.com/office/drawing/2014/main" id="{6C2C4B6B-024E-3FC3-14F6-918A46D7AC68}"/>
              </a:ext>
            </a:extLst>
          </p:cNvPr>
          <p:cNvSpPr>
            <a:spLocks noGrp="1"/>
          </p:cNvSpPr>
          <p:nvPr>
            <p:ph idx="1"/>
          </p:nvPr>
        </p:nvSpPr>
        <p:spPr>
          <a:xfrm>
            <a:off x="407988" y="1297460"/>
            <a:ext cx="11355387" cy="5120803"/>
          </a:xfrm>
        </p:spPr>
        <p:txBody>
          <a:bodyPr>
            <a:normAutofit/>
          </a:bodyPr>
          <a:lstStyle>
            <a:lvl1pPr>
              <a:defRPr sz="1500">
                <a:solidFill>
                  <a:schemeClr val="tx2"/>
                </a:solidFill>
              </a:defRPr>
            </a:lvl1pPr>
            <a:lvl2pPr>
              <a:buClr>
                <a:schemeClr val="accent1"/>
              </a:buClr>
              <a:defRPr sz="1500">
                <a:solidFill>
                  <a:schemeClr val="tx2"/>
                </a:solidFill>
              </a:defRPr>
            </a:lvl2pPr>
            <a:lvl3pPr>
              <a:buClr>
                <a:schemeClr val="accent1"/>
              </a:buClr>
              <a:defRPr sz="1500">
                <a:solidFill>
                  <a:schemeClr val="tx2"/>
                </a:solidFill>
              </a:defRPr>
            </a:lvl3pPr>
            <a:lvl4pPr>
              <a:buClr>
                <a:schemeClr val="accent1"/>
              </a:buClr>
              <a:defRPr sz="1500">
                <a:solidFill>
                  <a:schemeClr val="tx2"/>
                </a:solidFill>
              </a:defRPr>
            </a:lvl4pPr>
            <a:lvl5pPr>
              <a:buClr>
                <a:schemeClr val="accent1"/>
              </a:buCl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16113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group of women wearing safety gear&#10;&#10;AI-generated content may be incorrect.">
            <a:extLst>
              <a:ext uri="{FF2B5EF4-FFF2-40B4-BE49-F238E27FC236}">
                <a16:creationId xmlns:a16="http://schemas.microsoft.com/office/drawing/2014/main" id="{4C8CAE40-B09F-32D6-B33C-3E7FF08BF3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213606" cy="6858001"/>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2"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78001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descr="A group of men standing next to a machine&#10;&#10;AI-generated content may be incorrect.">
            <a:extLst>
              <a:ext uri="{FF2B5EF4-FFF2-40B4-BE49-F238E27FC236}">
                <a16:creationId xmlns:a16="http://schemas.microsoft.com/office/drawing/2014/main" id="{9AEA624F-711F-73BA-7165-D56CA6B152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16466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group of people in a tunnel&#10;&#10;AI-generated content may be incorrect.">
            <a:extLst>
              <a:ext uri="{FF2B5EF4-FFF2-40B4-BE49-F238E27FC236}">
                <a16:creationId xmlns:a16="http://schemas.microsoft.com/office/drawing/2014/main" id="{8ABD7FAF-7CDB-20A7-7A40-A3162D4E0F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748"/>
            <a:ext cx="12191999" cy="6880235"/>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11748"/>
            <a:ext cx="12192001" cy="6880235"/>
          </a:xfrm>
          <a:prstGeom prst="rect">
            <a:avLst/>
          </a:prstGeom>
          <a:gradFill flip="none" rotWithShape="1">
            <a:gsLst>
              <a:gs pos="29000">
                <a:srgbClr val="3E474E">
                  <a:alpha val="67000"/>
                </a:srgbClr>
              </a:gs>
              <a:gs pos="0">
                <a:srgbClr val="3E474E"/>
              </a:gs>
              <a:gs pos="100000">
                <a:srgbClr val="3E474E">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138263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group of men working on a construction site&#10;&#10;AI-generated content may be incorrect.">
            <a:extLst>
              <a:ext uri="{FF2B5EF4-FFF2-40B4-BE49-F238E27FC236}">
                <a16:creationId xmlns:a16="http://schemas.microsoft.com/office/drawing/2014/main" id="{80B8E01B-CC70-D637-9E98-B14E357605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22235"/>
            <a:ext cx="12192001" cy="6880235"/>
          </a:xfrm>
          <a:prstGeom prst="rect">
            <a:avLst/>
          </a:prstGeom>
          <a:gradFill>
            <a:gsLst>
              <a:gs pos="0">
                <a:srgbClr val="3E474E">
                  <a:alpha val="90000"/>
                </a:srgbClr>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57851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construction vehicle in a tunnel&#10;&#10;AI-generated content may be incorrect.">
            <a:extLst>
              <a:ext uri="{FF2B5EF4-FFF2-40B4-BE49-F238E27FC236}">
                <a16:creationId xmlns:a16="http://schemas.microsoft.com/office/drawing/2014/main" id="{3A733C1B-19A2-D530-3F31-562892727D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12192002"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0"/>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29038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98D74-18E1-D3CC-7EF7-5B239ECEBFE6}"/>
              </a:ext>
            </a:extLst>
          </p:cNvPr>
          <p:cNvSpPr>
            <a:spLocks/>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descr="A large industrial plant at night&#10;&#10;AI-generated content may be incorrect.">
            <a:extLst>
              <a:ext uri="{FF2B5EF4-FFF2-40B4-BE49-F238E27FC236}">
                <a16:creationId xmlns:a16="http://schemas.microsoft.com/office/drawing/2014/main" id="{92BBED60-FBA7-52EB-5697-2EC33F638E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5" name="Rectangle 4">
            <a:extLst>
              <a:ext uri="{FF2B5EF4-FFF2-40B4-BE49-F238E27FC236}">
                <a16:creationId xmlns:a16="http://schemas.microsoft.com/office/drawing/2014/main" id="{C14C7A58-D8B1-39D2-EBCF-715C6ADE279B}"/>
              </a:ext>
            </a:extLst>
          </p:cNvPr>
          <p:cNvSpPr/>
          <p:nvPr userDrawn="1"/>
        </p:nvSpPr>
        <p:spPr>
          <a:xfrm>
            <a:off x="0" y="-22235"/>
            <a:ext cx="12192001" cy="6880235"/>
          </a:xfrm>
          <a:prstGeom prst="rect">
            <a:avLst/>
          </a:prstGeom>
          <a:gradFill>
            <a:gsLst>
              <a:gs pos="0">
                <a:srgbClr val="3E474E"/>
              </a:gs>
              <a:gs pos="100000">
                <a:srgbClr val="3E474E">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2">
            <a:extLst>
              <a:ext uri="{FF2B5EF4-FFF2-40B4-BE49-F238E27FC236}">
                <a16:creationId xmlns:a16="http://schemas.microsoft.com/office/drawing/2014/main" id="{FBBEFBD9-AE7E-68F8-FB8A-EA169F53C09E}"/>
              </a:ext>
            </a:extLst>
          </p:cNvPr>
          <p:cNvSpPr txBox="1">
            <a:spLocks/>
          </p:cNvSpPr>
          <p:nvPr userDrawn="1"/>
        </p:nvSpPr>
        <p:spPr>
          <a:xfrm>
            <a:off x="7730186" y="430837"/>
            <a:ext cx="4052979" cy="281566"/>
          </a:xfrm>
          <a:prstGeom prst="rect">
            <a:avLst/>
          </a:prstGeom>
        </p:spPr>
        <p:txBody>
          <a:bodyPr lIns="0" tIns="0" rIns="0" bIns="0">
            <a:normAutofit/>
          </a:bodyPr>
          <a:lstStyle>
            <a:lvl1pPr marL="0" indent="0" algn="ctr" defTabSz="914400" rtl="0" eaLnBrk="1" latinLnBrk="0" hangingPunct="1">
              <a:lnSpc>
                <a:spcPct val="100000"/>
              </a:lnSpc>
              <a:spcBef>
                <a:spcPts val="400"/>
              </a:spcBef>
              <a:buFont typeface="Arial" panose="020B0604020202020204" pitchFamily="34" charset="0"/>
              <a:buNone/>
              <a:defRPr sz="1600" b="1" kern="1200" cap="none" baseline="0">
                <a:solidFill>
                  <a:schemeClr val="tx1"/>
                </a:solidFill>
                <a:latin typeface="+mj-lt"/>
                <a:ea typeface="+mn-ea"/>
                <a:cs typeface="+mn-cs"/>
              </a:defRPr>
            </a:lvl1pPr>
            <a:lvl2pPr marL="685800" indent="-228600" algn="ctr" defTabSz="914400" rtl="0" eaLnBrk="1" latinLnBrk="0" hangingPunct="1">
              <a:lnSpc>
                <a:spcPct val="100000"/>
              </a:lnSpc>
              <a:spcBef>
                <a:spcPts val="400"/>
              </a:spcBef>
              <a:buClr>
                <a:schemeClr val="accent1"/>
              </a:buClr>
              <a:buFont typeface="Arial" panose="020B0604020202020204" pitchFamily="34" charset="0"/>
              <a:buChar char="•"/>
              <a:defRPr sz="1600" b="1" kern="1200" cap="none" baseline="0">
                <a:solidFill>
                  <a:schemeClr val="tx1"/>
                </a:solidFill>
                <a:latin typeface="+mj-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rPr>
              <a:t>#MiningWithPurpose</a:t>
            </a:r>
            <a:endParaRPr lang="en-GB" dirty="0">
              <a:solidFill>
                <a:schemeClr val="bg1"/>
              </a:solidFill>
            </a:endParaRPr>
          </a:p>
        </p:txBody>
      </p:sp>
    </p:spTree>
    <p:extLst>
      <p:ext uri="{BB962C8B-B14F-4D97-AF65-F5344CB8AC3E}">
        <p14:creationId xmlns:p14="http://schemas.microsoft.com/office/powerpoint/2010/main" val="98213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01">
          <p15:clr>
            <a:srgbClr val="FBAE40"/>
          </p15:clr>
        </p15:guide>
        <p15:guide id="2" pos="3840">
          <p15:clr>
            <a:srgbClr val="FBAE40"/>
          </p15:clr>
        </p15:guide>
        <p15:guide id="3" pos="427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sv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74D3D-283B-47FD-99C3-73170D274F34}"/>
              </a:ext>
            </a:extLst>
          </p:cNvPr>
          <p:cNvSpPr>
            <a:spLocks noGrp="1"/>
          </p:cNvSpPr>
          <p:nvPr>
            <p:ph type="title"/>
          </p:nvPr>
        </p:nvSpPr>
        <p:spPr>
          <a:xfrm>
            <a:off x="431214" y="444799"/>
            <a:ext cx="11332161" cy="852661"/>
          </a:xfrm>
          <a:prstGeom prst="rect">
            <a:avLst/>
          </a:prstGeom>
        </p:spPr>
        <p:txBody>
          <a:bodyPr vert="horz" lIns="108000" tIns="0" rIns="0" bIns="0" rtlCol="0" anchor="t" anchorCtr="0">
            <a:normAutofit/>
          </a:bodyPr>
          <a:lstStyle/>
          <a:p>
            <a:r>
              <a:rPr lang="en-US" dirty="0"/>
              <a:t>Click to edit master title style                        </a:t>
            </a:r>
            <a:endParaRPr lang="en-ZA" dirty="0"/>
          </a:p>
        </p:txBody>
      </p:sp>
      <p:sp>
        <p:nvSpPr>
          <p:cNvPr id="3" name="Text Placeholder 2">
            <a:extLst>
              <a:ext uri="{FF2B5EF4-FFF2-40B4-BE49-F238E27FC236}">
                <a16:creationId xmlns:a16="http://schemas.microsoft.com/office/drawing/2014/main" id="{3C89A7C5-7134-485A-AF07-206B4F5A5617}"/>
              </a:ext>
            </a:extLst>
          </p:cNvPr>
          <p:cNvSpPr>
            <a:spLocks noGrp="1"/>
          </p:cNvSpPr>
          <p:nvPr>
            <p:ph type="body" idx="1"/>
          </p:nvPr>
        </p:nvSpPr>
        <p:spPr>
          <a:xfrm>
            <a:off x="407988" y="1297460"/>
            <a:ext cx="11355387" cy="5120803"/>
          </a:xfrm>
          <a:prstGeom prst="rect">
            <a:avLst/>
          </a:prstGeom>
        </p:spPr>
        <p:txBody>
          <a:bodyPr vert="horz" lIns="10800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Rectangle 8">
            <a:extLst>
              <a:ext uri="{FF2B5EF4-FFF2-40B4-BE49-F238E27FC236}">
                <a16:creationId xmlns:a16="http://schemas.microsoft.com/office/drawing/2014/main" id="{A3050597-614B-418D-ACD7-79CA21FC73E6}"/>
              </a:ext>
            </a:extLst>
          </p:cNvPr>
          <p:cNvSpPr/>
          <p:nvPr userDrawn="1"/>
        </p:nvSpPr>
        <p:spPr>
          <a:xfrm rot="16200000">
            <a:off x="-22403" y="4620808"/>
            <a:ext cx="759072" cy="204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white"/>
                </a:solidFill>
                <a:effectLst/>
                <a:uLnTx/>
                <a:uFillTx/>
                <a:latin typeface="Arial"/>
                <a:ea typeface="+mn-ea"/>
                <a:cs typeface="+mn-cs"/>
              </a:rPr>
              <a:t>© Harmony </a:t>
            </a:r>
            <a:r>
              <a:rPr kumimoji="0" lang="en-ZA" sz="800" b="0" i="0" u="none" strike="noStrike" kern="1200" cap="none" spc="0" normalizeH="0" baseline="0" noProof="0" dirty="0">
                <a:ln>
                  <a:noFill/>
                </a:ln>
                <a:solidFill>
                  <a:srgbClr val="8B8F9E"/>
                </a:solidFill>
                <a:effectLst/>
                <a:uLnTx/>
                <a:uFillTx/>
                <a:latin typeface="Arial"/>
                <a:ea typeface="+mn-ea"/>
                <a:cs typeface="+mn-cs"/>
              </a:rPr>
              <a:t>	</a:t>
            </a:r>
            <a:endParaRPr kumimoji="0" lang="en-ZA"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1056A48-0637-4959-AB90-56C865F3557A}"/>
              </a:ext>
            </a:extLst>
          </p:cNvPr>
          <p:cNvSpPr>
            <a:spLocks noGrp="1"/>
          </p:cNvSpPr>
          <p:nvPr>
            <p:ph type="sldNum" sz="quarter" idx="4"/>
          </p:nvPr>
        </p:nvSpPr>
        <p:spPr>
          <a:xfrm>
            <a:off x="11148786" y="516414"/>
            <a:ext cx="612000" cy="216000"/>
          </a:xfrm>
          <a:prstGeom prst="rect">
            <a:avLst/>
          </a:prstGeom>
        </p:spPr>
        <p:txBody>
          <a:bodyPr vert="horz" lIns="0" tIns="0" rIns="0" bIns="0" rtlCol="0" anchor="ctr"/>
          <a:lstStyle>
            <a:lvl1pPr algn="r">
              <a:defRPr sz="800" b="0">
                <a:solidFill>
                  <a:schemeClr val="tx2"/>
                </a:solidFill>
              </a:defRPr>
            </a:lvl1pPr>
          </a:lstStyle>
          <a:p>
            <a:pPr>
              <a:defRPr/>
            </a:pPr>
            <a:fld id="{5B6EEBB3-9C62-4929-8C97-A45554614B7B}" type="slidenum">
              <a:rPr lang="en-ZA" smtClean="0"/>
              <a:pPr>
                <a:defRPr/>
              </a:pPr>
              <a:t>‹#›</a:t>
            </a:fld>
            <a:endParaRPr lang="en-ZA" sz="1200" dirty="0"/>
          </a:p>
        </p:txBody>
      </p:sp>
      <p:sp>
        <p:nvSpPr>
          <p:cNvPr id="5" name="Footer Placeholder 4">
            <a:extLst>
              <a:ext uri="{FF2B5EF4-FFF2-40B4-BE49-F238E27FC236}">
                <a16:creationId xmlns:a16="http://schemas.microsoft.com/office/drawing/2014/main" id="{D826F22B-1410-4B25-A1A6-38709EED69C6}"/>
              </a:ext>
            </a:extLst>
          </p:cNvPr>
          <p:cNvSpPr>
            <a:spLocks noGrp="1"/>
          </p:cNvSpPr>
          <p:nvPr>
            <p:ph type="ftr" sz="quarter" idx="3"/>
          </p:nvPr>
        </p:nvSpPr>
        <p:spPr>
          <a:xfrm>
            <a:off x="432000" y="195370"/>
            <a:ext cx="6732000" cy="216000"/>
          </a:xfrm>
          <a:prstGeom prst="rect">
            <a:avLst/>
          </a:prstGeom>
        </p:spPr>
        <p:txBody>
          <a:bodyPr vert="horz" lIns="108000" tIns="0" rIns="0" bIns="0" rtlCol="0" anchor="ctr" anchorCtr="0"/>
          <a:lstStyle>
            <a:lvl1pPr algn="l">
              <a:defRPr sz="800" baseline="0">
                <a:solidFill>
                  <a:schemeClr val="tx2"/>
                </a:solidFill>
              </a:defRPr>
            </a:lvl1pPr>
          </a:lstStyle>
          <a:p>
            <a:pPr>
              <a:defRPr/>
            </a:pPr>
            <a:r>
              <a:rPr lang="en-ZA" dirty="0"/>
              <a:t>FY25 Annual Results </a:t>
            </a:r>
          </a:p>
        </p:txBody>
      </p:sp>
      <p:pic>
        <p:nvPicPr>
          <p:cNvPr id="7" name="Graphic 6">
            <a:extLst>
              <a:ext uri="{FF2B5EF4-FFF2-40B4-BE49-F238E27FC236}">
                <a16:creationId xmlns:a16="http://schemas.microsoft.com/office/drawing/2014/main" id="{5A79BFB6-7F30-5D89-8EA8-1F516839433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774082" y="172200"/>
            <a:ext cx="1031761" cy="349429"/>
          </a:xfrm>
          <a:prstGeom prst="rect">
            <a:avLst/>
          </a:prstGeom>
        </p:spPr>
      </p:pic>
      <p:grpSp>
        <p:nvGrpSpPr>
          <p:cNvPr id="4" name="Group 3">
            <a:extLst>
              <a:ext uri="{FF2B5EF4-FFF2-40B4-BE49-F238E27FC236}">
                <a16:creationId xmlns:a16="http://schemas.microsoft.com/office/drawing/2014/main" id="{0B44BAF6-171D-A570-9FA5-723426BBD19D}"/>
              </a:ext>
            </a:extLst>
          </p:cNvPr>
          <p:cNvGrpSpPr/>
          <p:nvPr userDrawn="1"/>
        </p:nvGrpSpPr>
        <p:grpSpPr>
          <a:xfrm>
            <a:off x="-776177" y="0"/>
            <a:ext cx="446564" cy="3434310"/>
            <a:chOff x="-776177" y="0"/>
            <a:chExt cx="446564" cy="3434310"/>
          </a:xfrm>
        </p:grpSpPr>
        <p:sp>
          <p:nvSpPr>
            <p:cNvPr id="8" name="Rectangle 7">
              <a:extLst>
                <a:ext uri="{FF2B5EF4-FFF2-40B4-BE49-F238E27FC236}">
                  <a16:creationId xmlns:a16="http://schemas.microsoft.com/office/drawing/2014/main" id="{54FF59F6-C860-0D32-A360-D3AEF30F5572}"/>
                </a:ext>
              </a:extLst>
            </p:cNvPr>
            <p:cNvSpPr/>
            <p:nvPr/>
          </p:nvSpPr>
          <p:spPr>
            <a:xfrm>
              <a:off x="-776177" y="0"/>
              <a:ext cx="446564" cy="3434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0" name="Group 9">
              <a:extLst>
                <a:ext uri="{FF2B5EF4-FFF2-40B4-BE49-F238E27FC236}">
                  <a16:creationId xmlns:a16="http://schemas.microsoft.com/office/drawing/2014/main" id="{8D7B05C9-D55D-EB33-E5AE-54DAB3B9C17A}"/>
                </a:ext>
              </a:extLst>
            </p:cNvPr>
            <p:cNvGrpSpPr/>
            <p:nvPr/>
          </p:nvGrpSpPr>
          <p:grpSpPr>
            <a:xfrm>
              <a:off x="-695825" y="85054"/>
              <a:ext cx="278521" cy="3255626"/>
              <a:chOff x="197310" y="1465230"/>
              <a:chExt cx="421360" cy="4925266"/>
            </a:xfrm>
          </p:grpSpPr>
          <p:sp>
            <p:nvSpPr>
              <p:cNvPr id="25" name="Rectangle 24">
                <a:extLst>
                  <a:ext uri="{FF2B5EF4-FFF2-40B4-BE49-F238E27FC236}">
                    <a16:creationId xmlns:a16="http://schemas.microsoft.com/office/drawing/2014/main" id="{F5FD5BFF-F45B-DB49-0090-5DF7A88D9DF4}"/>
                  </a:ext>
                </a:extLst>
              </p:cNvPr>
              <p:cNvSpPr/>
              <p:nvPr/>
            </p:nvSpPr>
            <p:spPr>
              <a:xfrm>
                <a:off x="197311" y="1465230"/>
                <a:ext cx="421353" cy="3972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DCCE5839-7251-34C9-68CC-B75AA6ECC440}"/>
                  </a:ext>
                </a:extLst>
              </p:cNvPr>
              <p:cNvSpPr/>
              <p:nvPr/>
            </p:nvSpPr>
            <p:spPr>
              <a:xfrm>
                <a:off x="197310" y="1968340"/>
                <a:ext cx="421353" cy="3972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a:extLst>
                  <a:ext uri="{FF2B5EF4-FFF2-40B4-BE49-F238E27FC236}">
                    <a16:creationId xmlns:a16="http://schemas.microsoft.com/office/drawing/2014/main" id="{1AED3F21-4DD2-38D6-8AA5-51FA1606DA4A}"/>
                  </a:ext>
                </a:extLst>
              </p:cNvPr>
              <p:cNvSpPr/>
              <p:nvPr/>
            </p:nvSpPr>
            <p:spPr>
              <a:xfrm>
                <a:off x="197311" y="2471450"/>
                <a:ext cx="421353" cy="397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id="{09D2A837-B685-7216-71ED-F043357FCF81}"/>
                  </a:ext>
                </a:extLst>
              </p:cNvPr>
              <p:cNvSpPr/>
              <p:nvPr/>
            </p:nvSpPr>
            <p:spPr>
              <a:xfrm>
                <a:off x="197312" y="2974560"/>
                <a:ext cx="421353" cy="3972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a:extLst>
                  <a:ext uri="{FF2B5EF4-FFF2-40B4-BE49-F238E27FC236}">
                    <a16:creationId xmlns:a16="http://schemas.microsoft.com/office/drawing/2014/main" id="{61D6316D-75EF-6254-D40C-652E0C3794A2}"/>
                  </a:ext>
                </a:extLst>
              </p:cNvPr>
              <p:cNvSpPr/>
              <p:nvPr/>
            </p:nvSpPr>
            <p:spPr>
              <a:xfrm>
                <a:off x="197313" y="3477670"/>
                <a:ext cx="421353" cy="39727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a:extLst>
                  <a:ext uri="{FF2B5EF4-FFF2-40B4-BE49-F238E27FC236}">
                    <a16:creationId xmlns:a16="http://schemas.microsoft.com/office/drawing/2014/main" id="{1ADD7BD9-8CF8-5B30-5608-7EB20B4E7575}"/>
                  </a:ext>
                </a:extLst>
              </p:cNvPr>
              <p:cNvSpPr/>
              <p:nvPr/>
            </p:nvSpPr>
            <p:spPr>
              <a:xfrm>
                <a:off x="197314" y="3980780"/>
                <a:ext cx="421353" cy="3972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ectangle 31">
                <a:extLst>
                  <a:ext uri="{FF2B5EF4-FFF2-40B4-BE49-F238E27FC236}">
                    <a16:creationId xmlns:a16="http://schemas.microsoft.com/office/drawing/2014/main" id="{CA46DD51-7808-C022-C02C-983F849B4A61}"/>
                  </a:ext>
                </a:extLst>
              </p:cNvPr>
              <p:cNvSpPr/>
              <p:nvPr/>
            </p:nvSpPr>
            <p:spPr>
              <a:xfrm>
                <a:off x="197315" y="4483890"/>
                <a:ext cx="421353" cy="39727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a:extLst>
                  <a:ext uri="{FF2B5EF4-FFF2-40B4-BE49-F238E27FC236}">
                    <a16:creationId xmlns:a16="http://schemas.microsoft.com/office/drawing/2014/main" id="{E55F5D9E-4325-597C-DA97-018D385CA835}"/>
                  </a:ext>
                </a:extLst>
              </p:cNvPr>
              <p:cNvSpPr/>
              <p:nvPr/>
            </p:nvSpPr>
            <p:spPr>
              <a:xfrm>
                <a:off x="197316" y="4987000"/>
                <a:ext cx="421353" cy="39727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33">
                <a:extLst>
                  <a:ext uri="{FF2B5EF4-FFF2-40B4-BE49-F238E27FC236}">
                    <a16:creationId xmlns:a16="http://schemas.microsoft.com/office/drawing/2014/main" id="{9B900997-67B9-9723-71D1-EB239B48D48D}"/>
                  </a:ext>
                </a:extLst>
              </p:cNvPr>
              <p:cNvSpPr/>
              <p:nvPr/>
            </p:nvSpPr>
            <p:spPr>
              <a:xfrm>
                <a:off x="197317" y="5490110"/>
                <a:ext cx="421353" cy="3972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191AA971-A06A-71A7-8671-F6552774520C}"/>
                  </a:ext>
                </a:extLst>
              </p:cNvPr>
              <p:cNvSpPr/>
              <p:nvPr/>
            </p:nvSpPr>
            <p:spPr>
              <a:xfrm>
                <a:off x="197311" y="5993220"/>
                <a:ext cx="421353" cy="397276"/>
              </a:xfrm>
              <a:prstGeom prst="rect">
                <a:avLst/>
              </a:prstGeom>
              <a:solidFill>
                <a:srgbClr val="EEE4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Tree>
    <p:extLst>
      <p:ext uri="{BB962C8B-B14F-4D97-AF65-F5344CB8AC3E}">
        <p14:creationId xmlns:p14="http://schemas.microsoft.com/office/powerpoint/2010/main" val="3265107948"/>
      </p:ext>
    </p:extLst>
  </p:cSld>
  <p:clrMap bg1="lt1" tx1="dk1" bg2="lt2" tx2="dk2" accent1="accent1" accent2="accent2" accent3="accent3" accent4="accent4" accent5="accent5" accent6="accent6" hlink="hlink" folHlink="folHlink"/>
  <p:sldLayoutIdLst>
    <p:sldLayoutId id="2147484141" r:id="rId1"/>
    <p:sldLayoutId id="2147484091" r:id="rId2"/>
    <p:sldLayoutId id="2147484092" r:id="rId3"/>
    <p:sldLayoutId id="2147484093" r:id="rId4"/>
    <p:sldLayoutId id="2147484094" r:id="rId5"/>
    <p:sldLayoutId id="2147484142" r:id="rId6"/>
    <p:sldLayoutId id="2147484096" r:id="rId7"/>
    <p:sldLayoutId id="2147484097" r:id="rId8"/>
    <p:sldLayoutId id="2147484098" r:id="rId9"/>
    <p:sldLayoutId id="2147484099" r:id="rId10"/>
    <p:sldLayoutId id="2147484100" r:id="rId11"/>
    <p:sldLayoutId id="2147484101" r:id="rId12"/>
    <p:sldLayoutId id="214748410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000" b="1" kern="1200" cap="none" baseline="0">
          <a:solidFill>
            <a:schemeClr val="tx2"/>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orient="horz" pos="278">
          <p15:clr>
            <a:srgbClr val="F26B43"/>
          </p15:clr>
        </p15:guide>
        <p15:guide id="4" pos="7410">
          <p15:clr>
            <a:srgbClr val="F26B43"/>
          </p15:clr>
        </p15:guide>
        <p15:guide id="5" orient="horz" pos="4043">
          <p15:clr>
            <a:srgbClr val="F26B43"/>
          </p15:clr>
        </p15:guide>
        <p15:guide id="6" orient="horz" pos="8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74D3D-283B-47FD-99C3-73170D274F34}"/>
              </a:ext>
            </a:extLst>
          </p:cNvPr>
          <p:cNvSpPr>
            <a:spLocks noGrp="1"/>
          </p:cNvSpPr>
          <p:nvPr>
            <p:ph type="title"/>
          </p:nvPr>
        </p:nvSpPr>
        <p:spPr>
          <a:xfrm>
            <a:off x="431214" y="444799"/>
            <a:ext cx="11332161" cy="852661"/>
          </a:xfrm>
          <a:prstGeom prst="rect">
            <a:avLst/>
          </a:prstGeom>
        </p:spPr>
        <p:txBody>
          <a:bodyPr vert="horz" lIns="108000" tIns="0" rIns="0" bIns="0" rtlCol="0" anchor="t" anchorCtr="0">
            <a:normAutofit/>
          </a:bodyPr>
          <a:lstStyle/>
          <a:p>
            <a:r>
              <a:rPr lang="en-US" dirty="0"/>
              <a:t>Click to edit master title style                        </a:t>
            </a:r>
            <a:endParaRPr lang="en-ZA" dirty="0"/>
          </a:p>
        </p:txBody>
      </p:sp>
      <p:sp>
        <p:nvSpPr>
          <p:cNvPr id="3" name="Text Placeholder 2">
            <a:extLst>
              <a:ext uri="{FF2B5EF4-FFF2-40B4-BE49-F238E27FC236}">
                <a16:creationId xmlns:a16="http://schemas.microsoft.com/office/drawing/2014/main" id="{3C89A7C5-7134-485A-AF07-206B4F5A5617}"/>
              </a:ext>
            </a:extLst>
          </p:cNvPr>
          <p:cNvSpPr>
            <a:spLocks noGrp="1"/>
          </p:cNvSpPr>
          <p:nvPr>
            <p:ph type="body" idx="1"/>
          </p:nvPr>
        </p:nvSpPr>
        <p:spPr>
          <a:xfrm>
            <a:off x="407988" y="1297460"/>
            <a:ext cx="11355387" cy="5120803"/>
          </a:xfrm>
          <a:prstGeom prst="rect">
            <a:avLst/>
          </a:prstGeom>
        </p:spPr>
        <p:txBody>
          <a:bodyPr vert="horz" lIns="10800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Rectangle 8">
            <a:extLst>
              <a:ext uri="{FF2B5EF4-FFF2-40B4-BE49-F238E27FC236}">
                <a16:creationId xmlns:a16="http://schemas.microsoft.com/office/drawing/2014/main" id="{A3050597-614B-418D-ACD7-79CA21FC73E6}"/>
              </a:ext>
            </a:extLst>
          </p:cNvPr>
          <p:cNvSpPr/>
          <p:nvPr userDrawn="1"/>
        </p:nvSpPr>
        <p:spPr>
          <a:xfrm rot="16200000">
            <a:off x="-22403" y="4620808"/>
            <a:ext cx="759072" cy="204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white"/>
                </a:solidFill>
                <a:effectLst/>
                <a:uLnTx/>
                <a:uFillTx/>
                <a:latin typeface="Arial"/>
                <a:ea typeface="+mn-ea"/>
                <a:cs typeface="+mn-cs"/>
              </a:rPr>
              <a:t>© Harmony </a:t>
            </a:r>
            <a:r>
              <a:rPr kumimoji="0" lang="en-ZA" sz="800" b="0" i="0" u="none" strike="noStrike" kern="1200" cap="none" spc="0" normalizeH="0" baseline="0" noProof="0" dirty="0">
                <a:ln>
                  <a:noFill/>
                </a:ln>
                <a:solidFill>
                  <a:srgbClr val="8B8F9E"/>
                </a:solidFill>
                <a:effectLst/>
                <a:uLnTx/>
                <a:uFillTx/>
                <a:latin typeface="Arial"/>
                <a:ea typeface="+mn-ea"/>
                <a:cs typeface="+mn-cs"/>
              </a:rPr>
              <a:t>	</a:t>
            </a:r>
            <a:endParaRPr kumimoji="0" lang="en-ZA"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1056A48-0637-4959-AB90-56C865F3557A}"/>
              </a:ext>
            </a:extLst>
          </p:cNvPr>
          <p:cNvSpPr>
            <a:spLocks noGrp="1"/>
          </p:cNvSpPr>
          <p:nvPr>
            <p:ph type="sldNum" sz="quarter" idx="4"/>
          </p:nvPr>
        </p:nvSpPr>
        <p:spPr>
          <a:xfrm>
            <a:off x="11148786" y="516414"/>
            <a:ext cx="612000" cy="216000"/>
          </a:xfrm>
          <a:prstGeom prst="rect">
            <a:avLst/>
          </a:prstGeom>
        </p:spPr>
        <p:txBody>
          <a:bodyPr vert="horz" lIns="0" tIns="0" rIns="0" bIns="0" rtlCol="0" anchor="ctr"/>
          <a:lstStyle>
            <a:lvl1pPr algn="r">
              <a:defRPr sz="800" b="0">
                <a:solidFill>
                  <a:schemeClr val="tx2"/>
                </a:solidFill>
              </a:defRPr>
            </a:lvl1pPr>
          </a:lstStyle>
          <a:p>
            <a:pPr>
              <a:defRPr/>
            </a:pPr>
            <a:fld id="{5B6EEBB3-9C62-4929-8C97-A45554614B7B}" type="slidenum">
              <a:rPr lang="en-ZA" smtClean="0"/>
              <a:pPr>
                <a:defRPr/>
              </a:pPr>
              <a:t>‹#›</a:t>
            </a:fld>
            <a:endParaRPr lang="en-ZA" sz="1200" dirty="0"/>
          </a:p>
        </p:txBody>
      </p:sp>
      <p:sp>
        <p:nvSpPr>
          <p:cNvPr id="5" name="Footer Placeholder 4">
            <a:extLst>
              <a:ext uri="{FF2B5EF4-FFF2-40B4-BE49-F238E27FC236}">
                <a16:creationId xmlns:a16="http://schemas.microsoft.com/office/drawing/2014/main" id="{D826F22B-1410-4B25-A1A6-38709EED69C6}"/>
              </a:ext>
            </a:extLst>
          </p:cNvPr>
          <p:cNvSpPr>
            <a:spLocks noGrp="1"/>
          </p:cNvSpPr>
          <p:nvPr>
            <p:ph type="ftr" sz="quarter" idx="3"/>
          </p:nvPr>
        </p:nvSpPr>
        <p:spPr>
          <a:xfrm>
            <a:off x="432000" y="195370"/>
            <a:ext cx="6732000" cy="216000"/>
          </a:xfrm>
          <a:prstGeom prst="rect">
            <a:avLst/>
          </a:prstGeom>
        </p:spPr>
        <p:txBody>
          <a:bodyPr vert="horz" lIns="108000" tIns="0" rIns="0" bIns="0" rtlCol="0" anchor="ctr" anchorCtr="0"/>
          <a:lstStyle>
            <a:lvl1pPr algn="l">
              <a:defRPr sz="800" baseline="0">
                <a:solidFill>
                  <a:schemeClr val="tx2"/>
                </a:solidFill>
              </a:defRPr>
            </a:lvl1pPr>
          </a:lstStyle>
          <a:p>
            <a:pPr>
              <a:defRPr/>
            </a:pPr>
            <a:r>
              <a:rPr lang="en-ZA" dirty="0"/>
              <a:t>FY25 Annual Results </a:t>
            </a:r>
          </a:p>
        </p:txBody>
      </p:sp>
      <p:pic>
        <p:nvPicPr>
          <p:cNvPr id="7" name="Graphic 6">
            <a:extLst>
              <a:ext uri="{FF2B5EF4-FFF2-40B4-BE49-F238E27FC236}">
                <a16:creationId xmlns:a16="http://schemas.microsoft.com/office/drawing/2014/main" id="{5A79BFB6-7F30-5D89-8EA8-1F51683943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74082" y="172200"/>
            <a:ext cx="1031761" cy="349429"/>
          </a:xfrm>
          <a:prstGeom prst="rect">
            <a:avLst/>
          </a:prstGeom>
        </p:spPr>
      </p:pic>
      <p:grpSp>
        <p:nvGrpSpPr>
          <p:cNvPr id="4" name="Group 3">
            <a:extLst>
              <a:ext uri="{FF2B5EF4-FFF2-40B4-BE49-F238E27FC236}">
                <a16:creationId xmlns:a16="http://schemas.microsoft.com/office/drawing/2014/main" id="{0B44BAF6-171D-A570-9FA5-723426BBD19D}"/>
              </a:ext>
            </a:extLst>
          </p:cNvPr>
          <p:cNvGrpSpPr/>
          <p:nvPr userDrawn="1"/>
        </p:nvGrpSpPr>
        <p:grpSpPr>
          <a:xfrm>
            <a:off x="-776177" y="0"/>
            <a:ext cx="446564" cy="3434310"/>
            <a:chOff x="-776177" y="0"/>
            <a:chExt cx="446564" cy="3434310"/>
          </a:xfrm>
        </p:grpSpPr>
        <p:sp>
          <p:nvSpPr>
            <p:cNvPr id="8" name="Rectangle 7">
              <a:extLst>
                <a:ext uri="{FF2B5EF4-FFF2-40B4-BE49-F238E27FC236}">
                  <a16:creationId xmlns:a16="http://schemas.microsoft.com/office/drawing/2014/main" id="{54FF59F6-C860-0D32-A360-D3AEF30F5572}"/>
                </a:ext>
              </a:extLst>
            </p:cNvPr>
            <p:cNvSpPr/>
            <p:nvPr/>
          </p:nvSpPr>
          <p:spPr>
            <a:xfrm>
              <a:off x="-776177" y="0"/>
              <a:ext cx="446564" cy="3434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0" name="Group 9">
              <a:extLst>
                <a:ext uri="{FF2B5EF4-FFF2-40B4-BE49-F238E27FC236}">
                  <a16:creationId xmlns:a16="http://schemas.microsoft.com/office/drawing/2014/main" id="{8D7B05C9-D55D-EB33-E5AE-54DAB3B9C17A}"/>
                </a:ext>
              </a:extLst>
            </p:cNvPr>
            <p:cNvGrpSpPr/>
            <p:nvPr/>
          </p:nvGrpSpPr>
          <p:grpSpPr>
            <a:xfrm>
              <a:off x="-695825" y="85054"/>
              <a:ext cx="278521" cy="3255626"/>
              <a:chOff x="197310" y="1465230"/>
              <a:chExt cx="421360" cy="4925266"/>
            </a:xfrm>
          </p:grpSpPr>
          <p:sp>
            <p:nvSpPr>
              <p:cNvPr id="25" name="Rectangle 24">
                <a:extLst>
                  <a:ext uri="{FF2B5EF4-FFF2-40B4-BE49-F238E27FC236}">
                    <a16:creationId xmlns:a16="http://schemas.microsoft.com/office/drawing/2014/main" id="{F5FD5BFF-F45B-DB49-0090-5DF7A88D9DF4}"/>
                  </a:ext>
                </a:extLst>
              </p:cNvPr>
              <p:cNvSpPr/>
              <p:nvPr/>
            </p:nvSpPr>
            <p:spPr>
              <a:xfrm>
                <a:off x="197311" y="1465230"/>
                <a:ext cx="421353" cy="3972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DCCE5839-7251-34C9-68CC-B75AA6ECC440}"/>
                  </a:ext>
                </a:extLst>
              </p:cNvPr>
              <p:cNvSpPr/>
              <p:nvPr/>
            </p:nvSpPr>
            <p:spPr>
              <a:xfrm>
                <a:off x="197310" y="1968340"/>
                <a:ext cx="421353" cy="3972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a:extLst>
                  <a:ext uri="{FF2B5EF4-FFF2-40B4-BE49-F238E27FC236}">
                    <a16:creationId xmlns:a16="http://schemas.microsoft.com/office/drawing/2014/main" id="{1AED3F21-4DD2-38D6-8AA5-51FA1606DA4A}"/>
                  </a:ext>
                </a:extLst>
              </p:cNvPr>
              <p:cNvSpPr/>
              <p:nvPr/>
            </p:nvSpPr>
            <p:spPr>
              <a:xfrm>
                <a:off x="197311" y="2471450"/>
                <a:ext cx="421353" cy="397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id="{09D2A837-B685-7216-71ED-F043357FCF81}"/>
                  </a:ext>
                </a:extLst>
              </p:cNvPr>
              <p:cNvSpPr/>
              <p:nvPr/>
            </p:nvSpPr>
            <p:spPr>
              <a:xfrm>
                <a:off x="197312" y="2974560"/>
                <a:ext cx="421353" cy="3972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a:extLst>
                  <a:ext uri="{FF2B5EF4-FFF2-40B4-BE49-F238E27FC236}">
                    <a16:creationId xmlns:a16="http://schemas.microsoft.com/office/drawing/2014/main" id="{61D6316D-75EF-6254-D40C-652E0C3794A2}"/>
                  </a:ext>
                </a:extLst>
              </p:cNvPr>
              <p:cNvSpPr/>
              <p:nvPr/>
            </p:nvSpPr>
            <p:spPr>
              <a:xfrm>
                <a:off x="197313" y="3477670"/>
                <a:ext cx="421353" cy="39727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a:extLst>
                  <a:ext uri="{FF2B5EF4-FFF2-40B4-BE49-F238E27FC236}">
                    <a16:creationId xmlns:a16="http://schemas.microsoft.com/office/drawing/2014/main" id="{1ADD7BD9-8CF8-5B30-5608-7EB20B4E7575}"/>
                  </a:ext>
                </a:extLst>
              </p:cNvPr>
              <p:cNvSpPr/>
              <p:nvPr/>
            </p:nvSpPr>
            <p:spPr>
              <a:xfrm>
                <a:off x="197314" y="3980780"/>
                <a:ext cx="421353" cy="3972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ectangle 31">
                <a:extLst>
                  <a:ext uri="{FF2B5EF4-FFF2-40B4-BE49-F238E27FC236}">
                    <a16:creationId xmlns:a16="http://schemas.microsoft.com/office/drawing/2014/main" id="{CA46DD51-7808-C022-C02C-983F849B4A61}"/>
                  </a:ext>
                </a:extLst>
              </p:cNvPr>
              <p:cNvSpPr/>
              <p:nvPr/>
            </p:nvSpPr>
            <p:spPr>
              <a:xfrm>
                <a:off x="197315" y="4483890"/>
                <a:ext cx="421353" cy="39727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a:extLst>
                  <a:ext uri="{FF2B5EF4-FFF2-40B4-BE49-F238E27FC236}">
                    <a16:creationId xmlns:a16="http://schemas.microsoft.com/office/drawing/2014/main" id="{E55F5D9E-4325-597C-DA97-018D385CA835}"/>
                  </a:ext>
                </a:extLst>
              </p:cNvPr>
              <p:cNvSpPr/>
              <p:nvPr/>
            </p:nvSpPr>
            <p:spPr>
              <a:xfrm>
                <a:off x="197316" y="4987000"/>
                <a:ext cx="421353" cy="39727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33">
                <a:extLst>
                  <a:ext uri="{FF2B5EF4-FFF2-40B4-BE49-F238E27FC236}">
                    <a16:creationId xmlns:a16="http://schemas.microsoft.com/office/drawing/2014/main" id="{9B900997-67B9-9723-71D1-EB239B48D48D}"/>
                  </a:ext>
                </a:extLst>
              </p:cNvPr>
              <p:cNvSpPr/>
              <p:nvPr/>
            </p:nvSpPr>
            <p:spPr>
              <a:xfrm>
                <a:off x="197317" y="5490110"/>
                <a:ext cx="421353" cy="3972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191AA971-A06A-71A7-8671-F6552774520C}"/>
                  </a:ext>
                </a:extLst>
              </p:cNvPr>
              <p:cNvSpPr/>
              <p:nvPr/>
            </p:nvSpPr>
            <p:spPr>
              <a:xfrm>
                <a:off x="197311" y="5993220"/>
                <a:ext cx="421353" cy="397276"/>
              </a:xfrm>
              <a:prstGeom prst="rect">
                <a:avLst/>
              </a:prstGeom>
              <a:solidFill>
                <a:srgbClr val="EEE4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Tree>
    <p:extLst>
      <p:ext uri="{BB962C8B-B14F-4D97-AF65-F5344CB8AC3E}">
        <p14:creationId xmlns:p14="http://schemas.microsoft.com/office/powerpoint/2010/main" val="3427130549"/>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000" b="1" kern="1200" cap="none" baseline="0">
          <a:solidFill>
            <a:schemeClr val="tx2"/>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orient="horz" pos="278">
          <p15:clr>
            <a:srgbClr val="F26B43"/>
          </p15:clr>
        </p15:guide>
        <p15:guide id="4" pos="7410">
          <p15:clr>
            <a:srgbClr val="F26B43"/>
          </p15:clr>
        </p15:guide>
        <p15:guide id="5" orient="horz" pos="4043">
          <p15:clr>
            <a:srgbClr val="F26B43"/>
          </p15:clr>
        </p15:guide>
        <p15:guide id="6" orient="horz" pos="83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74D3D-283B-47FD-99C3-73170D274F34}"/>
              </a:ext>
            </a:extLst>
          </p:cNvPr>
          <p:cNvSpPr>
            <a:spLocks noGrp="1"/>
          </p:cNvSpPr>
          <p:nvPr>
            <p:ph type="title"/>
          </p:nvPr>
        </p:nvSpPr>
        <p:spPr>
          <a:xfrm>
            <a:off x="431214" y="444799"/>
            <a:ext cx="11332161" cy="852661"/>
          </a:xfrm>
          <a:prstGeom prst="rect">
            <a:avLst/>
          </a:prstGeom>
        </p:spPr>
        <p:txBody>
          <a:bodyPr vert="horz" lIns="108000" tIns="0" rIns="0" bIns="0" rtlCol="0" anchor="t" anchorCtr="0">
            <a:normAutofit/>
          </a:bodyPr>
          <a:lstStyle/>
          <a:p>
            <a:r>
              <a:rPr lang="en-US" dirty="0"/>
              <a:t>Click to edit master title style                        </a:t>
            </a:r>
            <a:endParaRPr lang="en-ZA" dirty="0"/>
          </a:p>
        </p:txBody>
      </p:sp>
      <p:sp>
        <p:nvSpPr>
          <p:cNvPr id="3" name="Text Placeholder 2">
            <a:extLst>
              <a:ext uri="{FF2B5EF4-FFF2-40B4-BE49-F238E27FC236}">
                <a16:creationId xmlns:a16="http://schemas.microsoft.com/office/drawing/2014/main" id="{3C89A7C5-7134-485A-AF07-206B4F5A5617}"/>
              </a:ext>
            </a:extLst>
          </p:cNvPr>
          <p:cNvSpPr>
            <a:spLocks noGrp="1"/>
          </p:cNvSpPr>
          <p:nvPr>
            <p:ph type="body" idx="1"/>
          </p:nvPr>
        </p:nvSpPr>
        <p:spPr>
          <a:xfrm>
            <a:off x="407988" y="1297460"/>
            <a:ext cx="11355387" cy="5120803"/>
          </a:xfrm>
          <a:prstGeom prst="rect">
            <a:avLst/>
          </a:prstGeom>
        </p:spPr>
        <p:txBody>
          <a:bodyPr vert="horz" lIns="10800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Rectangle 8">
            <a:extLst>
              <a:ext uri="{FF2B5EF4-FFF2-40B4-BE49-F238E27FC236}">
                <a16:creationId xmlns:a16="http://schemas.microsoft.com/office/drawing/2014/main" id="{A3050597-614B-418D-ACD7-79CA21FC73E6}"/>
              </a:ext>
            </a:extLst>
          </p:cNvPr>
          <p:cNvSpPr/>
          <p:nvPr userDrawn="1"/>
        </p:nvSpPr>
        <p:spPr>
          <a:xfrm rot="16200000">
            <a:off x="-22403" y="4620808"/>
            <a:ext cx="759072" cy="204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white"/>
                </a:solidFill>
                <a:effectLst/>
                <a:uLnTx/>
                <a:uFillTx/>
                <a:latin typeface="Arial"/>
                <a:ea typeface="+mn-ea"/>
                <a:cs typeface="+mn-cs"/>
              </a:rPr>
              <a:t>© Harmony </a:t>
            </a:r>
            <a:r>
              <a:rPr kumimoji="0" lang="en-ZA" sz="800" b="0" i="0" u="none" strike="noStrike" kern="1200" cap="none" spc="0" normalizeH="0" baseline="0" noProof="0" dirty="0">
                <a:ln>
                  <a:noFill/>
                </a:ln>
                <a:solidFill>
                  <a:srgbClr val="8B8F9E"/>
                </a:solidFill>
                <a:effectLst/>
                <a:uLnTx/>
                <a:uFillTx/>
                <a:latin typeface="Arial"/>
                <a:ea typeface="+mn-ea"/>
                <a:cs typeface="+mn-cs"/>
              </a:rPr>
              <a:t>	</a:t>
            </a:r>
            <a:endParaRPr kumimoji="0" lang="en-ZA"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1056A48-0637-4959-AB90-56C865F3557A}"/>
              </a:ext>
            </a:extLst>
          </p:cNvPr>
          <p:cNvSpPr>
            <a:spLocks noGrp="1"/>
          </p:cNvSpPr>
          <p:nvPr>
            <p:ph type="sldNum" sz="quarter" idx="4"/>
          </p:nvPr>
        </p:nvSpPr>
        <p:spPr>
          <a:xfrm>
            <a:off x="11148786" y="516414"/>
            <a:ext cx="612000" cy="216000"/>
          </a:xfrm>
          <a:prstGeom prst="rect">
            <a:avLst/>
          </a:prstGeom>
        </p:spPr>
        <p:txBody>
          <a:bodyPr vert="horz" lIns="0" tIns="0" rIns="0" bIns="0" rtlCol="0" anchor="ctr"/>
          <a:lstStyle>
            <a:lvl1pPr algn="r">
              <a:defRPr sz="800" b="0">
                <a:solidFill>
                  <a:schemeClr val="tx2"/>
                </a:solidFill>
              </a:defRPr>
            </a:lvl1pPr>
          </a:lstStyle>
          <a:p>
            <a:pPr>
              <a:defRPr/>
            </a:pPr>
            <a:fld id="{5B6EEBB3-9C62-4929-8C97-A45554614B7B}" type="slidenum">
              <a:rPr lang="en-ZA" smtClean="0"/>
              <a:pPr>
                <a:defRPr/>
              </a:pPr>
              <a:t>‹#›</a:t>
            </a:fld>
            <a:endParaRPr lang="en-ZA" sz="1200" dirty="0"/>
          </a:p>
        </p:txBody>
      </p:sp>
      <p:sp>
        <p:nvSpPr>
          <p:cNvPr id="5" name="Footer Placeholder 4">
            <a:extLst>
              <a:ext uri="{FF2B5EF4-FFF2-40B4-BE49-F238E27FC236}">
                <a16:creationId xmlns:a16="http://schemas.microsoft.com/office/drawing/2014/main" id="{D826F22B-1410-4B25-A1A6-38709EED69C6}"/>
              </a:ext>
            </a:extLst>
          </p:cNvPr>
          <p:cNvSpPr>
            <a:spLocks noGrp="1"/>
          </p:cNvSpPr>
          <p:nvPr>
            <p:ph type="ftr" sz="quarter" idx="3"/>
          </p:nvPr>
        </p:nvSpPr>
        <p:spPr>
          <a:xfrm>
            <a:off x="432000" y="195370"/>
            <a:ext cx="6732000" cy="216000"/>
          </a:xfrm>
          <a:prstGeom prst="rect">
            <a:avLst/>
          </a:prstGeom>
        </p:spPr>
        <p:txBody>
          <a:bodyPr vert="horz" lIns="108000" tIns="0" rIns="0" bIns="0" rtlCol="0" anchor="ctr" anchorCtr="0"/>
          <a:lstStyle>
            <a:lvl1pPr algn="l">
              <a:defRPr sz="800" baseline="0">
                <a:solidFill>
                  <a:schemeClr val="tx2"/>
                </a:solidFill>
              </a:defRPr>
            </a:lvl1pPr>
          </a:lstStyle>
          <a:p>
            <a:pPr>
              <a:defRPr/>
            </a:pPr>
            <a:r>
              <a:rPr lang="en-ZA" dirty="0"/>
              <a:t>FY25 Annual Results </a:t>
            </a:r>
          </a:p>
        </p:txBody>
      </p:sp>
      <p:pic>
        <p:nvPicPr>
          <p:cNvPr id="7" name="Graphic 6">
            <a:extLst>
              <a:ext uri="{FF2B5EF4-FFF2-40B4-BE49-F238E27FC236}">
                <a16:creationId xmlns:a16="http://schemas.microsoft.com/office/drawing/2014/main" id="{5A79BFB6-7F30-5D89-8EA8-1F51683943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74082" y="172200"/>
            <a:ext cx="1031761" cy="349429"/>
          </a:xfrm>
          <a:prstGeom prst="rect">
            <a:avLst/>
          </a:prstGeom>
        </p:spPr>
      </p:pic>
      <p:grpSp>
        <p:nvGrpSpPr>
          <p:cNvPr id="4" name="Group 3">
            <a:extLst>
              <a:ext uri="{FF2B5EF4-FFF2-40B4-BE49-F238E27FC236}">
                <a16:creationId xmlns:a16="http://schemas.microsoft.com/office/drawing/2014/main" id="{0B44BAF6-171D-A570-9FA5-723426BBD19D}"/>
              </a:ext>
            </a:extLst>
          </p:cNvPr>
          <p:cNvGrpSpPr/>
          <p:nvPr userDrawn="1"/>
        </p:nvGrpSpPr>
        <p:grpSpPr>
          <a:xfrm>
            <a:off x="-776177" y="0"/>
            <a:ext cx="446564" cy="3434310"/>
            <a:chOff x="-776177" y="0"/>
            <a:chExt cx="446564" cy="3434310"/>
          </a:xfrm>
        </p:grpSpPr>
        <p:sp>
          <p:nvSpPr>
            <p:cNvPr id="8" name="Rectangle 7">
              <a:extLst>
                <a:ext uri="{FF2B5EF4-FFF2-40B4-BE49-F238E27FC236}">
                  <a16:creationId xmlns:a16="http://schemas.microsoft.com/office/drawing/2014/main" id="{54FF59F6-C860-0D32-A360-D3AEF30F5572}"/>
                </a:ext>
              </a:extLst>
            </p:cNvPr>
            <p:cNvSpPr/>
            <p:nvPr/>
          </p:nvSpPr>
          <p:spPr>
            <a:xfrm>
              <a:off x="-776177" y="0"/>
              <a:ext cx="446564" cy="3434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0" name="Group 9">
              <a:extLst>
                <a:ext uri="{FF2B5EF4-FFF2-40B4-BE49-F238E27FC236}">
                  <a16:creationId xmlns:a16="http://schemas.microsoft.com/office/drawing/2014/main" id="{8D7B05C9-D55D-EB33-E5AE-54DAB3B9C17A}"/>
                </a:ext>
              </a:extLst>
            </p:cNvPr>
            <p:cNvGrpSpPr/>
            <p:nvPr/>
          </p:nvGrpSpPr>
          <p:grpSpPr>
            <a:xfrm>
              <a:off x="-695825" y="85054"/>
              <a:ext cx="278521" cy="3255626"/>
              <a:chOff x="197310" y="1465230"/>
              <a:chExt cx="421360" cy="4925266"/>
            </a:xfrm>
          </p:grpSpPr>
          <p:sp>
            <p:nvSpPr>
              <p:cNvPr id="25" name="Rectangle 24">
                <a:extLst>
                  <a:ext uri="{FF2B5EF4-FFF2-40B4-BE49-F238E27FC236}">
                    <a16:creationId xmlns:a16="http://schemas.microsoft.com/office/drawing/2014/main" id="{F5FD5BFF-F45B-DB49-0090-5DF7A88D9DF4}"/>
                  </a:ext>
                </a:extLst>
              </p:cNvPr>
              <p:cNvSpPr/>
              <p:nvPr/>
            </p:nvSpPr>
            <p:spPr>
              <a:xfrm>
                <a:off x="197311" y="1465230"/>
                <a:ext cx="421353" cy="3972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DCCE5839-7251-34C9-68CC-B75AA6ECC440}"/>
                  </a:ext>
                </a:extLst>
              </p:cNvPr>
              <p:cNvSpPr/>
              <p:nvPr/>
            </p:nvSpPr>
            <p:spPr>
              <a:xfrm>
                <a:off x="197310" y="1968340"/>
                <a:ext cx="421353" cy="3972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a:extLst>
                  <a:ext uri="{FF2B5EF4-FFF2-40B4-BE49-F238E27FC236}">
                    <a16:creationId xmlns:a16="http://schemas.microsoft.com/office/drawing/2014/main" id="{1AED3F21-4DD2-38D6-8AA5-51FA1606DA4A}"/>
                  </a:ext>
                </a:extLst>
              </p:cNvPr>
              <p:cNvSpPr/>
              <p:nvPr/>
            </p:nvSpPr>
            <p:spPr>
              <a:xfrm>
                <a:off x="197311" y="2471450"/>
                <a:ext cx="421353" cy="397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id="{09D2A837-B685-7216-71ED-F043357FCF81}"/>
                  </a:ext>
                </a:extLst>
              </p:cNvPr>
              <p:cNvSpPr/>
              <p:nvPr/>
            </p:nvSpPr>
            <p:spPr>
              <a:xfrm>
                <a:off x="197312" y="2974560"/>
                <a:ext cx="421353" cy="3972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a:extLst>
                  <a:ext uri="{FF2B5EF4-FFF2-40B4-BE49-F238E27FC236}">
                    <a16:creationId xmlns:a16="http://schemas.microsoft.com/office/drawing/2014/main" id="{61D6316D-75EF-6254-D40C-652E0C3794A2}"/>
                  </a:ext>
                </a:extLst>
              </p:cNvPr>
              <p:cNvSpPr/>
              <p:nvPr/>
            </p:nvSpPr>
            <p:spPr>
              <a:xfrm>
                <a:off x="197313" y="3477670"/>
                <a:ext cx="421353" cy="39727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a:extLst>
                  <a:ext uri="{FF2B5EF4-FFF2-40B4-BE49-F238E27FC236}">
                    <a16:creationId xmlns:a16="http://schemas.microsoft.com/office/drawing/2014/main" id="{1ADD7BD9-8CF8-5B30-5608-7EB20B4E7575}"/>
                  </a:ext>
                </a:extLst>
              </p:cNvPr>
              <p:cNvSpPr/>
              <p:nvPr/>
            </p:nvSpPr>
            <p:spPr>
              <a:xfrm>
                <a:off x="197314" y="3980780"/>
                <a:ext cx="421353" cy="3972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ectangle 31">
                <a:extLst>
                  <a:ext uri="{FF2B5EF4-FFF2-40B4-BE49-F238E27FC236}">
                    <a16:creationId xmlns:a16="http://schemas.microsoft.com/office/drawing/2014/main" id="{CA46DD51-7808-C022-C02C-983F849B4A61}"/>
                  </a:ext>
                </a:extLst>
              </p:cNvPr>
              <p:cNvSpPr/>
              <p:nvPr/>
            </p:nvSpPr>
            <p:spPr>
              <a:xfrm>
                <a:off x="197315" y="4483890"/>
                <a:ext cx="421353" cy="39727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a:extLst>
                  <a:ext uri="{FF2B5EF4-FFF2-40B4-BE49-F238E27FC236}">
                    <a16:creationId xmlns:a16="http://schemas.microsoft.com/office/drawing/2014/main" id="{E55F5D9E-4325-597C-DA97-018D385CA835}"/>
                  </a:ext>
                </a:extLst>
              </p:cNvPr>
              <p:cNvSpPr/>
              <p:nvPr/>
            </p:nvSpPr>
            <p:spPr>
              <a:xfrm>
                <a:off x="197316" y="4987000"/>
                <a:ext cx="421353" cy="39727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33">
                <a:extLst>
                  <a:ext uri="{FF2B5EF4-FFF2-40B4-BE49-F238E27FC236}">
                    <a16:creationId xmlns:a16="http://schemas.microsoft.com/office/drawing/2014/main" id="{9B900997-67B9-9723-71D1-EB239B48D48D}"/>
                  </a:ext>
                </a:extLst>
              </p:cNvPr>
              <p:cNvSpPr/>
              <p:nvPr/>
            </p:nvSpPr>
            <p:spPr>
              <a:xfrm>
                <a:off x="197317" y="5490110"/>
                <a:ext cx="421353" cy="3972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191AA971-A06A-71A7-8671-F6552774520C}"/>
                  </a:ext>
                </a:extLst>
              </p:cNvPr>
              <p:cNvSpPr/>
              <p:nvPr/>
            </p:nvSpPr>
            <p:spPr>
              <a:xfrm>
                <a:off x="197311" y="5993220"/>
                <a:ext cx="421353" cy="397276"/>
              </a:xfrm>
              <a:prstGeom prst="rect">
                <a:avLst/>
              </a:prstGeom>
              <a:solidFill>
                <a:srgbClr val="EEE4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Tree>
    <p:extLst>
      <p:ext uri="{BB962C8B-B14F-4D97-AF65-F5344CB8AC3E}">
        <p14:creationId xmlns:p14="http://schemas.microsoft.com/office/powerpoint/2010/main" val="921763880"/>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000" b="1" kern="1200" cap="none" baseline="0">
          <a:solidFill>
            <a:schemeClr val="tx2"/>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orient="horz" pos="278">
          <p15:clr>
            <a:srgbClr val="F26B43"/>
          </p15:clr>
        </p15:guide>
        <p15:guide id="4" pos="7410">
          <p15:clr>
            <a:srgbClr val="F26B43"/>
          </p15:clr>
        </p15:guide>
        <p15:guide id="5" orient="horz" pos="4043">
          <p15:clr>
            <a:srgbClr val="F26B43"/>
          </p15:clr>
        </p15:guide>
        <p15:guide id="6" orient="horz" pos="83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74D3D-283B-47FD-99C3-73170D274F34}"/>
              </a:ext>
            </a:extLst>
          </p:cNvPr>
          <p:cNvSpPr>
            <a:spLocks noGrp="1"/>
          </p:cNvSpPr>
          <p:nvPr>
            <p:ph type="title"/>
          </p:nvPr>
        </p:nvSpPr>
        <p:spPr>
          <a:xfrm>
            <a:off x="431214" y="444799"/>
            <a:ext cx="11332161" cy="852661"/>
          </a:xfrm>
          <a:prstGeom prst="rect">
            <a:avLst/>
          </a:prstGeom>
        </p:spPr>
        <p:txBody>
          <a:bodyPr vert="horz" lIns="108000" tIns="0" rIns="0" bIns="0" rtlCol="0" anchor="t" anchorCtr="0">
            <a:normAutofit/>
          </a:bodyPr>
          <a:lstStyle/>
          <a:p>
            <a:r>
              <a:rPr lang="en-US" dirty="0"/>
              <a:t>Click to edit master title style                        </a:t>
            </a:r>
            <a:endParaRPr lang="en-ZA" dirty="0"/>
          </a:p>
        </p:txBody>
      </p:sp>
      <p:sp>
        <p:nvSpPr>
          <p:cNvPr id="3" name="Text Placeholder 2">
            <a:extLst>
              <a:ext uri="{FF2B5EF4-FFF2-40B4-BE49-F238E27FC236}">
                <a16:creationId xmlns:a16="http://schemas.microsoft.com/office/drawing/2014/main" id="{3C89A7C5-7134-485A-AF07-206B4F5A5617}"/>
              </a:ext>
            </a:extLst>
          </p:cNvPr>
          <p:cNvSpPr>
            <a:spLocks noGrp="1"/>
          </p:cNvSpPr>
          <p:nvPr>
            <p:ph type="body" idx="1"/>
          </p:nvPr>
        </p:nvSpPr>
        <p:spPr>
          <a:xfrm>
            <a:off x="407988" y="1297460"/>
            <a:ext cx="11355387" cy="5120803"/>
          </a:xfrm>
          <a:prstGeom prst="rect">
            <a:avLst/>
          </a:prstGeom>
        </p:spPr>
        <p:txBody>
          <a:bodyPr vert="horz" lIns="10800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Rectangle 8">
            <a:extLst>
              <a:ext uri="{FF2B5EF4-FFF2-40B4-BE49-F238E27FC236}">
                <a16:creationId xmlns:a16="http://schemas.microsoft.com/office/drawing/2014/main" id="{A3050597-614B-418D-ACD7-79CA21FC73E6}"/>
              </a:ext>
            </a:extLst>
          </p:cNvPr>
          <p:cNvSpPr/>
          <p:nvPr userDrawn="1"/>
        </p:nvSpPr>
        <p:spPr>
          <a:xfrm rot="16200000">
            <a:off x="-22403" y="4620808"/>
            <a:ext cx="759072" cy="204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white"/>
                </a:solidFill>
                <a:effectLst/>
                <a:uLnTx/>
                <a:uFillTx/>
                <a:latin typeface="Arial"/>
                <a:ea typeface="+mn-ea"/>
                <a:cs typeface="+mn-cs"/>
              </a:rPr>
              <a:t>© Harmony </a:t>
            </a:r>
            <a:r>
              <a:rPr kumimoji="0" lang="en-ZA" sz="800" b="0" i="0" u="none" strike="noStrike" kern="1200" cap="none" spc="0" normalizeH="0" baseline="0" noProof="0" dirty="0">
                <a:ln>
                  <a:noFill/>
                </a:ln>
                <a:solidFill>
                  <a:srgbClr val="8B8F9E"/>
                </a:solidFill>
                <a:effectLst/>
                <a:uLnTx/>
                <a:uFillTx/>
                <a:latin typeface="Arial"/>
                <a:ea typeface="+mn-ea"/>
                <a:cs typeface="+mn-cs"/>
              </a:rPr>
              <a:t>	</a:t>
            </a:r>
            <a:endParaRPr kumimoji="0" lang="en-ZA"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1056A48-0637-4959-AB90-56C865F3557A}"/>
              </a:ext>
            </a:extLst>
          </p:cNvPr>
          <p:cNvSpPr>
            <a:spLocks noGrp="1"/>
          </p:cNvSpPr>
          <p:nvPr>
            <p:ph type="sldNum" sz="quarter" idx="4"/>
          </p:nvPr>
        </p:nvSpPr>
        <p:spPr>
          <a:xfrm>
            <a:off x="11148786" y="516414"/>
            <a:ext cx="612000" cy="216000"/>
          </a:xfrm>
          <a:prstGeom prst="rect">
            <a:avLst/>
          </a:prstGeom>
        </p:spPr>
        <p:txBody>
          <a:bodyPr vert="horz" lIns="0" tIns="0" rIns="0" bIns="0" rtlCol="0" anchor="ctr"/>
          <a:lstStyle>
            <a:lvl1pPr algn="r">
              <a:defRPr sz="800" b="0">
                <a:solidFill>
                  <a:schemeClr val="tx2"/>
                </a:solidFill>
              </a:defRPr>
            </a:lvl1pPr>
          </a:lstStyle>
          <a:p>
            <a:pPr>
              <a:defRPr/>
            </a:pPr>
            <a:fld id="{5B6EEBB3-9C62-4929-8C97-A45554614B7B}" type="slidenum">
              <a:rPr lang="en-ZA" smtClean="0"/>
              <a:pPr>
                <a:defRPr/>
              </a:pPr>
              <a:t>‹#›</a:t>
            </a:fld>
            <a:endParaRPr lang="en-ZA" sz="1200" dirty="0"/>
          </a:p>
        </p:txBody>
      </p:sp>
      <p:sp>
        <p:nvSpPr>
          <p:cNvPr id="5" name="Footer Placeholder 4">
            <a:extLst>
              <a:ext uri="{FF2B5EF4-FFF2-40B4-BE49-F238E27FC236}">
                <a16:creationId xmlns:a16="http://schemas.microsoft.com/office/drawing/2014/main" id="{D826F22B-1410-4B25-A1A6-38709EED69C6}"/>
              </a:ext>
            </a:extLst>
          </p:cNvPr>
          <p:cNvSpPr>
            <a:spLocks noGrp="1"/>
          </p:cNvSpPr>
          <p:nvPr>
            <p:ph type="ftr" sz="quarter" idx="3"/>
          </p:nvPr>
        </p:nvSpPr>
        <p:spPr>
          <a:xfrm>
            <a:off x="432000" y="195370"/>
            <a:ext cx="6732000" cy="216000"/>
          </a:xfrm>
          <a:prstGeom prst="rect">
            <a:avLst/>
          </a:prstGeom>
        </p:spPr>
        <p:txBody>
          <a:bodyPr vert="horz" lIns="108000" tIns="0" rIns="0" bIns="0" rtlCol="0" anchor="ctr" anchorCtr="0"/>
          <a:lstStyle>
            <a:lvl1pPr algn="l">
              <a:defRPr sz="800" baseline="0">
                <a:solidFill>
                  <a:schemeClr val="tx2"/>
                </a:solidFill>
              </a:defRPr>
            </a:lvl1pPr>
          </a:lstStyle>
          <a:p>
            <a:pPr>
              <a:defRPr/>
            </a:pPr>
            <a:r>
              <a:rPr lang="en-ZA" dirty="0"/>
              <a:t>FY25 Annual Results </a:t>
            </a:r>
          </a:p>
        </p:txBody>
      </p:sp>
      <p:pic>
        <p:nvPicPr>
          <p:cNvPr id="7" name="Graphic 6">
            <a:extLst>
              <a:ext uri="{FF2B5EF4-FFF2-40B4-BE49-F238E27FC236}">
                <a16:creationId xmlns:a16="http://schemas.microsoft.com/office/drawing/2014/main" id="{5A79BFB6-7F30-5D89-8EA8-1F51683943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74082" y="172200"/>
            <a:ext cx="1031761" cy="349429"/>
          </a:xfrm>
          <a:prstGeom prst="rect">
            <a:avLst/>
          </a:prstGeom>
        </p:spPr>
      </p:pic>
      <p:grpSp>
        <p:nvGrpSpPr>
          <p:cNvPr id="4" name="Group 3">
            <a:extLst>
              <a:ext uri="{FF2B5EF4-FFF2-40B4-BE49-F238E27FC236}">
                <a16:creationId xmlns:a16="http://schemas.microsoft.com/office/drawing/2014/main" id="{0B44BAF6-171D-A570-9FA5-723426BBD19D}"/>
              </a:ext>
            </a:extLst>
          </p:cNvPr>
          <p:cNvGrpSpPr/>
          <p:nvPr userDrawn="1"/>
        </p:nvGrpSpPr>
        <p:grpSpPr>
          <a:xfrm>
            <a:off x="-776177" y="0"/>
            <a:ext cx="446564" cy="3434310"/>
            <a:chOff x="-776177" y="0"/>
            <a:chExt cx="446564" cy="3434310"/>
          </a:xfrm>
        </p:grpSpPr>
        <p:sp>
          <p:nvSpPr>
            <p:cNvPr id="8" name="Rectangle 7">
              <a:extLst>
                <a:ext uri="{FF2B5EF4-FFF2-40B4-BE49-F238E27FC236}">
                  <a16:creationId xmlns:a16="http://schemas.microsoft.com/office/drawing/2014/main" id="{54FF59F6-C860-0D32-A360-D3AEF30F5572}"/>
                </a:ext>
              </a:extLst>
            </p:cNvPr>
            <p:cNvSpPr/>
            <p:nvPr/>
          </p:nvSpPr>
          <p:spPr>
            <a:xfrm>
              <a:off x="-776177" y="0"/>
              <a:ext cx="446564" cy="3434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0" name="Group 9">
              <a:extLst>
                <a:ext uri="{FF2B5EF4-FFF2-40B4-BE49-F238E27FC236}">
                  <a16:creationId xmlns:a16="http://schemas.microsoft.com/office/drawing/2014/main" id="{8D7B05C9-D55D-EB33-E5AE-54DAB3B9C17A}"/>
                </a:ext>
              </a:extLst>
            </p:cNvPr>
            <p:cNvGrpSpPr/>
            <p:nvPr/>
          </p:nvGrpSpPr>
          <p:grpSpPr>
            <a:xfrm>
              <a:off x="-695825" y="85054"/>
              <a:ext cx="278521" cy="3255626"/>
              <a:chOff x="197310" y="1465230"/>
              <a:chExt cx="421360" cy="4925266"/>
            </a:xfrm>
          </p:grpSpPr>
          <p:sp>
            <p:nvSpPr>
              <p:cNvPr id="25" name="Rectangle 24">
                <a:extLst>
                  <a:ext uri="{FF2B5EF4-FFF2-40B4-BE49-F238E27FC236}">
                    <a16:creationId xmlns:a16="http://schemas.microsoft.com/office/drawing/2014/main" id="{F5FD5BFF-F45B-DB49-0090-5DF7A88D9DF4}"/>
                  </a:ext>
                </a:extLst>
              </p:cNvPr>
              <p:cNvSpPr/>
              <p:nvPr/>
            </p:nvSpPr>
            <p:spPr>
              <a:xfrm>
                <a:off x="197311" y="1465230"/>
                <a:ext cx="421353" cy="3972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DCCE5839-7251-34C9-68CC-B75AA6ECC440}"/>
                  </a:ext>
                </a:extLst>
              </p:cNvPr>
              <p:cNvSpPr/>
              <p:nvPr/>
            </p:nvSpPr>
            <p:spPr>
              <a:xfrm>
                <a:off x="197310" y="1968340"/>
                <a:ext cx="421353" cy="3972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a:extLst>
                  <a:ext uri="{FF2B5EF4-FFF2-40B4-BE49-F238E27FC236}">
                    <a16:creationId xmlns:a16="http://schemas.microsoft.com/office/drawing/2014/main" id="{1AED3F21-4DD2-38D6-8AA5-51FA1606DA4A}"/>
                  </a:ext>
                </a:extLst>
              </p:cNvPr>
              <p:cNvSpPr/>
              <p:nvPr/>
            </p:nvSpPr>
            <p:spPr>
              <a:xfrm>
                <a:off x="197311" y="2471450"/>
                <a:ext cx="421353" cy="397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id="{09D2A837-B685-7216-71ED-F043357FCF81}"/>
                  </a:ext>
                </a:extLst>
              </p:cNvPr>
              <p:cNvSpPr/>
              <p:nvPr/>
            </p:nvSpPr>
            <p:spPr>
              <a:xfrm>
                <a:off x="197312" y="2974560"/>
                <a:ext cx="421353" cy="3972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a:extLst>
                  <a:ext uri="{FF2B5EF4-FFF2-40B4-BE49-F238E27FC236}">
                    <a16:creationId xmlns:a16="http://schemas.microsoft.com/office/drawing/2014/main" id="{61D6316D-75EF-6254-D40C-652E0C3794A2}"/>
                  </a:ext>
                </a:extLst>
              </p:cNvPr>
              <p:cNvSpPr/>
              <p:nvPr/>
            </p:nvSpPr>
            <p:spPr>
              <a:xfrm>
                <a:off x="197313" y="3477670"/>
                <a:ext cx="421353" cy="39727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a:extLst>
                  <a:ext uri="{FF2B5EF4-FFF2-40B4-BE49-F238E27FC236}">
                    <a16:creationId xmlns:a16="http://schemas.microsoft.com/office/drawing/2014/main" id="{1ADD7BD9-8CF8-5B30-5608-7EB20B4E7575}"/>
                  </a:ext>
                </a:extLst>
              </p:cNvPr>
              <p:cNvSpPr/>
              <p:nvPr/>
            </p:nvSpPr>
            <p:spPr>
              <a:xfrm>
                <a:off x="197314" y="3980780"/>
                <a:ext cx="421353" cy="3972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ectangle 31">
                <a:extLst>
                  <a:ext uri="{FF2B5EF4-FFF2-40B4-BE49-F238E27FC236}">
                    <a16:creationId xmlns:a16="http://schemas.microsoft.com/office/drawing/2014/main" id="{CA46DD51-7808-C022-C02C-983F849B4A61}"/>
                  </a:ext>
                </a:extLst>
              </p:cNvPr>
              <p:cNvSpPr/>
              <p:nvPr/>
            </p:nvSpPr>
            <p:spPr>
              <a:xfrm>
                <a:off x="197315" y="4483890"/>
                <a:ext cx="421353" cy="39727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a:extLst>
                  <a:ext uri="{FF2B5EF4-FFF2-40B4-BE49-F238E27FC236}">
                    <a16:creationId xmlns:a16="http://schemas.microsoft.com/office/drawing/2014/main" id="{E55F5D9E-4325-597C-DA97-018D385CA835}"/>
                  </a:ext>
                </a:extLst>
              </p:cNvPr>
              <p:cNvSpPr/>
              <p:nvPr/>
            </p:nvSpPr>
            <p:spPr>
              <a:xfrm>
                <a:off x="197316" y="4987000"/>
                <a:ext cx="421353" cy="39727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33">
                <a:extLst>
                  <a:ext uri="{FF2B5EF4-FFF2-40B4-BE49-F238E27FC236}">
                    <a16:creationId xmlns:a16="http://schemas.microsoft.com/office/drawing/2014/main" id="{9B900997-67B9-9723-71D1-EB239B48D48D}"/>
                  </a:ext>
                </a:extLst>
              </p:cNvPr>
              <p:cNvSpPr/>
              <p:nvPr/>
            </p:nvSpPr>
            <p:spPr>
              <a:xfrm>
                <a:off x="197317" y="5490110"/>
                <a:ext cx="421353" cy="3972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191AA971-A06A-71A7-8671-F6552774520C}"/>
                  </a:ext>
                </a:extLst>
              </p:cNvPr>
              <p:cNvSpPr/>
              <p:nvPr/>
            </p:nvSpPr>
            <p:spPr>
              <a:xfrm>
                <a:off x="197311" y="5993220"/>
                <a:ext cx="421353" cy="397276"/>
              </a:xfrm>
              <a:prstGeom prst="rect">
                <a:avLst/>
              </a:prstGeom>
              <a:solidFill>
                <a:srgbClr val="EEE4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Tree>
    <p:extLst>
      <p:ext uri="{BB962C8B-B14F-4D97-AF65-F5344CB8AC3E}">
        <p14:creationId xmlns:p14="http://schemas.microsoft.com/office/powerpoint/2010/main" val="4253136026"/>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000" b="1" kern="1200" cap="none" baseline="0">
          <a:solidFill>
            <a:schemeClr val="tx2"/>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orient="horz" pos="278">
          <p15:clr>
            <a:srgbClr val="F26B43"/>
          </p15:clr>
        </p15:guide>
        <p15:guide id="4" pos="7410">
          <p15:clr>
            <a:srgbClr val="F26B43"/>
          </p15:clr>
        </p15:guide>
        <p15:guide id="5" orient="horz" pos="4043">
          <p15:clr>
            <a:srgbClr val="F26B43"/>
          </p15:clr>
        </p15:guide>
        <p15:guide id="6" orient="horz" pos="83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74D3D-283B-47FD-99C3-73170D274F34}"/>
              </a:ext>
            </a:extLst>
          </p:cNvPr>
          <p:cNvSpPr>
            <a:spLocks noGrp="1"/>
          </p:cNvSpPr>
          <p:nvPr>
            <p:ph type="title"/>
          </p:nvPr>
        </p:nvSpPr>
        <p:spPr>
          <a:xfrm>
            <a:off x="431214" y="444799"/>
            <a:ext cx="11332161" cy="852661"/>
          </a:xfrm>
          <a:prstGeom prst="rect">
            <a:avLst/>
          </a:prstGeom>
        </p:spPr>
        <p:txBody>
          <a:bodyPr vert="horz" lIns="108000" tIns="0" rIns="0" bIns="0" rtlCol="0" anchor="t" anchorCtr="0">
            <a:normAutofit/>
          </a:bodyPr>
          <a:lstStyle/>
          <a:p>
            <a:r>
              <a:rPr lang="en-US" dirty="0"/>
              <a:t>Click to edit master title style                        </a:t>
            </a:r>
            <a:endParaRPr lang="en-ZA" dirty="0"/>
          </a:p>
        </p:txBody>
      </p:sp>
      <p:sp>
        <p:nvSpPr>
          <p:cNvPr id="3" name="Text Placeholder 2">
            <a:extLst>
              <a:ext uri="{FF2B5EF4-FFF2-40B4-BE49-F238E27FC236}">
                <a16:creationId xmlns:a16="http://schemas.microsoft.com/office/drawing/2014/main" id="{3C89A7C5-7134-485A-AF07-206B4F5A5617}"/>
              </a:ext>
            </a:extLst>
          </p:cNvPr>
          <p:cNvSpPr>
            <a:spLocks noGrp="1"/>
          </p:cNvSpPr>
          <p:nvPr>
            <p:ph type="body" idx="1"/>
          </p:nvPr>
        </p:nvSpPr>
        <p:spPr>
          <a:xfrm>
            <a:off x="407988" y="1297460"/>
            <a:ext cx="11355387" cy="5120803"/>
          </a:xfrm>
          <a:prstGeom prst="rect">
            <a:avLst/>
          </a:prstGeom>
        </p:spPr>
        <p:txBody>
          <a:bodyPr vert="horz" lIns="10800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Rectangle 8">
            <a:extLst>
              <a:ext uri="{FF2B5EF4-FFF2-40B4-BE49-F238E27FC236}">
                <a16:creationId xmlns:a16="http://schemas.microsoft.com/office/drawing/2014/main" id="{A3050597-614B-418D-ACD7-79CA21FC73E6}"/>
              </a:ext>
            </a:extLst>
          </p:cNvPr>
          <p:cNvSpPr/>
          <p:nvPr userDrawn="1"/>
        </p:nvSpPr>
        <p:spPr>
          <a:xfrm rot="16200000">
            <a:off x="-22403" y="4620808"/>
            <a:ext cx="759072" cy="204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prstClr val="white"/>
                </a:solidFill>
                <a:effectLst/>
                <a:uLnTx/>
                <a:uFillTx/>
                <a:latin typeface="Arial"/>
                <a:ea typeface="+mn-ea"/>
                <a:cs typeface="+mn-cs"/>
              </a:rPr>
              <a:t>© Harmony </a:t>
            </a:r>
            <a:r>
              <a:rPr kumimoji="0" lang="en-ZA" sz="800" b="0" i="0" u="none" strike="noStrike" kern="1200" cap="none" spc="0" normalizeH="0" baseline="0" noProof="0">
                <a:ln>
                  <a:noFill/>
                </a:ln>
                <a:solidFill>
                  <a:srgbClr val="8B8F9E"/>
                </a:solidFill>
                <a:effectLst/>
                <a:uLnTx/>
                <a:uFillTx/>
                <a:latin typeface="Arial"/>
                <a:ea typeface="+mn-ea"/>
                <a:cs typeface="+mn-cs"/>
              </a:rPr>
              <a:t>	</a:t>
            </a:r>
            <a:endParaRPr kumimoji="0" lang="en-ZA" sz="800" b="0" i="0" u="none" strike="noStrike" kern="1200" cap="none" spc="0" normalizeH="0" baseline="0" noProof="0">
              <a:ln>
                <a:noFill/>
              </a:ln>
              <a:solidFill>
                <a:prstClr val="white"/>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1056A48-0637-4959-AB90-56C865F3557A}"/>
              </a:ext>
            </a:extLst>
          </p:cNvPr>
          <p:cNvSpPr>
            <a:spLocks noGrp="1"/>
          </p:cNvSpPr>
          <p:nvPr>
            <p:ph type="sldNum" sz="quarter" idx="4"/>
          </p:nvPr>
        </p:nvSpPr>
        <p:spPr>
          <a:xfrm>
            <a:off x="11148786" y="516414"/>
            <a:ext cx="612000" cy="216000"/>
          </a:xfrm>
          <a:prstGeom prst="rect">
            <a:avLst/>
          </a:prstGeom>
        </p:spPr>
        <p:txBody>
          <a:bodyPr vert="horz" lIns="0" tIns="0" rIns="0" bIns="0" rtlCol="0" anchor="ctr"/>
          <a:lstStyle>
            <a:lvl1pPr algn="r">
              <a:defRPr sz="800" b="0">
                <a:solidFill>
                  <a:schemeClr val="tx2"/>
                </a:solidFill>
              </a:defRPr>
            </a:lvl1pPr>
          </a:lstStyle>
          <a:p>
            <a:pPr>
              <a:defRPr/>
            </a:pPr>
            <a:r>
              <a:rPr lang="en-ZA" dirty="0"/>
              <a:t>Slide </a:t>
            </a:r>
            <a:fld id="{5B6EEBB3-9C62-4929-8C97-A45554614B7B}" type="slidenum">
              <a:rPr lang="en-ZA" smtClean="0"/>
              <a:pPr>
                <a:defRPr/>
              </a:pPr>
              <a:t>‹#›</a:t>
            </a:fld>
            <a:endParaRPr lang="en-ZA" sz="1200" dirty="0"/>
          </a:p>
        </p:txBody>
      </p:sp>
      <p:sp>
        <p:nvSpPr>
          <p:cNvPr id="5" name="Footer Placeholder 4">
            <a:extLst>
              <a:ext uri="{FF2B5EF4-FFF2-40B4-BE49-F238E27FC236}">
                <a16:creationId xmlns:a16="http://schemas.microsoft.com/office/drawing/2014/main" id="{D826F22B-1410-4B25-A1A6-38709EED69C6}"/>
              </a:ext>
            </a:extLst>
          </p:cNvPr>
          <p:cNvSpPr>
            <a:spLocks noGrp="1"/>
          </p:cNvSpPr>
          <p:nvPr>
            <p:ph type="ftr" sz="quarter" idx="3"/>
          </p:nvPr>
        </p:nvSpPr>
        <p:spPr>
          <a:xfrm>
            <a:off x="432000" y="195370"/>
            <a:ext cx="6732000" cy="216000"/>
          </a:xfrm>
          <a:prstGeom prst="rect">
            <a:avLst/>
          </a:prstGeom>
        </p:spPr>
        <p:txBody>
          <a:bodyPr vert="horz" lIns="108000" tIns="0" rIns="0" bIns="0" rtlCol="0" anchor="ctr" anchorCtr="0"/>
          <a:lstStyle>
            <a:lvl1pPr algn="l">
              <a:defRPr sz="800" baseline="0">
                <a:solidFill>
                  <a:schemeClr val="tx2"/>
                </a:solidFill>
              </a:defRPr>
            </a:lvl1pPr>
          </a:lstStyle>
          <a:p>
            <a:pPr>
              <a:defRPr/>
            </a:pPr>
            <a:r>
              <a:rPr lang="en-ZA" dirty="0"/>
              <a:t>FY25 Annual Results </a:t>
            </a:r>
          </a:p>
        </p:txBody>
      </p:sp>
      <p:pic>
        <p:nvPicPr>
          <p:cNvPr id="7" name="Graphic 6">
            <a:extLst>
              <a:ext uri="{FF2B5EF4-FFF2-40B4-BE49-F238E27FC236}">
                <a16:creationId xmlns:a16="http://schemas.microsoft.com/office/drawing/2014/main" id="{5A79BFB6-7F30-5D89-8EA8-1F516839433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774082" y="172200"/>
            <a:ext cx="1031761" cy="349429"/>
          </a:xfrm>
          <a:prstGeom prst="rect">
            <a:avLst/>
          </a:prstGeom>
        </p:spPr>
      </p:pic>
      <p:grpSp>
        <p:nvGrpSpPr>
          <p:cNvPr id="4" name="Group 3">
            <a:extLst>
              <a:ext uri="{FF2B5EF4-FFF2-40B4-BE49-F238E27FC236}">
                <a16:creationId xmlns:a16="http://schemas.microsoft.com/office/drawing/2014/main" id="{0B44BAF6-171D-A570-9FA5-723426BBD19D}"/>
              </a:ext>
            </a:extLst>
          </p:cNvPr>
          <p:cNvGrpSpPr/>
          <p:nvPr userDrawn="1"/>
        </p:nvGrpSpPr>
        <p:grpSpPr>
          <a:xfrm>
            <a:off x="-776177" y="0"/>
            <a:ext cx="446564" cy="3434310"/>
            <a:chOff x="-776177" y="0"/>
            <a:chExt cx="446564" cy="3434310"/>
          </a:xfrm>
        </p:grpSpPr>
        <p:sp>
          <p:nvSpPr>
            <p:cNvPr id="8" name="Rectangle 7">
              <a:extLst>
                <a:ext uri="{FF2B5EF4-FFF2-40B4-BE49-F238E27FC236}">
                  <a16:creationId xmlns:a16="http://schemas.microsoft.com/office/drawing/2014/main" id="{54FF59F6-C860-0D32-A360-D3AEF30F5572}"/>
                </a:ext>
              </a:extLst>
            </p:cNvPr>
            <p:cNvSpPr/>
            <p:nvPr/>
          </p:nvSpPr>
          <p:spPr>
            <a:xfrm>
              <a:off x="-776177" y="0"/>
              <a:ext cx="446564" cy="3434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0" name="Group 9">
              <a:extLst>
                <a:ext uri="{FF2B5EF4-FFF2-40B4-BE49-F238E27FC236}">
                  <a16:creationId xmlns:a16="http://schemas.microsoft.com/office/drawing/2014/main" id="{8D7B05C9-D55D-EB33-E5AE-54DAB3B9C17A}"/>
                </a:ext>
              </a:extLst>
            </p:cNvPr>
            <p:cNvGrpSpPr/>
            <p:nvPr/>
          </p:nvGrpSpPr>
          <p:grpSpPr>
            <a:xfrm>
              <a:off x="-695825" y="85054"/>
              <a:ext cx="278521" cy="3255626"/>
              <a:chOff x="197310" y="1465230"/>
              <a:chExt cx="421360" cy="4925266"/>
            </a:xfrm>
          </p:grpSpPr>
          <p:sp>
            <p:nvSpPr>
              <p:cNvPr id="25" name="Rectangle 24">
                <a:extLst>
                  <a:ext uri="{FF2B5EF4-FFF2-40B4-BE49-F238E27FC236}">
                    <a16:creationId xmlns:a16="http://schemas.microsoft.com/office/drawing/2014/main" id="{F5FD5BFF-F45B-DB49-0090-5DF7A88D9DF4}"/>
                  </a:ext>
                </a:extLst>
              </p:cNvPr>
              <p:cNvSpPr/>
              <p:nvPr/>
            </p:nvSpPr>
            <p:spPr>
              <a:xfrm>
                <a:off x="197311" y="1465230"/>
                <a:ext cx="421353" cy="3972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DCCE5839-7251-34C9-68CC-B75AA6ECC440}"/>
                  </a:ext>
                </a:extLst>
              </p:cNvPr>
              <p:cNvSpPr/>
              <p:nvPr/>
            </p:nvSpPr>
            <p:spPr>
              <a:xfrm>
                <a:off x="197310" y="1968340"/>
                <a:ext cx="421353" cy="3972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a:extLst>
                  <a:ext uri="{FF2B5EF4-FFF2-40B4-BE49-F238E27FC236}">
                    <a16:creationId xmlns:a16="http://schemas.microsoft.com/office/drawing/2014/main" id="{1AED3F21-4DD2-38D6-8AA5-51FA1606DA4A}"/>
                  </a:ext>
                </a:extLst>
              </p:cNvPr>
              <p:cNvSpPr/>
              <p:nvPr/>
            </p:nvSpPr>
            <p:spPr>
              <a:xfrm>
                <a:off x="197311" y="2471450"/>
                <a:ext cx="421353" cy="397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id="{09D2A837-B685-7216-71ED-F043357FCF81}"/>
                  </a:ext>
                </a:extLst>
              </p:cNvPr>
              <p:cNvSpPr/>
              <p:nvPr/>
            </p:nvSpPr>
            <p:spPr>
              <a:xfrm>
                <a:off x="197312" y="2974560"/>
                <a:ext cx="421353" cy="3972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a:extLst>
                  <a:ext uri="{FF2B5EF4-FFF2-40B4-BE49-F238E27FC236}">
                    <a16:creationId xmlns:a16="http://schemas.microsoft.com/office/drawing/2014/main" id="{61D6316D-75EF-6254-D40C-652E0C3794A2}"/>
                  </a:ext>
                </a:extLst>
              </p:cNvPr>
              <p:cNvSpPr/>
              <p:nvPr/>
            </p:nvSpPr>
            <p:spPr>
              <a:xfrm>
                <a:off x="197313" y="3477670"/>
                <a:ext cx="421353" cy="39727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a:extLst>
                  <a:ext uri="{FF2B5EF4-FFF2-40B4-BE49-F238E27FC236}">
                    <a16:creationId xmlns:a16="http://schemas.microsoft.com/office/drawing/2014/main" id="{1ADD7BD9-8CF8-5B30-5608-7EB20B4E7575}"/>
                  </a:ext>
                </a:extLst>
              </p:cNvPr>
              <p:cNvSpPr/>
              <p:nvPr/>
            </p:nvSpPr>
            <p:spPr>
              <a:xfrm>
                <a:off x="197314" y="3980780"/>
                <a:ext cx="421353" cy="3972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ectangle 31">
                <a:extLst>
                  <a:ext uri="{FF2B5EF4-FFF2-40B4-BE49-F238E27FC236}">
                    <a16:creationId xmlns:a16="http://schemas.microsoft.com/office/drawing/2014/main" id="{CA46DD51-7808-C022-C02C-983F849B4A61}"/>
                  </a:ext>
                </a:extLst>
              </p:cNvPr>
              <p:cNvSpPr/>
              <p:nvPr/>
            </p:nvSpPr>
            <p:spPr>
              <a:xfrm>
                <a:off x="197315" y="4483890"/>
                <a:ext cx="421353" cy="39727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a:extLst>
                  <a:ext uri="{FF2B5EF4-FFF2-40B4-BE49-F238E27FC236}">
                    <a16:creationId xmlns:a16="http://schemas.microsoft.com/office/drawing/2014/main" id="{E55F5D9E-4325-597C-DA97-018D385CA835}"/>
                  </a:ext>
                </a:extLst>
              </p:cNvPr>
              <p:cNvSpPr/>
              <p:nvPr/>
            </p:nvSpPr>
            <p:spPr>
              <a:xfrm>
                <a:off x="197316" y="4987000"/>
                <a:ext cx="421353" cy="39727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33">
                <a:extLst>
                  <a:ext uri="{FF2B5EF4-FFF2-40B4-BE49-F238E27FC236}">
                    <a16:creationId xmlns:a16="http://schemas.microsoft.com/office/drawing/2014/main" id="{9B900997-67B9-9723-71D1-EB239B48D48D}"/>
                  </a:ext>
                </a:extLst>
              </p:cNvPr>
              <p:cNvSpPr/>
              <p:nvPr/>
            </p:nvSpPr>
            <p:spPr>
              <a:xfrm>
                <a:off x="197317" y="5490110"/>
                <a:ext cx="421353" cy="3972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191AA971-A06A-71A7-8671-F6552774520C}"/>
                  </a:ext>
                </a:extLst>
              </p:cNvPr>
              <p:cNvSpPr/>
              <p:nvPr/>
            </p:nvSpPr>
            <p:spPr>
              <a:xfrm>
                <a:off x="197311" y="5993220"/>
                <a:ext cx="421353" cy="397276"/>
              </a:xfrm>
              <a:prstGeom prst="rect">
                <a:avLst/>
              </a:prstGeom>
              <a:solidFill>
                <a:srgbClr val="EEE4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Tree>
    <p:extLst>
      <p:ext uri="{BB962C8B-B14F-4D97-AF65-F5344CB8AC3E}">
        <p14:creationId xmlns:p14="http://schemas.microsoft.com/office/powerpoint/2010/main" val="3461310453"/>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000" b="1" kern="1200" cap="none" baseline="0">
          <a:solidFill>
            <a:schemeClr val="tx2"/>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orient="horz" pos="278">
          <p15:clr>
            <a:srgbClr val="F26B43"/>
          </p15:clr>
        </p15:guide>
        <p15:guide id="4" pos="7410">
          <p15:clr>
            <a:srgbClr val="F26B43"/>
          </p15:clr>
        </p15:guide>
        <p15:guide id="5" orient="horz" pos="4043">
          <p15:clr>
            <a:srgbClr val="F26B43"/>
          </p15:clr>
        </p15:guide>
        <p15:guide id="6" orient="horz" pos="83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74D3D-283B-47FD-99C3-73170D274F34}"/>
              </a:ext>
            </a:extLst>
          </p:cNvPr>
          <p:cNvSpPr>
            <a:spLocks noGrp="1"/>
          </p:cNvSpPr>
          <p:nvPr>
            <p:ph type="title"/>
          </p:nvPr>
        </p:nvSpPr>
        <p:spPr>
          <a:xfrm>
            <a:off x="431214" y="444799"/>
            <a:ext cx="11332161" cy="852661"/>
          </a:xfrm>
          <a:prstGeom prst="rect">
            <a:avLst/>
          </a:prstGeom>
        </p:spPr>
        <p:txBody>
          <a:bodyPr vert="horz" lIns="108000" tIns="0" rIns="0" bIns="0" rtlCol="0" anchor="t" anchorCtr="0">
            <a:normAutofit/>
          </a:bodyPr>
          <a:lstStyle/>
          <a:p>
            <a:r>
              <a:rPr lang="en-US" dirty="0"/>
              <a:t>Click to edit master title style                        </a:t>
            </a:r>
            <a:endParaRPr lang="en-ZA" dirty="0"/>
          </a:p>
        </p:txBody>
      </p:sp>
      <p:sp>
        <p:nvSpPr>
          <p:cNvPr id="3" name="Text Placeholder 2">
            <a:extLst>
              <a:ext uri="{FF2B5EF4-FFF2-40B4-BE49-F238E27FC236}">
                <a16:creationId xmlns:a16="http://schemas.microsoft.com/office/drawing/2014/main" id="{3C89A7C5-7134-485A-AF07-206B4F5A5617}"/>
              </a:ext>
            </a:extLst>
          </p:cNvPr>
          <p:cNvSpPr>
            <a:spLocks noGrp="1"/>
          </p:cNvSpPr>
          <p:nvPr>
            <p:ph type="body" idx="1"/>
          </p:nvPr>
        </p:nvSpPr>
        <p:spPr>
          <a:xfrm>
            <a:off x="407988" y="1297460"/>
            <a:ext cx="11355387" cy="5120803"/>
          </a:xfrm>
          <a:prstGeom prst="rect">
            <a:avLst/>
          </a:prstGeom>
        </p:spPr>
        <p:txBody>
          <a:bodyPr vert="horz" lIns="10800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Rectangle 8">
            <a:extLst>
              <a:ext uri="{FF2B5EF4-FFF2-40B4-BE49-F238E27FC236}">
                <a16:creationId xmlns:a16="http://schemas.microsoft.com/office/drawing/2014/main" id="{A3050597-614B-418D-ACD7-79CA21FC73E6}"/>
              </a:ext>
            </a:extLst>
          </p:cNvPr>
          <p:cNvSpPr/>
          <p:nvPr userDrawn="1"/>
        </p:nvSpPr>
        <p:spPr>
          <a:xfrm rot="16200000">
            <a:off x="-22403" y="4620808"/>
            <a:ext cx="759072" cy="204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white"/>
                </a:solidFill>
                <a:effectLst/>
                <a:uLnTx/>
                <a:uFillTx/>
                <a:latin typeface="Arial"/>
                <a:ea typeface="+mn-ea"/>
                <a:cs typeface="+mn-cs"/>
              </a:rPr>
              <a:t>© Harmony </a:t>
            </a:r>
            <a:r>
              <a:rPr kumimoji="0" lang="en-ZA" sz="800" b="0" i="0" u="none" strike="noStrike" kern="1200" cap="none" spc="0" normalizeH="0" baseline="0" noProof="0" dirty="0">
                <a:ln>
                  <a:noFill/>
                </a:ln>
                <a:solidFill>
                  <a:srgbClr val="8B8F9E"/>
                </a:solidFill>
                <a:effectLst/>
                <a:uLnTx/>
                <a:uFillTx/>
                <a:latin typeface="Arial"/>
                <a:ea typeface="+mn-ea"/>
                <a:cs typeface="+mn-cs"/>
              </a:rPr>
              <a:t>	</a:t>
            </a:r>
            <a:endParaRPr kumimoji="0" lang="en-ZA"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1056A48-0637-4959-AB90-56C865F3557A}"/>
              </a:ext>
            </a:extLst>
          </p:cNvPr>
          <p:cNvSpPr>
            <a:spLocks noGrp="1"/>
          </p:cNvSpPr>
          <p:nvPr>
            <p:ph type="sldNum" sz="quarter" idx="4"/>
          </p:nvPr>
        </p:nvSpPr>
        <p:spPr>
          <a:xfrm>
            <a:off x="11148786" y="516414"/>
            <a:ext cx="612000" cy="216000"/>
          </a:xfrm>
          <a:prstGeom prst="rect">
            <a:avLst/>
          </a:prstGeom>
        </p:spPr>
        <p:txBody>
          <a:bodyPr vert="horz" lIns="0" tIns="0" rIns="0" bIns="0" rtlCol="0" anchor="ctr"/>
          <a:lstStyle>
            <a:lvl1pPr algn="r">
              <a:defRPr sz="800" b="0">
                <a:solidFill>
                  <a:schemeClr val="tx2"/>
                </a:solidFill>
              </a:defRPr>
            </a:lvl1pPr>
          </a:lstStyle>
          <a:p>
            <a:pPr>
              <a:defRPr/>
            </a:pPr>
            <a:fld id="{5B6EEBB3-9C62-4929-8C97-A45554614B7B}" type="slidenum">
              <a:rPr lang="en-ZA" smtClean="0"/>
              <a:pPr>
                <a:defRPr/>
              </a:pPr>
              <a:t>‹#›</a:t>
            </a:fld>
            <a:endParaRPr lang="en-ZA" sz="1200" dirty="0"/>
          </a:p>
        </p:txBody>
      </p:sp>
      <p:sp>
        <p:nvSpPr>
          <p:cNvPr id="5" name="Footer Placeholder 4">
            <a:extLst>
              <a:ext uri="{FF2B5EF4-FFF2-40B4-BE49-F238E27FC236}">
                <a16:creationId xmlns:a16="http://schemas.microsoft.com/office/drawing/2014/main" id="{D826F22B-1410-4B25-A1A6-38709EED69C6}"/>
              </a:ext>
            </a:extLst>
          </p:cNvPr>
          <p:cNvSpPr>
            <a:spLocks noGrp="1"/>
          </p:cNvSpPr>
          <p:nvPr>
            <p:ph type="ftr" sz="quarter" idx="3"/>
          </p:nvPr>
        </p:nvSpPr>
        <p:spPr>
          <a:xfrm>
            <a:off x="432000" y="195370"/>
            <a:ext cx="6732000" cy="216000"/>
          </a:xfrm>
          <a:prstGeom prst="rect">
            <a:avLst/>
          </a:prstGeom>
        </p:spPr>
        <p:txBody>
          <a:bodyPr vert="horz" lIns="108000" tIns="0" rIns="0" bIns="0" rtlCol="0" anchor="ctr" anchorCtr="0"/>
          <a:lstStyle>
            <a:lvl1pPr algn="l">
              <a:defRPr sz="800" baseline="0">
                <a:solidFill>
                  <a:schemeClr val="tx2"/>
                </a:solidFill>
              </a:defRPr>
            </a:lvl1pPr>
          </a:lstStyle>
          <a:p>
            <a:pPr>
              <a:defRPr/>
            </a:pPr>
            <a:r>
              <a:rPr lang="en-ZA"/>
              <a:t>Investor brief – September 2025</a:t>
            </a:r>
            <a:endParaRPr lang="en-ZA" dirty="0"/>
          </a:p>
        </p:txBody>
      </p:sp>
      <p:pic>
        <p:nvPicPr>
          <p:cNvPr id="7" name="Graphic 6">
            <a:extLst>
              <a:ext uri="{FF2B5EF4-FFF2-40B4-BE49-F238E27FC236}">
                <a16:creationId xmlns:a16="http://schemas.microsoft.com/office/drawing/2014/main" id="{5A79BFB6-7F30-5D89-8EA8-1F51683943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74082" y="172200"/>
            <a:ext cx="1031761" cy="349429"/>
          </a:xfrm>
          <a:prstGeom prst="rect">
            <a:avLst/>
          </a:prstGeom>
        </p:spPr>
      </p:pic>
      <p:grpSp>
        <p:nvGrpSpPr>
          <p:cNvPr id="4" name="Group 3">
            <a:extLst>
              <a:ext uri="{FF2B5EF4-FFF2-40B4-BE49-F238E27FC236}">
                <a16:creationId xmlns:a16="http://schemas.microsoft.com/office/drawing/2014/main" id="{0B44BAF6-171D-A570-9FA5-723426BBD19D}"/>
              </a:ext>
            </a:extLst>
          </p:cNvPr>
          <p:cNvGrpSpPr/>
          <p:nvPr userDrawn="1"/>
        </p:nvGrpSpPr>
        <p:grpSpPr>
          <a:xfrm>
            <a:off x="-776177" y="0"/>
            <a:ext cx="446564" cy="3434310"/>
            <a:chOff x="-776177" y="0"/>
            <a:chExt cx="446564" cy="3434310"/>
          </a:xfrm>
        </p:grpSpPr>
        <p:sp>
          <p:nvSpPr>
            <p:cNvPr id="8" name="Rectangle 7">
              <a:extLst>
                <a:ext uri="{FF2B5EF4-FFF2-40B4-BE49-F238E27FC236}">
                  <a16:creationId xmlns:a16="http://schemas.microsoft.com/office/drawing/2014/main" id="{54FF59F6-C860-0D32-A360-D3AEF30F5572}"/>
                </a:ext>
              </a:extLst>
            </p:cNvPr>
            <p:cNvSpPr/>
            <p:nvPr/>
          </p:nvSpPr>
          <p:spPr>
            <a:xfrm>
              <a:off x="-776177" y="0"/>
              <a:ext cx="446564" cy="3434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0" name="Group 9">
              <a:extLst>
                <a:ext uri="{FF2B5EF4-FFF2-40B4-BE49-F238E27FC236}">
                  <a16:creationId xmlns:a16="http://schemas.microsoft.com/office/drawing/2014/main" id="{8D7B05C9-D55D-EB33-E5AE-54DAB3B9C17A}"/>
                </a:ext>
              </a:extLst>
            </p:cNvPr>
            <p:cNvGrpSpPr/>
            <p:nvPr/>
          </p:nvGrpSpPr>
          <p:grpSpPr>
            <a:xfrm>
              <a:off x="-695825" y="85054"/>
              <a:ext cx="278521" cy="3255626"/>
              <a:chOff x="197310" y="1465230"/>
              <a:chExt cx="421360" cy="4925266"/>
            </a:xfrm>
          </p:grpSpPr>
          <p:sp>
            <p:nvSpPr>
              <p:cNvPr id="25" name="Rectangle 24">
                <a:extLst>
                  <a:ext uri="{FF2B5EF4-FFF2-40B4-BE49-F238E27FC236}">
                    <a16:creationId xmlns:a16="http://schemas.microsoft.com/office/drawing/2014/main" id="{F5FD5BFF-F45B-DB49-0090-5DF7A88D9DF4}"/>
                  </a:ext>
                </a:extLst>
              </p:cNvPr>
              <p:cNvSpPr/>
              <p:nvPr/>
            </p:nvSpPr>
            <p:spPr>
              <a:xfrm>
                <a:off x="197311" y="1465230"/>
                <a:ext cx="421353" cy="3972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DCCE5839-7251-34C9-68CC-B75AA6ECC440}"/>
                  </a:ext>
                </a:extLst>
              </p:cNvPr>
              <p:cNvSpPr/>
              <p:nvPr/>
            </p:nvSpPr>
            <p:spPr>
              <a:xfrm>
                <a:off x="197310" y="1968340"/>
                <a:ext cx="421353" cy="3972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a:extLst>
                  <a:ext uri="{FF2B5EF4-FFF2-40B4-BE49-F238E27FC236}">
                    <a16:creationId xmlns:a16="http://schemas.microsoft.com/office/drawing/2014/main" id="{1AED3F21-4DD2-38D6-8AA5-51FA1606DA4A}"/>
                  </a:ext>
                </a:extLst>
              </p:cNvPr>
              <p:cNvSpPr/>
              <p:nvPr/>
            </p:nvSpPr>
            <p:spPr>
              <a:xfrm>
                <a:off x="197311" y="2471450"/>
                <a:ext cx="421353" cy="397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id="{09D2A837-B685-7216-71ED-F043357FCF81}"/>
                  </a:ext>
                </a:extLst>
              </p:cNvPr>
              <p:cNvSpPr/>
              <p:nvPr/>
            </p:nvSpPr>
            <p:spPr>
              <a:xfrm>
                <a:off x="197312" y="2974560"/>
                <a:ext cx="421353" cy="3972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a:extLst>
                  <a:ext uri="{FF2B5EF4-FFF2-40B4-BE49-F238E27FC236}">
                    <a16:creationId xmlns:a16="http://schemas.microsoft.com/office/drawing/2014/main" id="{61D6316D-75EF-6254-D40C-652E0C3794A2}"/>
                  </a:ext>
                </a:extLst>
              </p:cNvPr>
              <p:cNvSpPr/>
              <p:nvPr/>
            </p:nvSpPr>
            <p:spPr>
              <a:xfrm>
                <a:off x="197313" y="3477670"/>
                <a:ext cx="421353" cy="39727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a:extLst>
                  <a:ext uri="{FF2B5EF4-FFF2-40B4-BE49-F238E27FC236}">
                    <a16:creationId xmlns:a16="http://schemas.microsoft.com/office/drawing/2014/main" id="{1ADD7BD9-8CF8-5B30-5608-7EB20B4E7575}"/>
                  </a:ext>
                </a:extLst>
              </p:cNvPr>
              <p:cNvSpPr/>
              <p:nvPr/>
            </p:nvSpPr>
            <p:spPr>
              <a:xfrm>
                <a:off x="197314" y="3980780"/>
                <a:ext cx="421353" cy="3972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ectangle 31">
                <a:extLst>
                  <a:ext uri="{FF2B5EF4-FFF2-40B4-BE49-F238E27FC236}">
                    <a16:creationId xmlns:a16="http://schemas.microsoft.com/office/drawing/2014/main" id="{CA46DD51-7808-C022-C02C-983F849B4A61}"/>
                  </a:ext>
                </a:extLst>
              </p:cNvPr>
              <p:cNvSpPr/>
              <p:nvPr/>
            </p:nvSpPr>
            <p:spPr>
              <a:xfrm>
                <a:off x="197315" y="4483890"/>
                <a:ext cx="421353" cy="39727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a:extLst>
                  <a:ext uri="{FF2B5EF4-FFF2-40B4-BE49-F238E27FC236}">
                    <a16:creationId xmlns:a16="http://schemas.microsoft.com/office/drawing/2014/main" id="{E55F5D9E-4325-597C-DA97-018D385CA835}"/>
                  </a:ext>
                </a:extLst>
              </p:cNvPr>
              <p:cNvSpPr/>
              <p:nvPr/>
            </p:nvSpPr>
            <p:spPr>
              <a:xfrm>
                <a:off x="197316" y="4987000"/>
                <a:ext cx="421353" cy="39727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33">
                <a:extLst>
                  <a:ext uri="{FF2B5EF4-FFF2-40B4-BE49-F238E27FC236}">
                    <a16:creationId xmlns:a16="http://schemas.microsoft.com/office/drawing/2014/main" id="{9B900997-67B9-9723-71D1-EB239B48D48D}"/>
                  </a:ext>
                </a:extLst>
              </p:cNvPr>
              <p:cNvSpPr/>
              <p:nvPr/>
            </p:nvSpPr>
            <p:spPr>
              <a:xfrm>
                <a:off x="197317" y="5490110"/>
                <a:ext cx="421353" cy="3972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191AA971-A06A-71A7-8671-F6552774520C}"/>
                  </a:ext>
                </a:extLst>
              </p:cNvPr>
              <p:cNvSpPr/>
              <p:nvPr/>
            </p:nvSpPr>
            <p:spPr>
              <a:xfrm>
                <a:off x="197311" y="5993220"/>
                <a:ext cx="421353" cy="397276"/>
              </a:xfrm>
              <a:prstGeom prst="rect">
                <a:avLst/>
              </a:prstGeom>
              <a:solidFill>
                <a:srgbClr val="EEE4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Tree>
    <p:extLst>
      <p:ext uri="{BB962C8B-B14F-4D97-AF65-F5344CB8AC3E}">
        <p14:creationId xmlns:p14="http://schemas.microsoft.com/office/powerpoint/2010/main" val="232493077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000" b="1" kern="1200" cap="none" baseline="0">
          <a:solidFill>
            <a:schemeClr val="tx2"/>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orient="horz" pos="278">
          <p15:clr>
            <a:srgbClr val="F26B43"/>
          </p15:clr>
        </p15:guide>
        <p15:guide id="4" pos="7410">
          <p15:clr>
            <a:srgbClr val="F26B43"/>
          </p15:clr>
        </p15:guide>
        <p15:guide id="5" orient="horz" pos="4043">
          <p15:clr>
            <a:srgbClr val="F26B43"/>
          </p15:clr>
        </p15:guide>
        <p15:guide id="6" orient="horz" pos="8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image" Target="../media/image65.jpeg"/><Relationship Id="rId7" Type="http://schemas.openxmlformats.org/officeDocument/2006/relationships/image" Target="../media/image69.svg"/><Relationship Id="rId12" Type="http://schemas.openxmlformats.org/officeDocument/2006/relationships/image" Target="../media/image74.png"/><Relationship Id="rId17" Type="http://schemas.openxmlformats.org/officeDocument/2006/relationships/image" Target="../media/image79.svg"/><Relationship Id="rId2" Type="http://schemas.openxmlformats.org/officeDocument/2006/relationships/notesSlide" Target="../notesSlides/notesSlide13.xml"/><Relationship Id="rId16"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5" Type="http://schemas.openxmlformats.org/officeDocument/2006/relationships/image" Target="../media/image7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 Id="rId14"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82.jpeg"/><Relationship Id="rId4" Type="http://schemas.openxmlformats.org/officeDocument/2006/relationships/image" Target="../media/image81.jpeg"/></Relationships>
</file>

<file path=ppt/slides/_rels/slide1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4.jpeg"/></Relationships>
</file>

<file path=ppt/slides/_rels/slide1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16.xml"/><Relationship Id="rId7" Type="http://schemas.openxmlformats.org/officeDocument/2006/relationships/image" Target="../media/image88.sv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 Id="rId9" Type="http://schemas.openxmlformats.org/officeDocument/2006/relationships/image" Target="../media/image9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jpeg"/><Relationship Id="rId7" Type="http://schemas.openxmlformats.org/officeDocument/2006/relationships/image" Target="../media/image95.sv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svg"/></Relationships>
</file>

<file path=ppt/slides/_rels/slide1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0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hyperlink" Target="mailto:harmonyir@harmony.co.za" TargetMode="External"/><Relationship Id="rId7" Type="http://schemas.openxmlformats.org/officeDocument/2006/relationships/image" Target="../media/image105.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26" Type="http://schemas.openxmlformats.org/officeDocument/2006/relationships/image" Target="../media/image44.sv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3.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13.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sv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 Id="rId27"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47.jpeg"/><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61.sv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A7DAE-B0B0-5382-DD22-F571DC321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478DC-C685-9915-4370-4ACAF7BB743E}"/>
              </a:ext>
            </a:extLst>
          </p:cNvPr>
          <p:cNvSpPr>
            <a:spLocks noGrp="1"/>
          </p:cNvSpPr>
          <p:nvPr>
            <p:ph type="ctrTitle"/>
          </p:nvPr>
        </p:nvSpPr>
        <p:spPr>
          <a:xfrm>
            <a:off x="746053" y="2636838"/>
            <a:ext cx="4543200" cy="2849566"/>
          </a:xfrm>
        </p:spPr>
        <p:txBody>
          <a:bodyPr anchor="ctr" anchorCtr="0"/>
          <a:lstStyle/>
          <a:p>
            <a:pPr>
              <a:lnSpc>
                <a:spcPct val="100000"/>
              </a:lnSpc>
            </a:pPr>
            <a:r>
              <a:rPr lang="en-US" sz="4400" dirty="0">
                <a:solidFill>
                  <a:schemeClr val="tx1">
                    <a:lumMod val="65000"/>
                    <a:lumOff val="35000"/>
                  </a:schemeClr>
                </a:solidFill>
              </a:rPr>
              <a:t>MINING forum </a:t>
            </a:r>
            <a:r>
              <a:rPr lang="en-US" sz="4400" dirty="0">
                <a:solidFill>
                  <a:schemeClr val="accent1"/>
                </a:solidFill>
              </a:rPr>
              <a:t>Americas</a:t>
            </a:r>
            <a:br>
              <a:rPr lang="en-US" sz="4400" dirty="0">
                <a:solidFill>
                  <a:schemeClr val="accent1"/>
                </a:solidFill>
              </a:rPr>
            </a:br>
            <a:br>
              <a:rPr lang="en-US" sz="1800" dirty="0">
                <a:solidFill>
                  <a:schemeClr val="accent1"/>
                </a:solidFill>
              </a:rPr>
            </a:br>
            <a:r>
              <a:rPr lang="en-US" sz="2000" dirty="0">
                <a:solidFill>
                  <a:schemeClr val="tx1">
                    <a:lumMod val="65000"/>
                    <a:lumOff val="35000"/>
                  </a:schemeClr>
                </a:solidFill>
              </a:rPr>
              <a:t>Beyers Nel, CEO</a:t>
            </a:r>
            <a:br>
              <a:rPr lang="en-US" sz="1800" dirty="0">
                <a:solidFill>
                  <a:schemeClr val="accent1"/>
                </a:solidFill>
              </a:rPr>
            </a:br>
            <a:br>
              <a:rPr lang="en-US" sz="1800" dirty="0">
                <a:solidFill>
                  <a:schemeClr val="accent1"/>
                </a:solidFill>
              </a:rPr>
            </a:br>
            <a:r>
              <a:rPr lang="en-US" sz="1400" b="0" dirty="0">
                <a:solidFill>
                  <a:schemeClr val="tx1">
                    <a:lumMod val="65000"/>
                    <a:lumOff val="35000"/>
                  </a:schemeClr>
                </a:solidFill>
              </a:rPr>
              <a:t>15 September 2025</a:t>
            </a:r>
            <a:endParaRPr lang="en-ZA" sz="2000" b="0" dirty="0">
              <a:solidFill>
                <a:schemeClr val="tx1">
                  <a:lumMod val="65000"/>
                  <a:lumOff val="35000"/>
                </a:schemeClr>
              </a:solidFill>
            </a:endParaRPr>
          </a:p>
        </p:txBody>
      </p:sp>
    </p:spTree>
    <p:extLst>
      <p:ext uri="{BB962C8B-B14F-4D97-AF65-F5344CB8AC3E}">
        <p14:creationId xmlns:p14="http://schemas.microsoft.com/office/powerpoint/2010/main" val="283242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BB6C1-A9BF-1472-E9A4-43307BF46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CAE8E-7655-7064-F601-6E8B75E3C01F}"/>
              </a:ext>
            </a:extLst>
          </p:cNvPr>
          <p:cNvSpPr>
            <a:spLocks noGrp="1"/>
          </p:cNvSpPr>
          <p:nvPr>
            <p:ph type="title"/>
          </p:nvPr>
        </p:nvSpPr>
        <p:spPr/>
        <p:txBody>
          <a:bodyPr/>
          <a:lstStyle/>
          <a:p>
            <a:r>
              <a:rPr lang="en-US" dirty="0"/>
              <a:t>Gold remains core. Copper provides growth</a:t>
            </a:r>
            <a:endParaRPr lang="en-ZA" dirty="0"/>
          </a:p>
        </p:txBody>
      </p:sp>
      <p:sp>
        <p:nvSpPr>
          <p:cNvPr id="3" name="Slide Number Placeholder 2">
            <a:extLst>
              <a:ext uri="{FF2B5EF4-FFF2-40B4-BE49-F238E27FC236}">
                <a16:creationId xmlns:a16="http://schemas.microsoft.com/office/drawing/2014/main" id="{CB0032D8-83C5-330C-C88F-5AC5EEEFEA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E48C8D2-9602-C0E0-3A07-4B3401CF0C7F}"/>
              </a:ext>
            </a:extLst>
          </p:cNvPr>
          <p:cNvSpPr txBox="1"/>
          <p:nvPr/>
        </p:nvSpPr>
        <p:spPr>
          <a:xfrm>
            <a:off x="407988" y="6187430"/>
            <a:ext cx="3540009" cy="461665"/>
          </a:xfrm>
          <a:prstGeom prst="rect">
            <a:avLst/>
          </a:prstGeom>
          <a:noFill/>
        </p:spPr>
        <p:txBody>
          <a:bodyPr wrap="square" rtlCol="0">
            <a:spAutoFit/>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en-ZA" sz="800" b="0" i="1" u="none" strike="noStrike" kern="1200" cap="none" spc="0" normalizeH="0" baseline="0" noProof="0" dirty="0">
                <a:ln>
                  <a:noFill/>
                </a:ln>
                <a:solidFill>
                  <a:srgbClr val="3F4746"/>
                </a:solidFill>
                <a:effectLst/>
                <a:uLnTx/>
                <a:uFillTx/>
                <a:latin typeface="Arial" panose="020B0604020202020204"/>
                <a:ea typeface="+mn-ea"/>
                <a:cs typeface="+mn-cs"/>
              </a:rPr>
              <a:t>* Potential projects, not yet approved</a:t>
            </a: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en-ZA" sz="800" b="0" i="1" u="none" strike="noStrike" kern="1200" cap="none" spc="0" normalizeH="0" baseline="0" noProof="0" dirty="0">
                <a:ln>
                  <a:noFill/>
                </a:ln>
                <a:solidFill>
                  <a:srgbClr val="3F4746"/>
                </a:solidFill>
                <a:effectLst/>
                <a:uLnTx/>
                <a:uFillTx/>
                <a:latin typeface="Arial" panose="020B0604020202020204"/>
                <a:ea typeface="+mn-ea"/>
                <a:cs typeface="+mn-cs"/>
              </a:rPr>
              <a:t># Pending final approval</a:t>
            </a:r>
            <a:endParaRPr kumimoji="0" lang="en-ZA" sz="800" b="0" i="1" u="none" strike="noStrike" kern="1200" cap="none" spc="0" normalizeH="0" baseline="0" noProof="0" dirty="0">
              <a:ln>
                <a:noFill/>
              </a:ln>
              <a:solidFill>
                <a:srgbClr val="3F4746"/>
              </a:solidFill>
              <a:effectLst/>
              <a:uLnTx/>
              <a:uFillTx/>
              <a:latin typeface="Arial" panose="020B0604020202020204"/>
              <a:ea typeface="+mn-ea"/>
              <a:cs typeface="Calibri" panose="020F0502020204030204" pitchFamily="34" charset="0"/>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endParaRPr kumimoji="0" lang="en-ZA" sz="800" b="0" i="1"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7CA5563-92A5-A7FB-A1F2-9F52A3C74C65}"/>
              </a:ext>
            </a:extLst>
          </p:cNvPr>
          <p:cNvSpPr txBox="1"/>
          <p:nvPr/>
        </p:nvSpPr>
        <p:spPr>
          <a:xfrm>
            <a:off x="3947997" y="6378576"/>
            <a:ext cx="7815377" cy="338554"/>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800" b="1" i="1" u="none" strike="noStrike" kern="1200" cap="none" spc="0" normalizeH="0" baseline="0" noProof="0" dirty="0">
                <a:ln>
                  <a:noFill/>
                </a:ln>
                <a:solidFill>
                  <a:srgbClr val="3F4746"/>
                </a:solidFill>
                <a:effectLst/>
                <a:uLnTx/>
                <a:uFillTx/>
                <a:latin typeface="Arial Narrow" panose="020B0606020202030204" pitchFamily="34" charset="0"/>
                <a:ea typeface="+mn-ea"/>
                <a:cs typeface="+mn-cs"/>
              </a:rPr>
              <a:t>Illustrative purposes only and subject to safe harbour statement. </a:t>
            </a:r>
            <a:r>
              <a:rPr kumimoji="0" lang="en-ZA" sz="800" b="0" i="1" u="none" strike="noStrike" kern="1200" cap="none" spc="0" normalizeH="0" baseline="0" noProof="0" dirty="0">
                <a:ln>
                  <a:noFill/>
                </a:ln>
                <a:solidFill>
                  <a:srgbClr val="3F4746"/>
                </a:solidFill>
                <a:effectLst/>
                <a:uLnTx/>
                <a:uFillTx/>
                <a:latin typeface="Arial Narrow" panose="020B0606020202030204" pitchFamily="34" charset="0"/>
                <a:ea typeface="+mn-ea"/>
                <a:cs typeface="+mn-cs"/>
              </a:rPr>
              <a:t>Assumes Papua New Guinea Government exercises 30% participation right in Wafi-Golpu, and theoretical start date post permitting, subject to granting of special mining lease. Other outcomes are dependent on feasibility studies, permitting and approvals for Eva Copper and SA surface projects</a:t>
            </a:r>
          </a:p>
        </p:txBody>
      </p:sp>
      <p:sp>
        <p:nvSpPr>
          <p:cNvPr id="6" name="TextBox 5">
            <a:extLst>
              <a:ext uri="{FF2B5EF4-FFF2-40B4-BE49-F238E27FC236}">
                <a16:creationId xmlns:a16="http://schemas.microsoft.com/office/drawing/2014/main" id="{3F0A9294-2C10-1D64-AE19-B3094A89E3D3}"/>
              </a:ext>
            </a:extLst>
          </p:cNvPr>
          <p:cNvSpPr txBox="1"/>
          <p:nvPr/>
        </p:nvSpPr>
        <p:spPr>
          <a:xfrm>
            <a:off x="2371165" y="1297460"/>
            <a:ext cx="7449670" cy="369332"/>
          </a:xfrm>
          <a:prstGeom prst="rect">
            <a:avLst/>
          </a:prstGeom>
          <a:solidFill>
            <a:srgbClr val="EBEBE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4746"/>
                </a:solidFill>
                <a:effectLst/>
                <a:uLnTx/>
                <a:uFillTx/>
                <a:latin typeface="Arial" panose="020B0604020202020204"/>
                <a:ea typeface="+mn-ea"/>
                <a:cs typeface="+mn-cs"/>
              </a:rPr>
              <a:t>Positioned for </a:t>
            </a:r>
            <a:r>
              <a:rPr kumimoji="0" lang="en-US" sz="1800" b="1" i="0" u="none" strike="noStrike" kern="1200" cap="none" spc="0" normalizeH="0" baseline="0" noProof="0" dirty="0">
                <a:ln>
                  <a:noFill/>
                </a:ln>
                <a:solidFill>
                  <a:srgbClr val="FF0000"/>
                </a:solidFill>
                <a:effectLst/>
                <a:uLnTx/>
                <a:uFillTx/>
                <a:latin typeface="Arial" panose="020B0604020202020204"/>
                <a:ea typeface="+mn-ea"/>
                <a:cs typeface="+mn-cs"/>
              </a:rPr>
              <a:t>long-term</a:t>
            </a:r>
            <a:r>
              <a:rPr kumimoji="0" lang="en-US" sz="1800" b="1" i="0" u="none" strike="noStrike" kern="1200" cap="none" spc="0" normalizeH="0" baseline="0" noProof="0" dirty="0">
                <a:ln>
                  <a:noFill/>
                </a:ln>
                <a:solidFill>
                  <a:srgbClr val="3F4746"/>
                </a:solidFill>
                <a:effectLst/>
                <a:uLnTx/>
                <a:uFillTx/>
                <a:latin typeface="Arial" panose="020B0604020202020204"/>
                <a:ea typeface="+mn-ea"/>
                <a:cs typeface="+mn-cs"/>
              </a:rPr>
              <a:t> profitability</a:t>
            </a:r>
            <a:endParaRPr kumimoji="0" lang="en-ZA" sz="1800" b="1"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12" name="TextBox 1">
            <a:extLst>
              <a:ext uri="{FF2B5EF4-FFF2-40B4-BE49-F238E27FC236}">
                <a16:creationId xmlns:a16="http://schemas.microsoft.com/office/drawing/2014/main" id="{35F88F92-0CC1-9837-A026-0D9D6C7957E7}"/>
              </a:ext>
            </a:extLst>
          </p:cNvPr>
          <p:cNvSpPr txBox="1"/>
          <p:nvPr/>
        </p:nvSpPr>
        <p:spPr>
          <a:xfrm>
            <a:off x="9549442" y="827227"/>
            <a:ext cx="1934346" cy="34570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Animated to build layer by layer, starting with the red </a:t>
            </a:r>
            <a:endParaRPr kumimoji="0" lang="en-ZA"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7" name="Chart 1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55013465"/>
              </p:ext>
            </p:extLst>
          </p:nvPr>
        </p:nvGraphicFramePr>
        <p:xfrm>
          <a:off x="428626" y="1585749"/>
          <a:ext cx="11332160" cy="463391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1886B5BC-6768-BF9F-2CAB-EDC228012273}"/>
              </a:ext>
            </a:extLst>
          </p:cNvPr>
          <p:cNvSpPr txBox="1"/>
          <p:nvPr/>
        </p:nvSpPr>
        <p:spPr>
          <a:xfrm>
            <a:off x="446555" y="676806"/>
            <a:ext cx="514826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a:ea typeface="+mn-ea"/>
                <a:cs typeface="+mn-cs"/>
              </a:rPr>
              <a:t>A long-life producer focused on value through investment in quality</a:t>
            </a:r>
            <a:endParaRPr kumimoji="0" lang="en-ZA" sz="1200" b="1" i="0" u="none" strike="noStrike" kern="1200" cap="none" spc="0" normalizeH="0" baseline="0" noProof="0" dirty="0">
              <a:ln>
                <a:noFill/>
              </a:ln>
              <a:solidFill>
                <a:srgbClr val="ED2124"/>
              </a:solidFill>
              <a:effectLst/>
              <a:uLnTx/>
              <a:uFillTx/>
              <a:latin typeface="Arial" panose="020B0604020202020204"/>
              <a:ea typeface="+mn-ea"/>
              <a:cs typeface="+mn-cs"/>
            </a:endParaRPr>
          </a:p>
        </p:txBody>
      </p:sp>
      <p:sp>
        <p:nvSpPr>
          <p:cNvPr id="5" name="TextBox 4"/>
          <p:cNvSpPr txBox="1"/>
          <p:nvPr/>
        </p:nvSpPr>
        <p:spPr>
          <a:xfrm>
            <a:off x="9135468" y="2572200"/>
            <a:ext cx="2762293" cy="584775"/>
          </a:xfrm>
          <a:prstGeom prst="rect">
            <a:avLst/>
          </a:prstGeom>
          <a:solidFill>
            <a:schemeClr val="bg1"/>
          </a:solidFill>
          <a:ln>
            <a:solidFill>
              <a:srgbClr val="C3996B"/>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100kt</a:t>
            </a:r>
            <a:r>
              <a:rPr kumimoji="0" lang="en-US" sz="1600" b="0" i="0" u="none" strike="noStrike" kern="1200" cap="none" spc="0" normalizeH="0" baseline="30000" noProof="0" dirty="0">
                <a:ln>
                  <a:noFill/>
                </a:ln>
                <a:solidFill>
                  <a:srgbClr val="000000"/>
                </a:solidFill>
                <a:effectLst/>
                <a:uLnTx/>
                <a:uFillTx/>
                <a:latin typeface="Arial Narrow" panose="020B0606020202030204" pitchFamily="34" charset="0"/>
                <a:ea typeface="+mn-ea"/>
                <a:cs typeface="+mn-cs"/>
              </a:rPr>
              <a:t>11</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of copper = </a:t>
            </a:r>
            <a:r>
              <a:rPr kumimoji="0" lang="en-US" sz="1600" b="0" i="0" u="none" strike="noStrike" kern="1200" cap="none" spc="0" normalizeH="0" noProof="0" dirty="0">
                <a:ln>
                  <a:noFill/>
                </a:ln>
                <a:solidFill>
                  <a:srgbClr val="000000"/>
                </a:solidFill>
                <a:effectLst/>
                <a:uLnTx/>
                <a:uFillTx/>
                <a:latin typeface="Arial Narrow" panose="020B0606020202030204" pitchFamily="34" charset="0"/>
                <a:ea typeface="+mn-ea"/>
                <a:cs typeface="+mn-cs"/>
              </a:rPr>
              <a:t>over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400koz</a:t>
            </a:r>
            <a:r>
              <a:rPr kumimoji="0" lang="en-US" sz="1600" b="0" i="0" u="none" strike="noStrike" kern="1200" cap="none" spc="0" normalizeH="0" baseline="30000" noProof="0" dirty="0">
                <a:ln>
                  <a:noFill/>
                </a:ln>
                <a:solidFill>
                  <a:srgbClr val="000000"/>
                </a:solidFill>
                <a:effectLst/>
                <a:uLnTx/>
                <a:uFillTx/>
                <a:latin typeface="Arial Narrow" panose="020B0606020202030204" pitchFamily="34" charset="0"/>
                <a:ea typeface="+mn-ea"/>
                <a:cs typeface="+mn-cs"/>
              </a:rPr>
              <a:t>11</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of gold equivalents**</a:t>
            </a:r>
            <a:endPar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3" name="TextBox 12">
            <a:extLst>
              <a:ext uri="{FF2B5EF4-FFF2-40B4-BE49-F238E27FC236}">
                <a16:creationId xmlns:a16="http://schemas.microsoft.com/office/drawing/2014/main" id="{B232CF52-1E2B-6967-5AF2-762266E0C3B6}"/>
              </a:ext>
            </a:extLst>
          </p:cNvPr>
          <p:cNvSpPr txBox="1"/>
          <p:nvPr/>
        </p:nvSpPr>
        <p:spPr>
          <a:xfrm>
            <a:off x="338449" y="6474043"/>
            <a:ext cx="33147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1" u="none" strike="noStrike" kern="1200" cap="none" spc="0" normalizeH="0" baseline="0" noProof="0" dirty="0">
                <a:ln>
                  <a:noFill/>
                </a:ln>
                <a:solidFill>
                  <a:srgbClr val="3F4746"/>
                </a:solidFill>
                <a:effectLst/>
                <a:uLnTx/>
                <a:uFillTx/>
                <a:latin typeface="Arial" panose="020B0604020202020204"/>
                <a:ea typeface="+mn-ea"/>
                <a:cs typeface="+mn-cs"/>
              </a:rPr>
              <a:t>** Copper US$4.25/lb</a:t>
            </a:r>
            <a:r>
              <a:rPr kumimoji="0" lang="en-AU" sz="800" b="0" i="1" u="none" strike="noStrike" kern="1200" cap="none" spc="0" normalizeH="0" baseline="30000" noProof="0" dirty="0">
                <a:ln>
                  <a:noFill/>
                </a:ln>
                <a:solidFill>
                  <a:srgbClr val="3F4746"/>
                </a:solidFill>
                <a:effectLst/>
                <a:uLnTx/>
                <a:uFillTx/>
                <a:latin typeface="Arial" panose="020B0604020202020204"/>
                <a:ea typeface="+mn-ea"/>
                <a:cs typeface="+mn-cs"/>
              </a:rPr>
              <a:t>12</a:t>
            </a:r>
            <a:r>
              <a:rPr kumimoji="0" lang="en-AU" sz="800" b="0" i="1" u="none" strike="noStrike" kern="1200" cap="none" spc="0" normalizeH="0" baseline="0" noProof="0" dirty="0">
                <a:ln>
                  <a:noFill/>
                </a:ln>
                <a:solidFill>
                  <a:srgbClr val="3F4746"/>
                </a:solidFill>
                <a:effectLst/>
                <a:uLnTx/>
                <a:uFillTx/>
                <a:latin typeface="Arial" panose="020B0604020202020204"/>
                <a:ea typeface="+mn-ea"/>
                <a:cs typeface="+mn-cs"/>
              </a:rPr>
              <a:t>, gold US$1 841/oz</a:t>
            </a:r>
            <a:r>
              <a:rPr kumimoji="0" lang="en-AU" sz="800" b="0" i="1" u="none" strike="noStrike" kern="1200" cap="none" spc="0" normalizeH="0" baseline="30000" noProof="0" dirty="0">
                <a:ln>
                  <a:noFill/>
                </a:ln>
                <a:solidFill>
                  <a:srgbClr val="3F4746"/>
                </a:solidFill>
                <a:effectLst/>
                <a:uLnTx/>
                <a:uFillTx/>
                <a:latin typeface="Arial" panose="020B0604020202020204"/>
                <a:ea typeface="+mn-ea"/>
                <a:cs typeface="+mn-cs"/>
              </a:rPr>
              <a:t>16</a:t>
            </a:r>
          </a:p>
        </p:txBody>
      </p:sp>
      <p:sp>
        <p:nvSpPr>
          <p:cNvPr id="9" name="Footer Placeholder 3">
            <a:extLst>
              <a:ext uri="{FF2B5EF4-FFF2-40B4-BE49-F238E27FC236}">
                <a16:creationId xmlns:a16="http://schemas.microsoft.com/office/drawing/2014/main" id="{1DFCB6C4-383F-1733-33E4-ED41DBAB8476}"/>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317626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01902-3649-3616-A43F-18E977E0CC7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4F588E6-AD0E-29C3-CD8A-277A643DEC26}"/>
              </a:ext>
            </a:extLst>
          </p:cNvPr>
          <p:cNvSpPr txBox="1">
            <a:spLocks noGrp="1"/>
          </p:cNvSpPr>
          <p:nvPr>
            <p:ph type="title"/>
          </p:nvPr>
        </p:nvSpPr>
        <p:spPr>
          <a:prstGeom prst="rect">
            <a:avLst/>
          </a:prstGeom>
        </p:spPr>
        <p:txBody>
          <a:bodyPr vert="horz" lIns="108000" tIns="0" rIns="0" bIns="0" rtlCol="0" anchor="t" anchorCtr="0">
            <a:normAutofit/>
          </a:bodyPr>
          <a:lstStyle>
            <a:lvl1pPr algn="l" defTabSz="685800" rtl="0" eaLnBrk="1" latinLnBrk="0" hangingPunct="1">
              <a:lnSpc>
                <a:spcPct val="90000"/>
              </a:lnSpc>
              <a:spcBef>
                <a:spcPct val="0"/>
              </a:spcBef>
              <a:buNone/>
              <a:defRPr sz="1800" b="1" kern="1200" cap="all" baseline="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Narrow" panose="020B0606020202030204" pitchFamily="34" charset="0"/>
                <a:ea typeface="+mj-ea"/>
                <a:cs typeface="+mj-cs"/>
              </a:rPr>
              <a:t>De-risking the portfolio</a:t>
            </a:r>
          </a:p>
        </p:txBody>
      </p:sp>
      <p:sp>
        <p:nvSpPr>
          <p:cNvPr id="3" name="Slide Number Placeholder 2">
            <a:extLst>
              <a:ext uri="{FF2B5EF4-FFF2-40B4-BE49-F238E27FC236}">
                <a16:creationId xmlns:a16="http://schemas.microsoft.com/office/drawing/2014/main" id="{8B889FC3-6CC4-6EA9-F8F2-EB65178234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3F4746"/>
                </a:solidFill>
                <a:effectLst/>
                <a:uLnTx/>
                <a:uFillTx/>
                <a:latin typeface="Arial" panose="020B0604020202020204"/>
                <a:ea typeface="+mn-ea"/>
                <a:cs typeface="+mn-cs"/>
              </a:rPr>
              <a:t> </a:t>
            </a: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3098789F-6347-7234-8607-BD78072E2DAF}"/>
              </a:ext>
            </a:extLst>
          </p:cNvPr>
          <p:cNvSpPr/>
          <p:nvPr/>
        </p:nvSpPr>
        <p:spPr>
          <a:xfrm>
            <a:off x="1591239" y="5791356"/>
            <a:ext cx="2911672" cy="360000"/>
          </a:xfrm>
          <a:prstGeom prst="rect">
            <a:avLst/>
          </a:prstGeom>
          <a:solidFill>
            <a:schemeClr val="bg1"/>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Arial"/>
                <a:ea typeface="+mn-ea"/>
                <a:cs typeface="+mn-cs"/>
              </a:rPr>
              <a:t>Hidden Valley currently only international asset in production</a:t>
            </a:r>
            <a:endParaRPr kumimoji="0" lang="en-AU" sz="1000" b="1"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CDF0A584-4A7D-40D6-198E-92C455920320}"/>
              </a:ext>
            </a:extLst>
          </p:cNvPr>
          <p:cNvSpPr/>
          <p:nvPr/>
        </p:nvSpPr>
        <p:spPr>
          <a:xfrm>
            <a:off x="7512101" y="5791356"/>
            <a:ext cx="3048831" cy="360000"/>
          </a:xfrm>
          <a:prstGeom prst="rect">
            <a:avLst/>
          </a:prstGeom>
          <a:solidFill>
            <a:schemeClr val="bg1"/>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Arial"/>
                <a:ea typeface="+mn-ea"/>
                <a:cs typeface="+mn-cs"/>
              </a:rPr>
              <a:t>Copper expected to contribute approximately</a:t>
            </a:r>
            <a:r>
              <a:rPr kumimoji="0" lang="en-US" sz="1000" b="1" i="0" u="none" strike="noStrike" kern="1200" cap="none" spc="0" normalizeH="0" noProof="0" dirty="0">
                <a:ln>
                  <a:noFill/>
                </a:ln>
                <a:solidFill>
                  <a:srgbClr val="000000">
                    <a:lumMod val="65000"/>
                    <a:lumOff val="35000"/>
                  </a:srgbClr>
                </a:solidFill>
                <a:effectLst/>
                <a:uLnTx/>
                <a:uFillTx/>
                <a:latin typeface="Arial"/>
                <a:ea typeface="+mn-ea"/>
                <a:cs typeface="+mn-cs"/>
              </a:rPr>
              <a:t> 40% </a:t>
            </a:r>
            <a:r>
              <a:rPr kumimoji="0" lang="en-US" sz="1000" b="1" i="0" u="none" strike="noStrike" kern="1200" cap="none" spc="0" normalizeH="0" baseline="0" noProof="0" dirty="0">
                <a:ln>
                  <a:noFill/>
                </a:ln>
                <a:solidFill>
                  <a:srgbClr val="000000">
                    <a:lumMod val="65000"/>
                    <a:lumOff val="35000"/>
                  </a:srgbClr>
                </a:solidFill>
                <a:effectLst/>
                <a:uLnTx/>
                <a:uFillTx/>
                <a:latin typeface="Arial"/>
                <a:ea typeface="+mn-ea"/>
                <a:cs typeface="+mn-cs"/>
              </a:rPr>
              <a:t>of production by FY35</a:t>
            </a:r>
            <a:endParaRPr kumimoji="0" lang="en-AU" sz="1000" b="1"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21" name="Arrow: Right 20">
            <a:extLst>
              <a:ext uri="{FF2B5EF4-FFF2-40B4-BE49-F238E27FC236}">
                <a16:creationId xmlns:a16="http://schemas.microsoft.com/office/drawing/2014/main" id="{3EA6BAA9-A001-F7C8-B0E0-F98E76B8067F}"/>
              </a:ext>
            </a:extLst>
          </p:cNvPr>
          <p:cNvSpPr/>
          <p:nvPr/>
        </p:nvSpPr>
        <p:spPr>
          <a:xfrm>
            <a:off x="4705121" y="3133659"/>
            <a:ext cx="2126915" cy="581025"/>
          </a:xfrm>
          <a:prstGeom prst="rightArrow">
            <a:avLst/>
          </a:prstGeom>
          <a:solidFill>
            <a:schemeClr val="bg1"/>
          </a:solidFill>
          <a:ln>
            <a:noFill/>
          </a:ln>
          <a:effectLst>
            <a:outerShdw blurRad="228600" dist="50800" dir="5400000" algn="ctr" rotWithShape="0">
              <a:srgbClr val="000000">
                <a:alpha val="1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8DC9F701-511E-FC25-C290-2DEC51350694}"/>
              </a:ext>
            </a:extLst>
          </p:cNvPr>
          <p:cNvSpPr txBox="1"/>
          <p:nvPr/>
        </p:nvSpPr>
        <p:spPr>
          <a:xfrm>
            <a:off x="471125" y="700600"/>
            <a:ext cx="731114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a:ea typeface="+mn-ea"/>
                <a:cs typeface="+mn-cs"/>
              </a:rPr>
              <a:t>Investing in quality gold and copper assets</a:t>
            </a:r>
            <a:endParaRPr kumimoji="0" lang="en-ZA" sz="1200" b="1" i="0" u="none" strike="noStrike" kern="1200" cap="none" spc="0" normalizeH="0" baseline="30000" noProof="0" dirty="0">
              <a:ln>
                <a:noFill/>
              </a:ln>
              <a:solidFill>
                <a:srgbClr val="FF0000"/>
              </a:solidFill>
              <a:effectLst/>
              <a:uLnTx/>
              <a:uFillTx/>
              <a:latin typeface="Arial" panose="020B0604020202020204"/>
              <a:ea typeface="+mn-ea"/>
              <a:cs typeface="+mn-cs"/>
            </a:endParaRPr>
          </a:p>
        </p:txBody>
      </p:sp>
      <p:graphicFrame>
        <p:nvGraphicFramePr>
          <p:cNvPr id="5" name="Chart 4">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483434154"/>
              </p:ext>
            </p:extLst>
          </p:nvPr>
        </p:nvGraphicFramePr>
        <p:xfrm>
          <a:off x="-222647" y="1553261"/>
          <a:ext cx="5991225" cy="37404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570732438"/>
              </p:ext>
            </p:extLst>
          </p:nvPr>
        </p:nvGraphicFramePr>
        <p:xfrm>
          <a:off x="5840878" y="1558571"/>
          <a:ext cx="6391275" cy="374332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a:extLst>
              <a:ext uri="{FF2B5EF4-FFF2-40B4-BE49-F238E27FC236}">
                <a16:creationId xmlns:a16="http://schemas.microsoft.com/office/drawing/2014/main" id="{FB9D8C2E-5279-CDDD-563B-1630E66D0791}"/>
              </a:ext>
            </a:extLst>
          </p:cNvPr>
          <p:cNvSpPr txBox="1"/>
          <p:nvPr/>
        </p:nvSpPr>
        <p:spPr>
          <a:xfrm>
            <a:off x="8039594" y="6528416"/>
            <a:ext cx="4192559" cy="2247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i="1" dirty="0">
                <a:solidFill>
                  <a:srgbClr val="48504F"/>
                </a:solidFill>
              </a:rPr>
              <a:t>* This is for illustrative purposes based on FY25 planned gold equivalent ounces</a:t>
            </a:r>
            <a:endParaRPr lang="en-GB" sz="800" i="1" dirty="0">
              <a:solidFill>
                <a:srgbClr val="48504F"/>
              </a:solidFill>
            </a:endParaRPr>
          </a:p>
        </p:txBody>
      </p:sp>
      <p:sp>
        <p:nvSpPr>
          <p:cNvPr id="2" name="Footer Placeholder 3">
            <a:extLst>
              <a:ext uri="{FF2B5EF4-FFF2-40B4-BE49-F238E27FC236}">
                <a16:creationId xmlns:a16="http://schemas.microsoft.com/office/drawing/2014/main" id="{7FF20FB6-913D-0E39-3130-E360EB53AED6}"/>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342217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EF40E-57FA-B30F-CA66-9B314221D4D2}"/>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65C9FDA-87A9-47B0-5ACB-DCB80BE88ACB}"/>
              </a:ext>
            </a:extLst>
          </p:cNvPr>
          <p:cNvSpPr/>
          <p:nvPr/>
        </p:nvSpPr>
        <p:spPr>
          <a:xfrm>
            <a:off x="6181080" y="1331859"/>
            <a:ext cx="5582293" cy="2953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E6E941B-50C7-ECE9-17A1-842CB51E46E5}"/>
              </a:ext>
            </a:extLst>
          </p:cNvPr>
          <p:cNvSpPr>
            <a:spLocks noGrp="1"/>
          </p:cNvSpPr>
          <p:nvPr>
            <p:ph type="title"/>
          </p:nvPr>
        </p:nvSpPr>
        <p:spPr>
          <a:xfrm>
            <a:off x="431215" y="444799"/>
            <a:ext cx="10717572" cy="852661"/>
          </a:xfrm>
        </p:spPr>
        <p:txBody>
          <a:bodyPr/>
          <a:lstStyle/>
          <a:p>
            <a:r>
              <a:rPr lang="en-US" dirty="0"/>
              <a:t>Investing in our future – CSA Copper mine</a:t>
            </a:r>
          </a:p>
        </p:txBody>
      </p:sp>
      <p:sp>
        <p:nvSpPr>
          <p:cNvPr id="3" name="Slide Number Placeholder 2">
            <a:extLst>
              <a:ext uri="{FF2B5EF4-FFF2-40B4-BE49-F238E27FC236}">
                <a16:creationId xmlns:a16="http://schemas.microsoft.com/office/drawing/2014/main" id="{2C6929EF-544C-747E-9608-6F64CDBC16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69BA8E43-A120-463B-8419-33AE86081BD9}"/>
              </a:ext>
            </a:extLst>
          </p:cNvPr>
          <p:cNvSpPr/>
          <p:nvPr/>
        </p:nvSpPr>
        <p:spPr>
          <a:xfrm>
            <a:off x="428351" y="1370290"/>
            <a:ext cx="5339580" cy="4802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179388" marR="0" lvl="0" indent="-179388"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3F4746"/>
                </a:solidFill>
                <a:effectLst/>
                <a:uLnTx/>
                <a:uFillTx/>
                <a:latin typeface="Arial" panose="020B0604020202020204"/>
                <a:ea typeface="+mn-ea"/>
                <a:cs typeface="+mn-cs"/>
              </a:rPr>
              <a:t>Acquisition of 100% of ASX and NYSE</a:t>
            </a:r>
            <a:endParaRPr kumimoji="0" lang="en-US" sz="1400" b="0" i="0" u="none" strike="noStrike" kern="1200" cap="none" spc="0" normalizeH="0" baseline="0" noProof="0" dirty="0">
              <a:ln>
                <a:noFill/>
              </a:ln>
              <a:solidFill>
                <a:srgbClr val="3F474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grpSp>
        <p:nvGrpSpPr>
          <p:cNvPr id="47" name="Group 46">
            <a:extLst>
              <a:ext uri="{FF2B5EF4-FFF2-40B4-BE49-F238E27FC236}">
                <a16:creationId xmlns:a16="http://schemas.microsoft.com/office/drawing/2014/main" id="{528E33AA-D917-B5A4-FA53-2AA120AC855D}"/>
              </a:ext>
            </a:extLst>
          </p:cNvPr>
          <p:cNvGrpSpPr/>
          <p:nvPr/>
        </p:nvGrpSpPr>
        <p:grpSpPr>
          <a:xfrm>
            <a:off x="6214348" y="4438713"/>
            <a:ext cx="5546438" cy="1874139"/>
            <a:chOff x="6214348" y="4438713"/>
            <a:chExt cx="4816026" cy="1874139"/>
          </a:xfrm>
        </p:grpSpPr>
        <p:grpSp>
          <p:nvGrpSpPr>
            <p:cNvPr id="35" name="Group 34">
              <a:extLst>
                <a:ext uri="{FF2B5EF4-FFF2-40B4-BE49-F238E27FC236}">
                  <a16:creationId xmlns:a16="http://schemas.microsoft.com/office/drawing/2014/main" id="{669279D9-7D44-673B-D488-CD9DC73BB5A1}"/>
                </a:ext>
              </a:extLst>
            </p:cNvPr>
            <p:cNvGrpSpPr/>
            <p:nvPr/>
          </p:nvGrpSpPr>
          <p:grpSpPr>
            <a:xfrm>
              <a:off x="6214348" y="4438713"/>
              <a:ext cx="2344639" cy="875257"/>
              <a:chOff x="5086349" y="-1809750"/>
              <a:chExt cx="1972188" cy="866775"/>
            </a:xfrm>
          </p:grpSpPr>
          <p:sp>
            <p:nvSpPr>
              <p:cNvPr id="36" name="Rectangle 35">
                <a:extLst>
                  <a:ext uri="{FF2B5EF4-FFF2-40B4-BE49-F238E27FC236}">
                    <a16:creationId xmlns:a16="http://schemas.microsoft.com/office/drawing/2014/main" id="{B9F52014-32AE-06DA-8B15-CD8305307D66}"/>
                  </a:ext>
                </a:extLst>
              </p:cNvPr>
              <p:cNvSpPr/>
              <p:nvPr/>
            </p:nvSpPr>
            <p:spPr>
              <a:xfrm>
                <a:off x="5086349" y="-1809750"/>
                <a:ext cx="1972188" cy="866775"/>
              </a:xfrm>
              <a:prstGeom prst="rect">
                <a:avLst/>
              </a:prstGeom>
              <a:solidFill>
                <a:srgbClr val="CECDC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391B1614-C76C-B406-B4CF-B1EB5A2DB0F8}"/>
                  </a:ext>
                </a:extLst>
              </p:cNvPr>
              <p:cNvSpPr txBox="1"/>
              <p:nvPr/>
            </p:nvSpPr>
            <p:spPr>
              <a:xfrm>
                <a:off x="5305482" y="-1734495"/>
                <a:ext cx="1533923" cy="716266"/>
              </a:xfrm>
              <a:prstGeom prst="rect">
                <a:avLst/>
              </a:prstGeom>
              <a:noFill/>
            </p:spPr>
            <p:txBody>
              <a:bodyPr wrap="square" rtlCol="0" anchor="ctr">
                <a:spAutoFit/>
              </a:bodyPr>
              <a:lstStyle/>
              <a:p>
                <a:pPr marL="0" marR="0" lvl="0" indent="-287337" algn="ctr" defTabSz="6858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High Reserve grade</a:t>
                </a:r>
                <a:endParaRPr kumimoji="0" lang="en-AU" sz="12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a:p>
                <a:pPr marL="0" marR="0" lvl="0" indent="-287337" algn="ctr" defTabSz="685800" rtl="0" eaLnBrk="1" fontAlgn="auto" latinLnBrk="0" hangingPunct="1">
                  <a:lnSpc>
                    <a:spcPct val="100000"/>
                  </a:lnSpc>
                  <a:spcBef>
                    <a:spcPts val="0"/>
                  </a:spcBef>
                  <a:spcAft>
                    <a:spcPts val="600"/>
                  </a:spcAft>
                  <a:buClrTx/>
                  <a:buSzTx/>
                  <a:buFontTx/>
                  <a:buNone/>
                  <a:tabLst/>
                  <a:defRPr/>
                </a:pPr>
                <a:r>
                  <a:rPr kumimoji="0" lang="en-AU" sz="2400" b="1" i="0" u="none" strike="noStrike" kern="1200" cap="none" spc="0" normalizeH="0" baseline="0" noProof="0" dirty="0">
                    <a:ln>
                      <a:noFill/>
                    </a:ln>
                    <a:solidFill>
                      <a:srgbClr val="C3996B"/>
                    </a:solidFill>
                    <a:effectLst/>
                    <a:uLnTx/>
                    <a:uFillTx/>
                    <a:latin typeface="Arial" panose="020B0604020202020204"/>
                    <a:ea typeface="+mn-ea"/>
                    <a:cs typeface="+mn-cs"/>
                  </a:rPr>
                  <a:t>3.4% Cu</a:t>
                </a:r>
                <a:r>
                  <a:rPr kumimoji="0" lang="en-AU" sz="2400" b="1" i="0" u="none" strike="noStrike" kern="1200" cap="none" spc="0" normalizeH="0" baseline="30000" noProof="0" dirty="0">
                    <a:ln>
                      <a:noFill/>
                    </a:ln>
                    <a:solidFill>
                      <a:srgbClr val="C3996B"/>
                    </a:solidFill>
                    <a:effectLst/>
                    <a:uLnTx/>
                    <a:uFillTx/>
                    <a:latin typeface="Arial" panose="020B0604020202020204"/>
                    <a:ea typeface="+mn-ea"/>
                    <a:cs typeface="+mn-cs"/>
                  </a:rPr>
                  <a:t>3</a:t>
                </a:r>
                <a:r>
                  <a:rPr kumimoji="0" lang="en-AU" sz="2400" b="1" i="0" u="none" strike="noStrike" kern="1200" cap="none" spc="0" normalizeH="0" baseline="0" noProof="0" dirty="0">
                    <a:ln>
                      <a:noFill/>
                    </a:ln>
                    <a:solidFill>
                      <a:srgbClr val="C3996B"/>
                    </a:solidFill>
                    <a:effectLst/>
                    <a:uLnTx/>
                    <a:uFillTx/>
                    <a:latin typeface="Arial" panose="020B0604020202020204"/>
                    <a:ea typeface="+mn-ea"/>
                    <a:cs typeface="+mn-cs"/>
                  </a:rPr>
                  <a:t> </a:t>
                </a:r>
              </a:p>
            </p:txBody>
          </p:sp>
        </p:grpSp>
        <p:grpSp>
          <p:nvGrpSpPr>
            <p:cNvPr id="38" name="Group 37">
              <a:extLst>
                <a:ext uri="{FF2B5EF4-FFF2-40B4-BE49-F238E27FC236}">
                  <a16:creationId xmlns:a16="http://schemas.microsoft.com/office/drawing/2014/main" id="{7224037F-2DEE-59A3-A776-CDEABF964CA9}"/>
                </a:ext>
              </a:extLst>
            </p:cNvPr>
            <p:cNvGrpSpPr/>
            <p:nvPr/>
          </p:nvGrpSpPr>
          <p:grpSpPr>
            <a:xfrm>
              <a:off x="8685735" y="4442002"/>
              <a:ext cx="2344639" cy="866775"/>
              <a:chOff x="5086349" y="-1809750"/>
              <a:chExt cx="1972188" cy="866775"/>
            </a:xfrm>
          </p:grpSpPr>
          <p:sp>
            <p:nvSpPr>
              <p:cNvPr id="39" name="Rectangle: Rounded Corners 21">
                <a:extLst>
                  <a:ext uri="{FF2B5EF4-FFF2-40B4-BE49-F238E27FC236}">
                    <a16:creationId xmlns:a16="http://schemas.microsoft.com/office/drawing/2014/main" id="{073D6671-36AF-E16C-FB69-0494F3174ED6}"/>
                  </a:ext>
                </a:extLst>
              </p:cNvPr>
              <p:cNvSpPr/>
              <p:nvPr/>
            </p:nvSpPr>
            <p:spPr>
              <a:xfrm>
                <a:off x="5086349" y="-1809750"/>
                <a:ext cx="1972188" cy="866775"/>
              </a:xfrm>
              <a:prstGeom prst="rect">
                <a:avLst/>
              </a:prstGeom>
              <a:solidFill>
                <a:schemeClr val="accent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157ACA5C-ACD5-F3E8-D07A-547C53F4EB64}"/>
                  </a:ext>
                </a:extLst>
              </p:cNvPr>
              <p:cNvSpPr txBox="1"/>
              <p:nvPr/>
            </p:nvSpPr>
            <p:spPr>
              <a:xfrm>
                <a:off x="5127168" y="-1738000"/>
                <a:ext cx="1817095" cy="723275"/>
              </a:xfrm>
              <a:prstGeom prst="rect">
                <a:avLst/>
              </a:prstGeom>
              <a:noFill/>
            </p:spPr>
            <p:txBody>
              <a:bodyPr wrap="square" rtlCol="0" anchor="ctr">
                <a:spAutoFit/>
              </a:bodyPr>
              <a:lstStyle/>
              <a:p>
                <a:pPr marL="0" marR="0" lvl="0" indent="-287337" algn="ctr" defTabSz="6858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Expected 2026 production of</a:t>
                </a:r>
              </a:p>
              <a:p>
                <a:pPr marL="0" marR="0" lvl="0" indent="-287337" algn="ctr" defTabSz="685800" rtl="0" eaLnBrk="1" fontAlgn="auto" latinLnBrk="0" hangingPunct="1">
                  <a:lnSpc>
                    <a:spcPct val="100000"/>
                  </a:lnSpc>
                  <a:spcBef>
                    <a:spcPts val="0"/>
                  </a:spcBef>
                  <a:spcAft>
                    <a:spcPts val="600"/>
                  </a:spcAft>
                  <a:buClrTx/>
                  <a:buSzTx/>
                  <a:buFontTx/>
                  <a:buNone/>
                  <a:tabLst/>
                  <a:defRPr/>
                </a:pPr>
                <a:r>
                  <a:rPr kumimoji="0" lang="en-AU" sz="2400" b="1" i="0" u="none" strike="noStrike" kern="1200" cap="none" spc="0" normalizeH="0" baseline="0" noProof="0" dirty="0">
                    <a:ln>
                      <a:noFill/>
                    </a:ln>
                    <a:solidFill>
                      <a:srgbClr val="FFFFFF"/>
                    </a:solidFill>
                    <a:effectLst/>
                    <a:uLnTx/>
                    <a:uFillTx/>
                    <a:latin typeface="Arial" panose="020B0604020202020204"/>
                    <a:ea typeface="+mn-ea"/>
                    <a:cs typeface="+mn-cs"/>
                  </a:rPr>
                  <a:t>&gt;40kt</a:t>
                </a:r>
                <a:r>
                  <a:rPr kumimoji="0" lang="en-AU" sz="2400" b="1" i="0" u="none" strike="noStrike" kern="1200" cap="none" spc="0" normalizeH="0" baseline="30000" noProof="0" dirty="0">
                    <a:ln>
                      <a:noFill/>
                    </a:ln>
                    <a:solidFill>
                      <a:srgbClr val="FFFFFF"/>
                    </a:solidFill>
                    <a:effectLst/>
                    <a:uLnTx/>
                    <a:uFillTx/>
                    <a:latin typeface="Arial" panose="020B0604020202020204"/>
                    <a:ea typeface="+mn-ea"/>
                    <a:cs typeface="+mn-cs"/>
                  </a:rPr>
                  <a:t>11</a:t>
                </a:r>
                <a:r>
                  <a:rPr kumimoji="0" lang="en-AU" sz="2400" b="1" i="0" u="none" strike="noStrike" kern="1200" cap="none" spc="0" normalizeH="0" baseline="0" noProof="0" dirty="0">
                    <a:ln>
                      <a:noFill/>
                    </a:ln>
                    <a:solidFill>
                      <a:srgbClr val="FFFFFF"/>
                    </a:solidFill>
                    <a:effectLst/>
                    <a:uLnTx/>
                    <a:uFillTx/>
                    <a:latin typeface="Arial" panose="020B0604020202020204"/>
                    <a:ea typeface="+mn-ea"/>
                    <a:cs typeface="+mn-cs"/>
                  </a:rPr>
                  <a:t> Cu</a:t>
                </a:r>
                <a:r>
                  <a:rPr kumimoji="0" lang="en-AU" sz="2400" b="1" i="0" u="none" strike="noStrike" kern="1200" cap="none" spc="0" normalizeH="0" baseline="30000" noProof="0" dirty="0">
                    <a:ln>
                      <a:noFill/>
                    </a:ln>
                    <a:solidFill>
                      <a:srgbClr val="FFFFFF"/>
                    </a:solidFill>
                    <a:effectLst/>
                    <a:uLnTx/>
                    <a:uFillTx/>
                    <a:latin typeface="Arial" panose="020B0604020202020204"/>
                    <a:ea typeface="+mn-ea"/>
                    <a:cs typeface="+mn-cs"/>
                  </a:rPr>
                  <a:t>3</a:t>
                </a:r>
                <a:r>
                  <a:rPr kumimoji="0" lang="en-AU" sz="2400" b="1" i="0" u="none" strike="noStrike" kern="1200" cap="none" spc="0" normalizeH="0" baseline="0" noProof="0" dirty="0">
                    <a:ln>
                      <a:noFill/>
                    </a:ln>
                    <a:solidFill>
                      <a:srgbClr val="FFFFFF"/>
                    </a:solidFill>
                    <a:effectLst/>
                    <a:uLnTx/>
                    <a:uFillTx/>
                    <a:latin typeface="Arial" panose="020B0604020202020204"/>
                    <a:ea typeface="+mn-ea"/>
                    <a:cs typeface="+mn-cs"/>
                  </a:rPr>
                  <a:t> p.a.</a:t>
                </a:r>
              </a:p>
            </p:txBody>
          </p:sp>
        </p:grpSp>
        <p:grpSp>
          <p:nvGrpSpPr>
            <p:cNvPr id="41" name="Group 40">
              <a:extLst>
                <a:ext uri="{FF2B5EF4-FFF2-40B4-BE49-F238E27FC236}">
                  <a16:creationId xmlns:a16="http://schemas.microsoft.com/office/drawing/2014/main" id="{BB686F85-3D06-1687-A707-664FB7CBF640}"/>
                </a:ext>
              </a:extLst>
            </p:cNvPr>
            <p:cNvGrpSpPr/>
            <p:nvPr/>
          </p:nvGrpSpPr>
          <p:grpSpPr>
            <a:xfrm>
              <a:off x="6214348" y="5437595"/>
              <a:ext cx="2344639" cy="875257"/>
              <a:chOff x="5086349" y="-1809750"/>
              <a:chExt cx="1972188" cy="866775"/>
            </a:xfrm>
          </p:grpSpPr>
          <p:sp>
            <p:nvSpPr>
              <p:cNvPr id="42" name="Rectangle: Rounded Corners 28">
                <a:extLst>
                  <a:ext uri="{FF2B5EF4-FFF2-40B4-BE49-F238E27FC236}">
                    <a16:creationId xmlns:a16="http://schemas.microsoft.com/office/drawing/2014/main" id="{36019881-FBFD-0356-6D50-B9CC65BAE1C6}"/>
                  </a:ext>
                </a:extLst>
              </p:cNvPr>
              <p:cNvSpPr/>
              <p:nvPr/>
            </p:nvSpPr>
            <p:spPr>
              <a:xfrm>
                <a:off x="5086349" y="-1809750"/>
                <a:ext cx="1972188" cy="866775"/>
              </a:xfrm>
              <a:prstGeom prst="rect">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B86C1D4D-E561-92DC-D9DF-FA9AB9A00CA4}"/>
                  </a:ext>
                </a:extLst>
              </p:cNvPr>
              <p:cNvSpPr txBox="1"/>
              <p:nvPr/>
            </p:nvSpPr>
            <p:spPr>
              <a:xfrm>
                <a:off x="5272657" y="-1734495"/>
                <a:ext cx="1599572" cy="716266"/>
              </a:xfrm>
              <a:prstGeom prst="rect">
                <a:avLst/>
              </a:prstGeom>
              <a:noFill/>
            </p:spPr>
            <p:txBody>
              <a:bodyPr wrap="square" rtlCol="0" anchor="ctr">
                <a:spAutoFit/>
              </a:bodyPr>
              <a:lstStyle/>
              <a:p>
                <a:pPr marL="0" marR="0" lvl="0" indent="-287337" algn="ctr" defTabSz="685800" rtl="0" eaLnBrk="1" fontAlgn="auto" latinLnBrk="0" hangingPunct="1">
                  <a:lnSpc>
                    <a:spcPct val="100000"/>
                  </a:lnSpc>
                  <a:spcBef>
                    <a:spcPts val="0"/>
                  </a:spcBef>
                  <a:spcAft>
                    <a:spcPts val="600"/>
                  </a:spcAft>
                  <a:buClrTx/>
                  <a:buSzTx/>
                  <a:buFontTx/>
                  <a:buNone/>
                  <a:tabLst/>
                  <a:defRPr/>
                </a:pPr>
                <a:r>
                  <a:rPr lang="en-AU" sz="1200" b="1" dirty="0">
                    <a:solidFill>
                      <a:prstClr val="white"/>
                    </a:solidFill>
                    <a:latin typeface="Arial" panose="020B0604020202020204"/>
                  </a:rPr>
                  <a:t>L</a:t>
                </a: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ow C1 cash costs**</a:t>
                </a:r>
                <a:endParaRPr kumimoji="0" lang="en-AU" sz="1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287337" algn="ctr" defTabSz="685800" rtl="0" eaLnBrk="1" fontAlgn="auto" latinLnBrk="0" hangingPunct="1">
                  <a:lnSpc>
                    <a:spcPct val="100000"/>
                  </a:lnSpc>
                  <a:spcBef>
                    <a:spcPts val="0"/>
                  </a:spcBef>
                  <a:spcAft>
                    <a:spcPts val="600"/>
                  </a:spcAft>
                  <a:buClrTx/>
                  <a:buSzTx/>
                  <a:buFontTx/>
                  <a:buNone/>
                  <a:tabLst/>
                  <a:defRPr/>
                </a:pPr>
                <a:r>
                  <a:rPr kumimoji="0" lang="en-AU" sz="2400" b="1" i="0" u="none" strike="noStrike" kern="1200" cap="none" spc="0" normalizeH="0" baseline="0" noProof="0" dirty="0">
                    <a:ln>
                      <a:noFill/>
                    </a:ln>
                    <a:solidFill>
                      <a:srgbClr val="FFFFFF"/>
                    </a:solidFill>
                    <a:effectLst/>
                    <a:uLnTx/>
                    <a:uFillTx/>
                    <a:latin typeface="Arial" panose="020B0604020202020204"/>
                    <a:ea typeface="+mn-ea"/>
                    <a:cs typeface="+mn-cs"/>
                  </a:rPr>
                  <a:t>US$1.67/lb</a:t>
                </a:r>
                <a:r>
                  <a:rPr kumimoji="0" lang="en-AU" sz="2400" b="1" i="0" u="none" strike="noStrike" kern="1200" cap="none" spc="0" normalizeH="0" baseline="30000" noProof="0" dirty="0">
                    <a:ln>
                      <a:noFill/>
                    </a:ln>
                    <a:solidFill>
                      <a:srgbClr val="FFFFFF"/>
                    </a:solidFill>
                    <a:effectLst/>
                    <a:uLnTx/>
                    <a:uFillTx/>
                    <a:latin typeface="Arial" panose="020B0604020202020204"/>
                    <a:ea typeface="+mn-ea"/>
                    <a:cs typeface="+mn-cs"/>
                  </a:rPr>
                  <a:t>12</a:t>
                </a:r>
                <a:r>
                  <a:rPr kumimoji="0" lang="en-AU" sz="2400" b="1"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grpSp>
        <p:grpSp>
          <p:nvGrpSpPr>
            <p:cNvPr id="44" name="Group 43">
              <a:extLst>
                <a:ext uri="{FF2B5EF4-FFF2-40B4-BE49-F238E27FC236}">
                  <a16:creationId xmlns:a16="http://schemas.microsoft.com/office/drawing/2014/main" id="{50414F84-4BD6-697C-14BC-B17D8627B6EF}"/>
                </a:ext>
              </a:extLst>
            </p:cNvPr>
            <p:cNvGrpSpPr/>
            <p:nvPr/>
          </p:nvGrpSpPr>
          <p:grpSpPr>
            <a:xfrm>
              <a:off x="8685735" y="5437595"/>
              <a:ext cx="2344637" cy="875257"/>
              <a:chOff x="5086349" y="-1809750"/>
              <a:chExt cx="1972188" cy="866775"/>
            </a:xfrm>
          </p:grpSpPr>
          <p:sp>
            <p:nvSpPr>
              <p:cNvPr id="45" name="Rectangle: Rounded Corners 31">
                <a:extLst>
                  <a:ext uri="{FF2B5EF4-FFF2-40B4-BE49-F238E27FC236}">
                    <a16:creationId xmlns:a16="http://schemas.microsoft.com/office/drawing/2014/main" id="{EE579A14-7B10-6CB1-DCDC-2BED77785DB0}"/>
                  </a:ext>
                </a:extLst>
              </p:cNvPr>
              <p:cNvSpPr/>
              <p:nvPr/>
            </p:nvSpPr>
            <p:spPr>
              <a:xfrm>
                <a:off x="5086349" y="-1809750"/>
                <a:ext cx="1972188" cy="866775"/>
              </a:xfrm>
              <a:prstGeom prst="rect">
                <a:avLst/>
              </a:prstGeom>
              <a:solidFill>
                <a:srgbClr val="CECDC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TextBox 45">
                <a:extLst>
                  <a:ext uri="{FF2B5EF4-FFF2-40B4-BE49-F238E27FC236}">
                    <a16:creationId xmlns:a16="http://schemas.microsoft.com/office/drawing/2014/main" id="{AC6B88CE-50D3-B5D8-92E6-A69054082268}"/>
                  </a:ext>
                </a:extLst>
              </p:cNvPr>
              <p:cNvSpPr txBox="1"/>
              <p:nvPr/>
            </p:nvSpPr>
            <p:spPr>
              <a:xfrm>
                <a:off x="5265229" y="-1734495"/>
                <a:ext cx="1614429" cy="716266"/>
              </a:xfrm>
              <a:prstGeom prst="rect">
                <a:avLst/>
              </a:prstGeom>
              <a:noFill/>
            </p:spPr>
            <p:txBody>
              <a:bodyPr wrap="square" rtlCol="0" anchor="ctr">
                <a:spAutoFit/>
              </a:bodyPr>
              <a:lstStyle/>
              <a:p>
                <a:pPr marL="0" marR="0" lvl="0" indent="-287337" algn="ctr" defTabSz="6858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Long-life asset</a:t>
                </a:r>
                <a:r>
                  <a:rPr kumimoji="0" lang="en-AU" sz="1200" b="0" i="0" u="none" strike="noStrike" kern="1200" cap="none" spc="0" normalizeH="0" baseline="30000" noProof="0" dirty="0">
                    <a:ln>
                      <a:noFill/>
                    </a:ln>
                    <a:solidFill>
                      <a:srgbClr val="000000">
                        <a:lumMod val="65000"/>
                        <a:lumOff val="35000"/>
                      </a:srgbClr>
                    </a:solidFill>
                    <a:effectLst/>
                    <a:uLnTx/>
                    <a:uFillTx/>
                    <a:latin typeface="Arial" panose="020B0604020202020204"/>
                    <a:ea typeface="+mn-ea"/>
                    <a:cs typeface="+mn-cs"/>
                  </a:rPr>
                  <a:t>4</a:t>
                </a:r>
                <a:endParaRPr kumimoji="0" lang="en-AU" sz="12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a:p>
                <a:pPr marL="0" marR="0" lvl="0" indent="-287337" algn="ctr" defTabSz="685800" rtl="0" eaLnBrk="1" fontAlgn="auto" latinLnBrk="0" hangingPunct="1">
                  <a:lnSpc>
                    <a:spcPct val="100000"/>
                  </a:lnSpc>
                  <a:spcBef>
                    <a:spcPts val="0"/>
                  </a:spcBef>
                  <a:spcAft>
                    <a:spcPts val="600"/>
                  </a:spcAft>
                  <a:buClrTx/>
                  <a:buSzTx/>
                  <a:buFontTx/>
                  <a:buNone/>
                  <a:tabLst/>
                  <a:defRPr/>
                </a:pPr>
                <a:r>
                  <a:rPr kumimoji="0" lang="en-AU" sz="2400" b="1"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12+ years</a:t>
                </a:r>
              </a:p>
            </p:txBody>
          </p:sp>
        </p:grpSp>
      </p:grpSp>
      <p:sp>
        <p:nvSpPr>
          <p:cNvPr id="7" name="TextBox 6">
            <a:extLst>
              <a:ext uri="{FF2B5EF4-FFF2-40B4-BE49-F238E27FC236}">
                <a16:creationId xmlns:a16="http://schemas.microsoft.com/office/drawing/2014/main" id="{629DE672-DB97-4E25-7582-75123A66D92E}"/>
              </a:ext>
            </a:extLst>
          </p:cNvPr>
          <p:cNvSpPr txBox="1"/>
          <p:nvPr/>
        </p:nvSpPr>
        <p:spPr>
          <a:xfrm>
            <a:off x="446400" y="676800"/>
            <a:ext cx="757523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pitchFamily="34" charset="0"/>
                <a:ea typeface="+mn-ea"/>
                <a:cs typeface="Arial" panose="020B0604020202020204" pitchFamily="34" charset="0"/>
              </a:rPr>
              <a:t>Immediate cash flows from high-grade operating copper asset in a Tier 1 jurisdiction</a:t>
            </a:r>
            <a:endParaRPr kumimoji="0" lang="en-ZA" sz="1200" b="1" i="0" u="none" strike="noStrike" kern="1200" cap="none" spc="0" normalizeH="0" baseline="0" noProof="0" dirty="0">
              <a:ln>
                <a:noFill/>
              </a:ln>
              <a:solidFill>
                <a:srgbClr val="ED2124"/>
              </a:solidFill>
              <a:effectLst/>
              <a:uLnTx/>
              <a:uFillTx/>
              <a:latin typeface="Arial" panose="020B0604020202020204" pitchFamily="34" charset="0"/>
              <a:ea typeface="+mn-ea"/>
              <a:cs typeface="Arial" panose="020B0604020202020204" pitchFamily="34" charset="0"/>
            </a:endParaRPr>
          </a:p>
        </p:txBody>
      </p:sp>
      <p:pic>
        <p:nvPicPr>
          <p:cNvPr id="19" name="Picture 18" descr="A large factory with yellow pipes&#10;&#10;AI-generated content may be incorrect.">
            <a:extLst>
              <a:ext uri="{FF2B5EF4-FFF2-40B4-BE49-F238E27FC236}">
                <a16:creationId xmlns:a16="http://schemas.microsoft.com/office/drawing/2014/main" id="{4FFFC2E3-8781-7B16-0DFB-79A4E78C57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783" y="1319213"/>
            <a:ext cx="5478338" cy="2897558"/>
          </a:xfrm>
          <a:prstGeom prst="rect">
            <a:avLst/>
          </a:prstGeom>
        </p:spPr>
      </p:pic>
      <p:grpSp>
        <p:nvGrpSpPr>
          <p:cNvPr id="24" name="Group 23">
            <a:extLst>
              <a:ext uri="{FF2B5EF4-FFF2-40B4-BE49-F238E27FC236}">
                <a16:creationId xmlns:a16="http://schemas.microsoft.com/office/drawing/2014/main" id="{C4B39ECB-A48E-41CD-43EE-5C75E261D0C6}"/>
              </a:ext>
            </a:extLst>
          </p:cNvPr>
          <p:cNvGrpSpPr/>
          <p:nvPr/>
        </p:nvGrpSpPr>
        <p:grpSpPr>
          <a:xfrm>
            <a:off x="6444843" y="1370290"/>
            <a:ext cx="4775139" cy="2611798"/>
            <a:chOff x="6444843" y="1370290"/>
            <a:chExt cx="4775139" cy="2611798"/>
          </a:xfrm>
        </p:grpSpPr>
        <p:grpSp>
          <p:nvGrpSpPr>
            <p:cNvPr id="23" name="Group 22">
              <a:extLst>
                <a:ext uri="{FF2B5EF4-FFF2-40B4-BE49-F238E27FC236}">
                  <a16:creationId xmlns:a16="http://schemas.microsoft.com/office/drawing/2014/main" id="{C3B9BAEA-9E90-6A95-BDA9-5F452E94A674}"/>
                </a:ext>
              </a:extLst>
            </p:cNvPr>
            <p:cNvGrpSpPr/>
            <p:nvPr/>
          </p:nvGrpSpPr>
          <p:grpSpPr>
            <a:xfrm>
              <a:off x="6444843" y="1370290"/>
              <a:ext cx="4719771" cy="2611798"/>
              <a:chOff x="6444843" y="1370290"/>
              <a:chExt cx="4719771" cy="2611798"/>
            </a:xfrm>
          </p:grpSpPr>
          <p:grpSp>
            <p:nvGrpSpPr>
              <p:cNvPr id="20" name="Group 19">
                <a:extLst>
                  <a:ext uri="{FF2B5EF4-FFF2-40B4-BE49-F238E27FC236}">
                    <a16:creationId xmlns:a16="http://schemas.microsoft.com/office/drawing/2014/main" id="{AFDEA800-4ED1-3054-77BB-BC239D7D6E33}"/>
                  </a:ext>
                </a:extLst>
              </p:cNvPr>
              <p:cNvGrpSpPr/>
              <p:nvPr/>
            </p:nvGrpSpPr>
            <p:grpSpPr>
              <a:xfrm>
                <a:off x="6444843" y="1370290"/>
                <a:ext cx="4719771" cy="2611798"/>
                <a:chOff x="6444843" y="1370290"/>
                <a:chExt cx="4719771" cy="2611798"/>
              </a:xfrm>
            </p:grpSpPr>
            <p:grpSp>
              <p:nvGrpSpPr>
                <p:cNvPr id="5" name="Group 4">
                  <a:extLst>
                    <a:ext uri="{FF2B5EF4-FFF2-40B4-BE49-F238E27FC236}">
                      <a16:creationId xmlns:a16="http://schemas.microsoft.com/office/drawing/2014/main" id="{A6D11D2F-BA3F-894F-D117-9EA8FF7D4983}"/>
                    </a:ext>
                  </a:extLst>
                </p:cNvPr>
                <p:cNvGrpSpPr/>
                <p:nvPr/>
              </p:nvGrpSpPr>
              <p:grpSpPr>
                <a:xfrm>
                  <a:off x="6444843" y="1370290"/>
                  <a:ext cx="4596870" cy="2611798"/>
                  <a:chOff x="7085075" y="1493482"/>
                  <a:chExt cx="4305182" cy="2446070"/>
                </a:xfrm>
              </p:grpSpPr>
              <p:grpSp>
                <p:nvGrpSpPr>
                  <p:cNvPr id="8" name="Group 7">
                    <a:extLst>
                      <a:ext uri="{FF2B5EF4-FFF2-40B4-BE49-F238E27FC236}">
                        <a16:creationId xmlns:a16="http://schemas.microsoft.com/office/drawing/2014/main" id="{B0C14402-4F2E-0104-BB7A-79FA17F874A9}"/>
                      </a:ext>
                    </a:extLst>
                  </p:cNvPr>
                  <p:cNvGrpSpPr/>
                  <p:nvPr/>
                </p:nvGrpSpPr>
                <p:grpSpPr>
                  <a:xfrm>
                    <a:off x="7085075" y="1493482"/>
                    <a:ext cx="3918249" cy="2320079"/>
                    <a:chOff x="7311849" y="2311233"/>
                    <a:chExt cx="4474633" cy="2597323"/>
                  </a:xfrm>
                </p:grpSpPr>
                <p:sp>
                  <p:nvSpPr>
                    <p:cNvPr id="10" name="Rectangle 9">
                      <a:extLst>
                        <a:ext uri="{FF2B5EF4-FFF2-40B4-BE49-F238E27FC236}">
                          <a16:creationId xmlns:a16="http://schemas.microsoft.com/office/drawing/2014/main" id="{C81FAA48-E1D8-A7EE-E174-E18B782376C7}"/>
                        </a:ext>
                      </a:extLst>
                    </p:cNvPr>
                    <p:cNvSpPr/>
                    <p:nvPr/>
                  </p:nvSpPr>
                  <p:spPr>
                    <a:xfrm>
                      <a:off x="8720871" y="2431396"/>
                      <a:ext cx="2048988" cy="19046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D2F889E9-7C50-38D3-9978-07E61A802B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1849" y="2311233"/>
                      <a:ext cx="2857364" cy="2476052"/>
                    </a:xfrm>
                    <a:prstGeom prst="rect">
                      <a:avLst/>
                    </a:prstGeom>
                  </p:spPr>
                </p:pic>
                <p:grpSp>
                  <p:nvGrpSpPr>
                    <p:cNvPr id="13" name="Group 150">
                      <a:extLst>
                        <a:ext uri="{FF2B5EF4-FFF2-40B4-BE49-F238E27FC236}">
                          <a16:creationId xmlns:a16="http://schemas.microsoft.com/office/drawing/2014/main" id="{16AE5007-B842-1446-F26D-CF14CAD2FF13}"/>
                        </a:ext>
                      </a:extLst>
                    </p:cNvPr>
                    <p:cNvGrpSpPr/>
                    <p:nvPr/>
                  </p:nvGrpSpPr>
                  <p:grpSpPr>
                    <a:xfrm>
                      <a:off x="8377093" y="2826729"/>
                      <a:ext cx="1123597" cy="1443658"/>
                      <a:chOff x="2148186" y="2544969"/>
                      <a:chExt cx="1999906" cy="2522213"/>
                    </a:xfrm>
                    <a:solidFill>
                      <a:srgbClr val="000000">
                        <a:alpha val="20000"/>
                      </a:srgbClr>
                    </a:solidFill>
                  </p:grpSpPr>
                  <p:sp>
                    <p:nvSpPr>
                      <p:cNvPr id="27" name="Freeform 118">
                        <a:extLst>
                          <a:ext uri="{FF2B5EF4-FFF2-40B4-BE49-F238E27FC236}">
                            <a16:creationId xmlns:a16="http://schemas.microsoft.com/office/drawing/2014/main" id="{E94EC85D-8517-ACFF-53AA-610A168F9EF2}"/>
                          </a:ext>
                        </a:extLst>
                      </p:cNvPr>
                      <p:cNvSpPr>
                        <a:spLocks/>
                      </p:cNvSpPr>
                      <p:nvPr/>
                    </p:nvSpPr>
                    <p:spPr bwMode="auto">
                      <a:xfrm rot="21339037">
                        <a:off x="3102604" y="4195399"/>
                        <a:ext cx="1045488" cy="871783"/>
                      </a:xfrm>
                      <a:custGeom>
                        <a:avLst/>
                        <a:gdLst>
                          <a:gd name="T0" fmla="*/ 0 w 1028"/>
                          <a:gd name="T1" fmla="*/ 2147483647 h 824"/>
                          <a:gd name="T2" fmla="*/ 2147483647 w 1028"/>
                          <a:gd name="T3" fmla="*/ 0 h 824"/>
                          <a:gd name="T4" fmla="*/ 2147483647 w 1028"/>
                          <a:gd name="T5" fmla="*/ 0 h 824"/>
                          <a:gd name="T6" fmla="*/ 2147483647 w 1028"/>
                          <a:gd name="T7" fmla="*/ 2147483647 h 824"/>
                          <a:gd name="T8" fmla="*/ 2147483647 w 1028"/>
                          <a:gd name="T9" fmla="*/ 2147483647 h 824"/>
                          <a:gd name="T10" fmla="*/ 2147483647 w 1028"/>
                          <a:gd name="T11" fmla="*/ 2147483647 h 824"/>
                          <a:gd name="T12" fmla="*/ 2147483647 w 1028"/>
                          <a:gd name="T13" fmla="*/ 2147483647 h 824"/>
                          <a:gd name="T14" fmla="*/ 2147483647 w 1028"/>
                          <a:gd name="T15" fmla="*/ 2147483647 h 824"/>
                          <a:gd name="T16" fmla="*/ 2147483647 w 1028"/>
                          <a:gd name="T17" fmla="*/ 2147483647 h 824"/>
                          <a:gd name="T18" fmla="*/ 2147483647 w 1028"/>
                          <a:gd name="T19" fmla="*/ 2147483647 h 824"/>
                          <a:gd name="T20" fmla="*/ 2147483647 w 1028"/>
                          <a:gd name="T21" fmla="*/ 2147483647 h 824"/>
                          <a:gd name="T22" fmla="*/ 2147483647 w 1028"/>
                          <a:gd name="T23" fmla="*/ 2147483647 h 824"/>
                          <a:gd name="T24" fmla="*/ 2147483647 w 1028"/>
                          <a:gd name="T25" fmla="*/ 2147483647 h 824"/>
                          <a:gd name="T26" fmla="*/ 2147483647 w 1028"/>
                          <a:gd name="T27" fmla="*/ 2147483647 h 824"/>
                          <a:gd name="T28" fmla="*/ 2147483647 w 1028"/>
                          <a:gd name="T29" fmla="*/ 2147483647 h 824"/>
                          <a:gd name="T30" fmla="*/ 2147483647 w 1028"/>
                          <a:gd name="T31" fmla="*/ 2147483647 h 824"/>
                          <a:gd name="T32" fmla="*/ 2147483647 w 1028"/>
                          <a:gd name="T33" fmla="*/ 2147483647 h 824"/>
                          <a:gd name="T34" fmla="*/ 2147483647 w 1028"/>
                          <a:gd name="T35" fmla="*/ 2147483647 h 824"/>
                          <a:gd name="T36" fmla="*/ 2147483647 w 1028"/>
                          <a:gd name="T37" fmla="*/ 2147483647 h 824"/>
                          <a:gd name="T38" fmla="*/ 2147483647 w 1028"/>
                          <a:gd name="T39" fmla="*/ 2147483647 h 824"/>
                          <a:gd name="T40" fmla="*/ 2147483647 w 1028"/>
                          <a:gd name="T41" fmla="*/ 2147483647 h 824"/>
                          <a:gd name="T42" fmla="*/ 2147483647 w 1028"/>
                          <a:gd name="T43" fmla="*/ 2147483647 h 824"/>
                          <a:gd name="T44" fmla="*/ 2147483647 w 1028"/>
                          <a:gd name="T45" fmla="*/ 2147483647 h 824"/>
                          <a:gd name="T46" fmla="*/ 2147483647 w 1028"/>
                          <a:gd name="T47" fmla="*/ 2147483647 h 824"/>
                          <a:gd name="T48" fmla="*/ 2147483647 w 1028"/>
                          <a:gd name="T49" fmla="*/ 2147483647 h 824"/>
                          <a:gd name="T50" fmla="*/ 2147483647 w 1028"/>
                          <a:gd name="T51" fmla="*/ 2147483647 h 824"/>
                          <a:gd name="T52" fmla="*/ 2147483647 w 1028"/>
                          <a:gd name="T53" fmla="*/ 2147483647 h 824"/>
                          <a:gd name="T54" fmla="*/ 2147483647 w 1028"/>
                          <a:gd name="T55" fmla="*/ 2147483647 h 824"/>
                          <a:gd name="T56" fmla="*/ 2147483647 w 1028"/>
                          <a:gd name="T57" fmla="*/ 2147483647 h 824"/>
                          <a:gd name="T58" fmla="*/ 2147483647 w 1028"/>
                          <a:gd name="T59" fmla="*/ 2147483647 h 824"/>
                          <a:gd name="T60" fmla="*/ 2147483647 w 1028"/>
                          <a:gd name="T61" fmla="*/ 2147483647 h 824"/>
                          <a:gd name="T62" fmla="*/ 2147483647 w 1028"/>
                          <a:gd name="T63" fmla="*/ 2147483647 h 824"/>
                          <a:gd name="T64" fmla="*/ 2147483647 w 1028"/>
                          <a:gd name="T65" fmla="*/ 2147483647 h 824"/>
                          <a:gd name="T66" fmla="*/ 2147483647 w 1028"/>
                          <a:gd name="T67" fmla="*/ 2147483647 h 824"/>
                          <a:gd name="T68" fmla="*/ 2147483647 w 1028"/>
                          <a:gd name="T69" fmla="*/ 2147483647 h 824"/>
                          <a:gd name="T70" fmla="*/ 2147483647 w 1028"/>
                          <a:gd name="T71" fmla="*/ 2147483647 h 824"/>
                          <a:gd name="T72" fmla="*/ 2147483647 w 1028"/>
                          <a:gd name="T73" fmla="*/ 2147483647 h 824"/>
                          <a:gd name="T74" fmla="*/ 2147483647 w 1028"/>
                          <a:gd name="T75" fmla="*/ 2147483647 h 824"/>
                          <a:gd name="T76" fmla="*/ 2147483647 w 1028"/>
                          <a:gd name="T77" fmla="*/ 2147483647 h 824"/>
                          <a:gd name="T78" fmla="*/ 2147483647 w 1028"/>
                          <a:gd name="T79" fmla="*/ 2147483647 h 824"/>
                          <a:gd name="T80" fmla="*/ 2147483647 w 1028"/>
                          <a:gd name="T81" fmla="*/ 2147483647 h 824"/>
                          <a:gd name="T82" fmla="*/ 2147483647 w 1028"/>
                          <a:gd name="T83" fmla="*/ 2147483647 h 824"/>
                          <a:gd name="T84" fmla="*/ 2147483647 w 1028"/>
                          <a:gd name="T85" fmla="*/ 2147483647 h 824"/>
                          <a:gd name="T86" fmla="*/ 2147483647 w 1028"/>
                          <a:gd name="T87" fmla="*/ 2147483647 h 824"/>
                          <a:gd name="T88" fmla="*/ 2147483647 w 1028"/>
                          <a:gd name="T89" fmla="*/ 2147483647 h 824"/>
                          <a:gd name="T90" fmla="*/ 2147483647 w 1028"/>
                          <a:gd name="T91" fmla="*/ 2147483647 h 824"/>
                          <a:gd name="T92" fmla="*/ 2147483647 w 1028"/>
                          <a:gd name="T93" fmla="*/ 2147483647 h 824"/>
                          <a:gd name="T94" fmla="*/ 2147483647 w 1028"/>
                          <a:gd name="T95" fmla="*/ 2147483647 h 824"/>
                          <a:gd name="T96" fmla="*/ 2147483647 w 1028"/>
                          <a:gd name="T97" fmla="*/ 2147483647 h 824"/>
                          <a:gd name="T98" fmla="*/ 2147483647 w 1028"/>
                          <a:gd name="T99" fmla="*/ 2147483647 h 824"/>
                          <a:gd name="T100" fmla="*/ 2147483647 w 1028"/>
                          <a:gd name="T101" fmla="*/ 2147483647 h 824"/>
                          <a:gd name="T102" fmla="*/ 2147483647 w 1028"/>
                          <a:gd name="T103" fmla="*/ 2147483647 h 824"/>
                          <a:gd name="T104" fmla="*/ 2147483647 w 1028"/>
                          <a:gd name="T105" fmla="*/ 2147483647 h 824"/>
                          <a:gd name="T106" fmla="*/ 2147483647 w 1028"/>
                          <a:gd name="T107" fmla="*/ 2147483647 h 824"/>
                          <a:gd name="T108" fmla="*/ 2147483647 w 1028"/>
                          <a:gd name="T109" fmla="*/ 2147483647 h 824"/>
                          <a:gd name="T110" fmla="*/ 2147483647 w 1028"/>
                          <a:gd name="T111" fmla="*/ 2147483647 h 824"/>
                          <a:gd name="T112" fmla="*/ 2147483647 w 1028"/>
                          <a:gd name="T113" fmla="*/ 2147483647 h 824"/>
                          <a:gd name="T114" fmla="*/ 2147483647 w 1028"/>
                          <a:gd name="T115" fmla="*/ 2147483647 h 824"/>
                          <a:gd name="T116" fmla="*/ 2147483647 w 1028"/>
                          <a:gd name="T117" fmla="*/ 2147483647 h 824"/>
                          <a:gd name="T118" fmla="*/ 0 w 1028"/>
                          <a:gd name="T119" fmla="*/ 2147483647 h 8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8"/>
                          <a:gd name="T181" fmla="*/ 0 h 824"/>
                          <a:gd name="T182" fmla="*/ 1028 w 1028"/>
                          <a:gd name="T183" fmla="*/ 824 h 8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8" h="824">
                            <a:moveTo>
                              <a:pt x="0" y="452"/>
                            </a:moveTo>
                            <a:lnTo>
                              <a:pt x="32" y="0"/>
                            </a:lnTo>
                            <a:lnTo>
                              <a:pt x="188" y="0"/>
                            </a:lnTo>
                            <a:lnTo>
                              <a:pt x="656" y="52"/>
                            </a:lnTo>
                            <a:lnTo>
                              <a:pt x="684" y="36"/>
                            </a:lnTo>
                            <a:lnTo>
                              <a:pt x="708" y="20"/>
                            </a:lnTo>
                            <a:lnTo>
                              <a:pt x="732" y="24"/>
                            </a:lnTo>
                            <a:lnTo>
                              <a:pt x="764" y="28"/>
                            </a:lnTo>
                            <a:lnTo>
                              <a:pt x="780" y="32"/>
                            </a:lnTo>
                            <a:lnTo>
                              <a:pt x="816" y="48"/>
                            </a:lnTo>
                            <a:lnTo>
                              <a:pt x="840" y="80"/>
                            </a:lnTo>
                            <a:lnTo>
                              <a:pt x="852" y="96"/>
                            </a:lnTo>
                            <a:lnTo>
                              <a:pt x="872" y="68"/>
                            </a:lnTo>
                            <a:lnTo>
                              <a:pt x="896" y="72"/>
                            </a:lnTo>
                            <a:lnTo>
                              <a:pt x="904" y="52"/>
                            </a:lnTo>
                            <a:lnTo>
                              <a:pt x="912" y="36"/>
                            </a:lnTo>
                            <a:lnTo>
                              <a:pt x="956" y="28"/>
                            </a:lnTo>
                            <a:lnTo>
                              <a:pt x="992" y="48"/>
                            </a:lnTo>
                            <a:lnTo>
                              <a:pt x="1028" y="40"/>
                            </a:lnTo>
                            <a:lnTo>
                              <a:pt x="1020" y="88"/>
                            </a:lnTo>
                            <a:lnTo>
                              <a:pt x="996" y="128"/>
                            </a:lnTo>
                            <a:lnTo>
                              <a:pt x="976" y="172"/>
                            </a:lnTo>
                            <a:lnTo>
                              <a:pt x="952" y="244"/>
                            </a:lnTo>
                            <a:lnTo>
                              <a:pt x="944" y="280"/>
                            </a:lnTo>
                            <a:lnTo>
                              <a:pt x="916" y="336"/>
                            </a:lnTo>
                            <a:lnTo>
                              <a:pt x="892" y="376"/>
                            </a:lnTo>
                            <a:lnTo>
                              <a:pt x="872" y="404"/>
                            </a:lnTo>
                            <a:lnTo>
                              <a:pt x="812" y="452"/>
                            </a:lnTo>
                            <a:lnTo>
                              <a:pt x="792" y="480"/>
                            </a:lnTo>
                            <a:lnTo>
                              <a:pt x="756" y="532"/>
                            </a:lnTo>
                            <a:lnTo>
                              <a:pt x="736" y="552"/>
                            </a:lnTo>
                            <a:lnTo>
                              <a:pt x="732" y="576"/>
                            </a:lnTo>
                            <a:lnTo>
                              <a:pt x="724" y="616"/>
                            </a:lnTo>
                            <a:lnTo>
                              <a:pt x="692" y="636"/>
                            </a:lnTo>
                            <a:lnTo>
                              <a:pt x="672" y="680"/>
                            </a:lnTo>
                            <a:lnTo>
                              <a:pt x="660" y="740"/>
                            </a:lnTo>
                            <a:lnTo>
                              <a:pt x="640" y="776"/>
                            </a:lnTo>
                            <a:lnTo>
                              <a:pt x="644" y="804"/>
                            </a:lnTo>
                            <a:lnTo>
                              <a:pt x="632" y="824"/>
                            </a:lnTo>
                            <a:lnTo>
                              <a:pt x="508" y="744"/>
                            </a:lnTo>
                            <a:lnTo>
                              <a:pt x="506" y="690"/>
                            </a:lnTo>
                            <a:lnTo>
                              <a:pt x="504" y="676"/>
                            </a:lnTo>
                            <a:lnTo>
                              <a:pt x="478" y="670"/>
                            </a:lnTo>
                            <a:lnTo>
                              <a:pt x="436" y="666"/>
                            </a:lnTo>
                            <a:lnTo>
                              <a:pt x="410" y="666"/>
                            </a:lnTo>
                            <a:lnTo>
                              <a:pt x="372" y="658"/>
                            </a:lnTo>
                            <a:lnTo>
                              <a:pt x="336" y="648"/>
                            </a:lnTo>
                            <a:lnTo>
                              <a:pt x="300" y="632"/>
                            </a:lnTo>
                            <a:lnTo>
                              <a:pt x="288" y="660"/>
                            </a:lnTo>
                            <a:lnTo>
                              <a:pt x="260" y="656"/>
                            </a:lnTo>
                            <a:lnTo>
                              <a:pt x="236" y="632"/>
                            </a:lnTo>
                            <a:lnTo>
                              <a:pt x="208" y="588"/>
                            </a:lnTo>
                            <a:lnTo>
                              <a:pt x="172" y="568"/>
                            </a:lnTo>
                            <a:lnTo>
                              <a:pt x="176" y="528"/>
                            </a:lnTo>
                            <a:lnTo>
                              <a:pt x="132" y="512"/>
                            </a:lnTo>
                            <a:lnTo>
                              <a:pt x="112" y="512"/>
                            </a:lnTo>
                            <a:lnTo>
                              <a:pt x="104" y="480"/>
                            </a:lnTo>
                            <a:lnTo>
                              <a:pt x="72" y="460"/>
                            </a:lnTo>
                            <a:lnTo>
                              <a:pt x="40" y="468"/>
                            </a:lnTo>
                            <a:lnTo>
                              <a:pt x="0" y="452"/>
                            </a:lnTo>
                            <a:close/>
                          </a:path>
                        </a:pathLst>
                      </a:custGeom>
                      <a:grpFill/>
                      <a:ln w="9525" cap="flat" cmpd="sng">
                        <a:solidFill>
                          <a:schemeClr val="bg1"/>
                        </a:solidFill>
                        <a:prstDash val="solid"/>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
                    <p:nvSpPr>
                      <p:cNvPr id="29" name="Freeform 121">
                        <a:extLst>
                          <a:ext uri="{FF2B5EF4-FFF2-40B4-BE49-F238E27FC236}">
                            <a16:creationId xmlns:a16="http://schemas.microsoft.com/office/drawing/2014/main" id="{DD0F4F4D-C441-FBD0-3757-7BFB396FEE72}"/>
                          </a:ext>
                        </a:extLst>
                      </p:cNvPr>
                      <p:cNvSpPr>
                        <a:spLocks/>
                      </p:cNvSpPr>
                      <p:nvPr/>
                    </p:nvSpPr>
                    <p:spPr bwMode="auto">
                      <a:xfrm>
                        <a:off x="2732589" y="4893244"/>
                        <a:ext cx="97577" cy="50911"/>
                      </a:xfrm>
                      <a:custGeom>
                        <a:avLst/>
                        <a:gdLst>
                          <a:gd name="T0" fmla="*/ 0 w 92"/>
                          <a:gd name="T1" fmla="*/ 2147483647 h 48"/>
                          <a:gd name="T2" fmla="*/ 2147483647 w 92"/>
                          <a:gd name="T3" fmla="*/ 2147483647 h 48"/>
                          <a:gd name="T4" fmla="*/ 2147483647 w 92"/>
                          <a:gd name="T5" fmla="*/ 0 h 48"/>
                          <a:gd name="T6" fmla="*/ 2147483647 w 92"/>
                          <a:gd name="T7" fmla="*/ 2147483647 h 48"/>
                          <a:gd name="T8" fmla="*/ 2147483647 w 92"/>
                          <a:gd name="T9" fmla="*/ 2147483647 h 48"/>
                          <a:gd name="T10" fmla="*/ 2147483647 w 92"/>
                          <a:gd name="T11" fmla="*/ 2147483647 h 48"/>
                          <a:gd name="T12" fmla="*/ 2147483647 w 92"/>
                          <a:gd name="T13" fmla="*/ 2147483647 h 48"/>
                          <a:gd name="T14" fmla="*/ 2147483647 w 92"/>
                          <a:gd name="T15" fmla="*/ 2147483647 h 48"/>
                          <a:gd name="T16" fmla="*/ 0 w 92"/>
                          <a:gd name="T17" fmla="*/ 2147483647 h 48"/>
                          <a:gd name="T18" fmla="*/ 0 w 92"/>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48"/>
                          <a:gd name="T32" fmla="*/ 92 w 9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48">
                            <a:moveTo>
                              <a:pt x="0" y="16"/>
                            </a:moveTo>
                            <a:lnTo>
                              <a:pt x="36" y="8"/>
                            </a:lnTo>
                            <a:lnTo>
                              <a:pt x="74" y="0"/>
                            </a:lnTo>
                            <a:lnTo>
                              <a:pt x="80" y="12"/>
                            </a:lnTo>
                            <a:lnTo>
                              <a:pt x="92" y="18"/>
                            </a:lnTo>
                            <a:lnTo>
                              <a:pt x="66" y="48"/>
                            </a:lnTo>
                            <a:lnTo>
                              <a:pt x="48" y="40"/>
                            </a:lnTo>
                            <a:lnTo>
                              <a:pt x="18" y="44"/>
                            </a:lnTo>
                            <a:lnTo>
                              <a:pt x="0" y="34"/>
                            </a:lnTo>
                            <a:lnTo>
                              <a:pt x="0" y="16"/>
                            </a:lnTo>
                            <a:close/>
                          </a:path>
                        </a:pathLst>
                      </a:custGeom>
                      <a:grpFill/>
                      <a:ln w="9525" cap="flat" cmpd="sng">
                        <a:solidFill>
                          <a:schemeClr val="bg1"/>
                        </a:solidFill>
                        <a:prstDash val="solid"/>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
                    <p:nvSpPr>
                      <p:cNvPr id="31" name="Freeform 122">
                        <a:extLst>
                          <a:ext uri="{FF2B5EF4-FFF2-40B4-BE49-F238E27FC236}">
                            <a16:creationId xmlns:a16="http://schemas.microsoft.com/office/drawing/2014/main" id="{CD3894E4-B822-D528-6E28-B04D8DA4B625}"/>
                          </a:ext>
                        </a:extLst>
                      </p:cNvPr>
                      <p:cNvSpPr>
                        <a:spLocks/>
                      </p:cNvSpPr>
                      <p:nvPr/>
                    </p:nvSpPr>
                    <p:spPr bwMode="auto">
                      <a:xfrm>
                        <a:off x="2768650" y="2780433"/>
                        <a:ext cx="48789" cy="57275"/>
                      </a:xfrm>
                      <a:custGeom>
                        <a:avLst/>
                        <a:gdLst>
                          <a:gd name="T0" fmla="*/ 2147483647 w 46"/>
                          <a:gd name="T1" fmla="*/ 0 h 54"/>
                          <a:gd name="T2" fmla="*/ 2147483647 w 46"/>
                          <a:gd name="T3" fmla="*/ 2147483647 h 54"/>
                          <a:gd name="T4" fmla="*/ 2147483647 w 46"/>
                          <a:gd name="T5" fmla="*/ 2147483647 h 54"/>
                          <a:gd name="T6" fmla="*/ 2147483647 w 46"/>
                          <a:gd name="T7" fmla="*/ 2147483647 h 54"/>
                          <a:gd name="T8" fmla="*/ 2147483647 w 46"/>
                          <a:gd name="T9" fmla="*/ 2147483647 h 54"/>
                          <a:gd name="T10" fmla="*/ 2147483647 w 46"/>
                          <a:gd name="T11" fmla="*/ 2147483647 h 54"/>
                          <a:gd name="T12" fmla="*/ 2147483647 w 46"/>
                          <a:gd name="T13" fmla="*/ 2147483647 h 54"/>
                          <a:gd name="T14" fmla="*/ 2147483647 w 46"/>
                          <a:gd name="T15" fmla="*/ 2147483647 h 54"/>
                          <a:gd name="T16" fmla="*/ 0 w 46"/>
                          <a:gd name="T17" fmla="*/ 2147483647 h 54"/>
                          <a:gd name="T18" fmla="*/ 0 w 46"/>
                          <a:gd name="T19" fmla="*/ 2147483647 h 54"/>
                          <a:gd name="T20" fmla="*/ 2147483647 w 46"/>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54"/>
                          <a:gd name="T35" fmla="*/ 46 w 46"/>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54">
                            <a:moveTo>
                              <a:pt x="16" y="0"/>
                            </a:moveTo>
                            <a:lnTo>
                              <a:pt x="26" y="6"/>
                            </a:lnTo>
                            <a:lnTo>
                              <a:pt x="42" y="14"/>
                            </a:lnTo>
                            <a:lnTo>
                              <a:pt x="34" y="26"/>
                            </a:lnTo>
                            <a:lnTo>
                              <a:pt x="28" y="36"/>
                            </a:lnTo>
                            <a:lnTo>
                              <a:pt x="46" y="44"/>
                            </a:lnTo>
                            <a:lnTo>
                              <a:pt x="44" y="54"/>
                            </a:lnTo>
                            <a:lnTo>
                              <a:pt x="20" y="54"/>
                            </a:lnTo>
                            <a:lnTo>
                              <a:pt x="0" y="44"/>
                            </a:lnTo>
                            <a:lnTo>
                              <a:pt x="0" y="14"/>
                            </a:lnTo>
                            <a:lnTo>
                              <a:pt x="16" y="0"/>
                            </a:lnTo>
                            <a:close/>
                          </a:path>
                        </a:pathLst>
                      </a:custGeom>
                      <a:grpFill/>
                      <a:ln w="9525" cap="flat" cmpd="sng">
                        <a:solidFill>
                          <a:schemeClr val="bg1"/>
                        </a:solidFill>
                        <a:prstDash val="solid"/>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
                    <p:nvSpPr>
                      <p:cNvPr id="32" name="Freeform 123">
                        <a:extLst>
                          <a:ext uri="{FF2B5EF4-FFF2-40B4-BE49-F238E27FC236}">
                            <a16:creationId xmlns:a16="http://schemas.microsoft.com/office/drawing/2014/main" id="{B7ED966B-00DE-237F-409F-8BD22639C433}"/>
                          </a:ext>
                        </a:extLst>
                      </p:cNvPr>
                      <p:cNvSpPr>
                        <a:spLocks/>
                      </p:cNvSpPr>
                      <p:nvPr/>
                    </p:nvSpPr>
                    <p:spPr bwMode="auto">
                      <a:xfrm>
                        <a:off x="2148186" y="2544969"/>
                        <a:ext cx="59395" cy="50911"/>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0 w 56"/>
                          <a:gd name="T9" fmla="*/ 2147483647 h 48"/>
                          <a:gd name="T10" fmla="*/ 2147483647 w 56"/>
                          <a:gd name="T11" fmla="*/ 2147483647 h 48"/>
                          <a:gd name="T12" fmla="*/ 2147483647 w 56"/>
                          <a:gd name="T13" fmla="*/ 2147483647 h 48"/>
                          <a:gd name="T14" fmla="*/ 2147483647 w 56"/>
                          <a:gd name="T15" fmla="*/ 0 h 48"/>
                          <a:gd name="T16" fmla="*/ 2147483647 w 56"/>
                          <a:gd name="T17" fmla="*/ 2147483647 h 48"/>
                          <a:gd name="T18" fmla="*/ 2147483647 w 56"/>
                          <a:gd name="T19" fmla="*/ 2147483647 h 48"/>
                          <a:gd name="T20" fmla="*/ 2147483647 w 56"/>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8"/>
                          <a:gd name="T35" fmla="*/ 56 w 5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8">
                            <a:moveTo>
                              <a:pt x="56" y="44"/>
                            </a:moveTo>
                            <a:lnTo>
                              <a:pt x="44" y="48"/>
                            </a:lnTo>
                            <a:lnTo>
                              <a:pt x="28" y="44"/>
                            </a:lnTo>
                            <a:lnTo>
                              <a:pt x="12" y="48"/>
                            </a:lnTo>
                            <a:lnTo>
                              <a:pt x="0" y="40"/>
                            </a:lnTo>
                            <a:lnTo>
                              <a:pt x="12" y="30"/>
                            </a:lnTo>
                            <a:lnTo>
                              <a:pt x="12" y="12"/>
                            </a:lnTo>
                            <a:lnTo>
                              <a:pt x="26" y="0"/>
                            </a:lnTo>
                            <a:lnTo>
                              <a:pt x="34" y="18"/>
                            </a:lnTo>
                            <a:lnTo>
                              <a:pt x="44" y="34"/>
                            </a:lnTo>
                            <a:lnTo>
                              <a:pt x="56" y="44"/>
                            </a:lnTo>
                            <a:close/>
                          </a:path>
                        </a:pathLst>
                      </a:custGeom>
                      <a:grpFill/>
                      <a:ln w="9525" cap="flat" cmpd="sng">
                        <a:solidFill>
                          <a:schemeClr val="bg1"/>
                        </a:solidFill>
                        <a:prstDash val="solid"/>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grpSp>
                <p:cxnSp>
                  <p:nvCxnSpPr>
                    <p:cNvPr id="15" name="Straight Connector 14">
                      <a:extLst>
                        <a:ext uri="{FF2B5EF4-FFF2-40B4-BE49-F238E27FC236}">
                          <a16:creationId xmlns:a16="http://schemas.microsoft.com/office/drawing/2014/main" id="{BA8A19F0-8898-DEA3-8324-A9ADEB30841E}"/>
                        </a:ext>
                      </a:extLst>
                    </p:cNvPr>
                    <p:cNvCxnSpPr>
                      <a:cxnSpLocks/>
                    </p:cNvCxnSpPr>
                    <p:nvPr/>
                  </p:nvCxnSpPr>
                  <p:spPr>
                    <a:xfrm flipV="1">
                      <a:off x="8978974" y="3334259"/>
                      <a:ext cx="1169119" cy="4419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97592C-D88D-3D8A-7A75-93C3075F7FF1}"/>
                        </a:ext>
                      </a:extLst>
                    </p:cNvPr>
                    <p:cNvCxnSpPr>
                      <a:cxnSpLocks/>
                    </p:cNvCxnSpPr>
                    <p:nvPr/>
                  </p:nvCxnSpPr>
                  <p:spPr>
                    <a:xfrm>
                      <a:off x="8978974" y="4060086"/>
                      <a:ext cx="1169119" cy="8069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654A195-9D4E-9AD6-445E-51C9A7458496}"/>
                        </a:ext>
                      </a:extLst>
                    </p:cNvPr>
                    <p:cNvSpPr/>
                    <p:nvPr/>
                  </p:nvSpPr>
                  <p:spPr>
                    <a:xfrm>
                      <a:off x="9737494" y="3003890"/>
                      <a:ext cx="2048988" cy="19046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9" name="Picture 8">
                    <a:extLst>
                      <a:ext uri="{FF2B5EF4-FFF2-40B4-BE49-F238E27FC236}">
                        <a16:creationId xmlns:a16="http://schemas.microsoft.com/office/drawing/2014/main" id="{1ADB65E0-091A-AFB6-125D-55BA50ACBC0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564472" y="2248127"/>
                    <a:ext cx="1825785" cy="1691425"/>
                  </a:xfrm>
                  <a:prstGeom prst="rect">
                    <a:avLst/>
                  </a:prstGeom>
                  <a:ln w="12700">
                    <a:solidFill>
                      <a:schemeClr val="accent1"/>
                    </a:solidFill>
                    <a:prstDash val="dash"/>
                  </a:ln>
                </p:spPr>
              </p:pic>
            </p:grpSp>
            <p:sp>
              <p:nvSpPr>
                <p:cNvPr id="16" name="Freeform: Shape 15">
                  <a:extLst>
                    <a:ext uri="{FF2B5EF4-FFF2-40B4-BE49-F238E27FC236}">
                      <a16:creationId xmlns:a16="http://schemas.microsoft.com/office/drawing/2014/main" id="{574AC37B-0B09-E627-F6D6-135310EE5E86}"/>
                    </a:ext>
                  </a:extLst>
                </p:cNvPr>
                <p:cNvSpPr/>
                <p:nvPr/>
              </p:nvSpPr>
              <p:spPr>
                <a:xfrm>
                  <a:off x="10436772" y="2903483"/>
                  <a:ext cx="727842" cy="346841"/>
                </a:xfrm>
                <a:custGeom>
                  <a:avLst/>
                  <a:gdLst>
                    <a:gd name="connsiteX0" fmla="*/ 152400 w 727842"/>
                    <a:gd name="connsiteY0" fmla="*/ 0 h 346841"/>
                    <a:gd name="connsiteX1" fmla="*/ 110359 w 727842"/>
                    <a:gd name="connsiteY1" fmla="*/ 34158 h 346841"/>
                    <a:gd name="connsiteX2" fmla="*/ 94594 w 727842"/>
                    <a:gd name="connsiteY2" fmla="*/ 70945 h 346841"/>
                    <a:gd name="connsiteX3" fmla="*/ 86711 w 727842"/>
                    <a:gd name="connsiteY3" fmla="*/ 115614 h 346841"/>
                    <a:gd name="connsiteX4" fmla="*/ 73573 w 727842"/>
                    <a:gd name="connsiteY4" fmla="*/ 157655 h 346841"/>
                    <a:gd name="connsiteX5" fmla="*/ 52552 w 727842"/>
                    <a:gd name="connsiteY5" fmla="*/ 223345 h 346841"/>
                    <a:gd name="connsiteX6" fmla="*/ 0 w 727842"/>
                    <a:gd name="connsiteY6" fmla="*/ 320565 h 346841"/>
                    <a:gd name="connsiteX7" fmla="*/ 52552 w 727842"/>
                    <a:gd name="connsiteY7" fmla="*/ 320565 h 346841"/>
                    <a:gd name="connsiteX8" fmla="*/ 257504 w 727842"/>
                    <a:gd name="connsiteY8" fmla="*/ 323193 h 346841"/>
                    <a:gd name="connsiteX9" fmla="*/ 444062 w 727842"/>
                    <a:gd name="connsiteY9" fmla="*/ 346841 h 346841"/>
                    <a:gd name="connsiteX10" fmla="*/ 609600 w 727842"/>
                    <a:gd name="connsiteY10" fmla="*/ 320565 h 346841"/>
                    <a:gd name="connsiteX11" fmla="*/ 693683 w 727842"/>
                    <a:gd name="connsiteY11" fmla="*/ 252248 h 346841"/>
                    <a:gd name="connsiteX12" fmla="*/ 727842 w 727842"/>
                    <a:gd name="connsiteY12" fmla="*/ 91965 h 346841"/>
                    <a:gd name="connsiteX13" fmla="*/ 717331 w 727842"/>
                    <a:gd name="connsiteY13" fmla="*/ 26276 h 346841"/>
                    <a:gd name="connsiteX14" fmla="*/ 446690 w 727842"/>
                    <a:gd name="connsiteY14" fmla="*/ 5255 h 346841"/>
                    <a:gd name="connsiteX15" fmla="*/ 152400 w 727842"/>
                    <a:gd name="connsiteY15" fmla="*/ 0 h 34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842" h="346841">
                      <a:moveTo>
                        <a:pt x="152400" y="0"/>
                      </a:moveTo>
                      <a:lnTo>
                        <a:pt x="110359" y="34158"/>
                      </a:lnTo>
                      <a:lnTo>
                        <a:pt x="94594" y="70945"/>
                      </a:lnTo>
                      <a:lnTo>
                        <a:pt x="86711" y="115614"/>
                      </a:lnTo>
                      <a:lnTo>
                        <a:pt x="73573" y="157655"/>
                      </a:lnTo>
                      <a:lnTo>
                        <a:pt x="52552" y="223345"/>
                      </a:lnTo>
                      <a:lnTo>
                        <a:pt x="0" y="320565"/>
                      </a:lnTo>
                      <a:lnTo>
                        <a:pt x="52552" y="320565"/>
                      </a:lnTo>
                      <a:lnTo>
                        <a:pt x="257504" y="323193"/>
                      </a:lnTo>
                      <a:lnTo>
                        <a:pt x="444062" y="346841"/>
                      </a:lnTo>
                      <a:lnTo>
                        <a:pt x="609600" y="320565"/>
                      </a:lnTo>
                      <a:lnTo>
                        <a:pt x="693683" y="252248"/>
                      </a:lnTo>
                      <a:lnTo>
                        <a:pt x="727842" y="91965"/>
                      </a:lnTo>
                      <a:lnTo>
                        <a:pt x="717331" y="26276"/>
                      </a:lnTo>
                      <a:lnTo>
                        <a:pt x="446690" y="5255"/>
                      </a:lnTo>
                      <a:lnTo>
                        <a:pt x="15240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2" name="Freeform: Shape 21">
                <a:extLst>
                  <a:ext uri="{FF2B5EF4-FFF2-40B4-BE49-F238E27FC236}">
                    <a16:creationId xmlns:a16="http://schemas.microsoft.com/office/drawing/2014/main" id="{C2D5704C-E7EC-D1AD-91DE-50D68ED4DFFE}"/>
                  </a:ext>
                </a:extLst>
              </p:cNvPr>
              <p:cNvSpPr/>
              <p:nvPr/>
            </p:nvSpPr>
            <p:spPr>
              <a:xfrm>
                <a:off x="10368455" y="3197772"/>
                <a:ext cx="543911" cy="265387"/>
              </a:xfrm>
              <a:custGeom>
                <a:avLst/>
                <a:gdLst>
                  <a:gd name="connsiteX0" fmla="*/ 73573 w 543911"/>
                  <a:gd name="connsiteY0" fmla="*/ 18394 h 265387"/>
                  <a:gd name="connsiteX1" fmla="*/ 34159 w 543911"/>
                  <a:gd name="connsiteY1" fmla="*/ 73573 h 265387"/>
                  <a:gd name="connsiteX2" fmla="*/ 0 w 543911"/>
                  <a:gd name="connsiteY2" fmla="*/ 155028 h 265387"/>
                  <a:gd name="connsiteX3" fmla="*/ 110359 w 543911"/>
                  <a:gd name="connsiteY3" fmla="*/ 265387 h 265387"/>
                  <a:gd name="connsiteX4" fmla="*/ 512379 w 543911"/>
                  <a:gd name="connsiteY4" fmla="*/ 204952 h 265387"/>
                  <a:gd name="connsiteX5" fmla="*/ 543911 w 543911"/>
                  <a:gd name="connsiteY5" fmla="*/ 57807 h 265387"/>
                  <a:gd name="connsiteX6" fmla="*/ 336331 w 543911"/>
                  <a:gd name="connsiteY6" fmla="*/ 13138 h 265387"/>
                  <a:gd name="connsiteX7" fmla="*/ 191814 w 543911"/>
                  <a:gd name="connsiteY7" fmla="*/ 0 h 265387"/>
                  <a:gd name="connsiteX8" fmla="*/ 73573 w 543911"/>
                  <a:gd name="connsiteY8" fmla="*/ 18394 h 26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911" h="265387">
                    <a:moveTo>
                      <a:pt x="73573" y="18394"/>
                    </a:moveTo>
                    <a:lnTo>
                      <a:pt x="34159" y="73573"/>
                    </a:lnTo>
                    <a:lnTo>
                      <a:pt x="0" y="155028"/>
                    </a:lnTo>
                    <a:lnTo>
                      <a:pt x="110359" y="265387"/>
                    </a:lnTo>
                    <a:lnTo>
                      <a:pt x="512379" y="204952"/>
                    </a:lnTo>
                    <a:lnTo>
                      <a:pt x="543911" y="57807"/>
                    </a:lnTo>
                    <a:lnTo>
                      <a:pt x="336331" y="13138"/>
                    </a:lnTo>
                    <a:lnTo>
                      <a:pt x="191814" y="0"/>
                    </a:lnTo>
                    <a:lnTo>
                      <a:pt x="73573" y="18394"/>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1" name="Rectangle 20">
              <a:extLst>
                <a:ext uri="{FF2B5EF4-FFF2-40B4-BE49-F238E27FC236}">
                  <a16:creationId xmlns:a16="http://schemas.microsoft.com/office/drawing/2014/main" id="{3510A8BB-4E70-56E3-9317-2500A8AD3974}"/>
                </a:ext>
              </a:extLst>
            </p:cNvPr>
            <p:cNvSpPr/>
            <p:nvPr/>
          </p:nvSpPr>
          <p:spPr>
            <a:xfrm>
              <a:off x="10285808" y="3198528"/>
              <a:ext cx="614452" cy="281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lumMod val="75000"/>
                      <a:lumOff val="25000"/>
                    </a:srgbClr>
                  </a:solidFill>
                  <a:effectLst/>
                  <a:uLnTx/>
                  <a:uFillTx/>
                  <a:latin typeface="Arial Narrow" panose="020B0606020202030204" pitchFamily="34" charset="0"/>
                  <a:ea typeface="+mn-ea"/>
                  <a:cs typeface="+mn-cs"/>
                </a:rPr>
                <a:t>Sydney</a:t>
              </a:r>
              <a:endParaRPr kumimoji="0" lang="en-ZA" sz="1000" b="1" i="0" u="none" strike="noStrike" kern="1200" cap="none" spc="0" normalizeH="0" baseline="0" noProof="0" dirty="0">
                <a:ln>
                  <a:noFill/>
                </a:ln>
                <a:solidFill>
                  <a:srgbClr val="000000">
                    <a:lumMod val="75000"/>
                    <a:lumOff val="25000"/>
                  </a:srgbClr>
                </a:solidFill>
                <a:effectLst/>
                <a:uLnTx/>
                <a:uFillTx/>
                <a:latin typeface="Arial Narrow" panose="020B0606020202030204" pitchFamily="34" charset="0"/>
                <a:ea typeface="+mn-ea"/>
                <a:cs typeface="+mn-cs"/>
              </a:endParaRPr>
            </a:p>
          </p:txBody>
        </p:sp>
        <p:sp>
          <p:nvSpPr>
            <p:cNvPr id="6" name="Rectangle 5">
              <a:extLst>
                <a:ext uri="{FF2B5EF4-FFF2-40B4-BE49-F238E27FC236}">
                  <a16:creationId xmlns:a16="http://schemas.microsoft.com/office/drawing/2014/main" id="{C1961511-2DED-1B03-602B-63D23676AF94}"/>
                </a:ext>
              </a:extLst>
            </p:cNvPr>
            <p:cNvSpPr/>
            <p:nvPr/>
          </p:nvSpPr>
          <p:spPr>
            <a:xfrm>
              <a:off x="10305582" y="2988011"/>
              <a:ext cx="914400" cy="281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lumMod val="75000"/>
                      <a:lumOff val="25000"/>
                    </a:srgbClr>
                  </a:solidFill>
                  <a:effectLst/>
                  <a:uLnTx/>
                  <a:uFillTx/>
                  <a:latin typeface="Arial Narrow" panose="020B0606020202030204" pitchFamily="34" charset="0"/>
                  <a:ea typeface="+mn-ea"/>
                  <a:cs typeface="+mn-cs"/>
                </a:rPr>
                <a:t>Newcastle</a:t>
              </a:r>
              <a:endParaRPr kumimoji="0" lang="en-ZA" sz="1000" b="1" i="0" u="none" strike="noStrike" kern="1200" cap="none" spc="0" normalizeH="0" baseline="0" noProof="0" dirty="0">
                <a:ln>
                  <a:noFill/>
                </a:ln>
                <a:solidFill>
                  <a:srgbClr val="000000">
                    <a:lumMod val="75000"/>
                    <a:lumOff val="25000"/>
                  </a:srgbClr>
                </a:solidFill>
                <a:effectLst/>
                <a:uLnTx/>
                <a:uFillTx/>
                <a:latin typeface="Arial Narrow" panose="020B0606020202030204" pitchFamily="34" charset="0"/>
                <a:ea typeface="+mn-ea"/>
                <a:cs typeface="+mn-cs"/>
              </a:endParaRPr>
            </a:p>
          </p:txBody>
        </p:sp>
      </p:grpSp>
      <p:sp>
        <p:nvSpPr>
          <p:cNvPr id="26" name="TextBox 25">
            <a:extLst>
              <a:ext uri="{FF2B5EF4-FFF2-40B4-BE49-F238E27FC236}">
                <a16:creationId xmlns:a16="http://schemas.microsoft.com/office/drawing/2014/main" id="{E0B0E5D4-228C-AA9F-211C-ABE88AE9D985}"/>
              </a:ext>
            </a:extLst>
          </p:cNvPr>
          <p:cNvSpPr txBox="1"/>
          <p:nvPr/>
        </p:nvSpPr>
        <p:spPr>
          <a:xfrm>
            <a:off x="301776" y="6402759"/>
            <a:ext cx="9821280" cy="338554"/>
          </a:xfrm>
          <a:prstGeom prst="rect">
            <a:avLst/>
          </a:prstGeom>
          <a:noFill/>
        </p:spPr>
        <p:txBody>
          <a:bodyPr wrap="square" rtlCol="0">
            <a:spAutoFit/>
          </a:bodyPr>
          <a:lstStyle/>
          <a:p>
            <a:pPr lvl="0" indent="-85725">
              <a:defRPr/>
            </a:pPr>
            <a:r>
              <a:rPr lang="en-GB" sz="800" i="1" dirty="0">
                <a:solidFill>
                  <a:srgbClr val="666C6B"/>
                </a:solidFill>
                <a:latin typeface="Arial" panose="020B0604020202020204"/>
              </a:rPr>
              <a:t>* </a:t>
            </a:r>
            <a:r>
              <a:rPr kumimoji="0" lang="en-US" sz="800" b="0" i="1" u="none" strike="noStrike" kern="1200" cap="none" spc="0" normalizeH="0" baseline="0" noProof="0" dirty="0">
                <a:ln>
                  <a:noFill/>
                </a:ln>
                <a:solidFill>
                  <a:srgbClr val="666C6B"/>
                </a:solidFill>
                <a:effectLst/>
                <a:uLnTx/>
                <a:uFillTx/>
                <a:latin typeface="Arial" panose="020B0604020202020204"/>
                <a:ea typeface="+mn-ea"/>
                <a:cs typeface="+mn-cs"/>
              </a:rPr>
              <a:t>Using assumptions of </a:t>
            </a:r>
            <a:r>
              <a:rPr kumimoji="0" lang="en-AU" sz="800" b="0" i="1" u="none" strike="noStrike" kern="1200" cap="none" spc="0" normalizeH="0" baseline="0" noProof="0" dirty="0">
                <a:ln>
                  <a:noFill/>
                </a:ln>
                <a:solidFill>
                  <a:srgbClr val="666C6B"/>
                </a:solidFill>
                <a:effectLst/>
                <a:uLnTx/>
                <a:uFillTx/>
                <a:latin typeface="Arial" panose="020B0604020202020204"/>
                <a:ea typeface="+mn-ea"/>
                <a:cs typeface="+mn-cs"/>
              </a:rPr>
              <a:t>copper US$4.25/lb</a:t>
            </a:r>
            <a:r>
              <a:rPr kumimoji="0" lang="en-AU" sz="800" b="0" i="1" u="none" strike="noStrike" kern="1200" cap="none" spc="0" normalizeH="0" baseline="30000" noProof="0" dirty="0">
                <a:ln>
                  <a:noFill/>
                </a:ln>
                <a:solidFill>
                  <a:srgbClr val="666C6B"/>
                </a:solidFill>
                <a:effectLst/>
                <a:uLnTx/>
                <a:uFillTx/>
                <a:latin typeface="Arial" panose="020B0604020202020204"/>
                <a:ea typeface="+mn-ea"/>
                <a:cs typeface="+mn-cs"/>
              </a:rPr>
              <a:t>12</a:t>
            </a:r>
            <a:r>
              <a:rPr kumimoji="0" lang="en-AU" sz="800" b="0" i="1" u="none" strike="noStrike" kern="1200" cap="none" spc="0" normalizeH="0" baseline="0" noProof="0" dirty="0">
                <a:ln>
                  <a:noFill/>
                </a:ln>
                <a:solidFill>
                  <a:srgbClr val="666C6B"/>
                </a:solidFill>
                <a:effectLst/>
                <a:uLnTx/>
                <a:uFillTx/>
                <a:latin typeface="Arial" panose="020B0604020202020204"/>
                <a:ea typeface="+mn-ea"/>
                <a:cs typeface="+mn-cs"/>
              </a:rPr>
              <a:t>, gold US$1 841/oz</a:t>
            </a:r>
            <a:r>
              <a:rPr kumimoji="0" lang="en-AU" sz="800" b="0" i="1" u="none" strike="noStrike" kern="1200" cap="none" spc="0" normalizeH="0" baseline="30000" noProof="0" dirty="0">
                <a:ln>
                  <a:noFill/>
                </a:ln>
                <a:solidFill>
                  <a:srgbClr val="666C6B"/>
                </a:solidFill>
                <a:effectLst/>
                <a:uLnTx/>
                <a:uFillTx/>
                <a:latin typeface="Arial" panose="020B0604020202020204"/>
                <a:ea typeface="+mn-ea"/>
                <a:cs typeface="+mn-cs"/>
              </a:rPr>
              <a:t>16 </a:t>
            </a:r>
            <a:r>
              <a:rPr kumimoji="0" lang="en-GB" sz="800" b="0" i="1" u="none" strike="noStrike" kern="1200" cap="none" spc="0" normalizeH="0" baseline="0" noProof="0" dirty="0">
                <a:ln>
                  <a:noFill/>
                </a:ln>
                <a:solidFill>
                  <a:srgbClr val="666C6B"/>
                </a:solidFill>
                <a:effectLst/>
                <a:uLnTx/>
                <a:uFillTx/>
                <a:latin typeface="Arial" panose="020B0604020202020204"/>
                <a:ea typeface="+mn-ea"/>
                <a:cs typeface="+mn-cs"/>
              </a:rPr>
              <a:t>; p</a:t>
            </a:r>
            <a:r>
              <a:rPr lang="en-ZA" sz="800" i="1" dirty="0" err="1">
                <a:solidFill>
                  <a:srgbClr val="666C6B"/>
                </a:solidFill>
              </a:rPr>
              <a:t>er</a:t>
            </a:r>
            <a:r>
              <a:rPr lang="en-ZA" sz="800" i="1" dirty="0">
                <a:solidFill>
                  <a:srgbClr val="666C6B"/>
                </a:solidFill>
              </a:rPr>
              <a:t> MAC’s </a:t>
            </a:r>
            <a:r>
              <a:rPr lang="en-US" sz="800" i="1" dirty="0">
                <a:solidFill>
                  <a:srgbClr val="666C6B"/>
                </a:solidFill>
              </a:rPr>
              <a:t>2024 Resource and Reserve Statement and Production Guidance</a:t>
            </a:r>
            <a:endParaRPr kumimoji="0" lang="en-GB" sz="800" b="0" i="1" u="none" strike="noStrike" kern="1200" cap="none" spc="0" normalizeH="0" baseline="0" noProof="0" dirty="0">
              <a:ln>
                <a:noFill/>
              </a:ln>
              <a:solidFill>
                <a:srgbClr val="666C6B"/>
              </a:solidFill>
              <a:effectLst/>
              <a:uLnTx/>
              <a:uFillTx/>
              <a:latin typeface="Arial" panose="020B0604020202020204"/>
              <a:ea typeface="+mn-ea"/>
              <a:cs typeface="+mn-cs"/>
            </a:endParaRPr>
          </a:p>
          <a:p>
            <a:pPr marL="0" marR="0" lvl="0" indent="-85725" algn="l" defTabSz="914400" rtl="0" eaLnBrk="1" fontAlgn="auto" latinLnBrk="0" hangingPunct="1">
              <a:lnSpc>
                <a:spcPct val="100000"/>
              </a:lnSpc>
              <a:spcBef>
                <a:spcPts val="0"/>
              </a:spcBef>
              <a:spcAft>
                <a:spcPts val="0"/>
              </a:spcAft>
              <a:buClrTx/>
              <a:buSzTx/>
              <a:buFontTx/>
              <a:buNone/>
              <a:tabLst/>
              <a:defRPr/>
            </a:pPr>
            <a:r>
              <a:rPr lang="en-GB" sz="800" i="1" dirty="0">
                <a:solidFill>
                  <a:srgbClr val="666C6B"/>
                </a:solidFill>
                <a:latin typeface="Arial" panose="020B0604020202020204"/>
              </a:rPr>
              <a:t>** </a:t>
            </a:r>
            <a:r>
              <a:rPr kumimoji="0" lang="en-GB" sz="800" b="0" i="1" u="none" strike="noStrike" kern="1200" cap="none" spc="0" normalizeH="0" baseline="0" noProof="0" dirty="0">
                <a:ln>
                  <a:noFill/>
                </a:ln>
                <a:solidFill>
                  <a:srgbClr val="666C6B"/>
                </a:solidFill>
                <a:effectLst/>
                <a:uLnTx/>
                <a:uFillTx/>
                <a:latin typeface="Arial" panose="020B0604020202020204"/>
                <a:ea typeface="+mn-ea"/>
                <a:cs typeface="+mn-cs"/>
              </a:rPr>
              <a:t>MAC reported a H1</a:t>
            </a:r>
            <a:r>
              <a:rPr kumimoji="0" lang="en-GB" sz="800" b="0" i="1" u="none" strike="noStrike" kern="1200" cap="none" spc="0" normalizeH="0" noProof="0" dirty="0">
                <a:ln>
                  <a:noFill/>
                </a:ln>
                <a:solidFill>
                  <a:srgbClr val="666C6B"/>
                </a:solidFill>
                <a:effectLst/>
                <a:uLnTx/>
                <a:uFillTx/>
                <a:latin typeface="Arial" panose="020B0604020202020204"/>
                <a:ea typeface="+mn-ea"/>
                <a:cs typeface="+mn-cs"/>
              </a:rPr>
              <a:t> </a:t>
            </a:r>
            <a:r>
              <a:rPr kumimoji="0" lang="en-GB" sz="800" b="0" i="1" u="none" strike="noStrike" kern="1200" cap="none" spc="0" normalizeH="0" baseline="0" noProof="0" dirty="0">
                <a:ln>
                  <a:noFill/>
                </a:ln>
                <a:solidFill>
                  <a:srgbClr val="666C6B"/>
                </a:solidFill>
                <a:effectLst/>
                <a:uLnTx/>
                <a:uFillTx/>
                <a:latin typeface="Arial" panose="020B0604020202020204"/>
                <a:ea typeface="+mn-ea"/>
                <a:cs typeface="+mn-cs"/>
              </a:rPr>
              <a:t>2025 C1 cash cost of US$1.67/lb</a:t>
            </a:r>
            <a:r>
              <a:rPr kumimoji="0" lang="en-GB" sz="800" b="0" i="1" u="none" strike="noStrike" kern="1200" cap="none" spc="0" normalizeH="0" baseline="30000" noProof="0" dirty="0">
                <a:ln>
                  <a:noFill/>
                </a:ln>
                <a:solidFill>
                  <a:srgbClr val="666C6B"/>
                </a:solidFill>
                <a:effectLst/>
                <a:uLnTx/>
                <a:uFillTx/>
                <a:latin typeface="Arial" panose="020B0604020202020204"/>
                <a:ea typeface="+mn-ea"/>
                <a:cs typeface="+mn-cs"/>
              </a:rPr>
              <a:t>12</a:t>
            </a:r>
            <a:r>
              <a:rPr kumimoji="0" lang="en-GB" sz="800" b="0" i="1" u="none" strike="noStrike" kern="1200" cap="none" spc="0" normalizeH="0" baseline="0" noProof="0" dirty="0">
                <a:ln>
                  <a:noFill/>
                </a:ln>
                <a:solidFill>
                  <a:srgbClr val="666C6B"/>
                </a:solidFill>
                <a:effectLst/>
                <a:uLnTx/>
                <a:uFillTx/>
                <a:latin typeface="Arial" panose="020B0604020202020204"/>
                <a:ea typeface="+mn-ea"/>
                <a:cs typeface="+mn-cs"/>
              </a:rPr>
              <a:t> after by-product credits under their ownership</a:t>
            </a:r>
            <a:endParaRPr kumimoji="0" lang="en-GB" sz="800" b="0" i="1" u="none" strike="noStrike" kern="1200" cap="none" spc="0" normalizeH="0" baseline="30000" noProof="0" dirty="0">
              <a:ln>
                <a:noFill/>
              </a:ln>
              <a:solidFill>
                <a:srgbClr val="666C6B"/>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C629A76C-C28B-1B59-28C1-FE9461DF36A3}"/>
              </a:ext>
            </a:extLst>
          </p:cNvPr>
          <p:cNvSpPr txBox="1"/>
          <p:nvPr/>
        </p:nvSpPr>
        <p:spPr>
          <a:xfrm>
            <a:off x="407462" y="4331586"/>
            <a:ext cx="5580903" cy="176971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8504F"/>
                </a:solidFill>
                <a:effectLst/>
                <a:uLnTx/>
                <a:uFillTx/>
                <a:latin typeface="Arial" panose="020B0604020202020204"/>
                <a:ea typeface="+mn-ea"/>
                <a:cs typeface="+mn-cs"/>
              </a:rPr>
              <a:t>100% acquisition – announced in May 2025</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8504F"/>
                </a:solidFill>
                <a:effectLst/>
                <a:uLnTx/>
                <a:uFillTx/>
                <a:latin typeface="Arial" panose="020B0604020202020204"/>
                <a:ea typeface="+mn-ea"/>
                <a:cs typeface="+mn-cs"/>
              </a:rPr>
              <a:t>Received South African Reserve Bank and Australian FIRB</a:t>
            </a:r>
            <a:r>
              <a:rPr kumimoji="0" lang="en-GB" sz="1200" b="0" i="0" u="none" strike="noStrike" kern="1200" cap="none" spc="0" normalizeH="0" baseline="30000" noProof="0" dirty="0">
                <a:ln>
                  <a:noFill/>
                </a:ln>
                <a:solidFill>
                  <a:srgbClr val="48504F"/>
                </a:solidFill>
                <a:effectLst/>
                <a:uLnTx/>
                <a:uFillTx/>
                <a:latin typeface="Arial" panose="020B0604020202020204"/>
                <a:ea typeface="+mn-ea"/>
                <a:cs typeface="+mn-cs"/>
              </a:rPr>
              <a:t>7</a:t>
            </a:r>
            <a:r>
              <a:rPr kumimoji="0" lang="en-GB" sz="1200" b="0" i="0" u="none" strike="noStrike" kern="1200" cap="none" spc="0" normalizeH="0" baseline="0" noProof="0" dirty="0">
                <a:ln>
                  <a:noFill/>
                </a:ln>
                <a:solidFill>
                  <a:srgbClr val="48504F"/>
                </a:solidFill>
                <a:effectLst/>
                <a:uLnTx/>
                <a:uFillTx/>
                <a:latin typeface="Arial" panose="020B0604020202020204"/>
                <a:ea typeface="+mn-ea"/>
                <a:cs typeface="+mn-cs"/>
              </a:rPr>
              <a:t> approval</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8504F"/>
                </a:solidFill>
                <a:effectLst/>
                <a:uLnTx/>
                <a:uFillTx/>
                <a:latin typeface="Arial" panose="020B0604020202020204"/>
                <a:ea typeface="+mn-ea"/>
                <a:cs typeface="+mn-cs"/>
              </a:rPr>
              <a:t>Awaiting final court sanction</a:t>
            </a:r>
            <a:r>
              <a:rPr lang="en-GB" sz="1200" dirty="0">
                <a:solidFill>
                  <a:srgbClr val="48504F"/>
                </a:solidFill>
                <a:latin typeface="Arial" panose="020B0604020202020204"/>
              </a:rPr>
              <a:t>, </a:t>
            </a:r>
            <a:r>
              <a:rPr kumimoji="0" lang="en-GB" sz="1200" b="0" i="0" u="none" strike="noStrike" kern="1200" cap="none" spc="0" normalizeH="0" baseline="0" noProof="0" dirty="0">
                <a:ln>
                  <a:noFill/>
                </a:ln>
                <a:solidFill>
                  <a:srgbClr val="48504F"/>
                </a:solidFill>
                <a:effectLst/>
                <a:uLnTx/>
                <a:uFillTx/>
                <a:latin typeface="Arial" panose="020B0604020202020204"/>
                <a:ea typeface="+mn-ea"/>
                <a:cs typeface="+mn-cs"/>
              </a:rPr>
              <a:t>scheduled for 9 October 2025</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8504F"/>
                </a:solidFill>
                <a:effectLst/>
                <a:uLnTx/>
                <a:uFillTx/>
                <a:latin typeface="Arial" panose="020B0604020202020204"/>
                <a:ea typeface="+mn-ea"/>
                <a:cs typeface="+mn-cs"/>
              </a:rPr>
              <a:t>Funded by a US$1.25bn bridge loan, with a robust balance sheet post-acquisition and leverage well-below target range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8504F"/>
                </a:solidFill>
                <a:effectLst/>
                <a:uLnTx/>
                <a:uFillTx/>
                <a:latin typeface="Arial" panose="020B0604020202020204"/>
                <a:ea typeface="+mn-ea"/>
                <a:cs typeface="+mn-cs"/>
              </a:rPr>
              <a:t>Immediate copper production at a low C1 cash cost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8504F"/>
                </a:solidFill>
                <a:effectLst/>
                <a:uLnTx/>
                <a:uFillTx/>
                <a:latin typeface="Arial" panose="020B0604020202020204"/>
                <a:ea typeface="+mn-ea"/>
                <a:cs typeface="+mn-cs"/>
              </a:rPr>
              <a:t>Mineral Reserves: adds ~2.8Moz</a:t>
            </a:r>
            <a:r>
              <a:rPr kumimoji="0" lang="en-US" sz="1200" b="0" i="0" u="none" strike="noStrike" kern="1200" cap="none" spc="0" normalizeH="0" baseline="30000" noProof="0" dirty="0">
                <a:ln>
                  <a:noFill/>
                </a:ln>
                <a:solidFill>
                  <a:srgbClr val="48504F"/>
                </a:solidFill>
                <a:effectLst/>
                <a:uLnTx/>
                <a:uFillTx/>
                <a:latin typeface="Arial" panose="020B0604020202020204"/>
                <a:ea typeface="+mn-ea"/>
                <a:cs typeface="+mn-cs"/>
              </a:rPr>
              <a:t>14</a:t>
            </a:r>
            <a:r>
              <a:rPr kumimoji="0" lang="en-US" sz="1200" b="0" i="0" u="none" strike="noStrike" kern="1200" cap="none" spc="0" normalizeH="0" baseline="0" noProof="0" dirty="0">
                <a:ln>
                  <a:noFill/>
                </a:ln>
                <a:solidFill>
                  <a:srgbClr val="48504F"/>
                </a:solidFill>
                <a:effectLst/>
                <a:uLnTx/>
                <a:uFillTx/>
                <a:latin typeface="Arial" panose="020B0604020202020204"/>
                <a:ea typeface="+mn-ea"/>
                <a:cs typeface="+mn-cs"/>
              </a:rPr>
              <a:t> in gold equivalents</a:t>
            </a:r>
            <a:r>
              <a:rPr lang="en-US" sz="1200" baseline="30000" dirty="0">
                <a:solidFill>
                  <a:srgbClr val="48504F"/>
                </a:solidFill>
                <a:latin typeface="Arial" panose="020B0604020202020204"/>
              </a:rPr>
              <a:t>*</a:t>
            </a:r>
            <a:endParaRPr kumimoji="0" lang="en-ZA" sz="1800" b="0" i="0" u="none" strike="noStrike" kern="1200" cap="none" spc="0" normalizeH="0" baseline="30000" noProof="0" dirty="0">
              <a:ln>
                <a:noFill/>
              </a:ln>
              <a:solidFill>
                <a:srgbClr val="48504F"/>
              </a:solidFill>
              <a:effectLst/>
              <a:uLnTx/>
              <a:uFillTx/>
              <a:latin typeface="Arial" panose="020B0604020202020204"/>
              <a:ea typeface="+mn-ea"/>
              <a:cs typeface="+mn-cs"/>
            </a:endParaRPr>
          </a:p>
        </p:txBody>
      </p:sp>
      <p:sp>
        <p:nvSpPr>
          <p:cNvPr id="14" name="Footer Placeholder 3">
            <a:extLst>
              <a:ext uri="{FF2B5EF4-FFF2-40B4-BE49-F238E27FC236}">
                <a16:creationId xmlns:a16="http://schemas.microsoft.com/office/drawing/2014/main" id="{4BFC72AB-5776-E17A-DAEA-24EE7565B593}"/>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129524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6CA3F-F187-A032-3569-72F7576FEE1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D4D0BDD-096F-C35B-35E1-85F44585156B}"/>
              </a:ext>
            </a:extLst>
          </p:cNvPr>
          <p:cNvSpPr/>
          <p:nvPr/>
        </p:nvSpPr>
        <p:spPr>
          <a:xfrm>
            <a:off x="6037541" y="4191391"/>
            <a:ext cx="5723245" cy="181503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F2F5A5A-7A04-AEAA-0815-54392C9BA72A}"/>
              </a:ext>
            </a:extLst>
          </p:cNvPr>
          <p:cNvSpPr>
            <a:spLocks noGrp="1"/>
          </p:cNvSpPr>
          <p:nvPr>
            <p:ph type="title"/>
          </p:nvPr>
        </p:nvSpPr>
        <p:spPr/>
        <p:txBody>
          <a:bodyPr/>
          <a:lstStyle/>
          <a:p>
            <a:r>
              <a:rPr lang="en-US" dirty="0"/>
              <a:t>Investing in our future – Eva Copper growth project</a:t>
            </a:r>
            <a:endParaRPr lang="en-ZA" dirty="0"/>
          </a:p>
        </p:txBody>
      </p:sp>
      <p:sp>
        <p:nvSpPr>
          <p:cNvPr id="3" name="Slide Number Placeholder 2">
            <a:extLst>
              <a:ext uri="{FF2B5EF4-FFF2-40B4-BE49-F238E27FC236}">
                <a16:creationId xmlns:a16="http://schemas.microsoft.com/office/drawing/2014/main" id="{1176E080-83D3-0CF6-B1D3-2DB864BE36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7D6BA617-66F3-C627-FDF9-0ABD9D12B3F1}"/>
              </a:ext>
            </a:extLst>
          </p:cNvPr>
          <p:cNvCxnSpPr>
            <a:cxnSpLocks/>
          </p:cNvCxnSpPr>
          <p:nvPr/>
        </p:nvCxnSpPr>
        <p:spPr>
          <a:xfrm>
            <a:off x="5797291" y="1329345"/>
            <a:ext cx="0" cy="4687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8202441-D964-BB55-BC07-C38461E86411}"/>
              </a:ext>
            </a:extLst>
          </p:cNvPr>
          <p:cNvSpPr txBox="1"/>
          <p:nvPr/>
        </p:nvSpPr>
        <p:spPr>
          <a:xfrm>
            <a:off x="446555" y="676806"/>
            <a:ext cx="113321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a:ea typeface="+mn-ea"/>
                <a:cs typeface="+mn-cs"/>
              </a:rPr>
              <a:t>Aligned with our strategic objectives</a:t>
            </a:r>
          </a:p>
        </p:txBody>
      </p:sp>
      <p:sp>
        <p:nvSpPr>
          <p:cNvPr id="9" name="TextBox 8">
            <a:extLst>
              <a:ext uri="{FF2B5EF4-FFF2-40B4-BE49-F238E27FC236}">
                <a16:creationId xmlns:a16="http://schemas.microsoft.com/office/drawing/2014/main" id="{C93CD0E9-6EEB-5425-8BDC-A3C82B5D2985}"/>
              </a:ext>
            </a:extLst>
          </p:cNvPr>
          <p:cNvSpPr txBox="1"/>
          <p:nvPr/>
        </p:nvSpPr>
        <p:spPr>
          <a:xfrm>
            <a:off x="6179825" y="4471926"/>
            <a:ext cx="5681422" cy="1651734"/>
          </a:xfrm>
          <a:prstGeom prst="rect">
            <a:avLst/>
          </a:prstGeom>
          <a:noFill/>
        </p:spPr>
        <p:txBody>
          <a:bodyPr wrap="square" rtlCol="0">
            <a:spAutoFit/>
          </a:bodyPr>
          <a:lstStyle/>
          <a:p>
            <a:pPr marR="0" lvl="0" algn="l" defTabSz="914400" rtl="0" eaLnBrk="1" fontAlgn="auto" latinLnBrk="0" hangingPunct="1">
              <a:lnSpc>
                <a:spcPct val="100000"/>
              </a:lnSpc>
              <a:spcBef>
                <a:spcPts val="400"/>
              </a:spcBef>
              <a:spcAft>
                <a:spcPts val="0"/>
              </a:spcAft>
              <a:buClrTx/>
              <a:buSzTx/>
              <a:tabLst/>
              <a:defRPr/>
            </a:pPr>
            <a:r>
              <a:rPr kumimoji="0" lang="en-GB" sz="1600" b="1" i="0" u="none" strike="noStrike" kern="1200" cap="none" spc="0" normalizeH="0" baseline="0" noProof="0" dirty="0">
                <a:ln>
                  <a:noFill/>
                </a:ln>
                <a:solidFill>
                  <a:srgbClr val="3F4746"/>
                </a:solidFill>
                <a:effectLst/>
                <a:uLnTx/>
                <a:uFillTx/>
                <a:latin typeface="Arial" panose="020B0604020202020204"/>
                <a:ea typeface="+mn-ea"/>
                <a:cs typeface="+mn-cs"/>
              </a:rPr>
              <a:t>Forecast production:</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noProof="0" dirty="0">
                <a:ln>
                  <a:noFill/>
                </a:ln>
                <a:solidFill>
                  <a:srgbClr val="3F4746"/>
                </a:solidFill>
                <a:effectLst/>
                <a:uLnTx/>
                <a:uFillTx/>
                <a:latin typeface="Arial" panose="020B0604020202020204"/>
                <a:ea typeface="+mn-ea"/>
                <a:cs typeface="+mn-cs"/>
              </a:rPr>
              <a:t>55 000 to </a:t>
            </a:r>
            <a:r>
              <a:rPr kumimoji="0" lang="en-GB" sz="1600" b="0" i="0" u="none" strike="noStrike" kern="1200" cap="none" spc="0" normalizeH="0" baseline="0" noProof="0" dirty="0">
                <a:ln>
                  <a:noFill/>
                </a:ln>
                <a:solidFill>
                  <a:srgbClr val="3F4746"/>
                </a:solidFill>
                <a:effectLst/>
                <a:uLnTx/>
                <a:uFillTx/>
                <a:latin typeface="Arial" panose="020B0604020202020204"/>
                <a:ea typeface="+mn-ea"/>
                <a:cs typeface="+mn-cs"/>
              </a:rPr>
              <a:t>60 000 tonnes of copper per annum</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4746"/>
                </a:solidFill>
                <a:effectLst/>
                <a:uLnTx/>
                <a:uFillTx/>
                <a:latin typeface="Arial" panose="020B0604020202020204"/>
                <a:ea typeface="+mn-ea"/>
                <a:cs typeface="+mn-cs"/>
              </a:rPr>
              <a:t>~14</a:t>
            </a:r>
            <a:r>
              <a:rPr kumimoji="0" lang="en-GB" sz="1600" b="0" i="0" u="none" strike="noStrike" kern="1200" cap="none" spc="0" normalizeH="0" noProof="0" dirty="0">
                <a:ln>
                  <a:noFill/>
                </a:ln>
                <a:solidFill>
                  <a:srgbClr val="3F4746"/>
                </a:solidFill>
                <a:effectLst/>
                <a:uLnTx/>
                <a:uFillTx/>
                <a:latin typeface="Arial" panose="020B0604020202020204"/>
                <a:ea typeface="+mn-ea"/>
                <a:cs typeface="+mn-cs"/>
              </a:rPr>
              <a:t> </a:t>
            </a:r>
            <a:r>
              <a:rPr kumimoji="0" lang="en-GB" sz="1600" b="0" i="0" u="none" strike="noStrike" kern="1200" cap="none" spc="0" normalizeH="0" baseline="0" noProof="0" dirty="0">
                <a:ln>
                  <a:noFill/>
                </a:ln>
                <a:solidFill>
                  <a:srgbClr val="3F4746"/>
                </a:solidFill>
                <a:effectLst/>
                <a:uLnTx/>
                <a:uFillTx/>
                <a:latin typeface="Arial" panose="020B0604020202020204"/>
                <a:ea typeface="+mn-ea"/>
                <a:cs typeface="+mn-cs"/>
              </a:rPr>
              <a:t>000oz</a:t>
            </a:r>
            <a:r>
              <a:rPr kumimoji="0" lang="en-GB" sz="1600" b="0" i="0" u="none" strike="noStrike" kern="1200" cap="none" spc="0" normalizeH="0" baseline="30000" noProof="0" dirty="0">
                <a:ln>
                  <a:noFill/>
                </a:ln>
                <a:solidFill>
                  <a:srgbClr val="3F4746"/>
                </a:solidFill>
                <a:effectLst/>
                <a:uLnTx/>
                <a:uFillTx/>
                <a:latin typeface="Arial" panose="020B0604020202020204"/>
                <a:ea typeface="+mn-ea"/>
                <a:cs typeface="+mn-cs"/>
              </a:rPr>
              <a:t>16</a:t>
            </a:r>
            <a:r>
              <a:rPr kumimoji="0" lang="en-GB" sz="1600" b="0" i="0" u="none" strike="noStrike" kern="1200" cap="none" spc="0" normalizeH="0" baseline="0" noProof="0" dirty="0">
                <a:ln>
                  <a:noFill/>
                </a:ln>
                <a:solidFill>
                  <a:srgbClr val="3F4746"/>
                </a:solidFill>
                <a:effectLst/>
                <a:uLnTx/>
                <a:uFillTx/>
                <a:latin typeface="Arial" panose="020B0604020202020204"/>
                <a:ea typeface="+mn-ea"/>
                <a:cs typeface="+mn-cs"/>
              </a:rPr>
              <a:t> of gold annually</a:t>
            </a:r>
          </a:p>
          <a:p>
            <a:pPr marL="171450" lvl="0" indent="-171450">
              <a:spcBef>
                <a:spcPts val="400"/>
              </a:spcBef>
              <a:buFont typeface="Arial" panose="020B0604020202020204" pitchFamily="34" charset="0"/>
              <a:buChar char="•"/>
              <a:defRPr/>
            </a:pPr>
            <a:r>
              <a:rPr lang="en-GB" sz="1600" dirty="0">
                <a:solidFill>
                  <a:srgbClr val="3F4746"/>
                </a:solidFill>
                <a:latin typeface="Arial" panose="020B0604020202020204"/>
              </a:rPr>
              <a:t>&gt;300 000oz</a:t>
            </a:r>
            <a:r>
              <a:rPr lang="en-GB" sz="1600" baseline="30000" dirty="0">
                <a:solidFill>
                  <a:srgbClr val="3F4746"/>
                </a:solidFill>
              </a:rPr>
              <a:t>16</a:t>
            </a:r>
            <a:r>
              <a:rPr lang="en-GB" sz="1600" dirty="0">
                <a:solidFill>
                  <a:srgbClr val="3F4746"/>
                </a:solidFill>
                <a:latin typeface="Arial" panose="020B0604020202020204"/>
              </a:rPr>
              <a:t> of gold equivalents* </a:t>
            </a:r>
            <a:endParaRPr kumimoji="0" lang="en-GB" sz="1600" b="0" i="0" u="none" strike="noStrike" kern="1200" cap="none" spc="0" normalizeH="0" baseline="0" noProof="0" dirty="0">
              <a:ln>
                <a:noFill/>
              </a:ln>
              <a:solidFill>
                <a:srgbClr val="3F4746"/>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400"/>
              </a:spcBef>
              <a:spcAft>
                <a:spcPts val="0"/>
              </a:spcAft>
              <a:buClrTx/>
              <a:buSzTx/>
              <a:tabLst/>
              <a:defRPr/>
            </a:pPr>
            <a:endParaRPr kumimoji="0" lang="en-ZA"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8" name="Picture 27" descr="A close-up of a person holding a metal tube&#10;&#10;AI-generated content may be incorrect.">
            <a:extLst>
              <a:ext uri="{FF2B5EF4-FFF2-40B4-BE49-F238E27FC236}">
                <a16:creationId xmlns:a16="http://schemas.microsoft.com/office/drawing/2014/main" id="{83708E05-4593-34F5-2062-36D2516481E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37541" y="1319214"/>
            <a:ext cx="5722459" cy="2782536"/>
          </a:xfrm>
          <a:prstGeom prst="rect">
            <a:avLst/>
          </a:prstGeom>
        </p:spPr>
      </p:pic>
      <p:cxnSp>
        <p:nvCxnSpPr>
          <p:cNvPr id="10" name="Straight Connector 9">
            <a:extLst>
              <a:ext uri="{FF2B5EF4-FFF2-40B4-BE49-F238E27FC236}">
                <a16:creationId xmlns:a16="http://schemas.microsoft.com/office/drawing/2014/main" id="{23371847-7F61-67B9-F68D-1D09A92AC0F2}"/>
              </a:ext>
            </a:extLst>
          </p:cNvPr>
          <p:cNvCxnSpPr>
            <a:cxnSpLocks/>
          </p:cNvCxnSpPr>
          <p:nvPr/>
        </p:nvCxnSpPr>
        <p:spPr>
          <a:xfrm>
            <a:off x="411687" y="2316593"/>
            <a:ext cx="511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ECFC31-1099-429D-7E92-E292CADEA224}"/>
              </a:ext>
            </a:extLst>
          </p:cNvPr>
          <p:cNvCxnSpPr>
            <a:cxnSpLocks/>
          </p:cNvCxnSpPr>
          <p:nvPr/>
        </p:nvCxnSpPr>
        <p:spPr>
          <a:xfrm>
            <a:off x="420651" y="3513277"/>
            <a:ext cx="511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18263CC-6688-7D78-6D39-D308EBA5DE41}"/>
              </a:ext>
            </a:extLst>
          </p:cNvPr>
          <p:cNvSpPr txBox="1"/>
          <p:nvPr/>
        </p:nvSpPr>
        <p:spPr>
          <a:xfrm>
            <a:off x="1038692" y="2572406"/>
            <a:ext cx="1567467" cy="738664"/>
          </a:xfrm>
          <a:prstGeom prst="rect">
            <a:avLst/>
          </a:prstGeom>
          <a:noFill/>
        </p:spPr>
        <p:txBody>
          <a:bodyPr wrap="square" lIns="0" tIns="0" rIns="0" bIns="0">
            <a:spAutoFit/>
          </a:bodyPr>
          <a:lstStyle/>
          <a:p>
            <a:pPr marL="0" marR="0" lvl="0" indent="0" algn="l" defTabSz="1377950" rtl="0" eaLnBrk="1" fontAlgn="auto" latinLnBrk="0" hangingPunct="1">
              <a:lnSpc>
                <a:spcPct val="100000"/>
              </a:lnSpc>
              <a:spcAft>
                <a:spcPts val="0"/>
              </a:spcAft>
              <a:buClr>
                <a:srgbClr val="E41F26"/>
              </a:buClr>
              <a:buSzTx/>
              <a:buFontTx/>
              <a:buNone/>
              <a:tabLst/>
              <a:defRPr/>
            </a:pPr>
            <a:r>
              <a:rPr kumimoji="0" lang="en-US" sz="1200" b="1"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Commodity </a:t>
            </a:r>
            <a:br>
              <a:rPr kumimoji="0" lang="en-US" sz="1200" b="1"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mix</a:t>
            </a:r>
          </a:p>
          <a:p>
            <a:pPr marL="0" marR="0" lvl="0" indent="0" algn="l" defTabSz="1377950" rtl="0" eaLnBrk="1" fontAlgn="auto" latinLnBrk="0" hangingPunct="1">
              <a:lnSpc>
                <a:spcPct val="100000"/>
              </a:lnSpc>
              <a:spcAft>
                <a:spcPts val="0"/>
              </a:spcAft>
              <a:buClr>
                <a:srgbClr val="E41F26"/>
              </a:buClr>
              <a:buSzTx/>
              <a:buFontTx/>
              <a:buNone/>
              <a:tabLst/>
              <a:defRPr/>
            </a:pPr>
            <a:r>
              <a:rPr kumimoji="0" lang="en-US" sz="12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Copper,</a:t>
            </a:r>
            <a:r>
              <a:rPr kumimoji="0" lang="en-US" sz="1200" b="0" i="0" u="none" strike="noStrike" kern="1200" cap="none" spc="0" normalizeH="0" noProof="0" dirty="0">
                <a:ln>
                  <a:noFill/>
                </a:ln>
                <a:solidFill>
                  <a:srgbClr val="3F4746"/>
                </a:solidFill>
                <a:effectLst/>
                <a:uLnTx/>
                <a:uFillTx/>
                <a:latin typeface="Arial" panose="020B0604020202020204" pitchFamily="34" charset="0"/>
                <a:ea typeface="+mn-ea"/>
                <a:cs typeface="Arial" panose="020B0604020202020204" pitchFamily="34" charset="0"/>
              </a:rPr>
              <a:t> a </a:t>
            </a:r>
            <a:r>
              <a:rPr kumimoji="0" lang="en-US" sz="12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green metal</a:t>
            </a:r>
          </a:p>
          <a:p>
            <a:pPr marL="0" marR="0" lvl="0" indent="0" algn="l" defTabSz="1377950" rtl="0" eaLnBrk="1" fontAlgn="auto" latinLnBrk="0" hangingPunct="1">
              <a:lnSpc>
                <a:spcPct val="100000"/>
              </a:lnSpc>
              <a:spcBef>
                <a:spcPct val="0"/>
              </a:spcBef>
              <a:spcAft>
                <a:spcPts val="0"/>
              </a:spcAft>
              <a:buClr>
                <a:srgbClr val="E41F26"/>
              </a:buClr>
              <a:buSzTx/>
              <a:buFontTx/>
              <a:buNone/>
              <a:tabLst/>
              <a:defRPr/>
            </a:pPr>
            <a:r>
              <a:rPr kumimoji="0" lang="en-US" sz="12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Attractive price outlook</a:t>
            </a:r>
          </a:p>
        </p:txBody>
      </p:sp>
      <p:sp>
        <p:nvSpPr>
          <p:cNvPr id="27" name="TextBox 26">
            <a:extLst>
              <a:ext uri="{FF2B5EF4-FFF2-40B4-BE49-F238E27FC236}">
                <a16:creationId xmlns:a16="http://schemas.microsoft.com/office/drawing/2014/main" id="{1B34B4DF-E4C8-2E15-4862-C1E0EF13A44D}"/>
              </a:ext>
            </a:extLst>
          </p:cNvPr>
          <p:cNvSpPr txBox="1"/>
          <p:nvPr/>
        </p:nvSpPr>
        <p:spPr>
          <a:xfrm>
            <a:off x="3759236" y="2554476"/>
            <a:ext cx="1475959" cy="738664"/>
          </a:xfrm>
          <a:prstGeom prst="rect">
            <a:avLst/>
          </a:prstGeom>
          <a:noFill/>
        </p:spPr>
        <p:txBody>
          <a:bodyPr wrap="square" lIns="0" tIns="0" rIns="0" bIns="0">
            <a:spAutoFit/>
          </a:bodyPr>
          <a:lstStyle/>
          <a:p>
            <a:pPr marL="0" marR="0" lvl="0" indent="0" algn="l" defTabSz="1377950" rtl="0" eaLnBrk="1" fontAlgn="auto" latinLnBrk="0" hangingPunct="1">
              <a:lnSpc>
                <a:spcPct val="100000"/>
              </a:lnSpc>
              <a:spcBef>
                <a:spcPct val="0"/>
              </a:spcBef>
              <a:spcAft>
                <a:spcPts val="0"/>
              </a:spcAft>
              <a:buClr>
                <a:srgbClr val="E41F26"/>
              </a:buClr>
              <a:buSzTx/>
              <a:buFontTx/>
              <a:buNone/>
              <a:tabLst/>
              <a:defRPr/>
            </a:pPr>
            <a:r>
              <a:rPr kumimoji="0" lang="en-US" sz="1200" b="1"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Near-term copper</a:t>
            </a:r>
          </a:p>
          <a:p>
            <a:pPr lvl="0" defTabSz="1377950">
              <a:spcBef>
                <a:spcPct val="0"/>
              </a:spcBef>
              <a:buClr>
                <a:srgbClr val="E41F26"/>
              </a:buClr>
              <a:defRPr/>
            </a:pPr>
            <a:r>
              <a:rPr kumimoji="0" lang="en-US" sz="12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Estimate</a:t>
            </a:r>
            <a:r>
              <a:rPr kumimoji="0" lang="en-US" sz="1200" b="0" i="0" u="none" strike="noStrike" kern="1200" cap="none" spc="0" normalizeH="0" noProof="0" dirty="0">
                <a:ln>
                  <a:noFill/>
                </a:ln>
                <a:solidFill>
                  <a:srgbClr val="3F4746"/>
                </a:solidFill>
                <a:effectLst/>
                <a:uLnTx/>
                <a:uFillTx/>
                <a:latin typeface="Arial" panose="020B0604020202020204" pitchFamily="34" charset="0"/>
                <a:ea typeface="+mn-ea"/>
                <a:cs typeface="Arial" panose="020B0604020202020204" pitchFamily="34" charset="0"/>
              </a:rPr>
              <a:t> first</a:t>
            </a:r>
            <a:r>
              <a:rPr lang="en-US" sz="1200" dirty="0">
                <a:solidFill>
                  <a:srgbClr val="3F4746"/>
                </a:solidFill>
                <a:latin typeface="Arial" panose="020B0604020202020204" pitchFamily="34" charset="0"/>
                <a:cs typeface="Arial" panose="020B0604020202020204" pitchFamily="34" charset="0"/>
              </a:rPr>
              <a:t> production in calendar year 2028** </a:t>
            </a:r>
            <a:endParaRPr kumimoji="0" lang="en-US" sz="12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28A48871-D8DB-18AA-126E-155D61B1A79E}"/>
              </a:ext>
            </a:extLst>
          </p:cNvPr>
          <p:cNvCxnSpPr>
            <a:cxnSpLocks/>
          </p:cNvCxnSpPr>
          <p:nvPr/>
        </p:nvCxnSpPr>
        <p:spPr>
          <a:xfrm flipV="1">
            <a:off x="2855702" y="1419462"/>
            <a:ext cx="0" cy="57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0131788-B411-D57E-0AA1-B05F5A89FBE7}"/>
              </a:ext>
            </a:extLst>
          </p:cNvPr>
          <p:cNvCxnSpPr>
            <a:cxnSpLocks/>
          </p:cNvCxnSpPr>
          <p:nvPr/>
        </p:nvCxnSpPr>
        <p:spPr>
          <a:xfrm flipV="1">
            <a:off x="2855702" y="2599890"/>
            <a:ext cx="0" cy="57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556395C-3EBC-2A9D-E033-6F86A6D99ECA}"/>
              </a:ext>
            </a:extLst>
          </p:cNvPr>
          <p:cNvSpPr txBox="1"/>
          <p:nvPr/>
        </p:nvSpPr>
        <p:spPr>
          <a:xfrm>
            <a:off x="1093975" y="1389736"/>
            <a:ext cx="1390420" cy="738664"/>
          </a:xfrm>
          <a:prstGeom prst="rect">
            <a:avLst/>
          </a:prstGeom>
          <a:noFill/>
        </p:spPr>
        <p:txBody>
          <a:bodyPr wrap="square" lIns="0" tIns="0" rIns="0" bIns="0">
            <a:spAutoFit/>
          </a:bodyPr>
          <a:lstStyle/>
          <a:p>
            <a:pPr marL="0" marR="0" lvl="0" indent="0" algn="l" defTabSz="1377950" rtl="0" eaLnBrk="1" fontAlgn="auto" latinLnBrk="0" hangingPunct="1">
              <a:lnSpc>
                <a:spcPct val="100000"/>
              </a:lnSpc>
              <a:spcBef>
                <a:spcPct val="0"/>
              </a:spcBef>
              <a:spcAft>
                <a:spcPts val="0"/>
              </a:spcAft>
              <a:buClr>
                <a:srgbClr val="E41F26"/>
              </a:buClr>
              <a:buSzTx/>
              <a:buFontTx/>
              <a:buNone/>
              <a:tabLst/>
              <a:defRPr/>
            </a:pPr>
            <a:r>
              <a:rPr kumimoji="0" lang="en-US" sz="1200" b="1"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Embedded sustainability</a:t>
            </a:r>
          </a:p>
          <a:p>
            <a:pPr marL="0" marR="0" lvl="0" indent="0" algn="l" defTabSz="1377950" rtl="0" eaLnBrk="1" fontAlgn="auto" latinLnBrk="0" hangingPunct="1">
              <a:lnSpc>
                <a:spcPct val="100000"/>
              </a:lnSpc>
              <a:spcBef>
                <a:spcPct val="0"/>
              </a:spcBef>
              <a:spcAft>
                <a:spcPts val="0"/>
              </a:spcAft>
              <a:buClr>
                <a:srgbClr val="E41F26"/>
              </a:buClr>
              <a:buSzTx/>
              <a:buFontTx/>
              <a:buNone/>
              <a:tabLst/>
              <a:defRPr/>
            </a:pPr>
            <a:r>
              <a:rPr lang="en-US" sz="1200" dirty="0">
                <a:solidFill>
                  <a:srgbClr val="3F4746"/>
                </a:solidFill>
                <a:latin typeface="Arial" panose="020B0604020202020204" pitchFamily="34" charset="0"/>
                <a:cs typeface="Arial" panose="020B0604020202020204" pitchFamily="34" charset="0"/>
              </a:rPr>
              <a:t>Improving safety and lowering risk</a:t>
            </a:r>
          </a:p>
        </p:txBody>
      </p:sp>
      <p:sp>
        <p:nvSpPr>
          <p:cNvPr id="44" name="TextBox 43">
            <a:extLst>
              <a:ext uri="{FF2B5EF4-FFF2-40B4-BE49-F238E27FC236}">
                <a16:creationId xmlns:a16="http://schemas.microsoft.com/office/drawing/2014/main" id="{33EE7C31-D1CA-C2B3-3179-FC14F63757C3}"/>
              </a:ext>
            </a:extLst>
          </p:cNvPr>
          <p:cNvSpPr txBox="1"/>
          <p:nvPr/>
        </p:nvSpPr>
        <p:spPr>
          <a:xfrm>
            <a:off x="3759237" y="1371806"/>
            <a:ext cx="1727576" cy="630942"/>
          </a:xfrm>
          <a:prstGeom prst="rect">
            <a:avLst/>
          </a:prstGeom>
          <a:noFill/>
        </p:spPr>
        <p:txBody>
          <a:bodyPr wrap="square" lIns="0" tIns="0" rIns="0" bIns="0">
            <a:spAutoFit/>
          </a:bodyPr>
          <a:lstStyle/>
          <a:p>
            <a:pPr marL="0" marR="0" lvl="0" indent="0" algn="l" defTabSz="1377950" rtl="0" eaLnBrk="1" fontAlgn="auto" latinLnBrk="0" hangingPunct="1">
              <a:lnSpc>
                <a:spcPct val="100000"/>
              </a:lnSpc>
              <a:spcBef>
                <a:spcPct val="0"/>
              </a:spcBef>
              <a:spcAft>
                <a:spcPts val="0"/>
              </a:spcAft>
              <a:buClr>
                <a:srgbClr val="E41F26"/>
              </a:buClr>
              <a:buSzTx/>
              <a:buFontTx/>
              <a:buNone/>
              <a:tabLst/>
              <a:defRPr/>
            </a:pPr>
            <a:r>
              <a:rPr kumimoji="0" lang="en-US" sz="1200" b="1"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Geography</a:t>
            </a:r>
          </a:p>
          <a:p>
            <a:pPr marL="0" marR="0" lvl="0" indent="0" algn="l" defTabSz="1377950" rtl="0" eaLnBrk="1" fontAlgn="auto" latinLnBrk="0" hangingPunct="1">
              <a:lnSpc>
                <a:spcPct val="100000"/>
              </a:lnSpc>
              <a:spcBef>
                <a:spcPts val="600"/>
              </a:spcBef>
              <a:spcAft>
                <a:spcPts val="0"/>
              </a:spcAft>
              <a:buClr>
                <a:srgbClr val="E41F26"/>
              </a:buClr>
              <a:buSzTx/>
              <a:buFontTx/>
              <a:buNone/>
              <a:tabLst/>
              <a:defRPr/>
            </a:pPr>
            <a:r>
              <a:rPr kumimoji="0" lang="en-US" sz="12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Australia</a:t>
            </a:r>
            <a:r>
              <a:rPr lang="en-US" sz="1200" dirty="0">
                <a:solidFill>
                  <a:srgbClr val="3F4746"/>
                </a:solidFill>
                <a:latin typeface="Arial" panose="020B0604020202020204" pitchFamily="34" charset="0"/>
                <a:cs typeface="Arial" panose="020B0604020202020204" pitchFamily="34" charset="0"/>
              </a:rPr>
              <a:t>,</a:t>
            </a:r>
            <a:r>
              <a:rPr kumimoji="0" lang="en-US" sz="12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 a Tier</a:t>
            </a:r>
            <a:r>
              <a:rPr kumimoji="0" lang="en-US" sz="1200" b="0" i="0" u="none" strike="noStrike" kern="1200" cap="none" spc="0" normalizeH="0" noProof="0" dirty="0">
                <a:ln>
                  <a:noFill/>
                </a:ln>
                <a:solidFill>
                  <a:srgbClr val="3F4746"/>
                </a:solidFill>
                <a:effectLst/>
                <a:uLnTx/>
                <a:uFillTx/>
                <a:latin typeface="Arial" panose="020B0604020202020204" pitchFamily="34" charset="0"/>
                <a:ea typeface="+mn-ea"/>
                <a:cs typeface="Arial" panose="020B0604020202020204" pitchFamily="34" charset="0"/>
              </a:rPr>
              <a:t> 1 </a:t>
            </a:r>
            <a:br>
              <a:rPr kumimoji="0" lang="en-US" sz="1200" b="0" i="0" u="none" strike="noStrike" kern="1200" cap="none" spc="0" normalizeH="0" noProof="0" dirty="0">
                <a:ln>
                  <a:noFill/>
                </a:ln>
                <a:solidFill>
                  <a:srgbClr val="3F4746"/>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noProof="0" dirty="0">
                <a:ln>
                  <a:noFill/>
                </a:ln>
                <a:solidFill>
                  <a:srgbClr val="3F4746"/>
                </a:solidFill>
                <a:effectLst/>
                <a:uLnTx/>
                <a:uFillTx/>
                <a:latin typeface="Arial" panose="020B0604020202020204" pitchFamily="34" charset="0"/>
                <a:ea typeface="+mn-ea"/>
                <a:cs typeface="Arial" panose="020B0604020202020204" pitchFamily="34" charset="0"/>
              </a:rPr>
              <a:t>mining </a:t>
            </a:r>
            <a:r>
              <a:rPr kumimoji="0" lang="en-US" sz="12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jurisdiction</a:t>
            </a:r>
          </a:p>
        </p:txBody>
      </p:sp>
      <p:cxnSp>
        <p:nvCxnSpPr>
          <p:cNvPr id="45" name="Straight Connector 44">
            <a:extLst>
              <a:ext uri="{FF2B5EF4-FFF2-40B4-BE49-F238E27FC236}">
                <a16:creationId xmlns:a16="http://schemas.microsoft.com/office/drawing/2014/main" id="{6124C798-94CC-BCD3-6ADF-51FD5566EC63}"/>
              </a:ext>
            </a:extLst>
          </p:cNvPr>
          <p:cNvCxnSpPr>
            <a:cxnSpLocks/>
          </p:cNvCxnSpPr>
          <p:nvPr/>
        </p:nvCxnSpPr>
        <p:spPr>
          <a:xfrm flipV="1">
            <a:off x="2855702" y="4016497"/>
            <a:ext cx="0" cy="57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0701AFDB-593C-C7BA-306E-C6BDA25D342E}"/>
              </a:ext>
            </a:extLst>
          </p:cNvPr>
          <p:cNvSpPr txBox="1"/>
          <p:nvPr/>
        </p:nvSpPr>
        <p:spPr>
          <a:xfrm>
            <a:off x="1098124" y="3768017"/>
            <a:ext cx="1567470" cy="553998"/>
          </a:xfrm>
          <a:prstGeom prst="rect">
            <a:avLst/>
          </a:prstGeom>
          <a:noFill/>
        </p:spPr>
        <p:txBody>
          <a:bodyPr wrap="square" lIns="0" tIns="0" rIns="0" bIns="0">
            <a:spAutoFit/>
          </a:bodyPr>
          <a:lstStyle/>
          <a:p>
            <a:pPr marL="0" marR="0" lvl="0" indent="0" algn="l" defTabSz="1377950" rtl="0" eaLnBrk="1" fontAlgn="auto" latinLnBrk="0" hangingPunct="1">
              <a:lnSpc>
                <a:spcPct val="100000"/>
              </a:lnSpc>
              <a:spcBef>
                <a:spcPct val="0"/>
              </a:spcBef>
              <a:spcAft>
                <a:spcPts val="0"/>
              </a:spcAft>
              <a:buClr>
                <a:srgbClr val="E41F26"/>
              </a:buClr>
              <a:buSzTx/>
              <a:buFontTx/>
              <a:buNone/>
              <a:tabLst/>
              <a:defRPr/>
            </a:pPr>
            <a:r>
              <a:rPr kumimoji="0" lang="en-US" sz="1200" b="1"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Affordability</a:t>
            </a:r>
          </a:p>
          <a:p>
            <a:pPr marL="0" marR="0" lvl="0" indent="0" algn="l" defTabSz="1377950" rtl="0" eaLnBrk="1" fontAlgn="auto" latinLnBrk="0" hangingPunct="1">
              <a:lnSpc>
                <a:spcPct val="100000"/>
              </a:lnSpc>
              <a:spcBef>
                <a:spcPct val="0"/>
              </a:spcBef>
              <a:spcAft>
                <a:spcPts val="0"/>
              </a:spcAft>
              <a:buClr>
                <a:srgbClr val="E41F26"/>
              </a:buClr>
              <a:buSzTx/>
              <a:buFontTx/>
              <a:buNone/>
              <a:tabLst/>
              <a:defRPr/>
            </a:pPr>
            <a:r>
              <a:rPr lang="en-US" sz="1200" dirty="0">
                <a:solidFill>
                  <a:srgbClr val="3F4746"/>
                </a:solidFill>
                <a:latin typeface="Arial" panose="020B0604020202020204" pitchFamily="34" charset="0"/>
                <a:cs typeface="Arial" panose="020B0604020202020204" pitchFamily="34" charset="0"/>
              </a:rPr>
              <a:t>Competitive </a:t>
            </a:r>
            <a:r>
              <a:rPr kumimoji="0" lang="en-US" sz="12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capital intensity</a:t>
            </a:r>
          </a:p>
        </p:txBody>
      </p:sp>
      <p:sp>
        <p:nvSpPr>
          <p:cNvPr id="90" name="TextBox 89">
            <a:extLst>
              <a:ext uri="{FF2B5EF4-FFF2-40B4-BE49-F238E27FC236}">
                <a16:creationId xmlns:a16="http://schemas.microsoft.com/office/drawing/2014/main" id="{9E34D272-A7C8-5687-12EC-6F28F3A365D4}"/>
              </a:ext>
            </a:extLst>
          </p:cNvPr>
          <p:cNvSpPr txBox="1"/>
          <p:nvPr/>
        </p:nvSpPr>
        <p:spPr>
          <a:xfrm>
            <a:off x="3759237" y="3750087"/>
            <a:ext cx="1685792" cy="923330"/>
          </a:xfrm>
          <a:prstGeom prst="rect">
            <a:avLst/>
          </a:prstGeom>
          <a:noFill/>
        </p:spPr>
        <p:txBody>
          <a:bodyPr wrap="square" lIns="0" tIns="0" rIns="0" bIns="0">
            <a:spAutoFit/>
          </a:bodyPr>
          <a:lstStyle/>
          <a:p>
            <a:pPr marL="0" marR="0" lvl="0" indent="0" algn="l" defTabSz="1377950" rtl="0" eaLnBrk="1" fontAlgn="auto" latinLnBrk="0" hangingPunct="1">
              <a:lnSpc>
                <a:spcPct val="100000"/>
              </a:lnSpc>
              <a:spcBef>
                <a:spcPct val="0"/>
              </a:spcBef>
              <a:spcAft>
                <a:spcPts val="0"/>
              </a:spcAft>
              <a:buClr>
                <a:srgbClr val="E41F26"/>
              </a:buClr>
              <a:buSzTx/>
              <a:buFontTx/>
              <a:buNone/>
              <a:tabLst/>
              <a:defRPr/>
            </a:pPr>
            <a:r>
              <a:rPr kumimoji="0" lang="en-US" sz="1200" b="1"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De-risking project</a:t>
            </a:r>
            <a:endParaRPr kumimoji="0" lang="en-US" sz="1200" b="1" i="0" u="none" strike="noStrike" kern="1200" cap="none" spc="0" normalizeH="0" baseline="30000" noProof="0" dirty="0">
              <a:ln>
                <a:noFill/>
              </a:ln>
              <a:solidFill>
                <a:srgbClr val="3F4746"/>
              </a:solidFill>
              <a:effectLst/>
              <a:uLnTx/>
              <a:uFillTx/>
              <a:latin typeface="Arial" panose="020B0604020202020204" pitchFamily="34" charset="0"/>
              <a:ea typeface="+mn-ea"/>
              <a:cs typeface="Arial" panose="020B0604020202020204" pitchFamily="34" charset="0"/>
            </a:endParaRPr>
          </a:p>
          <a:p>
            <a:pPr defTabSz="1377950">
              <a:spcBef>
                <a:spcPct val="0"/>
              </a:spcBef>
              <a:buClr>
                <a:srgbClr val="E41F26"/>
              </a:buClr>
              <a:defRPr/>
            </a:pPr>
            <a:r>
              <a:rPr lang="en-US" sz="1200" dirty="0">
                <a:solidFill>
                  <a:srgbClr val="3F4746"/>
                </a:solidFill>
                <a:latin typeface="Arial" panose="020B0604020202020204" pitchFamily="34" charset="0"/>
                <a:cs typeface="Arial" panose="020B0604020202020204" pitchFamily="34" charset="0"/>
              </a:rPr>
              <a:t>Robust feasibility study update to be released before end of 2025</a:t>
            </a:r>
          </a:p>
          <a:p>
            <a:pPr marL="0" marR="0" lvl="0" indent="0" algn="l" defTabSz="1377950" rtl="0" eaLnBrk="1" fontAlgn="auto" latinLnBrk="0" hangingPunct="1">
              <a:lnSpc>
                <a:spcPct val="100000"/>
              </a:lnSpc>
              <a:spcBef>
                <a:spcPct val="0"/>
              </a:spcBef>
              <a:spcAft>
                <a:spcPts val="0"/>
              </a:spcAft>
              <a:buClr>
                <a:srgbClr val="E41F26"/>
              </a:buClr>
              <a:buSzTx/>
              <a:buFontTx/>
              <a:buNone/>
              <a:tabLst/>
              <a:defRPr/>
            </a:pPr>
            <a:endParaRPr kumimoji="0" lang="en-US" sz="12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endParaRPr>
          </a:p>
        </p:txBody>
      </p:sp>
      <p:grpSp>
        <p:nvGrpSpPr>
          <p:cNvPr id="91" name="Group 90">
            <a:extLst>
              <a:ext uri="{FF2B5EF4-FFF2-40B4-BE49-F238E27FC236}">
                <a16:creationId xmlns:a16="http://schemas.microsoft.com/office/drawing/2014/main" id="{478E7260-EC5B-FAC0-F11B-ED813D797C85}"/>
              </a:ext>
            </a:extLst>
          </p:cNvPr>
          <p:cNvGrpSpPr/>
          <p:nvPr/>
        </p:nvGrpSpPr>
        <p:grpSpPr>
          <a:xfrm>
            <a:off x="3119113" y="1335862"/>
            <a:ext cx="523071" cy="523071"/>
            <a:chOff x="407988" y="1361142"/>
            <a:chExt cx="923925" cy="923925"/>
          </a:xfrm>
        </p:grpSpPr>
        <p:pic>
          <p:nvPicPr>
            <p:cNvPr id="99" name="Graphic 98">
              <a:extLst>
                <a:ext uri="{FF2B5EF4-FFF2-40B4-BE49-F238E27FC236}">
                  <a16:creationId xmlns:a16="http://schemas.microsoft.com/office/drawing/2014/main" id="{746EBB20-BFB8-F8FB-5B6B-0E4D596D58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7988" y="1361142"/>
              <a:ext cx="923925" cy="923925"/>
            </a:xfrm>
            <a:prstGeom prst="rect">
              <a:avLst/>
            </a:prstGeom>
          </p:spPr>
        </p:pic>
        <p:pic>
          <p:nvPicPr>
            <p:cNvPr id="100" name="Graphic 99">
              <a:extLst>
                <a:ext uri="{FF2B5EF4-FFF2-40B4-BE49-F238E27FC236}">
                  <a16:creationId xmlns:a16="http://schemas.microsoft.com/office/drawing/2014/main" id="{AD092534-A389-9D63-5C29-1D69428F54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7489" y="1361142"/>
              <a:ext cx="619125" cy="771525"/>
            </a:xfrm>
            <a:prstGeom prst="rect">
              <a:avLst/>
            </a:prstGeom>
          </p:spPr>
        </p:pic>
      </p:grpSp>
      <p:pic>
        <p:nvPicPr>
          <p:cNvPr id="92" name="Graphic 91">
            <a:extLst>
              <a:ext uri="{FF2B5EF4-FFF2-40B4-BE49-F238E27FC236}">
                <a16:creationId xmlns:a16="http://schemas.microsoft.com/office/drawing/2014/main" id="{7BBD22E3-C345-AEAA-1C5E-C4FD4F1649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0903" y="2534358"/>
            <a:ext cx="549269" cy="292904"/>
          </a:xfrm>
          <a:prstGeom prst="rect">
            <a:avLst/>
          </a:prstGeom>
        </p:spPr>
      </p:pic>
      <p:pic>
        <p:nvPicPr>
          <p:cNvPr id="95" name="Graphic 94">
            <a:extLst>
              <a:ext uri="{FF2B5EF4-FFF2-40B4-BE49-F238E27FC236}">
                <a16:creationId xmlns:a16="http://schemas.microsoft.com/office/drawing/2014/main" id="{A7655754-588B-8057-2420-0E1C390C8C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98248" y="2471471"/>
            <a:ext cx="564800" cy="564800"/>
          </a:xfrm>
          <a:prstGeom prst="rect">
            <a:avLst/>
          </a:prstGeom>
        </p:spPr>
      </p:pic>
      <p:pic>
        <p:nvPicPr>
          <p:cNvPr id="96" name="Graphic 95">
            <a:extLst>
              <a:ext uri="{FF2B5EF4-FFF2-40B4-BE49-F238E27FC236}">
                <a16:creationId xmlns:a16="http://schemas.microsoft.com/office/drawing/2014/main" id="{2916F87A-2F4B-0638-DE3B-2FDB10568C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0346" y="3748663"/>
            <a:ext cx="612023" cy="511009"/>
          </a:xfrm>
          <a:prstGeom prst="rect">
            <a:avLst/>
          </a:prstGeom>
        </p:spPr>
      </p:pic>
      <p:pic>
        <p:nvPicPr>
          <p:cNvPr id="97" name="Graphic 96">
            <a:extLst>
              <a:ext uri="{FF2B5EF4-FFF2-40B4-BE49-F238E27FC236}">
                <a16:creationId xmlns:a16="http://schemas.microsoft.com/office/drawing/2014/main" id="{208A2A02-9BA8-771F-AC91-1263F7C436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5454" y="1371422"/>
            <a:ext cx="552887" cy="487511"/>
          </a:xfrm>
          <a:prstGeom prst="rect">
            <a:avLst/>
          </a:prstGeom>
        </p:spPr>
      </p:pic>
      <p:pic>
        <p:nvPicPr>
          <p:cNvPr id="98" name="Graphic 97">
            <a:extLst>
              <a:ext uri="{FF2B5EF4-FFF2-40B4-BE49-F238E27FC236}">
                <a16:creationId xmlns:a16="http://schemas.microsoft.com/office/drawing/2014/main" id="{EECB3807-C6C7-71AC-8649-5DB4492BC95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99340" y="3750087"/>
            <a:ext cx="562616" cy="595589"/>
          </a:xfrm>
          <a:prstGeom prst="rect">
            <a:avLst/>
          </a:prstGeom>
        </p:spPr>
      </p:pic>
      <p:sp>
        <p:nvSpPr>
          <p:cNvPr id="103" name="Oval 102">
            <a:extLst>
              <a:ext uri="{FF2B5EF4-FFF2-40B4-BE49-F238E27FC236}">
                <a16:creationId xmlns:a16="http://schemas.microsoft.com/office/drawing/2014/main" id="{29DAFF49-7F1D-ACBE-DC0C-ABEEC7ED1430}"/>
              </a:ext>
            </a:extLst>
          </p:cNvPr>
          <p:cNvSpPr/>
          <p:nvPr/>
        </p:nvSpPr>
        <p:spPr>
          <a:xfrm>
            <a:off x="2396161" y="1371422"/>
            <a:ext cx="360000" cy="3600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4" name="Oval 103">
            <a:extLst>
              <a:ext uri="{FF2B5EF4-FFF2-40B4-BE49-F238E27FC236}">
                <a16:creationId xmlns:a16="http://schemas.microsoft.com/office/drawing/2014/main" id="{CA6C13CD-4F5C-F778-4040-EC1C2BACB45D}"/>
              </a:ext>
            </a:extLst>
          </p:cNvPr>
          <p:cNvSpPr/>
          <p:nvPr/>
        </p:nvSpPr>
        <p:spPr>
          <a:xfrm>
            <a:off x="2396161" y="2509839"/>
            <a:ext cx="360000" cy="3600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5" name="Oval 104">
            <a:extLst>
              <a:ext uri="{FF2B5EF4-FFF2-40B4-BE49-F238E27FC236}">
                <a16:creationId xmlns:a16="http://schemas.microsoft.com/office/drawing/2014/main" id="{2A5B5C09-6FB7-6FD0-98AE-9685A1D77B30}"/>
              </a:ext>
            </a:extLst>
          </p:cNvPr>
          <p:cNvSpPr/>
          <p:nvPr/>
        </p:nvSpPr>
        <p:spPr>
          <a:xfrm>
            <a:off x="5315816" y="1335862"/>
            <a:ext cx="360000" cy="3600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6" name="Oval 105">
            <a:extLst>
              <a:ext uri="{FF2B5EF4-FFF2-40B4-BE49-F238E27FC236}">
                <a16:creationId xmlns:a16="http://schemas.microsoft.com/office/drawing/2014/main" id="{AAF84069-E633-9B34-3353-D997C3FF700E}"/>
              </a:ext>
            </a:extLst>
          </p:cNvPr>
          <p:cNvSpPr/>
          <p:nvPr/>
        </p:nvSpPr>
        <p:spPr>
          <a:xfrm>
            <a:off x="5315816" y="2474279"/>
            <a:ext cx="360000" cy="3600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7" name="Oval 106">
            <a:extLst>
              <a:ext uri="{FF2B5EF4-FFF2-40B4-BE49-F238E27FC236}">
                <a16:creationId xmlns:a16="http://schemas.microsoft.com/office/drawing/2014/main" id="{FCECC307-7CED-FB81-DC4D-D5C3FE85CF3B}"/>
              </a:ext>
            </a:extLst>
          </p:cNvPr>
          <p:cNvSpPr/>
          <p:nvPr/>
        </p:nvSpPr>
        <p:spPr>
          <a:xfrm>
            <a:off x="2396161" y="3705471"/>
            <a:ext cx="360000" cy="3600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8" name="Oval 107">
            <a:extLst>
              <a:ext uri="{FF2B5EF4-FFF2-40B4-BE49-F238E27FC236}">
                <a16:creationId xmlns:a16="http://schemas.microsoft.com/office/drawing/2014/main" id="{D682EA0A-D5C1-09BD-A69B-6FBA36066CA6}"/>
              </a:ext>
            </a:extLst>
          </p:cNvPr>
          <p:cNvSpPr/>
          <p:nvPr/>
        </p:nvSpPr>
        <p:spPr>
          <a:xfrm>
            <a:off x="5315816" y="3669911"/>
            <a:ext cx="360000" cy="3600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39" name="Group 38">
            <a:extLst>
              <a:ext uri="{FF2B5EF4-FFF2-40B4-BE49-F238E27FC236}">
                <a16:creationId xmlns:a16="http://schemas.microsoft.com/office/drawing/2014/main" id="{FBEADB4C-9AAD-6E22-78B3-31280E710DE9}"/>
              </a:ext>
            </a:extLst>
          </p:cNvPr>
          <p:cNvGrpSpPr/>
          <p:nvPr/>
        </p:nvGrpSpPr>
        <p:grpSpPr>
          <a:xfrm>
            <a:off x="461960" y="4629349"/>
            <a:ext cx="4866501" cy="1808511"/>
            <a:chOff x="431213" y="5020549"/>
            <a:chExt cx="6880495" cy="1276342"/>
          </a:xfrm>
        </p:grpSpPr>
        <p:sp>
          <p:nvSpPr>
            <p:cNvPr id="40" name="Rectangle 39">
              <a:extLst>
                <a:ext uri="{FF2B5EF4-FFF2-40B4-BE49-F238E27FC236}">
                  <a16:creationId xmlns:a16="http://schemas.microsoft.com/office/drawing/2014/main" id="{D2BDAA11-E5C4-3D12-AE6E-0866EF2708F2}"/>
                </a:ext>
              </a:extLst>
            </p:cNvPr>
            <p:cNvSpPr/>
            <p:nvPr/>
          </p:nvSpPr>
          <p:spPr>
            <a:xfrm>
              <a:off x="431213" y="5020549"/>
              <a:ext cx="6880495" cy="127634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599D845C-B0FF-7BF8-4C72-542136B37B84}"/>
                </a:ext>
              </a:extLst>
            </p:cNvPr>
            <p:cNvSpPr txBox="1"/>
            <p:nvPr/>
          </p:nvSpPr>
          <p:spPr>
            <a:xfrm>
              <a:off x="555171" y="5096687"/>
              <a:ext cx="6608830" cy="1124066"/>
            </a:xfrm>
            <a:prstGeom prst="rect">
              <a:avLst/>
            </a:prstGeom>
            <a:noFill/>
          </p:spPr>
          <p:txBody>
            <a:bodyPr wrap="square" anchor="ctr" anchorCtr="0">
              <a:spAutoFit/>
            </a:bodyPr>
            <a:lstStyle/>
            <a:p>
              <a:pPr marL="0" marR="0" lvl="0" indent="0" algn="ctr" defTabSz="914400" rtl="0" eaLnBrk="1" fontAlgn="auto" latinLnBrk="0" hangingPunct="1">
                <a:lnSpc>
                  <a:spcPts val="3900"/>
                </a:lnSpc>
                <a:spcBef>
                  <a:spcPts val="0"/>
                </a:spcBef>
                <a:buClrTx/>
                <a:buSzTx/>
                <a:buFontTx/>
                <a:buNone/>
                <a:tabLst/>
                <a:defRPr/>
              </a:pPr>
              <a:r>
                <a:rPr lang="en-US" sz="4000" b="1" dirty="0">
                  <a:solidFill>
                    <a:srgbClr val="ED2124"/>
                  </a:solidFill>
                  <a:latin typeface="Arial"/>
                </a:rPr>
                <a:t>8.6</a:t>
              </a:r>
              <a:r>
                <a:rPr kumimoji="0" lang="en-US" sz="4000" b="1" i="0" u="none" strike="noStrike" kern="1200" cap="none" spc="0" normalizeH="0" baseline="0" noProof="0" dirty="0">
                  <a:ln>
                    <a:noFill/>
                  </a:ln>
                  <a:solidFill>
                    <a:srgbClr val="ED2124"/>
                  </a:solidFill>
                  <a:effectLst/>
                  <a:uLnTx/>
                  <a:uFillTx/>
                  <a:latin typeface="Arial"/>
                  <a:ea typeface="+mn-ea"/>
                  <a:cs typeface="+mn-cs"/>
                </a:rPr>
                <a:t>Moz</a:t>
              </a:r>
              <a:r>
                <a:rPr kumimoji="0" lang="en-US" sz="2800" b="1" i="0" u="none" strike="noStrike" kern="1200" cap="none" spc="0" normalizeH="0" baseline="30000" noProof="0" dirty="0">
                  <a:ln>
                    <a:noFill/>
                  </a:ln>
                  <a:solidFill>
                    <a:srgbClr val="ED2124"/>
                  </a:solidFill>
                  <a:effectLst/>
                  <a:uLnTx/>
                  <a:uFillTx/>
                  <a:latin typeface="Arial"/>
                  <a:ea typeface="+mn-ea"/>
                  <a:cs typeface="+mn-cs"/>
                </a:rPr>
                <a:t>14</a:t>
              </a:r>
              <a:r>
                <a:rPr kumimoji="0" lang="en-US" sz="4000" b="1" i="0" u="none" strike="noStrike" kern="1200" cap="none" spc="0" normalizeH="0" baseline="30000" noProof="0" dirty="0">
                  <a:ln>
                    <a:noFill/>
                  </a:ln>
                  <a:solidFill>
                    <a:srgbClr val="ED2124"/>
                  </a:solidFill>
                  <a:effectLst/>
                  <a:uLnTx/>
                  <a:uFillTx/>
                  <a:latin typeface="Arial"/>
                  <a:ea typeface="+mn-ea"/>
                  <a:cs typeface="+mn-cs"/>
                </a:rPr>
                <a:t> </a:t>
              </a:r>
              <a:r>
                <a:rPr kumimoji="0" lang="en-US" sz="4000" b="1" i="0" u="none" strike="noStrike" kern="1200" cap="none" spc="0" normalizeH="0" baseline="0" noProof="0" dirty="0">
                  <a:ln>
                    <a:noFill/>
                  </a:ln>
                  <a:solidFill>
                    <a:srgbClr val="ED2124"/>
                  </a:solidFill>
                  <a:effectLst/>
                  <a:uLnTx/>
                  <a:uFillTx/>
                  <a:latin typeface="Arial"/>
                  <a:ea typeface="+mn-ea"/>
                  <a:cs typeface="+mn-cs"/>
                </a:rPr>
                <a:t>* </a:t>
              </a:r>
              <a:br>
                <a:rPr kumimoji="0" lang="en-US" sz="4400" b="1" i="0" u="none" strike="noStrike" kern="1200" cap="none" spc="0" normalizeH="0" baseline="0" noProof="0" dirty="0">
                  <a:ln>
                    <a:noFill/>
                  </a:ln>
                  <a:solidFill>
                    <a:srgbClr val="ED2124"/>
                  </a:solidFill>
                  <a:effectLst/>
                  <a:uLnTx/>
                  <a:uFillTx/>
                  <a:latin typeface="Arial"/>
                  <a:ea typeface="+mn-ea"/>
                  <a:cs typeface="+mn-cs"/>
                </a:rPr>
              </a:br>
              <a:r>
                <a:rPr kumimoji="0" lang="en-US" sz="3200" b="1" i="0" u="none" strike="noStrike" kern="1200" cap="none" spc="0" normalizeH="0" baseline="0" noProof="0" dirty="0">
                  <a:ln>
                    <a:noFill/>
                  </a:ln>
                  <a:solidFill>
                    <a:srgbClr val="FFFFFF"/>
                  </a:solidFill>
                  <a:effectLst/>
                  <a:uLnTx/>
                  <a:uFillTx/>
                  <a:latin typeface="Arial"/>
                  <a:ea typeface="+mn-ea"/>
                  <a:cs typeface="+mn-cs"/>
                </a:rPr>
                <a:t>in gold and gold equivalents</a:t>
              </a:r>
              <a:endParaRPr kumimoji="0" lang="en-US" sz="44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46" name="TextBox 45">
            <a:extLst>
              <a:ext uri="{FF2B5EF4-FFF2-40B4-BE49-F238E27FC236}">
                <a16:creationId xmlns:a16="http://schemas.microsoft.com/office/drawing/2014/main" id="{B232CF52-1E2B-6967-5AF2-762266E0C3B6}"/>
              </a:ext>
            </a:extLst>
          </p:cNvPr>
          <p:cNvSpPr txBox="1"/>
          <p:nvPr/>
        </p:nvSpPr>
        <p:spPr>
          <a:xfrm>
            <a:off x="309272" y="6545744"/>
            <a:ext cx="7255310" cy="338554"/>
          </a:xfrm>
          <a:prstGeom prst="rect">
            <a:avLst/>
          </a:prstGeom>
          <a:noFill/>
        </p:spPr>
        <p:txBody>
          <a:bodyPr wrap="square" rtlCol="0">
            <a:spAutoFit/>
          </a:bodyPr>
          <a:lstStyle/>
          <a:p>
            <a:r>
              <a:rPr lang="en-AU" sz="800" i="1" dirty="0"/>
              <a:t>* Copper US$4.25/lb</a:t>
            </a:r>
            <a:r>
              <a:rPr lang="en-AU" sz="800" i="1" baseline="30000" dirty="0"/>
              <a:t>12</a:t>
            </a:r>
            <a:r>
              <a:rPr lang="en-AU" sz="800" i="1" dirty="0"/>
              <a:t>, gold US$1 841/oz</a:t>
            </a:r>
            <a:r>
              <a:rPr lang="en-AU" sz="800" i="1" baseline="30000" dirty="0"/>
              <a:t>16</a:t>
            </a:r>
          </a:p>
          <a:p>
            <a:r>
              <a:rPr lang="en-AU" sz="800" i="1" dirty="0"/>
              <a:t>** Subject to completion of the Feasibility Study Update and Financial Investment Decision</a:t>
            </a:r>
          </a:p>
        </p:txBody>
      </p:sp>
      <p:sp>
        <p:nvSpPr>
          <p:cNvPr id="5" name="Footer Placeholder 3">
            <a:extLst>
              <a:ext uri="{FF2B5EF4-FFF2-40B4-BE49-F238E27FC236}">
                <a16:creationId xmlns:a16="http://schemas.microsoft.com/office/drawing/2014/main" id="{4AE5C1D7-098B-6A2E-3617-9E9DC5301277}"/>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267081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working in a mine&#10;&#10;AI-generated content may be incorrect.">
            <a:extLst>
              <a:ext uri="{FF2B5EF4-FFF2-40B4-BE49-F238E27FC236}">
                <a16:creationId xmlns:a16="http://schemas.microsoft.com/office/drawing/2014/main" id="{8419067C-3E62-37BE-09FB-0B1FD2BAB0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253679" y="1319213"/>
            <a:ext cx="3516071" cy="2611384"/>
          </a:xfrm>
          <a:prstGeom prst="rect">
            <a:avLst/>
          </a:prstGeom>
        </p:spPr>
      </p:pic>
      <p:pic>
        <p:nvPicPr>
          <p:cNvPr id="19" name="Picture 18" descr="A water spraying out of a muddy river&#10;&#10;AI-generated content may be incorrect.">
            <a:extLst>
              <a:ext uri="{FF2B5EF4-FFF2-40B4-BE49-F238E27FC236}">
                <a16:creationId xmlns:a16="http://schemas.microsoft.com/office/drawing/2014/main" id="{B372C5D0-C9B5-BC47-5041-98EB91A6457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3437" y="1339153"/>
            <a:ext cx="3481727" cy="2579354"/>
          </a:xfrm>
          <a:prstGeom prst="rect">
            <a:avLst/>
          </a:prstGeom>
        </p:spPr>
      </p:pic>
      <p:grpSp>
        <p:nvGrpSpPr>
          <p:cNvPr id="12" name="Group 11">
            <a:extLst>
              <a:ext uri="{FF2B5EF4-FFF2-40B4-BE49-F238E27FC236}">
                <a16:creationId xmlns:a16="http://schemas.microsoft.com/office/drawing/2014/main" id="{5442F95B-9D7E-0932-2878-49F26568A7F7}"/>
              </a:ext>
            </a:extLst>
          </p:cNvPr>
          <p:cNvGrpSpPr/>
          <p:nvPr/>
        </p:nvGrpSpPr>
        <p:grpSpPr>
          <a:xfrm>
            <a:off x="407988" y="3960201"/>
            <a:ext cx="11352797" cy="2919552"/>
            <a:chOff x="407989" y="4600575"/>
            <a:chExt cx="9472608" cy="1817688"/>
          </a:xfrm>
        </p:grpSpPr>
        <p:sp>
          <p:nvSpPr>
            <p:cNvPr id="6" name="Rectangle 5">
              <a:extLst>
                <a:ext uri="{FF2B5EF4-FFF2-40B4-BE49-F238E27FC236}">
                  <a16:creationId xmlns:a16="http://schemas.microsoft.com/office/drawing/2014/main" id="{E493AFFB-1DD9-2B1A-C37D-20E6B74DD383}"/>
                </a:ext>
              </a:extLst>
            </p:cNvPr>
            <p:cNvSpPr/>
            <p:nvPr/>
          </p:nvSpPr>
          <p:spPr>
            <a:xfrm>
              <a:off x="407989" y="4600575"/>
              <a:ext cx="2916236" cy="18176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ECA97536-B852-46A5-FFB4-542BC819FE79}"/>
                </a:ext>
              </a:extLst>
            </p:cNvPr>
            <p:cNvSpPr/>
            <p:nvPr/>
          </p:nvSpPr>
          <p:spPr>
            <a:xfrm>
              <a:off x="3686175" y="4600575"/>
              <a:ext cx="2916236" cy="18176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28C1718-9454-609A-65FA-89345DAB3B72}"/>
                </a:ext>
              </a:extLst>
            </p:cNvPr>
            <p:cNvSpPr/>
            <p:nvPr/>
          </p:nvSpPr>
          <p:spPr>
            <a:xfrm>
              <a:off x="6964361" y="4600575"/>
              <a:ext cx="2916236" cy="18176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47971734-2E17-FC13-1CA8-EC92FED836E6}"/>
              </a:ext>
            </a:extLst>
          </p:cNvPr>
          <p:cNvSpPr>
            <a:spLocks noGrp="1"/>
          </p:cNvSpPr>
          <p:nvPr>
            <p:ph type="title"/>
          </p:nvPr>
        </p:nvSpPr>
        <p:spPr/>
        <p:txBody>
          <a:bodyPr/>
          <a:lstStyle/>
          <a:p>
            <a:r>
              <a:rPr lang="en-US" dirty="0"/>
              <a:t>Investing in our assets</a:t>
            </a:r>
            <a:endParaRPr lang="en-ZA" dirty="0"/>
          </a:p>
        </p:txBody>
      </p:sp>
      <p:sp>
        <p:nvSpPr>
          <p:cNvPr id="3" name="Slide Number Placeholder 2">
            <a:extLst>
              <a:ext uri="{FF2B5EF4-FFF2-40B4-BE49-F238E27FC236}">
                <a16:creationId xmlns:a16="http://schemas.microsoft.com/office/drawing/2014/main" id="{35E463AB-49E0-C6B8-0713-5F9EAF88E7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3CBA675F-6501-BB7D-D9C9-16CAD1B7DCF8}"/>
              </a:ext>
            </a:extLst>
          </p:cNvPr>
          <p:cNvSpPr txBox="1"/>
          <p:nvPr/>
        </p:nvSpPr>
        <p:spPr>
          <a:xfrm>
            <a:off x="537948" y="4400594"/>
            <a:ext cx="3268132" cy="1831271"/>
          </a:xfrm>
          <a:prstGeom prst="rect">
            <a:avLst/>
          </a:prstGeom>
          <a:noFill/>
        </p:spPr>
        <p:txBody>
          <a:bodyPr wrap="square" lIns="0" tIns="0" rIns="0" bIns="0" rtlCol="0" anchor="t">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Project largely complete with most major capital expenditure deployed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Total project capital expenditure spent to date: R2.5bn (US$144m)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Approved project capital expenditure: R3.1bn* (</a:t>
            </a: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a:t>
            </a: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US$167m)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Life of mine extended to over 14 years</a:t>
            </a:r>
            <a:endParaRPr kumimoji="0" lang="en-ZA"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Annual production of ~110 000oz</a:t>
            </a:r>
            <a:r>
              <a:rPr kumimoji="0" lang="en-US" sz="1100" b="0" i="0" u="none" strike="noStrike" kern="1200" cap="none" spc="0" normalizeH="0" baseline="30000" noProof="0" dirty="0">
                <a:ln>
                  <a:noFill/>
                </a:ln>
                <a:solidFill>
                  <a:srgbClr val="000000">
                    <a:lumMod val="65000"/>
                    <a:lumOff val="35000"/>
                  </a:srgbClr>
                </a:solidFill>
                <a:effectLst/>
                <a:uLnTx/>
                <a:uFillTx/>
                <a:latin typeface="Arial" panose="020B0604020202020204"/>
                <a:ea typeface="+mn-ea"/>
                <a:cs typeface="+mn-cs"/>
              </a:rPr>
              <a:t>16</a:t>
            </a:r>
            <a:r>
              <a:rPr kumimoji="0" lang="en-US"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 over life of mine</a:t>
            </a:r>
          </a:p>
        </p:txBody>
      </p:sp>
      <p:cxnSp>
        <p:nvCxnSpPr>
          <p:cNvPr id="8" name="Straight Connector 7">
            <a:extLst>
              <a:ext uri="{FF2B5EF4-FFF2-40B4-BE49-F238E27FC236}">
                <a16:creationId xmlns:a16="http://schemas.microsoft.com/office/drawing/2014/main" id="{0791A054-5761-AD86-897D-42C4AFBA0D55}"/>
              </a:ext>
            </a:extLst>
          </p:cNvPr>
          <p:cNvCxnSpPr>
            <a:cxnSpLocks/>
          </p:cNvCxnSpPr>
          <p:nvPr/>
        </p:nvCxnSpPr>
        <p:spPr>
          <a:xfrm flipH="1">
            <a:off x="4114069" y="1319213"/>
            <a:ext cx="9136" cy="55387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87AB7D2-DE96-1FBC-6416-F2D30DEE4AAE}"/>
              </a:ext>
            </a:extLst>
          </p:cNvPr>
          <p:cNvSpPr txBox="1"/>
          <p:nvPr/>
        </p:nvSpPr>
        <p:spPr>
          <a:xfrm>
            <a:off x="537948" y="4071478"/>
            <a:ext cx="3268132" cy="215444"/>
          </a:xfrm>
          <a:prstGeom prst="rect">
            <a:avLst/>
          </a:prstGeom>
          <a:noFill/>
        </p:spPr>
        <p:txBody>
          <a:bodyPr wrap="square" lIns="0" t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3F4746"/>
                </a:solidFill>
                <a:effectLst/>
                <a:uLnTx/>
                <a:uFillTx/>
                <a:latin typeface="Arial" panose="020B0604020202020204"/>
                <a:ea typeface="+mn-ea"/>
                <a:cs typeface="+mn-cs"/>
              </a:rPr>
              <a:t>Mine Waste Solutions</a:t>
            </a:r>
            <a:endParaRPr kumimoji="0" lang="en-US" sz="1400" b="1" i="0" u="none" strike="noStrike" kern="1200" cap="none" spc="0" normalizeH="0" baseline="0" noProof="0" dirty="0">
              <a:ln>
                <a:noFill/>
              </a:ln>
              <a:solidFill>
                <a:srgbClr val="3F4746"/>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76783CDD-A7DD-3C21-E766-A24F6C9006F7}"/>
              </a:ext>
            </a:extLst>
          </p:cNvPr>
          <p:cNvCxnSpPr>
            <a:cxnSpLocks/>
          </p:cNvCxnSpPr>
          <p:nvPr/>
        </p:nvCxnSpPr>
        <p:spPr>
          <a:xfrm>
            <a:off x="8023586" y="1319213"/>
            <a:ext cx="38429" cy="55387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0B065A-7347-6F9B-91D5-50832E8A80B9}"/>
              </a:ext>
            </a:extLst>
          </p:cNvPr>
          <p:cNvSpPr txBox="1"/>
          <p:nvPr/>
        </p:nvSpPr>
        <p:spPr>
          <a:xfrm>
            <a:off x="446555" y="676806"/>
            <a:ext cx="113321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2124"/>
                </a:solidFill>
                <a:effectLst/>
                <a:uLnTx/>
                <a:uFillTx/>
                <a:latin typeface="Arial" panose="020B0604020202020204"/>
                <a:ea typeface="+mn-ea"/>
                <a:cs typeface="+mn-cs"/>
              </a:rPr>
              <a:t>South African extension projects</a:t>
            </a:r>
            <a:endParaRPr kumimoji="0" lang="en-ZA" sz="1400" b="1" i="0" u="none" strike="noStrike" kern="1200" cap="none" spc="0" normalizeH="0" baseline="0" noProof="0" dirty="0">
              <a:ln>
                <a:noFill/>
              </a:ln>
              <a:solidFill>
                <a:srgbClr val="ED2124"/>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DB52DA53-0C58-95C7-AE3C-8FA31297062E}"/>
              </a:ext>
            </a:extLst>
          </p:cNvPr>
          <p:cNvSpPr txBox="1"/>
          <p:nvPr/>
        </p:nvSpPr>
        <p:spPr>
          <a:xfrm>
            <a:off x="4447294" y="4400594"/>
            <a:ext cx="3356146" cy="2400657"/>
          </a:xfrm>
          <a:prstGeom prst="rect">
            <a:avLst/>
          </a:prstGeom>
          <a:noFill/>
        </p:spPr>
        <p:txBody>
          <a:bodyPr wrap="square" lIns="0" tIns="0" rIns="0" bIns="0" rtlCol="0" anchor="t">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595959"/>
                </a:solidFill>
                <a:effectLst/>
                <a:uLnTx/>
                <a:uFillTx/>
                <a:latin typeface="Arial" panose="020B0604020202020204"/>
                <a:ea typeface="+mn-ea"/>
                <a:cs typeface="+mn-cs"/>
              </a:rPr>
              <a:t>Life of mine extended to approximately 20 years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Will add 2.70Moz</a:t>
            </a:r>
            <a:r>
              <a:rPr kumimoji="0" lang="en-GB" sz="1100" b="0" i="0" u="none" strike="noStrike" kern="1200" cap="none" spc="0" normalizeH="0" baseline="30000" noProof="0" dirty="0">
                <a:ln>
                  <a:noFill/>
                </a:ln>
                <a:solidFill>
                  <a:srgbClr val="595959"/>
                </a:solidFill>
                <a:effectLst/>
                <a:uLnTx/>
                <a:uFillTx/>
                <a:latin typeface="Arial" panose="020B0604020202020204"/>
                <a:ea typeface="+mn-ea"/>
                <a:cs typeface="+mn-cs"/>
              </a:rPr>
              <a:t>14</a:t>
            </a: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 to Mineral Reserves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Total project capital expenditure to date: R1.8bn (US$95m)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Approved project capital expenditure: R7.2bn* (</a:t>
            </a:r>
            <a:r>
              <a:rPr kumimoji="0" lang="en-GB" sz="11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a:t>
            </a: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US$388m)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Project completion date: May 2033</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Annual steady state production:  &gt;200 000oz</a:t>
            </a:r>
            <a:r>
              <a:rPr kumimoji="0" lang="en-GB" sz="1100" b="0" i="0" u="none" strike="noStrike" kern="1200" cap="none" spc="0" normalizeH="0" baseline="30000" noProof="0" dirty="0">
                <a:ln>
                  <a:noFill/>
                </a:ln>
                <a:solidFill>
                  <a:srgbClr val="595959"/>
                </a:solidFill>
                <a:effectLst/>
                <a:uLnTx/>
                <a:uFillTx/>
                <a:latin typeface="Arial" panose="020B0604020202020204"/>
                <a:ea typeface="+mn-ea"/>
                <a:cs typeface="+mn-cs"/>
              </a:rPr>
              <a:t>16</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Ground broken on 100MW</a:t>
            </a:r>
            <a:r>
              <a:rPr kumimoji="0" lang="en-ZA" sz="1100" b="0" i="0" u="none" strike="noStrike" kern="100" cap="none" spc="0" normalizeH="0" baseline="30000" noProof="0" dirty="0">
                <a:ln>
                  <a:noFill/>
                </a:ln>
                <a:solidFill>
                  <a:srgbClr val="595959"/>
                </a:solidFill>
                <a:effectLst/>
                <a:uLnTx/>
                <a:uFillTx/>
                <a:latin typeface="Arial" panose="020B0604020202020204"/>
                <a:ea typeface="+mn-ea"/>
                <a:cs typeface="+mn-cs"/>
              </a:rPr>
              <a:t>19</a:t>
            </a:r>
            <a:r>
              <a:rPr kumimoji="0" lang="en-ZA" sz="1100" b="0" i="0" u="none" strike="noStrike" kern="100" cap="none" spc="0" normalizeH="0" baseline="0" noProof="0" dirty="0">
                <a:ln>
                  <a:noFill/>
                </a:ln>
                <a:solidFill>
                  <a:srgbClr val="595959"/>
                </a:solidFill>
                <a:effectLst/>
                <a:uLnTx/>
                <a:uFillTx/>
                <a:latin typeface="Arial" panose="020B0604020202020204"/>
                <a:ea typeface="+mn-ea"/>
                <a:cs typeface="+mn-cs"/>
              </a:rPr>
              <a:t> </a:t>
            </a: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solar plant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Project delays incorporated into plans and sequencing</a:t>
            </a:r>
            <a:endParaRPr kumimoji="0" lang="en-GB" sz="1100" b="0" i="0" u="none" strike="noStrike" kern="1200" cap="none" spc="0" normalizeH="0" baseline="0" noProof="0" dirty="0">
              <a:ln>
                <a:noFill/>
              </a:ln>
              <a:solidFill>
                <a:srgbClr val="595959"/>
              </a:solidFill>
              <a:effectLst/>
              <a:highlight>
                <a:srgbClr val="FFFF00"/>
              </a:highligh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222B0FAD-0108-F815-2F9F-EC39D31BB300}"/>
              </a:ext>
            </a:extLst>
          </p:cNvPr>
          <p:cNvSpPr txBox="1"/>
          <p:nvPr/>
        </p:nvSpPr>
        <p:spPr>
          <a:xfrm>
            <a:off x="4447294" y="4071478"/>
            <a:ext cx="3268132" cy="215444"/>
          </a:xfrm>
          <a:prstGeom prst="rect">
            <a:avLst/>
          </a:prstGeom>
          <a:noFill/>
        </p:spPr>
        <p:txBody>
          <a:bodyPr wrap="square" lIns="0" t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3F4746"/>
                </a:solidFill>
                <a:effectLst/>
                <a:uLnTx/>
                <a:uFillTx/>
                <a:latin typeface="Arial" panose="020B0604020202020204"/>
                <a:ea typeface="+mn-ea"/>
                <a:cs typeface="+mn-cs"/>
              </a:rPr>
              <a:t>Moab Khotsong extension </a:t>
            </a:r>
          </a:p>
        </p:txBody>
      </p:sp>
      <p:sp>
        <p:nvSpPr>
          <p:cNvPr id="17" name="TextBox 16">
            <a:extLst>
              <a:ext uri="{FF2B5EF4-FFF2-40B4-BE49-F238E27FC236}">
                <a16:creationId xmlns:a16="http://schemas.microsoft.com/office/drawing/2014/main" id="{092A2216-CBB3-F139-AEDB-DA9946B48E98}"/>
              </a:ext>
            </a:extLst>
          </p:cNvPr>
          <p:cNvSpPr txBox="1"/>
          <p:nvPr/>
        </p:nvSpPr>
        <p:spPr>
          <a:xfrm>
            <a:off x="8413453" y="4400594"/>
            <a:ext cx="3268132" cy="2231380"/>
          </a:xfrm>
          <a:prstGeom prst="rect">
            <a:avLst/>
          </a:prstGeom>
          <a:noFill/>
        </p:spPr>
        <p:txBody>
          <a:bodyPr wrap="square" lIns="0" tIns="0" rIns="0" bIns="0" rtlCol="0" anchor="t">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Life of mine extended to approximately 20 years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Will add 2.34Moz</a:t>
            </a:r>
            <a:r>
              <a:rPr kumimoji="0" lang="en-GB" sz="1100" b="0" i="0" u="none" strike="noStrike" kern="1200" cap="none" spc="0" normalizeH="0" baseline="30000" noProof="0" dirty="0">
                <a:ln>
                  <a:noFill/>
                </a:ln>
                <a:solidFill>
                  <a:srgbClr val="000000">
                    <a:lumMod val="65000"/>
                    <a:lumOff val="35000"/>
                  </a:srgbClr>
                </a:solidFill>
                <a:effectLst/>
                <a:uLnTx/>
                <a:uFillTx/>
                <a:latin typeface="Arial" panose="020B0604020202020204"/>
                <a:ea typeface="+mn-ea"/>
                <a:cs typeface="+mn-cs"/>
              </a:rPr>
              <a:t>14</a:t>
            </a: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 to Mineral Reserves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Total project capital expenditure spent to date: R0.9bn (US$51m)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Approved project </a:t>
            </a:r>
            <a:r>
              <a:rPr kumimoji="0" lang="en-GB" sz="1100" b="0" i="0" u="none" strike="noStrike" kern="1200" cap="none" spc="0" normalizeH="0" baseline="0" noProof="0" dirty="0">
                <a:ln>
                  <a:noFill/>
                </a:ln>
                <a:solidFill>
                  <a:srgbClr val="595959"/>
                </a:solidFill>
                <a:effectLst/>
                <a:uLnTx/>
                <a:uFillTx/>
                <a:latin typeface="Arial" panose="020B0604020202020204"/>
                <a:ea typeface="+mn-ea"/>
                <a:cs typeface="+mn-cs"/>
              </a:rPr>
              <a:t>capital expenditure</a:t>
            </a: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 R7.9bn* (</a:t>
            </a: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a:t>
            </a: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US$426m)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Project completion date: December 2036</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Grade sustained at ~9g/t</a:t>
            </a:r>
            <a:r>
              <a:rPr kumimoji="0" lang="en-GB" sz="1100" b="0" i="0" u="none" strike="noStrike" kern="1200" cap="none" spc="0" normalizeH="0" baseline="30000" noProof="0" dirty="0">
                <a:ln>
                  <a:noFill/>
                </a:ln>
                <a:solidFill>
                  <a:srgbClr val="000000">
                    <a:lumMod val="65000"/>
                    <a:lumOff val="35000"/>
                  </a:srgbClr>
                </a:solidFill>
                <a:effectLst/>
                <a:uLnTx/>
                <a:uFillTx/>
                <a:latin typeface="Arial" panose="020B0604020202020204"/>
                <a:ea typeface="+mn-ea"/>
                <a:cs typeface="+mn-cs"/>
              </a:rPr>
              <a:t>8</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Annual steady state production: ~250 000oz</a:t>
            </a:r>
            <a:r>
              <a:rPr kumimoji="0" lang="en-GB" sz="1100" b="0" i="0" u="none" strike="noStrike" kern="1200" cap="none" spc="0" normalizeH="0" baseline="30000" noProof="0" dirty="0">
                <a:ln>
                  <a:noFill/>
                </a:ln>
                <a:solidFill>
                  <a:srgbClr val="000000">
                    <a:lumMod val="65000"/>
                    <a:lumOff val="35000"/>
                  </a:srgbClr>
                </a:solidFill>
                <a:effectLst/>
                <a:uLnTx/>
                <a:uFillTx/>
                <a:latin typeface="Arial" panose="020B0604020202020204"/>
                <a:ea typeface="+mn-ea"/>
                <a:cs typeface="+mn-cs"/>
              </a:rPr>
              <a:t>16</a:t>
            </a:r>
            <a:endParaRPr kumimoji="0" lang="en-GB"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ZA" sz="11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D5AADE48-EAA3-438B-2423-040E6D6A9C18}"/>
              </a:ext>
            </a:extLst>
          </p:cNvPr>
          <p:cNvSpPr txBox="1"/>
          <p:nvPr/>
        </p:nvSpPr>
        <p:spPr>
          <a:xfrm>
            <a:off x="8413453" y="4071478"/>
            <a:ext cx="3268132" cy="215444"/>
          </a:xfrm>
          <a:prstGeom prst="rect">
            <a:avLst/>
          </a:prstGeom>
          <a:noFill/>
        </p:spPr>
        <p:txBody>
          <a:bodyPr wrap="square" lIns="0" t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F4746"/>
                </a:solidFill>
                <a:effectLst/>
                <a:uLnTx/>
                <a:uFillTx/>
                <a:latin typeface="Arial" panose="020B0604020202020204"/>
                <a:ea typeface="+mn-ea"/>
                <a:cs typeface="+mn-cs"/>
              </a:rPr>
              <a:t>Mponeng extension</a:t>
            </a:r>
            <a:endParaRPr kumimoji="0" lang="en-ZA" sz="1400" b="1" i="0" u="none" strike="noStrike" kern="1200" cap="none" spc="0" normalizeH="0" baseline="0" noProof="0" dirty="0">
              <a:ln>
                <a:noFill/>
              </a:ln>
              <a:solidFill>
                <a:srgbClr val="3F4746"/>
              </a:solidFill>
              <a:effectLst/>
              <a:uLnTx/>
              <a:uFillTx/>
              <a:latin typeface="Arial" panose="020B0604020202020204"/>
              <a:ea typeface="+mn-ea"/>
              <a:cs typeface="+mn-cs"/>
            </a:endParaRPr>
          </a:p>
        </p:txBody>
      </p:sp>
      <p:pic>
        <p:nvPicPr>
          <p:cNvPr id="31" name="Picture 30" descr="A machine in a tunnel&#10;&#10;AI-generated content may be incorrect.">
            <a:extLst>
              <a:ext uri="{FF2B5EF4-FFF2-40B4-BE49-F238E27FC236}">
                <a16:creationId xmlns:a16="http://schemas.microsoft.com/office/drawing/2014/main" id="{8AEDF301-6D17-756D-C66F-DBD2E61B437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336855" y="1319213"/>
            <a:ext cx="3495067" cy="2599294"/>
          </a:xfrm>
          <a:prstGeom prst="rect">
            <a:avLst/>
          </a:prstGeom>
        </p:spPr>
      </p:pic>
      <p:sp>
        <p:nvSpPr>
          <p:cNvPr id="21" name="TextBox 20"/>
          <p:cNvSpPr txBox="1"/>
          <p:nvPr/>
        </p:nvSpPr>
        <p:spPr>
          <a:xfrm>
            <a:off x="374766" y="6468221"/>
            <a:ext cx="377042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anose="020B0604020202020204"/>
                <a:ea typeface="+mn-ea"/>
                <a:cs typeface="+mn-cs"/>
              </a:rPr>
              <a:t>*Approved capital expenditure converted at the planned rate of R18.54/US$</a:t>
            </a:r>
            <a:endParaRPr kumimoji="0" lang="en-GB" sz="800" b="0"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Footer Placeholder 3">
            <a:extLst>
              <a:ext uri="{FF2B5EF4-FFF2-40B4-BE49-F238E27FC236}">
                <a16:creationId xmlns:a16="http://schemas.microsoft.com/office/drawing/2014/main" id="{D3F051C8-576A-3481-11DB-2753BEEB7275}"/>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45300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F50E-E6BD-D420-0638-4885E10FF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A9213-5D8F-E40C-CC69-20071C2DA609}"/>
              </a:ext>
            </a:extLst>
          </p:cNvPr>
          <p:cNvSpPr>
            <a:spLocks noGrp="1"/>
          </p:cNvSpPr>
          <p:nvPr>
            <p:ph type="title"/>
          </p:nvPr>
        </p:nvSpPr>
        <p:spPr/>
        <p:txBody>
          <a:bodyPr/>
          <a:lstStyle/>
          <a:p>
            <a:r>
              <a:rPr lang="en-US" dirty="0"/>
              <a:t>Investing in our assets</a:t>
            </a:r>
            <a:endParaRPr lang="en-ZA" dirty="0"/>
          </a:p>
        </p:txBody>
      </p:sp>
      <p:sp>
        <p:nvSpPr>
          <p:cNvPr id="3" name="Slide Number Placeholder 2">
            <a:extLst>
              <a:ext uri="{FF2B5EF4-FFF2-40B4-BE49-F238E27FC236}">
                <a16:creationId xmlns:a16="http://schemas.microsoft.com/office/drawing/2014/main" id="{7A5E8D86-BF55-D462-EACD-3088F7C54E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A01A71AD-F014-6F48-8B40-B55C07C936DF}"/>
              </a:ext>
            </a:extLst>
          </p:cNvPr>
          <p:cNvSpPr txBox="1"/>
          <p:nvPr/>
        </p:nvSpPr>
        <p:spPr>
          <a:xfrm>
            <a:off x="446555" y="676806"/>
            <a:ext cx="113321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a:ea typeface="+mn-ea"/>
                <a:cs typeface="+mn-cs"/>
              </a:rPr>
              <a:t>Papua New Guinea projects</a:t>
            </a:r>
            <a:endParaRPr kumimoji="0" lang="en-ZA" sz="1200" b="1" i="0" u="none" strike="noStrike" kern="1200" cap="none" spc="0" normalizeH="0" baseline="0" noProof="0" dirty="0">
              <a:ln>
                <a:noFill/>
              </a:ln>
              <a:solidFill>
                <a:srgbClr val="ED2124"/>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7D30FDD4-D0B5-3AFD-1EBE-3E25CDF4DD45}"/>
              </a:ext>
            </a:extLst>
          </p:cNvPr>
          <p:cNvSpPr txBox="1"/>
          <p:nvPr/>
        </p:nvSpPr>
        <p:spPr>
          <a:xfrm>
            <a:off x="424172" y="4733374"/>
            <a:ext cx="5842157" cy="1590179"/>
          </a:xfrm>
          <a:prstGeom prst="rect">
            <a:avLst/>
          </a:prstGeom>
          <a:noFill/>
        </p:spPr>
        <p:txBody>
          <a:bodyPr wrap="square" rtlCol="0" anchor="t">
            <a:spAutoFit/>
          </a:bodyPr>
          <a:lstStyle/>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F4746"/>
                </a:solidFill>
                <a:effectLst/>
                <a:uLnTx/>
                <a:uFillTx/>
                <a:latin typeface="Arial" panose="020B0604020202020204"/>
                <a:ea typeface="+mn-ea"/>
                <a:cs typeface="+mn-cs"/>
              </a:rPr>
              <a:t>Negotiating terms of Mining Development Contract, a prerequisite for Special Mining Lease (SML)</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F4746"/>
                </a:solidFill>
                <a:effectLst/>
                <a:uLnTx/>
                <a:uFillTx/>
                <a:latin typeface="Arial" panose="020B0604020202020204"/>
                <a:ea typeface="+mn-ea"/>
                <a:cs typeface="+mn-cs"/>
              </a:rPr>
              <a:t>Feasibility study update to begin post SML award</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F4746"/>
                </a:solidFill>
                <a:effectLst/>
                <a:uLnTx/>
                <a:uFillTx/>
                <a:latin typeface="Arial" panose="020B0604020202020204"/>
                <a:ea typeface="+mn-ea"/>
                <a:cs typeface="+mn-cs"/>
              </a:rPr>
              <a:t>Average annual production (100% attributable): </a:t>
            </a:r>
          </a:p>
          <a:p>
            <a:pPr marL="360000" marR="0" lvl="1" indent="-171450" algn="l" defTabSz="914400" rtl="0" eaLnBrk="1" fontAlgn="auto" latinLnBrk="0" hangingPunct="1">
              <a:lnSpc>
                <a:spcPct val="100000"/>
              </a:lnSpc>
              <a:spcBef>
                <a:spcPts val="400"/>
              </a:spcBef>
              <a:spcAft>
                <a:spcPts val="0"/>
              </a:spcAft>
              <a:buClr>
                <a:srgbClr val="ED2124"/>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3F4746"/>
                </a:solidFill>
                <a:effectLst/>
                <a:uLnTx/>
                <a:uFillTx/>
                <a:latin typeface="Arial" panose="020B0604020202020204"/>
                <a:ea typeface="+mn-ea"/>
                <a:cs typeface="+mn-cs"/>
              </a:rPr>
              <a:t>Copper: </a:t>
            </a:r>
            <a:r>
              <a:rPr kumimoji="0" lang="en-GB" sz="1400" b="0" i="0" u="none" strike="noStrike" kern="1200" cap="none" spc="0" normalizeH="0" baseline="0" noProof="0" dirty="0">
                <a:ln>
                  <a:noFill/>
                </a:ln>
                <a:solidFill>
                  <a:srgbClr val="3F4746"/>
                </a:solidFill>
                <a:effectLst/>
                <a:uLnTx/>
                <a:uFillTx/>
                <a:latin typeface="Arial" panose="020B0604020202020204"/>
                <a:ea typeface="+mn-ea"/>
                <a:cs typeface="+mn-cs"/>
              </a:rPr>
              <a:t>180kt</a:t>
            </a:r>
            <a:r>
              <a:rPr kumimoji="0" lang="en-GB" sz="1400" b="0" i="0" u="none" strike="noStrike" kern="1200" cap="none" spc="0" normalizeH="0" baseline="30000" noProof="0" dirty="0">
                <a:ln>
                  <a:noFill/>
                </a:ln>
                <a:solidFill>
                  <a:srgbClr val="3F4746"/>
                </a:solidFill>
                <a:effectLst/>
                <a:uLnTx/>
                <a:uFillTx/>
                <a:latin typeface="Arial" panose="020B0604020202020204"/>
                <a:ea typeface="+mn-ea"/>
                <a:cs typeface="+mn-cs"/>
              </a:rPr>
              <a:t>11</a:t>
            </a:r>
            <a:r>
              <a:rPr kumimoji="0" lang="en-GB" sz="1400" b="0" i="0" u="none" strike="noStrike" kern="1200" cap="none" spc="0" normalizeH="0" baseline="0" noProof="0" dirty="0">
                <a:ln>
                  <a:noFill/>
                </a:ln>
                <a:solidFill>
                  <a:srgbClr val="3F4746"/>
                </a:solidFill>
                <a:effectLst/>
                <a:uLnTx/>
                <a:uFillTx/>
                <a:latin typeface="Arial" panose="020B0604020202020204"/>
                <a:ea typeface="+mn-ea"/>
                <a:cs typeface="+mn-cs"/>
              </a:rPr>
              <a:t> @ 1.2% </a:t>
            </a:r>
          </a:p>
          <a:p>
            <a:pPr marL="360000" marR="0" lvl="1" indent="-171450" algn="l" defTabSz="914400" rtl="0" eaLnBrk="1" fontAlgn="auto" latinLnBrk="0" hangingPunct="1">
              <a:lnSpc>
                <a:spcPct val="100000"/>
              </a:lnSpc>
              <a:spcBef>
                <a:spcPts val="400"/>
              </a:spcBef>
              <a:spcAft>
                <a:spcPts val="0"/>
              </a:spcAft>
              <a:buClr>
                <a:srgbClr val="ED2124"/>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3F4746"/>
                </a:solidFill>
                <a:effectLst/>
                <a:uLnTx/>
                <a:uFillTx/>
                <a:latin typeface="Arial" panose="020B0604020202020204"/>
                <a:ea typeface="+mn-ea"/>
                <a:cs typeface="+mn-cs"/>
              </a:rPr>
              <a:t>Gold: </a:t>
            </a:r>
            <a:r>
              <a:rPr kumimoji="0" lang="en-GB" sz="1400" b="0" i="0" u="none" strike="noStrike" kern="1200" cap="none" spc="0" normalizeH="0" baseline="0" noProof="0" dirty="0">
                <a:ln>
                  <a:noFill/>
                </a:ln>
                <a:solidFill>
                  <a:srgbClr val="3F4746"/>
                </a:solidFill>
                <a:effectLst/>
                <a:uLnTx/>
                <a:uFillTx/>
                <a:latin typeface="Arial" panose="020B0604020202020204"/>
                <a:ea typeface="+mn-ea"/>
                <a:cs typeface="+mn-cs"/>
              </a:rPr>
              <a:t>250koz</a:t>
            </a:r>
            <a:r>
              <a:rPr kumimoji="0" lang="en-GB" sz="1400" b="0" i="0" u="none" strike="noStrike" kern="1200" cap="none" spc="0" normalizeH="0" baseline="30000" noProof="0" dirty="0">
                <a:ln>
                  <a:noFill/>
                </a:ln>
                <a:solidFill>
                  <a:srgbClr val="3F4746"/>
                </a:solidFill>
                <a:effectLst/>
                <a:uLnTx/>
                <a:uFillTx/>
                <a:latin typeface="Arial" panose="020B0604020202020204"/>
                <a:ea typeface="+mn-ea"/>
                <a:cs typeface="+mn-cs"/>
              </a:rPr>
              <a:t>11</a:t>
            </a:r>
            <a:r>
              <a:rPr kumimoji="0" lang="en-GB" sz="1400" b="0" i="0" u="none" strike="noStrike" kern="1200" cap="none" spc="0" normalizeH="0" baseline="0" noProof="0" dirty="0">
                <a:ln>
                  <a:noFill/>
                </a:ln>
                <a:solidFill>
                  <a:srgbClr val="3F4746"/>
                </a:solidFill>
                <a:effectLst/>
                <a:uLnTx/>
                <a:uFillTx/>
                <a:latin typeface="Arial" panose="020B0604020202020204"/>
                <a:ea typeface="+mn-ea"/>
                <a:cs typeface="+mn-cs"/>
              </a:rPr>
              <a:t> @ 0.86g/t</a:t>
            </a:r>
            <a:r>
              <a:rPr kumimoji="0" lang="en-GB" sz="1400" b="0" i="0" u="none" strike="noStrike" kern="1200" cap="none" spc="0" normalizeH="0" baseline="30000" noProof="0" dirty="0">
                <a:ln>
                  <a:noFill/>
                </a:ln>
                <a:solidFill>
                  <a:srgbClr val="3F4746"/>
                </a:solidFill>
                <a:effectLst/>
                <a:uLnTx/>
                <a:uFillTx/>
                <a:latin typeface="Arial" panose="020B0604020202020204"/>
                <a:ea typeface="+mn-ea"/>
                <a:cs typeface="+mn-cs"/>
              </a:rPr>
              <a:t>8</a:t>
            </a:r>
          </a:p>
        </p:txBody>
      </p:sp>
      <p:sp>
        <p:nvSpPr>
          <p:cNvPr id="16" name="TextBox 15">
            <a:extLst>
              <a:ext uri="{FF2B5EF4-FFF2-40B4-BE49-F238E27FC236}">
                <a16:creationId xmlns:a16="http://schemas.microsoft.com/office/drawing/2014/main" id="{5BED2560-2545-CA4D-CA73-0BEAF89590DC}"/>
              </a:ext>
            </a:extLst>
          </p:cNvPr>
          <p:cNvSpPr txBox="1"/>
          <p:nvPr/>
        </p:nvSpPr>
        <p:spPr>
          <a:xfrm>
            <a:off x="431214" y="3924084"/>
            <a:ext cx="532509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Wafi-Golpu </a:t>
            </a:r>
            <a:br>
              <a:rPr kumimoji="0" lang="en-ZA" sz="3000" b="1" i="0" u="none" strike="noStrike" kern="1200" cap="none" spc="0" normalizeH="0" baseline="0" noProof="0" dirty="0">
                <a:ln>
                  <a:noFill/>
                </a:ln>
                <a:solidFill>
                  <a:srgbClr val="3F4746"/>
                </a:solidFill>
                <a:effectLst/>
                <a:uLnTx/>
                <a:uFillTx/>
                <a:latin typeface="Arial" panose="020B0604020202020204"/>
                <a:ea typeface="+mn-ea"/>
                <a:cs typeface="+mn-cs"/>
              </a:rPr>
            </a:br>
            <a:r>
              <a:rPr kumimoji="0" lang="en-ZA" sz="1600" b="1" i="0" u="none" strike="noStrike" kern="1200" cap="none" spc="0" normalizeH="0" baseline="0" noProof="0" dirty="0">
                <a:ln>
                  <a:noFill/>
                </a:ln>
                <a:solidFill>
                  <a:srgbClr val="FF0000"/>
                </a:solidFill>
                <a:effectLst/>
                <a:uLnTx/>
                <a:uFillTx/>
                <a:latin typeface="Arial" panose="020B0604020202020204"/>
                <a:ea typeface="+mn-ea"/>
                <a:cs typeface="+mn-cs"/>
              </a:rPr>
              <a:t>A Tier 1 copper-gold asset</a:t>
            </a:r>
            <a:endParaRPr kumimoji="0" lang="en-ZA" sz="3000" b="1" i="0" u="none" strike="noStrike" kern="1200" cap="none" spc="0" normalizeH="0" baseline="0" noProof="0" dirty="0">
              <a:ln>
                <a:noFill/>
              </a:ln>
              <a:solidFill>
                <a:srgbClr val="3F4746"/>
              </a:solidFill>
              <a:effectLst/>
              <a:uLnTx/>
              <a:uFillTx/>
              <a:latin typeface="Arial" panose="020B0604020202020204"/>
              <a:ea typeface="+mn-ea"/>
              <a:cs typeface="+mn-cs"/>
            </a:endParaRPr>
          </a:p>
        </p:txBody>
      </p:sp>
      <p:pic>
        <p:nvPicPr>
          <p:cNvPr id="8" name="Picture 7" descr="A green mountain with trees&#10;&#10;AI-generated content may be incorrect.">
            <a:extLst>
              <a:ext uri="{FF2B5EF4-FFF2-40B4-BE49-F238E27FC236}">
                <a16:creationId xmlns:a16="http://schemas.microsoft.com/office/drawing/2014/main" id="{A1917D12-F0B6-BFD0-CB47-D4EB11AFEE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38682" y="3924084"/>
            <a:ext cx="5253318" cy="2931991"/>
          </a:xfrm>
          <a:prstGeom prst="rect">
            <a:avLst/>
          </a:prstGeom>
        </p:spPr>
      </p:pic>
      <p:cxnSp>
        <p:nvCxnSpPr>
          <p:cNvPr id="6" name="Straight Connector 5"/>
          <p:cNvCxnSpPr>
            <a:cxnSpLocks/>
          </p:cNvCxnSpPr>
          <p:nvPr/>
        </p:nvCxnSpPr>
        <p:spPr>
          <a:xfrm flipV="1">
            <a:off x="446554" y="3716037"/>
            <a:ext cx="6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6014" y="1185812"/>
            <a:ext cx="6431853" cy="10464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Hidden Valley </a:t>
            </a:r>
            <a:br>
              <a:rPr kumimoji="0" lang="en-ZA" sz="1800" b="1" i="0" u="none" strike="noStrike" kern="1200" cap="none" spc="0" normalizeH="0" baseline="0" noProof="0" dirty="0">
                <a:ln>
                  <a:noFill/>
                </a:ln>
                <a:solidFill>
                  <a:srgbClr val="3F4746"/>
                </a:solidFill>
                <a:effectLst/>
                <a:uLnTx/>
                <a:uFillTx/>
                <a:latin typeface="Arial" panose="020B0604020202020204"/>
                <a:ea typeface="+mn-ea"/>
                <a:cs typeface="+mn-cs"/>
              </a:rPr>
            </a:br>
            <a:r>
              <a:rPr kumimoji="0" lang="en-ZA" sz="1600" b="1" i="0" u="none" strike="noStrike" kern="1200" cap="none" spc="0" normalizeH="0" baseline="0" noProof="0" dirty="0">
                <a:ln>
                  <a:noFill/>
                </a:ln>
                <a:solidFill>
                  <a:srgbClr val="FF0000"/>
                </a:solidFill>
                <a:effectLst/>
                <a:uLnTx/>
                <a:uFillTx/>
                <a:latin typeface="Arial" panose="020B0604020202020204"/>
                <a:ea typeface="+mn-ea"/>
                <a:cs typeface="+mn-cs"/>
              </a:rPr>
              <a:t>Opportunity for further Mineral Reserve conversion and </a:t>
            </a:r>
            <a:br>
              <a:rPr kumimoji="0" lang="en-ZA" sz="1600" b="1" i="0" u="none" strike="noStrike" kern="1200" cap="none" spc="0" normalizeH="0" baseline="0" noProof="0" dirty="0">
                <a:ln>
                  <a:noFill/>
                </a:ln>
                <a:solidFill>
                  <a:srgbClr val="FF0000"/>
                </a:solidFill>
                <a:effectLst/>
                <a:uLnTx/>
                <a:uFillTx/>
                <a:latin typeface="Arial" panose="020B0604020202020204"/>
                <a:ea typeface="+mn-ea"/>
                <a:cs typeface="+mn-cs"/>
              </a:rPr>
            </a:br>
            <a:r>
              <a:rPr kumimoji="0" lang="en-ZA" sz="1600" b="1" i="0" u="none" strike="noStrike" kern="1200" cap="none" spc="0" normalizeH="0" baseline="0" noProof="0" dirty="0">
                <a:ln>
                  <a:noFill/>
                </a:ln>
                <a:solidFill>
                  <a:srgbClr val="FF0000"/>
                </a:solidFill>
                <a:effectLst/>
                <a:uLnTx/>
                <a:uFillTx/>
                <a:latin typeface="Arial" panose="020B0604020202020204"/>
                <a:ea typeface="+mn-ea"/>
                <a:cs typeface="+mn-cs"/>
              </a:rPr>
              <a:t>life of mine extension</a:t>
            </a:r>
            <a:endParaRPr kumimoji="0" lang="en-ZA"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BC73C072-E718-A7D3-8407-F4DC0D3FD5E1}"/>
              </a:ext>
            </a:extLst>
          </p:cNvPr>
          <p:cNvSpPr txBox="1"/>
          <p:nvPr/>
        </p:nvSpPr>
        <p:spPr>
          <a:xfrm>
            <a:off x="380220" y="2232252"/>
            <a:ext cx="5930059" cy="1590179"/>
          </a:xfrm>
          <a:prstGeom prst="rect">
            <a:avLst/>
          </a:prstGeom>
          <a:noFill/>
        </p:spPr>
        <p:txBody>
          <a:bodyPr wrap="square" rtlCol="0" anchor="t">
            <a:spAutoFit/>
          </a:bodyPr>
          <a:lstStyle/>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F4746"/>
                </a:solidFill>
                <a:effectLst/>
                <a:uLnTx/>
                <a:uFillTx/>
                <a:latin typeface="Arial" panose="020B0604020202020204"/>
                <a:ea typeface="+mn-ea"/>
                <a:cs typeface="+mn-cs"/>
              </a:rPr>
              <a:t>Hidden Valley life of mine extended by 18 months to March 2030</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F4746"/>
                </a:solidFill>
                <a:effectLst/>
                <a:uLnTx/>
                <a:uFillTx/>
                <a:latin typeface="Arial" panose="020B0604020202020204"/>
                <a:ea typeface="+mn-ea"/>
                <a:cs typeface="+mn-cs"/>
              </a:rPr>
              <a:t>Dewatering cyclone project will optimise deposition into existing Tailings Storage Facilities</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F4746"/>
                </a:solidFill>
                <a:effectLst/>
                <a:uLnTx/>
                <a:uFillTx/>
                <a:latin typeface="Arial" panose="020B0604020202020204"/>
                <a:ea typeface="+mn-ea"/>
                <a:cs typeface="+mn-cs"/>
              </a:rPr>
              <a:t>Stable reserves</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F4746"/>
                </a:solidFill>
                <a:effectLst/>
                <a:uLnTx/>
                <a:uFillTx/>
                <a:latin typeface="Arial" panose="020B0604020202020204"/>
                <a:ea typeface="+mn-ea"/>
                <a:cs typeface="+mn-cs"/>
              </a:rPr>
              <a:t>Exploring opportunities to extend life beyond 2030</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pic>
        <p:nvPicPr>
          <p:cNvPr id="13" name="Picture 12" descr="A landscape with a road and mountains&#10;&#10;AI-generated content may be incorrect.">
            <a:extLst>
              <a:ext uri="{FF2B5EF4-FFF2-40B4-BE49-F238E27FC236}">
                <a16:creationId xmlns:a16="http://schemas.microsoft.com/office/drawing/2014/main" id="{8976C581-6B3B-2500-443C-64BCA7A7F2A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938682" y="1114196"/>
            <a:ext cx="5253318" cy="2576729"/>
          </a:xfrm>
          <a:prstGeom prst="rect">
            <a:avLst/>
          </a:prstGeom>
        </p:spPr>
      </p:pic>
      <p:sp>
        <p:nvSpPr>
          <p:cNvPr id="9" name="Footer Placeholder 3">
            <a:extLst>
              <a:ext uri="{FF2B5EF4-FFF2-40B4-BE49-F238E27FC236}">
                <a16:creationId xmlns:a16="http://schemas.microsoft.com/office/drawing/2014/main" id="{8F249C8D-B936-43EA-58A2-5FCD72E4BD8C}"/>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39361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7742-C6E5-A4BD-5002-759687F3D86D}"/>
              </a:ext>
            </a:extLst>
          </p:cNvPr>
          <p:cNvSpPr>
            <a:spLocks noGrp="1"/>
          </p:cNvSpPr>
          <p:nvPr>
            <p:ph type="title"/>
          </p:nvPr>
        </p:nvSpPr>
        <p:spPr/>
        <p:txBody>
          <a:bodyPr/>
          <a:lstStyle/>
          <a:p>
            <a:r>
              <a:rPr lang="en-US" dirty="0"/>
              <a:t>Funding growth and delivering shareholder returns </a:t>
            </a:r>
            <a:endParaRPr lang="en-ZA" dirty="0"/>
          </a:p>
        </p:txBody>
      </p:sp>
      <p:sp>
        <p:nvSpPr>
          <p:cNvPr id="3" name="Slide Number Placeholder 2">
            <a:extLst>
              <a:ext uri="{FF2B5EF4-FFF2-40B4-BE49-F238E27FC236}">
                <a16:creationId xmlns:a16="http://schemas.microsoft.com/office/drawing/2014/main" id="{4EADD789-45E5-77CF-E158-3FFE4EF731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graphicFrame>
        <p:nvGraphicFramePr>
          <p:cNvPr id="6" name="Content Placeholder 5">
            <a:extLst>
              <a:ext uri="{FF2B5EF4-FFF2-40B4-BE49-F238E27FC236}">
                <a16:creationId xmlns:a16="http://schemas.microsoft.com/office/drawing/2014/main" id="{30E077DD-F2D5-4AA5-4085-DC093AB282F2}"/>
              </a:ext>
            </a:extLst>
          </p:cNvPr>
          <p:cNvGraphicFramePr>
            <a:graphicFrameLocks noGrp="1"/>
          </p:cNvGraphicFramePr>
          <p:nvPr>
            <p:ph idx="1"/>
            <p:custDataLst>
              <p:tags r:id="rId1"/>
            </p:custDataLst>
          </p:nvPr>
        </p:nvGraphicFramePr>
        <p:xfrm>
          <a:off x="335435" y="1297461"/>
          <a:ext cx="11326478" cy="5212646"/>
        </p:xfrm>
        <a:graphic>
          <a:graphicData uri="http://schemas.openxmlformats.org/drawingml/2006/table">
            <a:tbl>
              <a:tblPr firstRow="1" bandRow="1">
                <a:tableStyleId>{72833802-FEF1-4C79-8D5D-14CF1EAF98D9}</a:tableStyleId>
              </a:tblPr>
              <a:tblGrid>
                <a:gridCol w="3166877">
                  <a:extLst>
                    <a:ext uri="{9D8B030D-6E8A-4147-A177-3AD203B41FA5}">
                      <a16:colId xmlns:a16="http://schemas.microsoft.com/office/drawing/2014/main" val="1735932289"/>
                    </a:ext>
                  </a:extLst>
                </a:gridCol>
                <a:gridCol w="3363474">
                  <a:extLst>
                    <a:ext uri="{9D8B030D-6E8A-4147-A177-3AD203B41FA5}">
                      <a16:colId xmlns:a16="http://schemas.microsoft.com/office/drawing/2014/main" val="1604289950"/>
                    </a:ext>
                  </a:extLst>
                </a:gridCol>
                <a:gridCol w="2213552">
                  <a:extLst>
                    <a:ext uri="{9D8B030D-6E8A-4147-A177-3AD203B41FA5}">
                      <a16:colId xmlns:a16="http://schemas.microsoft.com/office/drawing/2014/main" val="3919529926"/>
                    </a:ext>
                  </a:extLst>
                </a:gridCol>
                <a:gridCol w="2582575">
                  <a:extLst>
                    <a:ext uri="{9D8B030D-6E8A-4147-A177-3AD203B41FA5}">
                      <a16:colId xmlns:a16="http://schemas.microsoft.com/office/drawing/2014/main" val="1647638778"/>
                    </a:ext>
                  </a:extLst>
                </a:gridCol>
              </a:tblGrid>
              <a:tr h="492242">
                <a:tc>
                  <a:txBody>
                    <a:bodyPr/>
                    <a:lstStyle/>
                    <a:p>
                      <a:endParaRPr lang="en-ZA" sz="1400" dirty="0"/>
                    </a:p>
                  </a:txBody>
                  <a:tcPr anchor="ctr">
                    <a:lnL w="6350" cap="flat" cmpd="sng" algn="ctr">
                      <a:noFill/>
                      <a:prstDash val="solid"/>
                      <a:miter lim="800000"/>
                    </a:lnL>
                    <a:lnR>
                      <a:noFill/>
                    </a:lnR>
                    <a:lnT w="6350" cap="flat" cmpd="sng" algn="ctr">
                      <a:noFill/>
                      <a:prstDash val="solid"/>
                      <a:miter lim="800000"/>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400" dirty="0">
                        <a:solidFill>
                          <a:schemeClr val="tx2"/>
                        </a:solidFill>
                      </a:endParaRPr>
                    </a:p>
                  </a:txBody>
                  <a:tcPr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bg1"/>
                          </a:solidFill>
                        </a:rPr>
                        <a:t>FY25</a:t>
                      </a:r>
                      <a:endParaRPr lang="en-US" sz="1400" b="1" baseline="0" dirty="0">
                        <a:solidFill>
                          <a:schemeClr val="bg1"/>
                        </a:solidFill>
                      </a:endParaRPr>
                    </a:p>
                    <a:p>
                      <a:pPr algn="ctr"/>
                      <a:r>
                        <a:rPr lang="en-US" sz="1400" b="1" baseline="0" dirty="0">
                          <a:solidFill>
                            <a:schemeClr val="bg1"/>
                          </a:solidFill>
                        </a:rPr>
                        <a:t>(Rand)</a:t>
                      </a:r>
                      <a:endParaRPr lang="en-ZA"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rPr>
                        <a:t>FY25</a:t>
                      </a:r>
                      <a:endParaRPr lang="en-US" sz="1400" b="1" baseline="0" dirty="0">
                        <a:solidFill>
                          <a:schemeClr val="bg1"/>
                        </a:solidFill>
                      </a:endParaRPr>
                    </a:p>
                    <a:p>
                      <a:pPr algn="ctr"/>
                      <a:r>
                        <a:rPr lang="en-US" sz="1400" b="1" baseline="0" dirty="0">
                          <a:solidFill>
                            <a:schemeClr val="bg1"/>
                          </a:solidFill>
                        </a:rPr>
                        <a:t>(US$)</a:t>
                      </a:r>
                      <a:endParaRPr lang="en-ZA"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07533240"/>
                  </a:ext>
                </a:extLst>
              </a:tr>
              <a:tr h="525958">
                <a:tc rowSpan="3">
                  <a:txBody>
                    <a:bodyPr/>
                    <a:lstStyle/>
                    <a:p>
                      <a:pPr marL="896938" indent="0"/>
                      <a:r>
                        <a:rPr lang="en-US" sz="1400" b="1" dirty="0">
                          <a:solidFill>
                            <a:schemeClr val="tx2"/>
                          </a:solidFill>
                        </a:rPr>
                        <a:t>Robust, flexible balance sheet </a:t>
                      </a:r>
                      <a:endParaRPr lang="en-ZA"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solidFill>
                            <a:schemeClr val="tx2"/>
                          </a:solidFill>
                        </a:rPr>
                        <a:t>Cash </a:t>
                      </a:r>
                      <a:endParaRPr lang="en-ZA" sz="1400" dirty="0">
                        <a:solidFill>
                          <a:schemeClr val="tx2"/>
                        </a:solidFill>
                      </a:endParaRPr>
                    </a:p>
                  </a:txBody>
                  <a:tcPr marL="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b="0" dirty="0">
                          <a:solidFill>
                            <a:schemeClr val="tx2"/>
                          </a:solidFill>
                        </a:rPr>
                        <a:t>R13bn</a:t>
                      </a:r>
                      <a:endParaRPr lang="en-ZA" sz="1400" b="0" dirty="0">
                        <a:solidFill>
                          <a:schemeClr val="tx2"/>
                        </a:solidFill>
                      </a:endParaRPr>
                    </a:p>
                  </a:txBody>
                  <a:tcPr marL="0" marR="396000" anchor="ctr">
                    <a:lnL w="1270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1400" b="0" dirty="0">
                          <a:solidFill>
                            <a:schemeClr val="tx2"/>
                          </a:solidFill>
                        </a:rPr>
                        <a:t>US$738m</a:t>
                      </a:r>
                      <a:endParaRPr lang="en-ZA" sz="1400" b="0" dirty="0">
                        <a:solidFill>
                          <a:schemeClr val="tx2"/>
                        </a:solidFill>
                      </a:endParaRPr>
                    </a:p>
                  </a:txBody>
                  <a:tcPr marL="36000" marR="396000" anchor="ctr">
                    <a:lnL w="9525"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5882104"/>
                  </a:ext>
                </a:extLst>
              </a:tr>
              <a:tr h="525958">
                <a:tc vMerge="1">
                  <a:txBody>
                    <a:bodyPr/>
                    <a:lstStyle/>
                    <a:p>
                      <a:endParaRPr lang="en-ZA" dirty="0"/>
                    </a:p>
                  </a:txBody>
                  <a:tcPr/>
                </a:tc>
                <a:tc>
                  <a:txBody>
                    <a:bodyPr/>
                    <a:lstStyle/>
                    <a:p>
                      <a:r>
                        <a:rPr lang="en-US" sz="1400" dirty="0">
                          <a:solidFill>
                            <a:schemeClr val="tx2"/>
                          </a:solidFill>
                        </a:rPr>
                        <a:t>Debt </a:t>
                      </a:r>
                      <a:endParaRPr lang="en-ZA" sz="1400" dirty="0">
                        <a:solidFill>
                          <a:schemeClr val="tx2"/>
                        </a:solidFill>
                      </a:endParaRPr>
                    </a:p>
                  </a:txBody>
                  <a:tcPr marL="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2"/>
                          </a:solidFill>
                          <a:effectLst/>
                          <a:uLnTx/>
                          <a:uFillTx/>
                        </a:rPr>
                        <a:t>R2bn</a:t>
                      </a:r>
                      <a:endParaRPr kumimoji="0" lang="en-ZA" sz="1400" b="0" i="0" u="none" strike="noStrike" kern="1200" cap="none" spc="0" normalizeH="0" baseline="0" noProof="0" dirty="0">
                        <a:ln>
                          <a:noFill/>
                        </a:ln>
                        <a:solidFill>
                          <a:schemeClr val="tx2"/>
                        </a:solidFill>
                        <a:effectLst/>
                        <a:uLnTx/>
                        <a:uFillTx/>
                        <a:latin typeface="Arial" panose="020B0604020202020204"/>
                        <a:ea typeface="+mn-ea"/>
                        <a:cs typeface="+mn-cs"/>
                      </a:endParaRPr>
                    </a:p>
                  </a:txBody>
                  <a:tcPr marL="0" marR="396000" anchor="ctr">
                    <a:lnL w="1270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1400" b="0" dirty="0">
                          <a:solidFill>
                            <a:schemeClr val="tx2"/>
                          </a:solidFill>
                        </a:rPr>
                        <a:t>US$110m</a:t>
                      </a:r>
                      <a:endParaRPr lang="en-ZA" sz="1400" b="0" dirty="0">
                        <a:solidFill>
                          <a:schemeClr val="tx2"/>
                        </a:solidFill>
                      </a:endParaRPr>
                    </a:p>
                  </a:txBody>
                  <a:tcPr marL="36000" marR="396000" anchor="ctr">
                    <a:lnL w="9525"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3391583"/>
                  </a:ext>
                </a:extLst>
              </a:tr>
              <a:tr h="525958">
                <a:tc vMerge="1">
                  <a:txBody>
                    <a:bodyPr/>
                    <a:lstStyle/>
                    <a:p>
                      <a:pPr marL="896938" indent="0"/>
                      <a:endParaRPr lang="en-ZA"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solidFill>
                            <a:schemeClr val="tx2"/>
                          </a:solidFill>
                        </a:rPr>
                        <a:t>Headroom</a:t>
                      </a:r>
                      <a:endParaRPr lang="en-ZA" sz="1400" dirty="0">
                        <a:solidFill>
                          <a:schemeClr val="tx2"/>
                        </a:solidFill>
                      </a:endParaRPr>
                    </a:p>
                  </a:txBody>
                  <a:tcPr marL="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panose="020B0604020202020204"/>
                          <a:ea typeface="+mn-ea"/>
                          <a:cs typeface="+mn-cs"/>
                        </a:rPr>
                        <a:t>R20.9bn</a:t>
                      </a:r>
                      <a:endParaRPr kumimoji="0" lang="en-ZA" sz="1400" b="0" i="0" u="none" strike="noStrike" kern="1200" cap="none" spc="0" normalizeH="0" baseline="0" noProof="0" dirty="0">
                        <a:ln>
                          <a:noFill/>
                        </a:ln>
                        <a:solidFill>
                          <a:schemeClr val="tx2"/>
                        </a:solidFill>
                        <a:effectLst/>
                        <a:uLnTx/>
                        <a:uFillTx/>
                        <a:latin typeface="Arial" panose="020B0604020202020204"/>
                        <a:ea typeface="+mn-ea"/>
                        <a:cs typeface="+mn-cs"/>
                      </a:endParaRPr>
                    </a:p>
                  </a:txBody>
                  <a:tcPr marL="0" marR="396000" anchor="ctr">
                    <a:lnL w="1270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1400" b="0" dirty="0">
                          <a:solidFill>
                            <a:schemeClr val="tx2"/>
                          </a:solidFill>
                        </a:rPr>
                        <a:t>US$1</a:t>
                      </a:r>
                      <a:r>
                        <a:rPr lang="en-GB" sz="1400" b="0" baseline="0" dirty="0">
                          <a:solidFill>
                            <a:schemeClr val="tx2"/>
                          </a:solidFill>
                        </a:rPr>
                        <a:t> 179</a:t>
                      </a:r>
                      <a:r>
                        <a:rPr lang="en-GB" sz="1400" b="0" dirty="0">
                          <a:solidFill>
                            <a:schemeClr val="tx2"/>
                          </a:solidFill>
                        </a:rPr>
                        <a:t>m</a:t>
                      </a:r>
                      <a:endParaRPr lang="en-ZA" sz="1400" b="0" dirty="0">
                        <a:solidFill>
                          <a:schemeClr val="tx2"/>
                        </a:solidFill>
                      </a:endParaRPr>
                    </a:p>
                  </a:txBody>
                  <a:tcPr marL="36000" marR="396000" anchor="ctr">
                    <a:lnL w="9525"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4605361"/>
                  </a:ext>
                </a:extLst>
              </a:tr>
              <a:tr h="525958">
                <a:tc rowSpan="3">
                  <a:txBody>
                    <a:bodyPr/>
                    <a:lstStyle/>
                    <a:p>
                      <a:pPr marL="896938" indent="0"/>
                      <a:r>
                        <a:rPr lang="en-US" sz="1400" b="1" dirty="0">
                          <a:solidFill>
                            <a:schemeClr val="tx2"/>
                          </a:solidFill>
                        </a:rPr>
                        <a:t>Investing in our future</a:t>
                      </a:r>
                      <a:endParaRPr lang="en-ZA"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Sustaining capital</a:t>
                      </a:r>
                      <a:endParaRPr lang="en-ZA" sz="1400" dirty="0">
                        <a:solidFill>
                          <a:schemeClr val="tx2"/>
                        </a:solidFill>
                      </a:endParaRPr>
                    </a:p>
                  </a:txBody>
                  <a:tcPr marL="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2"/>
                          </a:solidFill>
                          <a:effectLst/>
                          <a:uLnTx/>
                          <a:uFillTx/>
                        </a:rPr>
                        <a:t>R6.3bn</a:t>
                      </a:r>
                      <a:endParaRPr kumimoji="0" lang="en-ZA" sz="1400" b="0" i="0" u="none" strike="noStrike" kern="1200" cap="none" spc="0" normalizeH="0" baseline="0" noProof="0" dirty="0">
                        <a:ln>
                          <a:noFill/>
                        </a:ln>
                        <a:solidFill>
                          <a:schemeClr val="tx2"/>
                        </a:solidFill>
                        <a:effectLst/>
                        <a:uLnTx/>
                        <a:uFillTx/>
                        <a:latin typeface="Arial" panose="020B0604020202020204"/>
                        <a:ea typeface="+mn-ea"/>
                        <a:cs typeface="+mn-cs"/>
                      </a:endParaRPr>
                    </a:p>
                  </a:txBody>
                  <a:tcPr marL="0" marR="396000" anchor="ctr">
                    <a:lnL w="1270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1400" b="0" dirty="0">
                          <a:solidFill>
                            <a:schemeClr val="tx2"/>
                          </a:solidFill>
                        </a:rPr>
                        <a:t>US$347m</a:t>
                      </a:r>
                      <a:endParaRPr lang="en-ZA" sz="1400" b="0" dirty="0">
                        <a:solidFill>
                          <a:schemeClr val="tx2"/>
                        </a:solidFill>
                      </a:endParaRPr>
                    </a:p>
                  </a:txBody>
                  <a:tcPr marL="36000" marR="396000" anchor="ctr">
                    <a:lnL w="9525"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361621"/>
                  </a:ext>
                </a:extLst>
              </a:tr>
              <a:tr h="687790">
                <a:tc vMerge="1">
                  <a:txBody>
                    <a:bodyPr/>
                    <a:lstStyle/>
                    <a:p>
                      <a:endParaRPr lang="en-ZA" dirty="0"/>
                    </a:p>
                  </a:txBody>
                  <a:tcPr/>
                </a:tc>
                <a:tc>
                  <a:txBody>
                    <a:bodyPr/>
                    <a:lstStyle/>
                    <a:p>
                      <a:r>
                        <a:rPr lang="en-US" sz="1400" dirty="0">
                          <a:solidFill>
                            <a:schemeClr val="tx2"/>
                          </a:solidFill>
                        </a:rPr>
                        <a:t>Major capital</a:t>
                      </a:r>
                      <a:endParaRPr lang="en-ZA" sz="1400" dirty="0">
                        <a:solidFill>
                          <a:schemeClr val="tx2"/>
                        </a:solidFill>
                      </a:endParaRPr>
                    </a:p>
                  </a:txBody>
                  <a:tcPr marL="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2"/>
                          </a:solidFill>
                          <a:effectLst/>
                          <a:uLnTx/>
                          <a:uFillTx/>
                        </a:rPr>
                        <a:t>R4.7bn</a:t>
                      </a:r>
                      <a:endParaRPr kumimoji="0" lang="en-ZA" sz="1400" b="0" i="0" u="none" strike="noStrike" kern="1200" cap="none" spc="0" normalizeH="0" baseline="0" noProof="0" dirty="0">
                        <a:ln>
                          <a:noFill/>
                        </a:ln>
                        <a:solidFill>
                          <a:schemeClr val="tx2"/>
                        </a:solidFill>
                        <a:effectLst/>
                        <a:uLnTx/>
                        <a:uFillTx/>
                        <a:latin typeface="Arial" panose="020B0604020202020204"/>
                        <a:ea typeface="+mn-ea"/>
                        <a:cs typeface="+mn-cs"/>
                      </a:endParaRPr>
                    </a:p>
                  </a:txBody>
                  <a:tcPr marL="0" marR="396000" anchor="ctr">
                    <a:lnL w="1270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1400" b="0" dirty="0">
                          <a:solidFill>
                            <a:schemeClr val="tx2"/>
                          </a:solidFill>
                        </a:rPr>
                        <a:t>US$259m</a:t>
                      </a:r>
                      <a:endParaRPr lang="en-ZA" sz="1400" b="0" dirty="0">
                        <a:solidFill>
                          <a:schemeClr val="tx2"/>
                        </a:solidFill>
                      </a:endParaRPr>
                    </a:p>
                  </a:txBody>
                  <a:tcPr marL="36000" marR="396000" anchor="ctr">
                    <a:lnL w="9525"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6261640"/>
                  </a:ext>
                </a:extLst>
              </a:tr>
              <a:tr h="689116">
                <a:tc vMerge="1">
                  <a:txBody>
                    <a:bodyPr/>
                    <a:lstStyle/>
                    <a:p>
                      <a:pPr marL="896938" indent="0"/>
                      <a:endParaRPr lang="en-ZA"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400" dirty="0">
                          <a:solidFill>
                            <a:schemeClr val="tx2"/>
                          </a:solidFill>
                        </a:rPr>
                        <a:t>M&amp;A capital</a:t>
                      </a:r>
                    </a:p>
                  </a:txBody>
                  <a:tcPr marL="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2"/>
                          </a:solidFill>
                          <a:effectLst/>
                          <a:uLnTx/>
                          <a:uFillTx/>
                          <a:latin typeface="Arial" panose="020B0604020202020204"/>
                          <a:ea typeface="+mn-ea"/>
                          <a:cs typeface="+mn-cs"/>
                        </a:rPr>
                        <a:t>R18.3bn</a:t>
                      </a:r>
                    </a:p>
                  </a:txBody>
                  <a:tcPr marL="0" marR="396000" anchor="ctr">
                    <a:lnL w="1270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1400" b="0" dirty="0">
                          <a:solidFill>
                            <a:schemeClr val="tx2"/>
                          </a:solidFill>
                        </a:rPr>
                        <a:t>US$1bn</a:t>
                      </a:r>
                      <a:endParaRPr lang="en-ZA" sz="1400" b="0" dirty="0">
                        <a:solidFill>
                          <a:schemeClr val="tx2"/>
                        </a:solidFill>
                      </a:endParaRPr>
                    </a:p>
                  </a:txBody>
                  <a:tcPr marL="36000" marR="396000" anchor="ctr">
                    <a:lnL w="9525"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3611928"/>
                  </a:ext>
                </a:extLst>
              </a:tr>
              <a:tr h="525958">
                <a:tc rowSpan="2">
                  <a:txBody>
                    <a:bodyPr/>
                    <a:lstStyle/>
                    <a:p>
                      <a:pPr marL="896938" indent="0"/>
                      <a:r>
                        <a:rPr lang="en-US" sz="1400" b="1" dirty="0">
                          <a:solidFill>
                            <a:schemeClr val="tx2"/>
                          </a:solidFill>
                        </a:rPr>
                        <a:t>Total shareholder returns</a:t>
                      </a:r>
                      <a:endParaRPr lang="en-ZA"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dirty="0">
                          <a:solidFill>
                            <a:schemeClr val="tx2"/>
                          </a:solidFill>
                          <a:latin typeface="+mn-lt"/>
                          <a:ea typeface="+mn-ea"/>
                          <a:cs typeface="+mn-cs"/>
                        </a:rPr>
                        <a:t>Dividend yield*</a:t>
                      </a:r>
                      <a:endParaRPr lang="en-ZA" sz="1400" kern="1200" dirty="0">
                        <a:solidFill>
                          <a:schemeClr val="tx2"/>
                        </a:solidFill>
                        <a:latin typeface="+mn-lt"/>
                        <a:ea typeface="+mn-ea"/>
                        <a:cs typeface="+mn-cs"/>
                      </a:endParaRPr>
                    </a:p>
                  </a:txBody>
                  <a:tcPr marL="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2"/>
                          </a:solidFill>
                          <a:latin typeface="+mn-lt"/>
                          <a:ea typeface="+mn-ea"/>
                          <a:cs typeface="+mn-cs"/>
                        </a:rPr>
                        <a:t>1.6%</a:t>
                      </a:r>
                      <a:endParaRPr lang="en-ZA" sz="1400" b="0" kern="1200" noProof="0" dirty="0">
                        <a:solidFill>
                          <a:schemeClr val="tx2"/>
                        </a:solidFill>
                        <a:latin typeface="+mn-lt"/>
                        <a:ea typeface="+mn-ea"/>
                        <a:cs typeface="+mn-cs"/>
                      </a:endParaRPr>
                    </a:p>
                  </a:txBody>
                  <a:tcPr marL="0" marR="396000" anchor="ctr">
                    <a:lnL w="1270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GB" sz="1400" b="0" kern="1200" dirty="0">
                          <a:solidFill>
                            <a:schemeClr val="tx2"/>
                          </a:solidFill>
                          <a:latin typeface="+mn-lt"/>
                          <a:ea typeface="+mn-ea"/>
                          <a:cs typeface="+mn-cs"/>
                        </a:rPr>
                        <a:t>1.5%</a:t>
                      </a:r>
                      <a:endParaRPr lang="en-ZA" sz="1400" b="0" kern="1200" dirty="0">
                        <a:solidFill>
                          <a:schemeClr val="tx2"/>
                        </a:solidFill>
                        <a:latin typeface="+mn-lt"/>
                        <a:ea typeface="+mn-ea"/>
                        <a:cs typeface="+mn-cs"/>
                      </a:endParaRPr>
                    </a:p>
                  </a:txBody>
                  <a:tcPr marL="36000" marR="396000" anchor="ctr">
                    <a:lnL w="9525"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530370"/>
                  </a:ext>
                </a:extLst>
              </a:tr>
              <a:tr h="687790">
                <a:tc vMerge="1">
                  <a:txBody>
                    <a:bodyPr/>
                    <a:lstStyle/>
                    <a:p>
                      <a:endParaRPr lang="en-ZA" dirty="0"/>
                    </a:p>
                  </a:txBody>
                  <a:tcPr/>
                </a:tc>
                <a:tc>
                  <a:txBody>
                    <a:bodyPr/>
                    <a:lstStyle/>
                    <a:p>
                      <a:r>
                        <a:rPr lang="en-US" sz="1400" dirty="0">
                          <a:solidFill>
                            <a:schemeClr val="tx2"/>
                          </a:solidFill>
                        </a:rPr>
                        <a:t>12 month share performance</a:t>
                      </a:r>
                      <a:r>
                        <a:rPr lang="en-ZA" sz="1400" dirty="0">
                          <a:solidFill>
                            <a:schemeClr val="tx2"/>
                          </a:solidFill>
                        </a:rPr>
                        <a:t>*</a:t>
                      </a:r>
                    </a:p>
                  </a:txBody>
                  <a:tcPr marL="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2"/>
                          </a:solidFill>
                          <a:effectLst/>
                          <a:uLnTx/>
                          <a:uFillTx/>
                        </a:rPr>
                        <a:t>Up 50%</a:t>
                      </a:r>
                      <a:endParaRPr kumimoji="0" lang="en-ZA" sz="1400" b="0" i="0" u="none" strike="noStrike" kern="1200" cap="none" spc="0" normalizeH="0" baseline="0" noProof="0" dirty="0">
                        <a:ln>
                          <a:noFill/>
                        </a:ln>
                        <a:solidFill>
                          <a:schemeClr val="tx2"/>
                        </a:solidFill>
                        <a:effectLst/>
                        <a:uLnTx/>
                        <a:uFillTx/>
                        <a:latin typeface="Arial" panose="020B0604020202020204"/>
                        <a:ea typeface="+mn-ea"/>
                        <a:cs typeface="+mn-cs"/>
                      </a:endParaRPr>
                    </a:p>
                  </a:txBody>
                  <a:tcPr marL="0" marR="396000" anchor="ctr">
                    <a:lnL w="1270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schemeClr val="tx2"/>
                          </a:solidFill>
                          <a:effectLst/>
                          <a:uLnTx/>
                          <a:uFillTx/>
                          <a:latin typeface="+mn-lt"/>
                          <a:ea typeface="+mn-ea"/>
                          <a:cs typeface="+mn-cs"/>
                        </a:rPr>
                        <a:t>Up 48%</a:t>
                      </a:r>
                      <a:endParaRPr kumimoji="0" lang="en-ZA" sz="1400" b="0" u="none" strike="noStrike" kern="1200" cap="none" spc="0" normalizeH="0" baseline="0" noProof="0" dirty="0">
                        <a:ln>
                          <a:noFill/>
                        </a:ln>
                        <a:solidFill>
                          <a:schemeClr val="tx2"/>
                        </a:solidFill>
                        <a:effectLst/>
                        <a:uLnTx/>
                        <a:uFillTx/>
                        <a:latin typeface="+mn-lt"/>
                        <a:ea typeface="+mn-ea"/>
                        <a:cs typeface="+mn-cs"/>
                      </a:endParaRPr>
                    </a:p>
                  </a:txBody>
                  <a:tcPr marL="36000" marR="396000" anchor="ctr">
                    <a:lnL w="9525"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014686"/>
                  </a:ext>
                </a:extLst>
              </a:tr>
            </a:tbl>
          </a:graphicData>
        </a:graphic>
      </p:graphicFrame>
      <p:pic>
        <p:nvPicPr>
          <p:cNvPr id="8" name="Graphic 7">
            <a:extLst>
              <a:ext uri="{FF2B5EF4-FFF2-40B4-BE49-F238E27FC236}">
                <a16:creationId xmlns:a16="http://schemas.microsoft.com/office/drawing/2014/main" id="{2ACB51FC-989F-4153-DBF8-6461E135E6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6486" y="5341239"/>
            <a:ext cx="757686" cy="1142950"/>
          </a:xfrm>
          <a:prstGeom prst="rect">
            <a:avLst/>
          </a:prstGeom>
        </p:spPr>
      </p:pic>
      <p:pic>
        <p:nvPicPr>
          <p:cNvPr id="10" name="Graphic 9">
            <a:extLst>
              <a:ext uri="{FF2B5EF4-FFF2-40B4-BE49-F238E27FC236}">
                <a16:creationId xmlns:a16="http://schemas.microsoft.com/office/drawing/2014/main" id="{5557D549-8CE4-A09A-AD95-DF08384BDA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6486" y="3639671"/>
            <a:ext cx="788793" cy="851066"/>
          </a:xfrm>
          <a:prstGeom prst="rect">
            <a:avLst/>
          </a:prstGeom>
        </p:spPr>
      </p:pic>
      <p:pic>
        <p:nvPicPr>
          <p:cNvPr id="12" name="Graphic 11">
            <a:extLst>
              <a:ext uri="{FF2B5EF4-FFF2-40B4-BE49-F238E27FC236}">
                <a16:creationId xmlns:a16="http://schemas.microsoft.com/office/drawing/2014/main" id="{1D26EFE4-C4FC-6BF5-8C50-761A388CFC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8628" y="2236849"/>
            <a:ext cx="831901" cy="831901"/>
          </a:xfrm>
          <a:prstGeom prst="rect">
            <a:avLst/>
          </a:prstGeom>
        </p:spPr>
      </p:pic>
      <p:sp>
        <p:nvSpPr>
          <p:cNvPr id="17" name="Isosceles Triangle 16">
            <a:extLst>
              <a:ext uri="{FF2B5EF4-FFF2-40B4-BE49-F238E27FC236}">
                <a16:creationId xmlns:a16="http://schemas.microsoft.com/office/drawing/2014/main" id="{BA615A91-148B-9F11-BDD4-8266917E6F96}"/>
              </a:ext>
            </a:extLst>
          </p:cNvPr>
          <p:cNvSpPr/>
          <p:nvPr/>
        </p:nvSpPr>
        <p:spPr>
          <a:xfrm rot="5400000">
            <a:off x="3490284" y="3584320"/>
            <a:ext cx="242047" cy="159046"/>
          </a:xfrm>
          <a:prstGeom prst="triangle">
            <a:avLst/>
          </a:prstGeom>
          <a:solidFill>
            <a:srgbClr val="C39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Isosceles Triangle 17">
            <a:extLst>
              <a:ext uri="{FF2B5EF4-FFF2-40B4-BE49-F238E27FC236}">
                <a16:creationId xmlns:a16="http://schemas.microsoft.com/office/drawing/2014/main" id="{08C2A78F-35DD-B71D-E4D1-876D973FA057}"/>
              </a:ext>
            </a:extLst>
          </p:cNvPr>
          <p:cNvSpPr/>
          <p:nvPr/>
        </p:nvSpPr>
        <p:spPr>
          <a:xfrm rot="5400000">
            <a:off x="3493621" y="4195280"/>
            <a:ext cx="242047" cy="159046"/>
          </a:xfrm>
          <a:prstGeom prst="triangle">
            <a:avLst/>
          </a:prstGeom>
          <a:solidFill>
            <a:srgbClr val="C39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Isosceles Triangle 18">
            <a:extLst>
              <a:ext uri="{FF2B5EF4-FFF2-40B4-BE49-F238E27FC236}">
                <a16:creationId xmlns:a16="http://schemas.microsoft.com/office/drawing/2014/main" id="{D2D19A71-6A68-02F4-288E-1C9660F0AE90}"/>
              </a:ext>
            </a:extLst>
          </p:cNvPr>
          <p:cNvSpPr/>
          <p:nvPr/>
        </p:nvSpPr>
        <p:spPr>
          <a:xfrm rot="5400000">
            <a:off x="3490284" y="6116871"/>
            <a:ext cx="242047" cy="159046"/>
          </a:xfrm>
          <a:prstGeom prst="triangle">
            <a:avLst/>
          </a:prstGeom>
          <a:solidFill>
            <a:srgbClr val="C39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Isosceles Triangle 19">
            <a:extLst>
              <a:ext uri="{FF2B5EF4-FFF2-40B4-BE49-F238E27FC236}">
                <a16:creationId xmlns:a16="http://schemas.microsoft.com/office/drawing/2014/main" id="{D2D19A71-6A68-02F4-288E-1C9660F0AE90}"/>
              </a:ext>
            </a:extLst>
          </p:cNvPr>
          <p:cNvSpPr/>
          <p:nvPr/>
        </p:nvSpPr>
        <p:spPr>
          <a:xfrm rot="5400000">
            <a:off x="3490284" y="4903187"/>
            <a:ext cx="242047" cy="159046"/>
          </a:xfrm>
          <a:prstGeom prst="triangle">
            <a:avLst/>
          </a:prstGeom>
          <a:solidFill>
            <a:srgbClr val="C39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157C1B28-45B0-9884-C376-65A7D8124061}"/>
              </a:ext>
            </a:extLst>
          </p:cNvPr>
          <p:cNvSpPr txBox="1"/>
          <p:nvPr/>
        </p:nvSpPr>
        <p:spPr>
          <a:xfrm>
            <a:off x="428628" y="681762"/>
            <a:ext cx="64827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a:ea typeface="+mn-ea"/>
                <a:cs typeface="+mn-cs"/>
              </a:rPr>
              <a:t>Disciplined and balanced capital allocation focused on value</a:t>
            </a:r>
            <a:endParaRPr kumimoji="0" lang="en-ZA"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Isosceles Triangle 20">
            <a:extLst>
              <a:ext uri="{FF2B5EF4-FFF2-40B4-BE49-F238E27FC236}">
                <a16:creationId xmlns:a16="http://schemas.microsoft.com/office/drawing/2014/main" id="{D2D19A71-6A68-02F4-288E-1C9660F0AE90}"/>
              </a:ext>
            </a:extLst>
          </p:cNvPr>
          <p:cNvSpPr/>
          <p:nvPr/>
        </p:nvSpPr>
        <p:spPr>
          <a:xfrm rot="5400000">
            <a:off x="3490284" y="5481016"/>
            <a:ext cx="242047" cy="159046"/>
          </a:xfrm>
          <a:prstGeom prst="triangle">
            <a:avLst/>
          </a:prstGeom>
          <a:solidFill>
            <a:srgbClr val="C39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Isosceles Triangle 22">
            <a:extLst>
              <a:ext uri="{FF2B5EF4-FFF2-40B4-BE49-F238E27FC236}">
                <a16:creationId xmlns:a16="http://schemas.microsoft.com/office/drawing/2014/main" id="{8A0912EE-2E29-6A33-6475-663BA5C205D5}"/>
              </a:ext>
            </a:extLst>
          </p:cNvPr>
          <p:cNvSpPr/>
          <p:nvPr/>
        </p:nvSpPr>
        <p:spPr>
          <a:xfrm rot="5400000">
            <a:off x="3493622" y="2036303"/>
            <a:ext cx="242047" cy="159046"/>
          </a:xfrm>
          <a:prstGeom prst="triangle">
            <a:avLst/>
          </a:prstGeom>
          <a:solidFill>
            <a:srgbClr val="C39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Isosceles Triangle 23">
            <a:extLst>
              <a:ext uri="{FF2B5EF4-FFF2-40B4-BE49-F238E27FC236}">
                <a16:creationId xmlns:a16="http://schemas.microsoft.com/office/drawing/2014/main" id="{CCC29A55-9868-DA9F-E983-3DBA49F1983E}"/>
              </a:ext>
            </a:extLst>
          </p:cNvPr>
          <p:cNvSpPr/>
          <p:nvPr/>
        </p:nvSpPr>
        <p:spPr>
          <a:xfrm rot="5400000">
            <a:off x="3493624" y="2546519"/>
            <a:ext cx="242047" cy="159046"/>
          </a:xfrm>
          <a:prstGeom prst="triangle">
            <a:avLst/>
          </a:prstGeom>
          <a:solidFill>
            <a:srgbClr val="C39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Isosceles Triangle 24">
            <a:extLst>
              <a:ext uri="{FF2B5EF4-FFF2-40B4-BE49-F238E27FC236}">
                <a16:creationId xmlns:a16="http://schemas.microsoft.com/office/drawing/2014/main" id="{262270FA-6D7F-BC3C-DA6D-83E25023D3C8}"/>
              </a:ext>
            </a:extLst>
          </p:cNvPr>
          <p:cNvSpPr/>
          <p:nvPr/>
        </p:nvSpPr>
        <p:spPr>
          <a:xfrm rot="5400000">
            <a:off x="3493622" y="3062476"/>
            <a:ext cx="242047" cy="159046"/>
          </a:xfrm>
          <a:prstGeom prst="triangle">
            <a:avLst/>
          </a:prstGeom>
          <a:solidFill>
            <a:srgbClr val="C39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p:cNvSpPr txBox="1"/>
          <p:nvPr/>
        </p:nvSpPr>
        <p:spPr>
          <a:xfrm>
            <a:off x="281940" y="6604526"/>
            <a:ext cx="104401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anose="020B0604020202020204"/>
                <a:ea typeface="+mn-ea"/>
                <a:cs typeface="+mn-cs"/>
              </a:rPr>
              <a:t>*Based on a closing share price on 30 June 2025 of R244.81 on the JSE and $13.97 on the NYSE</a:t>
            </a:r>
            <a:endParaRPr kumimoji="0" lang="en-ZA" sz="800" b="0"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Footer Placeholder 3">
            <a:extLst>
              <a:ext uri="{FF2B5EF4-FFF2-40B4-BE49-F238E27FC236}">
                <a16:creationId xmlns:a16="http://schemas.microsoft.com/office/drawing/2014/main" id="{DBB27475-C641-CCFF-3FBA-A8739E3EAF30}"/>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31644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26D18-FE35-EB1E-C9B6-6458BB1C4191}"/>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FD9128-9AED-2FEF-C357-942F13932579}"/>
              </a:ext>
            </a:extLst>
          </p:cNvPr>
          <p:cNvSpPr>
            <a:spLocks noGrp="1"/>
          </p:cNvSpPr>
          <p:nvPr>
            <p:ph type="ftr" sz="quarter" idx="4294967295"/>
          </p:nvPr>
        </p:nvSpPr>
        <p:spPr>
          <a:xfrm>
            <a:off x="0" y="193675"/>
            <a:ext cx="6732588" cy="217488"/>
          </a:xfrm>
        </p:spPr>
        <p:txBody>
          <a:bodyPr/>
          <a:lstStyle/>
          <a:p>
            <a:pPr>
              <a:defRPr/>
            </a:pPr>
            <a:r>
              <a:rPr lang="en-ZA"/>
              <a:t>FY25 Annual Results </a:t>
            </a:r>
            <a:endParaRPr lang="en-ZA" dirty="0"/>
          </a:p>
        </p:txBody>
      </p:sp>
      <p:cxnSp>
        <p:nvCxnSpPr>
          <p:cNvPr id="8" name="Straight Connector 7">
            <a:extLst>
              <a:ext uri="{FF2B5EF4-FFF2-40B4-BE49-F238E27FC236}">
                <a16:creationId xmlns:a16="http://schemas.microsoft.com/office/drawing/2014/main" id="{9A2EEB72-FBF1-3293-DE8C-E4119E40F05E}"/>
              </a:ext>
            </a:extLst>
          </p:cNvPr>
          <p:cNvCxnSpPr>
            <a:cxnSpLocks/>
          </p:cNvCxnSpPr>
          <p:nvPr/>
        </p:nvCxnSpPr>
        <p:spPr>
          <a:xfrm>
            <a:off x="407988" y="4707467"/>
            <a:ext cx="0" cy="1710796"/>
          </a:xfrm>
          <a:prstGeom prst="line">
            <a:avLst/>
          </a:prstGeom>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BB32192-EC43-FF35-3953-E80322264DE6}"/>
              </a:ext>
            </a:extLst>
          </p:cNvPr>
          <p:cNvSpPr txBox="1">
            <a:spLocks/>
          </p:cNvSpPr>
          <p:nvPr/>
        </p:nvSpPr>
        <p:spPr>
          <a:xfrm>
            <a:off x="655011" y="5476346"/>
            <a:ext cx="6299242" cy="1883834"/>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tx2"/>
                </a:solidFill>
                <a:latin typeface="Arial Narrow" panose="020B0606020202030204" pitchFamily="34" charset="0"/>
                <a:ea typeface="+mj-ea"/>
                <a:cs typeface="+mj-cs"/>
              </a:defRPr>
            </a:lvl1pPr>
          </a:lstStyle>
          <a:p>
            <a:pPr>
              <a:lnSpc>
                <a:spcPts val="7000"/>
              </a:lnSpc>
            </a:pPr>
            <a:r>
              <a:rPr lang="en-US" sz="7200" dirty="0">
                <a:solidFill>
                  <a:schemeClr val="bg1"/>
                </a:solidFill>
                <a:latin typeface="+mj-lt"/>
              </a:rPr>
              <a:t>Conclusion </a:t>
            </a:r>
            <a:endParaRPr lang="en-ZA" sz="7200" dirty="0">
              <a:solidFill>
                <a:schemeClr val="bg1"/>
              </a:solidFill>
              <a:latin typeface="+mj-lt"/>
            </a:endParaRPr>
          </a:p>
        </p:txBody>
      </p:sp>
    </p:spTree>
    <p:extLst>
      <p:ext uri="{BB962C8B-B14F-4D97-AF65-F5344CB8AC3E}">
        <p14:creationId xmlns:p14="http://schemas.microsoft.com/office/powerpoint/2010/main" val="287370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03FE8-BC97-D584-37C4-69766339A744}"/>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A615B0B3-BE50-D369-4823-F53508C9206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1125537"/>
            <a:ext cx="12192000" cy="5754697"/>
          </a:xfrm>
          <a:prstGeom prst="rect">
            <a:avLst/>
          </a:prstGeom>
        </p:spPr>
      </p:pic>
      <p:sp>
        <p:nvSpPr>
          <p:cNvPr id="54" name="Rectangle 53">
            <a:extLst>
              <a:ext uri="{FF2B5EF4-FFF2-40B4-BE49-F238E27FC236}">
                <a16:creationId xmlns:a16="http://schemas.microsoft.com/office/drawing/2014/main" id="{DC339DAA-30FD-B740-187A-CDA6B7B18FB2}"/>
              </a:ext>
            </a:extLst>
          </p:cNvPr>
          <p:cNvSpPr/>
          <p:nvPr/>
        </p:nvSpPr>
        <p:spPr>
          <a:xfrm>
            <a:off x="1" y="1125537"/>
            <a:ext cx="12192001" cy="5754697"/>
          </a:xfrm>
          <a:prstGeom prst="rect">
            <a:avLst/>
          </a:prstGeom>
          <a:gradFill>
            <a:gsLst>
              <a:gs pos="0">
                <a:srgbClr val="3E474E"/>
              </a:gs>
              <a:gs pos="100000">
                <a:srgbClr val="3E474E">
                  <a:alpha val="5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F7F6D03-FCAF-18C0-BA10-33C77C1E2A08}"/>
              </a:ext>
            </a:extLst>
          </p:cNvPr>
          <p:cNvSpPr>
            <a:spLocks noGrp="1"/>
          </p:cNvSpPr>
          <p:nvPr>
            <p:ph type="title"/>
          </p:nvPr>
        </p:nvSpPr>
        <p:spPr/>
        <p:txBody>
          <a:bodyPr/>
          <a:lstStyle/>
          <a:p>
            <a:r>
              <a:rPr lang="en-ZA" dirty="0"/>
              <a:t>FY26 guidance*</a:t>
            </a:r>
          </a:p>
        </p:txBody>
      </p:sp>
      <p:sp>
        <p:nvSpPr>
          <p:cNvPr id="3" name="Slide Number Placeholder 2">
            <a:extLst>
              <a:ext uri="{FF2B5EF4-FFF2-40B4-BE49-F238E27FC236}">
                <a16:creationId xmlns:a16="http://schemas.microsoft.com/office/drawing/2014/main" id="{9DA2DC9D-67AC-1597-AC4E-24642C6BF1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04AAD733-7CAC-9EFA-7358-2703E1F9A8DF}"/>
              </a:ext>
            </a:extLst>
          </p:cNvPr>
          <p:cNvSpPr txBox="1"/>
          <p:nvPr/>
        </p:nvSpPr>
        <p:spPr>
          <a:xfrm>
            <a:off x="446400" y="676800"/>
            <a:ext cx="44726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a:ea typeface="+mn-ea"/>
                <a:cs typeface="+mn-cs"/>
              </a:rPr>
              <a:t>Demonstrates consistency and confidence in our planning</a:t>
            </a:r>
            <a:endParaRPr kumimoji="0" lang="en-ZA" sz="1200" b="1" i="0" u="none" strike="noStrike" kern="1200" cap="none" spc="0" normalizeH="0" baseline="0" noProof="0" dirty="0">
              <a:ln>
                <a:noFill/>
              </a:ln>
              <a:solidFill>
                <a:srgbClr val="ED2124"/>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CE56C5FE-9FFF-87B2-BD4C-C22106B60277}"/>
              </a:ext>
            </a:extLst>
          </p:cNvPr>
          <p:cNvGrpSpPr/>
          <p:nvPr/>
        </p:nvGrpSpPr>
        <p:grpSpPr>
          <a:xfrm>
            <a:off x="1637619" y="2951402"/>
            <a:ext cx="8916762" cy="2463784"/>
            <a:chOff x="1704105" y="2951402"/>
            <a:chExt cx="8916762" cy="2463784"/>
          </a:xfrm>
        </p:grpSpPr>
        <p:grpSp>
          <p:nvGrpSpPr>
            <p:cNvPr id="13" name="Group 12">
              <a:extLst>
                <a:ext uri="{FF2B5EF4-FFF2-40B4-BE49-F238E27FC236}">
                  <a16:creationId xmlns:a16="http://schemas.microsoft.com/office/drawing/2014/main" id="{BCD05AF0-98D9-146D-EB57-9DC04EE19618}"/>
                </a:ext>
              </a:extLst>
            </p:cNvPr>
            <p:cNvGrpSpPr/>
            <p:nvPr/>
          </p:nvGrpSpPr>
          <p:grpSpPr>
            <a:xfrm>
              <a:off x="3783491" y="3140894"/>
              <a:ext cx="4600012" cy="2243515"/>
              <a:chOff x="2707166" y="3428301"/>
              <a:chExt cx="4600012" cy="3040133"/>
            </a:xfrm>
          </p:grpSpPr>
          <p:cxnSp>
            <p:nvCxnSpPr>
              <p:cNvPr id="15" name="Straight Connector 14">
                <a:extLst>
                  <a:ext uri="{FF2B5EF4-FFF2-40B4-BE49-F238E27FC236}">
                    <a16:creationId xmlns:a16="http://schemas.microsoft.com/office/drawing/2014/main" id="{17D0226B-AA1A-060C-D1D2-C2FF1699E3AB}"/>
                  </a:ext>
                </a:extLst>
              </p:cNvPr>
              <p:cNvCxnSpPr>
                <a:cxnSpLocks/>
              </p:cNvCxnSpPr>
              <p:nvPr/>
            </p:nvCxnSpPr>
            <p:spPr>
              <a:xfrm>
                <a:off x="2707166" y="3428301"/>
                <a:ext cx="0" cy="304013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99A110-38D2-7147-E136-905549521A33}"/>
                  </a:ext>
                </a:extLst>
              </p:cNvPr>
              <p:cNvCxnSpPr>
                <a:cxnSpLocks/>
              </p:cNvCxnSpPr>
              <p:nvPr/>
            </p:nvCxnSpPr>
            <p:spPr>
              <a:xfrm>
                <a:off x="5007172" y="3428301"/>
                <a:ext cx="0" cy="304013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7DEEB9-F41B-AFE3-1A53-528613420BD9}"/>
                  </a:ext>
                </a:extLst>
              </p:cNvPr>
              <p:cNvCxnSpPr>
                <a:cxnSpLocks/>
              </p:cNvCxnSpPr>
              <p:nvPr/>
            </p:nvCxnSpPr>
            <p:spPr>
              <a:xfrm>
                <a:off x="7307178" y="3428301"/>
                <a:ext cx="0" cy="304013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C71A8F5C-5349-4B15-CCF4-0FC9913F4340}"/>
                </a:ext>
              </a:extLst>
            </p:cNvPr>
            <p:cNvSpPr txBox="1"/>
            <p:nvPr/>
          </p:nvSpPr>
          <p:spPr>
            <a:xfrm>
              <a:off x="1704105" y="3999414"/>
              <a:ext cx="188780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Production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rPr>
                <a:t>1.4Moz</a:t>
              </a:r>
              <a:r>
                <a:rPr kumimoji="0" lang="en-ZA" sz="1800" b="0" i="0" u="none" strike="noStrike" kern="1200" cap="none" spc="0" normalizeH="0" baseline="30000" noProof="0" dirty="0">
                  <a:ln>
                    <a:noFill/>
                  </a:ln>
                  <a:solidFill>
                    <a:srgbClr val="FFFFFF"/>
                  </a:solidFill>
                  <a:effectLst/>
                  <a:uLnTx/>
                  <a:uFillTx/>
                  <a:latin typeface="Arial" panose="020B0604020202020204"/>
                  <a:ea typeface="+mn-ea"/>
                  <a:cs typeface="+mn-cs"/>
                </a:rPr>
                <a:t>14</a:t>
              </a:r>
              <a:r>
                <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rPr>
                <a:t> </a:t>
              </a:r>
              <a:br>
                <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rPr>
                <a:t>to 1.5Moz</a:t>
              </a:r>
              <a:r>
                <a:rPr kumimoji="0" lang="en-ZA" sz="1800" b="0" i="0" u="none" strike="noStrike" kern="1200" cap="none" spc="0" normalizeH="0" baseline="30000" noProof="0" dirty="0">
                  <a:ln>
                    <a:noFill/>
                  </a:ln>
                  <a:solidFill>
                    <a:srgbClr val="FFFFFF"/>
                  </a:solidFill>
                  <a:effectLst/>
                  <a:uLnTx/>
                  <a:uFillTx/>
                  <a:latin typeface="Arial" panose="020B0604020202020204"/>
                  <a:ea typeface="+mn-ea"/>
                  <a:cs typeface="+mn-cs"/>
                </a:rPr>
                <a:t>14</a:t>
              </a:r>
            </a:p>
          </p:txBody>
        </p:sp>
        <p:sp>
          <p:nvSpPr>
            <p:cNvPr id="23" name="TextBox 22">
              <a:extLst>
                <a:ext uri="{FF2B5EF4-FFF2-40B4-BE49-F238E27FC236}">
                  <a16:creationId xmlns:a16="http://schemas.microsoft.com/office/drawing/2014/main" id="{8C394AC1-2914-CCDA-F110-1E5F65DFB885}"/>
                </a:ext>
              </a:extLst>
            </p:cNvPr>
            <p:cNvSpPr txBox="1"/>
            <p:nvPr/>
          </p:nvSpPr>
          <p:spPr>
            <a:xfrm>
              <a:off x="3783488" y="3999414"/>
              <a:ext cx="2300002"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Underground grade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rPr>
                <a:t>Above 5.8g/t</a:t>
              </a:r>
              <a:r>
                <a:rPr kumimoji="0" lang="en-ZA" sz="1800" b="0" i="0" u="none" strike="noStrike" kern="1200" cap="none" spc="0" normalizeH="0" baseline="30000" noProof="0" dirty="0">
                  <a:ln>
                    <a:noFill/>
                  </a:ln>
                  <a:solidFill>
                    <a:srgbClr val="FFFFFF"/>
                  </a:solidFill>
                  <a:effectLst/>
                  <a:uLnTx/>
                  <a:uFillTx/>
                  <a:latin typeface="Arial" panose="020B0604020202020204"/>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189BE0D1-1A4B-A4F2-C578-82F0285FCCC3}"/>
                </a:ext>
              </a:extLst>
            </p:cNvPr>
            <p:cNvSpPr txBox="1"/>
            <p:nvPr/>
          </p:nvSpPr>
          <p:spPr>
            <a:xfrm>
              <a:off x="6134101" y="3999414"/>
              <a:ext cx="2192242" cy="14157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All-in sustaining 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rPr>
                <a:t>R1 </a:t>
              </a:r>
              <a:r>
                <a:rPr lang="en-ZA" dirty="0">
                  <a:solidFill>
                    <a:srgbClr val="FFFFFF"/>
                  </a:solidFill>
                  <a:latin typeface="Arial" panose="020B0604020202020204"/>
                </a:rPr>
                <a:t>150</a:t>
              </a:r>
              <a:r>
                <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rPr>
                <a:t> 000/kg</a:t>
              </a:r>
              <a:r>
                <a:rPr kumimoji="0" lang="en-ZA" sz="1800" b="0" i="0" u="none" strike="noStrike" kern="1200" cap="none" spc="0" normalizeH="0" baseline="30000" noProof="0" dirty="0">
                  <a:ln>
                    <a:noFill/>
                  </a:ln>
                  <a:solidFill>
                    <a:srgbClr val="FFFFFF"/>
                  </a:solidFill>
                  <a:effectLst/>
                  <a:uLnTx/>
                  <a:uFillTx/>
                  <a:latin typeface="Arial" panose="020B0604020202020204"/>
                  <a:ea typeface="+mn-ea"/>
                  <a:cs typeface="+mn-cs"/>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rPr>
                <a:t>to R1 </a:t>
              </a:r>
              <a:r>
                <a:rPr lang="en-ZA" dirty="0">
                  <a:solidFill>
                    <a:srgbClr val="FFFFFF"/>
                  </a:solidFill>
                  <a:latin typeface="Arial" panose="020B0604020202020204"/>
                </a:rPr>
                <a:t>220</a:t>
              </a:r>
              <a:r>
                <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rPr>
                <a:t> 000/kg</a:t>
              </a:r>
              <a:r>
                <a:rPr kumimoji="0" lang="en-ZA" sz="1800" b="0" i="0" u="none" strike="noStrike" kern="1200" cap="none" spc="0" normalizeH="0" baseline="30000" noProof="0" dirty="0">
                  <a:ln>
                    <a:noFill/>
                  </a:ln>
                  <a:solidFill>
                    <a:srgbClr val="FFFFFF"/>
                  </a:solidFill>
                  <a:effectLst/>
                  <a:uLnTx/>
                  <a:uFillTx/>
                  <a:latin typeface="Arial" panose="020B0604020202020204"/>
                  <a:ea typeface="+mn-ea"/>
                  <a:cs typeface="+mn-cs"/>
                </a:rPr>
                <a:t>10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FE5702D2-738F-B115-8FF5-5477246E09A3}"/>
                </a:ext>
              </a:extLst>
            </p:cNvPr>
            <p:cNvSpPr txBox="1"/>
            <p:nvPr/>
          </p:nvSpPr>
          <p:spPr>
            <a:xfrm>
              <a:off x="8552436" y="3999414"/>
              <a:ext cx="2068431"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Capital expenditure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US$699 million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8" name="Graphic 37">
              <a:extLst>
                <a:ext uri="{FF2B5EF4-FFF2-40B4-BE49-F238E27FC236}">
                  <a16:creationId xmlns:a16="http://schemas.microsoft.com/office/drawing/2014/main" id="{4CDB74EF-860C-8621-EC47-7073C7BB81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3437" y="3090291"/>
              <a:ext cx="889860" cy="722357"/>
            </a:xfrm>
            <a:prstGeom prst="rect">
              <a:avLst/>
            </a:prstGeom>
          </p:spPr>
        </p:pic>
        <p:pic>
          <p:nvPicPr>
            <p:cNvPr id="39" name="Graphic 38">
              <a:extLst>
                <a:ext uri="{FF2B5EF4-FFF2-40B4-BE49-F238E27FC236}">
                  <a16:creationId xmlns:a16="http://schemas.microsoft.com/office/drawing/2014/main" id="{B2B6F863-EF33-096B-DE23-12189E7552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3461" y="3031423"/>
              <a:ext cx="853138" cy="840093"/>
            </a:xfrm>
            <a:prstGeom prst="rect">
              <a:avLst/>
            </a:prstGeom>
          </p:spPr>
        </p:pic>
        <p:pic>
          <p:nvPicPr>
            <p:cNvPr id="41" name="Graphic 40">
              <a:extLst>
                <a:ext uri="{FF2B5EF4-FFF2-40B4-BE49-F238E27FC236}">
                  <a16:creationId xmlns:a16="http://schemas.microsoft.com/office/drawing/2014/main" id="{FCA10BF1-D31E-9D2E-8227-B83BB78522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1482" y="2951402"/>
              <a:ext cx="1000135" cy="1000135"/>
            </a:xfrm>
            <a:prstGeom prst="rect">
              <a:avLst/>
            </a:prstGeom>
          </p:spPr>
        </p:pic>
        <p:pic>
          <p:nvPicPr>
            <p:cNvPr id="43" name="Graphic 42">
              <a:extLst>
                <a:ext uri="{FF2B5EF4-FFF2-40B4-BE49-F238E27FC236}">
                  <a16:creationId xmlns:a16="http://schemas.microsoft.com/office/drawing/2014/main" id="{0620B289-B824-95EE-D106-F21D0D2CA5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10272" y="3009822"/>
              <a:ext cx="917026" cy="941715"/>
            </a:xfrm>
            <a:prstGeom prst="rect">
              <a:avLst/>
            </a:prstGeom>
          </p:spPr>
        </p:pic>
      </p:grpSp>
      <p:sp>
        <p:nvSpPr>
          <p:cNvPr id="6" name="TextBox 5"/>
          <p:cNvSpPr txBox="1"/>
          <p:nvPr/>
        </p:nvSpPr>
        <p:spPr>
          <a:xfrm>
            <a:off x="2480062" y="5749537"/>
            <a:ext cx="7580749" cy="646331"/>
          </a:xfrm>
          <a:prstGeom prst="rect">
            <a:avLst/>
          </a:prstGeom>
          <a:noFill/>
        </p:spPr>
        <p:txBody>
          <a:bodyPr wrap="square" rtlCol="0">
            <a:spAutoFit/>
          </a:bodyPr>
          <a:lstStyle/>
          <a:p>
            <a:pPr algn="ctr"/>
            <a:r>
              <a:rPr lang="en-US" dirty="0">
                <a:solidFill>
                  <a:srgbClr val="C3996B"/>
                </a:solidFill>
              </a:rPr>
              <a:t>*Guidance excludes MAC Copper and Eva Copper. To be updated in H2FY26 pending conclusion of acquisition and feasibility update</a:t>
            </a:r>
            <a:endParaRPr lang="en-ZA" dirty="0">
              <a:solidFill>
                <a:srgbClr val="C3996B"/>
              </a:solidFill>
            </a:endParaRPr>
          </a:p>
        </p:txBody>
      </p:sp>
      <p:sp>
        <p:nvSpPr>
          <p:cNvPr id="5" name="Footer Placeholder 3">
            <a:extLst>
              <a:ext uri="{FF2B5EF4-FFF2-40B4-BE49-F238E27FC236}">
                <a16:creationId xmlns:a16="http://schemas.microsoft.com/office/drawing/2014/main" id="{7598FAFA-40FC-FE19-28D7-CE9BDF5699DF}"/>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
        <p:nvSpPr>
          <p:cNvPr id="4" name="TextBox 3">
            <a:extLst>
              <a:ext uri="{FF2B5EF4-FFF2-40B4-BE49-F238E27FC236}">
                <a16:creationId xmlns:a16="http://schemas.microsoft.com/office/drawing/2014/main" id="{8633610C-702F-1599-14BF-0455191E0758}"/>
              </a:ext>
            </a:extLst>
          </p:cNvPr>
          <p:cNvSpPr txBox="1"/>
          <p:nvPr/>
        </p:nvSpPr>
        <p:spPr>
          <a:xfrm>
            <a:off x="393544" y="6567606"/>
            <a:ext cx="7018830" cy="246221"/>
          </a:xfrm>
          <a:prstGeom prst="rect">
            <a:avLst/>
          </a:prstGeom>
          <a:noFill/>
        </p:spPr>
        <p:txBody>
          <a:bodyPr wrap="square" rtlCol="0">
            <a:spAutoFit/>
          </a:bodyPr>
          <a:lstStyle/>
          <a:p>
            <a:r>
              <a:rPr lang="en-US" sz="1000" i="1" dirty="0">
                <a:solidFill>
                  <a:schemeClr val="bg1"/>
                </a:solidFill>
              </a:rPr>
              <a:t>*predominantly rand-cost producer, therefore cost guidance in South African rand</a:t>
            </a:r>
            <a:endParaRPr lang="en-ZA" sz="1000" i="1" dirty="0">
              <a:solidFill>
                <a:schemeClr val="bg1"/>
              </a:solidFill>
            </a:endParaRPr>
          </a:p>
        </p:txBody>
      </p:sp>
    </p:spTree>
    <p:extLst>
      <p:ext uri="{BB962C8B-B14F-4D97-AF65-F5344CB8AC3E}">
        <p14:creationId xmlns:p14="http://schemas.microsoft.com/office/powerpoint/2010/main" val="151999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89BAB-C482-F9E3-3E9C-D7B8B4B2B526}"/>
            </a:ext>
          </a:extLst>
        </p:cNvPr>
        <p:cNvGrpSpPr/>
        <p:nvPr/>
      </p:nvGrpSpPr>
      <p:grpSpPr>
        <a:xfrm>
          <a:off x="0" y="0"/>
          <a:ext cx="0" cy="0"/>
          <a:chOff x="0" y="0"/>
          <a:chExt cx="0" cy="0"/>
        </a:xfrm>
      </p:grpSpPr>
      <p:pic>
        <p:nvPicPr>
          <p:cNvPr id="21" name="Picture 20" descr="A yellow and orange light&#10;&#10;AI-generated content may be incorrect.">
            <a:extLst>
              <a:ext uri="{FF2B5EF4-FFF2-40B4-BE49-F238E27FC236}">
                <a16:creationId xmlns:a16="http://schemas.microsoft.com/office/drawing/2014/main" id="{F61A5683-289C-F702-0CB7-B473F207AF1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125538"/>
            <a:ext cx="12192000" cy="5732462"/>
          </a:xfrm>
          <a:prstGeom prst="rect">
            <a:avLst/>
          </a:prstGeom>
        </p:spPr>
      </p:pic>
      <p:pic>
        <p:nvPicPr>
          <p:cNvPr id="10" name="Picture 9">
            <a:extLst>
              <a:ext uri="{FF2B5EF4-FFF2-40B4-BE49-F238E27FC236}">
                <a16:creationId xmlns:a16="http://schemas.microsoft.com/office/drawing/2014/main" id="{1DEE9A12-2BAC-A7BD-580B-761547BCD7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47961" y="2093964"/>
            <a:ext cx="6044040" cy="4718910"/>
          </a:xfrm>
          <a:prstGeom prst="rect">
            <a:avLst/>
          </a:prstGeom>
        </p:spPr>
      </p:pic>
      <p:sp>
        <p:nvSpPr>
          <p:cNvPr id="2" name="Title 1">
            <a:extLst>
              <a:ext uri="{FF2B5EF4-FFF2-40B4-BE49-F238E27FC236}">
                <a16:creationId xmlns:a16="http://schemas.microsoft.com/office/drawing/2014/main" id="{6816F7CD-B493-D435-4CE2-CD6D5C857CDF}"/>
              </a:ext>
            </a:extLst>
          </p:cNvPr>
          <p:cNvSpPr>
            <a:spLocks noGrp="1"/>
          </p:cNvSpPr>
          <p:nvPr>
            <p:ph type="title"/>
          </p:nvPr>
        </p:nvSpPr>
        <p:spPr>
          <a:xfrm>
            <a:off x="407989" y="410400"/>
            <a:ext cx="11332161" cy="852661"/>
          </a:xfrm>
        </p:spPr>
        <p:txBody>
          <a:bodyPr/>
          <a:lstStyle/>
          <a:p>
            <a:r>
              <a:rPr lang="en-US" dirty="0"/>
              <a:t>Unearthing tomorrow</a:t>
            </a:r>
            <a:br>
              <a:rPr lang="en-US" dirty="0"/>
            </a:br>
            <a:r>
              <a:rPr lang="en-US" sz="1200" dirty="0">
                <a:solidFill>
                  <a:schemeClr val="accent1"/>
                </a:solidFill>
                <a:latin typeface="Arial" panose="020B0604020202020204" pitchFamily="34" charset="0"/>
                <a:ea typeface="+mn-ea"/>
                <a:cs typeface="Arial" panose="020B0604020202020204" pitchFamily="34" charset="0"/>
              </a:rPr>
              <a:t>Global leaders in gold mining and adding meaningful copper</a:t>
            </a:r>
            <a:endParaRPr lang="en-ZA" sz="1200" dirty="0">
              <a:solidFill>
                <a:schemeClr val="accent1"/>
              </a:solidFill>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E4DB163-EBBE-233A-DF4D-13AC78EF5AFA}"/>
              </a:ext>
            </a:extLst>
          </p:cNvPr>
          <p:cNvSpPr>
            <a:spLocks noGrp="1"/>
          </p:cNvSpPr>
          <p:nvPr>
            <p:ph type="sldNum" sz="quarter" idx="12"/>
          </p:nvPr>
        </p:nvSpPr>
        <p:spPr/>
        <p:txBody>
          <a:bodyPr/>
          <a:lstStyle/>
          <a:p>
            <a:pPr>
              <a:defRPr/>
            </a:pPr>
            <a:fld id="{5B6EEBB3-9C62-4929-8C97-A45554614B7B}" type="slidenum">
              <a:rPr lang="en-ZA" smtClean="0"/>
              <a:pPr>
                <a:defRPr/>
              </a:pPr>
              <a:t>19</a:t>
            </a:fld>
            <a:endParaRPr lang="en-ZA" dirty="0"/>
          </a:p>
        </p:txBody>
      </p:sp>
      <p:sp>
        <p:nvSpPr>
          <p:cNvPr id="5" name="Content Placeholder 4">
            <a:extLst>
              <a:ext uri="{FF2B5EF4-FFF2-40B4-BE49-F238E27FC236}">
                <a16:creationId xmlns:a16="http://schemas.microsoft.com/office/drawing/2014/main" id="{01E42E1B-1B18-694C-0996-C6F313279831}"/>
              </a:ext>
            </a:extLst>
          </p:cNvPr>
          <p:cNvSpPr>
            <a:spLocks noGrp="1"/>
          </p:cNvSpPr>
          <p:nvPr>
            <p:ph idx="1"/>
          </p:nvPr>
        </p:nvSpPr>
        <p:spPr>
          <a:xfrm>
            <a:off x="407989" y="1479060"/>
            <a:ext cx="7839540" cy="2259221"/>
          </a:xfrm>
        </p:spPr>
        <p:txBody>
          <a:bodyPr>
            <a:noAutofit/>
          </a:bodyPr>
          <a:lstStyle/>
          <a:p>
            <a:pPr marL="0" indent="0">
              <a:spcBef>
                <a:spcPts val="0"/>
              </a:spcBef>
              <a:buNone/>
            </a:pPr>
            <a:r>
              <a:rPr lang="en-US" sz="2800" b="1" dirty="0">
                <a:solidFill>
                  <a:schemeClr val="bg1"/>
                </a:solidFill>
                <a:effectLst/>
                <a:latin typeface="+mj-lt"/>
              </a:rPr>
              <a:t>Harmony, a gold mining </a:t>
            </a:r>
            <a:r>
              <a:rPr lang="en-US" sz="2800" b="1" dirty="0">
                <a:solidFill>
                  <a:schemeClr val="accent1"/>
                </a:solidFill>
                <a:effectLst/>
                <a:latin typeface="+mj-lt"/>
              </a:rPr>
              <a:t>specialist</a:t>
            </a:r>
            <a:r>
              <a:rPr lang="en-US" sz="2800" b="1" dirty="0">
                <a:solidFill>
                  <a:schemeClr val="bg1"/>
                </a:solidFill>
                <a:effectLst/>
                <a:latin typeface="+mj-lt"/>
              </a:rPr>
              <a:t> </a:t>
            </a:r>
            <a:br>
              <a:rPr lang="en-US" sz="2800" b="1" dirty="0">
                <a:solidFill>
                  <a:schemeClr val="bg1"/>
                </a:solidFill>
                <a:effectLst/>
                <a:latin typeface="+mj-lt"/>
              </a:rPr>
            </a:br>
            <a:r>
              <a:rPr lang="en-US" sz="2800" b="1" dirty="0">
                <a:solidFill>
                  <a:schemeClr val="bg1"/>
                </a:solidFill>
                <a:effectLst/>
                <a:latin typeface="+mj-lt"/>
              </a:rPr>
              <a:t>with a growing international </a:t>
            </a:r>
            <a:br>
              <a:rPr lang="en-US" sz="2800" b="1" dirty="0">
                <a:solidFill>
                  <a:schemeClr val="bg1"/>
                </a:solidFill>
                <a:effectLst/>
                <a:latin typeface="+mj-lt"/>
              </a:rPr>
            </a:br>
            <a:r>
              <a:rPr lang="en-US" sz="2800" b="1" dirty="0">
                <a:solidFill>
                  <a:schemeClr val="bg1"/>
                </a:solidFill>
                <a:effectLst/>
                <a:latin typeface="+mj-lt"/>
              </a:rPr>
              <a:t>copper footprint</a:t>
            </a:r>
          </a:p>
        </p:txBody>
      </p:sp>
      <p:sp>
        <p:nvSpPr>
          <p:cNvPr id="6" name="Content Placeholder 4">
            <a:extLst>
              <a:ext uri="{FF2B5EF4-FFF2-40B4-BE49-F238E27FC236}">
                <a16:creationId xmlns:a16="http://schemas.microsoft.com/office/drawing/2014/main" id="{7DD4AD6B-D9C3-6702-F778-7CED4161FA81}"/>
              </a:ext>
            </a:extLst>
          </p:cNvPr>
          <p:cNvSpPr txBox="1">
            <a:spLocks/>
          </p:cNvSpPr>
          <p:nvPr/>
        </p:nvSpPr>
        <p:spPr>
          <a:xfrm>
            <a:off x="473397" y="3065929"/>
            <a:ext cx="5899507" cy="3666565"/>
          </a:xfrm>
          <a:prstGeom prst="rect">
            <a:avLst/>
          </a:prstGeom>
        </p:spPr>
        <p:txBody>
          <a:bodyPr vert="horz" lIns="108000" tIns="0" rIns="0" bIns="0" rtlCol="0">
            <a:normAutofit/>
          </a:bodyPr>
          <a:lst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1600" dirty="0">
                <a:solidFill>
                  <a:schemeClr val="bg1"/>
                </a:solidFill>
              </a:rPr>
              <a:t>Celebrating</a:t>
            </a:r>
            <a:r>
              <a:rPr lang="en-US" sz="1800" b="1" dirty="0">
                <a:solidFill>
                  <a:schemeClr val="bg1"/>
                </a:solidFill>
              </a:rPr>
              <a:t> 75 </a:t>
            </a:r>
            <a:r>
              <a:rPr lang="en-US" sz="1600" dirty="0">
                <a:solidFill>
                  <a:schemeClr val="bg1"/>
                </a:solidFill>
              </a:rPr>
              <a:t>years of operational excellence</a:t>
            </a:r>
            <a:endParaRPr lang="en-US" sz="1600" b="0" dirty="0">
              <a:solidFill>
                <a:schemeClr val="bg1"/>
              </a:solidFill>
              <a:effectLst/>
            </a:endParaRPr>
          </a:p>
          <a:p>
            <a:pPr>
              <a:spcBef>
                <a:spcPts val="1200"/>
              </a:spcBef>
            </a:pPr>
            <a:r>
              <a:rPr lang="en-US" sz="1600" b="0" dirty="0">
                <a:solidFill>
                  <a:schemeClr val="bg1"/>
                </a:solidFill>
                <a:effectLst/>
              </a:rPr>
              <a:t>Globally significant Mineral Resource base of 135.5Moz</a:t>
            </a:r>
            <a:r>
              <a:rPr lang="en-US" sz="1600" b="0" baseline="30000" dirty="0">
                <a:solidFill>
                  <a:schemeClr val="bg1"/>
                </a:solidFill>
                <a:effectLst/>
              </a:rPr>
              <a:t>14</a:t>
            </a:r>
            <a:r>
              <a:rPr lang="en-US" sz="1600" b="0" dirty="0">
                <a:solidFill>
                  <a:schemeClr val="bg1"/>
                </a:solidFill>
                <a:effectLst/>
              </a:rPr>
              <a:t> and Mineral Reserves of 36.8Moz</a:t>
            </a:r>
            <a:r>
              <a:rPr lang="en-US" sz="1600" b="0" baseline="30000" dirty="0">
                <a:solidFill>
                  <a:schemeClr val="bg1"/>
                </a:solidFill>
                <a:effectLst/>
              </a:rPr>
              <a:t>14</a:t>
            </a:r>
            <a:r>
              <a:rPr lang="en-US" sz="1600" b="0" dirty="0">
                <a:solidFill>
                  <a:schemeClr val="bg1"/>
                </a:solidFill>
                <a:effectLst/>
              </a:rPr>
              <a:t> in gold and gold equivalents</a:t>
            </a:r>
          </a:p>
          <a:p>
            <a:pPr>
              <a:spcBef>
                <a:spcPts val="1200"/>
              </a:spcBef>
            </a:pPr>
            <a:r>
              <a:rPr lang="en-US" sz="1600" dirty="0">
                <a:solidFill>
                  <a:schemeClr val="bg1"/>
                </a:solidFill>
              </a:rPr>
              <a:t>Enhancing portfolio quality through</a:t>
            </a:r>
          </a:p>
          <a:p>
            <a:pPr lvl="1">
              <a:spcBef>
                <a:spcPts val="800"/>
              </a:spcBef>
            </a:pPr>
            <a:r>
              <a:rPr lang="en-US" sz="1600" dirty="0">
                <a:solidFill>
                  <a:schemeClr val="bg1"/>
                </a:solidFill>
              </a:rPr>
              <a:t>focus on value over volume</a:t>
            </a:r>
          </a:p>
          <a:p>
            <a:pPr lvl="1">
              <a:spcBef>
                <a:spcPts val="800"/>
              </a:spcBef>
            </a:pPr>
            <a:r>
              <a:rPr lang="en-US" sz="1600" dirty="0">
                <a:solidFill>
                  <a:schemeClr val="bg1"/>
                </a:solidFill>
              </a:rPr>
              <a:t>ongoing investment in high-grade gold and copper assets</a:t>
            </a:r>
          </a:p>
          <a:p>
            <a:pPr lvl="1">
              <a:spcBef>
                <a:spcPts val="800"/>
              </a:spcBef>
            </a:pPr>
            <a:r>
              <a:rPr lang="en-US" sz="1600" dirty="0">
                <a:solidFill>
                  <a:schemeClr val="bg1"/>
                </a:solidFill>
              </a:rPr>
              <a:t>strategic geographical diversification </a:t>
            </a:r>
          </a:p>
          <a:p>
            <a:pPr>
              <a:spcBef>
                <a:spcPts val="1200"/>
              </a:spcBef>
            </a:pPr>
            <a:r>
              <a:rPr lang="en-US" sz="1600" dirty="0">
                <a:solidFill>
                  <a:schemeClr val="bg1"/>
                </a:solidFill>
              </a:rPr>
              <a:t>Positioned for robust cash flow generation as improved asset quality supports resilience through commodity cycles</a:t>
            </a:r>
          </a:p>
        </p:txBody>
      </p:sp>
      <p:cxnSp>
        <p:nvCxnSpPr>
          <p:cNvPr id="23" name="Straight Connector 22">
            <a:extLst>
              <a:ext uri="{FF2B5EF4-FFF2-40B4-BE49-F238E27FC236}">
                <a16:creationId xmlns:a16="http://schemas.microsoft.com/office/drawing/2014/main" id="{99495B5B-6381-D12D-ECA7-DEE4C168399B}"/>
              </a:ext>
            </a:extLst>
          </p:cNvPr>
          <p:cNvCxnSpPr>
            <a:cxnSpLocks/>
          </p:cNvCxnSpPr>
          <p:nvPr/>
        </p:nvCxnSpPr>
        <p:spPr>
          <a:xfrm>
            <a:off x="473397" y="6446323"/>
            <a:ext cx="579814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0D1B300F-163D-E9A3-09DA-E70DA62F376C}"/>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280817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B1D5-109C-3500-2E3C-3AC72F2C90E3}"/>
              </a:ext>
            </a:extLst>
          </p:cNvPr>
          <p:cNvSpPr>
            <a:spLocks noGrp="1"/>
          </p:cNvSpPr>
          <p:nvPr>
            <p:ph type="title"/>
          </p:nvPr>
        </p:nvSpPr>
        <p:spPr>
          <a:xfrm>
            <a:off x="431214" y="444799"/>
            <a:ext cx="11332161" cy="568747"/>
          </a:xfrm>
        </p:spPr>
        <p:txBody>
          <a:bodyPr>
            <a:normAutofit fontScale="90000"/>
          </a:bodyPr>
          <a:lstStyle/>
          <a:p>
            <a:r>
              <a:rPr lang="en-US" dirty="0"/>
              <a:t>Safe harbour statement</a:t>
            </a:r>
            <a:br>
              <a:rPr lang="en-US" dirty="0"/>
            </a:br>
            <a:r>
              <a:rPr lang="en-US" dirty="0"/>
              <a:t>Disclaimer – Forward Looking Statements</a:t>
            </a:r>
            <a:br>
              <a:rPr lang="en-US" dirty="0"/>
            </a:br>
            <a:endParaRPr lang="en-ZA" dirty="0"/>
          </a:p>
        </p:txBody>
      </p:sp>
      <p:sp>
        <p:nvSpPr>
          <p:cNvPr id="3" name="Slide Number Placeholder 2">
            <a:extLst>
              <a:ext uri="{FF2B5EF4-FFF2-40B4-BE49-F238E27FC236}">
                <a16:creationId xmlns:a16="http://schemas.microsoft.com/office/drawing/2014/main" id="{34503A78-ECB2-F960-BCA9-2EC4DDDF49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 </a:t>
            </a: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24A906A-7847-3939-0A88-01DA492B742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
        <p:nvSpPr>
          <p:cNvPr id="5" name="Content Placeholder 4">
            <a:extLst>
              <a:ext uri="{FF2B5EF4-FFF2-40B4-BE49-F238E27FC236}">
                <a16:creationId xmlns:a16="http://schemas.microsoft.com/office/drawing/2014/main" id="{5ED6CFB7-8E5B-35B8-8FBF-D366120FD0ED}"/>
              </a:ext>
            </a:extLst>
          </p:cNvPr>
          <p:cNvSpPr>
            <a:spLocks noGrp="1"/>
          </p:cNvSpPr>
          <p:nvPr>
            <p:ph idx="1"/>
          </p:nvPr>
        </p:nvSpPr>
        <p:spPr>
          <a:xfrm>
            <a:off x="357809" y="1292398"/>
            <a:ext cx="11402977" cy="5371202"/>
          </a:xfrm>
        </p:spPr>
        <p:txBody>
          <a:bodyPr>
            <a:normAutofit/>
          </a:bodyPr>
          <a:lstStyle/>
          <a:p>
            <a:pPr marL="0" indent="0">
              <a:lnSpc>
                <a:spcPct val="110000"/>
              </a:lnSpc>
              <a:spcBef>
                <a:spcPts val="600"/>
              </a:spcBef>
              <a:buNone/>
            </a:pPr>
            <a:r>
              <a:rPr lang="en-US" sz="850" dirty="0"/>
              <a:t>This presentation  contains forward-looking statements within the meaning of the safe harbour provided by Section 21E of the Exchange Act and Section 27A of the Securities Act of 1933, as amended (the “Securities Act”), with respect to our financial condition, results of operations, business strategies, operating efficiencies, competitive positions, growth opportunities for existing services, plans and objectives of management, markets for stock and other matters. These forward-looking statements, including, among others, those relating to our future business prospects, revenues, and the potential benefit of acquisitions (including statements regarding growth and cost savings) wherever they may occur in this presentation, are necessarily estimates reflecting the best judgment of our senior management and involve a number of risks and uncertainties that could cause actual results to differ materially from those suggested by the forward-looking statements. As a consequence, these forward-looking statements should be considered in light of various important factors, including those set forth in our integrated annual report. All statements other than statements of historical facts included in this presentation may be forward-looking statements. By their nature, forward-looking statements involve risk and uncertainty because they relate to future events and circumstances and should be considered in light of various important factors, including those set forth in this disclaimer. Readers are cautioned not to place undue reliance on such statements.  Important factors that could cause actual results to differ materially from estimates or projections contained in the forward-looking statements include, without limitation: overall economic and business conditions in South Africa, Papua New Guinea, Australia and elsewhere; the impact from, and measures taken to address, Covid-19 and other contagious diseases, such as HIV and tuberculosis; high and rising inflation, supply chain issues, volatile commodity costs and other inflationary pressures exacerbated by the geopolitical risks; estimates of future earnings, and the sensitivity of earnings to gold and other metals prices; estimates of future gold and other metals production and sales; estimates of future cash costs; estimates of future cash flows, and the sensitivity of cash flows to gold and other metals prices; estimates of provision for silicosis settlement; increasing regulation of environmental and sustainability matters such as greenhouse gas emission and climate change, and the impact of climate change on our operations; estimates of future tax liabilities under the Carbon Tax Act (South Africa); statements regarding future debt repayments; estimates of future capital expenditures; the success of our business strategy, exploration and development activities and other initiatives; future financial position, plans, strategies, objectives, capital expenditures, projected costs and anticipated cost savings and financing plans; estimates of reserves statements regarding future exploration results and the replacement of reserves; the ability to achieve anticipated efficiencies and other cost savings in connection with, and the ability to successfully integrate, past and future acquisitions, as well as at existing operations; our ability to complete ongoing and future acquisitions; fluctuations in the market price of gold and other metals; the occurrence of hazards associated with underground and surface gold mining; the occurrence of labour disruptions related to industrial action or health and safety incidents; power cost increases as well as power stoppages, fluctuations and usage constraints; ageing infrastructure, unplanned breakdowns and stoppages that may delay production, increase costs and industrial accidents; supply chain shortages and increases in the prices of production imports and the availability, terms and deployment of capital; our ability to hire and retain senior management, sufficiently technically-skilled employees, as well as our ability to achieve sufficient representation of historically disadvantaged persons in management positions or sufficient gender diversity in management positions or at Board level; our ability to comply with requirements that we operate in a sustainable manner and provide benefits to affected communities; potential liabilities related to occupational health diseases; changes in government regulation and the political environment, particularly tax and royalties, mining rights, health, safety, environmental regulation and business ownership including any interpretation thereof; court decisions affecting the mining industry, including, without limitation, regarding the interpretation of mining rights; our ability to protect our information technology and communication systems and the personal data we retain; risks related to the failure of internal controls; the outcome of pending or future litigation or regulatory proceedings; fluctuations in exchange rates and currency devaluations and other macroeconomic monetary policies, as well as the impact of South African exchange control regulations; the adequacy of the Group’s insurance coverage; any further downgrade of South Africa’s credit rating and socio-economic or political instability in South Africa, Papua New Guinea, Australia and other countries in which we operate; changes in technical and economic assumptions underlying our mineral reserves estimates; geotechnical challenges due to the ageing of certain mines and a trend toward mining deeper pits and more complex, often deeper underground, deposits; and actual or alleged breach or breaches in governance processes, fraud, bribery or corruption at our operations that leads to censure, penalties or negative reputational impacts.</a:t>
            </a:r>
          </a:p>
          <a:p>
            <a:pPr marL="0" indent="0">
              <a:lnSpc>
                <a:spcPct val="110000"/>
              </a:lnSpc>
              <a:spcBef>
                <a:spcPts val="600"/>
              </a:spcBef>
              <a:buNone/>
            </a:pPr>
            <a:r>
              <a:rPr lang="en-US" sz="850" dirty="0"/>
              <a:t>The foregoing factors and others described under “Risk Factors” in our Integrated Annual Report (www.har.co.za) and our Form 20-F should not be construed as exhaustive.  We undertake no obligation to update publicly or release any revisions to these forward-looking statements to reflect events or circumstances after the date of this annual report or to reflect the occurrence of unanticipated events, except as required by law. All subsequent written or oral forward-looking statements attributable to Harmony or any person acting on its behalf are qualified by the cautionary statements herein. Any forward-looking statements contained in these financial results have not been reviewed or reported on by Harmony's external auditors.</a:t>
            </a:r>
          </a:p>
          <a:p>
            <a:pPr marL="0" indent="0">
              <a:buNone/>
            </a:pPr>
            <a:endParaRPr lang="en-US" sz="850" b="1" dirty="0"/>
          </a:p>
          <a:p>
            <a:pPr marL="0" indent="0">
              <a:buNone/>
            </a:pPr>
            <a:r>
              <a:rPr lang="en-US" sz="850" b="1" dirty="0"/>
              <a:t>Competent Person’s statement</a:t>
            </a:r>
          </a:p>
          <a:p>
            <a:pPr marL="0" indent="0">
              <a:lnSpc>
                <a:spcPct val="110000"/>
              </a:lnSpc>
              <a:spcBef>
                <a:spcPts val="600"/>
              </a:spcBef>
              <a:buNone/>
            </a:pPr>
            <a:r>
              <a:rPr lang="en-US" sz="850" dirty="0"/>
              <a:t>The Mineral Resource and Ore Reserve figures published in this presentation are updated as at 30 June 2025. Harmony confirms that it is not aware of any new information or data that materially affects the information included in the statement, in the case of Mineral Resources or Mineral Reserves, that all material assumptions and technical parameters underpinning the estimates in the original release continue to apply and have not materially changed. Harmony confirms that the form and context in which the competent person’s findings are presented have not been materially modified from the original release.</a:t>
            </a:r>
          </a:p>
          <a:p>
            <a:pPr marL="0" indent="0">
              <a:buNone/>
            </a:pPr>
            <a:endParaRPr lang="en-ZA" sz="800" dirty="0"/>
          </a:p>
        </p:txBody>
      </p:sp>
    </p:spTree>
    <p:extLst>
      <p:ext uri="{BB962C8B-B14F-4D97-AF65-F5344CB8AC3E}">
        <p14:creationId xmlns:p14="http://schemas.microsoft.com/office/powerpoint/2010/main" val="177578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FF763-CAB7-3F02-13AD-AFFC5D1C408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0EEEF3E-E833-2D79-BB2F-2D77835941D3}"/>
              </a:ext>
            </a:extLst>
          </p:cNvPr>
          <p:cNvCxnSpPr>
            <a:cxnSpLocks/>
          </p:cNvCxnSpPr>
          <p:nvPr/>
        </p:nvCxnSpPr>
        <p:spPr>
          <a:xfrm>
            <a:off x="567453" y="4879824"/>
            <a:ext cx="0" cy="9370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86586AB0-BBC4-2FFF-DE0B-AB5C6D7FF52E}"/>
              </a:ext>
            </a:extLst>
          </p:cNvPr>
          <p:cNvSpPr txBox="1">
            <a:spLocks/>
          </p:cNvSpPr>
          <p:nvPr/>
        </p:nvSpPr>
        <p:spPr>
          <a:xfrm>
            <a:off x="634147" y="4639303"/>
            <a:ext cx="5651023" cy="928687"/>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tx2"/>
                </a:solidFill>
                <a:latin typeface="Arial Narrow" panose="020B0606020202030204" pitchFamily="34" charset="0"/>
                <a:ea typeface="+mj-ea"/>
                <a:cs typeface="+mj-cs"/>
              </a:defRPr>
            </a:lvl1pPr>
          </a:lstStyle>
          <a:p>
            <a:pPr marL="0" marR="0" lvl="0" indent="0" algn="l" defTabSz="914400" rtl="0" eaLnBrk="1" fontAlgn="auto" latinLnBrk="0" hangingPunct="1">
              <a:lnSpc>
                <a:spcPts val="7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a:ea typeface="+mj-ea"/>
                <a:cs typeface="+mj-cs"/>
              </a:rPr>
              <a:t>Thank you</a:t>
            </a:r>
            <a:endParaRPr kumimoji="0" lang="en-ZA" sz="4000" b="1"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
        <p:nvSpPr>
          <p:cNvPr id="3" name="Title 1">
            <a:extLst>
              <a:ext uri="{FF2B5EF4-FFF2-40B4-BE49-F238E27FC236}">
                <a16:creationId xmlns:a16="http://schemas.microsoft.com/office/drawing/2014/main" id="{522474E8-B1E6-688A-00BB-01D89099B1D9}"/>
              </a:ext>
            </a:extLst>
          </p:cNvPr>
          <p:cNvSpPr txBox="1">
            <a:spLocks/>
          </p:cNvSpPr>
          <p:nvPr/>
        </p:nvSpPr>
        <p:spPr>
          <a:xfrm>
            <a:off x="689639" y="5409012"/>
            <a:ext cx="4073400" cy="1288823"/>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tx2"/>
                </a:solidFill>
                <a:latin typeface="Arial Narrow" panose="020B0606020202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Narrow" panose="020B0606020202030204" pitchFamily="34" charset="0"/>
                <a:ea typeface="+mj-ea"/>
                <a:cs typeface="+mj-cs"/>
              </a:rPr>
              <a:t>Contact us at </a:t>
            </a:r>
            <a:r>
              <a:rPr kumimoji="0" lang="en-US" sz="2000" b="0" i="0" u="none" strike="noStrike" kern="1200" cap="none" spc="0" normalizeH="0" baseline="0" noProof="0" dirty="0">
                <a:ln>
                  <a:noFill/>
                </a:ln>
                <a:solidFill>
                  <a:srgbClr val="FFFFFF"/>
                </a:solidFill>
                <a:effectLst/>
                <a:uLnTx/>
                <a:uFillTx/>
                <a:latin typeface="Arial Narrow" panose="020B0606020202030204" pitchFamily="34" charset="0"/>
                <a:ea typeface="+mj-ea"/>
                <a:cs typeface="+mj-cs"/>
                <a:hlinkClick r:id="rId3"/>
              </a:rPr>
              <a:t>harmonyir@harmony.co.za</a:t>
            </a:r>
            <a:endParaRPr kumimoji="0" lang="en-US" sz="2000" b="0" i="0" u="none" strike="noStrike" kern="1200" cap="none" spc="0" normalizeH="0" baseline="0" noProof="0" dirty="0">
              <a:ln>
                <a:noFill/>
              </a:ln>
              <a:solidFill>
                <a:srgbClr val="FFFFFF"/>
              </a:solidFill>
              <a:effectLst/>
              <a:uLnTx/>
              <a:uFillTx/>
              <a:latin typeface="Arial Narrow" panose="020B060602020203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Narrow" panose="020B060602020203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Narrow" panose="020B060602020203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ZA" sz="1600" b="0" i="1" u="none" strike="noStrike" kern="1200" cap="none" spc="0" normalizeH="0" baseline="0" noProof="0" dirty="0">
              <a:ln>
                <a:noFill/>
              </a:ln>
              <a:solidFill>
                <a:srgbClr val="FFFFFF"/>
              </a:solidFill>
              <a:effectLst/>
              <a:uLnTx/>
              <a:uFillTx/>
              <a:latin typeface="Arial Narrow" panose="020B0606020202030204" pitchFamily="34" charset="0"/>
              <a:ea typeface="+mj-ea"/>
              <a:cs typeface="+mj-cs"/>
            </a:endParaRPr>
          </a:p>
        </p:txBody>
      </p:sp>
      <p:sp>
        <p:nvSpPr>
          <p:cNvPr id="9" name="Oval 8">
            <a:extLst>
              <a:ext uri="{FF2B5EF4-FFF2-40B4-BE49-F238E27FC236}">
                <a16:creationId xmlns:a16="http://schemas.microsoft.com/office/drawing/2014/main" id="{026A38C2-BFA2-5E39-8523-FD17A44B9933}"/>
              </a:ext>
            </a:extLst>
          </p:cNvPr>
          <p:cNvSpPr/>
          <p:nvPr/>
        </p:nvSpPr>
        <p:spPr>
          <a:xfrm rot="120000">
            <a:off x="6553942" y="1547438"/>
            <a:ext cx="4485681" cy="44856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608F7DE0-8CA5-7865-5EB9-50E2AC824632}"/>
              </a:ext>
            </a:extLst>
          </p:cNvPr>
          <p:cNvSpPr/>
          <p:nvPr/>
        </p:nvSpPr>
        <p:spPr>
          <a:xfrm rot="120000">
            <a:off x="7759759" y="2753255"/>
            <a:ext cx="2074047" cy="207404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D9C3C4-035D-1552-CBEC-9E414F689CCB}"/>
              </a:ext>
            </a:extLst>
          </p:cNvPr>
          <p:cNvGrpSpPr/>
          <p:nvPr/>
        </p:nvGrpSpPr>
        <p:grpSpPr>
          <a:xfrm>
            <a:off x="7119987" y="2113483"/>
            <a:ext cx="3353590" cy="3353590"/>
            <a:chOff x="4448474" y="1850102"/>
            <a:chExt cx="3821840" cy="3821839"/>
          </a:xfrm>
        </p:grpSpPr>
        <p:grpSp>
          <p:nvGrpSpPr>
            <p:cNvPr id="20" name="Group 19">
              <a:extLst>
                <a:ext uri="{FF2B5EF4-FFF2-40B4-BE49-F238E27FC236}">
                  <a16:creationId xmlns:a16="http://schemas.microsoft.com/office/drawing/2014/main" id="{0B0C6560-AB03-8BC1-D615-745B554F8096}"/>
                </a:ext>
              </a:extLst>
            </p:cNvPr>
            <p:cNvGrpSpPr/>
            <p:nvPr/>
          </p:nvGrpSpPr>
          <p:grpSpPr>
            <a:xfrm>
              <a:off x="4448474" y="1850102"/>
              <a:ext cx="3821840" cy="3821839"/>
              <a:chOff x="3695530" y="1028531"/>
              <a:chExt cx="4800940" cy="4800938"/>
            </a:xfrm>
          </p:grpSpPr>
          <p:sp>
            <p:nvSpPr>
              <p:cNvPr id="26" name="Freeform: Shape 25">
                <a:extLst>
                  <a:ext uri="{FF2B5EF4-FFF2-40B4-BE49-F238E27FC236}">
                    <a16:creationId xmlns:a16="http://schemas.microsoft.com/office/drawing/2014/main" id="{C973FE12-C428-120E-A90D-3AE3DE99E50E}"/>
                  </a:ext>
                </a:extLst>
              </p:cNvPr>
              <p:cNvSpPr/>
              <p:nvPr/>
            </p:nvSpPr>
            <p:spPr>
              <a:xfrm>
                <a:off x="3695531"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950354" rIns="26314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D920EECA-D5C7-C9A5-9487-67EC61DAFB55}"/>
                  </a:ext>
                </a:extLst>
              </p:cNvPr>
              <p:cNvSpPr/>
              <p:nvPr/>
            </p:nvSpPr>
            <p:spPr>
              <a:xfrm>
                <a:off x="6150188" y="1028531"/>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950354" rIns="95035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90D2C649-D096-9719-DA09-AE8F4BAB27C9}"/>
                  </a:ext>
                </a:extLst>
              </p:cNvPr>
              <p:cNvSpPr/>
              <p:nvPr/>
            </p:nvSpPr>
            <p:spPr>
              <a:xfrm>
                <a:off x="6150188" y="3483185"/>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C49A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63145" rIns="95035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8A9D7831-3067-A73C-3FCA-9EFBE2D4165A}"/>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354" tIns="263144" rIns="263144" bIns="95035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ZA" sz="3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8D55F345-62D5-19D6-D013-89A1DD9B2CF3}"/>
                </a:ext>
              </a:extLst>
            </p:cNvPr>
            <p:cNvGrpSpPr/>
            <p:nvPr/>
          </p:nvGrpSpPr>
          <p:grpSpPr>
            <a:xfrm>
              <a:off x="4554744" y="2445213"/>
              <a:ext cx="3449655" cy="2642667"/>
              <a:chOff x="1819586" y="3165487"/>
              <a:chExt cx="3720275" cy="2849979"/>
            </a:xfrm>
            <a:effectLst/>
          </p:grpSpPr>
          <p:sp>
            <p:nvSpPr>
              <p:cNvPr id="22" name="SA Surface">
                <a:extLst>
                  <a:ext uri="{FF2B5EF4-FFF2-40B4-BE49-F238E27FC236}">
                    <a16:creationId xmlns:a16="http://schemas.microsoft.com/office/drawing/2014/main" id="{100465D6-DAEC-42B6-AFA3-0524DE97791D}"/>
                  </a:ext>
                </a:extLst>
              </p:cNvPr>
              <p:cNvSpPr txBox="1"/>
              <p:nvPr/>
            </p:nvSpPr>
            <p:spPr>
              <a:xfrm>
                <a:off x="3823150" y="4849479"/>
                <a:ext cx="1690548" cy="1021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surface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high-margin</a:t>
                </a:r>
              </a:p>
            </p:txBody>
          </p:sp>
          <p:sp>
            <p:nvSpPr>
              <p:cNvPr id="23" name="SA underground">
                <a:extLst>
                  <a:ext uri="{FF2B5EF4-FFF2-40B4-BE49-F238E27FC236}">
                    <a16:creationId xmlns:a16="http://schemas.microsoft.com/office/drawing/2014/main" id="{49757896-04E1-6CBE-E3C7-EB0A52229320}"/>
                  </a:ext>
                </a:extLst>
              </p:cNvPr>
              <p:cNvSpPr txBox="1"/>
              <p:nvPr/>
            </p:nvSpPr>
            <p:spPr>
              <a:xfrm>
                <a:off x="3739404" y="3165487"/>
                <a:ext cx="1800457" cy="1128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optimised</a:t>
                </a:r>
                <a:endParaRPr kumimoji="0" lang="en-Z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4" name="SA underground">
                <a:extLst>
                  <a:ext uri="{FF2B5EF4-FFF2-40B4-BE49-F238E27FC236}">
                    <a16:creationId xmlns:a16="http://schemas.microsoft.com/office/drawing/2014/main" id="{B2A7ECA4-283F-E7ED-5F0D-8AF328805B5C}"/>
                  </a:ext>
                </a:extLst>
              </p:cNvPr>
              <p:cNvSpPr txBox="1"/>
              <p:nvPr/>
            </p:nvSpPr>
            <p:spPr>
              <a:xfrm>
                <a:off x="1940623" y="3165487"/>
                <a:ext cx="1800456" cy="896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SA</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 underground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high-grade</a:t>
                </a:r>
              </a:p>
            </p:txBody>
          </p:sp>
          <p:sp>
            <p:nvSpPr>
              <p:cNvPr id="25" name="International">
                <a:extLst>
                  <a:ext uri="{FF2B5EF4-FFF2-40B4-BE49-F238E27FC236}">
                    <a16:creationId xmlns:a16="http://schemas.microsoft.com/office/drawing/2014/main" id="{4E607567-139D-017B-DCC4-85E4BEB78CC2}"/>
                  </a:ext>
                </a:extLst>
              </p:cNvPr>
              <p:cNvSpPr txBox="1"/>
              <p:nvPr/>
            </p:nvSpPr>
            <p:spPr>
              <a:xfrm>
                <a:off x="1819586" y="4886935"/>
                <a:ext cx="2042518" cy="1128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International  </a:t>
                </a:r>
                <a:b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copper-gold growth</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grpSp>
      </p:grpSp>
      <p:sp>
        <p:nvSpPr>
          <p:cNvPr id="12" name="Oval 11">
            <a:extLst>
              <a:ext uri="{FF2B5EF4-FFF2-40B4-BE49-F238E27FC236}">
                <a16:creationId xmlns:a16="http://schemas.microsoft.com/office/drawing/2014/main" id="{90159092-B098-5E56-E9CB-E8C615D0AB53}"/>
              </a:ext>
            </a:extLst>
          </p:cNvPr>
          <p:cNvSpPr/>
          <p:nvPr/>
        </p:nvSpPr>
        <p:spPr>
          <a:xfrm rot="120000">
            <a:off x="8535525" y="3529021"/>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pic>
        <p:nvPicPr>
          <p:cNvPr id="32" name="Picture 31">
            <a:extLst>
              <a:ext uri="{FF2B5EF4-FFF2-40B4-BE49-F238E27FC236}">
                <a16:creationId xmlns:a16="http://schemas.microsoft.com/office/drawing/2014/main" id="{B02A4617-D153-822D-0FCC-03F61E489660}"/>
              </a:ext>
            </a:extLst>
          </p:cNvPr>
          <p:cNvPicPr>
            <a:picLocks noChangeAspect="1"/>
          </p:cNvPicPr>
          <p:nvPr/>
        </p:nvPicPr>
        <p:blipFill>
          <a:blip r:embed="rId4"/>
          <a:stretch>
            <a:fillRect/>
          </a:stretch>
        </p:blipFill>
        <p:spPr>
          <a:xfrm rot="19440000">
            <a:off x="5226466" y="1438289"/>
            <a:ext cx="7169517" cy="4779678"/>
          </a:xfrm>
          <a:prstGeom prst="rect">
            <a:avLst/>
          </a:prstGeom>
        </p:spPr>
      </p:pic>
      <p:sp>
        <p:nvSpPr>
          <p:cNvPr id="14" name="3 Cash certainty">
            <a:extLst>
              <a:ext uri="{FF2B5EF4-FFF2-40B4-BE49-F238E27FC236}">
                <a16:creationId xmlns:a16="http://schemas.microsoft.com/office/drawing/2014/main" id="{AEAE8F08-BDA2-ECA0-D799-4F297509F7A3}"/>
              </a:ext>
            </a:extLst>
          </p:cNvPr>
          <p:cNvSpPr txBox="1"/>
          <p:nvPr/>
        </p:nvSpPr>
        <p:spPr>
          <a:xfrm rot="16560000">
            <a:off x="5957484" y="952078"/>
            <a:ext cx="5707485" cy="5523151"/>
          </a:xfrm>
          <a:prstGeom prst="ellipse">
            <a:avLst/>
          </a:prstGeom>
          <a:noFill/>
          <a:ln w="3175">
            <a:noFill/>
          </a:ln>
        </p:spPr>
        <p:txBody>
          <a:bodyPr vert="horz" wrap="none" lIns="0" tIns="0" rIns="0" bIns="0" rtlCol="0" anchor="ctr" anchorCtr="1">
            <a:prstTxWarp prst="textArchDown">
              <a:avLst>
                <a:gd name="adj" fmla="val 18494045"/>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3.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CASH CERTAINTY</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2 OPERATIONAL EXCELLENCE">
            <a:extLst>
              <a:ext uri="{FF2B5EF4-FFF2-40B4-BE49-F238E27FC236}">
                <a16:creationId xmlns:a16="http://schemas.microsoft.com/office/drawing/2014/main" id="{9616DDDA-B8E6-464B-0143-B2F6524E69E1}"/>
              </a:ext>
            </a:extLst>
          </p:cNvPr>
          <p:cNvSpPr txBox="1"/>
          <p:nvPr/>
        </p:nvSpPr>
        <p:spPr>
          <a:xfrm rot="15840000">
            <a:off x="5881412" y="931508"/>
            <a:ext cx="5616000" cy="5616000"/>
          </a:xfrm>
          <a:prstGeom prst="ellipse">
            <a:avLst/>
          </a:prstGeom>
          <a:noFill/>
          <a:ln w="3175">
            <a:noFill/>
          </a:ln>
        </p:spPr>
        <p:txBody>
          <a:bodyPr vert="horz" wrap="none" lIns="0" tIns="0" rIns="0" bIns="0" rtlCol="0" anchor="ctr" anchorCtr="1">
            <a:prstTxWarp prst="textArchDown">
              <a:avLst>
                <a:gd name="adj" fmla="val 83377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2.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OPERATIONAL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EXCELLENCE</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1 Responsible">
            <a:extLst>
              <a:ext uri="{FF2B5EF4-FFF2-40B4-BE49-F238E27FC236}">
                <a16:creationId xmlns:a16="http://schemas.microsoft.com/office/drawing/2014/main" id="{9C8FEE81-D032-8B30-2896-962D588C5039}"/>
              </a:ext>
            </a:extLst>
          </p:cNvPr>
          <p:cNvSpPr txBox="1"/>
          <p:nvPr/>
        </p:nvSpPr>
        <p:spPr>
          <a:xfrm rot="12821057">
            <a:off x="5809539" y="1077801"/>
            <a:ext cx="5616000" cy="5616000"/>
          </a:xfrm>
          <a:prstGeom prst="ellipse">
            <a:avLst/>
          </a:prstGeom>
          <a:noFill/>
          <a:ln w="3175">
            <a:noFill/>
          </a:ln>
        </p:spPr>
        <p:txBody>
          <a:bodyPr vert="horz" wrap="none" lIns="0" tIns="0" rIns="0" bIns="0" rtlCol="0" anchor="ctr" anchorCtr="1">
            <a:prstTxWarp prst="textArchUp">
              <a:avLst>
                <a:gd name="adj" fmla="val 651578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1.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RESPONSIBLE </a:t>
            </a:r>
            <a:b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STEWARDSHIP</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4 CA[ITAL ALLOCATION">
            <a:extLst>
              <a:ext uri="{FF2B5EF4-FFF2-40B4-BE49-F238E27FC236}">
                <a16:creationId xmlns:a16="http://schemas.microsoft.com/office/drawing/2014/main" id="{1E978C0E-C9B3-AE0C-D58F-DF3017E0F586}"/>
              </a:ext>
            </a:extLst>
          </p:cNvPr>
          <p:cNvSpPr txBox="1"/>
          <p:nvPr/>
        </p:nvSpPr>
        <p:spPr>
          <a:xfrm rot="18214809">
            <a:off x="6104191" y="996295"/>
            <a:ext cx="5616000" cy="5616000"/>
          </a:xfrm>
          <a:prstGeom prst="ellipse">
            <a:avLst/>
          </a:prstGeom>
          <a:noFill/>
          <a:ln w="3175">
            <a:noFill/>
          </a:ln>
        </p:spPr>
        <p:txBody>
          <a:bodyPr vert="horz" wrap="none" lIns="0" tIns="0" rIns="0" bIns="0" rtlCol="0" anchor="ctr" anchorCtr="1">
            <a:prstTxWarp prst="textArchUp">
              <a:avLst>
                <a:gd name="adj" fmla="val 13587829"/>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4. </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CAPITAL ALLOCATION</a:t>
            </a:r>
            <a:endParaRPr kumimoji="0" lang="en-ZA"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value realisation">
            <a:extLst>
              <a:ext uri="{FF2B5EF4-FFF2-40B4-BE49-F238E27FC236}">
                <a16:creationId xmlns:a16="http://schemas.microsoft.com/office/drawing/2014/main" id="{C4AAE60D-4206-7493-07BE-D379CB3F9DC0}"/>
              </a:ext>
            </a:extLst>
          </p:cNvPr>
          <p:cNvSpPr txBox="1"/>
          <p:nvPr/>
        </p:nvSpPr>
        <p:spPr>
          <a:xfrm rot="1020000">
            <a:off x="6400621" y="1274052"/>
            <a:ext cx="4823838" cy="4824000"/>
          </a:xfrm>
          <a:prstGeom prst="ellipse">
            <a:avLst/>
          </a:prstGeom>
          <a:noFill/>
          <a:ln>
            <a:noFill/>
          </a:ln>
        </p:spPr>
        <p:txBody>
          <a:bodyPr wrap="square" lIns="0" tIns="0" rIns="0" bIns="0" rtlCol="0" anchor="ctr" anchorCtr="0">
            <a:prstTxWarp prst="textCircle">
              <a:avLst>
                <a:gd name="adj" fmla="val 13512809"/>
              </a:avLst>
            </a:prstTxWarp>
            <a:spAutoFit/>
          </a:bodyPr>
          <a:lstStyle/>
          <a:p>
            <a:pPr marL="0" marR="0" lvl="0" indent="0" algn="l" defTabSz="914400" rtl="0" eaLnBrk="1" fontAlgn="auto" latinLnBrk="0" hangingPunct="1">
              <a:lnSpc>
                <a:spcPts val="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41F26"/>
                </a:solidFill>
                <a:effectLst/>
                <a:uLnTx/>
                <a:uFillTx/>
                <a:latin typeface="Arial Narrow"/>
                <a:ea typeface="+mn-ea"/>
                <a:cs typeface="+mn-cs"/>
              </a:rPr>
              <a:t>LONG-TERM VALUE</a:t>
            </a:r>
            <a:endParaRPr kumimoji="0" lang="en-ZA" sz="1600" b="1" i="0" u="none" strike="noStrike" kern="1200" cap="none" spc="0" normalizeH="0" baseline="0" noProof="0" dirty="0">
              <a:ln>
                <a:noFill/>
              </a:ln>
              <a:solidFill>
                <a:srgbClr val="E41F26"/>
              </a:solidFill>
              <a:effectLst/>
              <a:uLnTx/>
              <a:uFillTx/>
              <a:latin typeface="Arial Narrow"/>
              <a:ea typeface="+mn-ea"/>
              <a:cs typeface="+mn-cs"/>
            </a:endParaRPr>
          </a:p>
        </p:txBody>
      </p:sp>
      <p:sp>
        <p:nvSpPr>
          <p:cNvPr id="19" name="1.4-1.5Moz">
            <a:extLst>
              <a:ext uri="{FF2B5EF4-FFF2-40B4-BE49-F238E27FC236}">
                <a16:creationId xmlns:a16="http://schemas.microsoft.com/office/drawing/2014/main" id="{0D0BBD63-0AF5-3ABF-24B4-05B9599121DF}"/>
              </a:ext>
            </a:extLst>
          </p:cNvPr>
          <p:cNvSpPr txBox="1"/>
          <p:nvPr/>
        </p:nvSpPr>
        <p:spPr>
          <a:xfrm rot="60000">
            <a:off x="5895464" y="1374651"/>
            <a:ext cx="5808278" cy="5243066"/>
          </a:xfrm>
          <a:prstGeom prst="rect">
            <a:avLst/>
          </a:prstGeom>
          <a:noFill/>
          <a:ln>
            <a:noFill/>
          </a:ln>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a:ea typeface="+mn-ea"/>
                <a:cs typeface="+mn-cs"/>
              </a:rPr>
              <a:t>1.4 - 1.5Moz</a:t>
            </a:r>
            <a:endParaRPr kumimoji="0" lang="en-ZA" sz="2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42" name="Group 41">
            <a:extLst>
              <a:ext uri="{FF2B5EF4-FFF2-40B4-BE49-F238E27FC236}">
                <a16:creationId xmlns:a16="http://schemas.microsoft.com/office/drawing/2014/main" id="{CC64C1E9-2DE0-554A-568F-C97A38925B59}"/>
              </a:ext>
            </a:extLst>
          </p:cNvPr>
          <p:cNvGrpSpPr/>
          <p:nvPr/>
        </p:nvGrpSpPr>
        <p:grpSpPr>
          <a:xfrm>
            <a:off x="750277" y="459306"/>
            <a:ext cx="3830752" cy="3837151"/>
            <a:chOff x="7528796" y="1133766"/>
            <a:chExt cx="5286005" cy="5294839"/>
          </a:xfrm>
        </p:grpSpPr>
        <p:sp>
          <p:nvSpPr>
            <p:cNvPr id="2" name="Rectangle 1">
              <a:extLst>
                <a:ext uri="{FF2B5EF4-FFF2-40B4-BE49-F238E27FC236}">
                  <a16:creationId xmlns:a16="http://schemas.microsoft.com/office/drawing/2014/main" id="{9FC5883B-CCDF-5DEF-CD2B-7D0842584453}"/>
                </a:ext>
              </a:extLst>
            </p:cNvPr>
            <p:cNvSpPr/>
            <p:nvPr/>
          </p:nvSpPr>
          <p:spPr>
            <a:xfrm>
              <a:off x="7528796" y="1133766"/>
              <a:ext cx="2531912" cy="2295234"/>
            </a:xfrm>
            <a:prstGeom prst="rect">
              <a:avLst/>
            </a:prstGeom>
            <a:solidFill>
              <a:schemeClr val="bg1"/>
            </a:solidFill>
            <a:ln w="12700">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9C97959-2AB0-E578-A94E-70EB689D40C2}"/>
                </a:ext>
              </a:extLst>
            </p:cNvPr>
            <p:cNvSpPr/>
            <p:nvPr/>
          </p:nvSpPr>
          <p:spPr>
            <a:xfrm>
              <a:off x="10221531" y="1133766"/>
              <a:ext cx="2531911" cy="2295234"/>
            </a:xfrm>
            <a:prstGeom prst="rect">
              <a:avLst/>
            </a:prstGeom>
            <a:solidFill>
              <a:schemeClr val="bg1"/>
            </a:solidFill>
            <a:ln w="12700">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2D599095-D48E-05CB-3329-4178A87A42BD}"/>
                </a:ext>
              </a:extLst>
            </p:cNvPr>
            <p:cNvSpPr/>
            <p:nvPr/>
          </p:nvSpPr>
          <p:spPr>
            <a:xfrm>
              <a:off x="7528796" y="4819549"/>
              <a:ext cx="2528348" cy="1609056"/>
            </a:xfrm>
            <a:prstGeom prst="rect">
              <a:avLst/>
            </a:prstGeom>
            <a:solidFill>
              <a:schemeClr val="bg1"/>
            </a:solidFill>
            <a:ln w="12700">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A7C1C66C-D2AB-D5B7-5F60-D8A74576D274}"/>
                </a:ext>
              </a:extLst>
            </p:cNvPr>
            <p:cNvSpPr/>
            <p:nvPr/>
          </p:nvSpPr>
          <p:spPr>
            <a:xfrm>
              <a:off x="10221531" y="4818252"/>
              <a:ext cx="2531911" cy="1609056"/>
            </a:xfrm>
            <a:prstGeom prst="rect">
              <a:avLst/>
            </a:prstGeom>
            <a:solidFill>
              <a:schemeClr val="bg1"/>
            </a:solidFill>
            <a:ln w="12700">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37629755-4538-355D-8E2C-071E7E1808C9}"/>
                </a:ext>
              </a:extLst>
            </p:cNvPr>
            <p:cNvSpPr/>
            <p:nvPr/>
          </p:nvSpPr>
          <p:spPr>
            <a:xfrm>
              <a:off x="7528796" y="3608742"/>
              <a:ext cx="5224646" cy="1015662"/>
            </a:xfrm>
            <a:prstGeom prst="rect">
              <a:avLst/>
            </a:prstGeom>
            <a:solidFill>
              <a:schemeClr val="bg1"/>
            </a:solidFill>
            <a:ln w="12700">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Picture 30" descr="Logo&#10;&#10;Description automatically generated">
              <a:extLst>
                <a:ext uri="{FF2B5EF4-FFF2-40B4-BE49-F238E27FC236}">
                  <a16:creationId xmlns:a16="http://schemas.microsoft.com/office/drawing/2014/main" id="{786ECF61-2D3E-8FB9-158F-CBFC8E7996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13607" y="1407859"/>
              <a:ext cx="1517957" cy="541366"/>
            </a:xfrm>
            <a:prstGeom prst="rect">
              <a:avLst/>
            </a:prstGeom>
          </p:spPr>
        </p:pic>
        <p:pic>
          <p:nvPicPr>
            <p:cNvPr id="33" name="Picture 32">
              <a:extLst>
                <a:ext uri="{FF2B5EF4-FFF2-40B4-BE49-F238E27FC236}">
                  <a16:creationId xmlns:a16="http://schemas.microsoft.com/office/drawing/2014/main" id="{1DB32A02-D9F1-A59A-648F-F77AFD54CF5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0022" b="17366"/>
            <a:stretch/>
          </p:blipFill>
          <p:spPr>
            <a:xfrm>
              <a:off x="7737037" y="3833478"/>
              <a:ext cx="1721574" cy="598839"/>
            </a:xfrm>
            <a:prstGeom prst="rect">
              <a:avLst/>
            </a:prstGeom>
          </p:spPr>
        </p:pic>
        <p:pic>
          <p:nvPicPr>
            <p:cNvPr id="34" name="Picture 33">
              <a:extLst>
                <a:ext uri="{FF2B5EF4-FFF2-40B4-BE49-F238E27FC236}">
                  <a16:creationId xmlns:a16="http://schemas.microsoft.com/office/drawing/2014/main" id="{F5B677E6-A26E-64B3-BD49-E83C75007F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13607" y="4913382"/>
              <a:ext cx="1212716" cy="695291"/>
            </a:xfrm>
            <a:prstGeom prst="rect">
              <a:avLst/>
            </a:prstGeom>
          </p:spPr>
        </p:pic>
        <p:sp>
          <p:nvSpPr>
            <p:cNvPr id="35" name="TextBox 34">
              <a:extLst>
                <a:ext uri="{FF2B5EF4-FFF2-40B4-BE49-F238E27FC236}">
                  <a16:creationId xmlns:a16="http://schemas.microsoft.com/office/drawing/2014/main" id="{97A0B7EB-0314-6D9F-BF1E-DF756B5B0811}"/>
                </a:ext>
              </a:extLst>
            </p:cNvPr>
            <p:cNvSpPr txBox="1"/>
            <p:nvPr/>
          </p:nvSpPr>
          <p:spPr>
            <a:xfrm>
              <a:off x="7548608" y="2217507"/>
              <a:ext cx="2528348" cy="11466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Upgraded</a:t>
              </a:r>
              <a:r>
                <a:rPr kumimoji="0" lang="en-ZA"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 </a:t>
              </a:r>
              <a:r>
                <a:rPr kumimoji="0" lang="en-ZA" sz="1200" b="1"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to</a:t>
              </a:r>
              <a:r>
                <a:rPr kumimoji="0" lang="en-ZA"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 </a:t>
              </a:r>
              <a:r>
                <a:rPr kumimoji="0" lang="en-ZA" sz="1200" b="1"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4.2</a:t>
              </a:r>
              <a:r>
                <a:rPr kumimoji="0" lang="en-ZA"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 </a:t>
              </a:r>
              <a:br>
                <a:rPr kumimoji="0" lang="en-ZA"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br>
              <a:r>
                <a:rPr kumimoji="0" lang="en-ZA"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out of 5.0, placing Harmony in 93</a:t>
              </a:r>
              <a:r>
                <a:rPr kumimoji="0" lang="en-ZA" sz="1200" b="0" i="0" u="none" strike="noStrike" kern="1200" cap="none" spc="0" normalizeH="0" baseline="30000" noProof="0" dirty="0">
                  <a:ln>
                    <a:noFill/>
                  </a:ln>
                  <a:solidFill>
                    <a:srgbClr val="3E474E"/>
                  </a:solidFill>
                  <a:effectLst/>
                  <a:uLnTx/>
                  <a:uFillTx/>
                  <a:latin typeface="Arial Narrow" panose="020B0606020202030204" pitchFamily="34" charset="0"/>
                  <a:ea typeface="+mn-ea"/>
                  <a:cs typeface="+mn-cs"/>
                </a:rPr>
                <a:t>rd</a:t>
              </a:r>
              <a:r>
                <a:rPr kumimoji="0" lang="en-ZA"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 percentile in ICB</a:t>
              </a:r>
              <a:r>
                <a:rPr kumimoji="0" lang="en-ZA" sz="1200" b="0" i="0" u="none" strike="noStrike" kern="1200" cap="none" spc="0" normalizeH="0" baseline="30000" noProof="0" dirty="0">
                  <a:ln>
                    <a:noFill/>
                  </a:ln>
                  <a:solidFill>
                    <a:srgbClr val="3E474E"/>
                  </a:solidFill>
                  <a:effectLst/>
                  <a:uLnTx/>
                  <a:uFillTx/>
                  <a:latin typeface="Arial Narrow" panose="020B0606020202030204" pitchFamily="34" charset="0"/>
                  <a:ea typeface="+mn-ea"/>
                  <a:cs typeface="+mn-cs"/>
                </a:rPr>
                <a:t>9</a:t>
              </a:r>
              <a:r>
                <a:rPr kumimoji="0" lang="en-ZA"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 </a:t>
              </a:r>
              <a:r>
                <a:rPr kumimoji="0" lang="en-ZA" sz="1200" b="0" i="0" u="none" strike="noStrike" kern="1200" cap="none" spc="0" normalizeH="0" baseline="0" noProof="0" dirty="0" err="1">
                  <a:ln>
                    <a:noFill/>
                  </a:ln>
                  <a:solidFill>
                    <a:srgbClr val="3E474E"/>
                  </a:solidFill>
                  <a:effectLst/>
                  <a:uLnTx/>
                  <a:uFillTx/>
                  <a:latin typeface="Aptos Narrow" panose="020B0004020202020204" pitchFamily="34" charset="0"/>
                  <a:ea typeface="+mn-ea"/>
                  <a:cs typeface="+mn-cs"/>
                </a:rPr>
                <a:t>Supersector</a:t>
              </a:r>
              <a:endParaRPr kumimoji="0" lang="en-ZA" sz="1200" b="0" i="0" u="none" strike="noStrike" kern="1200" cap="none" spc="0" normalizeH="0" baseline="30000" noProof="0" dirty="0">
                <a:ln>
                  <a:noFill/>
                </a:ln>
                <a:solidFill>
                  <a:srgbClr val="3E474E"/>
                </a:solidFill>
                <a:effectLst/>
                <a:uLnTx/>
                <a:uFillTx/>
                <a:latin typeface="Aptos Narrow" panose="020B0004020202020204" pitchFamily="34" charset="0"/>
                <a:ea typeface="+mn-ea"/>
                <a:cs typeface="+mn-cs"/>
              </a:endParaRPr>
            </a:p>
          </p:txBody>
        </p:sp>
        <p:sp>
          <p:nvSpPr>
            <p:cNvPr id="36" name="TextBox 35">
              <a:extLst>
                <a:ext uri="{FF2B5EF4-FFF2-40B4-BE49-F238E27FC236}">
                  <a16:creationId xmlns:a16="http://schemas.microsoft.com/office/drawing/2014/main" id="{6D6350D5-6B89-01C0-A0FC-DECB4CC0C307}"/>
                </a:ext>
              </a:extLst>
            </p:cNvPr>
            <p:cNvSpPr txBox="1"/>
            <p:nvPr/>
          </p:nvSpPr>
          <p:spPr>
            <a:xfrm>
              <a:off x="10082852" y="2346659"/>
              <a:ext cx="2670591" cy="8918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Upgraded to BB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Overall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better than industry average</a:t>
              </a:r>
            </a:p>
          </p:txBody>
        </p:sp>
        <p:sp>
          <p:nvSpPr>
            <p:cNvPr id="37" name="TextBox 36">
              <a:extLst>
                <a:ext uri="{FF2B5EF4-FFF2-40B4-BE49-F238E27FC236}">
                  <a16:creationId xmlns:a16="http://schemas.microsoft.com/office/drawing/2014/main" id="{25FB8CAD-7B39-7A19-E4DE-3C4D069C3653}"/>
                </a:ext>
              </a:extLst>
            </p:cNvPr>
            <p:cNvSpPr txBox="1"/>
            <p:nvPr/>
          </p:nvSpPr>
          <p:spPr>
            <a:xfrm>
              <a:off x="9906983" y="3664696"/>
              <a:ext cx="2907818" cy="8918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Harmony ranked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Top 50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 </a:t>
              </a:r>
              <a:b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gold sub-industry category</a:t>
              </a:r>
            </a:p>
          </p:txBody>
        </p:sp>
        <p:sp>
          <p:nvSpPr>
            <p:cNvPr id="38" name="TextBox 37">
              <a:extLst>
                <a:ext uri="{FF2B5EF4-FFF2-40B4-BE49-F238E27FC236}">
                  <a16:creationId xmlns:a16="http://schemas.microsoft.com/office/drawing/2014/main" id="{F9310ED9-59D5-6931-C25E-554B4C1AC2A4}"/>
                </a:ext>
              </a:extLst>
            </p:cNvPr>
            <p:cNvSpPr txBox="1"/>
            <p:nvPr/>
          </p:nvSpPr>
          <p:spPr>
            <a:xfrm>
              <a:off x="7548607" y="5749247"/>
              <a:ext cx="2451416" cy="6370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Scored </a:t>
              </a:r>
              <a:r>
                <a:rPr kumimoji="0" lang="en-US" sz="1200" b="1"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‘A-’ </a:t>
              </a:r>
              <a:r>
                <a:rPr kumimoji="0" lang="en-US" sz="1200" b="0" i="0" u="none" strike="noStrike" kern="1200" cap="none" spc="0" normalizeH="0" baseline="0" noProof="0" dirty="0">
                  <a:ln>
                    <a:noFill/>
                  </a:ln>
                  <a:solidFill>
                    <a:srgbClr val="3E474E"/>
                  </a:solidFill>
                  <a:effectLst/>
                  <a:uLnTx/>
                  <a:uFillTx/>
                  <a:latin typeface="Arial Narrow" panose="020B0606020202030204" pitchFamily="34" charset="0"/>
                  <a:ea typeface="+mn-ea"/>
                  <a:cs typeface="+mn-cs"/>
                </a:rPr>
                <a:t>for our water management strategy</a:t>
              </a:r>
            </a:p>
          </p:txBody>
        </p:sp>
        <p:sp>
          <p:nvSpPr>
            <p:cNvPr id="39" name="TextBox 38">
              <a:extLst>
                <a:ext uri="{FF2B5EF4-FFF2-40B4-BE49-F238E27FC236}">
                  <a16:creationId xmlns:a16="http://schemas.microsoft.com/office/drawing/2014/main" id="{3AE7674F-A531-2E44-EABA-DCDDC8364D28}"/>
                </a:ext>
              </a:extLst>
            </p:cNvPr>
            <p:cNvSpPr txBox="1"/>
            <p:nvPr/>
          </p:nvSpPr>
          <p:spPr>
            <a:xfrm>
              <a:off x="10482417" y="5733480"/>
              <a:ext cx="2032048" cy="6370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E474E"/>
                  </a:solidFill>
                  <a:effectLst/>
                  <a:uLnTx/>
                  <a:uFillTx/>
                  <a:latin typeface="Aptos Narrow" panose="020B0004020202020204" pitchFamily="34" charset="0"/>
                  <a:ea typeface="+mn-ea"/>
                  <a:cs typeface="+mn-cs"/>
                </a:rPr>
                <a:t>Harmony conforms </a:t>
              </a:r>
              <a:br>
                <a:rPr kumimoji="0" lang="en-GB" sz="1200" b="0" i="0" u="none" strike="noStrike" kern="1200" cap="none" spc="0" normalizeH="0" baseline="0" noProof="0" dirty="0">
                  <a:ln>
                    <a:noFill/>
                  </a:ln>
                  <a:solidFill>
                    <a:srgbClr val="3E474E"/>
                  </a:solidFill>
                  <a:effectLst/>
                  <a:uLnTx/>
                  <a:uFillTx/>
                  <a:latin typeface="Aptos Narrow" panose="020B0004020202020204" pitchFamily="34" charset="0"/>
                  <a:ea typeface="+mn-ea"/>
                  <a:cs typeface="+mn-cs"/>
                </a:rPr>
              </a:br>
              <a:r>
                <a:rPr kumimoji="0" lang="en-GB" sz="1200" b="0" i="0" u="none" strike="noStrike" kern="1200" cap="none" spc="0" normalizeH="0" baseline="0" noProof="0" dirty="0">
                  <a:ln>
                    <a:noFill/>
                  </a:ln>
                  <a:solidFill>
                    <a:srgbClr val="3E474E"/>
                  </a:solidFill>
                  <a:effectLst/>
                  <a:uLnTx/>
                  <a:uFillTx/>
                  <a:latin typeface="Aptos Narrow" panose="020B0004020202020204" pitchFamily="34" charset="0"/>
                  <a:ea typeface="+mn-ea"/>
                  <a:cs typeface="+mn-cs"/>
                </a:rPr>
                <a:t>with the SBTi criteria </a:t>
              </a:r>
              <a:endParaRPr kumimoji="0" lang="en-ZA" sz="1200" b="0" i="0" u="none" strike="noStrike" kern="1200" cap="none" spc="0" normalizeH="0" baseline="0" noProof="0" dirty="0">
                <a:ln>
                  <a:noFill/>
                </a:ln>
                <a:solidFill>
                  <a:srgbClr val="3E474E"/>
                </a:solidFill>
                <a:effectLst/>
                <a:uLnTx/>
                <a:uFillTx/>
                <a:latin typeface="Aptos Narrow" panose="020B0004020202020204" pitchFamily="34" charset="0"/>
                <a:ea typeface="+mn-ea"/>
                <a:cs typeface="+mn-cs"/>
              </a:endParaRPr>
            </a:p>
          </p:txBody>
        </p:sp>
        <p:pic>
          <p:nvPicPr>
            <p:cNvPr id="40" name="Graphic 39">
              <a:extLst>
                <a:ext uri="{FF2B5EF4-FFF2-40B4-BE49-F238E27FC236}">
                  <a16:creationId xmlns:a16="http://schemas.microsoft.com/office/drawing/2014/main" id="{203BCA7D-ED74-0429-37E4-DC60E994F237}"/>
                </a:ext>
              </a:extLst>
            </p:cNvPr>
            <p:cNvPicPr>
              <a:picLocks noChangeAspect="1"/>
            </p:cNvPicPr>
            <p:nvPr/>
          </p:nvPicPr>
          <p:blipFill>
            <a:blip r:embed="rId8">
              <a:extLst>
                <a:ext uri="{96DAC541-7B7A-43D3-8B79-37D633B846F1}">
                  <asvg:svgBlip xmlns:asvg="http://schemas.microsoft.com/office/drawing/2016/SVG/main" r:embed="rId9"/>
                </a:ext>
              </a:extLst>
            </a:blip>
            <a:srcRect b="28146"/>
            <a:stretch/>
          </p:blipFill>
          <p:spPr>
            <a:xfrm>
              <a:off x="8157117" y="4975772"/>
              <a:ext cx="1190624" cy="526994"/>
            </a:xfrm>
            <a:prstGeom prst="rect">
              <a:avLst/>
            </a:prstGeom>
          </p:spPr>
        </p:pic>
        <p:pic>
          <p:nvPicPr>
            <p:cNvPr id="41" name="Picture 2" descr="SGS's Sustainability Leading Practices Secures a FTSE4Good Index Place for  the Fourth Consecutive Year | SGS Kuwait">
              <a:extLst>
                <a:ext uri="{FF2B5EF4-FFF2-40B4-BE49-F238E27FC236}">
                  <a16:creationId xmlns:a16="http://schemas.microsoft.com/office/drawing/2014/main" id="{0DE69B04-E7A5-80E2-353F-62293A9736D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8371148" y="1303921"/>
              <a:ext cx="851706" cy="8302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081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5463-2251-9958-6CC3-F815503A7B50}"/>
              </a:ext>
            </a:extLst>
          </p:cNvPr>
          <p:cNvSpPr>
            <a:spLocks noGrp="1"/>
          </p:cNvSpPr>
          <p:nvPr>
            <p:ph type="title"/>
          </p:nvPr>
        </p:nvSpPr>
        <p:spPr/>
        <p:txBody>
          <a:bodyPr/>
          <a:lstStyle/>
          <a:p>
            <a:r>
              <a:rPr lang="en-US" dirty="0"/>
              <a:t>Glossary of acronyms and definitions</a:t>
            </a:r>
            <a:endParaRPr lang="en-ZA" dirty="0"/>
          </a:p>
        </p:txBody>
      </p:sp>
      <p:sp>
        <p:nvSpPr>
          <p:cNvPr id="3" name="Slide Number Placeholder 2">
            <a:extLst>
              <a:ext uri="{FF2B5EF4-FFF2-40B4-BE49-F238E27FC236}">
                <a16:creationId xmlns:a16="http://schemas.microsoft.com/office/drawing/2014/main" id="{5E5CAD16-DFB4-BF11-9C96-4F09573C3B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D0D7C928-C80D-4196-97AE-EFED0C09A252}"/>
              </a:ext>
            </a:extLst>
          </p:cNvPr>
          <p:cNvSpPr>
            <a:spLocks noGrp="1"/>
          </p:cNvSpPr>
          <p:nvPr>
            <p:ph type="ftr" sz="quarter" idx="3"/>
          </p:nvPr>
        </p:nvSpPr>
        <p:spPr/>
        <p:txBody>
          <a:bodyPr/>
          <a:lstStyle/>
          <a:p>
            <a:pPr lvl="0">
              <a:defRPr/>
            </a:pPr>
            <a:r>
              <a:rPr lang="en-ZA" dirty="0">
                <a:solidFill>
                  <a:srgbClr val="3F4746"/>
                </a:solidFill>
              </a:rPr>
              <a:t>Investor brief – September 2025</a:t>
            </a:r>
          </a:p>
        </p:txBody>
      </p:sp>
      <p:graphicFrame>
        <p:nvGraphicFramePr>
          <p:cNvPr id="8" name="Content Placeholder 7">
            <a:extLst>
              <a:ext uri="{FF2B5EF4-FFF2-40B4-BE49-F238E27FC236}">
                <a16:creationId xmlns:a16="http://schemas.microsoft.com/office/drawing/2014/main" id="{FB773860-1934-DF45-0B6C-8A18EB4B9206}"/>
              </a:ext>
            </a:extLst>
          </p:cNvPr>
          <p:cNvGraphicFramePr>
            <a:graphicFrameLocks noGrp="1"/>
          </p:cNvGraphicFramePr>
          <p:nvPr>
            <p:ph idx="1"/>
            <p:custDataLst>
              <p:tags r:id="rId1"/>
            </p:custDataLst>
            <p:extLst>
              <p:ext uri="{D42A27DB-BD31-4B8C-83A1-F6EECF244321}">
                <p14:modId xmlns:p14="http://schemas.microsoft.com/office/powerpoint/2010/main" val="2569561482"/>
              </p:ext>
            </p:extLst>
          </p:nvPr>
        </p:nvGraphicFramePr>
        <p:xfrm>
          <a:off x="348354" y="910942"/>
          <a:ext cx="11334750" cy="554422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009775">
                  <a:extLst>
                    <a:ext uri="{9D8B030D-6E8A-4147-A177-3AD203B41FA5}">
                      <a16:colId xmlns:a16="http://schemas.microsoft.com/office/drawing/2014/main" val="1011948607"/>
                    </a:ext>
                  </a:extLst>
                </a:gridCol>
                <a:gridCol w="9324975">
                  <a:extLst>
                    <a:ext uri="{9D8B030D-6E8A-4147-A177-3AD203B41FA5}">
                      <a16:colId xmlns:a16="http://schemas.microsoft.com/office/drawing/2014/main" val="2528253304"/>
                    </a:ext>
                  </a:extLst>
                </a:gridCol>
              </a:tblGrid>
              <a:tr h="237228">
                <a:tc gridSpan="2">
                  <a:txBody>
                    <a:bodyPr/>
                    <a:lstStyle/>
                    <a:p>
                      <a:pPr>
                        <a:lnSpc>
                          <a:spcPct val="107000"/>
                        </a:lnSpc>
                        <a:spcAft>
                          <a:spcPts val="800"/>
                        </a:spcAft>
                        <a:buNone/>
                      </a:pPr>
                      <a:r>
                        <a:rPr lang="en-ZA" sz="1000" kern="100" dirty="0">
                          <a:effectLst/>
                          <a:latin typeface="+mj-lt"/>
                        </a:rPr>
                        <a:t>Acronym and related footnote references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dirty="0"/>
                    </a:p>
                  </a:txBody>
                  <a:tcPr>
                    <a:solidFill>
                      <a:schemeClr val="tx2"/>
                    </a:solidFill>
                  </a:tcPr>
                </a:tc>
                <a:extLst>
                  <a:ext uri="{0D108BD9-81ED-4DB2-BD59-A6C34878D82A}">
                    <a16:rowId xmlns:a16="http://schemas.microsoft.com/office/drawing/2014/main" val="3163004636"/>
                  </a:ext>
                </a:extLst>
              </a:tr>
              <a:tr h="377657">
                <a:tc>
                  <a:txBody>
                    <a:bodyPr/>
                    <a:lstStyle/>
                    <a:p>
                      <a:pPr>
                        <a:lnSpc>
                          <a:spcPct val="107000"/>
                        </a:lnSpc>
                        <a:spcAft>
                          <a:spcPts val="800"/>
                        </a:spcAft>
                        <a:buNone/>
                      </a:pPr>
                      <a:r>
                        <a:rPr lang="en-ZA" sz="1000" kern="100" baseline="30000" dirty="0">
                          <a:effectLst/>
                          <a:latin typeface="+mj-lt"/>
                        </a:rPr>
                        <a:t>1</a:t>
                      </a:r>
                      <a:r>
                        <a:rPr lang="en-ZA" sz="1000" kern="100" dirty="0">
                          <a:effectLst/>
                          <a:latin typeface="+mj-lt"/>
                        </a:rPr>
                        <a:t> AFCF </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ZA" sz="1000" kern="100" dirty="0">
                          <a:effectLst/>
                          <a:latin typeface="+mj-lt"/>
                        </a:rPr>
                        <a:t>Adjusted free cash flow = cash generated from operating activities less additions to property,</a:t>
                      </a:r>
                      <a:r>
                        <a:rPr lang="en-ZA" sz="1000" kern="100" baseline="0" dirty="0">
                          <a:effectLst/>
                          <a:latin typeface="+mj-lt"/>
                        </a:rPr>
                        <a:t> plant and </a:t>
                      </a:r>
                      <a:r>
                        <a:rPr lang="en-ZA" sz="1000" kern="100" baseline="0" dirty="0">
                          <a:solidFill>
                            <a:schemeClr val="tx1"/>
                          </a:solidFill>
                          <a:effectLst/>
                          <a:latin typeface="+mj-lt"/>
                        </a:rPr>
                        <a:t>equipment plus CAWMS post retirement obligation settlement</a:t>
                      </a:r>
                      <a:endParaRPr lang="en-ZA" sz="1000" kern="100" dirty="0">
                        <a:solidFill>
                          <a:schemeClr val="tx1"/>
                        </a:solidFill>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12724817"/>
                  </a:ext>
                </a:extLst>
              </a:tr>
              <a:tr h="230156">
                <a:tc>
                  <a:txBody>
                    <a:bodyPr/>
                    <a:lstStyle/>
                    <a:p>
                      <a:pPr>
                        <a:lnSpc>
                          <a:spcPct val="107000"/>
                        </a:lnSpc>
                        <a:spcAft>
                          <a:spcPts val="800"/>
                        </a:spcAft>
                        <a:buNone/>
                      </a:pPr>
                      <a:r>
                        <a:rPr lang="en-ZA" sz="1000" kern="100" baseline="30000" dirty="0">
                          <a:effectLst/>
                          <a:latin typeface="+mj-lt"/>
                        </a:rPr>
                        <a:t>2</a:t>
                      </a:r>
                      <a:r>
                        <a:rPr lang="en-ZA" sz="1000" kern="100" dirty="0">
                          <a:effectLst/>
                          <a:latin typeface="+mj-lt"/>
                        </a:rPr>
                        <a:t> AISC</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US" sz="1000" kern="100" dirty="0">
                          <a:effectLst/>
                          <a:latin typeface="+mj-lt"/>
                        </a:rPr>
                        <a:t>All-in sustaining cost</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92672167"/>
                  </a:ext>
                </a:extLst>
              </a:tr>
              <a:tr h="23015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000" strike="noStrike" kern="100" baseline="30000" dirty="0">
                          <a:effectLst/>
                          <a:latin typeface="+mj-lt"/>
                        </a:rPr>
                        <a:t>3</a:t>
                      </a:r>
                      <a:r>
                        <a:rPr lang="en-ZA" sz="1000" strike="noStrike" kern="100" dirty="0">
                          <a:effectLst/>
                          <a:latin typeface="+mj-lt"/>
                        </a:rPr>
                        <a:t> Cu</a:t>
                      </a:r>
                      <a:endParaRPr lang="en-ZA" sz="1000" strike="noStrike"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US" sz="1000" kern="100" dirty="0">
                          <a:effectLst/>
                          <a:latin typeface="+mj-lt"/>
                          <a:ea typeface="Aptos" panose="020B0004020202020204" pitchFamily="34" charset="0"/>
                          <a:cs typeface="Times New Roman" panose="02020603050405020304" pitchFamily="18" charset="0"/>
                        </a:rPr>
                        <a:t>Copper</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50229864"/>
                  </a:ext>
                </a:extLst>
              </a:tr>
              <a:tr h="377657">
                <a:tc>
                  <a:txBody>
                    <a:bodyPr/>
                    <a:lstStyle/>
                    <a:p>
                      <a:pPr>
                        <a:lnSpc>
                          <a:spcPct val="107000"/>
                        </a:lnSpc>
                        <a:spcAft>
                          <a:spcPts val="800"/>
                        </a:spcAft>
                        <a:buNone/>
                      </a:pPr>
                      <a:r>
                        <a:rPr lang="en-ZA" sz="1000" kern="100" baseline="30000" dirty="0">
                          <a:effectLst/>
                          <a:latin typeface="+mj-lt"/>
                        </a:rPr>
                        <a:t>4</a:t>
                      </a:r>
                      <a:r>
                        <a:rPr lang="en-ZA" sz="1000" kern="100" dirty="0">
                          <a:effectLst/>
                          <a:latin typeface="+mj-lt"/>
                        </a:rPr>
                        <a:t> EBITDA</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ZA" sz="1000" kern="100" dirty="0">
                          <a:effectLst/>
                          <a:latin typeface="+mj-lt"/>
                        </a:rPr>
                        <a:t>Earnings before interest, tax, depreciation and amortisation </a:t>
                      </a:r>
                      <a:r>
                        <a:rPr lang="en-GB" sz="1000" kern="100" dirty="0">
                          <a:effectLst/>
                          <a:latin typeface="+mj-lt"/>
                        </a:rPr>
                        <a:t>as defined, also excludes unusual items such as impairment and restructuring cost: rolling 12-month historical</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86733869"/>
                  </a:ext>
                </a:extLst>
              </a:tr>
              <a:tr h="23015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000" strike="noStrike" kern="100" baseline="30000" dirty="0">
                          <a:effectLst/>
                          <a:latin typeface="+mj-lt"/>
                        </a:rPr>
                        <a:t>5 </a:t>
                      </a:r>
                      <a:r>
                        <a:rPr lang="en-ZA" sz="1000" strike="noStrike" kern="100" dirty="0">
                          <a:effectLst/>
                          <a:latin typeface="+mj-lt"/>
                        </a:rPr>
                        <a:t>ESG</a:t>
                      </a:r>
                      <a:endParaRPr lang="en-ZA" sz="1000" strike="noStrike"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000" strike="noStrike" kern="100" dirty="0">
                          <a:effectLst/>
                          <a:latin typeface="+mj-lt"/>
                        </a:rPr>
                        <a:t>Environmental, social and governance</a:t>
                      </a:r>
                      <a:endParaRPr lang="en-ZA" sz="1000" strike="noStrike"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88272553"/>
                  </a:ext>
                </a:extLst>
              </a:tr>
              <a:tr h="230156">
                <a:tc>
                  <a:txBody>
                    <a:bodyPr/>
                    <a:lstStyle/>
                    <a:p>
                      <a:pPr>
                        <a:lnSpc>
                          <a:spcPct val="107000"/>
                        </a:lnSpc>
                        <a:spcAft>
                          <a:spcPts val="800"/>
                        </a:spcAft>
                        <a:buNone/>
                      </a:pPr>
                      <a:r>
                        <a:rPr lang="en-ZA" sz="1000" kern="100" baseline="30000" dirty="0">
                          <a:effectLst/>
                          <a:latin typeface="+mj-lt"/>
                        </a:rPr>
                        <a:t>6</a:t>
                      </a:r>
                      <a:r>
                        <a:rPr lang="en-ZA" sz="1000" kern="100" dirty="0">
                          <a:effectLst/>
                          <a:latin typeface="+mj-lt"/>
                        </a:rPr>
                        <a:t> FID</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US" sz="1000" strike="noStrike" kern="100" dirty="0">
                          <a:solidFill>
                            <a:schemeClr val="dk1"/>
                          </a:solidFill>
                          <a:effectLst/>
                          <a:latin typeface="+mj-lt"/>
                          <a:ea typeface="+mn-ea"/>
                          <a:cs typeface="+mn-cs"/>
                        </a:rPr>
                        <a:t>Final Investment Decision</a:t>
                      </a:r>
                      <a:endParaRPr lang="en-ZA" sz="1000" strike="noStrike" kern="100" dirty="0">
                        <a:solidFill>
                          <a:schemeClr val="dk1"/>
                        </a:solidFill>
                        <a:effectLst/>
                        <a:latin typeface="+mj-lt"/>
                        <a:ea typeface="+mn-ea"/>
                        <a:cs typeface="+mn-cs"/>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99274189"/>
                  </a:ext>
                </a:extLst>
              </a:tr>
              <a:tr h="230156">
                <a:tc>
                  <a:txBody>
                    <a:bodyPr/>
                    <a:lstStyle/>
                    <a:p>
                      <a:pPr>
                        <a:lnSpc>
                          <a:spcPct val="107000"/>
                        </a:lnSpc>
                        <a:spcAft>
                          <a:spcPts val="800"/>
                        </a:spcAft>
                        <a:buNone/>
                      </a:pPr>
                      <a:r>
                        <a:rPr lang="en-ZA" sz="1000" kern="100" baseline="30000" dirty="0">
                          <a:effectLst/>
                          <a:latin typeface="+mj-lt"/>
                        </a:rPr>
                        <a:t>7 </a:t>
                      </a:r>
                      <a:r>
                        <a:rPr lang="en-ZA" sz="1000" kern="100" dirty="0">
                          <a:effectLst/>
                          <a:latin typeface="+mj-lt"/>
                        </a:rPr>
                        <a:t>FIRB</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US" sz="1000" strike="noStrike" kern="100" dirty="0">
                          <a:solidFill>
                            <a:schemeClr val="dk1"/>
                          </a:solidFill>
                          <a:effectLst/>
                          <a:latin typeface="+mj-lt"/>
                          <a:ea typeface="+mn-ea"/>
                          <a:cs typeface="+mn-cs"/>
                        </a:rPr>
                        <a:t>Foreign Investment Review Board</a:t>
                      </a:r>
                      <a:endParaRPr lang="en-ZA" sz="1000" strike="noStrike" kern="100" dirty="0">
                        <a:solidFill>
                          <a:schemeClr val="dk1"/>
                        </a:solidFill>
                        <a:effectLst/>
                        <a:latin typeface="+mj-lt"/>
                        <a:ea typeface="+mn-ea"/>
                        <a:cs typeface="+mn-cs"/>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26191597"/>
                  </a:ext>
                </a:extLst>
              </a:tr>
              <a:tr h="23015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000" kern="100" baseline="30000" dirty="0">
                          <a:effectLst/>
                          <a:latin typeface="+mj-lt"/>
                        </a:rPr>
                        <a:t>8</a:t>
                      </a:r>
                      <a:r>
                        <a:rPr lang="en-ZA" sz="1000" kern="100" dirty="0">
                          <a:effectLst/>
                          <a:latin typeface="+mj-lt"/>
                        </a:rPr>
                        <a:t> g/t</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000" kern="100" dirty="0">
                          <a:effectLst/>
                          <a:latin typeface="+mj-lt"/>
                        </a:rPr>
                        <a:t>Grams per tonne</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44829909"/>
                  </a:ext>
                </a:extLst>
              </a:tr>
              <a:tr h="377657">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000" kern="100" baseline="30000" dirty="0">
                          <a:effectLst/>
                          <a:latin typeface="+mj-lt"/>
                        </a:rPr>
                        <a:t>9</a:t>
                      </a:r>
                      <a:r>
                        <a:rPr lang="en-ZA" sz="1000" kern="100" dirty="0">
                          <a:effectLst/>
                          <a:latin typeface="+mj-lt"/>
                        </a:rPr>
                        <a:t> ICB</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000" kern="100" dirty="0">
                          <a:effectLst/>
                          <a:latin typeface="+mj-lt"/>
                        </a:rPr>
                        <a:t>Industry Classification Benchmark – a definitive system categorising 70 000 companies and 75 000 securities worldwide, enabling a meaningful comparison of companies across four levels of classification and national boundaries.</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26337498"/>
                  </a:ext>
                </a:extLst>
              </a:tr>
              <a:tr h="230156">
                <a:tc>
                  <a:txBody>
                    <a:bodyPr/>
                    <a:lstStyle/>
                    <a:p>
                      <a:pPr>
                        <a:lnSpc>
                          <a:spcPct val="107000"/>
                        </a:lnSpc>
                        <a:spcAft>
                          <a:spcPts val="800"/>
                        </a:spcAft>
                        <a:buNone/>
                      </a:pPr>
                      <a:r>
                        <a:rPr lang="en-ZA" sz="1000" kern="100" baseline="30000" dirty="0">
                          <a:effectLst/>
                          <a:latin typeface="+mj-lt"/>
                        </a:rPr>
                        <a:t>10</a:t>
                      </a:r>
                      <a:r>
                        <a:rPr lang="en-ZA" sz="1000" kern="100" dirty="0">
                          <a:effectLst/>
                          <a:latin typeface="+mj-lt"/>
                        </a:rPr>
                        <a:t> kg</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ZA" sz="1000" kern="100" dirty="0">
                          <a:effectLst/>
                          <a:latin typeface="+mj-lt"/>
                        </a:rPr>
                        <a:t>Kilogram</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78553"/>
                  </a:ext>
                </a:extLst>
              </a:tr>
              <a:tr h="230156">
                <a:tc>
                  <a:txBody>
                    <a:bodyPr/>
                    <a:lstStyle/>
                    <a:p>
                      <a:pPr>
                        <a:lnSpc>
                          <a:spcPct val="107000"/>
                        </a:lnSpc>
                        <a:spcAft>
                          <a:spcPts val="800"/>
                        </a:spcAft>
                        <a:buNone/>
                      </a:pPr>
                      <a:r>
                        <a:rPr lang="en-US" sz="1000" kern="100" baseline="30000" dirty="0">
                          <a:effectLst/>
                          <a:latin typeface="+mj-lt"/>
                          <a:ea typeface="Aptos" panose="020B0004020202020204" pitchFamily="34" charset="0"/>
                          <a:cs typeface="Times New Roman" panose="02020603050405020304" pitchFamily="18" charset="0"/>
                        </a:rPr>
                        <a:t>11</a:t>
                      </a:r>
                      <a:r>
                        <a:rPr lang="en-US" sz="1000" kern="100" dirty="0">
                          <a:effectLst/>
                          <a:latin typeface="+mj-lt"/>
                          <a:ea typeface="Aptos" panose="020B0004020202020204" pitchFamily="34" charset="0"/>
                          <a:cs typeface="Times New Roman" panose="02020603050405020304" pitchFamily="18" charset="0"/>
                        </a:rPr>
                        <a:t> koz/kt</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US" sz="1000" kern="100" dirty="0">
                          <a:effectLst/>
                          <a:latin typeface="+mj-lt"/>
                          <a:ea typeface="Aptos" panose="020B0004020202020204" pitchFamily="34" charset="0"/>
                          <a:cs typeface="Times New Roman" panose="02020603050405020304" pitchFamily="18" charset="0"/>
                        </a:rPr>
                        <a:t>Thousands of ounces/tonnes</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1459106"/>
                  </a:ext>
                </a:extLst>
              </a:tr>
              <a:tr h="230156">
                <a:tc>
                  <a:txBody>
                    <a:bodyPr/>
                    <a:lstStyle/>
                    <a:p>
                      <a:pPr>
                        <a:lnSpc>
                          <a:spcPct val="107000"/>
                        </a:lnSpc>
                        <a:spcAft>
                          <a:spcPts val="800"/>
                        </a:spcAft>
                        <a:buNone/>
                      </a:pPr>
                      <a:r>
                        <a:rPr lang="en-ZA" sz="1000" kern="100" baseline="30000" dirty="0">
                          <a:effectLst/>
                          <a:latin typeface="+mj-lt"/>
                        </a:rPr>
                        <a:t>12</a:t>
                      </a:r>
                      <a:r>
                        <a:rPr lang="en-ZA" sz="1000" kern="100" dirty="0">
                          <a:effectLst/>
                          <a:latin typeface="+mj-lt"/>
                        </a:rPr>
                        <a:t> lb</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ZA" sz="1000" kern="100" dirty="0">
                          <a:effectLst/>
                          <a:latin typeface="+mj-lt"/>
                        </a:rPr>
                        <a:t>Pounds (weight)</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80716757"/>
                  </a:ext>
                </a:extLst>
              </a:tr>
              <a:tr h="230156">
                <a:tc>
                  <a:txBody>
                    <a:bodyPr/>
                    <a:lstStyle/>
                    <a:p>
                      <a:pPr>
                        <a:lnSpc>
                          <a:spcPct val="107000"/>
                        </a:lnSpc>
                        <a:spcAft>
                          <a:spcPts val="800"/>
                        </a:spcAft>
                        <a:buNone/>
                      </a:pPr>
                      <a:r>
                        <a:rPr lang="en-ZA" sz="1000" kern="100" baseline="30000" dirty="0">
                          <a:effectLst/>
                          <a:latin typeface="+mj-lt"/>
                        </a:rPr>
                        <a:t>13</a:t>
                      </a:r>
                      <a:r>
                        <a:rPr lang="en-ZA" sz="1000" kern="100" dirty="0">
                          <a:effectLst/>
                          <a:latin typeface="+mj-lt"/>
                        </a:rPr>
                        <a:t> LTIFR</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US" sz="1000" kern="100" dirty="0">
                          <a:effectLst/>
                          <a:latin typeface="+mj-lt"/>
                        </a:rPr>
                        <a:t>Lost-time injury frequency rate per million hours worked</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19548436"/>
                  </a:ext>
                </a:extLst>
              </a:tr>
              <a:tr h="230156">
                <a:tc>
                  <a:txBody>
                    <a:bodyPr/>
                    <a:lstStyle/>
                    <a:p>
                      <a:pPr>
                        <a:lnSpc>
                          <a:spcPct val="107000"/>
                        </a:lnSpc>
                        <a:spcAft>
                          <a:spcPts val="800"/>
                        </a:spcAft>
                        <a:buNone/>
                      </a:pPr>
                      <a:r>
                        <a:rPr lang="en-ZA" sz="1000" kern="100" baseline="30000" dirty="0">
                          <a:effectLst/>
                          <a:latin typeface="+mj-lt"/>
                        </a:rPr>
                        <a:t>14</a:t>
                      </a:r>
                      <a:r>
                        <a:rPr lang="en-ZA" sz="1000" kern="100" dirty="0">
                          <a:effectLst/>
                          <a:latin typeface="+mj-lt"/>
                        </a:rPr>
                        <a:t> Moz</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ZA" sz="1000" kern="100" dirty="0">
                          <a:effectLst/>
                          <a:latin typeface="+mj-lt"/>
                        </a:rPr>
                        <a:t>Million ounces</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52822380"/>
                  </a:ext>
                </a:extLst>
              </a:tr>
              <a:tr h="230156">
                <a:tc>
                  <a:txBody>
                    <a:bodyPr/>
                    <a:lstStyle/>
                    <a:p>
                      <a:pPr>
                        <a:lnSpc>
                          <a:spcPct val="107000"/>
                        </a:lnSpc>
                        <a:spcAft>
                          <a:spcPts val="800"/>
                        </a:spcAft>
                        <a:buNone/>
                      </a:pPr>
                      <a:r>
                        <a:rPr lang="en-US" sz="1000" kern="100" baseline="30000" dirty="0">
                          <a:effectLst/>
                          <a:latin typeface="+mj-lt"/>
                          <a:ea typeface="Aptos" panose="020B0004020202020204" pitchFamily="34" charset="0"/>
                          <a:cs typeface="Times New Roman" panose="02020603050405020304" pitchFamily="18" charset="0"/>
                        </a:rPr>
                        <a:t>15</a:t>
                      </a:r>
                      <a:r>
                        <a:rPr lang="en-US" sz="1000" kern="100" dirty="0">
                          <a:effectLst/>
                          <a:latin typeface="+mj-lt"/>
                          <a:ea typeface="Aptos" panose="020B0004020202020204" pitchFamily="34" charset="0"/>
                          <a:cs typeface="Times New Roman" panose="02020603050405020304" pitchFamily="18" charset="0"/>
                        </a:rPr>
                        <a:t> Mt/Mtpa</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US" sz="1000" kern="100" dirty="0">
                          <a:effectLst/>
                          <a:latin typeface="+mj-lt"/>
                          <a:ea typeface="Aptos" panose="020B0004020202020204" pitchFamily="34" charset="0"/>
                          <a:cs typeface="Times New Roman" panose="02020603050405020304" pitchFamily="18" charset="0"/>
                        </a:rPr>
                        <a:t>Million tonnes / million tonnes per annum</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95130256"/>
                  </a:ext>
                </a:extLst>
              </a:tr>
              <a:tr h="230156">
                <a:tc>
                  <a:txBody>
                    <a:bodyPr/>
                    <a:lstStyle/>
                    <a:p>
                      <a:pPr>
                        <a:lnSpc>
                          <a:spcPct val="107000"/>
                        </a:lnSpc>
                        <a:spcAft>
                          <a:spcPts val="800"/>
                        </a:spcAft>
                        <a:buNone/>
                      </a:pPr>
                      <a:r>
                        <a:rPr lang="en-ZA" sz="1000" kern="100" baseline="30000" dirty="0">
                          <a:effectLst/>
                          <a:latin typeface="+mj-lt"/>
                        </a:rPr>
                        <a:t>16</a:t>
                      </a:r>
                      <a:r>
                        <a:rPr lang="en-ZA" sz="1000" kern="100" dirty="0">
                          <a:effectLst/>
                          <a:latin typeface="+mj-lt"/>
                        </a:rPr>
                        <a:t> oz</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ZA" sz="1000" kern="100" dirty="0">
                          <a:effectLst/>
                          <a:latin typeface="+mj-lt"/>
                        </a:rPr>
                        <a:t>Ounce</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56325775"/>
                  </a:ext>
                </a:extLst>
              </a:tr>
              <a:tr h="230156">
                <a:tc>
                  <a:txBody>
                    <a:bodyPr/>
                    <a:lstStyle/>
                    <a:p>
                      <a:pPr>
                        <a:lnSpc>
                          <a:spcPct val="107000"/>
                        </a:lnSpc>
                        <a:spcAft>
                          <a:spcPts val="800"/>
                        </a:spcAft>
                        <a:buNone/>
                      </a:pPr>
                      <a:r>
                        <a:rPr lang="en-ZA" sz="1000" kern="100" baseline="30000" dirty="0">
                          <a:effectLst/>
                          <a:latin typeface="+mj-lt"/>
                        </a:rPr>
                        <a:t>17</a:t>
                      </a:r>
                      <a:r>
                        <a:rPr lang="en-ZA" sz="1000" kern="100" dirty="0">
                          <a:effectLst/>
                          <a:latin typeface="+mj-lt"/>
                        </a:rPr>
                        <a:t> Rm/</a:t>
                      </a:r>
                      <a:r>
                        <a:rPr lang="en-ZA" sz="1000" kern="100" dirty="0" err="1">
                          <a:effectLst/>
                          <a:latin typeface="+mj-lt"/>
                        </a:rPr>
                        <a:t>Rbn</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ZA" sz="1000" kern="100" dirty="0">
                          <a:effectLst/>
                          <a:latin typeface="+mj-lt"/>
                        </a:rPr>
                        <a:t>South African rand millions/billions</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280093"/>
                  </a:ext>
                </a:extLst>
              </a:tr>
              <a:tr h="230156">
                <a:tc>
                  <a:txBody>
                    <a:bodyPr/>
                    <a:lstStyle/>
                    <a:p>
                      <a:pPr>
                        <a:lnSpc>
                          <a:spcPct val="107000"/>
                        </a:lnSpc>
                        <a:spcAft>
                          <a:spcPts val="800"/>
                        </a:spcAft>
                        <a:buNone/>
                      </a:pPr>
                      <a:r>
                        <a:rPr lang="en-ZA" sz="1000" kern="100" baseline="30000" dirty="0">
                          <a:effectLst/>
                          <a:latin typeface="+mj-lt"/>
                        </a:rPr>
                        <a:t>18</a:t>
                      </a:r>
                      <a:r>
                        <a:rPr lang="en-ZA" sz="1000" kern="100" dirty="0">
                          <a:effectLst/>
                          <a:latin typeface="+mj-lt"/>
                        </a:rPr>
                        <a:t> </a:t>
                      </a:r>
                      <a:r>
                        <a:rPr lang="en-ZA" sz="1000" kern="100" dirty="0" err="1">
                          <a:effectLst/>
                          <a:latin typeface="+mj-lt"/>
                        </a:rPr>
                        <a:t>US$m</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ZA" sz="1000" kern="100" dirty="0">
                          <a:effectLst/>
                          <a:latin typeface="+mj-lt"/>
                        </a:rPr>
                        <a:t>United States dollar millions</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97558351"/>
                  </a:ext>
                </a:extLst>
              </a:tr>
              <a:tr h="230156">
                <a:tc>
                  <a:txBody>
                    <a:bodyPr/>
                    <a:lstStyle/>
                    <a:p>
                      <a:pPr>
                        <a:lnSpc>
                          <a:spcPct val="107000"/>
                        </a:lnSpc>
                        <a:spcAft>
                          <a:spcPts val="800"/>
                        </a:spcAft>
                        <a:buNone/>
                      </a:pPr>
                      <a:r>
                        <a:rPr lang="en-ZA" sz="1000" kern="100" baseline="30000" dirty="0">
                          <a:effectLst/>
                          <a:latin typeface="+mj-lt"/>
                        </a:rPr>
                        <a:t>19</a:t>
                      </a:r>
                      <a:r>
                        <a:rPr lang="en-ZA" sz="1000" kern="100" dirty="0">
                          <a:effectLst/>
                          <a:latin typeface="+mj-lt"/>
                        </a:rPr>
                        <a:t> MW</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US" sz="1000" kern="100" dirty="0">
                          <a:effectLst/>
                          <a:latin typeface="+mj-lt"/>
                          <a:ea typeface="Aptos" panose="020B0004020202020204" pitchFamily="34" charset="0"/>
                          <a:cs typeface="Times New Roman" panose="02020603050405020304" pitchFamily="18" charset="0"/>
                        </a:rPr>
                        <a:t>Megawatt </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40790389"/>
                  </a:ext>
                </a:extLst>
              </a:tr>
              <a:tr h="230156">
                <a:tc>
                  <a:txBody>
                    <a:bodyPr/>
                    <a:lstStyle/>
                    <a:p>
                      <a:pPr>
                        <a:lnSpc>
                          <a:spcPct val="107000"/>
                        </a:lnSpc>
                        <a:spcAft>
                          <a:spcPts val="800"/>
                        </a:spcAft>
                        <a:buNone/>
                      </a:pPr>
                      <a:r>
                        <a:rPr lang="en-ZA" sz="1000" kern="100" baseline="30000" dirty="0">
                          <a:effectLst/>
                          <a:latin typeface="+mj-lt"/>
                        </a:rPr>
                        <a:t>20</a:t>
                      </a:r>
                      <a:r>
                        <a:rPr lang="en-ZA" sz="1000" kern="100" dirty="0">
                          <a:effectLst/>
                          <a:latin typeface="+mj-lt"/>
                        </a:rPr>
                        <a:t> GWh</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US" sz="1000" kern="100" dirty="0">
                          <a:effectLst/>
                          <a:latin typeface="+mj-lt"/>
                          <a:ea typeface="Aptos" panose="020B0004020202020204" pitchFamily="34" charset="0"/>
                          <a:cs typeface="Times New Roman" panose="02020603050405020304" pitchFamily="18" charset="0"/>
                        </a:rPr>
                        <a:t>Gigawatt hours</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91450484"/>
                  </a:ext>
                </a:extLst>
              </a:tr>
              <a:tr h="230156">
                <a:tc>
                  <a:txBody>
                    <a:bodyPr/>
                    <a:lstStyle/>
                    <a:p>
                      <a:pPr>
                        <a:lnSpc>
                          <a:spcPct val="107000"/>
                        </a:lnSpc>
                        <a:spcAft>
                          <a:spcPts val="800"/>
                        </a:spcAft>
                        <a:buNone/>
                      </a:pPr>
                      <a:r>
                        <a:rPr lang="en-ZA" sz="1000" kern="100" baseline="30000" dirty="0">
                          <a:effectLst/>
                          <a:latin typeface="+mj-lt"/>
                        </a:rPr>
                        <a:t>21</a:t>
                      </a:r>
                      <a:r>
                        <a:rPr lang="en-ZA" sz="1000" kern="100" dirty="0">
                          <a:effectLst/>
                          <a:latin typeface="+mj-lt"/>
                        </a:rPr>
                        <a:t> </a:t>
                      </a:r>
                      <a:r>
                        <a:rPr lang="en-ZA" sz="1000" b="1" dirty="0">
                          <a:solidFill>
                            <a:schemeClr val="bg1"/>
                          </a:solidFill>
                          <a:latin typeface="+mj-lt"/>
                        </a:rPr>
                        <a:t>CO</a:t>
                      </a:r>
                      <a:r>
                        <a:rPr lang="en-US" sz="1000" b="1" baseline="-25000" dirty="0">
                          <a:solidFill>
                            <a:schemeClr val="bg1"/>
                          </a:solidFill>
                          <a:latin typeface="+mj-lt"/>
                          <a:cs typeface="Arial" panose="020B0604020202020204" pitchFamily="34" charset="0"/>
                        </a:rPr>
                        <a:t>2</a:t>
                      </a:r>
                      <a:r>
                        <a:rPr lang="en-ZA" sz="1000" b="1" dirty="0">
                          <a:solidFill>
                            <a:schemeClr val="bg1"/>
                          </a:solidFill>
                          <a:latin typeface="+mj-lt"/>
                        </a:rPr>
                        <a:t>e</a:t>
                      </a:r>
                      <a:endParaRPr lang="en-ZA" sz="1000" b="1" kern="100" dirty="0">
                        <a:solidFill>
                          <a:schemeClr val="bg1"/>
                        </a:solidFill>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buNone/>
                      </a:pPr>
                      <a:r>
                        <a:rPr lang="en-US" sz="1000" kern="100" dirty="0">
                          <a:effectLst/>
                          <a:latin typeface="+mj-lt"/>
                          <a:ea typeface="Aptos" panose="020B0004020202020204" pitchFamily="34" charset="0"/>
                          <a:cs typeface="Times New Roman" panose="02020603050405020304" pitchFamily="18" charset="0"/>
                        </a:rPr>
                        <a:t>Carbon dioxide equivalent</a:t>
                      </a:r>
                      <a:endParaRPr lang="en-ZA" sz="1000" kern="100" dirty="0">
                        <a:effectLst/>
                        <a:latin typeface="+mj-lt"/>
                        <a:ea typeface="Aptos" panose="020B0004020202020204" pitchFamily="34" charset="0"/>
                        <a:cs typeface="Times New Roman" panose="02020603050405020304" pitchFamily="18" charset="0"/>
                      </a:endParaRPr>
                    </a:p>
                  </a:txBody>
                  <a:tcPr marT="36000" marB="360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50592792"/>
                  </a:ext>
                </a:extLst>
              </a:tr>
            </a:tbl>
          </a:graphicData>
        </a:graphic>
      </p:graphicFrame>
    </p:spTree>
    <p:extLst>
      <p:ext uri="{BB962C8B-B14F-4D97-AF65-F5344CB8AC3E}">
        <p14:creationId xmlns:p14="http://schemas.microsoft.com/office/powerpoint/2010/main" val="6015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55E85-34D7-0D9D-7A91-10BFF72578E1}"/>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4FE3D1F5-9BD3-B185-3DB4-87087AF2DA9D}"/>
              </a:ext>
            </a:extLst>
          </p:cNvPr>
          <p:cNvSpPr/>
          <p:nvPr/>
        </p:nvSpPr>
        <p:spPr>
          <a:xfrm>
            <a:off x="394651" y="4162593"/>
            <a:ext cx="6882503" cy="81924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Content Placeholder 4">
            <a:extLst>
              <a:ext uri="{FF2B5EF4-FFF2-40B4-BE49-F238E27FC236}">
                <a16:creationId xmlns:a16="http://schemas.microsoft.com/office/drawing/2014/main" id="{B060D26E-73AD-991B-C65E-5BC71EC07130}"/>
              </a:ext>
            </a:extLst>
          </p:cNvPr>
          <p:cNvSpPr txBox="1">
            <a:spLocks/>
          </p:cNvSpPr>
          <p:nvPr/>
        </p:nvSpPr>
        <p:spPr>
          <a:xfrm>
            <a:off x="4179000" y="1310132"/>
            <a:ext cx="3659187" cy="222929"/>
          </a:xfrm>
          <a:prstGeom prst="rect">
            <a:avLst/>
          </a:prstGeom>
        </p:spPr>
        <p:txBody>
          <a:bodyPr vert="horz" lIns="108000" tIns="0" rIns="0" bIns="0" rtlCol="0">
            <a:normAutofit/>
          </a:bodyPr>
          <a:lst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ZA" sz="1000" b="1" i="0" u="none" strike="noStrike" kern="1200" cap="none" spc="0" normalizeH="0" baseline="0" noProof="0" dirty="0">
                <a:ln>
                  <a:noFill/>
                </a:ln>
                <a:solidFill>
                  <a:srgbClr val="3F4746"/>
                </a:solidFill>
                <a:effectLst/>
                <a:uLnTx/>
                <a:uFillTx/>
                <a:latin typeface="Arial" panose="020B0604020202020204"/>
                <a:ea typeface="+mn-ea"/>
                <a:cs typeface="+mn-cs"/>
              </a:rPr>
              <a:t>Australia</a:t>
            </a:r>
          </a:p>
        </p:txBody>
      </p:sp>
      <p:sp>
        <p:nvSpPr>
          <p:cNvPr id="2" name="Title 1">
            <a:extLst>
              <a:ext uri="{FF2B5EF4-FFF2-40B4-BE49-F238E27FC236}">
                <a16:creationId xmlns:a16="http://schemas.microsoft.com/office/drawing/2014/main" id="{5B48B25F-EB71-27FD-490C-33593CB59B13}"/>
              </a:ext>
            </a:extLst>
          </p:cNvPr>
          <p:cNvSpPr>
            <a:spLocks noGrp="1"/>
          </p:cNvSpPr>
          <p:nvPr>
            <p:ph type="title"/>
          </p:nvPr>
        </p:nvSpPr>
        <p:spPr/>
        <p:txBody>
          <a:bodyPr/>
          <a:lstStyle/>
          <a:p>
            <a:r>
              <a:rPr lang="en-US" dirty="0"/>
              <a:t>Discovering, developing and delivering metals that sustain the world </a:t>
            </a:r>
            <a:endParaRPr lang="en-ZA" dirty="0"/>
          </a:p>
        </p:txBody>
      </p:sp>
      <p:sp>
        <p:nvSpPr>
          <p:cNvPr id="3" name="Slide Number Placeholder 2">
            <a:extLst>
              <a:ext uri="{FF2B5EF4-FFF2-40B4-BE49-F238E27FC236}">
                <a16:creationId xmlns:a16="http://schemas.microsoft.com/office/drawing/2014/main" id="{9615A697-ADBB-3320-0F6C-5C272AF79F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14" name="Content Placeholder 4">
            <a:extLst>
              <a:ext uri="{FF2B5EF4-FFF2-40B4-BE49-F238E27FC236}">
                <a16:creationId xmlns:a16="http://schemas.microsoft.com/office/drawing/2014/main" id="{CB229770-1D62-D955-12B6-C8555963F62F}"/>
              </a:ext>
            </a:extLst>
          </p:cNvPr>
          <p:cNvSpPr txBox="1">
            <a:spLocks/>
          </p:cNvSpPr>
          <p:nvPr/>
        </p:nvSpPr>
        <p:spPr>
          <a:xfrm>
            <a:off x="7950012" y="1310132"/>
            <a:ext cx="2376000" cy="222929"/>
          </a:xfrm>
          <a:prstGeom prst="rect">
            <a:avLst/>
          </a:prstGeom>
        </p:spPr>
        <p:txBody>
          <a:bodyPr vert="horz" lIns="108000" tIns="0" rIns="0" bIns="0" rtlCol="0">
            <a:normAutofit/>
          </a:bodyPr>
          <a:lst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ZA" sz="1000" b="1" i="0" u="none" strike="noStrike" kern="1200" cap="none" spc="0" normalizeH="0" baseline="0" noProof="0" dirty="0">
                <a:ln>
                  <a:noFill/>
                </a:ln>
                <a:solidFill>
                  <a:srgbClr val="3F4746"/>
                </a:solidFill>
                <a:effectLst/>
                <a:uLnTx/>
                <a:uFillTx/>
                <a:latin typeface="Arial" panose="020B0604020202020204"/>
                <a:ea typeface="+mn-ea"/>
                <a:cs typeface="+mn-cs"/>
              </a:rPr>
              <a:t>Papua New Guinea</a:t>
            </a:r>
          </a:p>
        </p:txBody>
      </p:sp>
      <p:pic>
        <p:nvPicPr>
          <p:cNvPr id="9" name="Graphic 8">
            <a:extLst>
              <a:ext uri="{FF2B5EF4-FFF2-40B4-BE49-F238E27FC236}">
                <a16:creationId xmlns:a16="http://schemas.microsoft.com/office/drawing/2014/main" id="{12D91FB7-B773-3867-F0DE-A1C95769C9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3189" y="1652120"/>
            <a:ext cx="2603965" cy="2437433"/>
          </a:xfrm>
          <a:prstGeom prst="rect">
            <a:avLst/>
          </a:prstGeom>
        </p:spPr>
      </p:pic>
      <p:pic>
        <p:nvPicPr>
          <p:cNvPr id="7" name="Graphic 6">
            <a:extLst>
              <a:ext uri="{FF2B5EF4-FFF2-40B4-BE49-F238E27FC236}">
                <a16:creationId xmlns:a16="http://schemas.microsoft.com/office/drawing/2014/main" id="{E79BF3EB-3E4A-6FAD-8316-BC236402A9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4432" y="1687457"/>
            <a:ext cx="3012726" cy="2043809"/>
          </a:xfrm>
          <a:prstGeom prst="rect">
            <a:avLst/>
          </a:prstGeom>
        </p:spPr>
      </p:pic>
      <p:sp>
        <p:nvSpPr>
          <p:cNvPr id="59" name="TextBox 58">
            <a:extLst>
              <a:ext uri="{FF2B5EF4-FFF2-40B4-BE49-F238E27FC236}">
                <a16:creationId xmlns:a16="http://schemas.microsoft.com/office/drawing/2014/main" id="{FBBD4805-7727-BD1B-4A4D-4572D2BEEC4F}"/>
              </a:ext>
            </a:extLst>
          </p:cNvPr>
          <p:cNvSpPr txBox="1"/>
          <p:nvPr/>
        </p:nvSpPr>
        <p:spPr>
          <a:xfrm>
            <a:off x="697396" y="4133346"/>
            <a:ext cx="65797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 mine with </a:t>
            </a:r>
            <a:r>
              <a:rPr kumimoji="0" lang="en-ZA" sz="4400" b="1" i="0" u="none" strike="noStrike" kern="1200" cap="none" spc="0" normalizeH="0" baseline="0" noProof="0" dirty="0">
                <a:ln>
                  <a:noFill/>
                </a:ln>
                <a:solidFill>
                  <a:srgbClr val="ED2124"/>
                </a:solidFill>
                <a:effectLst/>
                <a:uLnTx/>
                <a:uFillTx/>
                <a:latin typeface="Arial" panose="020B0604020202020204" pitchFamily="34" charset="0"/>
                <a:ea typeface="+mn-ea"/>
                <a:cs typeface="Arial" panose="020B0604020202020204" pitchFamily="34" charset="0"/>
              </a:rPr>
              <a:t>purpose</a:t>
            </a:r>
          </a:p>
        </p:txBody>
      </p:sp>
      <p:sp>
        <p:nvSpPr>
          <p:cNvPr id="10" name="Content Placeholder 4">
            <a:extLst>
              <a:ext uri="{FF2B5EF4-FFF2-40B4-BE49-F238E27FC236}">
                <a16:creationId xmlns:a16="http://schemas.microsoft.com/office/drawing/2014/main" id="{5700A4AA-BAB8-0C45-BE3D-C91229F2BB8F}"/>
              </a:ext>
            </a:extLst>
          </p:cNvPr>
          <p:cNvSpPr txBox="1">
            <a:spLocks/>
          </p:cNvSpPr>
          <p:nvPr/>
        </p:nvSpPr>
        <p:spPr>
          <a:xfrm>
            <a:off x="582801" y="1310132"/>
            <a:ext cx="3659187" cy="222929"/>
          </a:xfrm>
          <a:prstGeom prst="rect">
            <a:avLst/>
          </a:prstGeom>
        </p:spPr>
        <p:txBody>
          <a:bodyPr vert="horz" lIns="108000" tIns="0" rIns="0" bIns="0" rtlCol="0">
            <a:normAutofit/>
          </a:bodyPr>
          <a:lst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ZA" sz="1000" b="1" i="0" u="none" strike="noStrike" kern="1200" cap="none" spc="0" normalizeH="0" baseline="0" noProof="0" dirty="0">
                <a:ln>
                  <a:noFill/>
                </a:ln>
                <a:solidFill>
                  <a:srgbClr val="3F4746"/>
                </a:solidFill>
                <a:effectLst/>
                <a:uLnTx/>
                <a:uFillTx/>
                <a:latin typeface="Arial" panose="020B0604020202020204"/>
                <a:ea typeface="+mn-ea"/>
                <a:cs typeface="+mn-cs"/>
              </a:rPr>
              <a:t>South Africa</a:t>
            </a:r>
          </a:p>
        </p:txBody>
      </p:sp>
      <p:graphicFrame>
        <p:nvGraphicFramePr>
          <p:cNvPr id="43" name="Table 42">
            <a:extLst>
              <a:ext uri="{FF2B5EF4-FFF2-40B4-BE49-F238E27FC236}">
                <a16:creationId xmlns:a16="http://schemas.microsoft.com/office/drawing/2014/main" id="{022E4492-C85F-D17F-2582-B4993D3B1CA7}"/>
              </a:ext>
            </a:extLst>
          </p:cNvPr>
          <p:cNvGraphicFramePr>
            <a:graphicFrameLocks noGrp="1"/>
          </p:cNvGraphicFramePr>
          <p:nvPr/>
        </p:nvGraphicFramePr>
        <p:xfrm>
          <a:off x="363584" y="5279803"/>
          <a:ext cx="11397204" cy="1349280"/>
        </p:xfrm>
        <a:graphic>
          <a:graphicData uri="http://schemas.openxmlformats.org/drawingml/2006/table">
            <a:tbl>
              <a:tblPr firstRow="1" bandRow="1">
                <a:tableStyleId>{5C22544A-7EE6-4342-B048-85BDC9FD1C3A}</a:tableStyleId>
              </a:tblPr>
              <a:tblGrid>
                <a:gridCol w="1899534">
                  <a:extLst>
                    <a:ext uri="{9D8B030D-6E8A-4147-A177-3AD203B41FA5}">
                      <a16:colId xmlns:a16="http://schemas.microsoft.com/office/drawing/2014/main" val="4011195463"/>
                    </a:ext>
                  </a:extLst>
                </a:gridCol>
                <a:gridCol w="1899534">
                  <a:extLst>
                    <a:ext uri="{9D8B030D-6E8A-4147-A177-3AD203B41FA5}">
                      <a16:colId xmlns:a16="http://schemas.microsoft.com/office/drawing/2014/main" val="480815399"/>
                    </a:ext>
                  </a:extLst>
                </a:gridCol>
                <a:gridCol w="1899534">
                  <a:extLst>
                    <a:ext uri="{9D8B030D-6E8A-4147-A177-3AD203B41FA5}">
                      <a16:colId xmlns:a16="http://schemas.microsoft.com/office/drawing/2014/main" val="917119449"/>
                    </a:ext>
                  </a:extLst>
                </a:gridCol>
                <a:gridCol w="1899534">
                  <a:extLst>
                    <a:ext uri="{9D8B030D-6E8A-4147-A177-3AD203B41FA5}">
                      <a16:colId xmlns:a16="http://schemas.microsoft.com/office/drawing/2014/main" val="69952063"/>
                    </a:ext>
                  </a:extLst>
                </a:gridCol>
                <a:gridCol w="1899534">
                  <a:extLst>
                    <a:ext uri="{9D8B030D-6E8A-4147-A177-3AD203B41FA5}">
                      <a16:colId xmlns:a16="http://schemas.microsoft.com/office/drawing/2014/main" val="732031133"/>
                    </a:ext>
                  </a:extLst>
                </a:gridCol>
                <a:gridCol w="1899534">
                  <a:extLst>
                    <a:ext uri="{9D8B030D-6E8A-4147-A177-3AD203B41FA5}">
                      <a16:colId xmlns:a16="http://schemas.microsoft.com/office/drawing/2014/main" val="4099322772"/>
                    </a:ext>
                  </a:extLst>
                </a:gridCol>
              </a:tblGrid>
              <a:tr h="1171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50000"/>
                              <a:lumOff val="50000"/>
                            </a:schemeClr>
                          </a:solidFill>
                          <a:effectLst/>
                          <a:uLnTx/>
                          <a:uFillTx/>
                          <a:latin typeface="+mn-lt"/>
                          <a:ea typeface="+mn-ea"/>
                          <a:cs typeface="+mn-cs"/>
                        </a:rPr>
                        <a:t>Embedded sustainability </a:t>
                      </a:r>
                    </a:p>
                    <a:p>
                      <a:endParaRPr lang="en-ZA" sz="1200" b="1" dirty="0">
                        <a:solidFill>
                          <a:schemeClr val="tx1">
                            <a:lumMod val="50000"/>
                            <a:lumOff val="50000"/>
                          </a:schemeClr>
                        </a:solidFill>
                      </a:endParaRPr>
                    </a:p>
                  </a:txBody>
                  <a:tcPr marL="792000" marR="36000" marT="216000" marB="36000">
                    <a:lnL w="12700" cmpd="sng">
                      <a:noFill/>
                    </a:lnL>
                    <a:lnR w="38100" cap="flat" cmpd="sng" algn="ctr">
                      <a:solidFill>
                        <a:srgbClr val="EBEBEB"/>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ZA" sz="1200" b="1" dirty="0">
                          <a:solidFill>
                            <a:schemeClr val="tx1">
                              <a:lumMod val="50000"/>
                              <a:lumOff val="50000"/>
                            </a:schemeClr>
                          </a:solidFill>
                        </a:rPr>
                        <a:t>Disciplined, effective capital </a:t>
                      </a:r>
                      <a:br>
                        <a:rPr lang="en-ZA" sz="1200" b="1" dirty="0">
                          <a:solidFill>
                            <a:schemeClr val="tx1">
                              <a:lumMod val="50000"/>
                              <a:lumOff val="50000"/>
                            </a:schemeClr>
                          </a:solidFill>
                        </a:rPr>
                      </a:br>
                      <a:r>
                        <a:rPr lang="en-ZA" sz="1200" b="1" dirty="0">
                          <a:solidFill>
                            <a:schemeClr val="tx1">
                              <a:lumMod val="50000"/>
                              <a:lumOff val="50000"/>
                            </a:schemeClr>
                          </a:solidFill>
                        </a:rPr>
                        <a:t>allocation</a:t>
                      </a:r>
                    </a:p>
                    <a:p>
                      <a:endParaRPr lang="en-ZA" sz="1200" b="1" dirty="0">
                        <a:solidFill>
                          <a:schemeClr val="tx1">
                            <a:lumMod val="50000"/>
                            <a:lumOff val="50000"/>
                          </a:schemeClr>
                        </a:solidFill>
                      </a:endParaRPr>
                    </a:p>
                  </a:txBody>
                  <a:tcPr marL="792000" marR="36000" marT="216000" marB="36000">
                    <a:lnL w="38100" cap="flat" cmpd="sng" algn="ctr">
                      <a:solidFill>
                        <a:srgbClr val="EBEBEB"/>
                      </a:solidFill>
                      <a:prstDash val="solid"/>
                      <a:round/>
                      <a:headEnd type="none" w="med" len="med"/>
                      <a:tailEnd type="none" w="med" len="med"/>
                    </a:lnL>
                    <a:lnR w="38100" cap="flat" cmpd="sng" algn="ctr">
                      <a:solidFill>
                        <a:srgbClr val="EBEBEB"/>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ZA" sz="1200" b="1" dirty="0">
                          <a:solidFill>
                            <a:schemeClr val="tx1">
                              <a:lumMod val="50000"/>
                              <a:lumOff val="50000"/>
                            </a:schemeClr>
                          </a:solidFill>
                        </a:rPr>
                        <a:t>Higher-grade, long-life gold assets and adding copper</a:t>
                      </a:r>
                    </a:p>
                  </a:txBody>
                  <a:tcPr marL="792000" marR="36000" marT="216000" marB="36000">
                    <a:lnL w="38100" cap="flat" cmpd="sng" algn="ctr">
                      <a:solidFill>
                        <a:srgbClr val="EBEBEB"/>
                      </a:solidFill>
                      <a:prstDash val="solid"/>
                      <a:round/>
                      <a:headEnd type="none" w="med" len="med"/>
                      <a:tailEnd type="none" w="med" len="med"/>
                    </a:lnL>
                    <a:lnR w="38100" cap="flat" cmpd="sng" algn="ctr">
                      <a:solidFill>
                        <a:srgbClr val="EBEBEB"/>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ZA" sz="1200" b="1" dirty="0">
                          <a:solidFill>
                            <a:schemeClr val="tx1">
                              <a:lumMod val="50000"/>
                              <a:lumOff val="50000"/>
                            </a:schemeClr>
                          </a:solidFill>
                        </a:rPr>
                        <a:t>Operational </a:t>
                      </a:r>
                      <a:br>
                        <a:rPr lang="en-ZA" sz="1200" b="1" dirty="0">
                          <a:solidFill>
                            <a:schemeClr val="tx1">
                              <a:lumMod val="50000"/>
                              <a:lumOff val="50000"/>
                            </a:schemeClr>
                          </a:solidFill>
                        </a:rPr>
                      </a:br>
                      <a:r>
                        <a:rPr lang="en-ZA" sz="1200" b="1" dirty="0">
                          <a:solidFill>
                            <a:schemeClr val="tx1">
                              <a:lumMod val="50000"/>
                              <a:lumOff val="50000"/>
                            </a:schemeClr>
                          </a:solidFill>
                        </a:rPr>
                        <a:t>excellence </a:t>
                      </a:r>
                    </a:p>
                    <a:p>
                      <a:endParaRPr lang="en-ZA" sz="1200" b="1" dirty="0">
                        <a:solidFill>
                          <a:schemeClr val="tx1">
                            <a:lumMod val="50000"/>
                            <a:lumOff val="50000"/>
                          </a:schemeClr>
                        </a:solidFill>
                      </a:endParaRPr>
                    </a:p>
                  </a:txBody>
                  <a:tcPr marL="792000" marR="36000" marT="216000" marB="36000">
                    <a:lnL w="38100" cap="flat" cmpd="sng" algn="ctr">
                      <a:solidFill>
                        <a:srgbClr val="EBEBEB"/>
                      </a:solidFill>
                      <a:prstDash val="solid"/>
                      <a:round/>
                      <a:headEnd type="none" w="med" len="med"/>
                      <a:tailEnd type="none" w="med" len="med"/>
                    </a:lnL>
                    <a:lnR w="38100" cap="flat" cmpd="sng" algn="ctr">
                      <a:solidFill>
                        <a:srgbClr val="EBEBEB"/>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ZA" sz="1200" b="1" dirty="0">
                          <a:solidFill>
                            <a:schemeClr val="tx1">
                              <a:lumMod val="50000"/>
                              <a:lumOff val="50000"/>
                            </a:schemeClr>
                          </a:solidFill>
                        </a:rPr>
                        <a:t>Deliver</a:t>
                      </a:r>
                      <a:br>
                        <a:rPr lang="en-ZA" sz="1200" b="1" dirty="0">
                          <a:solidFill>
                            <a:schemeClr val="tx1">
                              <a:lumMod val="50000"/>
                              <a:lumOff val="50000"/>
                            </a:schemeClr>
                          </a:solidFill>
                        </a:rPr>
                      </a:br>
                      <a:r>
                        <a:rPr lang="en-ZA" sz="1200" b="1" dirty="0">
                          <a:solidFill>
                            <a:schemeClr val="tx1">
                              <a:lumMod val="50000"/>
                              <a:lumOff val="50000"/>
                            </a:schemeClr>
                          </a:solidFill>
                        </a:rPr>
                        <a:t>cash flows through cycles</a:t>
                      </a:r>
                    </a:p>
                  </a:txBody>
                  <a:tcPr marL="792000" marR="36000" marT="216000" marB="36000">
                    <a:lnL w="38100" cap="flat" cmpd="sng" algn="ctr">
                      <a:solidFill>
                        <a:srgbClr val="EBEBEB"/>
                      </a:solidFill>
                      <a:prstDash val="solid"/>
                      <a:round/>
                      <a:headEnd type="none" w="med" len="med"/>
                      <a:tailEnd type="none" w="med" len="med"/>
                    </a:lnL>
                    <a:lnR w="38100" cap="flat" cmpd="sng" algn="ctr">
                      <a:solidFill>
                        <a:srgbClr val="EBEBEB"/>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ZA" sz="1200" b="1" dirty="0">
                          <a:solidFill>
                            <a:schemeClr val="tx1">
                              <a:lumMod val="50000"/>
                              <a:lumOff val="50000"/>
                            </a:schemeClr>
                          </a:solidFill>
                        </a:rPr>
                        <a:t>Value-accretive acquisition that enhance portfolio</a:t>
                      </a:r>
                    </a:p>
                    <a:p>
                      <a:endParaRPr lang="en-ZA" sz="1200" b="1" dirty="0">
                        <a:solidFill>
                          <a:schemeClr val="tx1">
                            <a:lumMod val="50000"/>
                            <a:lumOff val="50000"/>
                          </a:schemeClr>
                        </a:solidFill>
                      </a:endParaRPr>
                    </a:p>
                  </a:txBody>
                  <a:tcPr marL="792000" marR="36000" marT="216000" marB="36000">
                    <a:lnL w="38100" cap="flat" cmpd="sng" algn="ctr">
                      <a:solidFill>
                        <a:srgbClr val="EBEBEB"/>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289828826"/>
                  </a:ext>
                </a:extLst>
              </a:tr>
            </a:tbl>
          </a:graphicData>
        </a:graphic>
      </p:graphicFrame>
      <p:grpSp>
        <p:nvGrpSpPr>
          <p:cNvPr id="12" name="Group 11">
            <a:extLst>
              <a:ext uri="{FF2B5EF4-FFF2-40B4-BE49-F238E27FC236}">
                <a16:creationId xmlns:a16="http://schemas.microsoft.com/office/drawing/2014/main" id="{230046E3-5F8E-A622-C287-25DE01F354BC}"/>
              </a:ext>
            </a:extLst>
          </p:cNvPr>
          <p:cNvGrpSpPr/>
          <p:nvPr/>
        </p:nvGrpSpPr>
        <p:grpSpPr>
          <a:xfrm>
            <a:off x="582801" y="5466568"/>
            <a:ext cx="9952728" cy="589572"/>
            <a:chOff x="559575" y="1245375"/>
            <a:chExt cx="9952728" cy="589572"/>
          </a:xfrm>
        </p:grpSpPr>
        <p:pic>
          <p:nvPicPr>
            <p:cNvPr id="17" name="Graphic 16">
              <a:extLst>
                <a:ext uri="{FF2B5EF4-FFF2-40B4-BE49-F238E27FC236}">
                  <a16:creationId xmlns:a16="http://schemas.microsoft.com/office/drawing/2014/main" id="{B3F96C0B-01D5-2F77-12CC-094A5DC5BE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9680" y="1294122"/>
              <a:ext cx="687218" cy="491658"/>
            </a:xfrm>
            <a:prstGeom prst="rect">
              <a:avLst/>
            </a:prstGeom>
          </p:spPr>
        </p:pic>
        <p:pic>
          <p:nvPicPr>
            <p:cNvPr id="28" name="Graphic 27">
              <a:extLst>
                <a:ext uri="{FF2B5EF4-FFF2-40B4-BE49-F238E27FC236}">
                  <a16:creationId xmlns:a16="http://schemas.microsoft.com/office/drawing/2014/main" id="{AE42C147-8B5D-BC09-F3EA-2306A084EE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92237" y="1251333"/>
              <a:ext cx="577236" cy="577236"/>
            </a:xfrm>
            <a:prstGeom prst="rect">
              <a:avLst/>
            </a:prstGeom>
          </p:spPr>
        </p:pic>
        <p:pic>
          <p:nvPicPr>
            <p:cNvPr id="29" name="Graphic 28">
              <a:extLst>
                <a:ext uri="{FF2B5EF4-FFF2-40B4-BE49-F238E27FC236}">
                  <a16:creationId xmlns:a16="http://schemas.microsoft.com/office/drawing/2014/main" id="{C2723BE0-80F3-2203-9953-B2C43EE9B2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87466" y="1326675"/>
              <a:ext cx="565037" cy="400663"/>
            </a:xfrm>
            <a:prstGeom prst="rect">
              <a:avLst/>
            </a:prstGeom>
          </p:spPr>
        </p:pic>
        <p:pic>
          <p:nvPicPr>
            <p:cNvPr id="30" name="Graphic 29">
              <a:extLst>
                <a:ext uri="{FF2B5EF4-FFF2-40B4-BE49-F238E27FC236}">
                  <a16:creationId xmlns:a16="http://schemas.microsoft.com/office/drawing/2014/main" id="{D55D6F80-72E4-7AA5-25ED-60F25C93057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05006" y="1245375"/>
              <a:ext cx="675538" cy="481400"/>
            </a:xfrm>
            <a:prstGeom prst="rect">
              <a:avLst/>
            </a:prstGeom>
          </p:spPr>
        </p:pic>
        <p:pic>
          <p:nvPicPr>
            <p:cNvPr id="32" name="Graphic 31">
              <a:extLst>
                <a:ext uri="{FF2B5EF4-FFF2-40B4-BE49-F238E27FC236}">
                  <a16:creationId xmlns:a16="http://schemas.microsoft.com/office/drawing/2014/main" id="{AF4AEB97-7CB5-7D1F-2EBD-FA72B41BE8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47266" y="1269910"/>
              <a:ext cx="565037" cy="565037"/>
            </a:xfrm>
            <a:prstGeom prst="rect">
              <a:avLst/>
            </a:prstGeom>
          </p:spPr>
        </p:pic>
        <p:pic>
          <p:nvPicPr>
            <p:cNvPr id="26" name="Graphic 25">
              <a:extLst>
                <a:ext uri="{FF2B5EF4-FFF2-40B4-BE49-F238E27FC236}">
                  <a16:creationId xmlns:a16="http://schemas.microsoft.com/office/drawing/2014/main" id="{F8A4EDDF-A2A2-5945-5787-F06F0004064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9575" y="1245375"/>
              <a:ext cx="480371" cy="569742"/>
            </a:xfrm>
            <a:prstGeom prst="rect">
              <a:avLst/>
            </a:prstGeom>
          </p:spPr>
        </p:pic>
      </p:grpSp>
      <p:grpSp>
        <p:nvGrpSpPr>
          <p:cNvPr id="8" name="Group 7">
            <a:extLst>
              <a:ext uri="{FF2B5EF4-FFF2-40B4-BE49-F238E27FC236}">
                <a16:creationId xmlns:a16="http://schemas.microsoft.com/office/drawing/2014/main" id="{A3501C7C-8EDD-D61F-8C9E-3A67C073749F}"/>
              </a:ext>
            </a:extLst>
          </p:cNvPr>
          <p:cNvGrpSpPr/>
          <p:nvPr/>
        </p:nvGrpSpPr>
        <p:grpSpPr>
          <a:xfrm>
            <a:off x="7636246" y="3931254"/>
            <a:ext cx="3362814" cy="1295002"/>
            <a:chOff x="8192059" y="3931254"/>
            <a:chExt cx="3362814" cy="1295002"/>
          </a:xfrm>
        </p:grpSpPr>
        <p:sp>
          <p:nvSpPr>
            <p:cNvPr id="33" name="TextBox 32">
              <a:extLst>
                <a:ext uri="{FF2B5EF4-FFF2-40B4-BE49-F238E27FC236}">
                  <a16:creationId xmlns:a16="http://schemas.microsoft.com/office/drawing/2014/main" id="{6A8F826B-A8F7-9D0F-8233-298764432349}"/>
                </a:ext>
              </a:extLst>
            </p:cNvPr>
            <p:cNvSpPr txBox="1"/>
            <p:nvPr/>
          </p:nvSpPr>
          <p:spPr>
            <a:xfrm>
              <a:off x="8392377" y="3931254"/>
              <a:ext cx="1257682"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8B8B8B"/>
                  </a:solidFill>
                  <a:effectLst/>
                  <a:uLnTx/>
                  <a:uFillTx/>
                  <a:latin typeface="Arial" panose="020B0604020202020204"/>
                  <a:ea typeface="+mn-ea"/>
                  <a:cs typeface="+mn-cs"/>
                </a:rPr>
                <a:t>SA underground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8B8B8B"/>
                  </a:solidFill>
                  <a:effectLst/>
                  <a:uLnTx/>
                  <a:uFillTx/>
                  <a:latin typeface="Arial" panose="020B0604020202020204"/>
                  <a:ea typeface="+mn-ea"/>
                  <a:cs typeface="+mn-cs"/>
                </a:rPr>
                <a:t>high-grade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8B8B8B"/>
                  </a:solidFill>
                  <a:effectLst/>
                  <a:uLnTx/>
                  <a:uFillTx/>
                  <a:latin typeface="Arial" panose="020B0604020202020204"/>
                  <a:ea typeface="+mn-ea"/>
                  <a:cs typeface="+mn-cs"/>
                </a:rPr>
                <a:t>operations</a:t>
              </a:r>
              <a:endParaRPr kumimoji="0" lang="en-ZA" sz="1050" b="1" i="0" u="none" strike="noStrike" kern="1200" cap="none" spc="0" normalizeH="0" baseline="0" noProof="0" dirty="0">
                <a:ln>
                  <a:noFill/>
                </a:ln>
                <a:solidFill>
                  <a:srgbClr val="8B8B8B"/>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38FEE830-684F-6C55-B3DD-9E197C7D31A2}"/>
                </a:ext>
              </a:extLst>
            </p:cNvPr>
            <p:cNvSpPr txBox="1"/>
            <p:nvPr/>
          </p:nvSpPr>
          <p:spPr>
            <a:xfrm>
              <a:off x="8442936" y="4649175"/>
              <a:ext cx="125898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C3996B"/>
                  </a:solidFill>
                  <a:effectLst/>
                  <a:uLnTx/>
                  <a:uFillTx/>
                  <a:latin typeface="Arial" panose="020B0604020202020204"/>
                  <a:ea typeface="+mn-ea"/>
                  <a:cs typeface="+mn-cs"/>
                </a:rPr>
                <a:t>Surface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C3996B"/>
                  </a:solidFill>
                  <a:effectLst/>
                  <a:uLnTx/>
                  <a:uFillTx/>
                  <a:latin typeface="Arial" panose="020B0604020202020204"/>
                  <a:ea typeface="+mn-ea"/>
                  <a:cs typeface="+mn-cs"/>
                </a:rPr>
                <a:t>operations</a:t>
              </a:r>
              <a:endParaRPr kumimoji="0" lang="en-ZA" sz="1050" b="1" i="0" u="none" strike="noStrike" kern="1200" cap="none" spc="0" normalizeH="0" baseline="0" noProof="0" dirty="0">
                <a:ln>
                  <a:noFill/>
                </a:ln>
                <a:solidFill>
                  <a:srgbClr val="C3996B"/>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2887FE40-B4CD-707A-9EE8-30F32CD0B63C}"/>
                </a:ext>
              </a:extLst>
            </p:cNvPr>
            <p:cNvSpPr txBox="1"/>
            <p:nvPr/>
          </p:nvSpPr>
          <p:spPr>
            <a:xfrm>
              <a:off x="9899689" y="4649175"/>
              <a:ext cx="1655184"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3F4746"/>
                  </a:solidFill>
                  <a:effectLst/>
                  <a:uLnTx/>
                  <a:uFillTx/>
                  <a:latin typeface="Arial" panose="020B0604020202020204"/>
                  <a:ea typeface="+mn-ea"/>
                  <a:cs typeface="+mn-cs"/>
                </a:rPr>
                <a:t>International </a:t>
              </a:r>
              <a:br>
                <a:rPr kumimoji="0" lang="en-US" sz="1050" b="1" i="0" u="none" strike="noStrike" kern="1200" cap="none" spc="0" normalizeH="0" baseline="0" noProof="0" dirty="0">
                  <a:ln>
                    <a:noFill/>
                  </a:ln>
                  <a:solidFill>
                    <a:srgbClr val="3F4746"/>
                  </a:solidFill>
                  <a:effectLst/>
                  <a:uLnTx/>
                  <a:uFillTx/>
                  <a:latin typeface="Arial" panose="020B0604020202020204"/>
                  <a:ea typeface="+mn-ea"/>
                  <a:cs typeface="+mn-cs"/>
                </a:rPr>
              </a:br>
              <a:r>
                <a:rPr kumimoji="0" lang="en-US" sz="1050" b="1" i="0" u="none" strike="noStrike" kern="1200" cap="none" spc="0" normalizeH="0" baseline="0" noProof="0" dirty="0">
                  <a:ln>
                    <a:noFill/>
                  </a:ln>
                  <a:solidFill>
                    <a:srgbClr val="3F4746"/>
                  </a:solidFill>
                  <a:effectLst/>
                  <a:uLnTx/>
                  <a:uFillTx/>
                  <a:latin typeface="Arial" panose="020B0604020202020204"/>
                  <a:ea typeface="+mn-ea"/>
                  <a:cs typeface="+mn-cs"/>
                </a:rPr>
                <a:t>copper-gold growth projects</a:t>
              </a:r>
              <a:endParaRPr kumimoji="0" lang="en-ZA" sz="1050" b="1" i="0" u="none" strike="noStrike" kern="1200" cap="none" spc="0" normalizeH="0" baseline="0" noProof="0" dirty="0">
                <a:ln>
                  <a:noFill/>
                </a:ln>
                <a:solidFill>
                  <a:srgbClr val="3F4746"/>
                </a:solidFill>
                <a:effectLst/>
                <a:uLnTx/>
                <a:uFillTx/>
                <a:latin typeface="Arial" panose="020B0604020202020204"/>
                <a:ea typeface="+mn-ea"/>
                <a:cs typeface="+mn-cs"/>
              </a:endParaRPr>
            </a:p>
          </p:txBody>
        </p:sp>
        <p:pic>
          <p:nvPicPr>
            <p:cNvPr id="36" name="Graphic 53">
              <a:extLst>
                <a:ext uri="{FF2B5EF4-FFF2-40B4-BE49-F238E27FC236}">
                  <a16:creationId xmlns:a16="http://schemas.microsoft.com/office/drawing/2014/main" id="{6EC67043-C4C3-EFF1-03D5-76C5CD3F771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757868" y="4727908"/>
              <a:ext cx="112014" cy="174879"/>
            </a:xfrm>
            <a:prstGeom prst="rect">
              <a:avLst/>
            </a:prstGeom>
          </p:spPr>
        </p:pic>
        <p:pic>
          <p:nvPicPr>
            <p:cNvPr id="37" name="Graphic 52">
              <a:extLst>
                <a:ext uri="{FF2B5EF4-FFF2-40B4-BE49-F238E27FC236}">
                  <a16:creationId xmlns:a16="http://schemas.microsoft.com/office/drawing/2014/main" id="{34C5741C-0B80-3EB9-35A0-76826A767D2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280120" y="4727908"/>
              <a:ext cx="112014" cy="174879"/>
            </a:xfrm>
            <a:prstGeom prst="rect">
              <a:avLst/>
            </a:prstGeom>
          </p:spPr>
        </p:pic>
        <p:pic>
          <p:nvPicPr>
            <p:cNvPr id="38" name="Graphic 50">
              <a:extLst>
                <a:ext uri="{FF2B5EF4-FFF2-40B4-BE49-F238E27FC236}">
                  <a16:creationId xmlns:a16="http://schemas.microsoft.com/office/drawing/2014/main" id="{AD8BC6C4-56B3-3907-E4A8-9A4B1E15908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757868" y="4035839"/>
              <a:ext cx="112014" cy="174879"/>
            </a:xfrm>
            <a:prstGeom prst="rect">
              <a:avLst/>
            </a:prstGeom>
          </p:spPr>
        </p:pic>
        <p:pic>
          <p:nvPicPr>
            <p:cNvPr id="39" name="Graphic 45">
              <a:extLst>
                <a:ext uri="{FF2B5EF4-FFF2-40B4-BE49-F238E27FC236}">
                  <a16:creationId xmlns:a16="http://schemas.microsoft.com/office/drawing/2014/main" id="{00EE7D83-EA0B-8874-6EF9-A1D6026EF9A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280120" y="4035839"/>
              <a:ext cx="112014" cy="174879"/>
            </a:xfrm>
            <a:prstGeom prst="rect">
              <a:avLst/>
            </a:prstGeom>
          </p:spPr>
        </p:pic>
        <p:sp>
          <p:nvSpPr>
            <p:cNvPr id="42" name="TextBox 41">
              <a:extLst>
                <a:ext uri="{FF2B5EF4-FFF2-40B4-BE49-F238E27FC236}">
                  <a16:creationId xmlns:a16="http://schemas.microsoft.com/office/drawing/2014/main" id="{38FEE830-684F-6C55-B3DD-9E197C7D31A2}"/>
                </a:ext>
              </a:extLst>
            </p:cNvPr>
            <p:cNvSpPr txBox="1"/>
            <p:nvPr/>
          </p:nvSpPr>
          <p:spPr>
            <a:xfrm>
              <a:off x="9869882" y="3931254"/>
              <a:ext cx="1533741"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D2124"/>
                  </a:solidFill>
                  <a:effectLst/>
                  <a:uLnTx/>
                  <a:uFillTx/>
                  <a:latin typeface="Arial" panose="020B0604020202020204"/>
                  <a:ea typeface="+mn-ea"/>
                  <a:cs typeface="+mn-cs"/>
                </a:rPr>
                <a:t>SA underground optimised </a:t>
              </a:r>
              <a:endParaRPr kumimoji="0" lang="en-ZA" sz="1050" b="1" i="0" u="none" strike="noStrike" kern="1200" cap="none" spc="0" normalizeH="0" baseline="0" noProof="0" dirty="0">
                <a:ln>
                  <a:noFill/>
                </a:ln>
                <a:solidFill>
                  <a:srgbClr val="ED2124"/>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530B6CCD-6311-2C7A-9008-17A7CD75E398}"/>
                </a:ext>
              </a:extLst>
            </p:cNvPr>
            <p:cNvCxnSpPr>
              <a:cxnSpLocks/>
            </p:cNvCxnSpPr>
            <p:nvPr/>
          </p:nvCxnSpPr>
          <p:spPr>
            <a:xfrm>
              <a:off x="9650059" y="3999160"/>
              <a:ext cx="0" cy="111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E97A5A7-BACE-FD3F-3791-C5EB56EBBECB}"/>
                </a:ext>
              </a:extLst>
            </p:cNvPr>
            <p:cNvCxnSpPr>
              <a:cxnSpLocks/>
            </p:cNvCxnSpPr>
            <p:nvPr/>
          </p:nvCxnSpPr>
          <p:spPr>
            <a:xfrm rot="16200000">
              <a:off x="9650059" y="3099161"/>
              <a:ext cx="0" cy="291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157C1B28-45B0-9884-C376-65A7D8124061}"/>
              </a:ext>
            </a:extLst>
          </p:cNvPr>
          <p:cNvSpPr txBox="1"/>
          <p:nvPr/>
        </p:nvSpPr>
        <p:spPr>
          <a:xfrm>
            <a:off x="428627" y="681762"/>
            <a:ext cx="818889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a:ea typeface="+mn-ea"/>
                <a:cs typeface="+mn-cs"/>
              </a:rPr>
              <a:t>Our value proposition: Gold mining specialists with a growing international copper footprint</a:t>
            </a:r>
            <a:endParaRPr kumimoji="0" lang="en-ZA"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FAA6DA0E-B132-D372-B059-03E067B8E87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91677" y="1498215"/>
            <a:ext cx="2740217" cy="2422292"/>
          </a:xfrm>
          <a:prstGeom prst="rect">
            <a:avLst/>
          </a:prstGeom>
        </p:spPr>
      </p:pic>
      <p:sp>
        <p:nvSpPr>
          <p:cNvPr id="16" name="TextBox 15">
            <a:extLst>
              <a:ext uri="{FF2B5EF4-FFF2-40B4-BE49-F238E27FC236}">
                <a16:creationId xmlns:a16="http://schemas.microsoft.com/office/drawing/2014/main" id="{F6367F49-A488-DAE0-FCB1-EE202FD52FCA}"/>
              </a:ext>
            </a:extLst>
          </p:cNvPr>
          <p:cNvSpPr txBox="1">
            <a:spLocks noGrp="1" noRot="1" noMove="1" noResize="1" noEditPoints="1" noAdjustHandles="1" noChangeArrowheads="1" noChangeShapeType="1"/>
          </p:cNvSpPr>
          <p:nvPr/>
        </p:nvSpPr>
        <p:spPr>
          <a:xfrm>
            <a:off x="6965341" y="2897092"/>
            <a:ext cx="15327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4746"/>
                </a:solidFill>
                <a:effectLst/>
                <a:uLnTx/>
                <a:uFillTx/>
                <a:latin typeface="Arial" panose="020B0604020202020204"/>
                <a:ea typeface="+mn-ea"/>
                <a:cs typeface="+mn-cs"/>
              </a:rPr>
              <a:t>Pending MAC Copper transaction finalisation</a:t>
            </a:r>
            <a:endParaRPr kumimoji="0" lang="en-ZA" sz="9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18" name="Teardrop 17">
            <a:extLst>
              <a:ext uri="{FF2B5EF4-FFF2-40B4-BE49-F238E27FC236}">
                <a16:creationId xmlns:a16="http://schemas.microsoft.com/office/drawing/2014/main" id="{26AEE5A1-4EF6-81A7-8D85-FCA613565637}"/>
              </a:ext>
            </a:extLst>
          </p:cNvPr>
          <p:cNvSpPr>
            <a:spLocks noGrp="1" noRot="1" noChangeAspect="1" noMove="1" noResize="1" noEditPoints="1" noAdjustHandles="1" noChangeArrowheads="1" noChangeShapeType="1"/>
          </p:cNvSpPr>
          <p:nvPr/>
        </p:nvSpPr>
        <p:spPr>
          <a:xfrm rot="8220000">
            <a:off x="6893341" y="2883583"/>
            <a:ext cx="144000" cy="144000"/>
          </a:xfrm>
          <a:prstGeom prst="teardrop">
            <a:avLst>
              <a:gd name="adj" fmla="val 149927"/>
            </a:avLst>
          </a:prstGeom>
          <a:pattFill prst="pct30">
            <a:fgClr>
              <a:schemeClr val="tx2"/>
            </a:fgClr>
            <a:bgClr>
              <a:schemeClr val="bg1"/>
            </a:bgClr>
          </a:patt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ardrop 18">
            <a:extLst>
              <a:ext uri="{FF2B5EF4-FFF2-40B4-BE49-F238E27FC236}">
                <a16:creationId xmlns:a16="http://schemas.microsoft.com/office/drawing/2014/main" id="{E9526EF8-7BD1-95FA-7775-1C684DF84994}"/>
              </a:ext>
            </a:extLst>
          </p:cNvPr>
          <p:cNvSpPr>
            <a:spLocks noGrp="1" noRot="1" noChangeAspect="1" noMove="1" noResize="1" noEditPoints="1" noAdjustHandles="1" noChangeArrowheads="1" noChangeShapeType="1"/>
          </p:cNvSpPr>
          <p:nvPr/>
        </p:nvSpPr>
        <p:spPr>
          <a:xfrm rot="8220000">
            <a:off x="6360673" y="1976153"/>
            <a:ext cx="144000" cy="144000"/>
          </a:xfrm>
          <a:prstGeom prst="teardrop">
            <a:avLst>
              <a:gd name="adj" fmla="val 149927"/>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ardrop 19">
            <a:extLst>
              <a:ext uri="{FF2B5EF4-FFF2-40B4-BE49-F238E27FC236}">
                <a16:creationId xmlns:a16="http://schemas.microsoft.com/office/drawing/2014/main" id="{7729A0D7-994B-860F-F66D-5FF2254046EF}"/>
              </a:ext>
            </a:extLst>
          </p:cNvPr>
          <p:cNvSpPr>
            <a:spLocks noGrp="1" noRot="1" noChangeAspect="1" noMove="1" noResize="1" noEditPoints="1" noAdjustHandles="1" noChangeArrowheads="1" noChangeShapeType="1"/>
          </p:cNvSpPr>
          <p:nvPr/>
        </p:nvSpPr>
        <p:spPr>
          <a:xfrm rot="8220000">
            <a:off x="9397438" y="2417088"/>
            <a:ext cx="144000" cy="144000"/>
          </a:xfrm>
          <a:prstGeom prst="teardrop">
            <a:avLst>
              <a:gd name="adj" fmla="val 149927"/>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ardrop 20">
            <a:extLst>
              <a:ext uri="{FF2B5EF4-FFF2-40B4-BE49-F238E27FC236}">
                <a16:creationId xmlns:a16="http://schemas.microsoft.com/office/drawing/2014/main" id="{B13F0FAB-7CAF-D145-8F64-C11189464AD1}"/>
              </a:ext>
            </a:extLst>
          </p:cNvPr>
          <p:cNvSpPr>
            <a:spLocks noGrp="1" noRot="1" noChangeAspect="1" noMove="1" noResize="1" noEditPoints="1" noAdjustHandles="1" noChangeArrowheads="1" noChangeShapeType="1"/>
          </p:cNvSpPr>
          <p:nvPr/>
        </p:nvSpPr>
        <p:spPr>
          <a:xfrm rot="8220000">
            <a:off x="9459851" y="2516959"/>
            <a:ext cx="144000" cy="144000"/>
          </a:xfrm>
          <a:prstGeom prst="teardrop">
            <a:avLst>
              <a:gd name="adj" fmla="val 149927"/>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ardrop 21">
            <a:extLst>
              <a:ext uri="{FF2B5EF4-FFF2-40B4-BE49-F238E27FC236}">
                <a16:creationId xmlns:a16="http://schemas.microsoft.com/office/drawing/2014/main" id="{F7CF44A8-C410-2C7D-1AA9-F3EA116F5AEF}"/>
              </a:ext>
            </a:extLst>
          </p:cNvPr>
          <p:cNvSpPr>
            <a:spLocks noGrp="1" noRot="1" noChangeAspect="1" noMove="1" noResize="1" noEditPoints="1" noAdjustHandles="1" noChangeArrowheads="1" noChangeShapeType="1"/>
          </p:cNvSpPr>
          <p:nvPr/>
        </p:nvSpPr>
        <p:spPr>
          <a:xfrm rot="8220000">
            <a:off x="2364102" y="2006483"/>
            <a:ext cx="143806" cy="143806"/>
          </a:xfrm>
          <a:prstGeom prst="teardrop">
            <a:avLst>
              <a:gd name="adj" fmla="val 149927"/>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Teardrop 26">
            <a:extLst>
              <a:ext uri="{FF2B5EF4-FFF2-40B4-BE49-F238E27FC236}">
                <a16:creationId xmlns:a16="http://schemas.microsoft.com/office/drawing/2014/main" id="{C4F1AD4F-ED0D-F362-D2F4-0A5281CE0425}"/>
              </a:ext>
            </a:extLst>
          </p:cNvPr>
          <p:cNvSpPr>
            <a:spLocks noGrp="1" noRot="1" noChangeAspect="1" noMove="1" noResize="1" noEditPoints="1" noAdjustHandles="1" noChangeArrowheads="1" noChangeShapeType="1"/>
          </p:cNvSpPr>
          <p:nvPr/>
        </p:nvSpPr>
        <p:spPr>
          <a:xfrm rot="8220000">
            <a:off x="2732906" y="2459097"/>
            <a:ext cx="143806" cy="143806"/>
          </a:xfrm>
          <a:prstGeom prst="teardrop">
            <a:avLst>
              <a:gd name="adj" fmla="val 149927"/>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Teardrop 24">
            <a:extLst>
              <a:ext uri="{FF2B5EF4-FFF2-40B4-BE49-F238E27FC236}">
                <a16:creationId xmlns:a16="http://schemas.microsoft.com/office/drawing/2014/main" id="{4E68661B-2D72-FBAF-CEA0-7F7559485931}"/>
              </a:ext>
            </a:extLst>
          </p:cNvPr>
          <p:cNvSpPr>
            <a:spLocks noGrp="1" noRot="1" noChangeAspect="1" noMove="1" noResize="1" noEditPoints="1" noAdjustHandles="1" noChangeArrowheads="1" noChangeShapeType="1"/>
          </p:cNvSpPr>
          <p:nvPr/>
        </p:nvSpPr>
        <p:spPr>
          <a:xfrm rot="8220000">
            <a:off x="2590306" y="2503649"/>
            <a:ext cx="143806" cy="143806"/>
          </a:xfrm>
          <a:prstGeom prst="teardrop">
            <a:avLst>
              <a:gd name="adj" fmla="val 149927"/>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ardrop 23">
            <a:extLst>
              <a:ext uri="{FF2B5EF4-FFF2-40B4-BE49-F238E27FC236}">
                <a16:creationId xmlns:a16="http://schemas.microsoft.com/office/drawing/2014/main" id="{0256A765-CA11-D313-9591-F744198B9F36}"/>
              </a:ext>
            </a:extLst>
          </p:cNvPr>
          <p:cNvSpPr>
            <a:spLocks noGrp="1" noRot="1" noChangeAspect="1" noMove="1" noResize="1" noEditPoints="1" noAdjustHandles="1" noChangeArrowheads="1" noChangeShapeType="1"/>
          </p:cNvSpPr>
          <p:nvPr/>
        </p:nvSpPr>
        <p:spPr>
          <a:xfrm rot="8220000">
            <a:off x="2741839" y="2046426"/>
            <a:ext cx="143806" cy="143806"/>
          </a:xfrm>
          <a:prstGeom prst="teardrop">
            <a:avLst>
              <a:gd name="adj" fmla="val 149927"/>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Teardrop 22">
            <a:extLst>
              <a:ext uri="{FF2B5EF4-FFF2-40B4-BE49-F238E27FC236}">
                <a16:creationId xmlns:a16="http://schemas.microsoft.com/office/drawing/2014/main" id="{56B3FB4E-33BF-778B-B088-D8CF50143DE6}"/>
              </a:ext>
            </a:extLst>
          </p:cNvPr>
          <p:cNvSpPr>
            <a:spLocks noGrp="1" noRot="1" noChangeAspect="1" noMove="1" noResize="1" noEditPoints="1" noAdjustHandles="1" noChangeArrowheads="1" noChangeShapeType="1"/>
          </p:cNvSpPr>
          <p:nvPr/>
        </p:nvSpPr>
        <p:spPr>
          <a:xfrm rot="8220000">
            <a:off x="2640941" y="2156604"/>
            <a:ext cx="143806" cy="143806"/>
          </a:xfrm>
          <a:prstGeom prst="teardrop">
            <a:avLst>
              <a:gd name="adj" fmla="val 149927"/>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Teardrop 43">
            <a:extLst>
              <a:ext uri="{FF2B5EF4-FFF2-40B4-BE49-F238E27FC236}">
                <a16:creationId xmlns:a16="http://schemas.microsoft.com/office/drawing/2014/main" id="{56B3FB4E-33BF-778B-B088-D8CF50143DE6}"/>
              </a:ext>
            </a:extLst>
          </p:cNvPr>
          <p:cNvSpPr>
            <a:spLocks noGrp="1" noRot="1" noChangeAspect="1" noMove="1" noResize="1" noEditPoints="1" noAdjustHandles="1" noChangeArrowheads="1" noChangeShapeType="1"/>
          </p:cNvSpPr>
          <p:nvPr/>
        </p:nvSpPr>
        <p:spPr>
          <a:xfrm rot="8220000">
            <a:off x="2800831" y="2058496"/>
            <a:ext cx="143806" cy="143806"/>
          </a:xfrm>
          <a:prstGeom prst="teardrop">
            <a:avLst>
              <a:gd name="adj" fmla="val 149927"/>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Footer Placeholder 3">
            <a:extLst>
              <a:ext uri="{FF2B5EF4-FFF2-40B4-BE49-F238E27FC236}">
                <a16:creationId xmlns:a16="http://schemas.microsoft.com/office/drawing/2014/main" id="{05758576-E9F3-BF64-52D1-5C5FE8C8B9C9}"/>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32226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metal containers with molten metal&#10;&#10;AI-generated content may be incorrect.">
            <a:extLst>
              <a:ext uri="{FF2B5EF4-FFF2-40B4-BE49-F238E27FC236}">
                <a16:creationId xmlns:a16="http://schemas.microsoft.com/office/drawing/2014/main" id="{AA47662B-C69E-9523-AE7F-6C1B50FE7BC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125539"/>
            <a:ext cx="12192000" cy="5732462"/>
          </a:xfrm>
          <a:prstGeom prst="rect">
            <a:avLst/>
          </a:prstGeom>
        </p:spPr>
      </p:pic>
      <p:sp>
        <p:nvSpPr>
          <p:cNvPr id="54" name="Rectangle 53">
            <a:extLst>
              <a:ext uri="{FF2B5EF4-FFF2-40B4-BE49-F238E27FC236}">
                <a16:creationId xmlns:a16="http://schemas.microsoft.com/office/drawing/2014/main" id="{681221D1-5DFB-8F5A-A5AD-D50120886BDE}"/>
              </a:ext>
            </a:extLst>
          </p:cNvPr>
          <p:cNvSpPr/>
          <p:nvPr/>
        </p:nvSpPr>
        <p:spPr>
          <a:xfrm>
            <a:off x="0" y="1133183"/>
            <a:ext cx="12192000" cy="5732462"/>
          </a:xfrm>
          <a:prstGeom prst="rect">
            <a:avLst/>
          </a:prstGeom>
          <a:gradFill>
            <a:gsLst>
              <a:gs pos="0">
                <a:srgbClr val="3E474E"/>
              </a:gs>
              <a:gs pos="100000">
                <a:srgbClr val="3E474E">
                  <a:alpha val="5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9603393-A274-9F40-FC19-F75A7E0F3639}"/>
              </a:ext>
            </a:extLst>
          </p:cNvPr>
          <p:cNvSpPr>
            <a:spLocks noGrp="1"/>
          </p:cNvSpPr>
          <p:nvPr>
            <p:ph type="title"/>
          </p:nvPr>
        </p:nvSpPr>
        <p:spPr/>
        <p:txBody>
          <a:bodyPr>
            <a:normAutofit/>
          </a:bodyPr>
          <a:lstStyle/>
          <a:p>
            <a:r>
              <a:rPr lang="en-US" dirty="0"/>
              <a:t>A decade of consistency</a:t>
            </a:r>
            <a:endParaRPr lang="en-ZA" dirty="0"/>
          </a:p>
        </p:txBody>
      </p:sp>
      <p:sp>
        <p:nvSpPr>
          <p:cNvPr id="3" name="Slide Number Placeholder 2">
            <a:extLst>
              <a:ext uri="{FF2B5EF4-FFF2-40B4-BE49-F238E27FC236}">
                <a16:creationId xmlns:a16="http://schemas.microsoft.com/office/drawing/2014/main" id="{3A01441C-C7A2-03E7-9DDE-42D9065070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C63F5E1A-B123-8746-9317-D96932225095}"/>
              </a:ext>
            </a:extLst>
          </p:cNvPr>
          <p:cNvGrpSpPr/>
          <p:nvPr/>
        </p:nvGrpSpPr>
        <p:grpSpPr>
          <a:xfrm>
            <a:off x="2707166" y="3140894"/>
            <a:ext cx="6900018" cy="3040300"/>
            <a:chOff x="2707166" y="3428301"/>
            <a:chExt cx="6900018" cy="3040133"/>
          </a:xfrm>
        </p:grpSpPr>
        <p:cxnSp>
          <p:nvCxnSpPr>
            <p:cNvPr id="28" name="Straight Connector 27">
              <a:extLst>
                <a:ext uri="{FF2B5EF4-FFF2-40B4-BE49-F238E27FC236}">
                  <a16:creationId xmlns:a16="http://schemas.microsoft.com/office/drawing/2014/main" id="{C1A6E85C-20B0-7558-05DF-90A5A06FBF68}"/>
                </a:ext>
              </a:extLst>
            </p:cNvPr>
            <p:cNvCxnSpPr>
              <a:cxnSpLocks/>
            </p:cNvCxnSpPr>
            <p:nvPr/>
          </p:nvCxnSpPr>
          <p:spPr>
            <a:xfrm>
              <a:off x="2707166" y="3428301"/>
              <a:ext cx="0" cy="304013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90C49F-C170-3D05-C24C-697152D657D0}"/>
                </a:ext>
              </a:extLst>
            </p:cNvPr>
            <p:cNvCxnSpPr>
              <a:cxnSpLocks/>
            </p:cNvCxnSpPr>
            <p:nvPr/>
          </p:nvCxnSpPr>
          <p:spPr>
            <a:xfrm>
              <a:off x="5007172" y="3428301"/>
              <a:ext cx="0" cy="304013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27241B-7B46-9199-C8A1-A8684BF9B28F}"/>
                </a:ext>
              </a:extLst>
            </p:cNvPr>
            <p:cNvCxnSpPr>
              <a:cxnSpLocks/>
            </p:cNvCxnSpPr>
            <p:nvPr/>
          </p:nvCxnSpPr>
          <p:spPr>
            <a:xfrm>
              <a:off x="7307178" y="3428301"/>
              <a:ext cx="0" cy="304013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0273FA6-49FF-880B-0320-1B003A97A0A8}"/>
                </a:ext>
              </a:extLst>
            </p:cNvPr>
            <p:cNvCxnSpPr>
              <a:cxnSpLocks/>
            </p:cNvCxnSpPr>
            <p:nvPr/>
          </p:nvCxnSpPr>
          <p:spPr>
            <a:xfrm>
              <a:off x="9607184" y="3428301"/>
              <a:ext cx="0" cy="304013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1A5F6E96-D077-5C98-97AA-8AABDA3E87C4}"/>
              </a:ext>
            </a:extLst>
          </p:cNvPr>
          <p:cNvSpPr txBox="1"/>
          <p:nvPr/>
        </p:nvSpPr>
        <p:spPr>
          <a:xfrm>
            <a:off x="627780" y="3999414"/>
            <a:ext cx="1887804"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3996B"/>
                </a:solidFill>
                <a:effectLst/>
                <a:uLnTx/>
                <a:uFillTx/>
                <a:latin typeface="Arial" panose="020B0604020202020204"/>
                <a:ea typeface="+mn-ea"/>
                <a:cs typeface="+mn-cs"/>
              </a:rPr>
              <a:t>Guidance met for 10</a:t>
            </a:r>
            <a:r>
              <a:rPr kumimoji="0" lang="en-US" sz="1400" b="1" i="0" u="none" strike="noStrike" kern="1200" cap="none" spc="0" normalizeH="0" baseline="30000" noProof="0" dirty="0">
                <a:ln>
                  <a:noFill/>
                </a:ln>
                <a:solidFill>
                  <a:srgbClr val="C3996B"/>
                </a:solidFill>
                <a:effectLst/>
                <a:uLnTx/>
                <a:uFillTx/>
                <a:latin typeface="Arial" panose="020B0604020202020204"/>
                <a:ea typeface="+mn-ea"/>
                <a:cs typeface="+mn-cs"/>
              </a:rPr>
              <a:t>th</a:t>
            </a:r>
            <a:r>
              <a:rPr kumimoji="0" lang="en-US" sz="1400" b="1" i="0" u="none" strike="noStrike" kern="1200" cap="none" spc="0" normalizeH="0" baseline="0" noProof="0" dirty="0">
                <a:ln>
                  <a:noFill/>
                </a:ln>
                <a:solidFill>
                  <a:srgbClr val="C3996B"/>
                </a:solidFill>
                <a:effectLst/>
                <a:uLnTx/>
                <a:uFillTx/>
                <a:latin typeface="Arial" panose="020B0604020202020204"/>
                <a:ea typeface="+mn-ea"/>
                <a:cs typeface="+mn-cs"/>
              </a:rPr>
              <a:t> consecutive year</a:t>
            </a:r>
            <a:endParaRPr kumimoji="0" lang="en-US" sz="1400" b="0" i="0" u="none" strike="noStrike" kern="1200" cap="none" spc="0" normalizeH="0" baseline="30000" noProof="0" dirty="0">
              <a:ln>
                <a:noFill/>
              </a:ln>
              <a:solidFill>
                <a:srgbClr val="C3996B"/>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7A310D9A-1A8B-626D-B42C-E0CB2052B651}"/>
              </a:ext>
            </a:extLst>
          </p:cNvPr>
          <p:cNvSpPr txBox="1"/>
          <p:nvPr/>
        </p:nvSpPr>
        <p:spPr>
          <a:xfrm>
            <a:off x="2707163" y="3999414"/>
            <a:ext cx="2300002"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3996B"/>
                </a:solidFill>
                <a:effectLst/>
                <a:uLnTx/>
                <a:uFillTx/>
                <a:latin typeface="Arial" panose="020B0604020202020204"/>
                <a:ea typeface="+mn-ea"/>
                <a:cs typeface="+mn-cs"/>
              </a:rPr>
              <a:t>Record cash flows, strong balance sheet and </a:t>
            </a:r>
            <a:r>
              <a:rPr lang="en-GB" sz="1400" b="1" dirty="0">
                <a:solidFill>
                  <a:srgbClr val="C3996B"/>
                </a:solidFill>
                <a:latin typeface="Arial" panose="020B0604020202020204"/>
              </a:rPr>
              <a:t>record dividend  pay-out</a:t>
            </a:r>
            <a:endParaRPr kumimoji="0" lang="en-GB" sz="1400" b="0" i="0" u="none" strike="noStrike" kern="1200" cap="none" spc="0" normalizeH="0" baseline="30000" noProof="0" dirty="0">
              <a:ln>
                <a:noFill/>
              </a:ln>
              <a:solidFill>
                <a:srgbClr val="C3996B"/>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04A1C6C1-8B54-EDA5-34A8-AF1925DAF910}"/>
              </a:ext>
            </a:extLst>
          </p:cNvPr>
          <p:cNvSpPr txBox="1"/>
          <p:nvPr/>
        </p:nvSpPr>
        <p:spPr>
          <a:xfrm>
            <a:off x="5337695" y="3999414"/>
            <a:ext cx="1777904"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3996B"/>
                </a:solidFill>
                <a:effectLst/>
                <a:uLnTx/>
                <a:uFillTx/>
                <a:latin typeface="Arial" panose="020B0604020202020204"/>
                <a:ea typeface="+mn-ea"/>
                <a:cs typeface="+mn-cs"/>
              </a:rPr>
              <a:t>Higher-quality orebodies drive higher margins</a:t>
            </a:r>
          </a:p>
        </p:txBody>
      </p:sp>
      <p:sp>
        <p:nvSpPr>
          <p:cNvPr id="35" name="TextBox 34">
            <a:extLst>
              <a:ext uri="{FF2B5EF4-FFF2-40B4-BE49-F238E27FC236}">
                <a16:creationId xmlns:a16="http://schemas.microsoft.com/office/drawing/2014/main" id="{472C92BB-94CF-715E-297C-025B0414576D}"/>
              </a:ext>
            </a:extLst>
          </p:cNvPr>
          <p:cNvSpPr txBox="1"/>
          <p:nvPr/>
        </p:nvSpPr>
        <p:spPr>
          <a:xfrm>
            <a:off x="7637709" y="3999414"/>
            <a:ext cx="1638910"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3996B"/>
                </a:solidFill>
                <a:effectLst/>
                <a:uLnTx/>
                <a:uFillTx/>
                <a:latin typeface="Arial" panose="020B0604020202020204"/>
                <a:ea typeface="+mn-ea"/>
                <a:cs typeface="+mn-cs"/>
              </a:rPr>
              <a:t>Copper catalysts will enhance portfolio and protect cash flows</a:t>
            </a:r>
          </a:p>
        </p:txBody>
      </p:sp>
      <p:sp>
        <p:nvSpPr>
          <p:cNvPr id="36" name="TextBox 35">
            <a:extLst>
              <a:ext uri="{FF2B5EF4-FFF2-40B4-BE49-F238E27FC236}">
                <a16:creationId xmlns:a16="http://schemas.microsoft.com/office/drawing/2014/main" id="{59989AF3-F564-04CF-4A67-144E9E10D5DD}"/>
              </a:ext>
            </a:extLst>
          </p:cNvPr>
          <p:cNvSpPr txBox="1"/>
          <p:nvPr/>
        </p:nvSpPr>
        <p:spPr>
          <a:xfrm>
            <a:off x="9798727" y="3999414"/>
            <a:ext cx="185868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3996B"/>
                </a:solidFill>
                <a:effectLst/>
                <a:uLnTx/>
                <a:uFillTx/>
                <a:latin typeface="Arial" panose="020B0604020202020204"/>
                <a:ea typeface="+mn-ea"/>
                <a:cs typeface="+mn-cs"/>
              </a:rPr>
              <a:t>De-risking business through collaboration and partner of choice</a:t>
            </a:r>
          </a:p>
        </p:txBody>
      </p:sp>
      <p:pic>
        <p:nvPicPr>
          <p:cNvPr id="45" name="Graphic 44">
            <a:extLst>
              <a:ext uri="{FF2B5EF4-FFF2-40B4-BE49-F238E27FC236}">
                <a16:creationId xmlns:a16="http://schemas.microsoft.com/office/drawing/2014/main" id="{D562926A-50B4-8B8D-5299-16A23D209575}"/>
              </a:ext>
            </a:extLst>
          </p:cNvPr>
          <p:cNvPicPr>
            <a:picLocks noChangeAspect="1"/>
          </p:cNvPicPr>
          <p:nvPr/>
        </p:nvPicPr>
        <p:blipFill>
          <a:blip r:embed="rId4">
            <a:duotone>
              <a:schemeClr val="accent2">
                <a:shade val="45000"/>
                <a:satMod val="135000"/>
              </a:schemeClr>
              <a:prstClr val="white"/>
            </a:duotone>
            <a:extLst>
              <a:ext uri="{96DAC541-7B7A-43D3-8B79-37D633B846F1}">
                <asvg:svgBlip xmlns:asvg="http://schemas.microsoft.com/office/drawing/2016/SVG/main" r:embed="rId5"/>
              </a:ext>
            </a:extLst>
          </a:blip>
          <a:stretch>
            <a:fillRect/>
          </a:stretch>
        </p:blipFill>
        <p:spPr>
          <a:xfrm>
            <a:off x="5704952" y="3158691"/>
            <a:ext cx="954456" cy="737842"/>
          </a:xfrm>
          <a:prstGeom prst="rect">
            <a:avLst/>
          </a:prstGeom>
        </p:spPr>
      </p:pic>
      <p:sp>
        <p:nvSpPr>
          <p:cNvPr id="23" name="TextBox 22">
            <a:extLst>
              <a:ext uri="{FF2B5EF4-FFF2-40B4-BE49-F238E27FC236}">
                <a16:creationId xmlns:a16="http://schemas.microsoft.com/office/drawing/2014/main" id="{508E862C-13EB-566B-9EAE-89AAD98F6F8E}"/>
              </a:ext>
            </a:extLst>
          </p:cNvPr>
          <p:cNvSpPr txBox="1"/>
          <p:nvPr/>
        </p:nvSpPr>
        <p:spPr>
          <a:xfrm>
            <a:off x="446555" y="676806"/>
            <a:ext cx="113321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pitchFamily="34" charset="0"/>
                <a:ea typeface="+mn-ea"/>
                <a:cs typeface="Arial" panose="020B0604020202020204" pitchFamily="34" charset="0"/>
              </a:rPr>
              <a:t>Record cash flows and a future powered by quality orebodies, copper and collaboration</a:t>
            </a:r>
            <a:endParaRPr kumimoji="0" lang="en-ZA" sz="1200" b="1" i="0" u="none" strike="noStrike" kern="1200" cap="none" spc="0" normalizeH="0" baseline="0" noProof="0" dirty="0">
              <a:ln>
                <a:noFill/>
              </a:ln>
              <a:solidFill>
                <a:srgbClr val="ED2124"/>
              </a:solidFill>
              <a:effectLst/>
              <a:uLnTx/>
              <a:uFillTx/>
              <a:latin typeface="Arial" panose="020B0604020202020204" pitchFamily="34" charset="0"/>
              <a:ea typeface="+mn-ea"/>
              <a:cs typeface="Arial" panose="020B0604020202020204" pitchFamily="34" charset="0"/>
            </a:endParaRPr>
          </a:p>
        </p:txBody>
      </p:sp>
      <p:pic>
        <p:nvPicPr>
          <p:cNvPr id="24" name="Graphic 57">
            <a:extLst>
              <a:ext uri="{FF2B5EF4-FFF2-40B4-BE49-F238E27FC236}">
                <a16:creationId xmlns:a16="http://schemas.microsoft.com/office/drawing/2014/main" id="{BABE8A0D-F2E6-CC78-E963-1991BFC5A462}"/>
              </a:ext>
            </a:extLst>
          </p:cNvPr>
          <p:cNvPicPr>
            <a:picLocks noChangeAspect="1"/>
          </p:cNvPicPr>
          <p:nvPr/>
        </p:nvPicPr>
        <p:blipFill>
          <a:blip r:embed="rId6">
            <a:duotone>
              <a:prstClr val="black"/>
              <a:schemeClr val="accent2">
                <a:tint val="45000"/>
                <a:satMod val="400000"/>
              </a:schemeClr>
            </a:duotone>
            <a:extLst>
              <a:ext uri="{96DAC541-7B7A-43D3-8B79-37D633B846F1}">
                <asvg:svgBlip xmlns:asvg="http://schemas.microsoft.com/office/drawing/2016/SVG/main" r:embed="rId7"/>
              </a:ext>
            </a:extLst>
          </a:blip>
          <a:stretch>
            <a:fillRect/>
          </a:stretch>
        </p:blipFill>
        <p:spPr>
          <a:xfrm>
            <a:off x="10186908" y="3130700"/>
            <a:ext cx="1131274" cy="843051"/>
          </a:xfrm>
          <a:prstGeom prst="rect">
            <a:avLst/>
          </a:prstGeom>
        </p:spPr>
      </p:pic>
      <p:grpSp>
        <p:nvGrpSpPr>
          <p:cNvPr id="25" name="Group 24">
            <a:extLst>
              <a:ext uri="{FF2B5EF4-FFF2-40B4-BE49-F238E27FC236}">
                <a16:creationId xmlns:a16="http://schemas.microsoft.com/office/drawing/2014/main" id="{75EA78D4-B086-1030-7488-F0150B2E327D}"/>
              </a:ext>
            </a:extLst>
          </p:cNvPr>
          <p:cNvGrpSpPr/>
          <p:nvPr/>
        </p:nvGrpSpPr>
        <p:grpSpPr>
          <a:xfrm>
            <a:off x="8022728" y="3030909"/>
            <a:ext cx="946116" cy="942842"/>
            <a:chOff x="3373983" y="3966751"/>
            <a:chExt cx="1241513" cy="1241513"/>
          </a:xfrm>
        </p:grpSpPr>
        <p:pic>
          <p:nvPicPr>
            <p:cNvPr id="37" name="Graphic 24">
              <a:extLst>
                <a:ext uri="{FF2B5EF4-FFF2-40B4-BE49-F238E27FC236}">
                  <a16:creationId xmlns:a16="http://schemas.microsoft.com/office/drawing/2014/main" id="{ACA785A6-B3D8-C604-CE47-DBC05842CD0F}"/>
                </a:ext>
              </a:extLst>
            </p:cNvPr>
            <p:cNvPicPr>
              <a:picLocks noChangeAspect="1"/>
            </p:cNvPicPr>
            <p:nvPr/>
          </p:nvPicPr>
          <p:blipFill>
            <a:blip r:embed="rId8">
              <a:duotone>
                <a:prstClr val="black"/>
                <a:schemeClr val="accent2">
                  <a:tint val="45000"/>
                  <a:satMod val="400000"/>
                </a:schemeClr>
              </a:duotone>
              <a:extLst>
                <a:ext uri="{96DAC541-7B7A-43D3-8B79-37D633B846F1}">
                  <asvg:svgBlip xmlns:asvg="http://schemas.microsoft.com/office/drawing/2016/SVG/main" r:embed="rId9"/>
                </a:ext>
              </a:extLst>
            </a:blip>
            <a:stretch>
              <a:fillRect/>
            </a:stretch>
          </p:blipFill>
          <p:spPr>
            <a:xfrm>
              <a:off x="3491771" y="4070480"/>
              <a:ext cx="857075" cy="1034054"/>
            </a:xfrm>
            <a:prstGeom prst="rect">
              <a:avLst/>
            </a:prstGeom>
          </p:spPr>
        </p:pic>
        <p:pic>
          <p:nvPicPr>
            <p:cNvPr id="38" name="Graphic 26">
              <a:extLst>
                <a:ext uri="{FF2B5EF4-FFF2-40B4-BE49-F238E27FC236}">
                  <a16:creationId xmlns:a16="http://schemas.microsoft.com/office/drawing/2014/main" id="{19A40C2A-58CB-44CD-A0CA-BFEE6215326B}"/>
                </a:ext>
              </a:extLst>
            </p:cNvPr>
            <p:cNvPicPr>
              <a:picLocks noChangeAspect="1"/>
            </p:cNvPicPr>
            <p:nvPr/>
          </p:nvPicPr>
          <p:blipFill>
            <a:blip r:embed="rId10">
              <a:duotone>
                <a:prstClr val="black"/>
                <a:schemeClr val="accent2">
                  <a:tint val="45000"/>
                  <a:satMod val="400000"/>
                </a:schemeClr>
              </a:duotone>
              <a:extLst>
                <a:ext uri="{96DAC541-7B7A-43D3-8B79-37D633B846F1}">
                  <asvg:svgBlip xmlns:asvg="http://schemas.microsoft.com/office/drawing/2016/SVG/main" r:embed="rId11"/>
                </a:ext>
              </a:extLst>
            </a:blip>
            <a:stretch>
              <a:fillRect/>
            </a:stretch>
          </p:blipFill>
          <p:spPr>
            <a:xfrm>
              <a:off x="3373983" y="3966751"/>
              <a:ext cx="1241513" cy="1241513"/>
            </a:xfrm>
            <a:prstGeom prst="rect">
              <a:avLst/>
            </a:prstGeom>
          </p:spPr>
        </p:pic>
      </p:grpSp>
      <p:pic>
        <p:nvPicPr>
          <p:cNvPr id="39" name="Graphic 55">
            <a:extLst>
              <a:ext uri="{FF2B5EF4-FFF2-40B4-BE49-F238E27FC236}">
                <a16:creationId xmlns:a16="http://schemas.microsoft.com/office/drawing/2014/main" id="{F5779971-1493-B273-1A8E-3B99A84E064F}"/>
              </a:ext>
            </a:extLst>
          </p:cNvPr>
          <p:cNvPicPr>
            <a:picLocks noChangeAspect="1"/>
          </p:cNvPicPr>
          <p:nvPr/>
        </p:nvPicPr>
        <p:blipFill>
          <a:blip r:embed="rId12">
            <a:duotone>
              <a:prstClr val="black"/>
              <a:schemeClr val="accent2">
                <a:tint val="45000"/>
                <a:satMod val="400000"/>
              </a:schemeClr>
            </a:duotone>
            <a:extLst>
              <a:ext uri="{96DAC541-7B7A-43D3-8B79-37D633B846F1}">
                <asvg:svgBlip xmlns:asvg="http://schemas.microsoft.com/office/drawing/2016/SVG/main" r:embed="rId13"/>
              </a:ext>
            </a:extLst>
          </a:blip>
          <a:stretch>
            <a:fillRect/>
          </a:stretch>
        </p:blipFill>
        <p:spPr>
          <a:xfrm>
            <a:off x="1091650" y="2901448"/>
            <a:ext cx="927495" cy="995085"/>
          </a:xfrm>
          <a:prstGeom prst="rect">
            <a:avLst/>
          </a:prstGeom>
        </p:spPr>
      </p:pic>
      <p:pic>
        <p:nvPicPr>
          <p:cNvPr id="40" name="Graphic 51">
            <a:extLst>
              <a:ext uri="{FF2B5EF4-FFF2-40B4-BE49-F238E27FC236}">
                <a16:creationId xmlns:a16="http://schemas.microsoft.com/office/drawing/2014/main" id="{043C878B-E22F-343C-082D-16EF67E75617}"/>
              </a:ext>
            </a:extLst>
          </p:cNvPr>
          <p:cNvPicPr>
            <a:picLocks noChangeAspect="1"/>
          </p:cNvPicPr>
          <p:nvPr/>
        </p:nvPicPr>
        <p:blipFill>
          <a:blip r:embed="rId14">
            <a:duotone>
              <a:prstClr val="black"/>
              <a:schemeClr val="accent2">
                <a:tint val="45000"/>
                <a:satMod val="400000"/>
              </a:schemeClr>
            </a:duotone>
            <a:extLst>
              <a:ext uri="{96DAC541-7B7A-43D3-8B79-37D633B846F1}">
                <asvg:svgBlip xmlns:asvg="http://schemas.microsoft.com/office/drawing/2016/SVG/main" r:embed="rId15"/>
              </a:ext>
            </a:extLst>
          </a:blip>
          <a:stretch>
            <a:fillRect/>
          </a:stretch>
        </p:blipFill>
        <p:spPr>
          <a:xfrm>
            <a:off x="3322559" y="2998994"/>
            <a:ext cx="900785" cy="900785"/>
          </a:xfrm>
          <a:prstGeom prst="rect">
            <a:avLst/>
          </a:prstGeom>
        </p:spPr>
      </p:pic>
      <p:sp>
        <p:nvSpPr>
          <p:cNvPr id="5" name="Footer Placeholder 3">
            <a:extLst>
              <a:ext uri="{FF2B5EF4-FFF2-40B4-BE49-F238E27FC236}">
                <a16:creationId xmlns:a16="http://schemas.microsoft.com/office/drawing/2014/main" id="{97461A41-D008-7043-129E-75E007FCEA98}"/>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
        <p:nvSpPr>
          <p:cNvPr id="4" name="TextBox 3">
            <a:extLst>
              <a:ext uri="{FF2B5EF4-FFF2-40B4-BE49-F238E27FC236}">
                <a16:creationId xmlns:a16="http://schemas.microsoft.com/office/drawing/2014/main" id="{7A14E00C-2566-4F46-82B9-20261F1EA5C7}"/>
              </a:ext>
            </a:extLst>
          </p:cNvPr>
          <p:cNvSpPr txBox="1"/>
          <p:nvPr/>
        </p:nvSpPr>
        <p:spPr>
          <a:xfrm>
            <a:off x="700774" y="5038186"/>
            <a:ext cx="1910598" cy="14431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Production: 1.48Moz</a:t>
            </a:r>
          </a:p>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AISC: $1806/oz</a:t>
            </a:r>
          </a:p>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Underground grade: 6.27g/t</a:t>
            </a:r>
            <a:endParaRPr lang="en-ZA" sz="1200" b="1" dirty="0">
              <a:solidFill>
                <a:srgbClr val="FFFFFF"/>
              </a:solidFill>
              <a:latin typeface="Arial" panose="020B0604020202020204"/>
            </a:endParaRPr>
          </a:p>
        </p:txBody>
      </p:sp>
      <p:sp>
        <p:nvSpPr>
          <p:cNvPr id="10" name="TextBox 9">
            <a:extLst>
              <a:ext uri="{FF2B5EF4-FFF2-40B4-BE49-F238E27FC236}">
                <a16:creationId xmlns:a16="http://schemas.microsoft.com/office/drawing/2014/main" id="{69A7CE79-B18A-7DDC-6DE9-CD449575C9E2}"/>
              </a:ext>
            </a:extLst>
          </p:cNvPr>
          <p:cNvSpPr txBox="1"/>
          <p:nvPr/>
        </p:nvSpPr>
        <p:spPr>
          <a:xfrm>
            <a:off x="2764040" y="5038186"/>
            <a:ext cx="2186250" cy="19971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Record cash flow: USD614 million</a:t>
            </a:r>
          </a:p>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Net cash position: US$628million</a:t>
            </a:r>
          </a:p>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Dividend payout: US$133million</a:t>
            </a:r>
          </a:p>
          <a:p>
            <a:pPr>
              <a:lnSpc>
                <a:spcPct val="150000"/>
              </a:lnSpc>
            </a:pPr>
            <a:endParaRPr lang="en-ZA" sz="1200" b="1" dirty="0">
              <a:solidFill>
                <a:srgbClr val="FFFFFF"/>
              </a:solidFill>
              <a:latin typeface="Arial" panose="020B0604020202020204"/>
            </a:endParaRPr>
          </a:p>
        </p:txBody>
      </p:sp>
      <p:sp>
        <p:nvSpPr>
          <p:cNvPr id="11" name="TextBox 10">
            <a:extLst>
              <a:ext uri="{FF2B5EF4-FFF2-40B4-BE49-F238E27FC236}">
                <a16:creationId xmlns:a16="http://schemas.microsoft.com/office/drawing/2014/main" id="{047E721D-2464-0B23-2BA2-5ECA5D4FEEA4}"/>
              </a:ext>
            </a:extLst>
          </p:cNvPr>
          <p:cNvSpPr txBox="1"/>
          <p:nvPr/>
        </p:nvSpPr>
        <p:spPr>
          <a:xfrm>
            <a:off x="5094374" y="5355466"/>
            <a:ext cx="2090455" cy="11661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Record adjusted free cash flow margin: 16%</a:t>
            </a:r>
          </a:p>
          <a:p>
            <a:pPr marL="285750" indent="-285750">
              <a:lnSpc>
                <a:spcPct val="150000"/>
              </a:lnSpc>
              <a:buFont typeface="Arial" panose="020B0604020202020204" pitchFamily="34" charset="0"/>
              <a:buChar char="•"/>
            </a:pPr>
            <a:endParaRPr lang="en-ZA" sz="1200" b="1" dirty="0">
              <a:solidFill>
                <a:srgbClr val="FFFFFF"/>
              </a:solidFill>
              <a:latin typeface="Arial" panose="020B0604020202020204"/>
            </a:endParaRPr>
          </a:p>
        </p:txBody>
      </p:sp>
      <p:sp>
        <p:nvSpPr>
          <p:cNvPr id="12" name="TextBox 11">
            <a:extLst>
              <a:ext uri="{FF2B5EF4-FFF2-40B4-BE49-F238E27FC236}">
                <a16:creationId xmlns:a16="http://schemas.microsoft.com/office/drawing/2014/main" id="{9B7EBBA5-FD66-6678-3E78-C6E7A5009A19}"/>
              </a:ext>
            </a:extLst>
          </p:cNvPr>
          <p:cNvSpPr txBox="1"/>
          <p:nvPr/>
        </p:nvSpPr>
        <p:spPr>
          <a:xfrm>
            <a:off x="7675716" y="5372608"/>
            <a:ext cx="2317980" cy="8891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MAC Copper</a:t>
            </a:r>
          </a:p>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Eva Copper</a:t>
            </a:r>
          </a:p>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Wafi-</a:t>
            </a:r>
            <a:r>
              <a:rPr lang="en-US" sz="1200" b="1" dirty="0" err="1">
                <a:solidFill>
                  <a:srgbClr val="FFFFFF"/>
                </a:solidFill>
                <a:latin typeface="Arial" panose="020B0604020202020204"/>
              </a:rPr>
              <a:t>Golpu</a:t>
            </a:r>
            <a:endParaRPr lang="en-ZA" sz="1200" b="1" dirty="0">
              <a:solidFill>
                <a:srgbClr val="FFFFFF"/>
              </a:solidFill>
              <a:latin typeface="Arial" panose="020B0604020202020204"/>
            </a:endParaRPr>
          </a:p>
        </p:txBody>
      </p:sp>
      <p:sp>
        <p:nvSpPr>
          <p:cNvPr id="13" name="TextBox 12">
            <a:extLst>
              <a:ext uri="{FF2B5EF4-FFF2-40B4-BE49-F238E27FC236}">
                <a16:creationId xmlns:a16="http://schemas.microsoft.com/office/drawing/2014/main" id="{E7FF3C19-A974-8744-C749-90A86F2708C6}"/>
              </a:ext>
            </a:extLst>
          </p:cNvPr>
          <p:cNvSpPr txBox="1"/>
          <p:nvPr/>
        </p:nvSpPr>
        <p:spPr>
          <a:xfrm>
            <a:off x="9826405" y="5370133"/>
            <a:ext cx="2103282" cy="11661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b="1" dirty="0">
                <a:solidFill>
                  <a:srgbClr val="FFFFFF"/>
                </a:solidFill>
                <a:latin typeface="Arial" panose="020B0604020202020204"/>
              </a:rPr>
              <a:t>Creating long-term value for all stakeholders</a:t>
            </a:r>
          </a:p>
          <a:p>
            <a:pPr marL="285750" indent="-285750">
              <a:lnSpc>
                <a:spcPct val="150000"/>
              </a:lnSpc>
              <a:buFont typeface="Arial" panose="020B0604020202020204" pitchFamily="34" charset="0"/>
              <a:buChar char="•"/>
            </a:pPr>
            <a:endParaRPr lang="en-ZA" sz="1200" b="1" dirty="0">
              <a:solidFill>
                <a:srgbClr val="FFFFFF"/>
              </a:solidFill>
              <a:latin typeface="Arial" panose="020B0604020202020204"/>
            </a:endParaRPr>
          </a:p>
        </p:txBody>
      </p:sp>
    </p:spTree>
    <p:extLst>
      <p:ext uri="{BB962C8B-B14F-4D97-AF65-F5344CB8AC3E}">
        <p14:creationId xmlns:p14="http://schemas.microsoft.com/office/powerpoint/2010/main" val="12921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DF9D-4BC5-55E7-D166-7AAD2E44CC84}"/>
              </a:ext>
            </a:extLst>
          </p:cNvPr>
          <p:cNvSpPr>
            <a:spLocks noGrp="1"/>
          </p:cNvSpPr>
          <p:nvPr>
            <p:ph type="title"/>
          </p:nvPr>
        </p:nvSpPr>
        <p:spPr/>
        <p:txBody>
          <a:bodyPr/>
          <a:lstStyle/>
          <a:p>
            <a:r>
              <a:rPr lang="en-US" dirty="0"/>
              <a:t>Record-breaking cash flows</a:t>
            </a:r>
            <a:endParaRPr lang="en-ZA" dirty="0"/>
          </a:p>
        </p:txBody>
      </p:sp>
      <p:sp>
        <p:nvSpPr>
          <p:cNvPr id="3" name="Slide Number Placeholder 2">
            <a:extLst>
              <a:ext uri="{FF2B5EF4-FFF2-40B4-BE49-F238E27FC236}">
                <a16:creationId xmlns:a16="http://schemas.microsoft.com/office/drawing/2014/main" id="{9AB138F6-73E6-4ED9-A672-D15EAF5F11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33EFED2B-56A6-578B-E12A-CAC77A393C67}"/>
              </a:ext>
            </a:extLst>
          </p:cNvPr>
          <p:cNvCxnSpPr>
            <a:cxnSpLocks/>
          </p:cNvCxnSpPr>
          <p:nvPr/>
        </p:nvCxnSpPr>
        <p:spPr>
          <a:xfrm>
            <a:off x="6096000" y="1962150"/>
            <a:ext cx="0" cy="44561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824402-C713-8699-24FB-13DE56598230}"/>
              </a:ext>
            </a:extLst>
          </p:cNvPr>
          <p:cNvSpPr txBox="1"/>
          <p:nvPr/>
        </p:nvSpPr>
        <p:spPr>
          <a:xfrm>
            <a:off x="428625" y="1254669"/>
            <a:ext cx="113321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2124"/>
                </a:solidFill>
                <a:effectLst/>
                <a:uLnTx/>
                <a:uFillTx/>
                <a:latin typeface="Arial" panose="020B0604020202020204"/>
                <a:ea typeface="+mn-ea"/>
                <a:cs typeface="+mn-cs"/>
              </a:rPr>
              <a:t>Impressive</a:t>
            </a:r>
            <a:r>
              <a:rPr kumimoji="0" lang="en-US" sz="2400" b="1" i="0" u="none" strike="noStrike" kern="1200" cap="none" spc="0" normalizeH="0" baseline="0" noProof="0" dirty="0">
                <a:ln>
                  <a:noFill/>
                </a:ln>
                <a:solidFill>
                  <a:srgbClr val="3F4746"/>
                </a:solidFill>
                <a:effectLst/>
                <a:uLnTx/>
                <a:uFillTx/>
                <a:latin typeface="Arial" panose="020B0604020202020204"/>
                <a:ea typeface="+mn-ea"/>
                <a:cs typeface="+mn-cs"/>
              </a:rPr>
              <a:t> margin expansion</a:t>
            </a:r>
            <a:endParaRPr kumimoji="0" lang="en-ZA" sz="2400" b="1"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69A354E-FF33-EF3F-1472-916DF61A9614}"/>
              </a:ext>
            </a:extLst>
          </p:cNvPr>
          <p:cNvSpPr/>
          <p:nvPr/>
        </p:nvSpPr>
        <p:spPr>
          <a:xfrm>
            <a:off x="874713" y="6022790"/>
            <a:ext cx="10474325" cy="7909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8C76FDA1-C0FA-AEEA-1E74-BE99087EE654}"/>
              </a:ext>
            </a:extLst>
          </p:cNvPr>
          <p:cNvSpPr txBox="1"/>
          <p:nvPr/>
        </p:nvSpPr>
        <p:spPr>
          <a:xfrm>
            <a:off x="2716385" y="5975541"/>
            <a:ext cx="6756640" cy="1087477"/>
          </a:xfrm>
          <a:prstGeom prst="rect">
            <a:avLst/>
          </a:prstGeom>
          <a:noFill/>
        </p:spPr>
        <p:txBody>
          <a:bodyPr wrap="square" rtlCol="0">
            <a:spAutoFit/>
          </a:bodyPr>
          <a:lstStyle/>
          <a:p>
            <a:pPr marL="176213" marR="0" lvl="0" indent="-176213" algn="l" defTabSz="914400" rtl="0" eaLnBrk="1" fontAlgn="auto" latinLnBrk="0" hangingPunct="1">
              <a:lnSpc>
                <a:spcPct val="150000"/>
              </a:lnSpc>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F4746"/>
                </a:solidFill>
                <a:effectLst/>
                <a:uLnTx/>
                <a:uFillTx/>
                <a:latin typeface="Arial" panose="020B0604020202020204"/>
                <a:ea typeface="+mn-ea"/>
                <a:cs typeface="+mn-cs"/>
              </a:rPr>
              <a:t>Adjusted free cash flows in US dollars: </a:t>
            </a:r>
            <a:r>
              <a:rPr kumimoji="0" lang="en-US" sz="1600" b="1" i="0" u="none" strike="noStrike" kern="1200" cap="none" spc="0" normalizeH="0" baseline="0" noProof="0" dirty="0">
                <a:ln>
                  <a:noFill/>
                </a:ln>
                <a:solidFill>
                  <a:srgbClr val="3F4746"/>
                </a:solidFill>
                <a:effectLst/>
                <a:uLnTx/>
                <a:uFillTx/>
                <a:latin typeface="Arial" panose="020B0604020202020204"/>
                <a:ea typeface="+mn-ea"/>
                <a:cs typeface="+mn-cs"/>
              </a:rPr>
              <a:t>up 58%</a:t>
            </a:r>
          </a:p>
          <a:p>
            <a:pPr marL="176213" indent="-176213">
              <a:lnSpc>
                <a:spcPct val="150000"/>
              </a:lnSpc>
              <a:buFont typeface="Arial" panose="020B0604020202020204" pitchFamily="34" charset="0"/>
              <a:buChar char="•"/>
              <a:defRPr/>
            </a:pPr>
            <a:r>
              <a:rPr lang="en-US" sz="1600" dirty="0">
                <a:solidFill>
                  <a:srgbClr val="3F4746"/>
                </a:solidFill>
              </a:rPr>
              <a:t>Adjusted free cash flow margin: </a:t>
            </a:r>
            <a:r>
              <a:rPr lang="en-US" sz="1600" b="1" dirty="0">
                <a:solidFill>
                  <a:srgbClr val="3F4746"/>
                </a:solidFill>
              </a:rPr>
              <a:t>improved to 16%</a:t>
            </a:r>
          </a:p>
          <a:p>
            <a:pPr marL="176213" marR="0" lvl="0" indent="-176213"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AF6A5E8D-B37E-39B3-383C-120BA4126EB5}"/>
              </a:ext>
            </a:extLst>
          </p:cNvPr>
          <p:cNvSpPr txBox="1"/>
          <p:nvPr/>
        </p:nvSpPr>
        <p:spPr>
          <a:xfrm>
            <a:off x="1453089" y="6181194"/>
            <a:ext cx="1075141" cy="528350"/>
          </a:xfrm>
          <a:prstGeom prst="rect">
            <a:avLst/>
          </a:prstGeom>
          <a:noFill/>
        </p:spPr>
        <p:txBody>
          <a:bodyPr wrap="square">
            <a:spAutoFit/>
          </a:bodyPr>
          <a:lstStyle/>
          <a:p>
            <a:pPr marL="0" marR="0" lvl="0" indent="0" algn="l" defTabSz="914400" rtl="0" eaLnBrk="1" fontAlgn="auto" latinLnBrk="0" hangingPunct="1">
              <a:lnSpc>
                <a:spcPts val="1700"/>
              </a:lnSpc>
              <a:spcBef>
                <a:spcPts val="400"/>
              </a:spcBef>
              <a:spcAft>
                <a:spcPts val="0"/>
              </a:spcAft>
              <a:buClrTx/>
              <a:buSzTx/>
              <a:buFontTx/>
              <a:buNone/>
              <a:tabLst/>
              <a:defRPr/>
            </a:pPr>
            <a:r>
              <a:rPr kumimoji="0" lang="en-US" sz="2400" b="1" i="0" u="none" strike="noStrike" kern="1200" cap="none" spc="0" normalizeH="0" baseline="0" noProof="0" dirty="0">
                <a:ln>
                  <a:noFill/>
                </a:ln>
                <a:solidFill>
                  <a:srgbClr val="ED2124"/>
                </a:solidFill>
                <a:effectLst/>
                <a:uLnTx/>
                <a:uFillTx/>
                <a:latin typeface="Arial" panose="020B0604020202020204"/>
                <a:ea typeface="+mn-ea"/>
                <a:cs typeface="+mn-cs"/>
              </a:rPr>
              <a:t>FY25</a:t>
            </a:r>
            <a:r>
              <a:rPr kumimoji="0" lang="en-US" sz="1800" b="1" i="0" u="none" strike="noStrike" kern="1200" cap="none" spc="0" normalizeH="0" baseline="0" noProof="0" dirty="0">
                <a:ln>
                  <a:noFill/>
                </a:ln>
                <a:solidFill>
                  <a:srgbClr val="3F4746"/>
                </a:solidFill>
                <a:effectLst/>
                <a:uLnTx/>
                <a:uFillTx/>
                <a:latin typeface="Arial" panose="020B0604020202020204"/>
                <a:ea typeface="+mn-ea"/>
                <a:cs typeface="+mn-cs"/>
              </a:rPr>
              <a:t> </a:t>
            </a:r>
            <a:br>
              <a:rPr kumimoji="0" lang="en-US" sz="1800" b="1" i="0" u="none" strike="noStrike" kern="1200" cap="none" spc="0" normalizeH="0" baseline="0" noProof="0" dirty="0">
                <a:ln>
                  <a:noFill/>
                </a:ln>
                <a:solidFill>
                  <a:srgbClr val="3F4746"/>
                </a:solidFill>
                <a:effectLst/>
                <a:uLnTx/>
                <a:uFillTx/>
                <a:latin typeface="Arial" panose="020B0604020202020204"/>
                <a:ea typeface="+mn-ea"/>
                <a:cs typeface="+mn-cs"/>
              </a:rPr>
            </a:br>
            <a:r>
              <a:rPr kumimoji="0" lang="en-US" sz="1500" b="1" i="0" u="none" strike="noStrike" kern="1200" cap="none" spc="0" normalizeH="0" baseline="0" noProof="0" dirty="0">
                <a:ln>
                  <a:noFill/>
                </a:ln>
                <a:solidFill>
                  <a:srgbClr val="3F4746"/>
                </a:solidFill>
                <a:effectLst/>
                <a:uLnTx/>
                <a:uFillTx/>
                <a:latin typeface="Arial" panose="020B0604020202020204"/>
                <a:ea typeface="+mn-ea"/>
                <a:cs typeface="+mn-cs"/>
              </a:rPr>
              <a:t>vs FY24</a:t>
            </a:r>
            <a:endParaRPr kumimoji="0" lang="en-US" sz="15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graphicFrame>
        <p:nvGraphicFramePr>
          <p:cNvPr id="16" name="Chart 15">
            <a:extLst>
              <a:ext uri="{FF2B5EF4-FFF2-40B4-BE49-F238E27FC236}">
                <a16:creationId xmlns:a16="http://schemas.microsoft.com/office/drawing/2014/main" id="{2E1D2A79-16A5-4AF9-7567-B58B2F124889}"/>
              </a:ext>
            </a:extLst>
          </p:cNvPr>
          <p:cNvGraphicFramePr>
            <a:graphicFrameLocks/>
          </p:cNvGraphicFramePr>
          <p:nvPr>
            <p:extLst>
              <p:ext uri="{D42A27DB-BD31-4B8C-83A1-F6EECF244321}">
                <p14:modId xmlns:p14="http://schemas.microsoft.com/office/powerpoint/2010/main" val="714212799"/>
              </p:ext>
            </p:extLst>
          </p:nvPr>
        </p:nvGraphicFramePr>
        <p:xfrm>
          <a:off x="1453089" y="1609585"/>
          <a:ext cx="9283232" cy="428298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08E862C-13EB-566B-9EAE-89AAD98F6F8E}"/>
              </a:ext>
            </a:extLst>
          </p:cNvPr>
          <p:cNvSpPr txBox="1"/>
          <p:nvPr/>
        </p:nvSpPr>
        <p:spPr>
          <a:xfrm>
            <a:off x="446555" y="676806"/>
            <a:ext cx="113321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a:ea typeface="+mn-ea"/>
                <a:cs typeface="+mn-cs"/>
              </a:rPr>
              <a:t>Restructured portfolio drives unmatched </a:t>
            </a:r>
            <a:r>
              <a:rPr lang="en-US" sz="1200" b="1" dirty="0">
                <a:solidFill>
                  <a:srgbClr val="ED2124"/>
                </a:solidFill>
                <a:latin typeface="Arial" panose="020B0604020202020204"/>
              </a:rPr>
              <a:t>performance with </a:t>
            </a:r>
            <a:r>
              <a:rPr kumimoji="0" lang="en-US" sz="1200" b="1" i="0" u="none" strike="noStrike" kern="1200" cap="none" spc="0" normalizeH="0" baseline="0" noProof="0" dirty="0">
                <a:ln>
                  <a:noFill/>
                </a:ln>
                <a:solidFill>
                  <a:srgbClr val="ED2124"/>
                </a:solidFill>
                <a:effectLst/>
                <a:uLnTx/>
                <a:uFillTx/>
                <a:latin typeface="Arial" panose="020B0604020202020204"/>
                <a:ea typeface="+mn-ea"/>
                <a:cs typeface="+mn-cs"/>
              </a:rPr>
              <a:t>54% growth in adjusted free cash flow at a </a:t>
            </a:r>
            <a:r>
              <a:rPr lang="en-US" sz="1200" b="1" dirty="0">
                <a:solidFill>
                  <a:srgbClr val="ED2124"/>
                </a:solidFill>
                <a:latin typeface="Arial" panose="020B0604020202020204"/>
              </a:rPr>
              <a:t>16</a:t>
            </a:r>
            <a:r>
              <a:rPr kumimoji="0" lang="en-US" sz="1200" b="1" i="0" u="none" strike="noStrike" kern="1200" cap="none" spc="0" normalizeH="0" baseline="0" noProof="0" dirty="0">
                <a:ln>
                  <a:noFill/>
                </a:ln>
                <a:solidFill>
                  <a:srgbClr val="ED2124"/>
                </a:solidFill>
                <a:effectLst/>
                <a:uLnTx/>
                <a:uFillTx/>
                <a:latin typeface="Arial" panose="020B0604020202020204"/>
                <a:ea typeface="+mn-ea"/>
                <a:cs typeface="+mn-cs"/>
              </a:rPr>
              <a:t>% margin</a:t>
            </a:r>
            <a:endParaRPr kumimoji="0" lang="en-ZA" sz="1200" b="1" i="0" u="none" strike="noStrike" kern="1200" cap="none" spc="0" normalizeH="0" baseline="0" noProof="0" dirty="0">
              <a:ln>
                <a:noFill/>
              </a:ln>
              <a:solidFill>
                <a:srgbClr val="ED2124"/>
              </a:solidFill>
              <a:effectLst/>
              <a:uLnTx/>
              <a:uFillTx/>
              <a:latin typeface="Arial" panose="020B0604020202020204"/>
              <a:ea typeface="+mn-ea"/>
              <a:cs typeface="+mn-cs"/>
            </a:endParaRPr>
          </a:p>
        </p:txBody>
      </p:sp>
      <p:sp>
        <p:nvSpPr>
          <p:cNvPr id="5" name="Footer Placeholder 3">
            <a:extLst>
              <a:ext uri="{FF2B5EF4-FFF2-40B4-BE49-F238E27FC236}">
                <a16:creationId xmlns:a16="http://schemas.microsoft.com/office/drawing/2014/main" id="{D00D651F-3753-DD9B-905E-9C302B197A4B}"/>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387918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FFBFD37-D9B9-6BFC-A4C8-51E33668D950}"/>
              </a:ext>
            </a:extLst>
          </p:cNvPr>
          <p:cNvSpPr/>
          <p:nvPr/>
        </p:nvSpPr>
        <p:spPr>
          <a:xfrm>
            <a:off x="407988" y="5337175"/>
            <a:ext cx="5316975" cy="10810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8A25A202-3AA1-F478-C0CB-8A4997F6A595}"/>
              </a:ext>
            </a:extLst>
          </p:cNvPr>
          <p:cNvSpPr/>
          <p:nvPr/>
        </p:nvSpPr>
        <p:spPr>
          <a:xfrm>
            <a:off x="6446400" y="5347406"/>
            <a:ext cx="5316975" cy="10810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7078304-52AB-9AD2-9CF3-D74EEFFC6ED7}"/>
              </a:ext>
            </a:extLst>
          </p:cNvPr>
          <p:cNvSpPr>
            <a:spLocks noGrp="1"/>
          </p:cNvSpPr>
          <p:nvPr>
            <p:ph type="title"/>
          </p:nvPr>
        </p:nvSpPr>
        <p:spPr/>
        <p:txBody>
          <a:bodyPr/>
          <a:lstStyle/>
          <a:p>
            <a:r>
              <a:rPr lang="en-US" dirty="0"/>
              <a:t>Solid, disciplined mining</a:t>
            </a:r>
            <a:endParaRPr lang="en-ZA" dirty="0"/>
          </a:p>
        </p:txBody>
      </p:sp>
      <p:sp>
        <p:nvSpPr>
          <p:cNvPr id="3" name="Slide Number Placeholder 2">
            <a:extLst>
              <a:ext uri="{FF2B5EF4-FFF2-40B4-BE49-F238E27FC236}">
                <a16:creationId xmlns:a16="http://schemas.microsoft.com/office/drawing/2014/main" id="{C2508937-CEF5-592F-5956-99BEFCFAD2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777F26E7-8D6F-C345-D0DF-567B28768D8C}"/>
              </a:ext>
            </a:extLst>
          </p:cNvPr>
          <p:cNvSpPr txBox="1"/>
          <p:nvPr/>
        </p:nvSpPr>
        <p:spPr>
          <a:xfrm>
            <a:off x="1550334" y="5434325"/>
            <a:ext cx="3605492" cy="74892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F4746"/>
                </a:solidFill>
                <a:effectLst/>
                <a:uLnTx/>
                <a:uFillTx/>
                <a:latin typeface="Arial" panose="020B0604020202020204"/>
                <a:ea typeface="+mn-ea"/>
                <a:cs typeface="+mn-cs"/>
              </a:rPr>
              <a:t>Up 3% to 6.27g/t</a:t>
            </a:r>
            <a:r>
              <a:rPr kumimoji="0" lang="en-US" sz="1200" b="0" i="0" u="none" strike="noStrike" kern="1200" cap="none" spc="0" normalizeH="0" baseline="30000" noProof="0" dirty="0">
                <a:ln>
                  <a:noFill/>
                </a:ln>
                <a:solidFill>
                  <a:srgbClr val="3F4746"/>
                </a:solidFill>
                <a:effectLst/>
                <a:uLnTx/>
                <a:uFillTx/>
                <a:latin typeface="Arial" panose="020B0604020202020204"/>
                <a:ea typeface="+mn-ea"/>
                <a:cs typeface="+mn-cs"/>
              </a:rPr>
              <a:t>8</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F4746"/>
                </a:solidFill>
                <a:effectLst/>
                <a:uLnTx/>
                <a:uFillTx/>
                <a:latin typeface="Arial" panose="020B0604020202020204"/>
                <a:ea typeface="+mn-ea"/>
                <a:cs typeface="+mn-cs"/>
              </a:rPr>
              <a:t>Exceeded upward revised guidance of 6g/t</a:t>
            </a:r>
            <a:r>
              <a:rPr kumimoji="0" lang="en-US" sz="1200" b="0" i="0" u="none" strike="noStrike" kern="1200" cap="none" spc="0" normalizeH="0" baseline="30000" noProof="0" dirty="0">
                <a:ln>
                  <a:noFill/>
                </a:ln>
                <a:solidFill>
                  <a:srgbClr val="3F4746"/>
                </a:solidFill>
                <a:effectLst/>
                <a:uLnTx/>
                <a:uFillTx/>
                <a:latin typeface="Arial" panose="020B0604020202020204"/>
                <a:ea typeface="+mn-ea"/>
                <a:cs typeface="+mn-cs"/>
              </a:rPr>
              <a:t>8</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F4746"/>
                </a:solidFill>
                <a:effectLst/>
                <a:uLnTx/>
                <a:uFillTx/>
                <a:latin typeface="Arial" panose="020B0604020202020204"/>
                <a:ea typeface="+mn-ea"/>
                <a:cs typeface="+mn-cs"/>
              </a:rPr>
              <a:t>Driven by Mponeng</a:t>
            </a:r>
          </a:p>
        </p:txBody>
      </p:sp>
      <p:sp>
        <p:nvSpPr>
          <p:cNvPr id="7" name="TextBox 6">
            <a:extLst>
              <a:ext uri="{FF2B5EF4-FFF2-40B4-BE49-F238E27FC236}">
                <a16:creationId xmlns:a16="http://schemas.microsoft.com/office/drawing/2014/main" id="{C3E95698-F0ED-79F8-8777-64C8825A3FD0}"/>
              </a:ext>
            </a:extLst>
          </p:cNvPr>
          <p:cNvSpPr txBox="1"/>
          <p:nvPr/>
        </p:nvSpPr>
        <p:spPr>
          <a:xfrm>
            <a:off x="7556018" y="5434325"/>
            <a:ext cx="3461606" cy="74892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F4746"/>
                </a:solidFill>
                <a:effectLst/>
                <a:uLnTx/>
                <a:uFillTx/>
                <a:latin typeface="Arial" panose="020B0604020202020204"/>
                <a:ea typeface="+mn-ea"/>
                <a:cs typeface="+mn-cs"/>
              </a:rPr>
              <a:t>Down 5%, as planned</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200" dirty="0">
                <a:solidFill>
                  <a:srgbClr val="3F4746"/>
                </a:solidFill>
                <a:latin typeface="Arial" panose="020B0604020202020204"/>
              </a:rPr>
              <a:t>I</a:t>
            </a:r>
            <a:r>
              <a:rPr kumimoji="0" lang="en-US" sz="1200" b="0" i="0" u="none" strike="noStrike" kern="1200" cap="none" spc="0" normalizeH="0" baseline="0" noProof="0" dirty="0" err="1">
                <a:ln>
                  <a:noFill/>
                </a:ln>
                <a:solidFill>
                  <a:srgbClr val="3F4746"/>
                </a:solidFill>
                <a:effectLst/>
                <a:uLnTx/>
                <a:uFillTx/>
                <a:latin typeface="Arial" panose="020B0604020202020204"/>
                <a:ea typeface="+mn-ea"/>
                <a:cs typeface="+mn-cs"/>
              </a:rPr>
              <a:t>mpacted</a:t>
            </a:r>
            <a:r>
              <a:rPr kumimoji="0" lang="en-US" sz="1200" b="0" i="0" u="none" strike="noStrike" kern="1200" cap="none" spc="0" normalizeH="0" baseline="0" noProof="0" dirty="0">
                <a:ln>
                  <a:noFill/>
                </a:ln>
                <a:solidFill>
                  <a:srgbClr val="3F4746"/>
                </a:solidFill>
                <a:effectLst/>
                <a:uLnTx/>
                <a:uFillTx/>
                <a:latin typeface="Arial" panose="020B0604020202020204"/>
                <a:ea typeface="+mn-ea"/>
                <a:cs typeface="+mn-cs"/>
              </a:rPr>
              <a:t> by safety related stoppages </a:t>
            </a: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F4746"/>
                </a:solidFill>
                <a:effectLst/>
                <a:uLnTx/>
                <a:uFillTx/>
                <a:latin typeface="Arial" panose="020B0604020202020204"/>
                <a:ea typeface="+mn-ea"/>
                <a:cs typeface="+mn-cs"/>
              </a:rPr>
              <a:t>Met upper end of FY25 guidance</a:t>
            </a:r>
          </a:p>
        </p:txBody>
      </p:sp>
      <p:graphicFrame>
        <p:nvGraphicFramePr>
          <p:cNvPr id="14" name="Chart 13">
            <a:extLst>
              <a:ext uri="{FF2B5EF4-FFF2-40B4-BE49-F238E27FC236}">
                <a16:creationId xmlns:a16="http://schemas.microsoft.com/office/drawing/2014/main" id="{171155DD-768D-273A-BBFB-804568F94BB7}"/>
              </a:ext>
            </a:extLst>
          </p:cNvPr>
          <p:cNvGraphicFramePr>
            <a:graphicFrameLocks/>
          </p:cNvGraphicFramePr>
          <p:nvPr>
            <p:extLst>
              <p:ext uri="{D42A27DB-BD31-4B8C-83A1-F6EECF244321}">
                <p14:modId xmlns:p14="http://schemas.microsoft.com/office/powerpoint/2010/main" val="4064004540"/>
              </p:ext>
            </p:extLst>
          </p:nvPr>
        </p:nvGraphicFramePr>
        <p:xfrm>
          <a:off x="6438229" y="1186239"/>
          <a:ext cx="5285430" cy="39376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35B658C-2398-DD4B-A90B-2115D742FD85}"/>
              </a:ext>
            </a:extLst>
          </p:cNvPr>
          <p:cNvGraphicFramePr>
            <a:graphicFrameLocks/>
          </p:cNvGraphicFramePr>
          <p:nvPr>
            <p:extLst>
              <p:ext uri="{D42A27DB-BD31-4B8C-83A1-F6EECF244321}">
                <p14:modId xmlns:p14="http://schemas.microsoft.com/office/powerpoint/2010/main" val="2452345092"/>
              </p:ext>
            </p:extLst>
          </p:nvPr>
        </p:nvGraphicFramePr>
        <p:xfrm>
          <a:off x="407988" y="1188293"/>
          <a:ext cx="5145741" cy="394320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Arrow Connector 15">
            <a:extLst>
              <a:ext uri="{FF2B5EF4-FFF2-40B4-BE49-F238E27FC236}">
                <a16:creationId xmlns:a16="http://schemas.microsoft.com/office/drawing/2014/main" id="{F41A38DB-4C9C-522E-1C6C-BC6F0B987B12}"/>
              </a:ext>
            </a:extLst>
          </p:cNvPr>
          <p:cNvCxnSpPr>
            <a:cxnSpLocks/>
          </p:cNvCxnSpPr>
          <p:nvPr/>
        </p:nvCxnSpPr>
        <p:spPr>
          <a:xfrm flipV="1">
            <a:off x="730919" y="1731698"/>
            <a:ext cx="4125776" cy="1807404"/>
          </a:xfrm>
          <a:prstGeom prst="straightConnector1">
            <a:avLst/>
          </a:prstGeom>
          <a:ln w="28575">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886B5BC-6768-BF9F-2CAB-EDC228012273}"/>
              </a:ext>
            </a:extLst>
          </p:cNvPr>
          <p:cNvSpPr txBox="1"/>
          <p:nvPr/>
        </p:nvSpPr>
        <p:spPr>
          <a:xfrm>
            <a:off x="446555" y="676806"/>
            <a:ext cx="62343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pitchFamily="34" charset="0"/>
                <a:ea typeface="+mn-ea"/>
                <a:cs typeface="Arial" panose="020B0604020202020204" pitchFamily="34" charset="0"/>
              </a:rPr>
              <a:t>Contributes to excellent grade control and consistent production in line with plans</a:t>
            </a:r>
            <a:endParaRPr kumimoji="0" lang="en-ZA" sz="1200" b="1" i="0" u="none" strike="noStrike" kern="1200" cap="none" spc="0" normalizeH="0" baseline="0" noProof="0" dirty="0">
              <a:ln>
                <a:noFill/>
              </a:ln>
              <a:solidFill>
                <a:srgbClr val="ED2124"/>
              </a:solidFill>
              <a:effectLst/>
              <a:uLnTx/>
              <a:uFillTx/>
              <a:latin typeface="Arial" panose="020B0604020202020204" pitchFamily="34" charset="0"/>
              <a:ea typeface="+mn-ea"/>
              <a:cs typeface="Arial" panose="020B0604020202020204" pitchFamily="34" charset="0"/>
            </a:endParaRPr>
          </a:p>
        </p:txBody>
      </p:sp>
      <p:cxnSp>
        <p:nvCxnSpPr>
          <p:cNvPr id="22" name="Straight Connector 21">
            <a:extLst>
              <a:ext uri="{FF2B5EF4-FFF2-40B4-BE49-F238E27FC236}">
                <a16:creationId xmlns:a16="http://schemas.microsoft.com/office/drawing/2014/main" id="{EA17E345-9B6D-8C30-A77C-49D7ED34743B}"/>
              </a:ext>
            </a:extLst>
          </p:cNvPr>
          <p:cNvCxnSpPr>
            <a:cxnSpLocks/>
          </p:cNvCxnSpPr>
          <p:nvPr/>
        </p:nvCxnSpPr>
        <p:spPr>
          <a:xfrm>
            <a:off x="6096000" y="1319213"/>
            <a:ext cx="0" cy="50990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02F6093-CF60-B2AB-3A89-A179EF434D6A}"/>
              </a:ext>
            </a:extLst>
          </p:cNvPr>
          <p:cNvSpPr txBox="1"/>
          <p:nvPr/>
        </p:nvSpPr>
        <p:spPr>
          <a:xfrm>
            <a:off x="546913" y="5599055"/>
            <a:ext cx="1075141" cy="528350"/>
          </a:xfrm>
          <a:prstGeom prst="rect">
            <a:avLst/>
          </a:prstGeom>
          <a:noFill/>
        </p:spPr>
        <p:txBody>
          <a:bodyPr wrap="square">
            <a:spAutoFit/>
          </a:bodyPr>
          <a:lstStyle/>
          <a:p>
            <a:pPr marL="0" marR="0" lvl="0" indent="0" algn="l" defTabSz="914400" rtl="0" eaLnBrk="1" fontAlgn="auto" latinLnBrk="0" hangingPunct="1">
              <a:lnSpc>
                <a:spcPts val="1700"/>
              </a:lnSpc>
              <a:spcBef>
                <a:spcPts val="400"/>
              </a:spcBef>
              <a:spcAft>
                <a:spcPts val="0"/>
              </a:spcAft>
              <a:buClrTx/>
              <a:buSzTx/>
              <a:buFontTx/>
              <a:buNone/>
              <a:tabLst/>
              <a:defRPr/>
            </a:pPr>
            <a:r>
              <a:rPr kumimoji="0" lang="en-US" sz="2400" b="1" i="0" u="none" strike="noStrike" kern="1200" cap="none" spc="0" normalizeH="0" baseline="0" noProof="0" dirty="0">
                <a:ln>
                  <a:noFill/>
                </a:ln>
                <a:solidFill>
                  <a:srgbClr val="ED2124"/>
                </a:solidFill>
                <a:effectLst/>
                <a:uLnTx/>
                <a:uFillTx/>
                <a:latin typeface="Arial" panose="020B0604020202020204"/>
                <a:ea typeface="+mn-ea"/>
                <a:cs typeface="+mn-cs"/>
              </a:rPr>
              <a:t>FY25</a:t>
            </a:r>
            <a:r>
              <a:rPr kumimoji="0" lang="en-US" sz="1800" b="1" i="0" u="none" strike="noStrike" kern="1200" cap="none" spc="0" normalizeH="0" baseline="0" noProof="0" dirty="0">
                <a:ln>
                  <a:noFill/>
                </a:ln>
                <a:solidFill>
                  <a:srgbClr val="3F4746"/>
                </a:solidFill>
                <a:effectLst/>
                <a:uLnTx/>
                <a:uFillTx/>
                <a:latin typeface="Arial" panose="020B0604020202020204"/>
                <a:ea typeface="+mn-ea"/>
                <a:cs typeface="+mn-cs"/>
              </a:rPr>
              <a:t> </a:t>
            </a:r>
            <a:br>
              <a:rPr kumimoji="0" lang="en-US" sz="1800" b="1" i="0" u="none" strike="noStrike" kern="1200" cap="none" spc="0" normalizeH="0" baseline="0" noProof="0" dirty="0">
                <a:ln>
                  <a:noFill/>
                </a:ln>
                <a:solidFill>
                  <a:srgbClr val="3F4746"/>
                </a:solidFill>
                <a:effectLst/>
                <a:uLnTx/>
                <a:uFillTx/>
                <a:latin typeface="Arial" panose="020B0604020202020204"/>
                <a:ea typeface="+mn-ea"/>
                <a:cs typeface="+mn-cs"/>
              </a:rPr>
            </a:br>
            <a:r>
              <a:rPr kumimoji="0" lang="en-US" sz="1500" b="1" i="0" u="none" strike="noStrike" kern="1200" cap="none" spc="0" normalizeH="0" baseline="0" noProof="0" dirty="0">
                <a:ln>
                  <a:noFill/>
                </a:ln>
                <a:solidFill>
                  <a:srgbClr val="3F4746"/>
                </a:solidFill>
                <a:effectLst/>
                <a:uLnTx/>
                <a:uFillTx/>
                <a:latin typeface="Arial" panose="020B0604020202020204"/>
                <a:ea typeface="+mn-ea"/>
                <a:cs typeface="+mn-cs"/>
              </a:rPr>
              <a:t>vs FY24</a:t>
            </a:r>
            <a:endParaRPr kumimoji="0" lang="en-US" sz="15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00893413-1898-3A92-F662-D480B349DD46}"/>
              </a:ext>
            </a:extLst>
          </p:cNvPr>
          <p:cNvSpPr txBox="1"/>
          <p:nvPr/>
        </p:nvSpPr>
        <p:spPr>
          <a:xfrm>
            <a:off x="6570097" y="5599647"/>
            <a:ext cx="1075141" cy="528350"/>
          </a:xfrm>
          <a:prstGeom prst="rect">
            <a:avLst/>
          </a:prstGeom>
          <a:noFill/>
        </p:spPr>
        <p:txBody>
          <a:bodyPr wrap="square">
            <a:spAutoFit/>
          </a:bodyPr>
          <a:lstStyle/>
          <a:p>
            <a:pPr marL="0" marR="0" lvl="0" indent="0" algn="l" defTabSz="914400" rtl="0" eaLnBrk="1" fontAlgn="auto" latinLnBrk="0" hangingPunct="1">
              <a:lnSpc>
                <a:spcPts val="1700"/>
              </a:lnSpc>
              <a:spcBef>
                <a:spcPts val="400"/>
              </a:spcBef>
              <a:spcAft>
                <a:spcPts val="0"/>
              </a:spcAft>
              <a:buClrTx/>
              <a:buSzTx/>
              <a:buFontTx/>
              <a:buNone/>
              <a:tabLst/>
              <a:defRPr/>
            </a:pPr>
            <a:r>
              <a:rPr kumimoji="0" lang="en-US" sz="2400" b="1" i="0" u="none" strike="noStrike" kern="1200" cap="none" spc="0" normalizeH="0" baseline="0" noProof="0" dirty="0">
                <a:ln>
                  <a:noFill/>
                </a:ln>
                <a:solidFill>
                  <a:srgbClr val="ED2124"/>
                </a:solidFill>
                <a:effectLst/>
                <a:uLnTx/>
                <a:uFillTx/>
                <a:latin typeface="Arial" panose="020B0604020202020204"/>
                <a:ea typeface="+mn-ea"/>
                <a:cs typeface="+mn-cs"/>
              </a:rPr>
              <a:t>FY25</a:t>
            </a:r>
            <a:r>
              <a:rPr kumimoji="0" lang="en-US" sz="1800" b="1" i="0" u="none" strike="noStrike" kern="1200" cap="none" spc="0" normalizeH="0" baseline="0" noProof="0" dirty="0">
                <a:ln>
                  <a:noFill/>
                </a:ln>
                <a:solidFill>
                  <a:srgbClr val="3F4746"/>
                </a:solidFill>
                <a:effectLst/>
                <a:uLnTx/>
                <a:uFillTx/>
                <a:latin typeface="Arial" panose="020B0604020202020204"/>
                <a:ea typeface="+mn-ea"/>
                <a:cs typeface="+mn-cs"/>
              </a:rPr>
              <a:t> </a:t>
            </a:r>
            <a:br>
              <a:rPr kumimoji="0" lang="en-US" sz="1800" b="1" i="0" u="none" strike="noStrike" kern="1200" cap="none" spc="0" normalizeH="0" baseline="0" noProof="0" dirty="0">
                <a:ln>
                  <a:noFill/>
                </a:ln>
                <a:solidFill>
                  <a:srgbClr val="3F4746"/>
                </a:solidFill>
                <a:effectLst/>
                <a:uLnTx/>
                <a:uFillTx/>
                <a:latin typeface="Arial" panose="020B0604020202020204"/>
                <a:ea typeface="+mn-ea"/>
                <a:cs typeface="+mn-cs"/>
              </a:rPr>
            </a:br>
            <a:r>
              <a:rPr kumimoji="0" lang="en-US" sz="1500" b="1" i="0" u="none" strike="noStrike" kern="1200" cap="none" spc="0" normalizeH="0" baseline="0" noProof="0" dirty="0">
                <a:ln>
                  <a:noFill/>
                </a:ln>
                <a:solidFill>
                  <a:srgbClr val="3F4746"/>
                </a:solidFill>
                <a:effectLst/>
                <a:uLnTx/>
                <a:uFillTx/>
                <a:latin typeface="Arial" panose="020B0604020202020204"/>
                <a:ea typeface="+mn-ea"/>
                <a:cs typeface="+mn-cs"/>
              </a:rPr>
              <a:t>vs FY24</a:t>
            </a:r>
            <a:endParaRPr kumimoji="0" lang="en-US" sz="15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F194EE3E-52C4-BE23-9669-9717844186FE}"/>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288117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16504-E8B1-1E7A-0FE6-81BAE6A5DE4B}"/>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101B2FC-CD57-55B1-01C4-DC467CC95F91}"/>
              </a:ext>
            </a:extLst>
          </p:cNvPr>
          <p:cNvGraphicFramePr>
            <a:graphicFrameLocks/>
          </p:cNvGraphicFramePr>
          <p:nvPr/>
        </p:nvGraphicFramePr>
        <p:xfrm>
          <a:off x="874713" y="1418748"/>
          <a:ext cx="10474326" cy="402050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0326CAA-1C33-D1D0-8281-6150026FC489}"/>
              </a:ext>
            </a:extLst>
          </p:cNvPr>
          <p:cNvSpPr>
            <a:spLocks noGrp="1"/>
          </p:cNvSpPr>
          <p:nvPr>
            <p:ph type="title"/>
          </p:nvPr>
        </p:nvSpPr>
        <p:spPr/>
        <p:txBody>
          <a:bodyPr/>
          <a:lstStyle/>
          <a:p>
            <a:r>
              <a:rPr lang="en-US" dirty="0"/>
              <a:t>Investing in quality significantly improves margins</a:t>
            </a:r>
            <a:endParaRPr lang="en-ZA" dirty="0"/>
          </a:p>
        </p:txBody>
      </p:sp>
      <p:sp>
        <p:nvSpPr>
          <p:cNvPr id="3" name="Slide Number Placeholder 2">
            <a:extLst>
              <a:ext uri="{FF2B5EF4-FFF2-40B4-BE49-F238E27FC236}">
                <a16:creationId xmlns:a16="http://schemas.microsoft.com/office/drawing/2014/main" id="{75FAC698-53E4-47B8-6FE8-3D23CF694B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BA3ED72-04F7-DB63-F31E-66630023DEEF}"/>
              </a:ext>
            </a:extLst>
          </p:cNvPr>
          <p:cNvSpPr/>
          <p:nvPr/>
        </p:nvSpPr>
        <p:spPr>
          <a:xfrm>
            <a:off x="874713" y="5805488"/>
            <a:ext cx="10474326" cy="85811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2FD6842B-38A6-67A4-30ED-7BE5FECA6DBD}"/>
              </a:ext>
            </a:extLst>
          </p:cNvPr>
          <p:cNvSpPr txBox="1"/>
          <p:nvPr/>
        </p:nvSpPr>
        <p:spPr>
          <a:xfrm>
            <a:off x="1044429" y="5805488"/>
            <a:ext cx="9774434" cy="907941"/>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Below FY25 guidance </a:t>
            </a:r>
          </a:p>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600" dirty="0">
                <a:solidFill>
                  <a:srgbClr val="3F4746"/>
                </a:solidFill>
                <a:latin typeface="Arial" panose="020B0604020202020204" pitchFamily="34" charset="0"/>
                <a:cs typeface="Arial" panose="020B0604020202020204" pitchFamily="34" charset="0"/>
              </a:rPr>
              <a:t>64% of production at AISC below $1500/oz</a:t>
            </a:r>
            <a:endParaRPr kumimoji="0" lang="en-US" sz="16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endParaRPr>
          </a:p>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F4746"/>
                </a:solidFill>
                <a:effectLst/>
                <a:uLnTx/>
                <a:uFillTx/>
                <a:latin typeface="Arial" panose="020B0604020202020204" pitchFamily="34" charset="0"/>
                <a:ea typeface="+mn-ea"/>
                <a:cs typeface="Arial" panose="020B0604020202020204" pitchFamily="34" charset="0"/>
              </a:rPr>
              <a:t>Affected by lower planned production, inflation and higher sustaining capital expenditure</a:t>
            </a:r>
          </a:p>
        </p:txBody>
      </p:sp>
      <p:sp>
        <p:nvSpPr>
          <p:cNvPr id="5" name="Rounded Rectangle 4">
            <a:extLst>
              <a:ext uri="{FF2B5EF4-FFF2-40B4-BE49-F238E27FC236}">
                <a16:creationId xmlns:a16="http://schemas.microsoft.com/office/drawing/2014/main" id="{F93DA2E2-C6B4-3FA0-F552-C52109E8075F}"/>
              </a:ext>
            </a:extLst>
          </p:cNvPr>
          <p:cNvSpPr/>
          <p:nvPr/>
        </p:nvSpPr>
        <p:spPr>
          <a:xfrm>
            <a:off x="9543889" y="2292489"/>
            <a:ext cx="1402674" cy="3268050"/>
          </a:xfrm>
          <a:prstGeom prst="roundRect">
            <a:avLst/>
          </a:prstGeom>
          <a:noFill/>
          <a:ln w="19050">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3781B37-A8B2-2DAD-6793-9BDD8DF6A092}"/>
              </a:ext>
            </a:extLst>
          </p:cNvPr>
          <p:cNvSpPr txBox="1"/>
          <p:nvPr/>
        </p:nvSpPr>
        <p:spPr>
          <a:xfrm>
            <a:off x="428625" y="713968"/>
            <a:ext cx="731114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a:ea typeface="+mn-ea"/>
                <a:cs typeface="+mn-cs"/>
              </a:rPr>
              <a:t>High-grade and surface assets: globally competitive with AISC</a:t>
            </a:r>
            <a:r>
              <a:rPr kumimoji="0" lang="en-ZA" sz="1200" b="1" i="0" u="none" strike="noStrike" kern="100" cap="none" spc="0" normalizeH="0" baseline="30000" noProof="0" dirty="0">
                <a:ln>
                  <a:noFill/>
                </a:ln>
                <a:solidFill>
                  <a:srgbClr val="FF0000"/>
                </a:solidFill>
                <a:effectLst/>
                <a:uLnTx/>
                <a:uFillTx/>
                <a:latin typeface="Arial" panose="020B0604020202020204"/>
                <a:ea typeface="+mn-ea"/>
                <a:cs typeface="+mn-cs"/>
              </a:rPr>
              <a:t>2</a:t>
            </a:r>
            <a:r>
              <a:rPr kumimoji="0" lang="en-US" sz="1200" b="1" i="0" u="none" strike="noStrike" kern="1200" cap="none" spc="0" normalizeH="0" baseline="0" noProof="0" dirty="0">
                <a:ln>
                  <a:noFill/>
                </a:ln>
                <a:solidFill>
                  <a:srgbClr val="FF0000"/>
                </a:solidFill>
                <a:effectLst/>
                <a:uLnTx/>
                <a:uFillTx/>
                <a:latin typeface="Arial" panose="020B0604020202020204"/>
                <a:ea typeface="+mn-ea"/>
                <a:cs typeface="+mn-cs"/>
              </a:rPr>
              <a:t> below $1 500/oz</a:t>
            </a:r>
            <a:endParaRPr kumimoji="0" lang="en-ZA" sz="1200" b="1" i="0" u="none" strike="noStrike" kern="1200" cap="none" spc="0" normalizeH="0" baseline="30000" noProof="0" dirty="0">
              <a:ln>
                <a:noFill/>
              </a:ln>
              <a:solidFill>
                <a:srgbClr val="FF0000"/>
              </a:solidFill>
              <a:effectLst/>
              <a:uLnTx/>
              <a:uFillTx/>
              <a:latin typeface="Arial" panose="020B0604020202020204"/>
              <a:ea typeface="+mn-ea"/>
              <a:cs typeface="+mn-cs"/>
            </a:endParaRPr>
          </a:p>
        </p:txBody>
      </p:sp>
      <p:sp>
        <p:nvSpPr>
          <p:cNvPr id="6" name="Footer Placeholder 3">
            <a:extLst>
              <a:ext uri="{FF2B5EF4-FFF2-40B4-BE49-F238E27FC236}">
                <a16:creationId xmlns:a16="http://schemas.microsoft.com/office/drawing/2014/main" id="{0B4AB099-C216-E397-0957-52A781AB87C9}"/>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352890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AF9C-0118-96F9-002D-0A13546FE8E5}"/>
              </a:ext>
            </a:extLst>
          </p:cNvPr>
          <p:cNvSpPr>
            <a:spLocks noGrp="1"/>
          </p:cNvSpPr>
          <p:nvPr>
            <p:ph type="title"/>
          </p:nvPr>
        </p:nvSpPr>
        <p:spPr/>
        <p:txBody>
          <a:bodyPr/>
          <a:lstStyle/>
          <a:p>
            <a:r>
              <a:rPr lang="en-US" dirty="0"/>
              <a:t>A transformed company with higher margins</a:t>
            </a:r>
            <a:endParaRPr lang="en-ZA" dirty="0"/>
          </a:p>
        </p:txBody>
      </p:sp>
      <p:sp>
        <p:nvSpPr>
          <p:cNvPr id="3" name="Slide Number Placeholder 2">
            <a:extLst>
              <a:ext uri="{FF2B5EF4-FFF2-40B4-BE49-F238E27FC236}">
                <a16:creationId xmlns:a16="http://schemas.microsoft.com/office/drawing/2014/main" id="{35D2AE13-71FC-B22C-4709-187E5182BADB}"/>
              </a:ext>
            </a:extLst>
          </p:cNvPr>
          <p:cNvSpPr>
            <a:spLocks noGrp="1"/>
          </p:cNvSpPr>
          <p:nvPr>
            <p:ph type="sldNum" sz="quarter" idx="12"/>
          </p:nvPr>
        </p:nvSpPr>
        <p:spPr/>
        <p:txBody>
          <a:bodyPr/>
          <a:lstStyle/>
          <a:p>
            <a:pPr>
              <a:defRPr/>
            </a:pPr>
            <a:fld id="{5B6EEBB3-9C62-4929-8C97-A45554614B7B}" type="slidenum">
              <a:rPr lang="en-ZA" smtClean="0"/>
              <a:pPr>
                <a:defRPr/>
              </a:pPr>
              <a:t>8</a:t>
            </a:fld>
            <a:endParaRPr lang="en-ZA" dirty="0"/>
          </a:p>
        </p:txBody>
      </p:sp>
      <p:sp>
        <p:nvSpPr>
          <p:cNvPr id="6" name="TextBox 5">
            <a:extLst>
              <a:ext uri="{FF2B5EF4-FFF2-40B4-BE49-F238E27FC236}">
                <a16:creationId xmlns:a16="http://schemas.microsoft.com/office/drawing/2014/main" id="{508E862C-13EB-566B-9EAE-89AAD98F6F8E}"/>
              </a:ext>
            </a:extLst>
          </p:cNvPr>
          <p:cNvSpPr txBox="1"/>
          <p:nvPr/>
        </p:nvSpPr>
        <p:spPr>
          <a:xfrm>
            <a:off x="446555" y="676806"/>
            <a:ext cx="11332161" cy="276999"/>
          </a:xfrm>
          <a:prstGeom prst="rect">
            <a:avLst/>
          </a:prstGeom>
          <a:noFill/>
        </p:spPr>
        <p:txBody>
          <a:bodyPr wrap="square" rtlCol="0">
            <a:spAutoFit/>
          </a:bodyPr>
          <a:lstStyle/>
          <a:p>
            <a:r>
              <a:rPr lang="en-US" sz="1200" b="1" dirty="0">
                <a:solidFill>
                  <a:schemeClr val="accent1"/>
                </a:solidFill>
                <a:latin typeface="Arial" panose="020B0604020202020204" pitchFamily="34" charset="0"/>
                <a:cs typeface="Arial" panose="020B0604020202020204" pitchFamily="34" charset="0"/>
              </a:rPr>
              <a:t>Effective capital allocation drives resilience and sustainability</a:t>
            </a:r>
            <a:endParaRPr lang="en-ZA" sz="1200" b="1" dirty="0">
              <a:solidFill>
                <a:schemeClr val="accent1"/>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EE8F1FAF-3D2A-BDFC-EB20-FF5A3BCC2F68}"/>
              </a:ext>
            </a:extLst>
          </p:cNvPr>
          <p:cNvGraphicFramePr>
            <a:graphicFrameLocks/>
          </p:cNvGraphicFramePr>
          <p:nvPr>
            <p:extLst>
              <p:ext uri="{D42A27DB-BD31-4B8C-83A1-F6EECF244321}">
                <p14:modId xmlns:p14="http://schemas.microsoft.com/office/powerpoint/2010/main" val="4200359267"/>
              </p:ext>
            </p:extLst>
          </p:nvPr>
        </p:nvGraphicFramePr>
        <p:xfrm>
          <a:off x="323851" y="1089834"/>
          <a:ext cx="11454866" cy="53715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3851" y="6597432"/>
            <a:ext cx="6190735" cy="492443"/>
          </a:xfrm>
          <a:prstGeom prst="rect">
            <a:avLst/>
          </a:prstGeom>
          <a:noFill/>
        </p:spPr>
        <p:txBody>
          <a:bodyPr wrap="square" rtlCol="0">
            <a:spAutoFit/>
          </a:bodyPr>
          <a:lstStyle/>
          <a:p>
            <a:pPr>
              <a:defRPr/>
            </a:pPr>
            <a:r>
              <a:rPr lang="en-US" sz="800" i="1" dirty="0">
                <a:solidFill>
                  <a:srgbClr val="3F4746"/>
                </a:solidFill>
                <a:latin typeface="Arial" panose="020B0604020202020204"/>
              </a:rPr>
              <a:t>* For definition of adjusted free cash flow (AFCF</a:t>
            </a:r>
            <a:r>
              <a:rPr lang="en-US" sz="800" i="1" baseline="30000" dirty="0">
                <a:solidFill>
                  <a:srgbClr val="3F4746"/>
                </a:solidFill>
                <a:latin typeface="Arial" panose="020B0604020202020204"/>
              </a:rPr>
              <a:t>1</a:t>
            </a:r>
            <a:r>
              <a:rPr lang="en-US" sz="800" i="1" dirty="0">
                <a:solidFill>
                  <a:srgbClr val="3F4746"/>
                </a:solidFill>
                <a:latin typeface="Arial" panose="020B0604020202020204"/>
              </a:rPr>
              <a:t>), see Glossary, slide 50</a:t>
            </a:r>
          </a:p>
          <a:p>
            <a:endParaRPr lang="en-ZA" dirty="0"/>
          </a:p>
        </p:txBody>
      </p:sp>
      <p:sp>
        <p:nvSpPr>
          <p:cNvPr id="8" name="Footer Placeholder 3">
            <a:extLst>
              <a:ext uri="{FF2B5EF4-FFF2-40B4-BE49-F238E27FC236}">
                <a16:creationId xmlns:a16="http://schemas.microsoft.com/office/drawing/2014/main" id="{8B6CD798-F508-F882-46F9-70DF61F713D8}"/>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134713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00A3D3-F48F-0F98-7373-3FE2607C0497}"/>
              </a:ext>
            </a:extLst>
          </p:cNvPr>
          <p:cNvSpPr/>
          <p:nvPr/>
        </p:nvSpPr>
        <p:spPr>
          <a:xfrm>
            <a:off x="407987" y="2929106"/>
            <a:ext cx="3716144" cy="1565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DE2295CC-EE4B-AE8E-212B-AEF2CB7E2D16}"/>
              </a:ext>
            </a:extLst>
          </p:cNvPr>
          <p:cNvSpPr/>
          <p:nvPr/>
        </p:nvSpPr>
        <p:spPr>
          <a:xfrm>
            <a:off x="407988" y="4592385"/>
            <a:ext cx="3716143" cy="14586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386B114-80B4-996E-5C8B-937C1B9275F9}"/>
              </a:ext>
            </a:extLst>
          </p:cNvPr>
          <p:cNvSpPr>
            <a:spLocks noGrp="1"/>
          </p:cNvSpPr>
          <p:nvPr>
            <p:ph type="title"/>
          </p:nvPr>
        </p:nvSpPr>
        <p:spPr/>
        <p:txBody>
          <a:bodyPr/>
          <a:lstStyle/>
          <a:p>
            <a:r>
              <a:rPr lang="en-US" dirty="0"/>
              <a:t>Positioning Harmony for success</a:t>
            </a:r>
            <a:endParaRPr lang="en-ZA" dirty="0"/>
          </a:p>
        </p:txBody>
      </p:sp>
      <p:sp>
        <p:nvSpPr>
          <p:cNvPr id="3" name="Slide Number Placeholder 2">
            <a:extLst>
              <a:ext uri="{FF2B5EF4-FFF2-40B4-BE49-F238E27FC236}">
                <a16:creationId xmlns:a16="http://schemas.microsoft.com/office/drawing/2014/main" id="{B80DBF90-EB8D-1004-FF3D-F40EE2B7A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EEBB3-9C62-4929-8C97-A45554614B7B}" type="slidenum">
              <a:rPr kumimoji="0" lang="en-ZA" sz="800" b="0" i="0" u="none" strike="noStrike" kern="1200" cap="none" spc="0" normalizeH="0" baseline="0" noProof="0" smtClean="0">
                <a:ln>
                  <a:noFill/>
                </a:ln>
                <a:solidFill>
                  <a:srgbClr val="3F47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DBC34458-6F62-8E87-914B-F345F31C366C}"/>
              </a:ext>
            </a:extLst>
          </p:cNvPr>
          <p:cNvSpPr txBox="1"/>
          <p:nvPr/>
        </p:nvSpPr>
        <p:spPr>
          <a:xfrm>
            <a:off x="333375" y="6282674"/>
            <a:ext cx="51339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1" u="none" strike="noStrike" kern="1200" cap="none" spc="0" normalizeH="0" baseline="0" noProof="0" dirty="0">
                <a:ln>
                  <a:noFill/>
                </a:ln>
                <a:solidFill>
                  <a:srgbClr val="3F4746"/>
                </a:solidFill>
                <a:effectLst/>
                <a:uLnTx/>
                <a:uFillTx/>
                <a:latin typeface="Arial" panose="020B0604020202020204"/>
                <a:ea typeface="+mn-ea"/>
                <a:cs typeface="+mn-cs"/>
              </a:rPr>
              <a:t>* Based on FY26 production 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1" u="none" strike="noStrike" kern="1200" cap="none" spc="0" normalizeH="0" baseline="0" noProof="0" dirty="0">
                <a:ln>
                  <a:noFill/>
                </a:ln>
                <a:solidFill>
                  <a:srgbClr val="3F4746"/>
                </a:solidFill>
                <a:effectLst/>
                <a:uLnTx/>
                <a:uFillTx/>
                <a:latin typeface="Arial" panose="020B0604020202020204"/>
                <a:ea typeface="+mn-ea"/>
                <a:cs typeface="+mn-cs"/>
              </a:rPr>
              <a:t>** Converted at FY25 average exchange rate of R18.15/US$1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30000" noProof="0" dirty="0">
                <a:ln>
                  <a:noFill/>
                </a:ln>
                <a:solidFill>
                  <a:srgbClr val="3F4746"/>
                </a:solidFill>
                <a:effectLst/>
                <a:uLnTx/>
                <a:uFillTx/>
                <a:latin typeface="Arial" panose="020B0604020202020204"/>
                <a:ea typeface="+mn-ea"/>
                <a:cs typeface="+mn-cs"/>
              </a:rPr>
              <a:t>#</a:t>
            </a:r>
            <a:r>
              <a:rPr kumimoji="0" lang="en-ZA" sz="800" b="0" i="1" u="none" strike="noStrike" kern="1200" cap="none" spc="0" normalizeH="0" baseline="0" noProof="0" dirty="0">
                <a:ln>
                  <a:noFill/>
                </a:ln>
                <a:solidFill>
                  <a:srgbClr val="3F4746"/>
                </a:solidFill>
                <a:effectLst/>
                <a:uLnTx/>
                <a:uFillTx/>
                <a:latin typeface="Arial" panose="020B0604020202020204"/>
                <a:ea typeface="+mn-ea"/>
                <a:cs typeface="+mn-cs"/>
              </a:rPr>
              <a:t> As at 8 September 2025 </a:t>
            </a:r>
          </a:p>
        </p:txBody>
      </p:sp>
      <p:sp>
        <p:nvSpPr>
          <p:cNvPr id="7" name="Content Placeholder 4">
            <a:extLst>
              <a:ext uri="{FF2B5EF4-FFF2-40B4-BE49-F238E27FC236}">
                <a16:creationId xmlns:a16="http://schemas.microsoft.com/office/drawing/2014/main" id="{5B2E12D5-279D-559B-32F8-E24E1B26E1AD}"/>
              </a:ext>
            </a:extLst>
          </p:cNvPr>
          <p:cNvSpPr txBox="1">
            <a:spLocks/>
          </p:cNvSpPr>
          <p:nvPr/>
        </p:nvSpPr>
        <p:spPr>
          <a:xfrm>
            <a:off x="407988" y="1331859"/>
            <a:ext cx="4056436" cy="1881141"/>
          </a:xfrm>
          <a:prstGeom prst="rect">
            <a:avLst/>
          </a:prstGeom>
        </p:spPr>
        <p:txBody>
          <a:bodyPr vert="horz" lIns="108000" tIns="0" rIns="0" bIns="0" rtlCol="0" anchor="t">
            <a:normAutofit/>
          </a:bodyPr>
          <a:lstStyle>
            <a:lvl1pPr marL="228600" indent="-228600" algn="l" defTabSz="914400" rtl="0" eaLnBrk="1" latinLnBrk="0" hangingPunct="1">
              <a:lnSpc>
                <a:spcPct val="100000"/>
              </a:lnSpc>
              <a:spcBef>
                <a:spcPts val="4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buClr>
                <a:schemeClr val="accent1"/>
              </a:buClr>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3F4746"/>
                </a:solidFill>
                <a:effectLst/>
                <a:uLnTx/>
                <a:uFillTx/>
                <a:latin typeface="Arial" panose="020B0604020202020204"/>
                <a:ea typeface="+mn-ea"/>
                <a:cs typeface="+mn-cs"/>
              </a:rPr>
              <a:t>High operating </a:t>
            </a:r>
            <a:r>
              <a:rPr kumimoji="0" lang="en-US" sz="3000" b="1" i="0" u="none" strike="noStrike" kern="1200" cap="none" spc="0" normalizeH="0" baseline="0" noProof="0" dirty="0">
                <a:ln>
                  <a:noFill/>
                </a:ln>
                <a:solidFill>
                  <a:srgbClr val="ED2124"/>
                </a:solidFill>
                <a:effectLst/>
                <a:uLnTx/>
                <a:uFillTx/>
                <a:latin typeface="Arial" panose="020B0604020202020204"/>
                <a:ea typeface="+mn-ea"/>
                <a:cs typeface="+mn-cs"/>
              </a:rPr>
              <a:t>margins</a:t>
            </a:r>
            <a:r>
              <a:rPr kumimoji="0" lang="en-US" sz="3000" b="1" i="0" u="none" strike="noStrike" kern="1200" cap="none" spc="0" normalizeH="0" baseline="0" noProof="0" dirty="0">
                <a:ln>
                  <a:noFill/>
                </a:ln>
                <a:solidFill>
                  <a:srgbClr val="3F4746"/>
                </a:solidFill>
                <a:effectLst/>
                <a:uLnTx/>
                <a:uFillTx/>
                <a:latin typeface="Arial" panose="020B0604020202020204"/>
                <a:ea typeface="+mn-ea"/>
                <a:cs typeface="+mn-cs"/>
              </a:rPr>
              <a:t> boost balance sheet</a:t>
            </a:r>
            <a:endParaRPr kumimoji="0" lang="en-ZA" sz="3000" b="1" i="0" u="none" strike="noStrike" kern="1200" cap="none" spc="0" normalizeH="0" baseline="0" noProof="0" dirty="0">
              <a:ln>
                <a:noFill/>
              </a:ln>
              <a:solidFill>
                <a:srgbClr val="3F4746"/>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53A59681-D989-4B4F-3D17-D0D2ECAF44CC}"/>
              </a:ext>
            </a:extLst>
          </p:cNvPr>
          <p:cNvSpPr txBox="1"/>
          <p:nvPr/>
        </p:nvSpPr>
        <p:spPr>
          <a:xfrm>
            <a:off x="1358013" y="4867580"/>
            <a:ext cx="310169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How we protect margins: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Operational excellence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Investing in quality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FFFF"/>
                </a:solidFill>
                <a:latin typeface="Arial" panose="020B0604020202020204"/>
              </a:rPr>
              <a:t>Clear</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hedging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TextBox 1">
            <a:extLst>
              <a:ext uri="{FF2B5EF4-FFF2-40B4-BE49-F238E27FC236}">
                <a16:creationId xmlns:a16="http://schemas.microsoft.com/office/drawing/2014/main" id="{869B6DBC-D08A-E9D1-CDFA-89DA06CE23E8}"/>
              </a:ext>
            </a:extLst>
          </p:cNvPr>
          <p:cNvSpPr txBox="1"/>
          <p:nvPr/>
        </p:nvSpPr>
        <p:spPr>
          <a:xfrm>
            <a:off x="569050" y="3101986"/>
            <a:ext cx="3312485" cy="15279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F4746"/>
                </a:solidFill>
                <a:effectLst/>
                <a:uLnTx/>
                <a:uFillTx/>
                <a:latin typeface="Arial" panose="020B0604020202020204"/>
                <a:ea typeface="+mn-ea"/>
                <a:cs typeface="+mn-cs"/>
              </a:rPr>
              <a:t>FY26 total capital intensity of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F4746"/>
                </a:solidFill>
                <a:effectLst/>
                <a:uLnTx/>
                <a:uFillTx/>
                <a:latin typeface="Arial" panose="020B0604020202020204"/>
                <a:ea typeface="+mn-ea"/>
                <a:cs typeface="+mn-cs"/>
              </a:rPr>
              <a:t>~R290 000/kg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F4746"/>
                </a:solidFill>
                <a:effectLst/>
                <a:uLnTx/>
                <a:uFillTx/>
                <a:latin typeface="Arial" panose="020B0604020202020204"/>
                <a:ea typeface="+mn-ea"/>
                <a:cs typeface="+mn-cs"/>
              </a:rPr>
              <a:t>or ~US$500/oz*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srgbClr val="00B050"/>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ACCAE0BE-724D-01BC-4910-F7F14C91D26E}"/>
              </a:ext>
            </a:extLst>
          </p:cNvPr>
          <p:cNvGrpSpPr/>
          <p:nvPr/>
        </p:nvGrpSpPr>
        <p:grpSpPr>
          <a:xfrm>
            <a:off x="4794556" y="1446783"/>
            <a:ext cx="6995082" cy="4807082"/>
            <a:chOff x="793639" y="1836203"/>
            <a:chExt cx="5957114" cy="2758074"/>
          </a:xfrm>
        </p:grpSpPr>
        <p:graphicFrame>
          <p:nvGraphicFramePr>
            <p:cNvPr id="13" name="Chart 12">
              <a:extLst>
                <a:ext uri="{FF2B5EF4-FFF2-40B4-BE49-F238E27FC236}">
                  <a16:creationId xmlns:a16="http://schemas.microsoft.com/office/drawing/2014/main" id="{C7856AB8-EC74-F8B2-FCFD-5D2E1A7ABFB9}"/>
                </a:ext>
              </a:extLst>
            </p:cNvPr>
            <p:cNvGraphicFramePr>
              <a:graphicFrameLocks/>
            </p:cNvGraphicFramePr>
            <p:nvPr>
              <p:extLst>
                <p:ext uri="{D42A27DB-BD31-4B8C-83A1-F6EECF244321}">
                  <p14:modId xmlns:p14="http://schemas.microsoft.com/office/powerpoint/2010/main" val="1222987799"/>
                </p:ext>
              </p:extLst>
            </p:nvPr>
          </p:nvGraphicFramePr>
          <p:xfrm>
            <a:off x="793639" y="1836203"/>
            <a:ext cx="5957114" cy="275807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4">
              <a:extLst>
                <a:ext uri="{FF2B5EF4-FFF2-40B4-BE49-F238E27FC236}">
                  <a16:creationId xmlns:a16="http://schemas.microsoft.com/office/drawing/2014/main" id="{482BBDD6-67BB-B933-C44A-100C5BF25B49}"/>
                </a:ext>
              </a:extLst>
            </p:cNvPr>
            <p:cNvSpPr txBox="1"/>
            <p:nvPr/>
          </p:nvSpPr>
          <p:spPr>
            <a:xfrm>
              <a:off x="5213888" y="4091896"/>
              <a:ext cx="1256492" cy="1589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M</a:t>
              </a:r>
              <a:r>
                <a:rPr kumimoji="0" lang="en-ZA" sz="1200" b="1" i="0" u="none" strike="noStrike" kern="1200" cap="none" spc="0" normalizeH="0" baseline="0" noProof="0" dirty="0" err="1">
                  <a:ln>
                    <a:noFill/>
                  </a:ln>
                  <a:solidFill>
                    <a:srgbClr val="FFFFFF"/>
                  </a:solidFill>
                  <a:effectLst/>
                  <a:uLnTx/>
                  <a:uFillTx/>
                  <a:latin typeface="Arial Narrow" panose="020B0606020202030204" pitchFamily="34" charset="0"/>
                  <a:ea typeface="+mn-ea"/>
                  <a:cs typeface="+mn-cs"/>
                </a:rPr>
                <a:t>argin</a:t>
              </a:r>
              <a:r>
                <a:rPr kumimoji="0" lang="en-ZA" sz="12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 43%</a:t>
              </a:r>
            </a:p>
          </p:txBody>
        </p:sp>
        <p:sp>
          <p:nvSpPr>
            <p:cNvPr id="15" name="TextBox 14">
              <a:extLst>
                <a:ext uri="{FF2B5EF4-FFF2-40B4-BE49-F238E27FC236}">
                  <a16:creationId xmlns:a16="http://schemas.microsoft.com/office/drawing/2014/main" id="{DC21C570-11C9-1D00-CE5E-9768A2E421B5}"/>
                </a:ext>
              </a:extLst>
            </p:cNvPr>
            <p:cNvSpPr txBox="1"/>
            <p:nvPr/>
          </p:nvSpPr>
          <p:spPr>
            <a:xfrm>
              <a:off x="3491907" y="4083399"/>
              <a:ext cx="1143710" cy="31365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M</a:t>
              </a:r>
              <a:r>
                <a:rPr kumimoji="0" lang="en-ZA" sz="1200" b="1" i="0" u="none" strike="noStrike" kern="1200" cap="none" spc="0" normalizeH="0" baseline="0" noProof="0" dirty="0" err="1">
                  <a:ln>
                    <a:noFill/>
                  </a:ln>
                  <a:solidFill>
                    <a:srgbClr val="FFFFFF"/>
                  </a:solidFill>
                  <a:effectLst/>
                  <a:uLnTx/>
                  <a:uFillTx/>
                  <a:latin typeface="Arial Narrow" panose="020B0606020202030204" pitchFamily="34" charset="0"/>
                  <a:ea typeface="+mn-ea"/>
                  <a:cs typeface="+mn-cs"/>
                </a:rPr>
                <a:t>argin</a:t>
              </a:r>
              <a:r>
                <a:rPr kumimoji="0" lang="en-ZA" sz="12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 31% </a:t>
              </a:r>
            </a:p>
          </p:txBody>
        </p:sp>
        <p:sp>
          <p:nvSpPr>
            <p:cNvPr id="16" name="TextBox 15">
              <a:extLst>
                <a:ext uri="{FF2B5EF4-FFF2-40B4-BE49-F238E27FC236}">
                  <a16:creationId xmlns:a16="http://schemas.microsoft.com/office/drawing/2014/main" id="{886CE515-BC3D-6685-A553-BA3A9EF3DF4D}"/>
                </a:ext>
              </a:extLst>
            </p:cNvPr>
            <p:cNvSpPr txBox="1"/>
            <p:nvPr/>
          </p:nvSpPr>
          <p:spPr>
            <a:xfrm>
              <a:off x="1681805" y="4083399"/>
              <a:ext cx="1134478" cy="3345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M</a:t>
              </a:r>
              <a:r>
                <a:rPr kumimoji="0" lang="en-ZA" sz="1200" b="1" i="0" u="none" strike="noStrike" kern="1200" cap="none" spc="0" normalizeH="0" baseline="0" noProof="0" dirty="0" err="1">
                  <a:ln>
                    <a:noFill/>
                  </a:ln>
                  <a:solidFill>
                    <a:srgbClr val="FFFFFF"/>
                  </a:solidFill>
                  <a:effectLst/>
                  <a:uLnTx/>
                  <a:uFillTx/>
                  <a:latin typeface="Arial Narrow" panose="020B0606020202030204" pitchFamily="34" charset="0"/>
                  <a:ea typeface="+mn-ea"/>
                  <a:cs typeface="+mn-cs"/>
                </a:rPr>
                <a:t>argin</a:t>
              </a:r>
              <a:r>
                <a:rPr kumimoji="0" lang="en-ZA" sz="12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 24% </a:t>
              </a:r>
            </a:p>
          </p:txBody>
        </p:sp>
      </p:grpSp>
      <p:sp>
        <p:nvSpPr>
          <p:cNvPr id="17" name="TextBox 16">
            <a:extLst>
              <a:ext uri="{FF2B5EF4-FFF2-40B4-BE49-F238E27FC236}">
                <a16:creationId xmlns:a16="http://schemas.microsoft.com/office/drawing/2014/main" id="{5C73E4A2-5A6F-37B0-47B8-E223F1983E45}"/>
              </a:ext>
            </a:extLst>
          </p:cNvPr>
          <p:cNvSpPr txBox="1"/>
          <p:nvPr/>
        </p:nvSpPr>
        <p:spPr>
          <a:xfrm>
            <a:off x="5964121" y="3909753"/>
            <a:ext cx="10788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(US$1 991/</a:t>
            </a:r>
            <a:r>
              <a:rPr kumimoji="0" lang="en-US" sz="1200" b="0"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oz</a:t>
            </a:r>
            <a:r>
              <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8" name="TextBox 17">
            <a:extLst>
              <a:ext uri="{FF2B5EF4-FFF2-40B4-BE49-F238E27FC236}">
                <a16:creationId xmlns:a16="http://schemas.microsoft.com/office/drawing/2014/main" id="{48DB92A4-A230-944B-B79F-1F107BEA0069}"/>
              </a:ext>
            </a:extLst>
          </p:cNvPr>
          <p:cNvSpPr txBox="1"/>
          <p:nvPr/>
        </p:nvSpPr>
        <p:spPr>
          <a:xfrm>
            <a:off x="8047139" y="4129102"/>
            <a:ext cx="10646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(US$1 806/oz</a:t>
            </a:r>
            <a:r>
              <a:rPr kumimoji="0" lang="en-US"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t>
            </a:r>
            <a:endParaRPr kumimoji="0" lang="en-US" sz="105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9" name="TextBox 18">
            <a:extLst>
              <a:ext uri="{FF2B5EF4-FFF2-40B4-BE49-F238E27FC236}">
                <a16:creationId xmlns:a16="http://schemas.microsoft.com/office/drawing/2014/main" id="{AD7F349C-006B-E0C9-06F8-2996DEEDD9AF}"/>
              </a:ext>
            </a:extLst>
          </p:cNvPr>
          <p:cNvSpPr txBox="1"/>
          <p:nvPr/>
        </p:nvSpPr>
        <p:spPr>
          <a:xfrm>
            <a:off x="10205688" y="4426435"/>
            <a:ext cx="10340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(US$1 499/</a:t>
            </a:r>
            <a:r>
              <a:rPr kumimoji="0" lang="en-US" sz="1200" b="0"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oz</a:t>
            </a:r>
            <a:r>
              <a:rPr kumimoji="0" lang="en-US"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20" name="TextBox 19">
            <a:extLst>
              <a:ext uri="{FF2B5EF4-FFF2-40B4-BE49-F238E27FC236}">
                <a16:creationId xmlns:a16="http://schemas.microsoft.com/office/drawing/2014/main" id="{EE0AEB60-5844-E8BF-4852-443A314118D1}"/>
              </a:ext>
            </a:extLst>
          </p:cNvPr>
          <p:cNvSpPr txBox="1"/>
          <p:nvPr/>
        </p:nvSpPr>
        <p:spPr>
          <a:xfrm>
            <a:off x="6793312" y="1532203"/>
            <a:ext cx="33936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rPr>
              <a:t>Spot gold R2 000 000/kg (US$3 600/oz)</a:t>
            </a:r>
            <a:r>
              <a:rPr kumimoji="0" lang="en-ZA" sz="1200" b="1"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ea typeface="+mn-ea"/>
                <a:cs typeface="+mn-cs"/>
              </a:rPr>
              <a:t>#</a:t>
            </a:r>
          </a:p>
        </p:txBody>
      </p:sp>
      <p:cxnSp>
        <p:nvCxnSpPr>
          <p:cNvPr id="21" name="Straight Connector 20">
            <a:extLst>
              <a:ext uri="{FF2B5EF4-FFF2-40B4-BE49-F238E27FC236}">
                <a16:creationId xmlns:a16="http://schemas.microsoft.com/office/drawing/2014/main" id="{27DE9AAD-780C-5FBC-1A3C-DF27078D7A8A}"/>
              </a:ext>
            </a:extLst>
          </p:cNvPr>
          <p:cNvCxnSpPr/>
          <p:nvPr/>
        </p:nvCxnSpPr>
        <p:spPr>
          <a:xfrm>
            <a:off x="5738205" y="1922337"/>
            <a:ext cx="5107783" cy="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9B66C708-CCF5-B9B3-8C1B-3B656A8FD9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575" y="4965490"/>
            <a:ext cx="719403" cy="755828"/>
          </a:xfrm>
          <a:prstGeom prst="rect">
            <a:avLst/>
          </a:prstGeom>
        </p:spPr>
      </p:pic>
      <p:sp>
        <p:nvSpPr>
          <p:cNvPr id="9" name="TextBox 1">
            <a:extLst>
              <a:ext uri="{FF2B5EF4-FFF2-40B4-BE49-F238E27FC236}">
                <a16:creationId xmlns:a16="http://schemas.microsoft.com/office/drawing/2014/main" id="{61BD5FF7-6E30-2676-04D8-4CF4C7CA81F6}"/>
              </a:ext>
            </a:extLst>
          </p:cNvPr>
          <p:cNvSpPr txBox="1"/>
          <p:nvPr/>
        </p:nvSpPr>
        <p:spPr>
          <a:xfrm>
            <a:off x="7617125" y="827227"/>
            <a:ext cx="3866663" cy="345701"/>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Kobus – update UPDATED WHERE POSSIBLE, GUIDANCE NEEDS TO BE FINALISED </a:t>
            </a:r>
          </a:p>
        </p:txBody>
      </p:sp>
      <p:sp>
        <p:nvSpPr>
          <p:cNvPr id="24" name="TextBox 23">
            <a:extLst>
              <a:ext uri="{FF2B5EF4-FFF2-40B4-BE49-F238E27FC236}">
                <a16:creationId xmlns:a16="http://schemas.microsoft.com/office/drawing/2014/main" id="{3EFA2D83-9322-8CF1-6AF3-409C01C678CB}"/>
              </a:ext>
            </a:extLst>
          </p:cNvPr>
          <p:cNvSpPr txBox="1"/>
          <p:nvPr/>
        </p:nvSpPr>
        <p:spPr>
          <a:xfrm>
            <a:off x="7058892" y="1118325"/>
            <a:ext cx="21242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Cost comparison FY25</a:t>
            </a:r>
            <a:endParaRPr kumimoji="0" lang="en-ZA" sz="14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157C1B28-45B0-9884-C376-65A7D8124061}"/>
              </a:ext>
            </a:extLst>
          </p:cNvPr>
          <p:cNvSpPr txBox="1"/>
          <p:nvPr/>
        </p:nvSpPr>
        <p:spPr>
          <a:xfrm>
            <a:off x="446400" y="676800"/>
            <a:ext cx="64827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2124"/>
                </a:solidFill>
                <a:effectLst/>
                <a:uLnTx/>
                <a:uFillTx/>
                <a:latin typeface="Arial" panose="020B0604020202020204"/>
                <a:ea typeface="+mn-ea"/>
                <a:cs typeface="+mn-cs"/>
              </a:rPr>
              <a:t>Significant margins ensure flexibility and optionality </a:t>
            </a:r>
            <a:endParaRPr kumimoji="0" lang="en-ZA"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Footer Placeholder 3">
            <a:extLst>
              <a:ext uri="{FF2B5EF4-FFF2-40B4-BE49-F238E27FC236}">
                <a16:creationId xmlns:a16="http://schemas.microsoft.com/office/drawing/2014/main" id="{B261E464-A0F5-F9AA-DF7D-3DCDA7969DCA}"/>
              </a:ext>
            </a:extLst>
          </p:cNvPr>
          <p:cNvSpPr>
            <a:spLocks noGrp="1"/>
          </p:cNvSpPr>
          <p:nvPr>
            <p:ph type="ftr" sz="quarter" idx="3"/>
          </p:nvPr>
        </p:nvSpPr>
        <p:spPr>
          <a:xfrm>
            <a:off x="432000" y="194400"/>
            <a:ext cx="6732000"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3F4746"/>
                </a:solidFill>
                <a:effectLst/>
                <a:uLnTx/>
                <a:uFillTx/>
                <a:latin typeface="Arial" panose="020B0604020202020204"/>
                <a:ea typeface="+mn-ea"/>
                <a:cs typeface="+mn-cs"/>
              </a:rPr>
              <a:t>Gold Forum Americas – September 2025</a:t>
            </a:r>
          </a:p>
        </p:txBody>
      </p:sp>
    </p:spTree>
    <p:extLst>
      <p:ext uri="{BB962C8B-B14F-4D97-AF65-F5344CB8AC3E}">
        <p14:creationId xmlns:p14="http://schemas.microsoft.com/office/powerpoint/2010/main" val="231209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5_Custom Design">
  <a:themeElements>
    <a:clrScheme name="Harmony Results FINAL REVISION">
      <a:dk1>
        <a:srgbClr val="000000"/>
      </a:dk1>
      <a:lt1>
        <a:srgbClr val="FFFFFF"/>
      </a:lt1>
      <a:dk2>
        <a:srgbClr val="3F4746"/>
      </a:dk2>
      <a:lt2>
        <a:srgbClr val="EBEBEB"/>
      </a:lt2>
      <a:accent1>
        <a:srgbClr val="ED2124"/>
      </a:accent1>
      <a:accent2>
        <a:srgbClr val="8B8B8B"/>
      </a:accent2>
      <a:accent3>
        <a:srgbClr val="CECDCB"/>
      </a:accent3>
      <a:accent4>
        <a:srgbClr val="E6D4C0"/>
      </a:accent4>
      <a:accent5>
        <a:srgbClr val="DEC6AA"/>
      </a:accent5>
      <a:accent6>
        <a:srgbClr val="C3996B"/>
      </a:accent6>
      <a:hlink>
        <a:srgbClr val="C3996B"/>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ustom Design">
  <a:themeElements>
    <a:clrScheme name="Harmony Results FINAL REVISION">
      <a:dk1>
        <a:srgbClr val="000000"/>
      </a:dk1>
      <a:lt1>
        <a:srgbClr val="FFFFFF"/>
      </a:lt1>
      <a:dk2>
        <a:srgbClr val="3F4746"/>
      </a:dk2>
      <a:lt2>
        <a:srgbClr val="EBEBEB"/>
      </a:lt2>
      <a:accent1>
        <a:srgbClr val="ED2124"/>
      </a:accent1>
      <a:accent2>
        <a:srgbClr val="8B8B8B"/>
      </a:accent2>
      <a:accent3>
        <a:srgbClr val="CECDCB"/>
      </a:accent3>
      <a:accent4>
        <a:srgbClr val="E6D4C0"/>
      </a:accent4>
      <a:accent5>
        <a:srgbClr val="DEC6AA"/>
      </a:accent5>
      <a:accent6>
        <a:srgbClr val="C3996B"/>
      </a:accent6>
      <a:hlink>
        <a:srgbClr val="C3996B"/>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Custom Design">
  <a:themeElements>
    <a:clrScheme name="Harmony Results FINAL REVISION">
      <a:dk1>
        <a:srgbClr val="000000"/>
      </a:dk1>
      <a:lt1>
        <a:srgbClr val="FFFFFF"/>
      </a:lt1>
      <a:dk2>
        <a:srgbClr val="3F4746"/>
      </a:dk2>
      <a:lt2>
        <a:srgbClr val="EBEBEB"/>
      </a:lt2>
      <a:accent1>
        <a:srgbClr val="ED2124"/>
      </a:accent1>
      <a:accent2>
        <a:srgbClr val="8B8B8B"/>
      </a:accent2>
      <a:accent3>
        <a:srgbClr val="CECDCB"/>
      </a:accent3>
      <a:accent4>
        <a:srgbClr val="E6D4C0"/>
      </a:accent4>
      <a:accent5>
        <a:srgbClr val="DEC6AA"/>
      </a:accent5>
      <a:accent6>
        <a:srgbClr val="C3996B"/>
      </a:accent6>
      <a:hlink>
        <a:srgbClr val="C3996B"/>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Custom Design">
  <a:themeElements>
    <a:clrScheme name="Harmony Results FINAL REVISION">
      <a:dk1>
        <a:srgbClr val="000000"/>
      </a:dk1>
      <a:lt1>
        <a:srgbClr val="FFFFFF"/>
      </a:lt1>
      <a:dk2>
        <a:srgbClr val="3F4746"/>
      </a:dk2>
      <a:lt2>
        <a:srgbClr val="EBEBEB"/>
      </a:lt2>
      <a:accent1>
        <a:srgbClr val="ED2124"/>
      </a:accent1>
      <a:accent2>
        <a:srgbClr val="8B8B8B"/>
      </a:accent2>
      <a:accent3>
        <a:srgbClr val="CECDCB"/>
      </a:accent3>
      <a:accent4>
        <a:srgbClr val="E6D4C0"/>
      </a:accent4>
      <a:accent5>
        <a:srgbClr val="DEC6AA"/>
      </a:accent5>
      <a:accent6>
        <a:srgbClr val="C3996B"/>
      </a:accent6>
      <a:hlink>
        <a:srgbClr val="C3996B"/>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Harmony Results FINAL REVISION">
      <a:dk1>
        <a:srgbClr val="000000"/>
      </a:dk1>
      <a:lt1>
        <a:srgbClr val="FFFFFF"/>
      </a:lt1>
      <a:dk2>
        <a:srgbClr val="3F4746"/>
      </a:dk2>
      <a:lt2>
        <a:srgbClr val="EBEBEB"/>
      </a:lt2>
      <a:accent1>
        <a:srgbClr val="ED2124"/>
      </a:accent1>
      <a:accent2>
        <a:srgbClr val="8B8B8B"/>
      </a:accent2>
      <a:accent3>
        <a:srgbClr val="CECDCB"/>
      </a:accent3>
      <a:accent4>
        <a:srgbClr val="E6D4C0"/>
      </a:accent4>
      <a:accent5>
        <a:srgbClr val="DEC6AA"/>
      </a:accent5>
      <a:accent6>
        <a:srgbClr val="C3996B"/>
      </a:accent6>
      <a:hlink>
        <a:srgbClr val="C3996B"/>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Custom Design">
  <a:themeElements>
    <a:clrScheme name="Harmony Results FINAL REVISION">
      <a:dk1>
        <a:srgbClr val="000000"/>
      </a:dk1>
      <a:lt1>
        <a:srgbClr val="FFFFFF"/>
      </a:lt1>
      <a:dk2>
        <a:srgbClr val="3F4746"/>
      </a:dk2>
      <a:lt2>
        <a:srgbClr val="EBEBEB"/>
      </a:lt2>
      <a:accent1>
        <a:srgbClr val="ED2124"/>
      </a:accent1>
      <a:accent2>
        <a:srgbClr val="8B8B8B"/>
      </a:accent2>
      <a:accent3>
        <a:srgbClr val="CECDCB"/>
      </a:accent3>
      <a:accent4>
        <a:srgbClr val="E6D4C0"/>
      </a:accent4>
      <a:accent5>
        <a:srgbClr val="DEC6AA"/>
      </a:accent5>
      <a:accent6>
        <a:srgbClr val="C3996B"/>
      </a:accent6>
      <a:hlink>
        <a:srgbClr val="C3996B"/>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armony2019">
    <a:dk1>
      <a:srgbClr val="000000"/>
    </a:dk1>
    <a:lt1>
      <a:sysClr val="window" lastClr="FFFFFF"/>
    </a:lt1>
    <a:dk2>
      <a:srgbClr val="000000"/>
    </a:dk2>
    <a:lt2>
      <a:srgbClr val="FFFFFF"/>
    </a:lt2>
    <a:accent1>
      <a:srgbClr val="E41F26"/>
    </a:accent1>
    <a:accent2>
      <a:srgbClr val="EA7A03"/>
    </a:accent2>
    <a:accent3>
      <a:srgbClr val="209BD7"/>
    </a:accent3>
    <a:accent4>
      <a:srgbClr val="F8BA00"/>
    </a:accent4>
    <a:accent5>
      <a:srgbClr val="CED200"/>
    </a:accent5>
    <a:accent6>
      <a:srgbClr val="7F7F7F"/>
    </a:accent6>
    <a:hlink>
      <a:srgbClr val="FF000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3e1a496-ecbf-4199-b1d2-d0b9d57f3b9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646109616F04C9D88EB45567BD07C" ma:contentTypeVersion="17" ma:contentTypeDescription="Create a new document." ma:contentTypeScope="" ma:versionID="6648544e34837110ca1000bd52003bde">
  <xsd:schema xmlns:xsd="http://www.w3.org/2001/XMLSchema" xmlns:xs="http://www.w3.org/2001/XMLSchema" xmlns:p="http://schemas.microsoft.com/office/2006/metadata/properties" xmlns:ns3="f3e1a496-ecbf-4199-b1d2-d0b9d57f3b93" xmlns:ns4="a96eb343-17a4-4b45-93a4-26453b2585f0" targetNamespace="http://schemas.microsoft.com/office/2006/metadata/properties" ma:root="true" ma:fieldsID="16e9248b54c14c2e3b40ed286176b91e" ns3:_="" ns4:_="">
    <xsd:import namespace="f3e1a496-ecbf-4199-b1d2-d0b9d57f3b93"/>
    <xsd:import namespace="a96eb343-17a4-4b45-93a4-26453b2585f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ObjectDetectorVersions" minOccurs="0"/>
                <xsd:element ref="ns3:MediaServiceAutoTags" minOccurs="0"/>
                <xsd:element ref="ns3:MediaLengthInSeconds" minOccurs="0"/>
                <xsd:element ref="ns3:MediaServiceGenerationTime" minOccurs="0"/>
                <xsd:element ref="ns3:MediaServiceEventHashCode" minOccurs="0"/>
                <xsd:element ref="ns3:MediaServiceSearchProperties" minOccurs="0"/>
                <xsd:element ref="ns3:MediaServiceSystemTags" minOccurs="0"/>
                <xsd:element ref="ns3:MediaServiceOCR"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1a496-ecbf-4199-b1d2-d0b9d57f3b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6eb343-17a4-4b45-93a4-26453b2585f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7D0F1C-1FFA-4DBE-B163-6DA45CB72AAF}">
  <ds:schemaRefs>
    <ds:schemaRef ds:uri="http://schemas.microsoft.com/sharepoint/v3/contenttype/forms"/>
  </ds:schemaRefs>
</ds:datastoreItem>
</file>

<file path=customXml/itemProps2.xml><?xml version="1.0" encoding="utf-8"?>
<ds:datastoreItem xmlns:ds="http://schemas.openxmlformats.org/officeDocument/2006/customXml" ds:itemID="{7170194D-1177-447D-B340-FB113BB2D649}">
  <ds:schemaRefs>
    <ds:schemaRef ds:uri="f3e1a496-ecbf-4199-b1d2-d0b9d57f3b93"/>
    <ds:schemaRef ds:uri="http://purl.org/dc/terms/"/>
    <ds:schemaRef ds:uri="a96eb343-17a4-4b45-93a4-26453b2585f0"/>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EAB3CAB-6005-403F-9613-F8F49084F4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e1a496-ecbf-4199-b1d2-d0b9d57f3b93"/>
    <ds:schemaRef ds:uri="a96eb343-17a4-4b45-93a4-26453b258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137132</TotalTime>
  <Words>5666</Words>
  <Application>Microsoft Office PowerPoint</Application>
  <PresentationFormat>Widescreen</PresentationFormat>
  <Paragraphs>651</Paragraphs>
  <Slides>21</Slides>
  <Notes>21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21</vt:i4>
      </vt:variant>
    </vt:vector>
  </HeadingPairs>
  <TitlesOfParts>
    <vt:vector size="32" baseType="lpstr">
      <vt:lpstr>Aptos Narrow</vt:lpstr>
      <vt:lpstr>Arial</vt:lpstr>
      <vt:lpstr>Arial Narrow</vt:lpstr>
      <vt:lpstr>Calibri</vt:lpstr>
      <vt:lpstr>Segoe Sans</vt:lpstr>
      <vt:lpstr>5_Custom Design</vt:lpstr>
      <vt:lpstr>8_Custom Design</vt:lpstr>
      <vt:lpstr>9_Custom Design</vt:lpstr>
      <vt:lpstr>10_Custom Design</vt:lpstr>
      <vt:lpstr>6_Custom Design</vt:lpstr>
      <vt:lpstr>7_Custom Design</vt:lpstr>
      <vt:lpstr>MINING forum Americas  Beyers Nel, CEO  15 September 2025</vt:lpstr>
      <vt:lpstr>Safe harbour statement Disclaimer – Forward Looking Statements </vt:lpstr>
      <vt:lpstr>Discovering, developing and delivering metals that sustain the world </vt:lpstr>
      <vt:lpstr>A decade of consistency</vt:lpstr>
      <vt:lpstr>Record-breaking cash flows</vt:lpstr>
      <vt:lpstr>Solid, disciplined mining</vt:lpstr>
      <vt:lpstr>Investing in quality significantly improves margins</vt:lpstr>
      <vt:lpstr>A transformed company with higher margins</vt:lpstr>
      <vt:lpstr>Positioning Harmony for success</vt:lpstr>
      <vt:lpstr>Gold remains core. Copper provides growth</vt:lpstr>
      <vt:lpstr>De-risking the portfolio</vt:lpstr>
      <vt:lpstr>Investing in our future – CSA Copper mine</vt:lpstr>
      <vt:lpstr>Investing in our future – Eva Copper growth project</vt:lpstr>
      <vt:lpstr>Investing in our assets</vt:lpstr>
      <vt:lpstr>Investing in our assets</vt:lpstr>
      <vt:lpstr>Funding growth and delivering shareholder returns </vt:lpstr>
      <vt:lpstr>PowerPoint Presentation</vt:lpstr>
      <vt:lpstr>FY26 guidance*</vt:lpstr>
      <vt:lpstr>Unearthing tomorrow Global leaders in gold mining and adding meaningful copper</vt:lpstr>
      <vt:lpstr>PowerPoint Presentation</vt:lpstr>
      <vt:lpstr>Glossary of acronyms and 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book</dc:title>
  <dc:creator>Max Manoeli</dc:creator>
  <cp:lastModifiedBy>Jeneth Ndlovu</cp:lastModifiedBy>
  <cp:revision>3729</cp:revision>
  <cp:lastPrinted>2025-09-08T10:46:42Z</cp:lastPrinted>
  <dcterms:created xsi:type="dcterms:W3CDTF">2020-05-06T14:59:27Z</dcterms:created>
  <dcterms:modified xsi:type="dcterms:W3CDTF">2025-09-12T07:47:45Z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0x0101002D4646109616F04C9D88EB45567BD07C</vt:lpwstr>
  </property>
</Properties>
</file>